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heme/themeOverride1.xml" ContentType="application/vnd.openxmlformats-officedocument.themeOverride+xml"/>
  <Override PartName="/ppt/tags/tag29.xml" ContentType="application/vnd.openxmlformats-officedocument.presentationml.tags+xml"/>
  <Override PartName="/ppt/notesSlides/notesSlide28.xml" ContentType="application/vnd.openxmlformats-officedocument.presentationml.notesSlide+xml"/>
  <Override PartName="/ppt/theme/themeOverride2.xml" ContentType="application/vnd.openxmlformats-officedocument.themeOverride+xml"/>
  <Override PartName="/ppt/tags/tag30.xml" ContentType="application/vnd.openxmlformats-officedocument.presentationml.tags+xml"/>
  <Override PartName="/ppt/notesSlides/notesSlide29.xml" ContentType="application/vnd.openxmlformats-officedocument.presentationml.notesSlide+xml"/>
  <Override PartName="/ppt/theme/themeOverride3.xml" ContentType="application/vnd.openxmlformats-officedocument.themeOverr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ppt/tags/tag156.xml" ContentType="application/vnd.openxmlformats-officedocument.presentationml.tags+xml"/>
  <Override PartName="/ppt/notesSlides/notesSlide155.xml" ContentType="application/vnd.openxmlformats-officedocument.presentationml.notesSlide+xml"/>
  <Override PartName="/ppt/tags/tag157.xml" ContentType="application/vnd.openxmlformats-officedocument.presentationml.tags+xml"/>
  <Override PartName="/ppt/notesSlides/notesSlide156.xml" ContentType="application/vnd.openxmlformats-officedocument.presentationml.notesSlide+xml"/>
  <Override PartName="/ppt/tags/tag158.xml" ContentType="application/vnd.openxmlformats-officedocument.presentationml.tags+xml"/>
  <Override PartName="/ppt/notesSlides/notesSlide157.xml" ContentType="application/vnd.openxmlformats-officedocument.presentationml.notesSlide+xml"/>
  <Override PartName="/ppt/tags/tag159.xml" ContentType="application/vnd.openxmlformats-officedocument.presentationml.tags+xml"/>
  <Override PartName="/ppt/notesSlides/notesSlide158.xml" ContentType="application/vnd.openxmlformats-officedocument.presentationml.notesSlide+xml"/>
  <Override PartName="/ppt/tags/tag160.xml" ContentType="application/vnd.openxmlformats-officedocument.presentationml.tags+xml"/>
  <Override PartName="/ppt/notesSlides/notesSlide159.xml" ContentType="application/vnd.openxmlformats-officedocument.presentationml.notesSlide+xml"/>
  <Override PartName="/ppt/tags/tag161.xml" ContentType="application/vnd.openxmlformats-officedocument.presentationml.tags+xml"/>
  <Override PartName="/ppt/notesSlides/notesSlide160.xml" ContentType="application/vnd.openxmlformats-officedocument.presentationml.notesSlide+xml"/>
  <Override PartName="/ppt/tags/tag162.xml" ContentType="application/vnd.openxmlformats-officedocument.presentationml.tags+xml"/>
  <Override PartName="/ppt/notesSlides/notesSlide161.xml" ContentType="application/vnd.openxmlformats-officedocument.presentationml.notesSlide+xml"/>
  <Override PartName="/ppt/tags/tag163.xml" ContentType="application/vnd.openxmlformats-officedocument.presentationml.tags+xml"/>
  <Override PartName="/ppt/notesSlides/notesSlide162.xml" ContentType="application/vnd.openxmlformats-officedocument.presentationml.notesSlide+xml"/>
  <Override PartName="/ppt/tags/tag164.xml" ContentType="application/vnd.openxmlformats-officedocument.presentationml.tags+xml"/>
  <Override PartName="/ppt/notesSlides/notesSlide163.xml" ContentType="application/vnd.openxmlformats-officedocument.presentationml.notesSlide+xml"/>
  <Override PartName="/ppt/tags/tag165.xml" ContentType="application/vnd.openxmlformats-officedocument.presentationml.tags+xml"/>
  <Override PartName="/ppt/notesSlides/notesSlide164.xml" ContentType="application/vnd.openxmlformats-officedocument.presentationml.notesSlide+xml"/>
  <Override PartName="/ppt/tags/tag166.xml" ContentType="application/vnd.openxmlformats-officedocument.presentationml.tags+xml"/>
  <Override PartName="/ppt/notesSlides/notesSlide165.xml" ContentType="application/vnd.openxmlformats-officedocument.presentationml.notesSlide+xml"/>
  <Override PartName="/ppt/tags/tag167.xml" ContentType="application/vnd.openxmlformats-officedocument.presentationml.tags+xml"/>
  <Override PartName="/ppt/notesSlides/notesSlide166.xml" ContentType="application/vnd.openxmlformats-officedocument.presentationml.notesSlide+xml"/>
  <Override PartName="/ppt/tags/tag168.xml" ContentType="application/vnd.openxmlformats-officedocument.presentationml.tags+xml"/>
  <Override PartName="/ppt/notesSlides/notesSlide167.xml" ContentType="application/vnd.openxmlformats-officedocument.presentationml.notesSlide+xml"/>
  <Override PartName="/ppt/tags/tag169.xml" ContentType="application/vnd.openxmlformats-officedocument.presentationml.tags+xml"/>
  <Override PartName="/ppt/notesSlides/notesSlide168.xml" ContentType="application/vnd.openxmlformats-officedocument.presentationml.notesSlide+xml"/>
  <Override PartName="/ppt/tags/tag170.xml" ContentType="application/vnd.openxmlformats-officedocument.presentationml.tags+xml"/>
  <Override PartName="/ppt/notesSlides/notesSlide169.xml" ContentType="application/vnd.openxmlformats-officedocument.presentationml.notesSlide+xml"/>
  <Override PartName="/ppt/tags/tag171.xml" ContentType="application/vnd.openxmlformats-officedocument.presentationml.tags+xml"/>
  <Override PartName="/ppt/notesSlides/notesSlide170.xml" ContentType="application/vnd.openxmlformats-officedocument.presentationml.notesSlide+xml"/>
  <Override PartName="/ppt/tags/tag172.xml" ContentType="application/vnd.openxmlformats-officedocument.presentationml.tags+xml"/>
  <Override PartName="/ppt/notesSlides/notesSlide171.xml" ContentType="application/vnd.openxmlformats-officedocument.presentationml.notesSlide+xml"/>
  <Override PartName="/ppt/tags/tag173.xml" ContentType="application/vnd.openxmlformats-officedocument.presentationml.tags+xml"/>
  <Override PartName="/ppt/notesSlides/notesSlide172.xml" ContentType="application/vnd.openxmlformats-officedocument.presentationml.notesSlide+xml"/>
  <Override PartName="/ppt/tags/tag174.xml" ContentType="application/vnd.openxmlformats-officedocument.presentationml.tags+xml"/>
  <Override PartName="/ppt/notesSlides/notesSlide173.xml" ContentType="application/vnd.openxmlformats-officedocument.presentationml.notesSlide+xml"/>
  <Override PartName="/ppt/tags/tag175.xml" ContentType="application/vnd.openxmlformats-officedocument.presentationml.tags+xml"/>
  <Override PartName="/ppt/notesSlides/notesSlide174.xml" ContentType="application/vnd.openxmlformats-officedocument.presentationml.notesSlide+xml"/>
  <Override PartName="/ppt/tags/tag176.xml" ContentType="application/vnd.openxmlformats-officedocument.presentationml.tags+xml"/>
  <Override PartName="/ppt/notesSlides/notesSlide175.xml" ContentType="application/vnd.openxmlformats-officedocument.presentationml.notesSlide+xml"/>
  <Override PartName="/ppt/tags/tag177.xml" ContentType="application/vnd.openxmlformats-officedocument.presentationml.tags+xml"/>
  <Override PartName="/ppt/notesSlides/notesSlide176.xml" ContentType="application/vnd.openxmlformats-officedocument.presentationml.notesSlide+xml"/>
  <Override PartName="/ppt/tags/tag178.xml" ContentType="application/vnd.openxmlformats-officedocument.presentationml.tags+xml"/>
  <Override PartName="/ppt/notesSlides/notesSlide177.xml" ContentType="application/vnd.openxmlformats-officedocument.presentationml.notesSlide+xml"/>
  <Override PartName="/ppt/tags/tag179.xml" ContentType="application/vnd.openxmlformats-officedocument.presentationml.tags+xml"/>
  <Override PartName="/ppt/notesSlides/notesSlide178.xml" ContentType="application/vnd.openxmlformats-officedocument.presentationml.notesSlide+xml"/>
  <Override PartName="/ppt/tags/tag180.xml" ContentType="application/vnd.openxmlformats-officedocument.presentationml.tags+xml"/>
  <Override PartName="/ppt/notesSlides/notesSlide179.xml" ContentType="application/vnd.openxmlformats-officedocument.presentationml.notesSlide+xml"/>
  <Override PartName="/ppt/tags/tag181.xml" ContentType="application/vnd.openxmlformats-officedocument.presentationml.tags+xml"/>
  <Override PartName="/ppt/notesSlides/notesSlide180.xml" ContentType="application/vnd.openxmlformats-officedocument.presentationml.notesSlide+xml"/>
  <Override PartName="/ppt/tags/tag182.xml" ContentType="application/vnd.openxmlformats-officedocument.presentationml.tags+xml"/>
  <Override PartName="/ppt/notesSlides/notesSlide181.xml" ContentType="application/vnd.openxmlformats-officedocument.presentationml.notesSlide+xml"/>
  <Override PartName="/ppt/tags/tag183.xml" ContentType="application/vnd.openxmlformats-officedocument.presentationml.tags+xml"/>
  <Override PartName="/ppt/notesSlides/notesSlide182.xml" ContentType="application/vnd.openxmlformats-officedocument.presentationml.notesSlide+xml"/>
  <Override PartName="/ppt/tags/tag184.xml" ContentType="application/vnd.openxmlformats-officedocument.presentationml.tags+xml"/>
  <Override PartName="/ppt/notesSlides/notesSlide183.xml" ContentType="application/vnd.openxmlformats-officedocument.presentationml.notesSlide+xml"/>
  <Override PartName="/ppt/tags/tag185.xml" ContentType="application/vnd.openxmlformats-officedocument.presentationml.tags+xml"/>
  <Override PartName="/ppt/notesSlides/notesSlide184.xml" ContentType="application/vnd.openxmlformats-officedocument.presentationml.notesSlide+xml"/>
  <Override PartName="/ppt/tags/tag186.xml" ContentType="application/vnd.openxmlformats-officedocument.presentationml.tags+xml"/>
  <Override PartName="/ppt/notesSlides/notesSlide185.xml" ContentType="application/vnd.openxmlformats-officedocument.presentationml.notesSlide+xml"/>
  <Override PartName="/ppt/tags/tag187.xml" ContentType="application/vnd.openxmlformats-officedocument.presentationml.tags+xml"/>
  <Override PartName="/ppt/notesSlides/notesSlide186.xml" ContentType="application/vnd.openxmlformats-officedocument.presentationml.notesSlide+xml"/>
  <Override PartName="/ppt/tags/tag188.xml" ContentType="application/vnd.openxmlformats-officedocument.presentationml.tags+xml"/>
  <Override PartName="/ppt/notesSlides/notesSlide187.xml" ContentType="application/vnd.openxmlformats-officedocument.presentationml.notesSlide+xml"/>
  <Override PartName="/ppt/tags/tag189.xml" ContentType="application/vnd.openxmlformats-officedocument.presentationml.tags+xml"/>
  <Override PartName="/ppt/notesSlides/notesSlide188.xml" ContentType="application/vnd.openxmlformats-officedocument.presentationml.notesSlide+xml"/>
  <Override PartName="/ppt/tags/tag190.xml" ContentType="application/vnd.openxmlformats-officedocument.presentationml.tags+xml"/>
  <Override PartName="/ppt/notesSlides/notesSlide189.xml" ContentType="application/vnd.openxmlformats-officedocument.presentationml.notesSlide+xml"/>
  <Override PartName="/ppt/tags/tag191.xml" ContentType="application/vnd.openxmlformats-officedocument.presentationml.tags+xml"/>
  <Override PartName="/ppt/notesSlides/notesSlide190.xml" ContentType="application/vnd.openxmlformats-officedocument.presentationml.notesSlide+xml"/>
  <Override PartName="/ppt/theme/themeOverride4.xml" ContentType="application/vnd.openxmlformats-officedocument.themeOverride+xml"/>
  <Override PartName="/ppt/tags/tag192.xml" ContentType="application/vnd.openxmlformats-officedocument.presentationml.tags+xml"/>
  <Override PartName="/ppt/notesSlides/notesSlide191.xml" ContentType="application/vnd.openxmlformats-officedocument.presentationml.notesSlide+xml"/>
  <Override PartName="/ppt/theme/themeOverride5.xml" ContentType="application/vnd.openxmlformats-officedocument.themeOverride+xml"/>
  <Override PartName="/ppt/tags/tag193.xml" ContentType="application/vnd.openxmlformats-officedocument.presentationml.tags+xml"/>
  <Override PartName="/ppt/notesSlides/notesSlide192.xml" ContentType="application/vnd.openxmlformats-officedocument.presentationml.notesSlide+xml"/>
  <Override PartName="/ppt/tags/tag194.xml" ContentType="application/vnd.openxmlformats-officedocument.presentationml.tags+xml"/>
  <Override PartName="/ppt/notesSlides/notesSlide193.xml" ContentType="application/vnd.openxmlformats-officedocument.presentationml.notesSlide+xml"/>
  <Override PartName="/ppt/tags/tag195.xml" ContentType="application/vnd.openxmlformats-officedocument.presentationml.tags+xml"/>
  <Override PartName="/ppt/notesSlides/notesSlide194.xml" ContentType="application/vnd.openxmlformats-officedocument.presentationml.notesSlide+xml"/>
  <Override PartName="/ppt/tags/tag196.xml" ContentType="application/vnd.openxmlformats-officedocument.presentationml.tags+xml"/>
  <Override PartName="/ppt/notesSlides/notesSlide195.xml" ContentType="application/vnd.openxmlformats-officedocument.presentationml.notesSlide+xml"/>
  <Override PartName="/ppt/theme/themeOverride6.xml" ContentType="application/vnd.openxmlformats-officedocument.themeOverride+xml"/>
  <Override PartName="/ppt/tags/tag197.xml" ContentType="application/vnd.openxmlformats-officedocument.presentationml.tags+xml"/>
  <Override PartName="/ppt/notesSlides/notesSlide196.xml" ContentType="application/vnd.openxmlformats-officedocument.presentationml.notesSlide+xml"/>
  <Override PartName="/ppt/theme/themeOverride7.xml" ContentType="application/vnd.openxmlformats-officedocument.themeOverride+xml"/>
  <Override PartName="/ppt/tags/tag198.xml" ContentType="application/vnd.openxmlformats-officedocument.presentationml.tags+xml"/>
  <Override PartName="/ppt/notesSlides/notesSlide197.xml" ContentType="application/vnd.openxmlformats-officedocument.presentationml.notesSlide+xml"/>
  <Override PartName="/ppt/tags/tag199.xml" ContentType="application/vnd.openxmlformats-officedocument.presentationml.tags+xml"/>
  <Override PartName="/ppt/notesSlides/notesSlide198.xml" ContentType="application/vnd.openxmlformats-officedocument.presentationml.notesSlide+xml"/>
  <Override PartName="/ppt/tags/tag200.xml" ContentType="application/vnd.openxmlformats-officedocument.presentationml.tags+xml"/>
  <Override PartName="/ppt/notesSlides/notesSlide199.xml" ContentType="application/vnd.openxmlformats-officedocument.presentationml.notesSlide+xml"/>
  <Override PartName="/ppt/tags/tag201.xml" ContentType="application/vnd.openxmlformats-officedocument.presentationml.tags+xml"/>
  <Override PartName="/ppt/notesSlides/notesSlide200.xml" ContentType="application/vnd.openxmlformats-officedocument.presentationml.notesSlide+xml"/>
  <Override PartName="/ppt/tags/tag202.xml" ContentType="application/vnd.openxmlformats-officedocument.presentationml.tags+xml"/>
  <Override PartName="/ppt/notesSlides/notesSlide201.xml" ContentType="application/vnd.openxmlformats-officedocument.presentationml.notesSlide+xml"/>
  <Override PartName="/ppt/tags/tag203.xml" ContentType="application/vnd.openxmlformats-officedocument.presentationml.tags+xml"/>
  <Override PartName="/ppt/notesSlides/notesSlide202.xml" ContentType="application/vnd.openxmlformats-officedocument.presentationml.notesSlide+xml"/>
  <Override PartName="/ppt/tags/tag204.xml" ContentType="application/vnd.openxmlformats-officedocument.presentationml.tags+xml"/>
  <Override PartName="/ppt/notesSlides/notesSlide203.xml" ContentType="application/vnd.openxmlformats-officedocument.presentationml.notesSlide+xml"/>
  <Override PartName="/ppt/tags/tag205.xml" ContentType="application/vnd.openxmlformats-officedocument.presentationml.tags+xml"/>
  <Override PartName="/ppt/notesSlides/notesSlide204.xml" ContentType="application/vnd.openxmlformats-officedocument.presentationml.notesSlide+xml"/>
  <Override PartName="/ppt/tags/tag206.xml" ContentType="application/vnd.openxmlformats-officedocument.presentationml.tags+xml"/>
  <Override PartName="/ppt/notesSlides/notesSlide205.xml" ContentType="application/vnd.openxmlformats-officedocument.presentationml.notesSlide+xml"/>
  <Override PartName="/ppt/tags/tag207.xml" ContentType="application/vnd.openxmlformats-officedocument.presentationml.tags+xml"/>
  <Override PartName="/ppt/notesSlides/notesSlide206.xml" ContentType="application/vnd.openxmlformats-officedocument.presentationml.notesSlide+xml"/>
  <Override PartName="/ppt/tags/tag208.xml" ContentType="application/vnd.openxmlformats-officedocument.presentationml.tags+xml"/>
  <Override PartName="/ppt/notesSlides/notesSlide207.xml" ContentType="application/vnd.openxmlformats-officedocument.presentationml.notesSlide+xml"/>
  <Override PartName="/ppt/tags/tag209.xml" ContentType="application/vnd.openxmlformats-officedocument.presentationml.tags+xml"/>
  <Override PartName="/ppt/notesSlides/notesSlide208.xml" ContentType="application/vnd.openxmlformats-officedocument.presentationml.notesSlide+xml"/>
  <Override PartName="/ppt/tags/tag210.xml" ContentType="application/vnd.openxmlformats-officedocument.presentationml.tags+xml"/>
  <Override PartName="/ppt/notesSlides/notesSlide209.xml" ContentType="application/vnd.openxmlformats-officedocument.presentationml.notesSlide+xml"/>
  <Override PartName="/ppt/tags/tag211.xml" ContentType="application/vnd.openxmlformats-officedocument.presentationml.tags+xml"/>
  <Override PartName="/ppt/notesSlides/notesSlide210.xml" ContentType="application/vnd.openxmlformats-officedocument.presentationml.notesSlide+xml"/>
  <Override PartName="/ppt/tags/tag212.xml" ContentType="application/vnd.openxmlformats-officedocument.presentationml.tags+xml"/>
  <Override PartName="/ppt/notesSlides/notesSlide211.xml" ContentType="application/vnd.openxmlformats-officedocument.presentationml.notesSlide+xml"/>
  <Override PartName="/ppt/tags/tag213.xml" ContentType="application/vnd.openxmlformats-officedocument.presentationml.tags+xml"/>
  <Override PartName="/ppt/notesSlides/notesSlide212.xml" ContentType="application/vnd.openxmlformats-officedocument.presentationml.notesSlide+xml"/>
  <Override PartName="/ppt/tags/tag214.xml" ContentType="application/vnd.openxmlformats-officedocument.presentationml.tags+xml"/>
  <Override PartName="/ppt/notesSlides/notesSlide213.xml" ContentType="application/vnd.openxmlformats-officedocument.presentationml.notesSlide+xml"/>
  <Override PartName="/ppt/tags/tag215.xml" ContentType="application/vnd.openxmlformats-officedocument.presentationml.tags+xml"/>
  <Override PartName="/ppt/notesSlides/notesSlide214.xml" ContentType="application/vnd.openxmlformats-officedocument.presentationml.notesSlide+xml"/>
  <Override PartName="/ppt/tags/tag216.xml" ContentType="application/vnd.openxmlformats-officedocument.presentationml.tags+xml"/>
  <Override PartName="/ppt/notesSlides/notesSlide215.xml" ContentType="application/vnd.openxmlformats-officedocument.presentationml.notesSlide+xml"/>
  <Override PartName="/ppt/tags/tag217.xml" ContentType="application/vnd.openxmlformats-officedocument.presentationml.tags+xml"/>
  <Override PartName="/ppt/notesSlides/notesSlide216.xml" ContentType="application/vnd.openxmlformats-officedocument.presentationml.notesSlide+xml"/>
  <Override PartName="/ppt/tags/tag218.xml" ContentType="application/vnd.openxmlformats-officedocument.presentationml.tags+xml"/>
  <Override PartName="/ppt/notesSlides/notesSlide217.xml" ContentType="application/vnd.openxmlformats-officedocument.presentationml.notesSlide+xml"/>
  <Override PartName="/ppt/tags/tag219.xml" ContentType="application/vnd.openxmlformats-officedocument.presentationml.tags+xml"/>
  <Override PartName="/ppt/notesSlides/notesSlide218.xml" ContentType="application/vnd.openxmlformats-officedocument.presentationml.notesSlide+xml"/>
  <Override PartName="/ppt/tags/tag220.xml" ContentType="application/vnd.openxmlformats-officedocument.presentationml.tags+xml"/>
  <Override PartName="/ppt/notesSlides/notesSlide219.xml" ContentType="application/vnd.openxmlformats-officedocument.presentationml.notesSlide+xml"/>
  <Override PartName="/ppt/tags/tag221.xml" ContentType="application/vnd.openxmlformats-officedocument.presentationml.tags+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tags/tag222.xml" ContentType="application/vnd.openxmlformats-officedocument.presentationml.tags+xml"/>
  <Override PartName="/ppt/notesSlides/notesSlide225.xml" ContentType="application/vnd.openxmlformats-officedocument.presentationml.notesSlide+xml"/>
  <Override PartName="/ppt/tags/tag223.xml" ContentType="application/vnd.openxmlformats-officedocument.presentationml.tags+xml"/>
  <Override PartName="/ppt/notesSlides/notesSlide226.xml" ContentType="application/vnd.openxmlformats-officedocument.presentationml.notesSlide+xml"/>
  <Override PartName="/ppt/tags/tag224.xml" ContentType="application/vnd.openxmlformats-officedocument.presentationml.tags+xml"/>
  <Override PartName="/ppt/notesSlides/notesSlide227.xml" ContentType="application/vnd.openxmlformats-officedocument.presentationml.notesSlide+xml"/>
  <Override PartName="/ppt/tags/tag225.xml" ContentType="application/vnd.openxmlformats-officedocument.presentationml.tags+xml"/>
  <Override PartName="/ppt/notesSlides/notesSlide228.xml" ContentType="application/vnd.openxmlformats-officedocument.presentationml.notesSlide+xml"/>
  <Override PartName="/ppt/tags/tag226.xml" ContentType="application/vnd.openxmlformats-officedocument.presentationml.tags+xml"/>
  <Override PartName="/ppt/notesSlides/notesSlide229.xml" ContentType="application/vnd.openxmlformats-officedocument.presentationml.notesSlide+xml"/>
  <Override PartName="/ppt/tags/tag227.xml" ContentType="application/vnd.openxmlformats-officedocument.presentationml.tags+xml"/>
  <Override PartName="/ppt/notesSlides/notesSlide230.xml" ContentType="application/vnd.openxmlformats-officedocument.presentationml.notesSlide+xml"/>
  <Override PartName="/ppt/tags/tag228.xml" ContentType="application/vnd.openxmlformats-officedocument.presentationml.tags+xml"/>
  <Override PartName="/ppt/notesSlides/notesSlide231.xml" ContentType="application/vnd.openxmlformats-officedocument.presentationml.notesSlide+xml"/>
  <Override PartName="/ppt/tags/tag229.xml" ContentType="application/vnd.openxmlformats-officedocument.presentationml.tags+xml"/>
  <Override PartName="/ppt/notesSlides/notesSlide232.xml" ContentType="application/vnd.openxmlformats-officedocument.presentationml.notesSlide+xml"/>
  <Override PartName="/ppt/tags/tag230.xml" ContentType="application/vnd.openxmlformats-officedocument.presentationml.tags+xml"/>
  <Override PartName="/ppt/notesSlides/notesSlide233.xml" ContentType="application/vnd.openxmlformats-officedocument.presentationml.notesSlide+xml"/>
  <Override PartName="/ppt/tags/tag231.xml" ContentType="application/vnd.openxmlformats-officedocument.presentationml.tags+xml"/>
  <Override PartName="/ppt/notesSlides/notesSlide234.xml" ContentType="application/vnd.openxmlformats-officedocument.presentationml.notesSlide+xml"/>
  <Override PartName="/ppt/tags/tag232.xml" ContentType="application/vnd.openxmlformats-officedocument.presentationml.tags+xml"/>
  <Override PartName="/ppt/notesSlides/notesSlide235.xml" ContentType="application/vnd.openxmlformats-officedocument.presentationml.notesSlide+xml"/>
  <Override PartName="/ppt/tags/tag233.xml" ContentType="application/vnd.openxmlformats-officedocument.presentationml.tags+xml"/>
  <Override PartName="/ppt/notesSlides/notesSlide236.xml" ContentType="application/vnd.openxmlformats-officedocument.presentationml.notesSlide+xml"/>
  <Override PartName="/ppt/tags/tag234.xml" ContentType="application/vnd.openxmlformats-officedocument.presentationml.tags+xml"/>
  <Override PartName="/ppt/notesSlides/notesSlide237.xml" ContentType="application/vnd.openxmlformats-officedocument.presentationml.notesSlide+xml"/>
  <Override PartName="/ppt/tags/tag235.xml" ContentType="application/vnd.openxmlformats-officedocument.presentationml.tags+xml"/>
  <Override PartName="/ppt/notesSlides/notesSlide238.xml" ContentType="application/vnd.openxmlformats-officedocument.presentationml.notesSlide+xml"/>
  <Override PartName="/ppt/tags/tag236.xml" ContentType="application/vnd.openxmlformats-officedocument.presentationml.tags+xml"/>
  <Override PartName="/ppt/notesSlides/notesSlide239.xml" ContentType="application/vnd.openxmlformats-officedocument.presentationml.notesSlide+xml"/>
  <Override PartName="/ppt/tags/tag237.xml" ContentType="application/vnd.openxmlformats-officedocument.presentationml.tags+xml"/>
  <Override PartName="/ppt/notesSlides/notesSlide240.xml" ContentType="application/vnd.openxmlformats-officedocument.presentationml.notesSlide+xml"/>
  <Override PartName="/ppt/tags/tag238.xml" ContentType="application/vnd.openxmlformats-officedocument.presentationml.tags+xml"/>
  <Override PartName="/ppt/notesSlides/notesSlide241.xml" ContentType="application/vnd.openxmlformats-officedocument.presentationml.notesSlide+xml"/>
  <Override PartName="/ppt/tags/tag239.xml" ContentType="application/vnd.openxmlformats-officedocument.presentationml.tags+xml"/>
  <Override PartName="/ppt/notesSlides/notesSlide242.xml" ContentType="application/vnd.openxmlformats-officedocument.presentationml.notesSlide+xml"/>
  <Override PartName="/ppt/tags/tag240.xml" ContentType="application/vnd.openxmlformats-officedocument.presentationml.tags+xml"/>
  <Override PartName="/ppt/notesSlides/notesSlide243.xml" ContentType="application/vnd.openxmlformats-officedocument.presentationml.notesSlide+xml"/>
  <Override PartName="/ppt/tags/tag241.xml" ContentType="application/vnd.openxmlformats-officedocument.presentationml.tags+xml"/>
  <Override PartName="/ppt/notesSlides/notesSlide244.xml" ContentType="application/vnd.openxmlformats-officedocument.presentationml.notesSlide+xml"/>
  <Override PartName="/ppt/tags/tag242.xml" ContentType="application/vnd.openxmlformats-officedocument.presentationml.tags+xml"/>
  <Override PartName="/ppt/notesSlides/notesSlide245.xml" ContentType="application/vnd.openxmlformats-officedocument.presentationml.notesSlide+xml"/>
  <Override PartName="/ppt/tags/tag243.xml" ContentType="application/vnd.openxmlformats-officedocument.presentationml.tags+xml"/>
  <Override PartName="/ppt/notesSlides/notesSlide246.xml" ContentType="application/vnd.openxmlformats-officedocument.presentationml.notesSlide+xml"/>
  <Override PartName="/ppt/tags/tag244.xml" ContentType="application/vnd.openxmlformats-officedocument.presentationml.tags+xml"/>
  <Override PartName="/ppt/notesSlides/notesSlide247.xml" ContentType="application/vnd.openxmlformats-officedocument.presentationml.notesSlide+xml"/>
  <Override PartName="/ppt/tags/tag245.xml" ContentType="application/vnd.openxmlformats-officedocument.presentationml.tags+xml"/>
  <Override PartName="/ppt/notesSlides/notesSlide248.xml" ContentType="application/vnd.openxmlformats-officedocument.presentationml.notesSlide+xml"/>
  <Override PartName="/ppt/tags/tag246.xml" ContentType="application/vnd.openxmlformats-officedocument.presentationml.tags+xml"/>
  <Override PartName="/ppt/notesSlides/notesSlide249.xml" ContentType="application/vnd.openxmlformats-officedocument.presentationml.notesSlide+xml"/>
  <Override PartName="/ppt/tags/tag247.xml" ContentType="application/vnd.openxmlformats-officedocument.presentationml.tags+xml"/>
  <Override PartName="/ppt/notesSlides/notesSlide250.xml" ContentType="application/vnd.openxmlformats-officedocument.presentationml.notesSlide+xml"/>
  <Override PartName="/ppt/tags/tag248.xml" ContentType="application/vnd.openxmlformats-officedocument.presentationml.tags+xml"/>
  <Override PartName="/ppt/notesSlides/notesSlide251.xml" ContentType="application/vnd.openxmlformats-officedocument.presentationml.notesSlide+xml"/>
  <Override PartName="/ppt/tags/tag249.xml" ContentType="application/vnd.openxmlformats-officedocument.presentationml.tags+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tags/tag250.xml" ContentType="application/vnd.openxmlformats-officedocument.presentationml.tags+xml"/>
  <Override PartName="/ppt/notesSlides/notesSlide256.xml" ContentType="application/vnd.openxmlformats-officedocument.presentationml.notesSlide+xml"/>
  <Override PartName="/ppt/tags/tag251.xml" ContentType="application/vnd.openxmlformats-officedocument.presentationml.tags+xml"/>
  <Override PartName="/ppt/notesSlides/notesSlide257.xml" ContentType="application/vnd.openxmlformats-officedocument.presentationml.notesSlide+xml"/>
  <Override PartName="/ppt/tags/tag252.xml" ContentType="application/vnd.openxmlformats-officedocument.presentationml.tags+xml"/>
  <Override PartName="/ppt/notesSlides/notesSlide258.xml" ContentType="application/vnd.openxmlformats-officedocument.presentationml.notesSlide+xml"/>
  <Override PartName="/ppt/tags/tag253.xml" ContentType="application/vnd.openxmlformats-officedocument.presentationml.tags+xml"/>
  <Override PartName="/ppt/notesSlides/notesSlide259.xml" ContentType="application/vnd.openxmlformats-officedocument.presentationml.notesSlide+xml"/>
  <Override PartName="/ppt/tags/tag254.xml" ContentType="application/vnd.openxmlformats-officedocument.presentationml.tags+xml"/>
  <Override PartName="/ppt/notesSlides/notesSlide260.xml" ContentType="application/vnd.openxmlformats-officedocument.presentationml.notesSlide+xml"/>
  <Override PartName="/ppt/tags/tag255.xml" ContentType="application/vnd.openxmlformats-officedocument.presentationml.tags+xml"/>
  <Override PartName="/ppt/notesSlides/notesSlide261.xml" ContentType="application/vnd.openxmlformats-officedocument.presentationml.notesSlide+xml"/>
  <Override PartName="/ppt/tags/tag256.xml" ContentType="application/vnd.openxmlformats-officedocument.presentationml.tags+xml"/>
  <Override PartName="/ppt/notesSlides/notesSlide262.xml" ContentType="application/vnd.openxmlformats-officedocument.presentationml.notesSlide+xml"/>
  <Override PartName="/ppt/tags/tag257.xml" ContentType="application/vnd.openxmlformats-officedocument.presentationml.tags+xml"/>
  <Override PartName="/ppt/notesSlides/notesSlide263.xml" ContentType="application/vnd.openxmlformats-officedocument.presentationml.notesSlide+xml"/>
  <Override PartName="/ppt/tags/tag258.xml" ContentType="application/vnd.openxmlformats-officedocument.presentationml.tags+xml"/>
  <Override PartName="/ppt/notesSlides/notesSlide264.xml" ContentType="application/vnd.openxmlformats-officedocument.presentationml.notesSlide+xml"/>
  <Override PartName="/ppt/tags/tag259.xml" ContentType="application/vnd.openxmlformats-officedocument.presentationml.tags+xml"/>
  <Override PartName="/ppt/notesSlides/notesSlide265.xml" ContentType="application/vnd.openxmlformats-officedocument.presentationml.notesSlide+xml"/>
  <Override PartName="/ppt/tags/tag260.xml" ContentType="application/vnd.openxmlformats-officedocument.presentationml.tags+xml"/>
  <Override PartName="/ppt/notesSlides/notesSlide266.xml" ContentType="application/vnd.openxmlformats-officedocument.presentationml.notesSlide+xml"/>
  <Override PartName="/ppt/tags/tag261.xml" ContentType="application/vnd.openxmlformats-officedocument.presentationml.tags+xml"/>
  <Override PartName="/ppt/notesSlides/notesSlide267.xml" ContentType="application/vnd.openxmlformats-officedocument.presentationml.notesSlide+xml"/>
  <Override PartName="/ppt/tags/tag262.xml" ContentType="application/vnd.openxmlformats-officedocument.presentationml.tags+xml"/>
  <Override PartName="/ppt/notesSlides/notesSlide268.xml" ContentType="application/vnd.openxmlformats-officedocument.presentationml.notesSlide+xml"/>
  <Override PartName="/ppt/tags/tag263.xml" ContentType="application/vnd.openxmlformats-officedocument.presentationml.tags+xml"/>
  <Override PartName="/ppt/notesSlides/notesSlide269.xml" ContentType="application/vnd.openxmlformats-officedocument.presentationml.notesSlide+xml"/>
  <Override PartName="/ppt/tags/tag264.xml" ContentType="application/vnd.openxmlformats-officedocument.presentationml.tags+xml"/>
  <Override PartName="/ppt/notesSlides/notesSlide270.xml" ContentType="application/vnd.openxmlformats-officedocument.presentationml.notesSlide+xml"/>
  <Override PartName="/ppt/tags/tag265.xml" ContentType="application/vnd.openxmlformats-officedocument.presentationml.tags+xml"/>
  <Override PartName="/ppt/notesSlides/notesSlide271.xml" ContentType="application/vnd.openxmlformats-officedocument.presentationml.notesSlide+xml"/>
  <Override PartName="/ppt/tags/tag266.xml" ContentType="application/vnd.openxmlformats-officedocument.presentationml.tags+xml"/>
  <Override PartName="/ppt/notesSlides/notesSlide272.xml" ContentType="application/vnd.openxmlformats-officedocument.presentationml.notesSlide+xml"/>
  <Override PartName="/ppt/tags/tag267.xml" ContentType="application/vnd.openxmlformats-officedocument.presentationml.tags+xml"/>
  <Override PartName="/ppt/notesSlides/notesSlide273.xml" ContentType="application/vnd.openxmlformats-officedocument.presentationml.notesSlide+xml"/>
  <Override PartName="/ppt/tags/tag268.xml" ContentType="application/vnd.openxmlformats-officedocument.presentationml.tags+xml"/>
  <Override PartName="/ppt/notesSlides/notesSlide274.xml" ContentType="application/vnd.openxmlformats-officedocument.presentationml.notesSlide+xml"/>
  <Override PartName="/ppt/tags/tag269.xml" ContentType="application/vnd.openxmlformats-officedocument.presentationml.tags+xml"/>
  <Override PartName="/ppt/notesSlides/notesSlide275.xml" ContentType="application/vnd.openxmlformats-officedocument.presentationml.notesSlide+xml"/>
  <Override PartName="/ppt/tags/tag270.xml" ContentType="application/vnd.openxmlformats-officedocument.presentationml.tags+xml"/>
  <Override PartName="/ppt/notesSlides/notesSlide276.xml" ContentType="application/vnd.openxmlformats-officedocument.presentationml.notesSlide+xml"/>
  <Override PartName="/ppt/tags/tag271.xml" ContentType="application/vnd.openxmlformats-officedocument.presentationml.tags+xml"/>
  <Override PartName="/ppt/notesSlides/notesSlide277.xml" ContentType="application/vnd.openxmlformats-officedocument.presentationml.notesSlide+xml"/>
  <Override PartName="/ppt/tags/tag272.xml" ContentType="application/vnd.openxmlformats-officedocument.presentationml.tags+xml"/>
  <Override PartName="/ppt/notesSlides/notesSlide278.xml" ContentType="application/vnd.openxmlformats-officedocument.presentationml.notesSlide+xml"/>
  <Override PartName="/ppt/tags/tag273.xml" ContentType="application/vnd.openxmlformats-officedocument.presentationml.tags+xml"/>
  <Override PartName="/ppt/notesSlides/notesSlide279.xml" ContentType="application/vnd.openxmlformats-officedocument.presentationml.notesSlide+xml"/>
  <Override PartName="/ppt/tags/tag274.xml" ContentType="application/vnd.openxmlformats-officedocument.presentationml.tags+xml"/>
  <Override PartName="/ppt/notesSlides/notesSlide280.xml" ContentType="application/vnd.openxmlformats-officedocument.presentationml.notesSlide+xml"/>
  <Override PartName="/ppt/tags/tag275.xml" ContentType="application/vnd.openxmlformats-officedocument.presentationml.tags+xml"/>
  <Override PartName="/ppt/notesSlides/notesSlide281.xml" ContentType="application/vnd.openxmlformats-officedocument.presentationml.notesSlide+xml"/>
  <Override PartName="/ppt/tags/tag276.xml" ContentType="application/vnd.openxmlformats-officedocument.presentationml.tags+xml"/>
  <Override PartName="/ppt/notesSlides/notesSlide282.xml" ContentType="application/vnd.openxmlformats-officedocument.presentationml.notesSlide+xml"/>
  <Override PartName="/ppt/tags/tag277.xml" ContentType="application/vnd.openxmlformats-officedocument.presentationml.tags+xml"/>
  <Override PartName="/ppt/notesSlides/notesSlide283.xml" ContentType="application/vnd.openxmlformats-officedocument.presentationml.notesSlide+xml"/>
  <Override PartName="/ppt/tags/tag278.xml" ContentType="application/vnd.openxmlformats-officedocument.presentationml.tags+xml"/>
  <Override PartName="/ppt/notesSlides/notesSlide284.xml" ContentType="application/vnd.openxmlformats-officedocument.presentationml.notesSlide+xml"/>
  <Override PartName="/ppt/tags/tag279.xml" ContentType="application/vnd.openxmlformats-officedocument.presentationml.tags+xml"/>
  <Override PartName="/ppt/notesSlides/notesSlide285.xml" ContentType="application/vnd.openxmlformats-officedocument.presentationml.notesSlide+xml"/>
  <Override PartName="/ppt/tags/tag280.xml" ContentType="application/vnd.openxmlformats-officedocument.presentationml.tags+xml"/>
  <Override PartName="/ppt/notesSlides/notesSlide286.xml" ContentType="application/vnd.openxmlformats-officedocument.presentationml.notesSlide+xml"/>
  <Override PartName="/ppt/tags/tag281.xml" ContentType="application/vnd.openxmlformats-officedocument.presentationml.tags+xml"/>
  <Override PartName="/ppt/notesSlides/notesSlide287.xml" ContentType="application/vnd.openxmlformats-officedocument.presentationml.notesSlide+xml"/>
  <Override PartName="/ppt/tags/tag282.xml" ContentType="application/vnd.openxmlformats-officedocument.presentationml.tags+xml"/>
  <Override PartName="/ppt/notesSlides/notesSlide288.xml" ContentType="application/vnd.openxmlformats-officedocument.presentationml.notesSlide+xml"/>
  <Override PartName="/ppt/tags/tag283.xml" ContentType="application/vnd.openxmlformats-officedocument.presentationml.tags+xml"/>
  <Override PartName="/ppt/notesSlides/notesSlide289.xml" ContentType="application/vnd.openxmlformats-officedocument.presentationml.notesSlide+xml"/>
  <Override PartName="/ppt/tags/tag284.xml" ContentType="application/vnd.openxmlformats-officedocument.presentationml.tags+xml"/>
  <Override PartName="/ppt/notesSlides/notesSlide290.xml" ContentType="application/vnd.openxmlformats-officedocument.presentationml.notesSlide+xml"/>
  <Override PartName="/ppt/tags/tag285.xml" ContentType="application/vnd.openxmlformats-officedocument.presentationml.tags+xml"/>
  <Override PartName="/ppt/notesSlides/notesSlide291.xml" ContentType="application/vnd.openxmlformats-officedocument.presentationml.notesSlide+xml"/>
  <Override PartName="/ppt/tags/tag286.xml" ContentType="application/vnd.openxmlformats-officedocument.presentationml.tags+xml"/>
  <Override PartName="/ppt/notesSlides/notesSlide292.xml" ContentType="application/vnd.openxmlformats-officedocument.presentationml.notesSlide+xml"/>
  <Override PartName="/ppt/tags/tag287.xml" ContentType="application/vnd.openxmlformats-officedocument.presentationml.tags+xml"/>
  <Override PartName="/ppt/notesSlides/notesSlide293.xml" ContentType="application/vnd.openxmlformats-officedocument.presentationml.notesSlide+xml"/>
  <Override PartName="/ppt/tags/tag288.xml" ContentType="application/vnd.openxmlformats-officedocument.presentationml.tags+xml"/>
  <Override PartName="/ppt/notesSlides/notesSlide294.xml" ContentType="application/vnd.openxmlformats-officedocument.presentationml.notesSlide+xml"/>
  <Override PartName="/ppt/tags/tag289.xml" ContentType="application/vnd.openxmlformats-officedocument.presentationml.tags+xml"/>
  <Override PartName="/ppt/notesSlides/notesSlide295.xml" ContentType="application/vnd.openxmlformats-officedocument.presentationml.notesSlide+xml"/>
  <Override PartName="/ppt/tags/tag290.xml" ContentType="application/vnd.openxmlformats-officedocument.presentationml.tags+xml"/>
  <Override PartName="/ppt/notesSlides/notesSlide296.xml" ContentType="application/vnd.openxmlformats-officedocument.presentationml.notesSlide+xml"/>
  <Override PartName="/ppt/tags/tag291.xml" ContentType="application/vnd.openxmlformats-officedocument.presentationml.tags+xml"/>
  <Override PartName="/ppt/notesSlides/notesSlide297.xml" ContentType="application/vnd.openxmlformats-officedocument.presentationml.notesSlide+xml"/>
  <Override PartName="/ppt/tags/tag292.xml" ContentType="application/vnd.openxmlformats-officedocument.presentationml.tags+xml"/>
  <Override PartName="/ppt/notesSlides/notesSlide298.xml" ContentType="application/vnd.openxmlformats-officedocument.presentationml.notesSlide+xml"/>
  <Override PartName="/ppt/tags/tag293.xml" ContentType="application/vnd.openxmlformats-officedocument.presentationml.tags+xml"/>
  <Override PartName="/ppt/notesSlides/notesSlide299.xml" ContentType="application/vnd.openxmlformats-officedocument.presentationml.notesSlide+xml"/>
  <Override PartName="/ppt/tags/tag294.xml" ContentType="application/vnd.openxmlformats-officedocument.presentationml.tags+xml"/>
  <Override PartName="/ppt/notesSlides/notesSlide300.xml" ContentType="application/vnd.openxmlformats-officedocument.presentationml.notesSlide+xml"/>
  <Override PartName="/ppt/tags/tag295.xml" ContentType="application/vnd.openxmlformats-officedocument.presentationml.tags+xml"/>
  <Override PartName="/ppt/notesSlides/notesSlide301.xml" ContentType="application/vnd.openxmlformats-officedocument.presentationml.notesSlide+xml"/>
  <Override PartName="/ppt/tags/tag296.xml" ContentType="application/vnd.openxmlformats-officedocument.presentationml.tags+xml"/>
  <Override PartName="/ppt/notesSlides/notesSlide302.xml" ContentType="application/vnd.openxmlformats-officedocument.presentationml.notesSlide+xml"/>
  <Override PartName="/ppt/tags/tag297.xml" ContentType="application/vnd.openxmlformats-officedocument.presentationml.tags+xml"/>
  <Override PartName="/ppt/notesSlides/notesSlide303.xml" ContentType="application/vnd.openxmlformats-officedocument.presentationml.notesSlide+xml"/>
  <Override PartName="/ppt/tags/tag298.xml" ContentType="application/vnd.openxmlformats-officedocument.presentationml.tags+xml"/>
  <Override PartName="/ppt/notesSlides/notesSlide304.xml" ContentType="application/vnd.openxmlformats-officedocument.presentationml.notesSlide+xml"/>
  <Override PartName="/ppt/tags/tag299.xml" ContentType="application/vnd.openxmlformats-officedocument.presentationml.tags+xml"/>
  <Override PartName="/ppt/notesSlides/notesSlide305.xml" ContentType="application/vnd.openxmlformats-officedocument.presentationml.notesSlide+xml"/>
  <Override PartName="/ppt/tags/tag300.xml" ContentType="application/vnd.openxmlformats-officedocument.presentationml.tags+xml"/>
  <Override PartName="/ppt/notesSlides/notesSlide306.xml" ContentType="application/vnd.openxmlformats-officedocument.presentationml.notesSlide+xml"/>
  <Override PartName="/ppt/tags/tag301.xml" ContentType="application/vnd.openxmlformats-officedocument.presentationml.tags+xml"/>
  <Override PartName="/ppt/notesSlides/notesSlide307.xml" ContentType="application/vnd.openxmlformats-officedocument.presentationml.notesSlide+xml"/>
  <Override PartName="/ppt/tags/tag302.xml" ContentType="application/vnd.openxmlformats-officedocument.presentationml.tags+xml"/>
  <Override PartName="/ppt/notesSlides/notesSlide308.xml" ContentType="application/vnd.openxmlformats-officedocument.presentationml.notesSlide+xml"/>
  <Override PartName="/ppt/tags/tag303.xml" ContentType="application/vnd.openxmlformats-officedocument.presentationml.tags+xml"/>
  <Override PartName="/ppt/notesSlides/notesSlide309.xml" ContentType="application/vnd.openxmlformats-officedocument.presentationml.notesSlide+xml"/>
  <Override PartName="/ppt/tags/tag304.xml" ContentType="application/vnd.openxmlformats-officedocument.presentationml.tags+xml"/>
  <Override PartName="/ppt/notesSlides/notesSlide310.xml" ContentType="application/vnd.openxmlformats-officedocument.presentationml.notesSlide+xml"/>
  <Override PartName="/ppt/tags/tag305.xml" ContentType="application/vnd.openxmlformats-officedocument.presentationml.tags+xml"/>
  <Override PartName="/ppt/notesSlides/notesSlide311.xml" ContentType="application/vnd.openxmlformats-officedocument.presentationml.notesSlide+xml"/>
  <Override PartName="/ppt/tags/tag306.xml" ContentType="application/vnd.openxmlformats-officedocument.presentationml.tags+xml"/>
  <Override PartName="/ppt/notesSlides/notesSlide312.xml" ContentType="application/vnd.openxmlformats-officedocument.presentationml.notesSlide+xml"/>
  <Override PartName="/ppt/tags/tag307.xml" ContentType="application/vnd.openxmlformats-officedocument.presentationml.tags+xml"/>
  <Override PartName="/ppt/notesSlides/notesSlide313.xml" ContentType="application/vnd.openxmlformats-officedocument.presentationml.notesSlide+xml"/>
  <Override PartName="/ppt/tags/tag308.xml" ContentType="application/vnd.openxmlformats-officedocument.presentationml.tags+xml"/>
  <Override PartName="/ppt/notesSlides/notesSlide314.xml" ContentType="application/vnd.openxmlformats-officedocument.presentationml.notesSlide+xml"/>
  <Override PartName="/ppt/tags/tag309.xml" ContentType="application/vnd.openxmlformats-officedocument.presentationml.tags+xml"/>
  <Override PartName="/ppt/notesSlides/notesSlide315.xml" ContentType="application/vnd.openxmlformats-officedocument.presentationml.notesSlide+xml"/>
  <Override PartName="/ppt/tags/tag310.xml" ContentType="application/vnd.openxmlformats-officedocument.presentationml.tags+xml"/>
  <Override PartName="/ppt/notesSlides/notesSlide316.xml" ContentType="application/vnd.openxmlformats-officedocument.presentationml.notesSlide+xml"/>
  <Override PartName="/ppt/tags/tag311.xml" ContentType="application/vnd.openxmlformats-officedocument.presentationml.tags+xml"/>
  <Override PartName="/ppt/notesSlides/notesSlide317.xml" ContentType="application/vnd.openxmlformats-officedocument.presentationml.notesSlide+xml"/>
  <Override PartName="/ppt/tags/tag312.xml" ContentType="application/vnd.openxmlformats-officedocument.presentationml.tags+xml"/>
  <Override PartName="/ppt/notesSlides/notesSlide318.xml" ContentType="application/vnd.openxmlformats-officedocument.presentationml.notesSlide+xml"/>
  <Override PartName="/ppt/tags/tag313.xml" ContentType="application/vnd.openxmlformats-officedocument.presentationml.tags+xml"/>
  <Override PartName="/ppt/notesSlides/notesSlide319.xml" ContentType="application/vnd.openxmlformats-officedocument.presentationml.notesSlide+xml"/>
  <Override PartName="/ppt/tags/tag314.xml" ContentType="application/vnd.openxmlformats-officedocument.presentationml.tags+xml"/>
  <Override PartName="/ppt/notesSlides/notesSlide320.xml" ContentType="application/vnd.openxmlformats-officedocument.presentationml.notesSlide+xml"/>
  <Override PartName="/ppt/tags/tag315.xml" ContentType="application/vnd.openxmlformats-officedocument.presentationml.tags+xml"/>
  <Override PartName="/ppt/notesSlides/notesSlide321.xml" ContentType="application/vnd.openxmlformats-officedocument.presentationml.notesSlide+xml"/>
  <Override PartName="/ppt/tags/tag316.xml" ContentType="application/vnd.openxmlformats-officedocument.presentationml.tags+xml"/>
  <Override PartName="/ppt/notesSlides/notesSlide322.xml" ContentType="application/vnd.openxmlformats-officedocument.presentationml.notesSlide+xml"/>
  <Override PartName="/ppt/tags/tag317.xml" ContentType="application/vnd.openxmlformats-officedocument.presentationml.tags+xml"/>
  <Override PartName="/ppt/notesSlides/notesSlide323.xml" ContentType="application/vnd.openxmlformats-officedocument.presentationml.notesSlide+xml"/>
  <Override PartName="/ppt/tags/tag318.xml" ContentType="application/vnd.openxmlformats-officedocument.presentationml.tags+xml"/>
  <Override PartName="/ppt/notesSlides/notesSlide3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60" r:id="rId4"/>
    <p:sldMasterId id="2147484503" r:id="rId5"/>
  </p:sldMasterIdLst>
  <p:notesMasterIdLst>
    <p:notesMasterId r:id="rId330"/>
  </p:notesMasterIdLst>
  <p:handoutMasterIdLst>
    <p:handoutMasterId r:id="rId331"/>
  </p:handoutMasterIdLst>
  <p:sldIdLst>
    <p:sldId id="653" r:id="rId6"/>
    <p:sldId id="1671" r:id="rId7"/>
    <p:sldId id="1927" r:id="rId8"/>
    <p:sldId id="1005" r:id="rId9"/>
    <p:sldId id="1006" r:id="rId10"/>
    <p:sldId id="1932" r:id="rId11"/>
    <p:sldId id="1672" r:id="rId12"/>
    <p:sldId id="1007" r:id="rId13"/>
    <p:sldId id="1335" r:id="rId14"/>
    <p:sldId id="1336" r:id="rId15"/>
    <p:sldId id="1662" r:id="rId16"/>
    <p:sldId id="1663" r:id="rId17"/>
    <p:sldId id="1664" r:id="rId18"/>
    <p:sldId id="1928" r:id="rId19"/>
    <p:sldId id="1665" r:id="rId20"/>
    <p:sldId id="1929" r:id="rId21"/>
    <p:sldId id="1666" r:id="rId22"/>
    <p:sldId id="1667" r:id="rId23"/>
    <p:sldId id="1969" r:id="rId24"/>
    <p:sldId id="1970" r:id="rId25"/>
    <p:sldId id="1673" r:id="rId26"/>
    <p:sldId id="1930" r:id="rId27"/>
    <p:sldId id="1668" r:id="rId28"/>
    <p:sldId id="1931" r:id="rId29"/>
    <p:sldId id="1669" r:id="rId30"/>
    <p:sldId id="1670" r:id="rId31"/>
    <p:sldId id="1971" r:id="rId32"/>
    <p:sldId id="792" r:id="rId33"/>
    <p:sldId id="806" r:id="rId34"/>
    <p:sldId id="793" r:id="rId35"/>
    <p:sldId id="2226" r:id="rId36"/>
    <p:sldId id="1674" r:id="rId37"/>
    <p:sldId id="1972" r:id="rId38"/>
    <p:sldId id="1822" r:id="rId39"/>
    <p:sldId id="1676" r:id="rId40"/>
    <p:sldId id="1973" r:id="rId41"/>
    <p:sldId id="1677" r:id="rId42"/>
    <p:sldId id="1933" r:id="rId43"/>
    <p:sldId id="1974" r:id="rId44"/>
    <p:sldId id="1678" r:id="rId45"/>
    <p:sldId id="1679" r:id="rId46"/>
    <p:sldId id="1957" r:id="rId47"/>
    <p:sldId id="1934" r:id="rId48"/>
    <p:sldId id="1680" r:id="rId49"/>
    <p:sldId id="1681" r:id="rId50"/>
    <p:sldId id="1682" r:id="rId51"/>
    <p:sldId id="1683" r:id="rId52"/>
    <p:sldId id="1684" r:id="rId53"/>
    <p:sldId id="1685" r:id="rId54"/>
    <p:sldId id="1686" r:id="rId55"/>
    <p:sldId id="1687" r:id="rId56"/>
    <p:sldId id="1688" r:id="rId57"/>
    <p:sldId id="1689" r:id="rId58"/>
    <p:sldId id="1690" r:id="rId59"/>
    <p:sldId id="1958" r:id="rId60"/>
    <p:sldId id="1935" r:id="rId61"/>
    <p:sldId id="1936" r:id="rId62"/>
    <p:sldId id="1693" r:id="rId63"/>
    <p:sldId id="1694" r:id="rId64"/>
    <p:sldId id="1695" r:id="rId65"/>
    <p:sldId id="1937" r:id="rId66"/>
    <p:sldId id="1938" r:id="rId67"/>
    <p:sldId id="1698" r:id="rId68"/>
    <p:sldId id="1699" r:id="rId69"/>
    <p:sldId id="1700" r:id="rId70"/>
    <p:sldId id="1701" r:id="rId71"/>
    <p:sldId id="1940" r:id="rId72"/>
    <p:sldId id="1975" r:id="rId73"/>
    <p:sldId id="1976" r:id="rId74"/>
    <p:sldId id="1703" r:id="rId75"/>
    <p:sldId id="1704" r:id="rId76"/>
    <p:sldId id="1705" r:id="rId77"/>
    <p:sldId id="1706" r:id="rId78"/>
    <p:sldId id="1707" r:id="rId79"/>
    <p:sldId id="1708" r:id="rId80"/>
    <p:sldId id="1709" r:id="rId81"/>
    <p:sldId id="1710" r:id="rId82"/>
    <p:sldId id="1711" r:id="rId83"/>
    <p:sldId id="1941" r:id="rId84"/>
    <p:sldId id="1942" r:id="rId85"/>
    <p:sldId id="1943" r:id="rId86"/>
    <p:sldId id="1944" r:id="rId87"/>
    <p:sldId id="1712" r:id="rId88"/>
    <p:sldId id="1977" r:id="rId89"/>
    <p:sldId id="2031" r:id="rId90"/>
    <p:sldId id="1959" r:id="rId91"/>
    <p:sldId id="1714" r:id="rId92"/>
    <p:sldId id="1715" r:id="rId93"/>
    <p:sldId id="2032" r:id="rId94"/>
    <p:sldId id="1738" r:id="rId95"/>
    <p:sldId id="1718" r:id="rId96"/>
    <p:sldId id="1719" r:id="rId97"/>
    <p:sldId id="1720" r:id="rId98"/>
    <p:sldId id="1946" r:id="rId99"/>
    <p:sldId id="1978" r:id="rId100"/>
    <p:sldId id="1722" r:id="rId101"/>
    <p:sldId id="2033" r:id="rId102"/>
    <p:sldId id="1723" r:id="rId103"/>
    <p:sldId id="1979" r:id="rId104"/>
    <p:sldId id="1980" r:id="rId105"/>
    <p:sldId id="1981" r:id="rId106"/>
    <p:sldId id="1725" r:id="rId107"/>
    <p:sldId id="1726" r:id="rId108"/>
    <p:sldId id="1947" r:id="rId109"/>
    <p:sldId id="1727" r:id="rId110"/>
    <p:sldId id="1982" r:id="rId111"/>
    <p:sldId id="1728" r:id="rId112"/>
    <p:sldId id="1729" r:id="rId113"/>
    <p:sldId id="1730" r:id="rId114"/>
    <p:sldId id="1984" r:id="rId115"/>
    <p:sldId id="1983" r:id="rId116"/>
    <p:sldId id="1985" r:id="rId117"/>
    <p:sldId id="1987" r:id="rId118"/>
    <p:sldId id="1986" r:id="rId119"/>
    <p:sldId id="1732" r:id="rId120"/>
    <p:sldId id="1988" r:id="rId121"/>
    <p:sldId id="1989" r:id="rId122"/>
    <p:sldId id="1990" r:id="rId123"/>
    <p:sldId id="1991" r:id="rId124"/>
    <p:sldId id="1992" r:id="rId125"/>
    <p:sldId id="1999" r:id="rId126"/>
    <p:sldId id="2000" r:id="rId127"/>
    <p:sldId id="2001" r:id="rId128"/>
    <p:sldId id="2034" r:id="rId129"/>
    <p:sldId id="2035" r:id="rId130"/>
    <p:sldId id="2036" r:id="rId131"/>
    <p:sldId id="2037" r:id="rId132"/>
    <p:sldId id="2038" r:id="rId133"/>
    <p:sldId id="2227" r:id="rId134"/>
    <p:sldId id="2039" r:id="rId135"/>
    <p:sldId id="2040" r:id="rId136"/>
    <p:sldId id="2041" r:id="rId137"/>
    <p:sldId id="2042" r:id="rId138"/>
    <p:sldId id="2043" r:id="rId139"/>
    <p:sldId id="2044" r:id="rId140"/>
    <p:sldId id="2045" r:id="rId141"/>
    <p:sldId id="2046" r:id="rId142"/>
    <p:sldId id="2047" r:id="rId143"/>
    <p:sldId id="2048" r:id="rId144"/>
    <p:sldId id="2049" r:id="rId145"/>
    <p:sldId id="2050" r:id="rId146"/>
    <p:sldId id="2051" r:id="rId147"/>
    <p:sldId id="2052" r:id="rId148"/>
    <p:sldId id="2053" r:id="rId149"/>
    <p:sldId id="2054" r:id="rId150"/>
    <p:sldId id="2055" r:id="rId151"/>
    <p:sldId id="2056" r:id="rId152"/>
    <p:sldId id="2057" r:id="rId153"/>
    <p:sldId id="2058" r:id="rId154"/>
    <p:sldId id="2059" r:id="rId155"/>
    <p:sldId id="2060" r:id="rId156"/>
    <p:sldId id="2061" r:id="rId157"/>
    <p:sldId id="2062" r:id="rId158"/>
    <p:sldId id="2063" r:id="rId159"/>
    <p:sldId id="2064" r:id="rId160"/>
    <p:sldId id="2065" r:id="rId161"/>
    <p:sldId id="2066" r:id="rId162"/>
    <p:sldId id="2067" r:id="rId163"/>
    <p:sldId id="2068" r:id="rId164"/>
    <p:sldId id="2069" r:id="rId165"/>
    <p:sldId id="2070" r:id="rId166"/>
    <p:sldId id="2071" r:id="rId167"/>
    <p:sldId id="2072" r:id="rId168"/>
    <p:sldId id="2073" r:id="rId169"/>
    <p:sldId id="2074" r:id="rId170"/>
    <p:sldId id="2075" r:id="rId171"/>
    <p:sldId id="2076" r:id="rId172"/>
    <p:sldId id="2077" r:id="rId173"/>
    <p:sldId id="2078" r:id="rId174"/>
    <p:sldId id="2079" r:id="rId175"/>
    <p:sldId id="2080" r:id="rId176"/>
    <p:sldId id="2081" r:id="rId177"/>
    <p:sldId id="2082" r:id="rId178"/>
    <p:sldId id="2083" r:id="rId179"/>
    <p:sldId id="2084" r:id="rId180"/>
    <p:sldId id="2085" r:id="rId181"/>
    <p:sldId id="2086" r:id="rId182"/>
    <p:sldId id="2087" r:id="rId183"/>
    <p:sldId id="2088" r:id="rId184"/>
    <p:sldId id="2089" r:id="rId185"/>
    <p:sldId id="2090" r:id="rId186"/>
    <p:sldId id="2229" r:id="rId187"/>
    <p:sldId id="2091" r:id="rId188"/>
    <p:sldId id="2092" r:id="rId189"/>
    <p:sldId id="2093" r:id="rId190"/>
    <p:sldId id="2094" r:id="rId191"/>
    <p:sldId id="2095" r:id="rId192"/>
    <p:sldId id="2096" r:id="rId193"/>
    <p:sldId id="2097" r:id="rId194"/>
    <p:sldId id="2098" r:id="rId195"/>
    <p:sldId id="797" r:id="rId196"/>
    <p:sldId id="798" r:id="rId197"/>
    <p:sldId id="2099" r:id="rId198"/>
    <p:sldId id="2100" r:id="rId199"/>
    <p:sldId id="2101" r:id="rId200"/>
    <p:sldId id="800" r:id="rId201"/>
    <p:sldId id="807" r:id="rId202"/>
    <p:sldId id="2103" r:id="rId203"/>
    <p:sldId id="2104" r:id="rId204"/>
    <p:sldId id="2105" r:id="rId205"/>
    <p:sldId id="2106" r:id="rId206"/>
    <p:sldId id="2107" r:id="rId207"/>
    <p:sldId id="2108" r:id="rId208"/>
    <p:sldId id="2109" r:id="rId209"/>
    <p:sldId id="2110" r:id="rId210"/>
    <p:sldId id="2111" r:id="rId211"/>
    <p:sldId id="2112" r:id="rId212"/>
    <p:sldId id="2113" r:id="rId213"/>
    <p:sldId id="2114" r:id="rId214"/>
    <p:sldId id="2115" r:id="rId215"/>
    <p:sldId id="2116" r:id="rId216"/>
    <p:sldId id="2117" r:id="rId217"/>
    <p:sldId id="2118" r:id="rId218"/>
    <p:sldId id="2119" r:id="rId219"/>
    <p:sldId id="2120" r:id="rId220"/>
    <p:sldId id="2121" r:id="rId221"/>
    <p:sldId id="2122" r:id="rId222"/>
    <p:sldId id="2123" r:id="rId223"/>
    <p:sldId id="2124" r:id="rId224"/>
    <p:sldId id="2125" r:id="rId225"/>
    <p:sldId id="440" r:id="rId226"/>
    <p:sldId id="808" r:id="rId227"/>
    <p:sldId id="809" r:id="rId228"/>
    <p:sldId id="441" r:id="rId229"/>
    <p:sldId id="2232" r:id="rId230"/>
    <p:sldId id="2128" r:id="rId231"/>
    <p:sldId id="2129" r:id="rId232"/>
    <p:sldId id="2130" r:id="rId233"/>
    <p:sldId id="2131" r:id="rId234"/>
    <p:sldId id="2132" r:id="rId235"/>
    <p:sldId id="2133" r:id="rId236"/>
    <p:sldId id="2134" r:id="rId237"/>
    <p:sldId id="2135" r:id="rId238"/>
    <p:sldId id="2136" r:id="rId239"/>
    <p:sldId id="2137" r:id="rId240"/>
    <p:sldId id="2138" r:id="rId241"/>
    <p:sldId id="2139" r:id="rId242"/>
    <p:sldId id="2140" r:id="rId243"/>
    <p:sldId id="2141" r:id="rId244"/>
    <p:sldId id="2142" r:id="rId245"/>
    <p:sldId id="2143" r:id="rId246"/>
    <p:sldId id="2144" r:id="rId247"/>
    <p:sldId id="2145" r:id="rId248"/>
    <p:sldId id="2146" r:id="rId249"/>
    <p:sldId id="2147" r:id="rId250"/>
    <p:sldId id="2148" r:id="rId251"/>
    <p:sldId id="2149" r:id="rId252"/>
    <p:sldId id="2150" r:id="rId253"/>
    <p:sldId id="2151" r:id="rId254"/>
    <p:sldId id="2152" r:id="rId255"/>
    <p:sldId id="2153" r:id="rId256"/>
    <p:sldId id="2154" r:id="rId257"/>
    <p:sldId id="810" r:id="rId258"/>
    <p:sldId id="811" r:id="rId259"/>
    <p:sldId id="812" r:id="rId260"/>
    <p:sldId id="2234" r:id="rId261"/>
    <p:sldId id="2235" r:id="rId262"/>
    <p:sldId id="2158" r:id="rId263"/>
    <p:sldId id="2159" r:id="rId264"/>
    <p:sldId id="2160" r:id="rId265"/>
    <p:sldId id="2161" r:id="rId266"/>
    <p:sldId id="2162" r:id="rId267"/>
    <p:sldId id="2163" r:id="rId268"/>
    <p:sldId id="2164" r:id="rId269"/>
    <p:sldId id="2165" r:id="rId270"/>
    <p:sldId id="2166" r:id="rId271"/>
    <p:sldId id="2167" r:id="rId272"/>
    <p:sldId id="2168" r:id="rId273"/>
    <p:sldId id="2169" r:id="rId274"/>
    <p:sldId id="2170" r:id="rId275"/>
    <p:sldId id="2171" r:id="rId276"/>
    <p:sldId id="2172" r:id="rId277"/>
    <p:sldId id="2173" r:id="rId278"/>
    <p:sldId id="2174" r:id="rId279"/>
    <p:sldId id="2175" r:id="rId280"/>
    <p:sldId id="2176" r:id="rId281"/>
    <p:sldId id="2177" r:id="rId282"/>
    <p:sldId id="2178" r:id="rId283"/>
    <p:sldId id="2179" r:id="rId284"/>
    <p:sldId id="2180" r:id="rId285"/>
    <p:sldId id="2233" r:id="rId286"/>
    <p:sldId id="2181" r:id="rId287"/>
    <p:sldId id="2182" r:id="rId288"/>
    <p:sldId id="2183" r:id="rId289"/>
    <p:sldId id="2184" r:id="rId290"/>
    <p:sldId id="2185" r:id="rId291"/>
    <p:sldId id="2186" r:id="rId292"/>
    <p:sldId id="2187" r:id="rId293"/>
    <p:sldId id="2188" r:id="rId294"/>
    <p:sldId id="2189" r:id="rId295"/>
    <p:sldId id="2190" r:id="rId296"/>
    <p:sldId id="2191" r:id="rId297"/>
    <p:sldId id="2192" r:id="rId298"/>
    <p:sldId id="2193" r:id="rId299"/>
    <p:sldId id="2194" r:id="rId300"/>
    <p:sldId id="2195" r:id="rId301"/>
    <p:sldId id="2196" r:id="rId302"/>
    <p:sldId id="2197" r:id="rId303"/>
    <p:sldId id="2198" r:id="rId304"/>
    <p:sldId id="2199" r:id="rId305"/>
    <p:sldId id="2200" r:id="rId306"/>
    <p:sldId id="2201" r:id="rId307"/>
    <p:sldId id="2202" r:id="rId308"/>
    <p:sldId id="2203" r:id="rId309"/>
    <p:sldId id="2204" r:id="rId310"/>
    <p:sldId id="2205" r:id="rId311"/>
    <p:sldId id="2206" r:id="rId312"/>
    <p:sldId id="2207" r:id="rId313"/>
    <p:sldId id="2208" r:id="rId314"/>
    <p:sldId id="2209" r:id="rId315"/>
    <p:sldId id="2210" r:id="rId316"/>
    <p:sldId id="2211" r:id="rId317"/>
    <p:sldId id="2212" r:id="rId318"/>
    <p:sldId id="2213" r:id="rId319"/>
    <p:sldId id="2214" r:id="rId320"/>
    <p:sldId id="2215" r:id="rId321"/>
    <p:sldId id="2216" r:id="rId322"/>
    <p:sldId id="2217" r:id="rId323"/>
    <p:sldId id="2218" r:id="rId324"/>
    <p:sldId id="2219" r:id="rId325"/>
    <p:sldId id="2220" r:id="rId326"/>
    <p:sldId id="2221" r:id="rId327"/>
    <p:sldId id="2222" r:id="rId328"/>
    <p:sldId id="2223" r:id="rId329"/>
  </p:sldIdLst>
  <p:sldSz cx="9144000" cy="6858000" type="screen4x3"/>
  <p:notesSz cx="6858000" cy="9144000"/>
  <p:custDataLst>
    <p:tags r:id="rId332"/>
  </p:custDataLst>
  <p:defaultTextStyle>
    <a:defPPr>
      <a:defRPr lang="en-US"/>
    </a:defPPr>
    <a:lvl1pPr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1pPr>
    <a:lvl2pPr marL="4572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2pPr>
    <a:lvl3pPr marL="9144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3pPr>
    <a:lvl4pPr marL="13716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4pPr>
    <a:lvl5pPr marL="18288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5pPr>
    <a:lvl6pPr marL="2286000" algn="l" defTabSz="457200" rtl="0" eaLnBrk="1" latinLnBrk="0" hangingPunct="1">
      <a:defRPr sz="3200" b="1" kern="1200">
        <a:solidFill>
          <a:srgbClr val="FFFFFF"/>
        </a:solidFill>
        <a:latin typeface="Arial" charset="0"/>
        <a:ea typeface="ＭＳ Ｐゴシック" charset="0"/>
        <a:cs typeface="ＭＳ Ｐゴシック" charset="0"/>
      </a:defRPr>
    </a:lvl6pPr>
    <a:lvl7pPr marL="2743200" algn="l" defTabSz="457200" rtl="0" eaLnBrk="1" latinLnBrk="0" hangingPunct="1">
      <a:defRPr sz="3200" b="1" kern="1200">
        <a:solidFill>
          <a:srgbClr val="FFFFFF"/>
        </a:solidFill>
        <a:latin typeface="Arial" charset="0"/>
        <a:ea typeface="ＭＳ Ｐゴシック" charset="0"/>
        <a:cs typeface="ＭＳ Ｐゴシック" charset="0"/>
      </a:defRPr>
    </a:lvl7pPr>
    <a:lvl8pPr marL="3200400" algn="l" defTabSz="457200" rtl="0" eaLnBrk="1" latinLnBrk="0" hangingPunct="1">
      <a:defRPr sz="3200" b="1" kern="1200">
        <a:solidFill>
          <a:srgbClr val="FFFFFF"/>
        </a:solidFill>
        <a:latin typeface="Arial" charset="0"/>
        <a:ea typeface="ＭＳ Ｐゴシック" charset="0"/>
        <a:cs typeface="ＭＳ Ｐゴシック" charset="0"/>
      </a:defRPr>
    </a:lvl8pPr>
    <a:lvl9pPr marL="3657600" algn="l" defTabSz="457200" rtl="0" eaLnBrk="1" latinLnBrk="0" hangingPunct="1">
      <a:defRPr sz="3200" b="1" kern="1200">
        <a:solidFill>
          <a:srgbClr val="FFFFFF"/>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 1 Providing Safe Food" id="{F774E4B1-9C02-9C4B-8A31-517192454CC6}">
          <p14:sldIdLst>
            <p14:sldId id="653"/>
            <p14:sldId id="1671"/>
            <p14:sldId id="1927"/>
            <p14:sldId id="1005"/>
            <p14:sldId id="1006"/>
            <p14:sldId id="1932"/>
            <p14:sldId id="1672"/>
            <p14:sldId id="1007"/>
            <p14:sldId id="1335"/>
            <p14:sldId id="1336"/>
            <p14:sldId id="1662"/>
            <p14:sldId id="1663"/>
            <p14:sldId id="1664"/>
            <p14:sldId id="1928"/>
            <p14:sldId id="1665"/>
            <p14:sldId id="1929"/>
            <p14:sldId id="1666"/>
            <p14:sldId id="1667"/>
            <p14:sldId id="1969"/>
            <p14:sldId id="1970"/>
            <p14:sldId id="1673"/>
            <p14:sldId id="1930"/>
            <p14:sldId id="1668"/>
            <p14:sldId id="1931"/>
            <p14:sldId id="1669"/>
            <p14:sldId id="1670"/>
            <p14:sldId id="1971"/>
            <p14:sldId id="792"/>
            <p14:sldId id="806"/>
            <p14:sldId id="793"/>
            <p14:sldId id="2226"/>
            <p14:sldId id="1674"/>
            <p14:sldId id="1972"/>
          </p14:sldIdLst>
        </p14:section>
        <p14:section name="chapter 2 Forms of Contamination" id="{07BD4D6D-5EE6-9F44-A1D3-B7E1F5274DD6}">
          <p14:sldIdLst>
            <p14:sldId id="1822"/>
            <p14:sldId id="1676"/>
            <p14:sldId id="1973"/>
            <p14:sldId id="1677"/>
            <p14:sldId id="1933"/>
            <p14:sldId id="1974"/>
            <p14:sldId id="1678"/>
            <p14:sldId id="1679"/>
            <p14:sldId id="1957"/>
            <p14:sldId id="1934"/>
            <p14:sldId id="1680"/>
            <p14:sldId id="1681"/>
            <p14:sldId id="1682"/>
            <p14:sldId id="1683"/>
            <p14:sldId id="1684"/>
            <p14:sldId id="1685"/>
            <p14:sldId id="1686"/>
            <p14:sldId id="1687"/>
            <p14:sldId id="1688"/>
            <p14:sldId id="1689"/>
            <p14:sldId id="1690"/>
            <p14:sldId id="1958"/>
            <p14:sldId id="1935"/>
            <p14:sldId id="1936"/>
            <p14:sldId id="1693"/>
            <p14:sldId id="1694"/>
            <p14:sldId id="1695"/>
            <p14:sldId id="1937"/>
            <p14:sldId id="1938"/>
            <p14:sldId id="1698"/>
            <p14:sldId id="1699"/>
            <p14:sldId id="1700"/>
            <p14:sldId id="1701"/>
            <p14:sldId id="1940"/>
            <p14:sldId id="1975"/>
            <p14:sldId id="1976"/>
            <p14:sldId id="1703"/>
            <p14:sldId id="1704"/>
            <p14:sldId id="1705"/>
            <p14:sldId id="1706"/>
            <p14:sldId id="1707"/>
            <p14:sldId id="1708"/>
            <p14:sldId id="1709"/>
            <p14:sldId id="1710"/>
            <p14:sldId id="1711"/>
            <p14:sldId id="1941"/>
            <p14:sldId id="1942"/>
            <p14:sldId id="1943"/>
            <p14:sldId id="1944"/>
            <p14:sldId id="1712"/>
            <p14:sldId id="1977"/>
            <p14:sldId id="2031"/>
            <p14:sldId id="1959"/>
            <p14:sldId id="1714"/>
            <p14:sldId id="1715"/>
            <p14:sldId id="2032"/>
          </p14:sldIdLst>
        </p14:section>
        <p14:section name="chapter 3 The Safe Food Handler" id="{19901A65-EE78-8449-AFFB-D240CE7723DA}">
          <p14:sldIdLst>
            <p14:sldId id="1738"/>
            <p14:sldId id="1718"/>
            <p14:sldId id="1719"/>
            <p14:sldId id="1720"/>
            <p14:sldId id="1946"/>
            <p14:sldId id="1978"/>
            <p14:sldId id="1722"/>
            <p14:sldId id="2033"/>
            <p14:sldId id="1723"/>
            <p14:sldId id="1979"/>
            <p14:sldId id="1980"/>
            <p14:sldId id="1981"/>
            <p14:sldId id="1725"/>
            <p14:sldId id="1726"/>
            <p14:sldId id="1947"/>
            <p14:sldId id="1727"/>
            <p14:sldId id="1982"/>
            <p14:sldId id="1728"/>
            <p14:sldId id="1729"/>
            <p14:sldId id="1730"/>
            <p14:sldId id="1984"/>
            <p14:sldId id="1983"/>
            <p14:sldId id="1985"/>
            <p14:sldId id="1987"/>
            <p14:sldId id="1986"/>
            <p14:sldId id="1732"/>
            <p14:sldId id="1988"/>
            <p14:sldId id="1989"/>
            <p14:sldId id="1990"/>
            <p14:sldId id="1991"/>
            <p14:sldId id="1992"/>
            <p14:sldId id="1999"/>
            <p14:sldId id="2000"/>
            <p14:sldId id="2001"/>
            <p14:sldId id="2034"/>
            <p14:sldId id="2035"/>
            <p14:sldId id="2036"/>
            <p14:sldId id="2037"/>
            <p14:sldId id="2038"/>
            <p14:sldId id="2227"/>
            <p14:sldId id="2039"/>
            <p14:sldId id="2040"/>
            <p14:sldId id="2041"/>
            <p14:sldId id="2042"/>
            <p14:sldId id="2043"/>
            <p14:sldId id="2044"/>
            <p14:sldId id="2045"/>
            <p14:sldId id="2046"/>
            <p14:sldId id="2047"/>
            <p14:sldId id="2048"/>
            <p14:sldId id="2049"/>
            <p14:sldId id="2050"/>
            <p14:sldId id="2051"/>
            <p14:sldId id="205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2077"/>
            <p14:sldId id="2078"/>
            <p14:sldId id="2079"/>
            <p14:sldId id="2080"/>
            <p14:sldId id="2081"/>
            <p14:sldId id="2082"/>
            <p14:sldId id="2083"/>
            <p14:sldId id="2084"/>
            <p14:sldId id="2085"/>
            <p14:sldId id="2086"/>
            <p14:sldId id="2087"/>
            <p14:sldId id="2088"/>
            <p14:sldId id="2089"/>
            <p14:sldId id="2090"/>
            <p14:sldId id="2229"/>
            <p14:sldId id="2091"/>
            <p14:sldId id="2092"/>
            <p14:sldId id="2093"/>
            <p14:sldId id="2094"/>
            <p14:sldId id="2095"/>
            <p14:sldId id="2096"/>
            <p14:sldId id="2097"/>
            <p14:sldId id="2098"/>
            <p14:sldId id="797"/>
            <p14:sldId id="798"/>
            <p14:sldId id="2099"/>
            <p14:sldId id="2100"/>
            <p14:sldId id="2101"/>
            <p14:sldId id="800"/>
            <p14:sldId id="807"/>
            <p14:sldId id="2103"/>
            <p14:sldId id="2104"/>
            <p14:sldId id="2105"/>
            <p14:sldId id="2106"/>
            <p14:sldId id="2107"/>
            <p14:sldId id="2108"/>
            <p14:sldId id="2109"/>
            <p14:sldId id="2110"/>
            <p14:sldId id="2111"/>
            <p14:sldId id="2112"/>
            <p14:sldId id="2113"/>
            <p14:sldId id="2114"/>
            <p14:sldId id="2115"/>
            <p14:sldId id="2116"/>
            <p14:sldId id="2117"/>
            <p14:sldId id="2118"/>
            <p14:sldId id="2119"/>
            <p14:sldId id="2120"/>
            <p14:sldId id="2121"/>
            <p14:sldId id="2122"/>
            <p14:sldId id="2123"/>
            <p14:sldId id="2124"/>
            <p14:sldId id="2125"/>
            <p14:sldId id="440"/>
            <p14:sldId id="808"/>
            <p14:sldId id="809"/>
            <p14:sldId id="441"/>
            <p14:sldId id="2232"/>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810"/>
            <p14:sldId id="811"/>
            <p14:sldId id="812"/>
            <p14:sldId id="2234"/>
            <p14:sldId id="2235"/>
            <p14:sldId id="2158"/>
            <p14:sldId id="2159"/>
            <p14:sldId id="2160"/>
            <p14:sldId id="2161"/>
            <p14:sldId id="2162"/>
            <p14:sldId id="2163"/>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 id="2233"/>
            <p14:sldId id="2181"/>
            <p14:sldId id="2182"/>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 id="2219"/>
            <p14:sldId id="2220"/>
            <p14:sldId id="2221"/>
            <p14:sldId id="2222"/>
            <p14:sldId id="2223"/>
          </p14:sldIdLst>
        </p14:section>
      </p14:sectionLst>
    </p:ext>
    <p:ext uri="{EFAFB233-063F-42B5-8137-9DF3F51BA10A}">
      <p15:sldGuideLst xmlns:p15="http://schemas.microsoft.com/office/powerpoint/2012/main">
        <p15:guide id="1" orient="horz" pos="192">
          <p15:clr>
            <a:srgbClr val="A4A3A4"/>
          </p15:clr>
        </p15:guide>
        <p15:guide id="2" orient="horz" pos="716">
          <p15:clr>
            <a:srgbClr val="A4A3A4"/>
          </p15:clr>
        </p15:guide>
        <p15:guide id="3" orient="horz" pos="100">
          <p15:clr>
            <a:srgbClr val="A4A3A4"/>
          </p15:clr>
        </p15:guide>
        <p15:guide id="4" orient="horz" pos="1714">
          <p15:clr>
            <a:srgbClr val="A4A3A4"/>
          </p15:clr>
        </p15:guide>
        <p15:guide id="5" orient="horz" pos="2440">
          <p15:clr>
            <a:srgbClr val="A4A3A4"/>
          </p15:clr>
        </p15:guide>
        <p15:guide id="6" orient="horz" pos="783">
          <p15:clr>
            <a:srgbClr val="A4A3A4"/>
          </p15:clr>
        </p15:guide>
        <p15:guide id="7" orient="horz" pos="1634">
          <p15:clr>
            <a:srgbClr val="A4A3A4"/>
          </p15:clr>
        </p15:guide>
        <p15:guide id="8" orient="horz" pos="2256">
          <p15:clr>
            <a:srgbClr val="A4A3A4"/>
          </p15:clr>
        </p15:guide>
        <p15:guide id="9" pos="5364">
          <p15:clr>
            <a:srgbClr val="A4A3A4"/>
          </p15:clr>
        </p15:guide>
        <p15:guide id="10" pos="3868">
          <p15:clr>
            <a:srgbClr val="A4A3A4"/>
          </p15:clr>
        </p15:guide>
        <p15:guide id="11" pos="2807">
          <p15:clr>
            <a:srgbClr val="A4A3A4"/>
          </p15:clr>
        </p15:guide>
        <p15:guide id="12" pos="882">
          <p15:clr>
            <a:srgbClr val="A4A3A4"/>
          </p15:clr>
        </p15:guide>
        <p15:guide id="13" pos="2264">
          <p15:clr>
            <a:srgbClr val="A4A3A4"/>
          </p15:clr>
        </p15:guide>
        <p15:guide id="14" pos="3485">
          <p15:clr>
            <a:srgbClr val="A4A3A4"/>
          </p15:clr>
        </p15:guide>
        <p15:guide id="15" pos="3257">
          <p15:clr>
            <a:srgbClr val="A4A3A4"/>
          </p15:clr>
        </p15:guide>
        <p15:guide id="16" pos="2394">
          <p15:clr>
            <a:srgbClr val="A4A3A4"/>
          </p15:clr>
        </p15:guide>
        <p15:guide id="17" pos="279">
          <p15:clr>
            <a:srgbClr val="A4A3A4"/>
          </p15:clr>
        </p15:guide>
        <p15:guide id="18" pos="3271">
          <p15:clr>
            <a:srgbClr val="A4A3A4"/>
          </p15:clr>
        </p15:guide>
        <p15:guide id="19" pos="397">
          <p15:clr>
            <a:srgbClr val="A4A3A4"/>
          </p15:clr>
        </p15:guide>
        <p15:guide id="20" pos="5187">
          <p15:clr>
            <a:srgbClr val="A4A3A4"/>
          </p15:clr>
        </p15:guide>
        <p15:guide id="21" pos="5646">
          <p15:clr>
            <a:srgbClr val="A4A3A4"/>
          </p15:clr>
        </p15:guide>
      </p15:sldGuideLst>
    </p:ext>
    <p:ext uri="{2D200454-40CA-4A62-9FC3-DE9A4176ACB9}">
      <p15:notesGuideLst xmlns:p15="http://schemas.microsoft.com/office/powerpoint/2012/main">
        <p15:guide id="1" orient="horz" pos="2784" userDrawn="1">
          <p15:clr>
            <a:srgbClr val="A4A3A4"/>
          </p15:clr>
        </p15:guide>
        <p15:guide id="2" pos="55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MS" initials="TMS" lastIdx="2" clrIdx="0"/>
  <p:cmAuthor id="1" name="Media Lab" initials="ML" lastIdx="1" clrIdx="1"/>
  <p:cmAuthor id="2" name="Anna Miller" initials="AM" lastIdx="61"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BFCFE"/>
    <a:srgbClr val="F7F8FB"/>
    <a:srgbClr val="FBFCFC"/>
    <a:srgbClr val="E97635"/>
    <a:srgbClr val="1E5298"/>
    <a:srgbClr val="231F20"/>
    <a:srgbClr val="D6ECEE"/>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54D47-131D-437C-BCEE-DB785B848BC8}" v="6" dt="2020-06-23T21:20:28.929"/>
    <p1510:client id="{0E7E9E02-D0AF-4C30-A2F3-BE4A5699A2D6}" v="19" dt="2020-06-25T16:37:22.871"/>
    <p1510:client id="{C8CA0BC1-6AA5-41F7-BC0E-C632118006A7}" v="15" dt="2020-06-23T22:56:50.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488" autoAdjust="0"/>
    <p:restoredTop sz="78947" autoAdjust="0"/>
  </p:normalViewPr>
  <p:slideViewPr>
    <p:cSldViewPr snapToGrid="0">
      <p:cViewPr>
        <p:scale>
          <a:sx n="51" d="100"/>
          <a:sy n="51" d="100"/>
        </p:scale>
        <p:origin x="291" y="762"/>
      </p:cViewPr>
      <p:guideLst>
        <p:guide orient="horz" pos="192"/>
        <p:guide orient="horz" pos="716"/>
        <p:guide orient="horz" pos="100"/>
        <p:guide orient="horz" pos="1714"/>
        <p:guide orient="horz" pos="2440"/>
        <p:guide orient="horz" pos="783"/>
        <p:guide orient="horz" pos="1634"/>
        <p:guide orient="horz" pos="2256"/>
        <p:guide pos="5364"/>
        <p:guide pos="3868"/>
        <p:guide pos="2807"/>
        <p:guide pos="882"/>
        <p:guide pos="2264"/>
        <p:guide pos="3485"/>
        <p:guide pos="3257"/>
        <p:guide pos="2394"/>
        <p:guide pos="279"/>
        <p:guide pos="3271"/>
        <p:guide pos="397"/>
        <p:guide pos="5187"/>
        <p:guide pos="5646"/>
      </p:guideLst>
    </p:cSldViewPr>
  </p:slideViewPr>
  <p:outlineViewPr>
    <p:cViewPr>
      <p:scale>
        <a:sx n="33" d="100"/>
        <a:sy n="33" d="100"/>
      </p:scale>
      <p:origin x="0" y="-544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Lst>
  </p:outlineViewPr>
  <p:notesTextViewPr>
    <p:cViewPr>
      <p:scale>
        <a:sx n="100" d="100"/>
        <a:sy n="100" d="100"/>
      </p:scale>
      <p:origin x="0" y="0"/>
    </p:cViewPr>
  </p:notesTextViewPr>
  <p:sorterViewPr>
    <p:cViewPr>
      <p:scale>
        <a:sx n="120" d="100"/>
        <a:sy n="120" d="100"/>
      </p:scale>
      <p:origin x="0" y="-79050"/>
    </p:cViewPr>
  </p:sorterViewPr>
  <p:notesViewPr>
    <p:cSldViewPr snapToGrid="0">
      <p:cViewPr>
        <p:scale>
          <a:sx n="70" d="100"/>
          <a:sy n="70" d="100"/>
        </p:scale>
        <p:origin x="1258" y="-134"/>
      </p:cViewPr>
      <p:guideLst>
        <p:guide orient="horz" pos="2784"/>
        <p:guide pos="552"/>
      </p:guideLst>
    </p:cSldViewPr>
  </p:notesViewPr>
  <p:gridSpacing cx="114300" cy="1143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viewProps" Target="viewProps.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172" Type="http://schemas.openxmlformats.org/officeDocument/2006/relationships/slide" Target="slides/slide167.xml"/><Relationship Id="rId228" Type="http://schemas.openxmlformats.org/officeDocument/2006/relationships/slide" Target="slides/slide223.xml"/><Relationship Id="rId281" Type="http://schemas.openxmlformats.org/officeDocument/2006/relationships/slide" Target="slides/slide276.xml"/><Relationship Id="rId337" Type="http://schemas.openxmlformats.org/officeDocument/2006/relationships/tableStyles" Target="tableStyles.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17" Type="http://schemas.openxmlformats.org/officeDocument/2006/relationships/slide" Target="slides/slide312.xml"/><Relationship Id="rId338" Type="http://schemas.microsoft.com/office/2015/10/relationships/revisionInfo" Target="revisionInfo.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slide" Target="slides/slide302.xml"/><Relationship Id="rId328" Type="http://schemas.openxmlformats.org/officeDocument/2006/relationships/slide" Target="slides/slide323.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slide" Target="slides/slide313.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329" Type="http://schemas.openxmlformats.org/officeDocument/2006/relationships/slide" Target="slides/slide324.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notesMaster" Target="notesMasters/notesMaster1.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handoutMaster" Target="handoutMasters/handoutMaster1.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tags" Target="tags/tag1.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commentAuthors" Target="commentAuthors.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presProps" Target="presProps.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theme" Target="theme/theme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162" Type="http://schemas.openxmlformats.org/officeDocument/2006/relationships/slide" Target="slides/slide157.xml"/><Relationship Id="rId218" Type="http://schemas.openxmlformats.org/officeDocument/2006/relationships/slide" Target="slides/slide213.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s>
</file>

<file path=ppt/_rels/viewProps.xml.rels><?xml version="1.0" encoding="UTF-8" standalone="yes"?>
<Relationships xmlns="http://schemas.openxmlformats.org/package/2006/relationships"><Relationship Id="rId8" Type="http://schemas.openxmlformats.org/officeDocument/2006/relationships/slide" Target="slides/slide212.xml"/><Relationship Id="rId13" Type="http://schemas.openxmlformats.org/officeDocument/2006/relationships/slide" Target="slides/slide257.xml"/><Relationship Id="rId18" Type="http://schemas.openxmlformats.org/officeDocument/2006/relationships/slide" Target="slides/slide283.xml"/><Relationship Id="rId3" Type="http://schemas.openxmlformats.org/officeDocument/2006/relationships/slide" Target="slides/slide183.xml"/><Relationship Id="rId21" Type="http://schemas.openxmlformats.org/officeDocument/2006/relationships/slide" Target="slides/slide298.xml"/><Relationship Id="rId7" Type="http://schemas.openxmlformats.org/officeDocument/2006/relationships/slide" Target="slides/slide187.xml"/><Relationship Id="rId12" Type="http://schemas.openxmlformats.org/officeDocument/2006/relationships/slide" Target="slides/slide256.xml"/><Relationship Id="rId17" Type="http://schemas.openxmlformats.org/officeDocument/2006/relationships/slide" Target="slides/slide273.xml"/><Relationship Id="rId2" Type="http://schemas.openxmlformats.org/officeDocument/2006/relationships/slide" Target="slides/slide49.xml"/><Relationship Id="rId16" Type="http://schemas.openxmlformats.org/officeDocument/2006/relationships/slide" Target="slides/slide261.xml"/><Relationship Id="rId20" Type="http://schemas.openxmlformats.org/officeDocument/2006/relationships/slide" Target="slides/slide288.xml"/><Relationship Id="rId1" Type="http://schemas.openxmlformats.org/officeDocument/2006/relationships/slide" Target="slides/slide12.xml"/><Relationship Id="rId6" Type="http://schemas.openxmlformats.org/officeDocument/2006/relationships/slide" Target="slides/slide186.xml"/><Relationship Id="rId11" Type="http://schemas.openxmlformats.org/officeDocument/2006/relationships/slide" Target="slides/slide251.xml"/><Relationship Id="rId5" Type="http://schemas.openxmlformats.org/officeDocument/2006/relationships/slide" Target="slides/slide185.xml"/><Relationship Id="rId15" Type="http://schemas.openxmlformats.org/officeDocument/2006/relationships/slide" Target="slides/slide260.xml"/><Relationship Id="rId23" Type="http://schemas.openxmlformats.org/officeDocument/2006/relationships/slide" Target="slides/slide309.xml"/><Relationship Id="rId10" Type="http://schemas.openxmlformats.org/officeDocument/2006/relationships/slide" Target="slides/slide214.xml"/><Relationship Id="rId19" Type="http://schemas.openxmlformats.org/officeDocument/2006/relationships/slide" Target="slides/slide284.xml"/><Relationship Id="rId4" Type="http://schemas.openxmlformats.org/officeDocument/2006/relationships/slide" Target="slides/slide184.xml"/><Relationship Id="rId9" Type="http://schemas.openxmlformats.org/officeDocument/2006/relationships/slide" Target="slides/slide213.xml"/><Relationship Id="rId14" Type="http://schemas.openxmlformats.org/officeDocument/2006/relationships/slide" Target="slides/slide259.xml"/><Relationship Id="rId22" Type="http://schemas.openxmlformats.org/officeDocument/2006/relationships/slide" Target="slides/slide30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7" name="Rectangle 3"/>
          <p:cNvSpPr>
            <a:spLocks noGrp="1" noChangeArrowheads="1"/>
          </p:cNvSpPr>
          <p:nvPr>
            <p:ph type="dt" sz="quarter" idx="1"/>
          </p:nvPr>
        </p:nvSpPr>
        <p:spPr bwMode="auto">
          <a:xfrm>
            <a:off x="3973513" y="0"/>
            <a:ext cx="3036887"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8806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9" name="Rectangle 5"/>
          <p:cNvSpPr>
            <a:spLocks noGrp="1" noChangeArrowheads="1"/>
          </p:cNvSpPr>
          <p:nvPr>
            <p:ph type="sldNum" sz="quarter" idx="3"/>
          </p:nvPr>
        </p:nvSpPr>
        <p:spPr bwMode="auto">
          <a:xfrm>
            <a:off x="3973513" y="8831263"/>
            <a:ext cx="3036887"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00481EF4-5CB2-5446-B12D-99F9E709CA26}" type="slidenum">
              <a:rPr lang="en-US"/>
              <a:pPr>
                <a:defRPr/>
              </a:pPr>
              <a:t>‹#›</a:t>
            </a:fld>
            <a:endParaRPr lang="en-US" dirty="0"/>
          </a:p>
        </p:txBody>
      </p:sp>
    </p:spTree>
    <p:extLst>
      <p:ext uri="{BB962C8B-B14F-4D97-AF65-F5344CB8AC3E}">
        <p14:creationId xmlns:p14="http://schemas.microsoft.com/office/powerpoint/2010/main" val="1725774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290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1269" name="Rectangle 5"/>
          <p:cNvSpPr>
            <a:spLocks noGrp="1" noChangeArrowheads="1"/>
          </p:cNvSpPr>
          <p:nvPr>
            <p:ph type="body" sz="quarter" idx="3"/>
          </p:nvPr>
        </p:nvSpPr>
        <p:spPr bwMode="auto">
          <a:xfrm>
            <a:off x="701675" y="4416425"/>
            <a:ext cx="5608638" cy="418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27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E1470029-A89C-3948-A056-70844596351F}" type="slidenum">
              <a:rPr lang="en-US"/>
              <a:pPr>
                <a:defRPr/>
              </a:pPr>
              <a:t>‹#›</a:t>
            </a:fld>
            <a:endParaRPr lang="en-US" dirty="0"/>
          </a:p>
        </p:txBody>
      </p:sp>
    </p:spTree>
    <p:extLst>
      <p:ext uri="{BB962C8B-B14F-4D97-AF65-F5344CB8AC3E}">
        <p14:creationId xmlns:p14="http://schemas.microsoft.com/office/powerpoint/2010/main" val="3805569933"/>
      </p:ext>
    </p:extLst>
  </p:cSld>
  <p:clrMap bg1="lt1" tx1="dk1" bg2="lt2" tx2="dk2" accent1="accent1" accent2="accent2" accent3="accent3" accent4="accent4" accent5="accent5" accent6="accent6" hlink="hlink" folHlink="folHlink"/>
  <p:notesStyle>
    <a:lvl1pPr marL="2333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6905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11477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6049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20621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847C7A5-2CC3-F54B-A217-D07ADA2B9AFD}" type="slidenum">
              <a:rPr lang="en-US" sz="1200" b="0" smtClean="0">
                <a:solidFill>
                  <a:schemeClr val="tx1"/>
                </a:solidFill>
              </a:rPr>
              <a:pPr eaLnBrk="1" hangingPunct="1">
                <a:defRPr/>
              </a:pPr>
              <a:t>1</a:t>
            </a:fld>
            <a:endParaRPr lang="en-US" sz="1200" b="0" dirty="0">
              <a:solidFill>
                <a:schemeClr val="tx1"/>
              </a:solidFill>
            </a:endParaRPr>
          </a:p>
        </p:txBody>
      </p:sp>
      <p:sp>
        <p:nvSpPr>
          <p:cNvPr id="291843" name="Rectangle 2"/>
          <p:cNvSpPr>
            <a:spLocks noGrp="1" noRot="1" noChangeAspect="1" noChangeArrowheads="1" noTextEdit="1"/>
          </p:cNvSpPr>
          <p:nvPr>
            <p:ph type="sldImg"/>
          </p:nvPr>
        </p:nvSpPr>
        <p:spPr>
          <a:xfrm>
            <a:off x="1182688" y="696913"/>
            <a:ext cx="4648200" cy="3486150"/>
          </a:xfrm>
          <a:ln/>
        </p:spPr>
      </p:sp>
      <p:sp>
        <p:nvSpPr>
          <p:cNvPr id="291844" name="Notes Placeholder 1"/>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2619756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1F796AF-E147-7D4B-920A-B2D20F4944E9}" type="slidenum">
              <a:rPr lang="en-US" sz="1200" b="0" smtClean="0">
                <a:solidFill>
                  <a:schemeClr val="tx1"/>
                </a:solidFill>
              </a:rPr>
              <a:pPr eaLnBrk="1" hangingPunct="1">
                <a:defRPr/>
              </a:pPr>
              <a:t>10</a:t>
            </a:fld>
            <a:endParaRPr lang="en-US" sz="1200" b="0" dirty="0">
              <a:solidFill>
                <a:schemeClr val="tx1"/>
              </a:solidFill>
            </a:endParaRPr>
          </a:p>
        </p:txBody>
      </p:sp>
      <p:sp>
        <p:nvSpPr>
          <p:cNvPr id="301059" name="Rectangle 2"/>
          <p:cNvSpPr>
            <a:spLocks noGrp="1" noRot="1" noChangeAspect="1" noChangeArrowheads="1" noTextEdit="1"/>
          </p:cNvSpPr>
          <p:nvPr>
            <p:ph type="sldImg"/>
          </p:nvPr>
        </p:nvSpPr>
        <p:spPr>
          <a:xfrm>
            <a:off x="1181100" y="698500"/>
            <a:ext cx="4648200" cy="3486150"/>
          </a:xfrm>
          <a:ln/>
        </p:spPr>
      </p:sp>
      <p:sp>
        <p:nvSpPr>
          <p:cNvPr id="3" name="Notes Placeholder 2"/>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9362564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100</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39173244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101</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en-US" b="1" dirty="0">
                <a:latin typeface="Times New Roman" charset="0"/>
                <a:cs typeface="+mn-cs"/>
              </a:rPr>
              <a:t>Instructor</a:t>
            </a:r>
            <a:r>
              <a:rPr lang="en-US" b="1" baseline="0" dirty="0">
                <a:latin typeface="Times New Roman" charset="0"/>
                <a:cs typeface="+mn-cs"/>
              </a:rPr>
              <a:t> Notes</a:t>
            </a:r>
          </a:p>
          <a:p>
            <a:pPr marL="171450" indent="-171450" eaLnBrk="1" hangingPunct="1">
              <a:spcBef>
                <a:spcPct val="50000"/>
              </a:spcBef>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If you see food handlers who are not following proper handwashing procedures, correct the situation immediately. </a:t>
            </a:r>
          </a:p>
          <a:p>
            <a:pPr marL="171450" indent="-171450" eaLnBrk="1" hangingPunct="1">
              <a:spcBef>
                <a:spcPct val="50000"/>
              </a:spcBef>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If they have touched food or food-contact surfaces with unclean hands, take actions listed in the slide.</a:t>
            </a:r>
            <a:endParaRPr lang="en-US" b="1" dirty="0">
              <a:latin typeface="Times New Roman" charset="0"/>
              <a:cs typeface="+mn-cs"/>
            </a:endParaRPr>
          </a:p>
        </p:txBody>
      </p:sp>
    </p:spTree>
    <p:extLst>
      <p:ext uri="{BB962C8B-B14F-4D97-AF65-F5344CB8AC3E}">
        <p14:creationId xmlns:p14="http://schemas.microsoft.com/office/powerpoint/2010/main" val="6114202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2AC424-2E11-FB41-B985-3B2BF04F839B}" type="slidenum">
              <a:rPr lang="en-US" sz="1200" b="0" smtClean="0">
                <a:solidFill>
                  <a:schemeClr val="tx1"/>
                </a:solidFill>
              </a:rPr>
              <a:pPr eaLnBrk="1" hangingPunct="1">
                <a:defRPr/>
              </a:pPr>
              <a:t>102</a:t>
            </a:fld>
            <a:endParaRPr lang="en-US" sz="1200" b="0" dirty="0">
              <a:solidFill>
                <a:schemeClr val="tx1"/>
              </a:solidFill>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5333592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106E17-ADE7-2540-82EF-1E8F60BF1D72}" type="slidenum">
              <a:rPr lang="en-US" sz="1200" b="0" smtClean="0">
                <a:solidFill>
                  <a:schemeClr val="tx1"/>
                </a:solidFill>
              </a:rPr>
              <a:pPr eaLnBrk="1" hangingPunct="1">
                <a:defRPr/>
              </a:pPr>
              <a:t>103</a:t>
            </a:fld>
            <a:endParaRPr lang="en-US" sz="1200" b="0" dirty="0">
              <a:solidFill>
                <a:schemeClr val="tx1"/>
              </a:solidFill>
            </a:endParaRPr>
          </a:p>
        </p:txBody>
      </p:sp>
      <p:sp>
        <p:nvSpPr>
          <p:cNvPr id="376835"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xfrm>
            <a:off x="876300" y="4438650"/>
            <a:ext cx="5254625" cy="4438650"/>
          </a:xfrm>
          <a:noFill/>
        </p:spPr>
        <p:txBody>
          <a:bodyPr/>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Long fingernails may be hard to keep clean and can rip gloves. They can also chip and become physical contaminants.</a:t>
            </a:r>
          </a:p>
          <a:p>
            <a:pPr marL="171450" indent="-171450" eaLnBrk="1" hangingPunct="1">
              <a:buFont typeface="Arial" panose="020B0604020202020204" pitchFamily="34" charset="0"/>
              <a:buChar char="•"/>
            </a:pPr>
            <a:r>
              <a:rPr lang="en-US" dirty="0">
                <a:latin typeface="Times New Roman" charset="0"/>
              </a:rPr>
              <a:t>Fingernails should be kept trimmed and filed. This will allow nails to be cleaned easily. Ragged nails can be hard to keep clean. They may also hold pathogens and break off—becoming physical contaminants.</a:t>
            </a:r>
          </a:p>
          <a:p>
            <a:pPr marL="171450" indent="-171450" eaLnBrk="1" hangingPunct="1">
              <a:buFont typeface="Arial" panose="020B0604020202020204" pitchFamily="34" charset="0"/>
              <a:buChar char="•"/>
            </a:pPr>
            <a:r>
              <a:rPr lang="en-US" dirty="0">
                <a:latin typeface="Times New Roman" charset="0"/>
              </a:rPr>
              <a:t>Do not wear false fingernails. They can be hard to keep clean. False fingernails also can break</a:t>
            </a:r>
            <a:r>
              <a:rPr lang="en-US" baseline="0" dirty="0">
                <a:latin typeface="Times New Roman" charset="0"/>
              </a:rPr>
              <a:t> </a:t>
            </a:r>
            <a:r>
              <a:rPr lang="en-US" dirty="0">
                <a:latin typeface="Times New Roman" charset="0"/>
              </a:rPr>
              <a:t>off into food. However, false fingernails can be worn if the food handler wears single-use gloves.</a:t>
            </a:r>
          </a:p>
          <a:p>
            <a:pPr marL="171450" indent="-171450" eaLnBrk="1" hangingPunct="1">
              <a:buFont typeface="Arial" panose="020B0604020202020204" pitchFamily="34" charset="0"/>
              <a:buChar char="•"/>
            </a:pPr>
            <a:r>
              <a:rPr lang="en-US" dirty="0">
                <a:latin typeface="Times New Roman" charset="0"/>
              </a:rPr>
              <a:t>Do not wear nail polish. It can disguise dirt under nails and may flake off into food. However, nail polish can be worn if the food handler wears single-use gloves.</a:t>
            </a:r>
          </a:p>
        </p:txBody>
      </p:sp>
    </p:spTree>
    <p:extLst>
      <p:ext uri="{BB962C8B-B14F-4D97-AF65-F5344CB8AC3E}">
        <p14:creationId xmlns:p14="http://schemas.microsoft.com/office/powerpoint/2010/main" val="24126270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E34785F-D588-474D-B86B-56C438C138A1}" type="slidenum">
              <a:rPr lang="en-US" sz="1200" b="0" smtClean="0">
                <a:solidFill>
                  <a:schemeClr val="tx1"/>
                </a:solidFill>
              </a:rPr>
              <a:pPr eaLnBrk="1" hangingPunct="1">
                <a:defRPr/>
              </a:pPr>
              <a:t>104</a:t>
            </a:fld>
            <a:endParaRPr lang="en-US" sz="1200" b="0" dirty="0">
              <a:solidFill>
                <a:schemeClr val="tx1"/>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indent="0" eaLnBrk="1" hangingPunct="1">
              <a:buFontTx/>
              <a:buNone/>
              <a:defRPr/>
            </a:pPr>
            <a:r>
              <a:rPr lang="en-US" b="1" dirty="0">
                <a:latin typeface="Times New Roman" charset="0"/>
                <a:cs typeface="+mn-cs"/>
              </a:rPr>
              <a:t>Instructor</a:t>
            </a:r>
            <a:r>
              <a:rPr lang="en-US" b="1" baseline="0" dirty="0">
                <a:latin typeface="Times New Roman" charset="0"/>
                <a:cs typeface="+mn-cs"/>
              </a:rPr>
              <a:t> Notes</a:t>
            </a:r>
          </a:p>
          <a:p>
            <a:pPr marL="171450" indent="-171450" eaLnBrk="1" hangingPunct="1">
              <a:buFont typeface="Arial" panose="020B0604020202020204" pitchFamily="34" charset="0"/>
              <a:buChar char="•"/>
              <a:defRPr/>
            </a:pPr>
            <a:r>
              <a:rPr lang="en-US" dirty="0">
                <a:latin typeface="Times New Roman" charset="0"/>
                <a:cs typeface="+mn-cs"/>
              </a:rPr>
              <a:t>Infected wounds, cuts, and boils must be covered if they are open or draining to prevent pathogens from contaminating food and food-contact surfaces.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charset="0"/>
                <a:cs typeface="+mn-cs"/>
              </a:rPr>
              <a:t>How an infected wound or boil is covered depends on where it is located.</a:t>
            </a:r>
            <a:r>
              <a:rPr lang="en-US" sz="1200" b="1" kern="1200" dirty="0">
                <a:solidFill>
                  <a:schemeClr val="tx1"/>
                </a:solidFill>
                <a:latin typeface="Times New Roman" charset="0"/>
                <a:ea typeface="ＭＳ Ｐゴシック" charset="0"/>
                <a:cs typeface="ＭＳ Ｐゴシック" charset="0"/>
              </a:rPr>
              <a:t> </a:t>
            </a:r>
            <a:r>
              <a:rPr lang="en-US" sz="1200" b="0" kern="1200" dirty="0">
                <a:solidFill>
                  <a:schemeClr val="tx1"/>
                </a:solidFill>
                <a:latin typeface="Times New Roman" charset="0"/>
                <a:ea typeface="ＭＳ Ｐゴシック" charset="0"/>
                <a:cs typeface="ＭＳ Ｐゴシック" charset="0"/>
              </a:rPr>
              <a:t>If the wound or boil is located on the hand, finger, or wrist, cover it with an impermeable cover like a finger cot or bandage.</a:t>
            </a:r>
            <a:r>
              <a:rPr lang="en-US" sz="1200" b="0" kern="1200" baseline="0" dirty="0">
                <a:solidFill>
                  <a:schemeClr val="tx1"/>
                </a:solidFill>
                <a:latin typeface="Times New Roman" charset="0"/>
                <a:ea typeface="ＭＳ Ｐゴシック" charset="0"/>
                <a:cs typeface="ＭＳ Ｐゴシック" charset="0"/>
              </a:rPr>
              <a:t> Impermeable means that liquid from the wound cannot pass through the cover. Then place a single-use glove over the cover.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A wound</a:t>
            </a:r>
            <a:r>
              <a:rPr lang="en-US" baseline="0" dirty="0">
                <a:latin typeface="Times New Roman" charset="0"/>
                <a:cs typeface="+mn-cs"/>
              </a:rPr>
              <a:t> on the arm must be completely covered.</a:t>
            </a:r>
            <a:endParaRPr lang="en-US" dirty="0">
              <a:latin typeface="Times New Roman" charset="0"/>
              <a:cs typeface="+mn-cs"/>
            </a:endParaRP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7204074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105</a:t>
            </a:fld>
            <a:endParaRPr lang="en-US" sz="1200" b="0" dirty="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As the name implies, single-use gloves are designed for one task, after which they must be discarded. Used properly, they can help keep food safe by creating a barrier between hands and food. However, single-use gloves should </a:t>
            </a:r>
            <a:r>
              <a:rPr lang="en-US" sz="1200" b="1" i="0" u="none" strike="noStrike" kern="1200" baseline="0" dirty="0">
                <a:solidFill>
                  <a:srgbClr val="FF0000"/>
                </a:solidFill>
                <a:latin typeface="Times New Roman" pitchFamily="18" charset="0"/>
                <a:ea typeface="ＭＳ Ｐゴシック" charset="0"/>
                <a:cs typeface="ＭＳ Ｐゴシック" charset="0"/>
              </a:rPr>
              <a:t>NEVER</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be used in place of handwashing. </a:t>
            </a:r>
            <a:endParaRPr lang="en-US" sz="1200" kern="1200" dirty="0">
              <a:solidFill>
                <a:schemeClr val="tx1"/>
              </a:solidFill>
              <a:latin typeface="Times New Roman" pitchFamily="18" charset="0"/>
              <a:ea typeface="ＭＳ Ｐゴシック" charset="0"/>
              <a:cs typeface="ＭＳ Ｐゴシック" charset="0"/>
            </a:endParaRPr>
          </a:p>
          <a:p>
            <a:pPr marL="171450" indent="-171450">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Always</a:t>
            </a:r>
            <a:r>
              <a:rPr lang="en-US" sz="1200" kern="1200" baseline="0" dirty="0">
                <a:solidFill>
                  <a:schemeClr val="tx1"/>
                </a:solidFill>
                <a:latin typeface="Times New Roman" charset="0"/>
                <a:ea typeface="ＭＳ Ｐゴシック" charset="0"/>
                <a:cs typeface="ＭＳ Ｐゴシック" charset="0"/>
              </a:rPr>
              <a:t> wear single-use g</a:t>
            </a:r>
            <a:r>
              <a:rPr lang="en-US" sz="1200" kern="1200" dirty="0">
                <a:solidFill>
                  <a:schemeClr val="tx1"/>
                </a:solidFill>
                <a:latin typeface="Times New Roman" charset="0"/>
                <a:ea typeface="ＭＳ Ｐゴシック" charset="0"/>
                <a:cs typeface="ＭＳ Ｐゴシック" charset="0"/>
              </a:rPr>
              <a:t>loves when handling ready-to-eat food. The exceptions include when washing produce, or when handling ready-to-eat ingredients for a dish that will be cooked to the correct internal temperature.</a:t>
            </a:r>
          </a:p>
        </p:txBody>
      </p:sp>
    </p:spTree>
    <p:extLst>
      <p:ext uri="{BB962C8B-B14F-4D97-AF65-F5344CB8AC3E}">
        <p14:creationId xmlns:p14="http://schemas.microsoft.com/office/powerpoint/2010/main" val="20566766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106</a:t>
            </a:fld>
            <a:endParaRPr lang="en-US" sz="1200" b="0" dirty="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Only gloves approved for foodservice should be purchased.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Buy only single-use gloves for handling food. </a:t>
            </a:r>
            <a:r>
              <a:rPr lang="en-US" sz="1200" b="1" i="0" u="none" strike="noStrike" kern="1200" baseline="0" dirty="0">
                <a:solidFill>
                  <a:srgbClr val="FF0000"/>
                </a:solidFill>
                <a:latin typeface="Times New Roman" pitchFamily="18" charset="0"/>
                <a:ea typeface="ＭＳ Ｐゴシック" charset="0"/>
                <a:cs typeface="ＭＳ Ｐゴシック" charset="0"/>
              </a:rPr>
              <a:t>NEVER</a:t>
            </a:r>
            <a:r>
              <a:rPr lang="en-US" sz="1200" b="0" i="0" u="none" strike="noStrike" kern="1200" baseline="0" dirty="0">
                <a:solidFill>
                  <a:srgbClr val="FF0000"/>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wash and reuse gloves.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you provide different glove sizes.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Some food handlers and customers may be sensitive to latex. Consider providing gloves made from other materials.</a:t>
            </a:r>
            <a:endParaRPr lang="en-US" sz="1200"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21992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907CB95-8774-AC43-BBE5-21F42C166A74}" type="slidenum">
              <a:rPr lang="en-US" sz="1200" b="0" smtClean="0">
                <a:solidFill>
                  <a:schemeClr val="tx1"/>
                </a:solidFill>
              </a:rPr>
              <a:pPr eaLnBrk="1" hangingPunct="1">
                <a:defRPr/>
              </a:pPr>
              <a:t>107</a:t>
            </a:fld>
            <a:endParaRPr lang="en-US" sz="1200" b="0" dirty="0">
              <a:solidFill>
                <a:schemeClr val="tx1"/>
              </a:solidFill>
            </a:endParaRPr>
          </a:p>
        </p:txBody>
      </p:sp>
      <p:sp>
        <p:nvSpPr>
          <p:cNvPr id="379907"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876300" y="4506913"/>
            <a:ext cx="5254625" cy="4370387"/>
          </a:xfrm>
        </p:spPr>
        <p:txBody>
          <a:bodyPr/>
          <a:lstStyle/>
          <a:p>
            <a:pPr marL="114300" indent="-114300" eaLnBrk="1" hangingPunct="1">
              <a:defRPr/>
            </a:pPr>
            <a:r>
              <a:rPr lang="en-US" b="1" dirty="0">
                <a:ea typeface="+mn-ea"/>
                <a:cs typeface="+mn-cs"/>
              </a:rPr>
              <a:t>Instructor Notes</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kern="1200" dirty="0">
                <a:solidFill>
                  <a:schemeClr val="tx1"/>
                </a:solidFill>
                <a:latin typeface="Times New Roman" pitchFamily="18" charset="0"/>
                <a:ea typeface="ＭＳ Ｐゴシック" charset="0"/>
                <a:cs typeface="ＭＳ Ｐゴシック" charset="0"/>
              </a:rPr>
              <a:t>Wash</a:t>
            </a:r>
            <a:r>
              <a:rPr lang="en-US" sz="1200" kern="1200" baseline="0" dirty="0">
                <a:solidFill>
                  <a:schemeClr val="tx1"/>
                </a:solidFill>
                <a:latin typeface="Times New Roman" pitchFamily="18" charset="0"/>
                <a:ea typeface="ＭＳ Ｐゴシック" charset="0"/>
                <a:cs typeface="ＭＳ Ｐゴシック" charset="0"/>
              </a:rPr>
              <a:t> your hands before putting on gloves when starting a new task. You do not need to rewash your hands each time you change gloves as long as you are performing the same task and your hands have not become contaminated.</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kern="1200" baseline="0" dirty="0">
                <a:solidFill>
                  <a:schemeClr val="tx1"/>
                </a:solidFill>
                <a:latin typeface="Times New Roman" pitchFamily="18" charset="0"/>
                <a:ea typeface="ＭＳ Ｐゴシック" charset="0"/>
                <a:cs typeface="ＭＳ Ｐゴシック" charset="0"/>
              </a:rPr>
              <a:t>Gloves that are too big will not stay on. Those that are too small will tear or rip easily. </a:t>
            </a:r>
            <a:endParaRPr lang="en-US" sz="1200" kern="1200" dirty="0">
              <a:solidFill>
                <a:schemeClr val="tx1"/>
              </a:solidFill>
              <a:latin typeface="Times New Roman" pitchFamily="18" charset="0"/>
              <a:ea typeface="ＭＳ Ｐゴシック" charset="0"/>
              <a:cs typeface="ＭＳ Ｐゴシック" charset="0"/>
            </a:endParaRPr>
          </a:p>
          <a:p>
            <a:pPr marL="171450"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ＭＳ Ｐゴシック" charset="0"/>
              </a:rPr>
              <a:t>When putting on gloves, avoid touching the gloves as much as possible.</a:t>
            </a:r>
          </a:p>
        </p:txBody>
      </p:sp>
    </p:spTree>
    <p:extLst>
      <p:ext uri="{BB962C8B-B14F-4D97-AF65-F5344CB8AC3E}">
        <p14:creationId xmlns:p14="http://schemas.microsoft.com/office/powerpoint/2010/main" val="27484444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E293A89-6FAD-7949-8096-FC9093AE2896}" type="slidenum">
              <a:rPr lang="en-US" sz="1200" b="0" smtClean="0">
                <a:solidFill>
                  <a:schemeClr val="tx1"/>
                </a:solidFill>
              </a:rPr>
              <a:pPr eaLnBrk="1" hangingPunct="1">
                <a:defRPr/>
              </a:pPr>
              <a:t>108</a:t>
            </a:fld>
            <a:endParaRPr lang="en-US" sz="1200" b="0" dirty="0">
              <a:solidFill>
                <a:schemeClr val="tx1"/>
              </a:solidFill>
            </a:endParaRPr>
          </a:p>
        </p:txBody>
      </p:sp>
      <p:sp>
        <p:nvSpPr>
          <p:cNvPr id="3809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39927629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BE9168-65D5-BE46-B512-C622F03D53BE}" type="slidenum">
              <a:rPr lang="en-US" sz="1200" b="0" smtClean="0">
                <a:solidFill>
                  <a:schemeClr val="tx1"/>
                </a:solidFill>
              </a:rPr>
              <a:pPr eaLnBrk="1" hangingPunct="1">
                <a:defRPr/>
              </a:pPr>
              <a:t>109</a:t>
            </a:fld>
            <a:endParaRPr lang="en-US" sz="1200" b="0" dirty="0">
              <a:solidFill>
                <a:schemeClr val="tx1"/>
              </a:solidFill>
            </a:endParaRPr>
          </a:p>
        </p:txBody>
      </p:sp>
      <p:sp>
        <p:nvSpPr>
          <p:cNvPr id="381955" name="Rectangle 2"/>
          <p:cNvSpPr>
            <a:spLocks noGrp="1" noRot="1" noChangeAspect="1" noChangeArrowheads="1" noTextEdit="1"/>
          </p:cNvSpPr>
          <p:nvPr>
            <p:ph type="sldImg"/>
          </p:nvPr>
        </p:nvSpPr>
        <p:spPr>
          <a:ln/>
        </p:spPr>
      </p:sp>
      <p:sp>
        <p:nvSpPr>
          <p:cNvPr id="384004" name="Notes Placeholder 1"/>
          <p:cNvSpPr>
            <a:spLocks noGrp="1"/>
          </p:cNvSpPr>
          <p:nvPr>
            <p:ph type="body" idx="1"/>
          </p:nvPr>
        </p:nvSpPr>
        <p:spPr>
          <a:xfrm>
            <a:off x="876300" y="4414837"/>
            <a:ext cx="5608638" cy="4183063"/>
          </a:xfrm>
        </p:spPr>
        <p:txBody>
          <a:bodyPr/>
          <a:lstStyle/>
          <a:p>
            <a:pPr marL="114300" indent="-114300" eaLnBrk="1" hangingPunct="1">
              <a:defRPr/>
            </a:pPr>
            <a:r>
              <a:rPr lang="en-US" b="1" dirty="0">
                <a:ea typeface="+mn-ea"/>
                <a:cs typeface="+mn-cs"/>
              </a:rPr>
              <a:t>Instructor Notes</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ＭＳ Ｐゴシック" charset="0"/>
              </a:rPr>
              <a:t>Food can become contaminated when it has been handled with bare hands. This is especially true when hands have not been washed correctly or have infected cuts or wounds. For this reason, do not handle ready-to-eat food with bare hands. </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ＭＳ Ｐゴシック" charset="0"/>
              </a:rPr>
              <a:t>If you primarily serve a high-risk population, never handle ready-to-eat food with bare hands. </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dirty="0">
                <a:solidFill>
                  <a:schemeClr val="tx1"/>
                </a:solidFill>
                <a:effectLst/>
                <a:latin typeface="Times New Roman" pitchFamily="18" charset="0"/>
                <a:ea typeface="ＭＳ Ｐゴシック" charset="0"/>
                <a:cs typeface="ＭＳ Ｐゴシック" charset="0"/>
              </a:rPr>
              <a:t>There may be exceptions. It may be acceptable to handle ready-to-eat food with bare hands in the situations shown on the slide.</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ＭＳ Ｐゴシック" charset="0"/>
              </a:rPr>
              <a:t>Some regulatory authorities allow bare-hand contact with ready-to-eat food. If your jurisdiction allows this, you must have specific policies in place about staff health. You must also train staff in handwashing and personal hygiene practices.</a:t>
            </a:r>
          </a:p>
        </p:txBody>
      </p:sp>
    </p:spTree>
    <p:extLst>
      <p:ext uri="{BB962C8B-B14F-4D97-AF65-F5344CB8AC3E}">
        <p14:creationId xmlns:p14="http://schemas.microsoft.com/office/powerpoint/2010/main" val="1136448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1E3F7E-E783-3240-95AF-4AB7832FB19C}" type="slidenum">
              <a:rPr lang="en-US" sz="1200" b="0" smtClean="0">
                <a:solidFill>
                  <a:schemeClr val="tx1"/>
                </a:solidFill>
              </a:rPr>
              <a:pPr eaLnBrk="1" hangingPunct="1">
                <a:defRPr/>
              </a:pPr>
              <a:t>11</a:t>
            </a:fld>
            <a:endParaRPr lang="en-US" sz="1200" b="0" dirty="0">
              <a:solidFill>
                <a:schemeClr val="tx1"/>
              </a:solidFill>
            </a:endParaRPr>
          </a:p>
        </p:txBody>
      </p:sp>
      <p:sp>
        <p:nvSpPr>
          <p:cNvPr id="302083" name="Rectangle 2"/>
          <p:cNvSpPr>
            <a:spLocks noGrp="1" noRot="1" noChangeAspect="1" noChangeArrowheads="1" noTextEdit="1"/>
          </p:cNvSpPr>
          <p:nvPr>
            <p:ph type="sldImg"/>
          </p:nvPr>
        </p:nvSpPr>
        <p:spPr>
          <a:xfrm>
            <a:off x="1181100" y="698500"/>
            <a:ext cx="4648200" cy="3486150"/>
          </a:xfrm>
          <a:ln/>
        </p:spPr>
      </p:sp>
      <p:sp>
        <p:nvSpPr>
          <p:cNvPr id="302084" name="Rectangle 3"/>
          <p:cNvSpPr>
            <a:spLocks noGrp="1" noChangeArrowheads="1"/>
          </p:cNvSpPr>
          <p:nvPr>
            <p:ph type="body" idx="1"/>
          </p:nvPr>
        </p:nvSpPr>
        <p:spPr>
          <a:xfrm>
            <a:off x="879475" y="4465638"/>
            <a:ext cx="5140325"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If food is not handled correctly, it can become unsafe. These are the five most common food-handling mistakes, or risk factors, that can cause foodborne illness.</a:t>
            </a:r>
          </a:p>
          <a:p>
            <a:pPr marL="171450" indent="-171450" eaLnBrk="1" hangingPunct="1">
              <a:buFont typeface="Arial" panose="020B0604020202020204" pitchFamily="34" charset="0"/>
              <a:buChar char="•"/>
              <a:defRPr/>
            </a:pPr>
            <a:r>
              <a:rPr lang="en-US" dirty="0">
                <a:latin typeface="Times New Roman" charset="0"/>
                <a:cs typeface="+mn-cs"/>
              </a:rPr>
              <a:t>Purchasing food from unsafe sources can be a big problem. So, purchasing food from approved, reputable suppliers is critical. </a:t>
            </a:r>
          </a:p>
          <a:p>
            <a:pPr marL="171450" indent="-171450" eaLnBrk="1" hangingPunct="1">
              <a:buFont typeface="Arial" panose="020B0604020202020204" pitchFamily="34" charset="0"/>
              <a:buChar char="•"/>
              <a:defRPr/>
            </a:pPr>
            <a:r>
              <a:rPr lang="en-US" dirty="0">
                <a:latin typeface="Times New Roman" charset="0"/>
                <a:cs typeface="+mn-cs"/>
              </a:rPr>
              <a:t>Keep in mind that food prepared in a private home is also considered to be from an unsafe source and must be avoided. </a:t>
            </a:r>
          </a:p>
          <a:p>
            <a:pPr marL="114300" indent="-114300"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437125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110</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19600"/>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baseline="0" dirty="0">
                <a:latin typeface="Times New Roman" panose="02020603050405020304" pitchFamily="18" charset="0"/>
                <a:cs typeface="Times New Roman" panose="02020603050405020304" pitchFamily="18" charset="0"/>
              </a:rPr>
              <a:t>Instructor Notes</a:t>
            </a:r>
          </a:p>
          <a:p>
            <a:pPr marL="171450" indent="-171450" eaLnBrk="1" hangingPunct="1">
              <a:spcBef>
                <a:spcPct val="50000"/>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Times New Roman" panose="02020603050405020304" pitchFamily="18" charset="0"/>
              </a:rPr>
              <a:t>Wearing dirty clothes or neglecting to shower probably will not go over well with your guests. But there are real food safety concerns, too. Keeping food safe means paying attention to personal hygiene. The entire staff needs to know the basics.</a:t>
            </a:r>
          </a:p>
          <a:p>
            <a:pPr marL="171450" indent="-171450" eaLnBrk="1" hangingPunct="1">
              <a:spcBef>
                <a:spcPct val="50000"/>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Times New Roman" panose="02020603050405020304" pitchFamily="18" charset="0"/>
              </a:rPr>
              <a:t>Pathogens can be found on hair and skin. There is a greater risk of these pathogens being transferred to food and food equipment if the food handler does not follow a personal hygiene program. Make sure food handlers shower or bathe before work.</a:t>
            </a:r>
          </a:p>
          <a:p>
            <a:pPr marL="0" indent="0">
              <a:buFont typeface="Arial" panose="020B0604020202020204" pitchFamily="34" charset="0"/>
              <a:buNone/>
            </a:pPr>
            <a:endParaRPr lang="en-US" sz="1200" b="0" i="0" u="none" strike="noStrike" kern="1200" baseline="0" dirty="0">
              <a:solidFill>
                <a:schemeClr val="tx1"/>
              </a:solidFill>
              <a:latin typeface="Times New Roman"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4051080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111</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Wear a clean hat or other hair restraint when in a food-prep area. This can keep hair from falling into food and onto food-contact surfaces. </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Do </a:t>
            </a:r>
            <a:r>
              <a:rPr lang="en-US" sz="1200" b="1" i="0" u="none" strike="noStrike" kern="1200" baseline="0" dirty="0">
                <a:solidFill>
                  <a:srgbClr val="FF0000"/>
                </a:solidFill>
                <a:latin typeface="Times New Roman" pitchFamily="18" charset="0"/>
                <a:ea typeface="ＭＳ Ｐゴシック" charset="0"/>
                <a:cs typeface="ＭＳ Ｐゴシック" charset="0"/>
              </a:rPr>
              <a:t>NOT</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wear hair accessories that could become physical contaminants. Hair accessories should be limited to items that keep hands out of hair and hair out of food. </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Do </a:t>
            </a:r>
            <a:r>
              <a:rPr lang="en-US" sz="1200" b="1" i="0" u="none" strike="noStrike" kern="1200" baseline="0" dirty="0">
                <a:solidFill>
                  <a:srgbClr val="FF0000"/>
                </a:solidFill>
                <a:latin typeface="Times New Roman" pitchFamily="18" charset="0"/>
                <a:ea typeface="ＭＳ Ｐゴシック" charset="0"/>
                <a:cs typeface="ＭＳ Ｐゴシック" charset="0"/>
              </a:rPr>
              <a:t>NOT</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wear false eyelashes. They can become physical contaminants.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Food handlers with facial hair should also wear a beard restraint.	</a:t>
            </a:r>
          </a:p>
          <a:p>
            <a:pPr marL="171450" indent="-171450">
              <a:buFont typeface="Arial" panose="020B0604020202020204" pitchFamily="34" charset="0"/>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a:p>
            <a:pPr marL="171450" indent="-171450" eaLnBrk="1" hangingPunct="1">
              <a:lnSpc>
                <a:spcPct val="80000"/>
              </a:lnSpc>
              <a:spcBef>
                <a:spcPct val="50000"/>
              </a:spcBef>
              <a:buFont typeface="Arial" panose="020B0604020202020204" pitchFamily="34" charset="0"/>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42535031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112</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Wear clean clothing daily.</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Change soiled uniforms, including aprons, as needed to prevent contamination.</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If possible, change into work clothes at work.</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Store street clothing and personal belongings in designated areas. This includes items such as backpacks, jackets, electronic devices, keys, and personal medications. Make sure these items are stored in a way that does not contaminate food, food-contact surfaces, and linens.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Keep dirty clothing that is stored in the operation away from food and prep areas. You can do this by placing dirty clothes in nonabsorbent containers or washable laundry bags. This includes dirty aprons, chef coats, and other uniforms.</a:t>
            </a:r>
          </a:p>
          <a:p>
            <a:pPr marL="171450" indent="-171450" eaLnBrk="1" hangingPunct="1">
              <a:lnSpc>
                <a:spcPct val="80000"/>
              </a:lnSpc>
              <a:spcBef>
                <a:spcPct val="50000"/>
              </a:spcBef>
              <a:buFont typeface="Arial" panose="020B0604020202020204" pitchFamily="34" charset="0"/>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10213716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113</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b="0" dirty="0">
              <a:latin typeface="Times New Roman" charset="0"/>
              <a:cs typeface="Times New Roman" charset="0"/>
            </a:endParaRPr>
          </a:p>
        </p:txBody>
      </p:sp>
    </p:spTree>
    <p:extLst>
      <p:ext uri="{BB962C8B-B14F-4D97-AF65-F5344CB8AC3E}">
        <p14:creationId xmlns:p14="http://schemas.microsoft.com/office/powerpoint/2010/main" val="42290371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114</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Remove jewelry from hands and arms before prepping food or when working around prep areas. Food handlers cannot wear any rings, except for a plain band; bracelets, including medical bracelets; or watches.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Your company may also require you to remove other types of jewelry. This may include earrings, necklaces, and facial jewelry. These items can fall off and become a physical contaminant. Ornate jewelry can be difficult to clean and can hold pathogens. Servers may wear jewelry if allowed by company policy.</a:t>
            </a:r>
            <a:endParaRPr lang="en-US" dirty="0">
              <a:latin typeface="Times New Roman" charset="0"/>
              <a:cs typeface="Times New Roman" charset="0"/>
            </a:endParaRPr>
          </a:p>
        </p:txBody>
      </p:sp>
    </p:spTree>
    <p:extLst>
      <p:ext uri="{BB962C8B-B14F-4D97-AF65-F5344CB8AC3E}">
        <p14:creationId xmlns:p14="http://schemas.microsoft.com/office/powerpoint/2010/main" val="24521123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082FD6C-3973-5B46-A758-5FE87AD64BAD}" type="slidenum">
              <a:rPr lang="en-US" sz="1200" b="0" smtClean="0">
                <a:solidFill>
                  <a:schemeClr val="tx1"/>
                </a:solidFill>
              </a:rPr>
              <a:pPr eaLnBrk="1" hangingPunct="1">
                <a:defRPr/>
              </a:pPr>
              <a:t>115</a:t>
            </a:fld>
            <a:endParaRPr lang="en-US" sz="1200" b="0" dirty="0">
              <a:solidFill>
                <a:schemeClr val="tx1"/>
              </a:solidFill>
            </a:endParaRPr>
          </a:p>
        </p:txBody>
      </p:sp>
      <p:sp>
        <p:nvSpPr>
          <p:cNvPr id="384003" name="Rectangle 2"/>
          <p:cNvSpPr>
            <a:spLocks noGrp="1" noRot="1" noChangeAspect="1" noChangeArrowheads="1" noTextEdit="1"/>
          </p:cNvSpPr>
          <p:nvPr>
            <p:ph type="sldImg"/>
          </p:nvPr>
        </p:nvSpPr>
        <p:spPr>
          <a:xfrm>
            <a:off x="1181100" y="698500"/>
            <a:ext cx="4648200" cy="3486150"/>
          </a:xfrm>
          <a:ln/>
        </p:spPr>
      </p:sp>
      <p:sp>
        <p:nvSpPr>
          <p:cNvPr id="38400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Small droplets of saliva can contain thousands of pathogens. In the process of eating, drinking, smoking, or chewing gum or tobacco, saliva can be transferred to hands or directly to food being handled. That</a:t>
            </a:r>
            <a:r>
              <a:rPr lang="ja-JP" altLang="en-US" dirty="0">
                <a:latin typeface="Times New Roman" charset="0"/>
                <a:cs typeface="+mn-cs"/>
              </a:rPr>
              <a:t>’</a:t>
            </a:r>
            <a:r>
              <a:rPr lang="en-US" dirty="0">
                <a:latin typeface="Times New Roman" charset="0"/>
                <a:cs typeface="+mn-cs"/>
              </a:rPr>
              <a:t>s why food handlers must not eat, drink, smoke, or chew gum or tobacco when performing the tasks indicated in the slide.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Employees can drink from a covered container if they handle the container carefully to prevent contamination of their hands, the container, and exposed food, utensils, and equipment. A correctly covered container will include a lid with a straw, or a sip-lid top. </a:t>
            </a:r>
            <a:endParaRPr lang="en-US" dirty="0">
              <a:latin typeface="Times New Roman" charset="0"/>
              <a:cs typeface="+mn-cs"/>
            </a:endParaRPr>
          </a:p>
        </p:txBody>
      </p:sp>
    </p:spTree>
    <p:extLst>
      <p:ext uri="{BB962C8B-B14F-4D97-AF65-F5344CB8AC3E}">
        <p14:creationId xmlns:p14="http://schemas.microsoft.com/office/powerpoint/2010/main" val="21151397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116</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pPr>
            <a:r>
              <a:rPr lang="en-US" dirty="0">
                <a:latin typeface="Times New Roman" charset="0"/>
              </a:rPr>
              <a:t>You must tell your staff to let you know when they are sick. This includes newly hired staff who have not started working yet. </a:t>
            </a:r>
          </a:p>
          <a:p>
            <a:pPr marL="171450" indent="-171450" eaLnBrk="1" hangingPunct="1">
              <a:lnSpc>
                <a:spcPct val="80000"/>
              </a:lnSpc>
              <a:spcBef>
                <a:spcPct val="50000"/>
              </a:spcBef>
              <a:buSzPct val="80000"/>
              <a:buFont typeface="Arial" panose="020B0604020202020204" pitchFamily="34" charset="0"/>
              <a:buChar char="•"/>
            </a:pPr>
            <a:r>
              <a:rPr lang="en-US" dirty="0">
                <a:latin typeface="Times New Roman" charset="0"/>
              </a:rPr>
              <a:t>Your regulatory authority may ask for proof that you have done this, which can be provided in the ways shown on</a:t>
            </a:r>
            <a:r>
              <a:rPr lang="en-US" baseline="0" dirty="0">
                <a:latin typeface="Times New Roman" charset="0"/>
              </a:rPr>
              <a:t> the slide.</a:t>
            </a:r>
            <a:endParaRPr lang="en-US" dirty="0">
              <a:latin typeface="Times New Roman" charset="0"/>
            </a:endParaRPr>
          </a:p>
        </p:txBody>
      </p:sp>
    </p:spTree>
    <p:extLst>
      <p:ext uri="{BB962C8B-B14F-4D97-AF65-F5344CB8AC3E}">
        <p14:creationId xmlns:p14="http://schemas.microsoft.com/office/powerpoint/2010/main" val="13759431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117</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37497033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118</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19968681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119</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latin typeface="Times New Roman" charset="0"/>
                <a:cs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As a manager, you should watch food handlers for signs of illness, such as the symptoms on the slide.</a:t>
            </a:r>
            <a:endParaRPr lang="en-US" b="1" dirty="0">
              <a:latin typeface="Times New Roman" charset="0"/>
              <a:cs typeface="Times New Roman" charset="0"/>
            </a:endParaRPr>
          </a:p>
        </p:txBody>
      </p:sp>
    </p:spTree>
    <p:extLst>
      <p:ext uri="{BB962C8B-B14F-4D97-AF65-F5344CB8AC3E}">
        <p14:creationId xmlns:p14="http://schemas.microsoft.com/office/powerpoint/2010/main" val="250750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823CBB-7B50-094E-842C-72FB4E7248B0}" type="slidenum">
              <a:rPr lang="en-US" sz="1200" b="0" smtClean="0">
                <a:solidFill>
                  <a:schemeClr val="tx1"/>
                </a:solidFill>
              </a:rPr>
              <a:pPr eaLnBrk="1" hangingPunct="1">
                <a:defRPr/>
              </a:pPr>
              <a:t>12</a:t>
            </a:fld>
            <a:endParaRPr lang="en-US" sz="1200" b="0" dirty="0">
              <a:solidFill>
                <a:schemeClr val="tx1"/>
              </a:solidFill>
            </a:endParaRPr>
          </a:p>
        </p:txBody>
      </p:sp>
      <p:sp>
        <p:nvSpPr>
          <p:cNvPr id="303107" name="Rectangle 2"/>
          <p:cNvSpPr>
            <a:spLocks noGrp="1" noRot="1" noChangeAspect="1" noChangeArrowheads="1" noTextEdit="1"/>
          </p:cNvSpPr>
          <p:nvPr>
            <p:ph type="sldImg"/>
          </p:nvPr>
        </p:nvSpPr>
        <p:spPr>
          <a:xfrm>
            <a:off x="1181100" y="698500"/>
            <a:ext cx="4648200" cy="3486150"/>
          </a:xfrm>
          <a:ln/>
        </p:spPr>
      </p:sp>
      <p:sp>
        <p:nvSpPr>
          <p:cNvPr id="289796" name="Rectangle 3"/>
          <p:cNvSpPr>
            <a:spLocks noGrp="1" noChangeArrowheads="1"/>
          </p:cNvSpPr>
          <p:nvPr>
            <p:ph type="body" idx="1"/>
          </p:nvPr>
        </p:nvSpPr>
        <p:spPr>
          <a:xfrm>
            <a:off x="876300" y="4467225"/>
            <a:ext cx="5143500" cy="4181475"/>
          </a:xfrm>
        </p:spPr>
        <p:txBody>
          <a:bodyPr/>
          <a:lstStyle/>
          <a:p>
            <a:pPr defTabSz="114300" eaLnBrk="1" hangingPunct="1">
              <a:defRPr/>
            </a:pPr>
            <a:r>
              <a:rPr lang="en-US" b="1" dirty="0">
                <a:ea typeface="+mn-ea"/>
                <a:cs typeface="Times New Roman" pitchFamily="18" charset="0"/>
              </a:rPr>
              <a:t>Instructor Notes</a:t>
            </a:r>
            <a:r>
              <a:rPr lang="en-US" b="1" dirty="0">
                <a:solidFill>
                  <a:srgbClr val="FF3300"/>
                </a:solidFill>
                <a:ea typeface="+mn-ea"/>
                <a:cs typeface="+mn-cs"/>
              </a:rPr>
              <a:t> </a:t>
            </a:r>
          </a:p>
          <a:p>
            <a:pPr marL="171450" indent="-171450" eaLnBrk="1" hangingPunct="1">
              <a:buFont typeface="Arial" panose="020B0604020202020204" pitchFamily="34" charset="0"/>
              <a:buChar char="•"/>
              <a:defRPr/>
            </a:pPr>
            <a:r>
              <a:rPr lang="en-US" dirty="0">
                <a:ea typeface="+mn-ea"/>
                <a:cs typeface="+mn-cs"/>
              </a:rPr>
              <a:t>Except for purchasing food from unsafe sources, each risk factor for foodborne illness is related to four main practices: time-temperature abuse, cross-contamination, poor personal hygiene, and poor cleaning and sanitizing.</a:t>
            </a:r>
          </a:p>
        </p:txBody>
      </p:sp>
    </p:spTree>
    <p:extLst>
      <p:ext uri="{BB962C8B-B14F-4D97-AF65-F5344CB8AC3E}">
        <p14:creationId xmlns:p14="http://schemas.microsoft.com/office/powerpoint/2010/main" val="24119978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120</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This information on restricting or excluding staff for medical conditions is only a guide. Work with your local regulatory authority to determine the best course of action.</a:t>
            </a:r>
            <a:endParaRPr lang="en-US" dirty="0">
              <a:latin typeface="Times New Roman" charset="0"/>
            </a:endParaRPr>
          </a:p>
          <a:p>
            <a:pPr marL="114300" indent="-114300" eaLnBrk="1" hangingPunct="1">
              <a:lnSpc>
                <a:spcPct val="80000"/>
              </a:lnSpc>
              <a:spcBef>
                <a:spcPct val="50000"/>
              </a:spcBef>
              <a:buSzPct val="80000"/>
            </a:pPr>
            <a:endParaRPr lang="en-US" dirty="0">
              <a:latin typeface="Times New Roman" charset="0"/>
            </a:endParaRPr>
          </a:p>
        </p:txBody>
      </p:sp>
    </p:spTree>
    <p:extLst>
      <p:ext uri="{BB962C8B-B14F-4D97-AF65-F5344CB8AC3E}">
        <p14:creationId xmlns:p14="http://schemas.microsoft.com/office/powerpoint/2010/main" val="79920125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121</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endParaRPr>
          </a:p>
        </p:txBody>
      </p:sp>
    </p:spTree>
    <p:extLst>
      <p:ext uri="{BB962C8B-B14F-4D97-AF65-F5344CB8AC3E}">
        <p14:creationId xmlns:p14="http://schemas.microsoft.com/office/powerpoint/2010/main" val="17436623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122</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88872764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123</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latin typeface="Times New Roman" charset="0"/>
                <a:cs typeface="Times New Roman" charset="0"/>
              </a:rPr>
              <a:t>Instructor Notes</a:t>
            </a:r>
          </a:p>
          <a:p>
            <a:pPr marL="171450" marR="0" lvl="0" indent="-171450" algn="l" defTabSz="914400" rtl="0" eaLnBrk="1" fontAlgn="base" latinLnBrk="0" hangingPunct="1">
              <a:spcBef>
                <a:spcPct val="50000"/>
              </a:spcBef>
              <a:spcAft>
                <a:spcPct val="0"/>
              </a:spcAft>
              <a:buClrTx/>
              <a:buSzPct val="80000"/>
              <a:buFont typeface="Arial" panose="020B0604020202020204" pitchFamily="34" charset="0"/>
              <a:buChar char="•"/>
              <a:tabLst/>
              <a:defRPr/>
            </a:pPr>
            <a:r>
              <a:rPr lang="en-US" sz="1200" b="0" i="0" u="none" strike="noStrike" kern="1200" baseline="0" dirty="0">
                <a:solidFill>
                  <a:schemeClr val="dk1"/>
                </a:solidFill>
                <a:latin typeface="Times New Roman" pitchFamily="18" charset="0"/>
                <a:ea typeface="ＭＳ Ｐゴシック" charset="0"/>
                <a:cs typeface="ＭＳ Ｐゴシック" charset="0"/>
              </a:rPr>
              <a:t>Some food handlers diagnosed with an illness may not experience symptoms, or their symptoms may have ended. </a:t>
            </a:r>
          </a:p>
          <a:p>
            <a:pPr marL="171450" marR="0" lvl="0" indent="-171450" algn="l" defTabSz="914400" rtl="0" eaLnBrk="1" fontAlgn="base" latinLnBrk="0" hangingPunct="1">
              <a:spcBef>
                <a:spcPct val="50000"/>
              </a:spcBef>
              <a:spcAft>
                <a:spcPct val="0"/>
              </a:spcAft>
              <a:buClrTx/>
              <a:buSzPct val="80000"/>
              <a:buFont typeface="Arial" panose="020B0604020202020204" pitchFamily="34" charset="0"/>
              <a:buChar char="•"/>
              <a:tabLst/>
              <a:defRPr/>
            </a:pPr>
            <a:r>
              <a:rPr lang="en-US" sz="1200" b="0" kern="0" dirty="0">
                <a:solidFill>
                  <a:srgbClr val="231F20"/>
                </a:solidFill>
                <a:latin typeface="Times New Roman" pitchFamily="18" charset="0"/>
                <a:ea typeface="ＭＳ Ｐゴシック" charset="0"/>
                <a:cs typeface="ＭＳ Ｐゴシック" charset="0"/>
              </a:rPr>
              <a:t>Work with the medical practitioner and the local regulatory authority to determine whether the food handlers must be excluded from the operation or restricted from working with exposed food, utensils, and equipment. </a:t>
            </a:r>
          </a:p>
          <a:p>
            <a:pPr marL="171450" marR="0" lvl="0" indent="-171450" algn="l" defTabSz="914400" rtl="0" eaLnBrk="1" fontAlgn="base" latinLnBrk="0" hangingPunct="1">
              <a:spcBef>
                <a:spcPct val="50000"/>
              </a:spcBef>
              <a:spcAft>
                <a:spcPct val="0"/>
              </a:spcAft>
              <a:buClrTx/>
              <a:buSzPct val="80000"/>
              <a:buFont typeface="Arial" panose="020B0604020202020204" pitchFamily="34" charset="0"/>
              <a:buChar char="•"/>
              <a:tabLst/>
              <a:defRPr/>
            </a:pPr>
            <a:r>
              <a:rPr lang="en-US" sz="1200" b="0" kern="0" dirty="0">
                <a:solidFill>
                  <a:srgbClr val="231F20"/>
                </a:solidFill>
                <a:latin typeface="Times New Roman" pitchFamily="18" charset="0"/>
                <a:ea typeface="ＭＳ Ｐゴシック" charset="0"/>
                <a:cs typeface="ＭＳ Ｐゴシック" charset="0"/>
              </a:rPr>
              <a:t>The medical practitioner and regulatory authority will also determine when the employees can safely return to the operation and/or carry out their regular food handling duties.</a:t>
            </a:r>
          </a:p>
          <a:p>
            <a:pPr marL="171450" indent="-171450" eaLnBrk="1" hangingPunct="1">
              <a:spcBef>
                <a:spcPct val="50000"/>
              </a:spcBef>
              <a:buSzPct val="8000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All of this information on restricting or excluding staff for medical conditions is only a guide. Work with your local regulatory authority to determine the best course of action.</a:t>
            </a:r>
            <a:endParaRPr lang="en-US" dirty="0">
              <a:latin typeface="Times New Roman" charset="0"/>
            </a:endParaRPr>
          </a:p>
          <a:p>
            <a:pPr marL="114300" indent="-114300" eaLnBrk="1" hangingPunct="1">
              <a:lnSpc>
                <a:spcPct val="80000"/>
              </a:lnSpc>
              <a:spcBef>
                <a:spcPct val="50000"/>
              </a:spcBef>
              <a:buSzPct val="80000"/>
            </a:pPr>
            <a:endParaRPr lang="en-US" dirty="0">
              <a:latin typeface="Times New Roman" charset="0"/>
            </a:endParaRPr>
          </a:p>
        </p:txBody>
      </p:sp>
    </p:spTree>
    <p:extLst>
      <p:ext uri="{BB962C8B-B14F-4D97-AF65-F5344CB8AC3E}">
        <p14:creationId xmlns:p14="http://schemas.microsoft.com/office/powerpoint/2010/main" val="676496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3891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289C790-0D81-DF41-B308-6AAC629D2C6A}" type="slidenum">
              <a:rPr lang="en-US" sz="1200" b="0" smtClean="0">
                <a:solidFill>
                  <a:schemeClr val="tx1"/>
                </a:solidFill>
              </a:rPr>
              <a:pPr eaLnBrk="1" hangingPunct="1">
                <a:defRPr/>
              </a:pPr>
              <a:t>124</a:t>
            </a:fld>
            <a:endParaRPr lang="en-US" sz="1200" b="0" dirty="0">
              <a:solidFill>
                <a:schemeClr val="tx1"/>
              </a:solidFill>
            </a:endParaRPr>
          </a:p>
        </p:txBody>
      </p:sp>
    </p:spTree>
    <p:extLst>
      <p:ext uri="{BB962C8B-B14F-4D97-AF65-F5344CB8AC3E}">
        <p14:creationId xmlns:p14="http://schemas.microsoft.com/office/powerpoint/2010/main" val="16208292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8E91A1F-1AB0-9E48-86D3-C58A66DD3CCE}" type="slidenum">
              <a:rPr lang="en-US" sz="1200" b="0" smtClean="0">
                <a:solidFill>
                  <a:schemeClr val="tx1"/>
                </a:solidFill>
              </a:rPr>
              <a:pPr eaLnBrk="1" hangingPunct="1">
                <a:defRPr/>
              </a:pPr>
              <a:t>125</a:t>
            </a:fld>
            <a:endParaRPr lang="en-US" sz="1200" b="0" dirty="0">
              <a:solidFill>
                <a:schemeClr val="tx1"/>
              </a:solidFill>
            </a:endParaRPr>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Discuss the chapter objectives with the class.</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85859848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2CC40D-6748-8049-BF2E-DB7702DE43EA}" type="slidenum">
              <a:rPr lang="en-US" sz="1200" b="0" smtClean="0">
                <a:solidFill>
                  <a:schemeClr val="tx1"/>
                </a:solidFill>
              </a:rPr>
              <a:pPr eaLnBrk="1" hangingPunct="1">
                <a:defRPr/>
              </a:pPr>
              <a:t>126</a:t>
            </a:fld>
            <a:endParaRPr lang="en-US" sz="1200" b="0" dirty="0">
              <a:solidFill>
                <a:schemeClr val="tx1"/>
              </a:solidFill>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You are responsible for the safety of the food at every point in this flow. </a:t>
            </a:r>
          </a:p>
          <a:p>
            <a:pPr marL="171450" indent="-171450" eaLnBrk="1" hangingPunct="1">
              <a:buFont typeface="Arial" panose="020B0604020202020204" pitchFamily="34" charset="0"/>
              <a:buChar char="•"/>
              <a:defRPr/>
            </a:pPr>
            <a:r>
              <a:rPr lang="en-US" dirty="0">
                <a:latin typeface="Times New Roman" charset="0"/>
                <a:cs typeface="+mn-cs"/>
              </a:rPr>
              <a:t>For example, a frozen food might be safe when it leaves the processor</a:t>
            </a:r>
            <a:r>
              <a:rPr lang="ja-JP" altLang="en-US" dirty="0">
                <a:latin typeface="Times New Roman" charset="0"/>
                <a:cs typeface="+mn-cs"/>
              </a:rPr>
              <a:t>’</a:t>
            </a:r>
            <a:r>
              <a:rPr lang="en-US" dirty="0">
                <a:latin typeface="Times New Roman" charset="0"/>
                <a:cs typeface="+mn-cs"/>
              </a:rPr>
              <a:t>s plant. However, on the way to the supplier</a:t>
            </a:r>
            <a:r>
              <a:rPr lang="ja-JP" altLang="en-US" dirty="0">
                <a:latin typeface="Times New Roman" charset="0"/>
                <a:cs typeface="+mn-cs"/>
              </a:rPr>
              <a:t>’</a:t>
            </a:r>
            <a:r>
              <a:rPr lang="en-US" dirty="0">
                <a:latin typeface="Times New Roman" charset="0"/>
                <a:cs typeface="+mn-cs"/>
              </a:rPr>
              <a:t>s warehouse, the food might thaw. Once in your operation, the food might not be stored correctly, or it might not be cooked to the correct internal temperature. These mistakes can add up and cause a foodborne illness.</a:t>
            </a:r>
          </a:p>
        </p:txBody>
      </p:sp>
    </p:spTree>
    <p:extLst>
      <p:ext uri="{BB962C8B-B14F-4D97-AF65-F5344CB8AC3E}">
        <p14:creationId xmlns:p14="http://schemas.microsoft.com/office/powerpoint/2010/main" val="25585570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0053EF-4D1A-5B4C-A8F4-36C4AE817BD7}" type="slidenum">
              <a:rPr lang="en-US" sz="1200" b="0" smtClean="0">
                <a:solidFill>
                  <a:schemeClr val="tx1"/>
                </a:solidFill>
              </a:rPr>
              <a:pPr eaLnBrk="1" hangingPunct="1">
                <a:defRPr/>
              </a:pPr>
              <a:t>127</a:t>
            </a:fld>
            <a:endParaRPr lang="en-US" sz="1200" b="0" dirty="0">
              <a:solidFill>
                <a:schemeClr val="tx1"/>
              </a:solidFill>
            </a:endParaRPr>
          </a:p>
        </p:txBody>
      </p:sp>
      <p:sp>
        <p:nvSpPr>
          <p:cNvPr id="392195" name="Rectangle 2"/>
          <p:cNvSpPr>
            <a:spLocks noGrp="1" noRot="1" noChangeAspect="1" noChangeArrowheads="1" noTextEdit="1"/>
          </p:cNvSpPr>
          <p:nvPr>
            <p:ph type="sldImg"/>
          </p:nvPr>
        </p:nvSpPr>
        <p:spPr>
          <a:xfrm>
            <a:off x="1182688" y="696913"/>
            <a:ext cx="4648200" cy="3486150"/>
          </a:xfrm>
          <a:ln/>
        </p:spPr>
      </p:sp>
      <p:sp>
        <p:nvSpPr>
          <p:cNvPr id="39219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Cross-contamination can happen at almost any point in the flow of food. When you know how and where it can happen, it is fairly easy to prevent. The most basic way is to keep raw and ready-to-eat food away from each other. </a:t>
            </a:r>
            <a:endParaRPr lang="en-US" sz="1200" kern="1200" dirty="0">
              <a:solidFill>
                <a:schemeClr val="tx1"/>
              </a:solidFill>
              <a:latin typeface="Times New Roman" charset="0"/>
              <a:ea typeface="ＭＳ Ｐゴシック" charset="0"/>
              <a:cs typeface="ＭＳ Ｐゴシック" charset="0"/>
            </a:endParaRP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Each type of food should have separate equipment. For example, use one set of cutting boards, utensils, and containers for raw poultry. Use another set for raw meat. Use a third set for produce. </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Colored cutting boards and utensil handles can help keep equipment separate. The color tells food handlers which equipment to use with each food item. You might use yellow for raw chicken, red for raw meat, and green for produce.</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Clean and sanitize all work surfaces, equipment, and utensils after each task. When you cut up raw chicken, for example, you cannot get by with just rinsing the equipment. Pathogens such as </a:t>
            </a:r>
            <a:r>
              <a:rPr lang="en-US" sz="1200" kern="1200" dirty="0" err="1">
                <a:solidFill>
                  <a:schemeClr val="tx1"/>
                </a:solidFill>
                <a:latin typeface="Times New Roman" charset="0"/>
                <a:ea typeface="ＭＳ Ｐゴシック" charset="0"/>
                <a:cs typeface="ＭＳ Ｐゴシック" charset="0"/>
              </a:rPr>
              <a:t>n</a:t>
            </a:r>
            <a:r>
              <a:rPr lang="en-US" sz="1200" kern="1200" dirty="0" err="1">
                <a:solidFill>
                  <a:schemeClr val="accent6">
                    <a:lumMod val="60000"/>
                    <a:lumOff val="40000"/>
                  </a:schemeClr>
                </a:solidFill>
                <a:latin typeface="Times New Roman" charset="0"/>
                <a:ea typeface="ＭＳ Ｐゴシック" charset="0"/>
                <a:cs typeface="ＭＳ Ｐゴシック" charset="0"/>
              </a:rPr>
              <a:t>ontyphoidal</a:t>
            </a:r>
            <a:r>
              <a:rPr lang="en-US" sz="1200" kern="1200" dirty="0">
                <a:solidFill>
                  <a:schemeClr val="accent6">
                    <a:lumMod val="60000"/>
                    <a:lumOff val="40000"/>
                  </a:schemeClr>
                </a:solidFill>
                <a:latin typeface="Times New Roman" charset="0"/>
                <a:ea typeface="ＭＳ Ｐゴシック" charset="0"/>
                <a:cs typeface="ＭＳ Ｐゴシック" charset="0"/>
              </a:rPr>
              <a:t> </a:t>
            </a:r>
            <a:r>
              <a:rPr lang="en-US" sz="1200" i="1" kern="1200" dirty="0">
                <a:solidFill>
                  <a:schemeClr val="tx1"/>
                </a:solidFill>
                <a:latin typeface="Times New Roman" charset="0"/>
                <a:ea typeface="ＭＳ Ｐゴシック" charset="0"/>
                <a:cs typeface="ＭＳ Ｐゴシック" charset="0"/>
              </a:rPr>
              <a:t>Salmonella</a:t>
            </a:r>
            <a:r>
              <a:rPr lang="en-US" sz="1200" kern="1200" dirty="0">
                <a:solidFill>
                  <a:schemeClr val="tx1"/>
                </a:solidFill>
                <a:latin typeface="Times New Roman" charset="0"/>
                <a:ea typeface="ＭＳ Ｐゴシック" charset="0"/>
                <a:cs typeface="ＭＳ Ｐゴシック" charset="0"/>
              </a:rPr>
              <a:t> can contaminate food through cross-contamination. To prevent this, you must wash, rinse, and sanitize equipment. </a:t>
            </a:r>
          </a:p>
          <a:p>
            <a:pPr marL="114300" indent="-114300" eaLnBrk="1" hangingPunct="1">
              <a:lnSpc>
                <a:spcPct val="80000"/>
              </a:lnSpc>
              <a:spcBef>
                <a:spcPct val="50000"/>
              </a:spcBef>
              <a:defRPr/>
            </a:pPr>
            <a:r>
              <a:rPr lang="en-US" sz="1200" kern="1200" dirty="0">
                <a:solidFill>
                  <a:schemeClr val="tx1"/>
                </a:solidFill>
                <a:latin typeface="Times New Roman" charset="0"/>
                <a:ea typeface="ＭＳ Ｐゴシック" charset="0"/>
                <a:cs typeface="ＭＳ Ｐゴシック" charset="0"/>
              </a:rPr>
              <a:t>  </a:t>
            </a: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32810300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FFB4A8F-1992-2A49-8CDB-E58C20013C49}" type="slidenum">
              <a:rPr lang="en-US" sz="1200" b="0" smtClean="0">
                <a:solidFill>
                  <a:schemeClr val="tx1"/>
                </a:solidFill>
              </a:rPr>
              <a:pPr eaLnBrk="1" hangingPunct="1">
                <a:defRPr/>
              </a:pPr>
              <a:t>128</a:t>
            </a:fld>
            <a:endParaRPr lang="en-US" sz="1200" b="0" dirty="0">
              <a:solidFill>
                <a:schemeClr val="tx1"/>
              </a:solidFill>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If you need to use the same table to prep different types of food, prep raw meat, fish, and poultry and prep ready-to-eat food at different times. You must clean and sanitize work surfaces and utensils between each type of food. </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Also, by prepping ready-to-eat food before raw food, you can reduce the chance for cross-contamination.</a:t>
            </a:r>
          </a:p>
        </p:txBody>
      </p:sp>
    </p:spTree>
    <p:extLst>
      <p:ext uri="{BB962C8B-B14F-4D97-AF65-F5344CB8AC3E}">
        <p14:creationId xmlns:p14="http://schemas.microsoft.com/office/powerpoint/2010/main" val="196369780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FFB4A8F-1992-2A49-8CDB-E58C20013C49}" type="slidenum">
              <a:rPr lang="en-US" sz="1200" b="0" smtClean="0">
                <a:solidFill>
                  <a:schemeClr val="tx1"/>
                </a:solidFill>
              </a:rPr>
              <a:pPr eaLnBrk="1" hangingPunct="1">
                <a:defRPr/>
              </a:pPr>
              <a:t>129</a:t>
            </a:fld>
            <a:endParaRPr lang="en-US" sz="1200" b="0" dirty="0">
              <a:solidFill>
                <a:schemeClr val="tx1"/>
              </a:solidFill>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71450" indent="-171450">
              <a:buFont typeface="Arial" panose="020B0604020202020204" pitchFamily="34" charset="0"/>
              <a:buChar char="•"/>
            </a:pPr>
            <a:r>
              <a:rPr lang="en-US" sz="1200" b="0" kern="1200" dirty="0">
                <a:solidFill>
                  <a:schemeClr val="tx1"/>
                </a:solidFill>
                <a:latin typeface="Times New Roman" pitchFamily="18" charset="0"/>
                <a:ea typeface="ＭＳ Ｐゴシック" charset="0"/>
                <a:cs typeface="ＭＳ Ｐゴシック" charset="0"/>
              </a:rPr>
              <a:t>Separate raw meat, poultry, and seafood from unwashed and ready-to-eat fruits and vegetables. Do this during storage, preparation, holding, and display to prevent cross-contamination.</a:t>
            </a:r>
            <a:endParaRPr lang="en-US" b="0" dirty="0">
              <a:latin typeface="Times New Roman" charset="0"/>
              <a:cs typeface="+mn-cs"/>
            </a:endParaRP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Buy food that doesn’t require much prepping or handling. For example, you could buy precooked chicken breasts or chopped lettuce.</a:t>
            </a:r>
          </a:p>
        </p:txBody>
      </p:sp>
    </p:spTree>
    <p:extLst>
      <p:ext uri="{BB962C8B-B14F-4D97-AF65-F5344CB8AC3E}">
        <p14:creationId xmlns:p14="http://schemas.microsoft.com/office/powerpoint/2010/main" val="168758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D92B0EF-B41A-BA4A-8253-414EB1096F34}" type="slidenum">
              <a:rPr lang="en-US" sz="1200" b="0" smtClean="0">
                <a:solidFill>
                  <a:schemeClr val="tx1"/>
                </a:solidFill>
              </a:rPr>
              <a:pPr eaLnBrk="1" hangingPunct="1">
                <a:defRPr/>
              </a:pPr>
              <a:t>13</a:t>
            </a:fld>
            <a:endParaRPr lang="en-US" sz="1200" b="0" dirty="0">
              <a:solidFill>
                <a:schemeClr val="tx1"/>
              </a:solidFill>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xfrm>
            <a:off x="8382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6226418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C0C1C1-70DD-0646-8865-BBDDE91005D7}" type="slidenum">
              <a:rPr lang="en-US" sz="1200" b="0" smtClean="0">
                <a:solidFill>
                  <a:schemeClr val="tx1"/>
                </a:solidFill>
              </a:rPr>
              <a:pPr eaLnBrk="1" hangingPunct="1">
                <a:defRPr/>
              </a:pPr>
              <a:t>130</a:t>
            </a:fld>
            <a:endParaRPr lang="en-US" sz="1200" b="0" dirty="0">
              <a:solidFill>
                <a:schemeClr val="tx1"/>
              </a:solidFill>
            </a:endParaRPr>
          </a:p>
        </p:txBody>
      </p:sp>
      <p:sp>
        <p:nvSpPr>
          <p:cNvPr id="394243" name="Rectangle 2"/>
          <p:cNvSpPr>
            <a:spLocks noGrp="1" noRot="1" noChangeAspect="1" noChangeArrowheads="1" noTextEdit="1"/>
          </p:cNvSpPr>
          <p:nvPr>
            <p:ph type="sldImg"/>
          </p:nvPr>
        </p:nvSpPr>
        <p:spPr>
          <a:xfrm>
            <a:off x="1182688" y="696913"/>
            <a:ext cx="4648200" cy="3486150"/>
          </a:xfrm>
          <a:ln/>
        </p:spPr>
      </p:sp>
      <p:sp>
        <p:nvSpPr>
          <p:cNvPr id="394244"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Most foodborne illnesses happen because TCS food has been time-temperature abused. Remember, TCS food has been time-temperature abused any time it remains between 41ºF and 135</a:t>
            </a:r>
            <a:r>
              <a:rPr lang="en-US" dirty="0">
                <a:latin typeface="Times New Roman" charset="0"/>
              </a:rPr>
              <a:t>º</a:t>
            </a:r>
            <a:r>
              <a:rPr lang="en-US" dirty="0">
                <a:latin typeface="Times New Roman" charset="0"/>
                <a:cs typeface="+mn-cs"/>
              </a:rPr>
              <a:t>F (5</a:t>
            </a:r>
            <a:r>
              <a:rPr lang="en-US" dirty="0">
                <a:latin typeface="Times New Roman" charset="0"/>
              </a:rPr>
              <a:t>º</a:t>
            </a:r>
            <a:r>
              <a:rPr lang="en-US" dirty="0">
                <a:latin typeface="Times New Roman" charset="0"/>
                <a:cs typeface="+mn-cs"/>
              </a:rPr>
              <a:t>C and 57</a:t>
            </a:r>
            <a:r>
              <a:rPr lang="en-US" dirty="0">
                <a:latin typeface="Times New Roman" charset="0"/>
              </a:rPr>
              <a:t>º</a:t>
            </a:r>
            <a:r>
              <a:rPr lang="en-US" dirty="0">
                <a:latin typeface="Times New Roman" charset="0"/>
                <a:cs typeface="+mn-cs"/>
              </a:rPr>
              <a:t>C). This is called the temperature danger zone because pathogens grow in this range. </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Most pathogens grow much faster between 70</a:t>
            </a:r>
            <a:r>
              <a:rPr lang="en-US" dirty="0">
                <a:latin typeface="Times New Roman" charset="0"/>
              </a:rPr>
              <a:t>º</a:t>
            </a:r>
            <a:r>
              <a:rPr lang="en-US" dirty="0">
                <a:latin typeface="Times New Roman" charset="0"/>
                <a:cs typeface="+mn-cs"/>
              </a:rPr>
              <a:t>F and 125</a:t>
            </a:r>
            <a:r>
              <a:rPr lang="en-US" dirty="0">
                <a:latin typeface="Times New Roman" charset="0"/>
              </a:rPr>
              <a:t>º</a:t>
            </a:r>
            <a:r>
              <a:rPr lang="en-US" dirty="0">
                <a:latin typeface="Times New Roman" charset="0"/>
                <a:cs typeface="+mn-cs"/>
              </a:rPr>
              <a:t>F (21</a:t>
            </a:r>
            <a:r>
              <a:rPr lang="en-US" dirty="0">
                <a:latin typeface="Times New Roman" charset="0"/>
              </a:rPr>
              <a:t>º</a:t>
            </a:r>
            <a:r>
              <a:rPr lang="en-US" dirty="0">
                <a:latin typeface="Times New Roman" charset="0"/>
                <a:cs typeface="+mn-cs"/>
              </a:rPr>
              <a:t>C and 52</a:t>
            </a:r>
            <a:r>
              <a:rPr lang="en-US" dirty="0">
                <a:latin typeface="Times New Roman" charset="0"/>
              </a:rPr>
              <a:t>º</a:t>
            </a:r>
            <a:r>
              <a:rPr lang="en-US" dirty="0">
                <a:latin typeface="Times New Roman" charset="0"/>
                <a:cs typeface="+mn-cs"/>
              </a:rPr>
              <a:t>C). </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Food is being temperature abused whenever it is handled in the following ways: cooked to the wrong internal temperature, held at the wrong temperature,</a:t>
            </a:r>
            <a:r>
              <a:rPr lang="en-US" baseline="0" dirty="0">
                <a:latin typeface="Times New Roman" charset="0"/>
                <a:cs typeface="+mn-cs"/>
              </a:rPr>
              <a:t> or</a:t>
            </a:r>
            <a:r>
              <a:rPr lang="en-US" dirty="0">
                <a:latin typeface="Times New Roman" charset="0"/>
                <a:cs typeface="+mn-cs"/>
              </a:rPr>
              <a:t> cooled or reheated incorrectly. </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The longer food stays in the temperature danger zone, the more time pathogens have to grow. To keep food safe, you must reduce the time it spends in this temperature range. If food is held in this range for four or more hours, you must throw it out.</a:t>
            </a:r>
          </a:p>
        </p:txBody>
      </p:sp>
    </p:spTree>
    <p:extLst>
      <p:ext uri="{BB962C8B-B14F-4D97-AF65-F5344CB8AC3E}">
        <p14:creationId xmlns:p14="http://schemas.microsoft.com/office/powerpoint/2010/main" val="41544202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B40A4A-9881-1744-A506-6761665D8AF6}" type="slidenum">
              <a:rPr lang="en-US" sz="1200" b="0" smtClean="0">
                <a:solidFill>
                  <a:schemeClr val="tx1"/>
                </a:solidFill>
              </a:rPr>
              <a:pPr eaLnBrk="1" hangingPunct="1">
                <a:defRPr/>
              </a:pPr>
              <a:t>131</a:t>
            </a:fld>
            <a:endParaRPr lang="en-US" sz="1200" b="0" dirty="0">
              <a:solidFill>
                <a:schemeClr val="tx1"/>
              </a:solidFill>
            </a:endParaRPr>
          </a:p>
        </p:txBody>
      </p:sp>
      <p:sp>
        <p:nvSpPr>
          <p:cNvPr id="395267" name="Rectangle 2"/>
          <p:cNvSpPr>
            <a:spLocks noGrp="1" noRot="1" noChangeAspect="1" noChangeArrowheads="1" noTextEdit="1"/>
          </p:cNvSpPr>
          <p:nvPr>
            <p:ph type="sldImg"/>
          </p:nvPr>
        </p:nvSpPr>
        <p:spPr>
          <a:xfrm>
            <a:off x="1182688" y="696913"/>
            <a:ext cx="4648200" cy="3486150"/>
          </a:xfrm>
          <a:ln/>
        </p:spPr>
      </p:sp>
      <p:sp>
        <p:nvSpPr>
          <p:cNvPr id="237571" name="Rectangle 3"/>
          <p:cNvSpPr>
            <a:spLocks noGrp="1" noChangeArrowheads="1"/>
          </p:cNvSpPr>
          <p:nvPr>
            <p:ph type="body" idx="1"/>
          </p:nvPr>
        </p:nvSpPr>
        <p:spPr>
          <a:xfrm>
            <a:off x="876300" y="4441825"/>
            <a:ext cx="5257800" cy="4435475"/>
          </a:xfrm>
          <a:noFill/>
        </p:spPr>
        <p:txBody>
          <a:bodyPr lIns="93177" tIns="46589" rIns="93177" bIns="46589"/>
          <a:lstStyle/>
          <a:p>
            <a:pPr marL="114300" indent="-114300" eaLnBrk="1" hangingPunct="1">
              <a:tabLst>
                <a:tab pos="457200" algn="l"/>
              </a:tabLst>
            </a:pPr>
            <a:r>
              <a:rPr lang="en-US" b="1" dirty="0">
                <a:latin typeface="Times New Roman" charset="0"/>
              </a:rPr>
              <a:t>Instructor Notes</a:t>
            </a:r>
          </a:p>
          <a:p>
            <a:pPr marL="171450" indent="-171450" eaLnBrk="1" hangingPunct="1">
              <a:buFont typeface="Arial" panose="020B0604020202020204" pitchFamily="34" charset="0"/>
              <a:buChar char="•"/>
              <a:tabLst>
                <a:tab pos="457200" algn="l"/>
              </a:tabLst>
            </a:pPr>
            <a:r>
              <a:rPr lang="en-US" dirty="0">
                <a:latin typeface="Times New Roman" charset="0"/>
              </a:rPr>
              <a:t>Learn which food items should be checked, how often, and by whom. Make sure food handlers understand what to do, how to do it, and why it is important.</a:t>
            </a:r>
          </a:p>
          <a:p>
            <a:pPr marL="171450" indent="-171450" eaLnBrk="1" hangingPunct="1">
              <a:buFont typeface="Arial" panose="020B0604020202020204" pitchFamily="34" charset="0"/>
              <a:buChar char="•"/>
              <a:tabLst>
                <a:tab pos="457200" algn="l"/>
              </a:tabLst>
            </a:pPr>
            <a:r>
              <a:rPr lang="en-US" dirty="0">
                <a:latin typeface="Times New Roman" charset="0"/>
              </a:rPr>
              <a:t>Give food handlers their own thermometers. Have them use timers in prep areas to check how long food is in the temperature danger zone.</a:t>
            </a:r>
          </a:p>
          <a:p>
            <a:pPr marL="171450" indent="-171450" eaLnBrk="1" hangingPunct="1">
              <a:buFont typeface="Arial" panose="020B0604020202020204" pitchFamily="34" charset="0"/>
              <a:buChar char="•"/>
              <a:tabLst>
                <a:tab pos="457200" algn="l"/>
              </a:tabLst>
            </a:pPr>
            <a:r>
              <a:rPr lang="en-US" dirty="0">
                <a:latin typeface="Times New Roman" charset="0"/>
              </a:rPr>
              <a:t>Print simple forms for recording temperatures</a:t>
            </a:r>
            <a:r>
              <a:rPr lang="en-US" baseline="0" dirty="0">
                <a:latin typeface="Times New Roman" charset="0"/>
              </a:rPr>
              <a:t> and when they were taken.</a:t>
            </a:r>
            <a:r>
              <a:rPr lang="en-US" dirty="0">
                <a:latin typeface="Times New Roman" charset="0"/>
              </a:rPr>
              <a:t> Post the forms</a:t>
            </a:r>
            <a:r>
              <a:rPr lang="en-US" baseline="0" dirty="0">
                <a:latin typeface="Times New Roman" charset="0"/>
              </a:rPr>
              <a:t> </a:t>
            </a:r>
            <a:r>
              <a:rPr lang="en-US" dirty="0">
                <a:latin typeface="Times New Roman" charset="0"/>
              </a:rPr>
              <a:t>on clipboards outside of coolers and freezers, near prep areas, and next to cooking and holding equipment.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tab pos="457200" algn="l"/>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Have procedures to limit the time TCS food spends in the temperature danger zone. This might include limiting the amount of food that can be removed from a cooler when prepping the food.	</a:t>
            </a:r>
          </a:p>
          <a:p>
            <a:pPr marL="171450" lvl="0" indent="-171450" eaLnBrk="1" hangingPunct="1">
              <a:buFont typeface="Arial" panose="020B0604020202020204" pitchFamily="34" charset="0"/>
              <a:buChar char="•"/>
              <a:tabLst>
                <a:tab pos="457200" algn="l"/>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food handlers know what to do when time and temperature standards are not met. For example, if you hold soup on a steam table and its temperature falls below 135</a:t>
            </a:r>
            <a:r>
              <a:rPr lang="en-US" dirty="0">
                <a:latin typeface="Times New Roman" charset="0"/>
              </a:rPr>
              <a:t>º</a:t>
            </a:r>
            <a:r>
              <a:rPr lang="en-US" sz="1200" b="0" i="0" u="none" strike="noStrike" kern="1200" baseline="0" dirty="0">
                <a:solidFill>
                  <a:schemeClr val="tx1"/>
                </a:solidFill>
                <a:latin typeface="Times New Roman" pitchFamily="18" charset="0"/>
                <a:ea typeface="ＭＳ Ｐゴシック" charset="0"/>
                <a:cs typeface="ＭＳ Ｐゴシック" charset="0"/>
              </a:rPr>
              <a:t>F (57</a:t>
            </a:r>
            <a:r>
              <a:rPr lang="en-US" dirty="0">
                <a:latin typeface="Times New Roman" charset="0"/>
              </a:rPr>
              <a:t>º</a:t>
            </a:r>
            <a:r>
              <a:rPr lang="en-US" sz="1200" b="0" i="0" u="none" strike="noStrike" kern="1200" baseline="0" dirty="0">
                <a:solidFill>
                  <a:schemeClr val="tx1"/>
                </a:solidFill>
                <a:latin typeface="Times New Roman" pitchFamily="18" charset="0"/>
                <a:ea typeface="ＭＳ Ｐゴシック" charset="0"/>
                <a:cs typeface="ＭＳ Ｐゴシック" charset="0"/>
              </a:rPr>
              <a:t>C) after two hours, you might reheat it to the correct temperature or throw it out.</a:t>
            </a:r>
          </a:p>
        </p:txBody>
      </p:sp>
    </p:spTree>
    <p:extLst>
      <p:ext uri="{BB962C8B-B14F-4D97-AF65-F5344CB8AC3E}">
        <p14:creationId xmlns:p14="http://schemas.microsoft.com/office/powerpoint/2010/main" val="350343673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EC04F5-24E1-5C4D-BD31-8BC0575EBE25}" type="slidenum">
              <a:rPr lang="en-US" sz="1200" b="0" smtClean="0">
                <a:solidFill>
                  <a:schemeClr val="tx1"/>
                </a:solidFill>
              </a:rPr>
              <a:pPr eaLnBrk="1" hangingPunct="1">
                <a:defRPr/>
              </a:pPr>
              <a:t>132</a:t>
            </a:fld>
            <a:endParaRPr lang="en-US" sz="1200" b="0" dirty="0">
              <a:solidFill>
                <a:schemeClr val="tx1"/>
              </a:solidFill>
            </a:endParaRPr>
          </a:p>
        </p:txBody>
      </p:sp>
      <p:sp>
        <p:nvSpPr>
          <p:cNvPr id="396291" name="Rectangle 2"/>
          <p:cNvSpPr>
            <a:spLocks noGrp="1" noRot="1" noChangeAspect="1" noChangeArrowheads="1" noTextEdit="1"/>
          </p:cNvSpPr>
          <p:nvPr>
            <p:ph type="sldImg"/>
          </p:nvPr>
        </p:nvSpPr>
        <p:spPr>
          <a:xfrm>
            <a:off x="1182688" y="696913"/>
            <a:ext cx="4648200" cy="3486150"/>
          </a:xfrm>
          <a:ln/>
        </p:spPr>
      </p:sp>
      <p:sp>
        <p:nvSpPr>
          <p:cNvPr id="39629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A bimetallic stemmed thermometer can check temperatures from 0˚F to 220˚F (–18˚C to 104˚C).</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This thermometer measures temperature through its metal stem. When checking temperatures, insert the stem into the food up to the dimple. You must do this because the sensing area of the thermometer goes from the tip of the stem to the dimple. This trait makes this thermometer useful for checking the temperature of large or thick food. It is usually not practical for thin food, such as hamburger patties.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The calibration nut is used to adjust the thermometer to make it accurate.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tab pos="457200" algn="l"/>
              </a:tabLst>
              <a:defRPr/>
            </a:pPr>
            <a:r>
              <a:rPr lang="en-US" sz="1200" kern="1200" dirty="0">
                <a:solidFill>
                  <a:schemeClr val="tx1"/>
                </a:solidFill>
                <a:latin typeface="Times New Roman" charset="0"/>
                <a:ea typeface="ＭＳ Ｐゴシック" charset="0"/>
                <a:cs typeface="ＭＳ Ｐゴシック" charset="0"/>
              </a:rPr>
              <a:t>The indicator head should have easy-to-read markings. Clear markings reduce the chance that someone will misread the thermometer. The thermometer must be scaled in at least two-degree increments.</a:t>
            </a:r>
          </a:p>
          <a:p>
            <a:pPr marL="114300" indent="-114300" eaLnBrk="1" hangingPunct="1">
              <a:buFontTx/>
              <a:buChar char="•"/>
              <a:tabLst>
                <a:tab pos="457200" algn="l"/>
              </a:tabLst>
              <a:defRPr/>
            </a:pPr>
            <a:endParaRPr lang="en-US" dirty="0">
              <a:latin typeface="Times New Roman" charset="0"/>
              <a:cs typeface="+mn-cs"/>
            </a:endParaRPr>
          </a:p>
          <a:p>
            <a:pPr marL="114300" indent="-114300" eaLnBrk="1" hangingPunct="1">
              <a:tabLst>
                <a:tab pos="457200" algn="l"/>
              </a:tabLst>
              <a:defRPr/>
            </a:pPr>
            <a:endParaRPr lang="en-US" dirty="0">
              <a:latin typeface="Times New Roman" charset="0"/>
              <a:cs typeface="+mn-cs"/>
            </a:endParaRPr>
          </a:p>
        </p:txBody>
      </p:sp>
    </p:spTree>
    <p:extLst>
      <p:ext uri="{BB962C8B-B14F-4D97-AF65-F5344CB8AC3E}">
        <p14:creationId xmlns:p14="http://schemas.microsoft.com/office/powerpoint/2010/main" val="32519012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F71B089-C93D-224C-9280-2FA5D717B2BF}" type="slidenum">
              <a:rPr lang="en-US" sz="1200" b="0" smtClean="0">
                <a:solidFill>
                  <a:schemeClr val="tx1"/>
                </a:solidFill>
              </a:rPr>
              <a:pPr eaLnBrk="1" hangingPunct="1">
                <a:defRPr/>
              </a:pPr>
              <a:t>133</a:t>
            </a:fld>
            <a:endParaRPr lang="en-US" sz="1200" b="0" dirty="0">
              <a:solidFill>
                <a:schemeClr val="tx1"/>
              </a:solidFill>
            </a:endParaRPr>
          </a:p>
        </p:txBody>
      </p:sp>
      <p:sp>
        <p:nvSpPr>
          <p:cNvPr id="397315" name="Rectangle 2"/>
          <p:cNvSpPr>
            <a:spLocks noGrp="1" noRot="1" noChangeAspect="1" noChangeArrowheads="1" noTextEdit="1"/>
          </p:cNvSpPr>
          <p:nvPr>
            <p:ph type="sldImg"/>
          </p:nvPr>
        </p:nvSpPr>
        <p:spPr>
          <a:xfrm>
            <a:off x="1182688" y="696913"/>
            <a:ext cx="4648200" cy="3486150"/>
          </a:xfrm>
          <a:ln/>
        </p:spPr>
      </p:sp>
      <p:sp>
        <p:nvSpPr>
          <p:cNvPr id="39731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The sensing area on thermocouples and thermistors is on the tip of their probe. This means you don</a:t>
            </a:r>
            <a:r>
              <a:rPr lang="ja-JP" altLang="en-US" dirty="0">
                <a:latin typeface="Times New Roman" charset="0"/>
                <a:cs typeface="+mn-cs"/>
              </a:rPr>
              <a:t>’</a:t>
            </a:r>
            <a:r>
              <a:rPr lang="en-US" dirty="0">
                <a:latin typeface="Times New Roman" charset="0"/>
                <a:cs typeface="+mn-cs"/>
              </a:rPr>
              <a:t>t have to insert them into the food as far as bimetallic stemmed thermometers to get a correct reading. Thermocouples and thermistors are good for checking the temperature of both thick and thin food.</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Thermocouples and thermistors come in several styles and sizes. Many come with different types of probes. </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Immersion probes are used to check the temperature of liquids such as soups, sauces, and frying oil.</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Surface probes are used to check the temperature of flat cooking equipment such as griddles.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Penetration probes are used to check the internal temperature of food. Small-diameter probes should be used to check the internal temperature of thin food such as meat patties and fish fillets.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Air probes are used to check the temperature inside coolers and ovens.</a:t>
            </a:r>
          </a:p>
          <a:p>
            <a:pPr marL="238125" lvl="1" indent="-122238" eaLnBrk="1" hangingPunct="1">
              <a:spcBef>
                <a:spcPct val="50000"/>
              </a:spcBef>
              <a:buFontTx/>
              <a:buChar char="•"/>
              <a:tabLst>
                <a:tab pos="457200" algn="l"/>
              </a:tabLst>
              <a:defRPr/>
            </a:pPr>
            <a:endParaRPr lang="en-US" dirty="0">
              <a:latin typeface="Times New Roman" charset="0"/>
              <a:cs typeface="Times New Roman" charset="0"/>
            </a:endParaRPr>
          </a:p>
          <a:p>
            <a:pPr marL="114300" indent="-114300" eaLnBrk="1" hangingPunct="1">
              <a:buFontTx/>
              <a:buChar char="•"/>
              <a:tabLst>
                <a:tab pos="457200" algn="l"/>
              </a:tabLst>
              <a:defRPr/>
            </a:pPr>
            <a:endParaRPr lang="en-US" dirty="0">
              <a:latin typeface="Times New Roman" charset="0"/>
              <a:cs typeface="+mn-cs"/>
            </a:endParaRPr>
          </a:p>
          <a:p>
            <a:pPr marL="114300" indent="-114300" eaLnBrk="1" hangingPunct="1">
              <a:buFontTx/>
              <a:buChar char="•"/>
              <a:tabLst>
                <a:tab pos="457200" algn="l"/>
              </a:tabLst>
              <a:defRPr/>
            </a:pPr>
            <a:endParaRPr lang="en-US" sz="1000" dirty="0">
              <a:latin typeface="Times New Roman" charset="0"/>
              <a:cs typeface="+mn-cs"/>
            </a:endParaRPr>
          </a:p>
          <a:p>
            <a:pPr marL="114300" indent="-114300" eaLnBrk="1" hangingPunct="1">
              <a:tabLst>
                <a:tab pos="457200" algn="l"/>
              </a:tabLst>
              <a:defRPr/>
            </a:pPr>
            <a:endParaRPr lang="en-US" sz="1000" dirty="0">
              <a:latin typeface="Times New Roman" charset="0"/>
              <a:cs typeface="+mn-cs"/>
            </a:endParaRPr>
          </a:p>
          <a:p>
            <a:pPr marL="114300" indent="-114300" eaLnBrk="1" hangingPunct="1">
              <a:tabLst>
                <a:tab pos="457200" algn="l"/>
              </a:tabLst>
              <a:defRPr/>
            </a:pPr>
            <a:r>
              <a:rPr lang="en-US" sz="1000" dirty="0">
                <a:latin typeface="Times New Roman" charset="0"/>
                <a:cs typeface="+mn-cs"/>
              </a:rPr>
              <a:t>.</a:t>
            </a:r>
          </a:p>
          <a:p>
            <a:pPr marL="114300" indent="-114300" eaLnBrk="1" hangingPunct="1">
              <a:buFontTx/>
              <a:buChar char="•"/>
              <a:tabLst>
                <a:tab pos="457200" algn="l"/>
              </a:tabLst>
              <a:defRPr/>
            </a:pPr>
            <a:endParaRPr lang="en-US" sz="1000" dirty="0">
              <a:latin typeface="Times New Roman" charset="0"/>
              <a:cs typeface="+mn-cs"/>
            </a:endParaRPr>
          </a:p>
        </p:txBody>
      </p:sp>
    </p:spTree>
    <p:extLst>
      <p:ext uri="{BB962C8B-B14F-4D97-AF65-F5344CB8AC3E}">
        <p14:creationId xmlns:p14="http://schemas.microsoft.com/office/powerpoint/2010/main" val="15676068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2AF618-17C3-4144-AD2D-5E74B09264E3}" type="slidenum">
              <a:rPr lang="en-US" sz="1200" b="0" smtClean="0">
                <a:solidFill>
                  <a:schemeClr val="tx1"/>
                </a:solidFill>
              </a:rPr>
              <a:pPr eaLnBrk="1" hangingPunct="1">
                <a:defRPr/>
              </a:pPr>
              <a:t>134</a:t>
            </a:fld>
            <a:endParaRPr lang="en-US" sz="1200" b="0" dirty="0">
              <a:solidFill>
                <a:schemeClr val="tx1"/>
              </a:solidFill>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Infrared thermometers do not need to touch a surface to check its temperature. This means there is less chance for cross-contamination and damage to food.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However, these thermometers cannot measure air temperature or the internal temperature of food.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Hold the thermometer as close as possible to the food, food package, or equipment without touching it. Do </a:t>
            </a:r>
            <a:r>
              <a:rPr lang="en-US" b="1" dirty="0">
                <a:solidFill>
                  <a:srgbClr val="FF0000"/>
                </a:solidFill>
                <a:latin typeface="Times New Roman" charset="0"/>
                <a:cs typeface="+mn-cs"/>
              </a:rPr>
              <a:t>NOT</a:t>
            </a:r>
            <a:r>
              <a:rPr lang="en-US" dirty="0">
                <a:latin typeface="Times New Roman" charset="0"/>
                <a:cs typeface="+mn-cs"/>
              </a:rPr>
              <a:t> take readings through glass or metal, such as stainless steel or aluminum. </a:t>
            </a:r>
          </a:p>
          <a:p>
            <a:pPr marL="171450" indent="-171450" eaLnBrk="1" hangingPunct="1">
              <a:buFont typeface="Arial" panose="020B0604020202020204" pitchFamily="34" charset="0"/>
              <a:buChar char="•"/>
              <a:defRPr/>
            </a:pPr>
            <a:r>
              <a:rPr lang="en-US" dirty="0">
                <a:latin typeface="Times New Roman" charset="0"/>
                <a:cs typeface="+mn-cs"/>
              </a:rPr>
              <a:t>Always follow the manufacturers</a:t>
            </a:r>
            <a:r>
              <a:rPr lang="ja-JP" altLang="en-US" dirty="0">
                <a:latin typeface="Times New Roman" charset="0"/>
                <a:cs typeface="+mn-cs"/>
              </a:rPr>
              <a:t>’</a:t>
            </a:r>
            <a:r>
              <a:rPr lang="en-US" dirty="0">
                <a:latin typeface="Times New Roman" charset="0"/>
                <a:cs typeface="+mn-cs"/>
              </a:rPr>
              <a:t> guidelines. This should give you the most accurate readings.</a:t>
            </a:r>
          </a:p>
          <a:p>
            <a:pPr marL="114300" indent="-114300" eaLnBrk="1" hangingPunct="1">
              <a:lnSpc>
                <a:spcPct val="80000"/>
              </a:lnSpc>
              <a:spcBef>
                <a:spcPct val="50000"/>
              </a:spcBef>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27256181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B92E84-E1B5-524D-A945-97420B4BE528}" type="slidenum">
              <a:rPr lang="en-US" sz="1200" b="0" smtClean="0">
                <a:solidFill>
                  <a:schemeClr val="tx1"/>
                </a:solidFill>
              </a:rPr>
              <a:pPr eaLnBrk="1" hangingPunct="1">
                <a:defRPr/>
              </a:pPr>
              <a:t>135</a:t>
            </a:fld>
            <a:endParaRPr lang="en-US" sz="1200" b="0" dirty="0">
              <a:solidFill>
                <a:schemeClr val="tx1"/>
              </a:solidFill>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Other tools are available that can help you monitor temperature. A maximum registering thermometer is one type. This thermometer indicates the highest temperature reached during use and is used where temperature readings cannot be continuously observed. It works well for checking final rinse temperatures of dishwashing machines.</a:t>
            </a:r>
          </a:p>
          <a:p>
            <a:pPr marL="171450" indent="-171450" eaLnBrk="1" hangingPunct="1">
              <a:buFont typeface="Arial" panose="020B0604020202020204" pitchFamily="34" charset="0"/>
              <a:buChar char="•"/>
              <a:defRPr/>
            </a:pPr>
            <a:r>
              <a:rPr lang="en-US" dirty="0">
                <a:latin typeface="Times New Roman" charset="0"/>
                <a:cs typeface="+mn-cs"/>
              </a:rPr>
              <a:t>Some devices monitor both time and temperature. The time-temperature indicator (TTI) is an example. These tags are attached to packaging by the supplier. A color change appears in the window if the food has been time-temperature abused during shipment or storage. This color change is not reversible, so you know if the food has been abused. </a:t>
            </a:r>
          </a:p>
          <a:p>
            <a:pPr marL="171450" indent="-171450" eaLnBrk="1" hangingPunct="1">
              <a:buFont typeface="Arial" panose="020B0604020202020204" pitchFamily="34" charset="0"/>
              <a:buChar char="•"/>
              <a:defRPr/>
            </a:pPr>
            <a:r>
              <a:rPr lang="en-US" dirty="0">
                <a:latin typeface="Times New Roman" charset="0"/>
                <a:cs typeface="+mn-cs"/>
              </a:rPr>
              <a:t>Some suppliers place temperature-recording devices inside their delivery trucks. These devices constantly check and record temperatures. You can check the device during receiving to make sure food was at safe temperatures while it was being shipped.</a:t>
            </a:r>
            <a:endParaRPr lang="en-US" dirty="0">
              <a:latin typeface="Times New Roman" charset="0"/>
              <a:cs typeface="Times New Roman" charset="0"/>
            </a:endParaRPr>
          </a:p>
          <a:p>
            <a:pPr marL="171450" indent="-171450" eaLnBrk="1" hangingPunct="1">
              <a:buFont typeface="Arial" panose="020B0604020202020204" pitchFamily="34" charset="0"/>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10839009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C7DAED3-ED6A-A04C-9B9E-F0F0395FEE26}" type="slidenum">
              <a:rPr lang="en-US" sz="1200" b="0" smtClean="0">
                <a:solidFill>
                  <a:schemeClr val="tx1"/>
                </a:solidFill>
              </a:rPr>
              <a:pPr eaLnBrk="1" hangingPunct="1">
                <a:defRPr/>
              </a:pPr>
              <a:t>136</a:t>
            </a:fld>
            <a:endParaRPr lang="en-US" sz="1200" b="0" dirty="0">
              <a:solidFill>
                <a:schemeClr val="tx1"/>
              </a:solidFill>
            </a:endParaRPr>
          </a:p>
        </p:txBody>
      </p:sp>
      <p:sp>
        <p:nvSpPr>
          <p:cNvPr id="400387" name="Rectangle 2"/>
          <p:cNvSpPr>
            <a:spLocks noGrp="1" noRot="1" noChangeAspect="1" noChangeArrowheads="1" noTextEdit="1"/>
          </p:cNvSpPr>
          <p:nvPr>
            <p:ph type="sldImg"/>
          </p:nvPr>
        </p:nvSpPr>
        <p:spPr>
          <a:xfrm>
            <a:off x="1182688" y="696913"/>
            <a:ext cx="4648200" cy="3486150"/>
          </a:xfrm>
          <a:ln/>
        </p:spPr>
      </p:sp>
      <p:sp>
        <p:nvSpPr>
          <p:cNvPr id="40038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Thermometers should be washed, rinsed, sanitized, and air-dried before and after each use to prevent cross-contamination. Keep storage cases clean, too. Be sure the sanitizing solution you use is for food-contact surfaces. </a:t>
            </a:r>
          </a:p>
          <a:p>
            <a:pPr marL="171450" indent="-171450" eaLnBrk="1" hangingPunct="1">
              <a:buFont typeface="Arial" panose="020B0604020202020204" pitchFamily="34" charset="0"/>
              <a:buChar char="•"/>
              <a:defRPr/>
            </a:pPr>
            <a:r>
              <a:rPr lang="en-US" dirty="0">
                <a:latin typeface="Times New Roman" charset="0"/>
                <a:cs typeface="+mn-cs"/>
              </a:rPr>
              <a:t>Always have plenty of clean and sanitized thermometers on hand.</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Thermometers can lose their accuracy. When this happens, the thermometer must be calibrated, or adjusted, to give a correct reading.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Some thermometers cannot be calibrated and must be replaced. Others will need to be sent back to the manufacturer for calibration. Follow the manufacturer</a:t>
            </a:r>
            <a:r>
              <a:rPr lang="ja-JP" altLang="en-US" dirty="0">
                <a:latin typeface="Times New Roman" charset="0"/>
                <a:cs typeface="+mn-cs"/>
              </a:rPr>
              <a:t>’</a:t>
            </a:r>
            <a:r>
              <a:rPr lang="en-US" dirty="0">
                <a:latin typeface="Times New Roman" charset="0"/>
                <a:cs typeface="+mn-cs"/>
              </a:rPr>
              <a:t>s directions regarding calibration.</a:t>
            </a: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4063117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chemeClr val="tx1"/>
                </a:solidFill>
              </a:rPr>
              <a:pPr eaLnBrk="1" hangingPunct="1">
                <a:defRPr/>
              </a:pPr>
              <a:t>137</a:t>
            </a:fld>
            <a:endParaRPr lang="en-US" sz="1200" b="0" dirty="0">
              <a:solidFill>
                <a:schemeClr val="tx1"/>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Glass thermometers, such as candy thermometers, can be a physical contaminant if they break. They can only be used when enclosed in a shatterproof casing.</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When checking the temperature of food, insert the probe into the thickest part of the food, as shown in the photo. This is usually in the center. Also take another reading in a different spot. The temperature may vary in different areas. </a:t>
            </a:r>
          </a:p>
          <a:p>
            <a:pPr marL="171450" indent="-171450" eaLnBrk="1" hangingPunct="1">
              <a:buFont typeface="Arial" panose="020B0604020202020204" pitchFamily="34" charset="0"/>
              <a:buChar char="•"/>
              <a:defRPr/>
            </a:pPr>
            <a:r>
              <a:rPr lang="en-US" dirty="0">
                <a:latin typeface="Times New Roman" charset="0"/>
                <a:cs typeface="+mn-cs"/>
              </a:rPr>
              <a:t>Before recording a temperature, wait for the thermometer reading to steady. Wait at least 15 seconds after you insert the stem or the probe into the food.</a:t>
            </a:r>
          </a:p>
          <a:p>
            <a:pPr eaLnBrk="1" hangingPunct="1">
              <a:defRPr/>
            </a:pPr>
            <a:endParaRPr lang="en-US"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1110206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chemeClr val="tx1"/>
                </a:solidFill>
              </a:rPr>
              <a:pPr eaLnBrk="1" hangingPunct="1">
                <a:defRPr/>
              </a:pPr>
              <a:t>138</a:t>
            </a:fld>
            <a:endParaRPr lang="en-US" sz="1200" b="0" dirty="0">
              <a:solidFill>
                <a:schemeClr val="tx1"/>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There are two ways to calibrate a thermometer.</a:t>
            </a:r>
            <a:r>
              <a:rPr lang="en-US" baseline="0" dirty="0">
                <a:latin typeface="Times New Roman" charset="0"/>
                <a:cs typeface="+mn-cs"/>
              </a:rPr>
              <a:t>  </a:t>
            </a:r>
            <a:r>
              <a:rPr lang="en-US" dirty="0">
                <a:latin typeface="Times New Roman" charset="0"/>
                <a:cs typeface="+mn-cs"/>
              </a:rPr>
              <a:t>The boiling-point method involves adjusting the thermometer to the temperature at which water boils (212</a:t>
            </a:r>
            <a:r>
              <a:rPr lang="en-US" dirty="0">
                <a:latin typeface="Times New Roman" panose="02020603050405020304" pitchFamily="18" charset="0"/>
                <a:cs typeface="Times New Roman" panose="02020603050405020304" pitchFamily="18" charset="0"/>
              </a:rPr>
              <a:t>˚</a:t>
            </a:r>
            <a:r>
              <a:rPr lang="en-US" dirty="0">
                <a:latin typeface="Times New Roman" charset="0"/>
                <a:cs typeface="+mn-cs"/>
              </a:rPr>
              <a:t>F [100</a:t>
            </a:r>
            <a:r>
              <a:rPr lang="en-US" dirty="0">
                <a:latin typeface="Times New Roman" panose="02020603050405020304" pitchFamily="18" charset="0"/>
                <a:cs typeface="Times New Roman" panose="02020603050405020304" pitchFamily="18" charset="0"/>
              </a:rPr>
              <a:t>˚</a:t>
            </a:r>
            <a:r>
              <a:rPr lang="en-US" dirty="0">
                <a:latin typeface="Times New Roman" charset="0"/>
                <a:cs typeface="+mn-cs"/>
              </a:rPr>
              <a:t>C], depending on your elevation). The ice-point method involves adjusting the thermometer to the temperature at which water freezes (32</a:t>
            </a:r>
            <a:r>
              <a:rPr lang="en-US" dirty="0">
                <a:latin typeface="Times New Roman" panose="02020603050405020304" pitchFamily="18" charset="0"/>
                <a:cs typeface="Times New Roman" panose="02020603050405020304" pitchFamily="18" charset="0"/>
              </a:rPr>
              <a:t>˚</a:t>
            </a:r>
            <a:r>
              <a:rPr lang="en-US" dirty="0">
                <a:latin typeface="Times New Roman" charset="0"/>
                <a:cs typeface="+mn-cs"/>
              </a:rPr>
              <a:t>F [0</a:t>
            </a:r>
            <a:r>
              <a:rPr lang="en-US" dirty="0">
                <a:latin typeface="Times New Roman" panose="02020603050405020304" pitchFamily="18" charset="0"/>
                <a:cs typeface="Times New Roman" panose="02020603050405020304" pitchFamily="18" charset="0"/>
              </a:rPr>
              <a:t>˚</a:t>
            </a:r>
            <a:r>
              <a:rPr lang="en-US" dirty="0">
                <a:latin typeface="Times New Roman" charset="0"/>
                <a:cs typeface="+mn-cs"/>
              </a:rPr>
              <a:t>C]).</a:t>
            </a:r>
          </a:p>
          <a:p>
            <a:pPr marL="171450" indent="-171450" eaLnBrk="1" hangingPunct="1">
              <a:buFont typeface="Arial" panose="020B0604020202020204" pitchFamily="34" charset="0"/>
              <a:buChar char="•"/>
              <a:defRPr/>
            </a:pPr>
            <a:r>
              <a:rPr lang="en-US" dirty="0">
                <a:latin typeface="Times New Roman" charset="0"/>
                <a:cs typeface="+mn-cs"/>
              </a:rPr>
              <a:t>Use crushed ice if you have it. Add tap water until the container is full. Stir the mixture well.</a:t>
            </a:r>
          </a:p>
          <a:p>
            <a:pPr marL="171450" indent="-171450" eaLnBrk="1" hangingPunct="1">
              <a:buFont typeface="Arial" panose="020B0604020202020204" pitchFamily="34" charset="0"/>
              <a:buChar char="•"/>
              <a:defRPr/>
            </a:pPr>
            <a:r>
              <a:rPr lang="en-US" dirty="0">
                <a:latin typeface="Times New Roman" charset="0"/>
                <a:cs typeface="+mn-cs"/>
              </a:rPr>
              <a:t>Make sure the sensing area is submerged. Do not let the stem or probe touch the container. </a:t>
            </a:r>
            <a:r>
              <a:rPr lang="en-US" sz="1200" kern="1200" dirty="0">
                <a:solidFill>
                  <a:schemeClr val="tx1"/>
                </a:solidFill>
                <a:latin typeface="Times New Roman" charset="0"/>
                <a:ea typeface="ＭＳ Ｐゴシック" charset="0"/>
                <a:cs typeface="ＭＳ Ｐゴシック" charset="0"/>
              </a:rPr>
              <a:t>Wait 30 seconds or until the indicator stops moving. </a:t>
            </a:r>
          </a:p>
          <a:p>
            <a:pPr marL="171450" indent="-171450" eaLnBrk="1" hangingPunct="1">
              <a:buFont typeface="Arial" panose="020B0604020202020204" pitchFamily="34" charset="0"/>
              <a:buChar char="•"/>
              <a:defRPr/>
            </a:pPr>
            <a:r>
              <a:rPr lang="en-US" dirty="0">
                <a:latin typeface="Times New Roman" charset="0"/>
                <a:cs typeface="+mn-cs"/>
              </a:rPr>
              <a:t>To calibrate a bimetallic stemmed thermometer, adjust it by holding the calibration nut with a wrench or other tool. To calibrate a thermocouple or thermistor, follow the manufacturer’s directions.</a:t>
            </a:r>
          </a:p>
          <a:p>
            <a:pPr eaLnBrk="1" hangingPunct="1">
              <a:buFontTx/>
              <a:buChar char="•"/>
              <a:defRPr/>
            </a:pPr>
            <a:endParaRPr lang="en-US" dirty="0">
              <a:latin typeface="Times New Roman" charset="0"/>
              <a:cs typeface="+mn-cs"/>
            </a:endParaRPr>
          </a:p>
          <a:p>
            <a:pPr eaLnBrk="1" hangingPunct="1">
              <a:buFontTx/>
              <a:buChar char="•"/>
              <a:defRPr/>
            </a:pPr>
            <a:endParaRPr lang="en-US"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2128654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402436"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495EC52-0243-9643-9D2B-9B2EC18CE35D}" type="slidenum">
              <a:rPr lang="en-US" sz="1200" b="0" smtClean="0">
                <a:solidFill>
                  <a:schemeClr val="tx1"/>
                </a:solidFill>
              </a:rPr>
              <a:pPr eaLnBrk="1" hangingPunct="1">
                <a:defRPr/>
              </a:pPr>
              <a:t>139</a:t>
            </a:fld>
            <a:endParaRPr lang="en-US" sz="1200" b="0" dirty="0">
              <a:solidFill>
                <a:schemeClr val="tx1"/>
              </a:solidFill>
            </a:endParaRPr>
          </a:p>
        </p:txBody>
      </p:sp>
    </p:spTree>
    <p:extLst>
      <p:ext uri="{BB962C8B-B14F-4D97-AF65-F5344CB8AC3E}">
        <p14:creationId xmlns:p14="http://schemas.microsoft.com/office/powerpoint/2010/main" val="121207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8E2F59-39C3-4640-83EC-31DBF624B60B}" type="slidenum">
              <a:rPr lang="en-US" sz="1200" b="0" smtClean="0">
                <a:solidFill>
                  <a:schemeClr val="tx1"/>
                </a:solidFill>
              </a:rPr>
              <a:pPr eaLnBrk="1" hangingPunct="1">
                <a:defRPr/>
              </a:pPr>
              <a:t>14</a:t>
            </a:fld>
            <a:endParaRPr lang="en-US" sz="1200" b="0" dirty="0">
              <a:solidFill>
                <a:schemeClr val="tx1"/>
              </a:solidFill>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xfrm>
            <a:off x="876300" y="4462462"/>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40755586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C329A5C-967B-6C49-B6B7-AA8AA8EA10FE}" type="slidenum">
              <a:rPr lang="en-US" sz="1200" b="0" smtClean="0">
                <a:solidFill>
                  <a:schemeClr val="tx1"/>
                </a:solidFill>
              </a:rPr>
              <a:pPr eaLnBrk="1" hangingPunct="1">
                <a:defRPr/>
              </a:pPr>
              <a:t>140</a:t>
            </a:fld>
            <a:endParaRPr lang="en-US" sz="1200" b="0" dirty="0">
              <a:solidFill>
                <a:schemeClr val="tx1"/>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Discuss the chapter objectives with the class.</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9854530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C3A2C7-87C8-6347-B337-3F65079E3CF3}" type="slidenum">
              <a:rPr lang="en-US" sz="1200" b="0" smtClean="0">
                <a:solidFill>
                  <a:schemeClr val="tx1"/>
                </a:solidFill>
              </a:rPr>
              <a:pPr eaLnBrk="1" hangingPunct="1">
                <a:defRPr/>
              </a:pPr>
              <a:t>141</a:t>
            </a:fld>
            <a:endParaRPr lang="en-US" sz="1200" b="0" dirty="0">
              <a:solidFill>
                <a:schemeClr val="tx1"/>
              </a:solidFill>
            </a:endParaRPr>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Food must be purchased from approved, reputable suppliers. These suppliers have been inspected and can show you an inspection report. They also meet all applicable local, state, and federal laws. This applies to all suppliers in the supply chain. Your operation’s chain can include growers, shippers, packers, manufacturers, distributors (trucking fleets and warehouses), and local markets.</a:t>
            </a:r>
          </a:p>
          <a:p>
            <a:pPr marL="171450" indent="-171450" eaLnBrk="1" hangingPunct="1">
              <a:buFont typeface="Arial" panose="020B0604020202020204" pitchFamily="34" charset="0"/>
              <a:buChar char="•"/>
              <a:defRPr/>
            </a:pPr>
            <a:r>
              <a:rPr lang="en-US" dirty="0">
                <a:latin typeface="Times New Roman" charset="0"/>
                <a:cs typeface="+mn-cs"/>
              </a:rPr>
              <a:t>Develop a relationship with your suppliers, and get to know their food safety practices. Consider reviewing their most recent inspection reports. These reports can be from the U.S. Department of Agriculture (USDA), the Food and Drug Administration (FDA), or a third-party inspector. They should be based on Good Manufacturing Practices (GMP) or Good Agricultural Practices (GAP). </a:t>
            </a:r>
          </a:p>
          <a:p>
            <a:pPr marL="114300" indent="-114300"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82101371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3B48D4C-943D-3A4A-8AD5-261DAB0434C1}" type="slidenum">
              <a:rPr lang="en-US" sz="1200" b="0" smtClean="0">
                <a:solidFill>
                  <a:schemeClr val="tx1"/>
                </a:solidFill>
              </a:rPr>
              <a:pPr eaLnBrk="1" hangingPunct="1">
                <a:defRPr/>
              </a:pPr>
              <a:t>142</a:t>
            </a:fld>
            <a:endParaRPr lang="en-US" sz="1200" b="0" dirty="0">
              <a:solidFill>
                <a:schemeClr val="tx1"/>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Make specific staff responsible for receiving. </a:t>
            </a:r>
          </a:p>
          <a:p>
            <a:pPr marL="171450" indent="-171450" eaLnBrk="1" hangingPunct="1">
              <a:buFont typeface="Arial" panose="020B0604020202020204" pitchFamily="34" charset="0"/>
              <a:buChar char="•"/>
              <a:defRPr/>
            </a:pPr>
            <a:r>
              <a:rPr lang="en-US" dirty="0">
                <a:latin typeface="Times New Roman" charset="0"/>
                <a:cs typeface="+mn-cs"/>
              </a:rPr>
              <a:t>Provide staff with the tools they need, including purchase orders, thermometers, and scales. Then make sure enough trained staff are available to receive and inspect food items promptly.</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The process starts with a visual inspection of the delivery truck. Check it for signs of contamination. Inspect the overall condition of the vehicle. Look for signs of pests. If there are of signs of problems, reject the delivery.</a:t>
            </a:r>
            <a:endParaRPr lang="en-US" dirty="0">
              <a:latin typeface="Times New Roman" charset="0"/>
              <a:cs typeface="+mn-cs"/>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Continue with a visual inspection of food items. Make sure they have been received at the correct temperature.</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Once inspected, food items must be stored as quickly as possible in the correct areas. This is especially true for refrigerated and frozen items. </a:t>
            </a:r>
            <a:endParaRPr lang="en-US" dirty="0">
              <a:latin typeface="Times New Roman" charset="0"/>
              <a:cs typeface="+mn-cs"/>
            </a:endParaRPr>
          </a:p>
        </p:txBody>
      </p:sp>
    </p:spTree>
    <p:extLst>
      <p:ext uri="{BB962C8B-B14F-4D97-AF65-F5344CB8AC3E}">
        <p14:creationId xmlns:p14="http://schemas.microsoft.com/office/powerpoint/2010/main" val="80865167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1F61C4-F16B-5C44-A3AA-F67A8B6BD215}" type="slidenum">
              <a:rPr lang="en-US" sz="1200" b="0" smtClean="0">
                <a:solidFill>
                  <a:schemeClr val="tx1"/>
                </a:solidFill>
              </a:rPr>
              <a:pPr eaLnBrk="1" hangingPunct="1">
                <a:defRPr/>
              </a:pPr>
              <a:t>143</a:t>
            </a:fld>
            <a:endParaRPr lang="en-US" sz="1200" b="0" dirty="0">
              <a:solidFill>
                <a:schemeClr val="tx1"/>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Some foodservice operations receive food after-hours when they are closed for business. This is often referred to as a key drop delivery.</a:t>
            </a:r>
          </a:p>
          <a:p>
            <a:pPr marL="171450" indent="-171450" eaLnBrk="1" hangingPunct="1">
              <a:buFont typeface="Arial" panose="020B0604020202020204" pitchFamily="34" charset="0"/>
              <a:buChar char="•"/>
              <a:defRPr/>
            </a:pPr>
            <a:r>
              <a:rPr lang="en-US" dirty="0">
                <a:latin typeface="Times New Roman" charset="0"/>
                <a:cs typeface="+mn-cs"/>
              </a:rPr>
              <a:t>The supplier is given a key or other access to the operation to make the delivery. Products are then placed in coolers, freezers, and dry storage areas. The delivery must be inspected once you arrive at the operation and meet the criteria identified in the slide. </a:t>
            </a:r>
          </a:p>
        </p:txBody>
      </p:sp>
    </p:spTree>
    <p:extLst>
      <p:ext uri="{BB962C8B-B14F-4D97-AF65-F5344CB8AC3E}">
        <p14:creationId xmlns:p14="http://schemas.microsoft.com/office/powerpoint/2010/main" val="29441440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41F85F-829E-A34D-BA5C-782C159BEAA4}" type="slidenum">
              <a:rPr lang="en-US" sz="1200" b="0" smtClean="0">
                <a:solidFill>
                  <a:schemeClr val="tx1"/>
                </a:solidFill>
              </a:rPr>
              <a:pPr eaLnBrk="1" hangingPunct="1">
                <a:defRPr/>
              </a:pPr>
              <a:t>144</a:t>
            </a:fld>
            <a:endParaRPr lang="en-US" sz="1200" b="0" dirty="0">
              <a:solidFill>
                <a:schemeClr val="tx1"/>
              </a:solidFill>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Occasionally, you may be able to recondition and use items that would have been rejected. For example, a shipment of cans with contaminated surfaces may be cleaned and sanitized, allowing them to be used. However, the same cans may not be reconditioned if they are damaged.</a:t>
            </a:r>
          </a:p>
        </p:txBody>
      </p:sp>
    </p:spTree>
    <p:extLst>
      <p:ext uri="{BB962C8B-B14F-4D97-AF65-F5344CB8AC3E}">
        <p14:creationId xmlns:p14="http://schemas.microsoft.com/office/powerpoint/2010/main" val="4129352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C76942-D465-BA44-9C33-2F7B39977000}" type="slidenum">
              <a:rPr lang="en-US" sz="1200" b="0" smtClean="0">
                <a:solidFill>
                  <a:schemeClr val="tx1"/>
                </a:solidFill>
              </a:rPr>
              <a:pPr eaLnBrk="1" hangingPunct="1">
                <a:defRPr/>
              </a:pPr>
              <a:t>145</a:t>
            </a:fld>
            <a:endParaRPr lang="en-US" sz="1200" b="0" dirty="0">
              <a:solidFill>
                <a:schemeClr val="tx1"/>
              </a:solidFill>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Food items you have received may sometimes be recalled by the manufacturer. This may happen when food contamination is confirmed or suspected. It can also occur when items have been mislabeled or misbranded. Often food is recalled when food allergens have not been identified on the label. Most vendors will notify you of the recall. However, you should also monitor recall notifications made by the FDA and the USDA. Follow the guidelines in the slide when notified of a recall.</a:t>
            </a:r>
          </a:p>
          <a:p>
            <a:pPr marL="171450" indent="-171450" eaLnBrk="1" hangingPunct="1">
              <a:buFont typeface="Arial" panose="020B0604020202020204" pitchFamily="34" charset="0"/>
              <a:buChar char="•"/>
              <a:defRPr/>
            </a:pPr>
            <a:r>
              <a:rPr lang="en-US" dirty="0">
                <a:latin typeface="Times New Roman" charset="0"/>
                <a:cs typeface="+mn-cs"/>
              </a:rPr>
              <a:t>Identify the recalled food items by matching information from the recall notice to the item. This may include the manufacturer</a:t>
            </a:r>
            <a:r>
              <a:rPr lang="ja-JP" altLang="en-US" dirty="0">
                <a:latin typeface="Times New Roman" charset="0"/>
                <a:cs typeface="+mn-cs"/>
              </a:rPr>
              <a:t>’</a:t>
            </a:r>
            <a:r>
              <a:rPr lang="en-US" dirty="0">
                <a:latin typeface="Times New Roman" charset="0"/>
                <a:cs typeface="+mn-cs"/>
              </a:rPr>
              <a:t>s ID, the time the item was manufactured, and the item</a:t>
            </a:r>
            <a:r>
              <a:rPr lang="ja-JP" altLang="en-US" dirty="0">
                <a:latin typeface="Times New Roman" charset="0"/>
                <a:cs typeface="+mn-cs"/>
              </a:rPr>
              <a:t>’</a:t>
            </a:r>
            <a:r>
              <a:rPr lang="en-US" dirty="0">
                <a:latin typeface="Times New Roman" charset="0"/>
                <a:cs typeface="+mn-cs"/>
              </a:rPr>
              <a:t>s use-by date.</a:t>
            </a:r>
          </a:p>
          <a:p>
            <a:pPr marL="171450" indent="-171450" eaLnBrk="1" hangingPunct="1">
              <a:buFont typeface="Arial" panose="020B0604020202020204" pitchFamily="34" charset="0"/>
              <a:buChar char="•"/>
              <a:defRPr/>
            </a:pPr>
            <a:r>
              <a:rPr lang="en-US" dirty="0">
                <a:latin typeface="Times New Roman" charset="0"/>
                <a:cs typeface="+mn-cs"/>
              </a:rPr>
              <a:t>Remove the item from inventory, and place it in a secure and appropriate location. That may be a cooler or dry-storage area.</a:t>
            </a:r>
          </a:p>
          <a:p>
            <a:pPr marL="171450" indent="-171450" eaLnBrk="1" hangingPunct="1">
              <a:buFont typeface="Arial" panose="020B0604020202020204" pitchFamily="34" charset="0"/>
              <a:buChar char="•"/>
              <a:defRPr/>
            </a:pPr>
            <a:r>
              <a:rPr lang="en-US" dirty="0">
                <a:latin typeface="Times New Roman" charset="0"/>
                <a:cs typeface="+mn-cs"/>
              </a:rPr>
              <a:t>Store the recalled item separately from food, utensils, equipment, linens, and single-use items. </a:t>
            </a:r>
          </a:p>
          <a:p>
            <a:pPr marL="171450" indent="-171450" eaLnBrk="1" hangingPunct="1">
              <a:buFont typeface="Arial" panose="020B0604020202020204" pitchFamily="34" charset="0"/>
              <a:buChar char="•"/>
              <a:defRPr/>
            </a:pPr>
            <a:r>
              <a:rPr lang="en-US" dirty="0">
                <a:latin typeface="Times New Roman" charset="0"/>
                <a:cs typeface="+mn-cs"/>
              </a:rPr>
              <a:t>Label the item in a way that will prevent it from being placed back in inventory. Some operations do this by including a “Do Not Use” and “Do Not Discard” label on recalled food items. Inform staff not to use the product.</a:t>
            </a:r>
          </a:p>
          <a:p>
            <a:pPr marL="171450" indent="-171450" eaLnBrk="1" hangingPunct="1">
              <a:buFont typeface="Arial" panose="020B0604020202020204" pitchFamily="34" charset="0"/>
              <a:buChar char="•"/>
              <a:defRPr/>
            </a:pPr>
            <a:r>
              <a:rPr lang="en-US" dirty="0">
                <a:latin typeface="Times New Roman" charset="0"/>
                <a:cs typeface="+mn-cs"/>
              </a:rPr>
              <a:t>Refer to the vendor</a:t>
            </a:r>
            <a:r>
              <a:rPr lang="ja-JP" altLang="en-US" dirty="0">
                <a:latin typeface="Times New Roman" charset="0"/>
                <a:cs typeface="+mn-cs"/>
              </a:rPr>
              <a:t>’</a:t>
            </a:r>
            <a:r>
              <a:rPr lang="en-US" dirty="0">
                <a:latin typeface="Times New Roman" charset="0"/>
                <a:cs typeface="+mn-cs"/>
              </a:rPr>
              <a:t>s notification or recall notice for what to do with the item. For example, you might be instructed to throw it out or return it to the vendor.</a:t>
            </a:r>
          </a:p>
        </p:txBody>
      </p:sp>
    </p:spTree>
    <p:extLst>
      <p:ext uri="{BB962C8B-B14F-4D97-AF65-F5344CB8AC3E}">
        <p14:creationId xmlns:p14="http://schemas.microsoft.com/office/powerpoint/2010/main" val="26906131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18C3F27-B6D7-D044-A780-7C80ADBD3BAD}" type="slidenum">
              <a:rPr lang="en-US" sz="1200" b="0" smtClean="0">
                <a:solidFill>
                  <a:schemeClr val="tx1"/>
                </a:solidFill>
              </a:rPr>
              <a:pPr eaLnBrk="1" hangingPunct="1">
                <a:defRPr/>
              </a:pPr>
              <a:t>146</a:t>
            </a:fld>
            <a:endParaRPr lang="en-US" sz="1200" b="0" dirty="0">
              <a:solidFill>
                <a:schemeClr val="tx1"/>
              </a:solidFill>
            </a:endParaRPr>
          </a:p>
        </p:txBody>
      </p:sp>
      <p:sp>
        <p:nvSpPr>
          <p:cNvPr id="40960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76592725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604832-8F3A-F240-85CF-F98D6E6D4ED1}" type="slidenum">
              <a:rPr lang="en-US" sz="1200" b="0" smtClean="0">
                <a:solidFill>
                  <a:schemeClr val="tx1"/>
                </a:solidFill>
              </a:rPr>
              <a:pPr eaLnBrk="1" hangingPunct="1">
                <a:defRPr/>
              </a:pPr>
              <a:t>147</a:t>
            </a:fld>
            <a:endParaRPr lang="en-US" sz="1200" b="0" dirty="0">
              <a:solidFill>
                <a:schemeClr val="tx1"/>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ROP stands for reduced-oxygen packaging. It includes </a:t>
            </a:r>
            <a:r>
              <a:rPr lang="en-US" dirty="0"/>
              <a:t>modified atmosphere packaging (MAP),</a:t>
            </a:r>
            <a:r>
              <a:rPr lang="en-US" dirty="0">
                <a:latin typeface="Times New Roman" charset="0"/>
                <a:cs typeface="+mn-cs"/>
              </a:rPr>
              <a:t> vacuum-packed, and </a:t>
            </a:r>
            <a:r>
              <a:rPr lang="en-US" i="1" dirty="0">
                <a:latin typeface="Times New Roman" charset="0"/>
                <a:cs typeface="+mn-cs"/>
              </a:rPr>
              <a:t>sous vide</a:t>
            </a:r>
            <a:r>
              <a:rPr lang="en-US" dirty="0">
                <a:latin typeface="Times New Roman" charset="0"/>
                <a:cs typeface="+mn-cs"/>
              </a:rPr>
              <a:t> food. </a:t>
            </a:r>
          </a:p>
          <a:p>
            <a:pPr marL="171450" indent="-171450" eaLnBrk="1" hangingPunct="1">
              <a:buFont typeface="Arial" panose="020B0604020202020204" pitchFamily="34" charset="0"/>
              <a:buChar char="•"/>
              <a:defRPr/>
            </a:pPr>
            <a:r>
              <a:rPr lang="en-US" dirty="0">
                <a:latin typeface="Times New Roman" charset="0"/>
                <a:cs typeface="+mn-cs"/>
              </a:rPr>
              <a:t>It may be possible to check the temperature of bulk food by folding the packaging around the thermometer stem or probe. Be careful not to puncture the packaging when using this method. </a:t>
            </a:r>
          </a:p>
          <a:p>
            <a:pPr marL="114300" indent="-114300" eaLnBrk="1" hangingPunct="1">
              <a:defRPr/>
            </a:pPr>
            <a:endParaRPr lang="en-US" dirty="0">
              <a:latin typeface="Times New Roman" charset="0"/>
              <a:cs typeface="+mn-cs"/>
            </a:endParaRPr>
          </a:p>
          <a:p>
            <a:pPr marL="114300" indent="-114300" eaLnBrk="1" hangingPunct="1">
              <a:lnSpc>
                <a:spcPct val="80000"/>
              </a:lnSpc>
              <a:spcBef>
                <a:spcPct val="50000"/>
              </a:spcBef>
              <a:buSzPct val="80000"/>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309796728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27A708-5C26-0142-959B-0095DA835722}" type="slidenum">
              <a:rPr lang="en-US" sz="1200" b="0" smtClean="0">
                <a:solidFill>
                  <a:schemeClr val="tx1"/>
                </a:solidFill>
              </a:rPr>
              <a:pPr eaLnBrk="1" hangingPunct="1">
                <a:defRPr/>
              </a:pPr>
              <a:t>148</a:t>
            </a:fld>
            <a:endParaRPr lang="en-US" sz="1200" b="0" dirty="0">
              <a:solidFill>
                <a:schemeClr val="tx1"/>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When checking the temperature of food by this method, make sure the sensing area of the thermometer stem or probe is fully immersed in the food. The stem or probe must not touch the package. </a:t>
            </a:r>
          </a:p>
        </p:txBody>
      </p:sp>
    </p:spTree>
    <p:extLst>
      <p:ext uri="{BB962C8B-B14F-4D97-AF65-F5344CB8AC3E}">
        <p14:creationId xmlns:p14="http://schemas.microsoft.com/office/powerpoint/2010/main" val="146528655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FD45BF4-2D4F-9542-8823-501C785CE717}" type="slidenum">
              <a:rPr lang="en-US" sz="1200" b="0" smtClean="0">
                <a:solidFill>
                  <a:schemeClr val="tx1"/>
                </a:solidFill>
              </a:rPr>
              <a:pPr eaLnBrk="1" hangingPunct="1">
                <a:defRPr/>
              </a:pPr>
              <a:t>149</a:t>
            </a:fld>
            <a:endParaRPr lang="en-US" sz="1200" b="0" dirty="0">
              <a:solidFill>
                <a:schemeClr val="tx1"/>
              </a:solidFill>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554440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311918E-09B8-1F4D-A3E3-0209FD2F9AA4}" type="slidenum">
              <a:rPr lang="en-US" sz="1200" b="0" smtClean="0">
                <a:solidFill>
                  <a:schemeClr val="tx1"/>
                </a:solidFill>
              </a:rPr>
              <a:pPr eaLnBrk="1" hangingPunct="1">
                <a:defRPr/>
              </a:pPr>
              <a:t>15</a:t>
            </a:fld>
            <a:endParaRPr lang="en-US" sz="1200" b="0" dirty="0">
              <a:solidFill>
                <a:schemeClr val="tx1"/>
              </a:solidFill>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3"/>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8740045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497F4F-C6AD-D54D-9D13-B3F54CCE9700}" type="slidenum">
              <a:rPr lang="en-US" sz="1200" b="0" smtClean="0">
                <a:solidFill>
                  <a:schemeClr val="tx1"/>
                </a:solidFill>
              </a:rPr>
              <a:pPr eaLnBrk="1" hangingPunct="1">
                <a:defRPr/>
              </a:pPr>
              <a:t>150</a:t>
            </a:fld>
            <a:endParaRPr lang="en-US" sz="1200" b="0" dirty="0">
              <a:solidFill>
                <a:schemeClr val="tx1"/>
              </a:solidFill>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155214669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64705C-A1F8-1C49-8185-4C6D8003FDA8}" type="slidenum">
              <a:rPr lang="en-US" sz="1200" b="0" smtClean="0">
                <a:solidFill>
                  <a:schemeClr val="tx1"/>
                </a:solidFill>
              </a:rPr>
              <a:pPr eaLnBrk="1" hangingPunct="1">
                <a:defRPr/>
              </a:pPr>
              <a:t>151</a:t>
            </a:fld>
            <a:endParaRPr lang="en-US" sz="1200" b="0" dirty="0">
              <a:solidFill>
                <a:schemeClr val="tx1"/>
              </a:solidFill>
            </a:endParaRPr>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Thawing and refreezing shows that the food was time-temperature abused. </a:t>
            </a:r>
          </a:p>
        </p:txBody>
      </p:sp>
    </p:spTree>
    <p:extLst>
      <p:ext uri="{BB962C8B-B14F-4D97-AF65-F5344CB8AC3E}">
        <p14:creationId xmlns:p14="http://schemas.microsoft.com/office/powerpoint/2010/main" val="321830220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chemeClr val="tx1"/>
                </a:solidFill>
              </a:rPr>
              <a:pPr eaLnBrk="1" hangingPunct="1">
                <a:defRPr/>
              </a:pPr>
              <a:t>152</a:t>
            </a:fld>
            <a:endParaRPr lang="en-US" sz="1200" b="0" dirty="0">
              <a:solidFill>
                <a:schemeClr val="tx1"/>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Both food items and nonfood items such as single-use cups, utensils, and napkins, must be packaged correctly when you receive them. Items should be delivered in their original packaging with a manufacturer</a:t>
            </a:r>
            <a:r>
              <a:rPr lang="ja-JP" altLang="en-US" dirty="0">
                <a:latin typeface="Times New Roman" charset="0"/>
                <a:cs typeface="+mn-cs"/>
              </a:rPr>
              <a:t>’</a:t>
            </a:r>
            <a:r>
              <a:rPr lang="en-US" dirty="0">
                <a:latin typeface="Times New Roman" charset="0"/>
                <a:cs typeface="+mn-cs"/>
              </a:rPr>
              <a:t>s label. The packaging should be intact, clean, and protect food and food-contact surfaces from contamination. </a:t>
            </a:r>
          </a:p>
          <a:p>
            <a:pPr marL="171450" indent="-171450" eaLnBrk="1" hangingPunct="1">
              <a:buFont typeface="Arial" panose="020B0604020202020204" pitchFamily="34" charset="0"/>
              <a:buChar char="•"/>
              <a:defRPr/>
            </a:pPr>
            <a:r>
              <a:rPr lang="en-US" dirty="0">
                <a:latin typeface="Times New Roman" charset="0"/>
                <a:cs typeface="+mn-cs"/>
              </a:rPr>
              <a:t>Reject food and nonfood items if packaging has any of the problems listed on the slide.</a:t>
            </a:r>
          </a:p>
        </p:txBody>
      </p:sp>
    </p:spTree>
    <p:extLst>
      <p:ext uri="{BB962C8B-B14F-4D97-AF65-F5344CB8AC3E}">
        <p14:creationId xmlns:p14="http://schemas.microsoft.com/office/powerpoint/2010/main" val="130318478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chemeClr val="tx1"/>
                </a:solidFill>
              </a:rPr>
              <a:pPr eaLnBrk="1" hangingPunct="1">
                <a:defRPr/>
              </a:pPr>
              <a:t>153</a:t>
            </a:fld>
            <a:endParaRPr lang="en-US" sz="1200" b="0" dirty="0">
              <a:solidFill>
                <a:schemeClr val="tx1"/>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Food items must be correctly labeled. </a:t>
            </a:r>
          </a:p>
          <a:p>
            <a:pPr marL="171450" indent="-171450" eaLnBrk="1" hangingPunct="1">
              <a:buFont typeface="Arial" panose="020B0604020202020204" pitchFamily="34" charset="0"/>
              <a:buChar char="•"/>
              <a:defRPr/>
            </a:pPr>
            <a:r>
              <a:rPr lang="en-US" dirty="0">
                <a:latin typeface="Times New Roman" charset="0"/>
                <a:cs typeface="+mn-cs"/>
              </a:rPr>
              <a:t>Do </a:t>
            </a:r>
            <a:r>
              <a:rPr lang="en-US" b="1" dirty="0">
                <a:solidFill>
                  <a:srgbClr val="FF0000"/>
                </a:solidFill>
                <a:latin typeface="Times New Roman" charset="0"/>
                <a:cs typeface="+mn-cs"/>
              </a:rPr>
              <a:t>NOT</a:t>
            </a:r>
            <a:r>
              <a:rPr lang="en-US" dirty="0">
                <a:latin typeface="Times New Roman" charset="0"/>
                <a:cs typeface="+mn-cs"/>
              </a:rPr>
              <a:t> accept food that is missing a use-by date or expiration date from the manufacturer. This date is the recommended last date for the product to be at peak quality. </a:t>
            </a:r>
          </a:p>
          <a:p>
            <a:pPr marL="171450" indent="-171450" eaLnBrk="1" hangingPunct="1">
              <a:buFont typeface="Arial" panose="020B0604020202020204" pitchFamily="34" charset="0"/>
              <a:buChar char="•"/>
              <a:defRPr/>
            </a:pPr>
            <a:r>
              <a:rPr lang="en-US" dirty="0">
                <a:latin typeface="Times New Roman" charset="0"/>
                <a:cs typeface="+mn-cs"/>
              </a:rPr>
              <a:t>Some operations label food items with the date the item was received to help with stock rotation during storage.</a:t>
            </a:r>
          </a:p>
          <a:p>
            <a:pPr marL="171450" indent="-171450" eaLnBrk="1" hangingPunct="1">
              <a:buFont typeface="Arial" panose="020B0604020202020204" pitchFamily="34" charset="0"/>
              <a:buChar char="•"/>
              <a:defRPr/>
            </a:pPr>
            <a:r>
              <a:rPr lang="en-US" dirty="0">
                <a:latin typeface="Times New Roman" charset="0"/>
                <a:cs typeface="+mn-cs"/>
              </a:rPr>
              <a:t>You may see other dates on labels. A sell-by date tells the store how long to display the product for sale. A best-by date is the date by which the product should be eaten for best flavor or quality.</a:t>
            </a:r>
          </a:p>
        </p:txBody>
      </p:sp>
    </p:spTree>
    <p:extLst>
      <p:ext uri="{BB962C8B-B14F-4D97-AF65-F5344CB8AC3E}">
        <p14:creationId xmlns:p14="http://schemas.microsoft.com/office/powerpoint/2010/main" val="224998100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74277C-45DE-684F-8480-70D2E47E8954}" type="slidenum">
              <a:rPr lang="en-US" sz="1200" b="0" smtClean="0">
                <a:solidFill>
                  <a:schemeClr val="tx1"/>
                </a:solidFill>
              </a:rPr>
              <a:pPr eaLnBrk="1" hangingPunct="1">
                <a:defRPr/>
              </a:pPr>
              <a:t>154</a:t>
            </a:fld>
            <a:endParaRPr lang="en-US" sz="1200" b="0" dirty="0">
              <a:solidFill>
                <a:schemeClr val="tx1"/>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Store shellfish in their original container. Do </a:t>
            </a:r>
            <a:r>
              <a:rPr lang="en-US" sz="1200" b="1" i="0" u="none" strike="noStrike" kern="1200" baseline="0" dirty="0">
                <a:solidFill>
                  <a:srgbClr val="FF0000"/>
                </a:solidFill>
                <a:latin typeface="Times New Roman" pitchFamily="18" charset="0"/>
                <a:ea typeface="ＭＳ Ｐゴシック" charset="0"/>
                <a:cs typeface="ＭＳ Ｐゴシック" charset="0"/>
              </a:rPr>
              <a:t>NOT</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remove the </a:t>
            </a:r>
            <a:r>
              <a:rPr lang="en-US" sz="1200" b="0" i="0" u="none" strike="noStrike" kern="1200" baseline="0" dirty="0" err="1">
                <a:solidFill>
                  <a:schemeClr val="tx1"/>
                </a:solidFill>
                <a:latin typeface="Times New Roman" pitchFamily="18" charset="0"/>
                <a:ea typeface="ＭＳ Ｐゴシック" charset="0"/>
                <a:cs typeface="ＭＳ Ｐゴシック" charset="0"/>
              </a:rPr>
              <a:t>shellstock</a:t>
            </a:r>
            <a:r>
              <a:rPr lang="en-US" sz="1200" b="0" i="0" u="none" strike="noStrike" kern="1200" baseline="0" dirty="0">
                <a:solidFill>
                  <a:schemeClr val="tx1"/>
                </a:solidFill>
                <a:latin typeface="Times New Roman" pitchFamily="18" charset="0"/>
                <a:ea typeface="ＭＳ Ｐゴシック" charset="0"/>
                <a:cs typeface="ＭＳ Ｐゴシック" charset="0"/>
              </a:rPr>
              <a:t> tag from the container until the last shellfish has been used.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When the last shellfish is removed from the container, write the date on the </a:t>
            </a:r>
            <a:r>
              <a:rPr lang="en-US" sz="1200" b="0" i="0" u="none" strike="noStrike" kern="1200" baseline="0" dirty="0" err="1">
                <a:solidFill>
                  <a:schemeClr val="tx1"/>
                </a:solidFill>
                <a:latin typeface="Times New Roman" pitchFamily="18" charset="0"/>
                <a:ea typeface="ＭＳ Ｐゴシック" charset="0"/>
                <a:cs typeface="ＭＳ Ｐゴシック" charset="0"/>
              </a:rPr>
              <a:t>shellstock</a:t>
            </a:r>
            <a:r>
              <a:rPr lang="en-US" sz="1200" b="0" i="0" u="none" strike="noStrike" kern="1200" baseline="0" dirty="0">
                <a:solidFill>
                  <a:schemeClr val="tx1"/>
                </a:solidFill>
                <a:latin typeface="Times New Roman" pitchFamily="18" charset="0"/>
                <a:ea typeface="ＭＳ Ｐゴシック" charset="0"/>
                <a:cs typeface="ＭＳ Ｐゴシック" charset="0"/>
              </a:rPr>
              <a:t> tag. Then, keep the tag on file for 90 days from that date. </a:t>
            </a:r>
            <a:endParaRPr lang="en-US" b="1" dirty="0">
              <a:latin typeface="Times New Roman" charset="0"/>
              <a:cs typeface="+mn-cs"/>
            </a:endParaRPr>
          </a:p>
        </p:txBody>
      </p:sp>
    </p:spTree>
    <p:extLst>
      <p:ext uri="{BB962C8B-B14F-4D97-AF65-F5344CB8AC3E}">
        <p14:creationId xmlns:p14="http://schemas.microsoft.com/office/powerpoint/2010/main" val="18667683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7064248-031F-844B-9103-3B9850F5F5C6}" type="slidenum">
              <a:rPr lang="en-US" sz="1200" b="0" smtClean="0">
                <a:solidFill>
                  <a:schemeClr val="tx1"/>
                </a:solidFill>
              </a:rPr>
              <a:pPr eaLnBrk="1" hangingPunct="1">
                <a:defRPr/>
              </a:pPr>
              <a:t>155</a:t>
            </a:fld>
            <a:endParaRPr lang="en-US" sz="1200" b="0" dirty="0">
              <a:solidFill>
                <a:schemeClr val="tx1"/>
              </a:solidFill>
            </a:endParaRPr>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4231100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156</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Poor food quality can be a sign that the food has been time-temperature abused and, therefore, may be unsafe.</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Work with your suppliers to define specific safety and quality criteria for the food items you typically receive. Reject food if it has any of the problems shown on the slide.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In addition to the guidelines above, you should always reject any item that does not meet your company</a:t>
            </a:r>
            <a:r>
              <a:rPr lang="ja-JP" altLang="en-US" dirty="0">
                <a:latin typeface="Times New Roman" charset="0"/>
                <a:cs typeface="+mn-cs"/>
              </a:rPr>
              <a:t>’</a:t>
            </a:r>
            <a:r>
              <a:rPr lang="en-US" dirty="0">
                <a:latin typeface="Times New Roman" charset="0"/>
                <a:cs typeface="+mn-cs"/>
              </a:rPr>
              <a:t>s standards for quality.</a:t>
            </a:r>
          </a:p>
        </p:txBody>
      </p:sp>
    </p:spTree>
    <p:extLst>
      <p:ext uri="{BB962C8B-B14F-4D97-AF65-F5344CB8AC3E}">
        <p14:creationId xmlns:p14="http://schemas.microsoft.com/office/powerpoint/2010/main" val="116884003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686FA09-A99E-0448-B1FC-AE23899095D6}" type="slidenum">
              <a:rPr lang="en-US" sz="1200" b="0" smtClean="0">
                <a:solidFill>
                  <a:schemeClr val="tx1"/>
                </a:solidFill>
              </a:rPr>
              <a:pPr eaLnBrk="1" hangingPunct="1">
                <a:defRPr/>
              </a:pPr>
              <a:t>157</a:t>
            </a:fld>
            <a:endParaRPr lang="en-US" sz="1200" b="0" dirty="0">
              <a:solidFill>
                <a:schemeClr val="tx1"/>
              </a:solidFill>
            </a:endParaRPr>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Labeling food is important for many reasons. Illnesses have occurred when unlabeled chemicals were mistaken for food such as flour, sugar, and baking powder. Customers have also suffered allergic reactions when food was unknowingly prepped with a food allergen that was not labeled.</a:t>
            </a:r>
          </a:p>
          <a:p>
            <a:pPr marL="171450" indent="-171450" eaLnBrk="1" hangingPunct="1">
              <a:buFont typeface="Arial" panose="020B0604020202020204" pitchFamily="34" charset="0"/>
              <a:buChar char="•"/>
              <a:defRPr/>
            </a:pPr>
            <a:r>
              <a:rPr lang="en-US" dirty="0">
                <a:latin typeface="Times New Roman" charset="0"/>
                <a:cs typeface="+mn-cs"/>
              </a:rPr>
              <a:t>It is not necessary to label food if clearly it will not be mistaken for another item. The food must be easily identified by sight</a:t>
            </a: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62284072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25163D-CAD0-5B43-AFDE-1DF096F658B4}" type="slidenum">
              <a:rPr lang="en-US" sz="1200" b="0">
                <a:solidFill>
                  <a:prstClr val="black"/>
                </a:solidFill>
              </a:rPr>
              <a:pPr eaLnBrk="1" hangingPunct="1">
                <a:defRPr/>
              </a:pPr>
              <a:t>158</a:t>
            </a:fld>
            <a:endParaRPr lang="en-US" sz="1200" b="0" dirty="0">
              <a:solidFill>
                <a:prstClr val="black"/>
              </a:solidFill>
            </a:endParaRPr>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294" indent="-114294">
              <a:defRPr/>
            </a:pPr>
            <a:r>
              <a:rPr lang="en-US" b="1" dirty="0">
                <a:latin typeface="Times New Roman" charset="0"/>
                <a:cs typeface="+mn-cs"/>
              </a:rPr>
              <a:t>Instructor Notes</a:t>
            </a:r>
          </a:p>
          <a:p>
            <a:pPr marL="171450" indent="-171450">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Food packaged in the operation that is being sold to customers for use at home must be labeled. The label must include the information on the slide.</a:t>
            </a:r>
          </a:p>
          <a:p>
            <a:pPr marL="171450" indent="-171450">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Naming the source of each major food allergen contained in the food is not necessary if the source is already part of the common name of the ingredient. </a:t>
            </a:r>
          </a:p>
          <a:p>
            <a:pPr marL="171450" indent="-171450" defTabSz="931774" eaLnBrk="1" fontAlgn="auto" hangingPunct="1">
              <a:spcBef>
                <a:spcPts val="0"/>
              </a:spcBef>
              <a:spcAft>
                <a:spcPts val="0"/>
              </a:spcAft>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These labeling requirements do not apply to customers’ leftover food items placed in carry-out containers.</a:t>
            </a:r>
            <a:endParaRPr lang="en-US" dirty="0">
              <a:latin typeface="Times New Roman" panose="02020603050405020304" pitchFamily="18" charset="0"/>
              <a:cs typeface="Times New Roman" panose="02020603050405020304" pitchFamily="18" charset="0"/>
            </a:endParaRPr>
          </a:p>
          <a:p>
            <a:pPr marL="0" indent="0">
              <a:defRPr/>
            </a:pPr>
            <a:endParaRPr lang="en-US" dirty="0">
              <a:latin typeface="Times New Roman" charset="0"/>
              <a:cs typeface="+mn-cs"/>
            </a:endParaRPr>
          </a:p>
          <a:p>
            <a:pPr marL="114294" indent="-114294">
              <a:buFontTx/>
              <a:buChar char="•"/>
              <a:defRPr/>
            </a:pPr>
            <a:endParaRPr lang="en-US" dirty="0">
              <a:latin typeface="Times New Roman" charset="0"/>
              <a:cs typeface="+mn-cs"/>
            </a:endParaRPr>
          </a:p>
        </p:txBody>
      </p:sp>
    </p:spTree>
    <p:extLst>
      <p:ext uri="{BB962C8B-B14F-4D97-AF65-F5344CB8AC3E}">
        <p14:creationId xmlns:p14="http://schemas.microsoft.com/office/powerpoint/2010/main" val="310824324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8AFC03-90D1-9348-B3DA-9D8FBF0B8B23}" type="slidenum">
              <a:rPr lang="en-US" sz="1200" b="0" smtClean="0">
                <a:solidFill>
                  <a:schemeClr val="tx1"/>
                </a:solidFill>
              </a:rPr>
              <a:pPr eaLnBrk="1" hangingPunct="1">
                <a:defRPr/>
              </a:pPr>
              <a:t>159</a:t>
            </a:fld>
            <a:endParaRPr lang="en-US" sz="1200" b="0" dirty="0">
              <a:solidFill>
                <a:schemeClr val="tx1"/>
              </a:solidFill>
            </a:endParaRPr>
          </a:p>
        </p:txBody>
      </p:sp>
      <p:sp>
        <p:nvSpPr>
          <p:cNvPr id="42189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9600"/>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Refrigeration slows the growth of most bacteria, but some types grow well at refrigeration temperatures. When food is refrigerated for long periods of time, these bacteria can grow enough to cause illness. For this reason, ready-to-eat TCS food must be marked if held for longer than 24 hours. </a:t>
            </a:r>
            <a:endParaRPr lang="en-US" b="1" dirty="0"/>
          </a:p>
        </p:txBody>
      </p:sp>
    </p:spTree>
    <p:extLst>
      <p:ext uri="{BB962C8B-B14F-4D97-AF65-F5344CB8AC3E}">
        <p14:creationId xmlns:p14="http://schemas.microsoft.com/office/powerpoint/2010/main" val="2484292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4EF4647-CC42-2F44-860D-BA2B465F8582}" type="slidenum">
              <a:rPr lang="en-US" sz="1200" b="0" smtClean="0">
                <a:solidFill>
                  <a:schemeClr val="tx1"/>
                </a:solidFill>
              </a:rPr>
              <a:pPr eaLnBrk="1" hangingPunct="1">
                <a:defRPr/>
              </a:pPr>
              <a:t>16</a:t>
            </a:fld>
            <a:endParaRPr lang="en-US" sz="1200" b="0" dirty="0">
              <a:solidFill>
                <a:schemeClr val="tx1"/>
              </a:solidFill>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3"/>
          </p:nvPr>
        </p:nvSpPr>
        <p:spPr>
          <a:xfrm>
            <a:off x="904875" y="4416425"/>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0313941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048F4C1-3C6B-4845-B4A7-9BB1EEA768AA}" type="slidenum">
              <a:rPr lang="en-US" sz="1200" b="0" smtClean="0">
                <a:solidFill>
                  <a:schemeClr val="tx1"/>
                </a:solidFill>
              </a:rPr>
              <a:pPr eaLnBrk="1" hangingPunct="1">
                <a:defRPr/>
              </a:pPr>
              <a:t>160</a:t>
            </a:fld>
            <a:endParaRPr lang="en-US" sz="1200" b="0" dirty="0">
              <a:solidFill>
                <a:schemeClr val="tx1"/>
              </a:solidFill>
            </a:endParaRPr>
          </a:p>
        </p:txBody>
      </p:sp>
      <p:sp>
        <p:nvSpPr>
          <p:cNvPr id="42291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b="0" dirty="0"/>
          </a:p>
        </p:txBody>
      </p:sp>
    </p:spTree>
    <p:extLst>
      <p:ext uri="{BB962C8B-B14F-4D97-AF65-F5344CB8AC3E}">
        <p14:creationId xmlns:p14="http://schemas.microsoft.com/office/powerpoint/2010/main" val="400402718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0FD5921-2DEB-8549-B44F-BEE03304F576}" type="slidenum">
              <a:rPr lang="en-US" sz="1200" b="0" smtClean="0">
                <a:solidFill>
                  <a:schemeClr val="tx1"/>
                </a:solidFill>
              </a:rPr>
              <a:pPr eaLnBrk="1" hangingPunct="1">
                <a:defRPr/>
              </a:pPr>
              <a:t>161</a:t>
            </a:fld>
            <a:endParaRPr lang="en-US" sz="1200" b="0" dirty="0">
              <a:solidFill>
                <a:schemeClr val="tx1"/>
              </a:solidFill>
            </a:endParaRPr>
          </a:p>
        </p:txBody>
      </p:sp>
      <p:sp>
        <p:nvSpPr>
          <p:cNvPr id="423939"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1397470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7AE794C-009E-9B47-99FA-5307D6C0A05A}" type="slidenum">
              <a:rPr lang="en-US" sz="1200" b="0" smtClean="0">
                <a:solidFill>
                  <a:schemeClr val="tx1"/>
                </a:solidFill>
              </a:rPr>
              <a:pPr eaLnBrk="1" hangingPunct="1">
                <a:defRPr/>
              </a:pPr>
              <a:t>162</a:t>
            </a:fld>
            <a:endParaRPr lang="en-US" sz="1200" b="0" dirty="0">
              <a:solidFill>
                <a:schemeClr val="tx1"/>
              </a:solidFill>
            </a:endParaRPr>
          </a:p>
        </p:txBody>
      </p:sp>
      <p:sp>
        <p:nvSpPr>
          <p:cNvPr id="4249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4837"/>
            <a:ext cx="5608638" cy="4183063"/>
          </a:xfrm>
        </p:spPr>
        <p:txBody>
          <a:bodyPr/>
          <a:lstStyle/>
          <a:p>
            <a:endParaRPr lang="en-US" dirty="0"/>
          </a:p>
        </p:txBody>
      </p:sp>
    </p:spTree>
    <p:extLst>
      <p:ext uri="{BB962C8B-B14F-4D97-AF65-F5344CB8AC3E}">
        <p14:creationId xmlns:p14="http://schemas.microsoft.com/office/powerpoint/2010/main" val="309167118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95D3AE-781A-9E42-92C0-080CD5B26A8F}" type="slidenum">
              <a:rPr lang="en-US" sz="1200" b="0" smtClean="0">
                <a:solidFill>
                  <a:schemeClr val="tx1"/>
                </a:solidFill>
              </a:rPr>
              <a:pPr eaLnBrk="1" hangingPunct="1">
                <a:defRPr/>
              </a:pPr>
              <a:t>163</a:t>
            </a:fld>
            <a:endParaRPr lang="en-US" sz="1200" b="0" dirty="0">
              <a:solidFill>
                <a:schemeClr val="tx1"/>
              </a:solidFill>
            </a:endParaRPr>
          </a:p>
        </p:txBody>
      </p:sp>
      <p:sp>
        <p:nvSpPr>
          <p:cNvPr id="425987"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81380" y="4414837"/>
            <a:ext cx="5608638" cy="4183063"/>
          </a:xfrm>
        </p:spPr>
        <p:txBody>
          <a:bodyPr/>
          <a:lstStyle/>
          <a:p>
            <a:pPr marL="0" indent="0">
              <a:defRPr/>
            </a:pPr>
            <a:r>
              <a:rPr lang="en-US" sz="1200" b="1" kern="1200" dirty="0">
                <a:solidFill>
                  <a:schemeClr val="tx1"/>
                </a:solidFill>
                <a:latin typeface="Times New Roman" pitchFamily="18" charset="0"/>
                <a:ea typeface="ＭＳ Ｐゴシック" charset="0"/>
                <a:cs typeface="Times New Roman" pitchFamily="18" charset="0"/>
              </a:rPr>
              <a:t>Instructor Notes</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Times New Roman" pitchFamily="18" charset="0"/>
              </a:rPr>
              <a:t>Pathogens can grow when food is not stored at the correct temperature. Follow the guidelines on the slide to keep food safe.</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Times New Roman" pitchFamily="18" charset="0"/>
              </a:rPr>
              <a:t>Randomly sample the internal temperature of stored food on a regular basis.</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Times New Roman" pitchFamily="18" charset="0"/>
              </a:rPr>
              <a:t>Store meat, poultry, seafood, and dairy items in the coldest part of the unit, away from the door.</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Times New Roman" pitchFamily="18" charset="0"/>
              </a:rPr>
              <a:t>Air temperature measuring devices must be located in the warmest part of refrigeration units, and the coldest part of hot-holding units. </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Times New Roman" pitchFamily="18" charset="0"/>
              </a:rPr>
              <a:t>Check cooler and freezer temperatures often.</a:t>
            </a:r>
          </a:p>
          <a:p>
            <a:endParaRPr lang="en-US" dirty="0"/>
          </a:p>
        </p:txBody>
      </p:sp>
    </p:spTree>
    <p:extLst>
      <p:ext uri="{BB962C8B-B14F-4D97-AF65-F5344CB8AC3E}">
        <p14:creationId xmlns:p14="http://schemas.microsoft.com/office/powerpoint/2010/main" val="297471279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72AF2D8-E4C2-2B43-97FB-86EA793E1525}" type="slidenum">
              <a:rPr lang="en-US" sz="1200" b="0" smtClean="0">
                <a:solidFill>
                  <a:schemeClr val="tx1"/>
                </a:solidFill>
              </a:rPr>
              <a:pPr eaLnBrk="1" hangingPunct="1">
                <a:defRPr/>
              </a:pPr>
              <a:t>164</a:t>
            </a:fld>
            <a:endParaRPr lang="en-US" sz="1200" b="0" dirty="0">
              <a:solidFill>
                <a:schemeClr val="tx1"/>
              </a:solidFill>
            </a:endParaRPr>
          </a:p>
        </p:txBody>
      </p:sp>
      <p:sp>
        <p:nvSpPr>
          <p:cNvPr id="427011"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pPr marL="0" eaLnBrk="1" hangingPunct="1">
              <a:spcBef>
                <a:spcPts val="432"/>
              </a:spcBef>
            </a:pPr>
            <a:r>
              <a:rPr lang="en-US" b="1" dirty="0">
                <a:latin typeface="Times New Roman" charset="0"/>
                <a:ea typeface="ＭＳ Ｐゴシック" charset="0"/>
                <a:cs typeface="ＭＳ Ｐゴシック" charset="0"/>
              </a:rPr>
              <a:t>Instructor Notes</a:t>
            </a:r>
          </a:p>
          <a:p>
            <a:pPr marL="0" indent="-171450" eaLnBrk="1" hangingPunct="1">
              <a:spcBef>
                <a:spcPts val="432"/>
              </a:spcBef>
              <a:buFont typeface="Arial" panose="020B0604020202020204" pitchFamily="34" charset="0"/>
              <a:buChar char="•"/>
            </a:pPr>
            <a:r>
              <a:rPr lang="en-US" dirty="0">
                <a:latin typeface="Times New Roman" charset="0"/>
                <a:ea typeface="ＭＳ Ｐゴシック" charset="0"/>
                <a:cs typeface="ＭＳ Ｐゴシック" charset="0"/>
              </a:rPr>
              <a:t>Do </a:t>
            </a:r>
            <a:r>
              <a:rPr lang="en-US" b="1" dirty="0">
                <a:solidFill>
                  <a:srgbClr val="FF0000"/>
                </a:solidFill>
                <a:latin typeface="Times New Roman" charset="0"/>
                <a:ea typeface="ＭＳ Ｐゴシック" charset="0"/>
                <a:cs typeface="ＭＳ Ｐゴシック" charset="0"/>
              </a:rPr>
              <a:t>NOT</a:t>
            </a:r>
            <a:r>
              <a:rPr lang="en-US" dirty="0">
                <a:solidFill>
                  <a:srgbClr val="FF0000"/>
                </a:solidFill>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overload coolers or freezers. Storing too many food items prevents good airflow and makes the units work harder to stay cold. </a:t>
            </a:r>
          </a:p>
          <a:p>
            <a:pPr marL="0" indent="-171450" eaLnBrk="1" hangingPunct="1">
              <a:spcBef>
                <a:spcPts val="432"/>
              </a:spcBef>
              <a:buFont typeface="Arial" panose="020B0604020202020204" pitchFamily="34" charset="0"/>
              <a:buChar char="•"/>
            </a:pPr>
            <a:r>
              <a:rPr lang="en-US" dirty="0">
                <a:latin typeface="Times New Roman" charset="0"/>
                <a:ea typeface="ＭＳ Ｐゴシック" charset="0"/>
                <a:cs typeface="ＭＳ Ｐゴシック" charset="0"/>
              </a:rPr>
              <a:t>Be aware that frequent opening of the cooler lets warm air inside, which can affect food safety.</a:t>
            </a:r>
          </a:p>
          <a:p>
            <a:pPr marL="0" indent="-171450" eaLnBrk="1" hangingPunct="1">
              <a:spcBef>
                <a:spcPts val="432"/>
              </a:spcBef>
              <a:buFont typeface="Arial" panose="020B0604020202020204" pitchFamily="34" charset="0"/>
              <a:buChar char="•"/>
            </a:pPr>
            <a:r>
              <a:rPr lang="en-US" dirty="0">
                <a:latin typeface="Times New Roman" charset="0"/>
                <a:ea typeface="ＭＳ Ｐゴシック" charset="0"/>
                <a:cs typeface="ＭＳ Ｐゴシック" charset="0"/>
              </a:rPr>
              <a:t>Consider using cold curtains in walk-in coolers and freezers to help maintain temperatures.</a:t>
            </a:r>
          </a:p>
          <a:p>
            <a:pPr marL="0" indent="-171450" eaLnBrk="1" hangingPunct="1">
              <a:spcBef>
                <a:spcPts val="432"/>
              </a:spcBef>
              <a:buFont typeface="Arial" panose="020B0604020202020204" pitchFamily="34" charset="0"/>
              <a:buChar char="•"/>
            </a:pPr>
            <a:r>
              <a:rPr lang="en-US" dirty="0">
                <a:latin typeface="Times New Roman" charset="0"/>
                <a:ea typeface="ＭＳ Ｐゴシック" charset="0"/>
                <a:cs typeface="ＭＳ Ｐゴシック" charset="0"/>
              </a:rPr>
              <a:t>Use open shelving. Do not line shelves with aluminum foil, sheet pans, or paper. This restricts the circulation of cold air in the unit.</a:t>
            </a:r>
          </a:p>
          <a:p>
            <a:pPr marL="0" indent="-171450" eaLnBrk="1" hangingPunct="1">
              <a:spcBef>
                <a:spcPts val="432"/>
              </a:spcBef>
              <a:buFont typeface="Arial" panose="020B0604020202020204" pitchFamily="34" charset="0"/>
              <a:buChar char="•"/>
            </a:pPr>
            <a:r>
              <a:rPr lang="en-US" dirty="0">
                <a:latin typeface="Times New Roman" charset="0"/>
                <a:ea typeface="ＭＳ Ｐゴシック" charset="0"/>
                <a:cs typeface="ＭＳ Ｐゴシック" charset="0"/>
              </a:rPr>
              <a:t>Monitor food temperatures in coolers regularly. Randomly sample the temperature of stored food to verify that the cooler is working. If the food is not at the correct temperature, throw it out.</a:t>
            </a:r>
          </a:p>
        </p:txBody>
      </p:sp>
    </p:spTree>
    <p:extLst>
      <p:ext uri="{BB962C8B-B14F-4D97-AF65-F5344CB8AC3E}">
        <p14:creationId xmlns:p14="http://schemas.microsoft.com/office/powerpoint/2010/main" val="241632948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E2C9006-CD80-4649-8338-F05E84F82CE3}" type="slidenum">
              <a:rPr lang="en-US" sz="1200" b="0" smtClean="0">
                <a:solidFill>
                  <a:schemeClr val="tx1"/>
                </a:solidFill>
              </a:rPr>
              <a:pPr eaLnBrk="1" hangingPunct="1">
                <a:defRPr/>
              </a:pPr>
              <a:t>165</a:t>
            </a:fld>
            <a:endParaRPr lang="en-US" sz="1200" b="0" dirty="0">
              <a:solidFill>
                <a:schemeClr val="tx1"/>
              </a:solidFill>
            </a:endParaRPr>
          </a:p>
        </p:txBody>
      </p:sp>
      <p:sp>
        <p:nvSpPr>
          <p:cNvPr id="428035"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876300" y="4465638"/>
            <a:ext cx="5319713"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Food must be rotated in storage to maintain quality and limit the growth of pathogens. Food items must be rotated so that those with the earliest use-by or expiration dates are used before items with later dates.</a:t>
            </a:r>
          </a:p>
          <a:p>
            <a:pPr marL="171450" indent="-171450" eaLnBrk="1" hangingPunct="1">
              <a:buFont typeface="Arial" panose="020B0604020202020204" pitchFamily="34" charset="0"/>
              <a:buChar char="•"/>
            </a:pPr>
            <a:r>
              <a:rPr lang="en-US" dirty="0">
                <a:latin typeface="Times New Roman" charset="0"/>
              </a:rPr>
              <a:t>Many operations use the first-in, first-out (FIFO) method to rotate their refrigerated, frozen, and dry food during storage. Here is one way to use the FIFO method.</a:t>
            </a:r>
          </a:p>
        </p:txBody>
      </p:sp>
    </p:spTree>
    <p:extLst>
      <p:ext uri="{BB962C8B-B14F-4D97-AF65-F5344CB8AC3E}">
        <p14:creationId xmlns:p14="http://schemas.microsoft.com/office/powerpoint/2010/main" val="202531042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D2675B-B685-7F4B-8784-94D433AADB90}" type="slidenum">
              <a:rPr lang="en-US" sz="1200" b="0" smtClean="0">
                <a:solidFill>
                  <a:schemeClr val="tx1"/>
                </a:solidFill>
              </a:rPr>
              <a:pPr eaLnBrk="1" hangingPunct="1">
                <a:defRPr/>
              </a:pPr>
              <a:t>166</a:t>
            </a:fld>
            <a:endParaRPr lang="en-US" sz="1200" b="0" dirty="0">
              <a:solidFill>
                <a:schemeClr val="tx1"/>
              </a:solidFill>
            </a:endParaRPr>
          </a:p>
        </p:txBody>
      </p:sp>
      <p:sp>
        <p:nvSpPr>
          <p:cNvPr id="429059"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876300" y="4468813"/>
            <a:ext cx="5319713" cy="42941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0" indent="0" eaLnBrk="1" hangingPunct="1">
              <a:defRPr/>
            </a:pPr>
            <a:endParaRPr lang="en-US" dirty="0">
              <a:ea typeface="+mn-ea"/>
              <a:cs typeface="+mn-cs"/>
            </a:endParaRPr>
          </a:p>
        </p:txBody>
      </p:sp>
    </p:spTree>
    <p:extLst>
      <p:ext uri="{BB962C8B-B14F-4D97-AF65-F5344CB8AC3E}">
        <p14:creationId xmlns:p14="http://schemas.microsoft.com/office/powerpoint/2010/main" val="398143223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02C9F5D-BBA5-3C40-BDBC-F08373F468C3}" type="slidenum">
              <a:rPr lang="en-US" sz="1200" b="0" smtClean="0">
                <a:solidFill>
                  <a:schemeClr val="tx1"/>
                </a:solidFill>
              </a:rPr>
              <a:pPr eaLnBrk="1" hangingPunct="1">
                <a:defRPr/>
              </a:pPr>
              <a:t>167</a:t>
            </a:fld>
            <a:endParaRPr lang="en-US" sz="1200" b="0" dirty="0">
              <a:solidFill>
                <a:schemeClr val="tx1"/>
              </a:solidFill>
            </a:endParaRPr>
          </a:p>
        </p:txBody>
      </p:sp>
      <p:sp>
        <p:nvSpPr>
          <p:cNvPr id="430083"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352594669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207970C-8E10-0048-9DFD-3C2E8E658D6F}" type="slidenum">
              <a:rPr lang="en-US" sz="1200" b="0" smtClean="0">
                <a:solidFill>
                  <a:schemeClr val="tx1"/>
                </a:solidFill>
              </a:rPr>
              <a:pPr eaLnBrk="1" hangingPunct="1">
                <a:defRPr/>
              </a:pPr>
              <a:t>168</a:t>
            </a:fld>
            <a:endParaRPr lang="en-US" sz="1200" b="0" dirty="0">
              <a:solidFill>
                <a:schemeClr val="tx1"/>
              </a:solidFill>
            </a:endParaRPr>
          </a:p>
        </p:txBody>
      </p:sp>
      <p:sp>
        <p:nvSpPr>
          <p:cNvPr id="431107"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Keep all storage areas clean and dry. Clean floors, walls, and shelving in coolers, freezers, dry-storage areas, and heated holding cabinets on a regular basis. </a:t>
            </a:r>
          </a:p>
          <a:p>
            <a:pPr marL="171450" indent="-171450" eaLnBrk="1" hangingPunct="1">
              <a:buFont typeface="Arial" panose="020B0604020202020204" pitchFamily="34" charset="0"/>
              <a:buChar char="•"/>
            </a:pPr>
            <a:r>
              <a:rPr lang="en-US" dirty="0">
                <a:latin typeface="Times New Roman" charset="0"/>
              </a:rPr>
              <a:t>Clean up spills and leaks promptly to keep them from contaminating other food.</a:t>
            </a:r>
          </a:p>
          <a:p>
            <a:pPr marL="171450" indent="-171450" eaLnBrk="1" hangingPunct="1">
              <a:buFont typeface="Arial" panose="020B0604020202020204" pitchFamily="34" charset="0"/>
              <a:buChar char="•"/>
            </a:pPr>
            <a:r>
              <a:rPr lang="en-US" dirty="0">
                <a:latin typeface="Times New Roman" charset="0"/>
              </a:rPr>
              <a:t>Store dirty linens away from food. </a:t>
            </a:r>
          </a:p>
        </p:txBody>
      </p:sp>
    </p:spTree>
    <p:extLst>
      <p:ext uri="{BB962C8B-B14F-4D97-AF65-F5344CB8AC3E}">
        <p14:creationId xmlns:p14="http://schemas.microsoft.com/office/powerpoint/2010/main" val="214014553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B3F7B3-2148-7841-B71C-6DF132A2AF08}" type="slidenum">
              <a:rPr lang="en-US" sz="1200" b="0" smtClean="0">
                <a:solidFill>
                  <a:schemeClr val="tx1"/>
                </a:solidFill>
              </a:rPr>
              <a:pPr eaLnBrk="1" hangingPunct="1">
                <a:defRPr/>
              </a:pPr>
              <a:t>169</a:t>
            </a:fld>
            <a:endParaRPr lang="en-US" sz="1200" b="0" dirty="0">
              <a:solidFill>
                <a:schemeClr val="tx1"/>
              </a:solidFill>
            </a:endParaRPr>
          </a:p>
        </p:txBody>
      </p:sp>
      <p:sp>
        <p:nvSpPr>
          <p:cNvPr id="43213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456072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D3BF3C-9CC3-B242-B0F7-B3AFA77F7335}" type="slidenum">
              <a:rPr lang="en-US" sz="1200" b="0" smtClean="0">
                <a:solidFill>
                  <a:schemeClr val="tx1"/>
                </a:solidFill>
              </a:rPr>
              <a:pPr eaLnBrk="1" hangingPunct="1">
                <a:defRPr/>
              </a:pPr>
              <a:t>17</a:t>
            </a:fld>
            <a:endParaRPr lang="en-US" sz="1200" b="0" dirty="0">
              <a:solidFill>
                <a:schemeClr val="tx1"/>
              </a:solidFill>
            </a:endParaRPr>
          </a:p>
        </p:txBody>
      </p:sp>
      <p:sp>
        <p:nvSpPr>
          <p:cNvPr id="3082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92175" y="4414837"/>
            <a:ext cx="5608638" cy="4183063"/>
          </a:xfrm>
        </p:spPr>
        <p:txBody>
          <a:bodyPr/>
          <a:lstStyle/>
          <a:p>
            <a:endParaRPr lang="en-US" dirty="0"/>
          </a:p>
        </p:txBody>
      </p:sp>
    </p:spTree>
    <p:extLst>
      <p:ext uri="{BB962C8B-B14F-4D97-AF65-F5344CB8AC3E}">
        <p14:creationId xmlns:p14="http://schemas.microsoft.com/office/powerpoint/2010/main" val="256304654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A1B799-A53A-334F-BAC2-57038DA4BAE8}" type="slidenum">
              <a:rPr lang="en-US" sz="1200" b="0" smtClean="0">
                <a:solidFill>
                  <a:schemeClr val="tx1"/>
                </a:solidFill>
              </a:rPr>
              <a:pPr eaLnBrk="1" hangingPunct="1">
                <a:defRPr/>
              </a:pPr>
              <a:t>170</a:t>
            </a:fld>
            <a:endParaRPr lang="en-US" sz="1200" b="0" dirty="0">
              <a:solidFill>
                <a:schemeClr val="tx1"/>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Raw meat, poultry, and seafood can be stored with or above ready-to-eat food in a freezer if all of the items have been commercially processed and packaged. </a:t>
            </a:r>
          </a:p>
          <a:p>
            <a:pPr marL="171450" indent="-171450" eaLnBrk="1" hangingPunct="1">
              <a:buFont typeface="Arial" panose="020B0604020202020204" pitchFamily="34" charset="0"/>
              <a:buChar char="•"/>
              <a:defRPr/>
            </a:pPr>
            <a:r>
              <a:rPr lang="en-US" dirty="0">
                <a:latin typeface="Times New Roman" charset="0"/>
                <a:cs typeface="+mn-cs"/>
              </a:rPr>
              <a:t>Frozen food that is being thawed in coolers must also be stored below ready-to-eat food.</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22404543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CC3F5C-04D0-804A-9BD8-F86B66BC2EB7}" type="slidenum">
              <a:rPr lang="en-US" sz="1200" b="0" smtClean="0">
                <a:solidFill>
                  <a:schemeClr val="tx1"/>
                </a:solidFill>
              </a:rPr>
              <a:pPr eaLnBrk="1" hangingPunct="1">
                <a:defRPr/>
              </a:pPr>
              <a:t>171</a:t>
            </a:fld>
            <a:endParaRPr lang="en-US" sz="1200" b="0" dirty="0">
              <a:solidFill>
                <a:schemeClr val="tx1"/>
              </a:solidFill>
            </a:endParaRPr>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876300" y="4419600"/>
            <a:ext cx="5484813" cy="42291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207805704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A1B799-A53A-334F-BAC2-57038DA4BAE8}" type="slidenum">
              <a:rPr lang="en-US" sz="1200" b="0" smtClean="0">
                <a:solidFill>
                  <a:schemeClr val="tx1"/>
                </a:solidFill>
              </a:rPr>
              <a:pPr eaLnBrk="1" hangingPunct="1">
                <a:defRPr/>
              </a:pPr>
              <a:t>172</a:t>
            </a:fld>
            <a:endParaRPr lang="en-US" sz="1200" b="0" dirty="0">
              <a:solidFill>
                <a:schemeClr val="tx1"/>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If you find expired, damaged, spoiled, or incorrectly stored food that has become unsafe, you should discard it. </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If the food must be stored until it can be returned to the vendor, there is a risk of contaminating the food stored near it. To prevent this risk, follow the guidelines on the slide. </a:t>
            </a:r>
            <a:endParaRPr lang="en-US" dirty="0">
              <a:latin typeface="Times New Roman" charset="0"/>
              <a:cs typeface="+mn-cs"/>
            </a:endParaRPr>
          </a:p>
        </p:txBody>
      </p:sp>
    </p:spTree>
    <p:extLst>
      <p:ext uri="{BB962C8B-B14F-4D97-AF65-F5344CB8AC3E}">
        <p14:creationId xmlns:p14="http://schemas.microsoft.com/office/powerpoint/2010/main" val="368058692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xfrm>
            <a:off x="904081"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43520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81416A-96E9-DE45-8EBC-C965E691F027}" type="slidenum">
              <a:rPr lang="en-US" sz="1200" b="0" smtClean="0">
                <a:solidFill>
                  <a:schemeClr val="tx1"/>
                </a:solidFill>
              </a:rPr>
              <a:pPr eaLnBrk="1" hangingPunct="1">
                <a:defRPr/>
              </a:pPr>
              <a:t>173</a:t>
            </a:fld>
            <a:endParaRPr lang="en-US" sz="1200" b="0" dirty="0">
              <a:solidFill>
                <a:schemeClr val="tx1"/>
              </a:solidFill>
            </a:endParaRPr>
          </a:p>
        </p:txBody>
      </p:sp>
    </p:spTree>
    <p:extLst>
      <p:ext uri="{BB962C8B-B14F-4D97-AF65-F5344CB8AC3E}">
        <p14:creationId xmlns:p14="http://schemas.microsoft.com/office/powerpoint/2010/main" val="37500947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5D1F2F-DF77-0B48-8A55-E90532537394}" type="slidenum">
              <a:rPr lang="en-US" sz="1200" b="0" smtClean="0">
                <a:solidFill>
                  <a:schemeClr val="tx1"/>
                </a:solidFill>
              </a:rPr>
              <a:pPr eaLnBrk="1" hangingPunct="1">
                <a:defRPr/>
              </a:pPr>
              <a:t>174</a:t>
            </a:fld>
            <a:endParaRPr lang="en-US" sz="1200" b="0" dirty="0">
              <a:solidFill>
                <a:schemeClr val="tx1"/>
              </a:solidFill>
            </a:endParaRPr>
          </a:p>
        </p:txBody>
      </p:sp>
      <p:sp>
        <p:nvSpPr>
          <p:cNvPr id="436227"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rPr>
              <a:t>Discuss the chapter objectives with the class.</a:t>
            </a:r>
          </a:p>
          <a:p>
            <a:pPr marL="0" indent="0" eaLnBrk="1" hangingPunct="1">
              <a:buFont typeface="Arial" panose="020B0604020202020204" pitchFamily="34" charset="0"/>
              <a:buNone/>
            </a:pPr>
            <a:endParaRPr lang="en-US" dirty="0">
              <a:latin typeface="Times New Roman" charset="0"/>
            </a:endParaRPr>
          </a:p>
        </p:txBody>
      </p:sp>
    </p:spTree>
    <p:extLst>
      <p:ext uri="{BB962C8B-B14F-4D97-AF65-F5344CB8AC3E}">
        <p14:creationId xmlns:p14="http://schemas.microsoft.com/office/powerpoint/2010/main" val="249135637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F5FE6D-BCC6-A447-A551-E40C96ADA620}" type="slidenum">
              <a:rPr lang="en-US" sz="1200" b="0" smtClean="0">
                <a:solidFill>
                  <a:schemeClr val="tx1"/>
                </a:solidFill>
              </a:rPr>
              <a:pPr eaLnBrk="1" hangingPunct="1">
                <a:defRPr/>
              </a:pPr>
              <a:t>175</a:t>
            </a:fld>
            <a:endParaRPr lang="en-US" sz="1200" b="0" dirty="0">
              <a:solidFill>
                <a:schemeClr val="tx1"/>
              </a:solidFill>
            </a:endParaRPr>
          </a:p>
        </p:txBody>
      </p:sp>
      <p:sp>
        <p:nvSpPr>
          <p:cNvPr id="437251"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34617982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E42990-EF36-FD47-8E50-DAFDD56C7D80}" type="slidenum">
              <a:rPr lang="en-US" sz="1200" b="0" smtClean="0">
                <a:solidFill>
                  <a:schemeClr val="tx1"/>
                </a:solidFill>
              </a:rPr>
              <a:pPr eaLnBrk="1" hangingPunct="1">
                <a:defRPr/>
              </a:pPr>
              <a:t>176</a:t>
            </a:fld>
            <a:endParaRPr lang="en-US" sz="1200" b="0" dirty="0">
              <a:solidFill>
                <a:schemeClr val="tx1"/>
              </a:solidFill>
            </a:endParaRPr>
          </a:p>
        </p:txBody>
      </p:sp>
      <p:sp>
        <p:nvSpPr>
          <p:cNvPr id="438275"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0" indent="0" eaLnBrk="1" hangingPunct="1">
              <a:buFontTx/>
              <a:buNone/>
            </a:pPr>
            <a:endParaRPr lang="en-US" dirty="0">
              <a:latin typeface="Times New Roman" charset="0"/>
            </a:endParaRPr>
          </a:p>
        </p:txBody>
      </p:sp>
    </p:spTree>
    <p:extLst>
      <p:ext uri="{BB962C8B-B14F-4D97-AF65-F5344CB8AC3E}">
        <p14:creationId xmlns:p14="http://schemas.microsoft.com/office/powerpoint/2010/main" val="46678924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6B49648-2D40-CB4C-9B2D-1AF4E2741615}" type="slidenum">
              <a:rPr lang="en-US" sz="1200" b="0" smtClean="0">
                <a:solidFill>
                  <a:schemeClr val="tx1"/>
                </a:solidFill>
              </a:rPr>
              <a:pPr eaLnBrk="1" hangingPunct="1">
                <a:defRPr/>
              </a:pPr>
              <a:t>177</a:t>
            </a:fld>
            <a:endParaRPr lang="en-US" sz="1200" b="0" dirty="0">
              <a:solidFill>
                <a:schemeClr val="tx1"/>
              </a:solidFill>
            </a:endParaRPr>
          </a:p>
        </p:txBody>
      </p:sp>
      <p:sp>
        <p:nvSpPr>
          <p:cNvPr id="439299"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Food must be offered to customers in a way that does not mislead or misinform them. Customers must be able to judge the true appearance, color, and quality of food.</a:t>
            </a:r>
          </a:p>
        </p:txBody>
      </p:sp>
    </p:spTree>
    <p:extLst>
      <p:ext uri="{BB962C8B-B14F-4D97-AF65-F5344CB8AC3E}">
        <p14:creationId xmlns:p14="http://schemas.microsoft.com/office/powerpoint/2010/main" val="357180251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79A8A3-3138-C249-9991-0FA02D55E87F}" type="slidenum">
              <a:rPr lang="en-US" sz="1200" b="0" smtClean="0">
                <a:solidFill>
                  <a:schemeClr val="tx1"/>
                </a:solidFill>
              </a:rPr>
              <a:pPr eaLnBrk="1" hangingPunct="1">
                <a:defRPr/>
              </a:pPr>
              <a:t>178</a:t>
            </a:fld>
            <a:endParaRPr lang="en-US" sz="1200" b="0" dirty="0">
              <a:solidFill>
                <a:schemeClr val="tx1"/>
              </a:solidFill>
            </a:endParaRPr>
          </a:p>
        </p:txBody>
      </p:sp>
      <p:sp>
        <p:nvSpPr>
          <p:cNvPr id="440323"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Food that has become unsafe must be thrown out unless it can be safely reconditioned. All food—especially ready-to-eat food—must be thrown out in the situations highlighted in the slide.</a:t>
            </a:r>
          </a:p>
          <a:p>
            <a:pPr marL="171450" indent="-171450" eaLnBrk="1" hangingPunct="1">
              <a:buFont typeface="Arial" panose="020B0604020202020204" pitchFamily="34" charset="0"/>
              <a:buChar char="•"/>
            </a:pPr>
            <a:r>
              <a:rPr lang="en-US" dirty="0">
                <a:latin typeface="Times New Roman" charset="0"/>
              </a:rPr>
              <a:t>Sometimes food can be restored to a safe condition. This is called reconditioning. For example, a hot food that has not been held at the correct temperature may be reheated if it has not been in the temperature danger zone for more than two hours.</a:t>
            </a:r>
          </a:p>
        </p:txBody>
      </p:sp>
    </p:spTree>
    <p:extLst>
      <p:ext uri="{BB962C8B-B14F-4D97-AF65-F5344CB8AC3E}">
        <p14:creationId xmlns:p14="http://schemas.microsoft.com/office/powerpoint/2010/main" val="372832299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chemeClr val="tx1"/>
                </a:solidFill>
              </a:rPr>
              <a:pPr eaLnBrk="1" hangingPunct="1">
                <a:defRPr/>
              </a:pPr>
              <a:t>179</a:t>
            </a:fld>
            <a:endParaRPr lang="en-US" sz="1200" b="0" dirty="0">
              <a:solidFill>
                <a:schemeClr val="tx1"/>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When frozen food is thawed and exposed to the temperature danger zone, pathogens in the food will begin to grow. To reduce this growth, </a:t>
            </a:r>
            <a:r>
              <a:rPr lang="en-US" sz="1200" b="1" i="0" u="none" strike="noStrike" kern="1200" baseline="0" dirty="0">
                <a:solidFill>
                  <a:srgbClr val="FF0000"/>
                </a:solidFill>
                <a:latin typeface="Times New Roman" pitchFamily="18" charset="0"/>
                <a:ea typeface="ＭＳ Ｐゴシック" charset="0"/>
                <a:cs typeface="ＭＳ Ｐゴシック" charset="0"/>
              </a:rPr>
              <a:t>NEVER</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thaw food at room temperature. </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When thawing food under running water, the flow of the water must be strong enough to wash loose food bits into the drain. Always use a clean and sanitized food-prep sink when thawing food this way. </a:t>
            </a:r>
            <a:r>
              <a:rPr lang="en-US" b="1" dirty="0">
                <a:solidFill>
                  <a:srgbClr val="FF0000"/>
                </a:solidFill>
                <a:latin typeface="Times New Roman" charset="0"/>
              </a:rPr>
              <a:t>NEVER</a:t>
            </a:r>
            <a:r>
              <a:rPr lang="en-US" dirty="0">
                <a:latin typeface="Times New Roman" charset="0"/>
              </a:rPr>
              <a:t> let the temperature of the food go above 41°F (5°C) for longer than four hours. This includes the time it takes to thaw the food plus the time it takes to prep or cool it. The photo shows the correct way to thaw food under running water.</a:t>
            </a:r>
          </a:p>
        </p:txBody>
      </p:sp>
    </p:spTree>
    <p:extLst>
      <p:ext uri="{BB962C8B-B14F-4D97-AF65-F5344CB8AC3E}">
        <p14:creationId xmlns:p14="http://schemas.microsoft.com/office/powerpoint/2010/main" val="87040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22DE44-EF50-504F-9558-C6A94E84CD77}" type="slidenum">
              <a:rPr lang="en-US" sz="1200" b="0" smtClean="0">
                <a:solidFill>
                  <a:schemeClr val="tx1"/>
                </a:solidFill>
              </a:rPr>
              <a:pPr eaLnBrk="1" hangingPunct="1">
                <a:defRPr/>
              </a:pPr>
              <a:t>18</a:t>
            </a:fld>
            <a:endParaRPr lang="en-US" sz="1200" b="0" dirty="0">
              <a:solidFill>
                <a:schemeClr val="tx1"/>
              </a:solidFill>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3"/>
          </p:nvPr>
        </p:nvSpPr>
        <p:spPr>
          <a:xfrm>
            <a:off x="876300" y="4414837"/>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Pathogens can be spread to food if equipment has not been cleaned and sanitized correctly</a:t>
            </a:r>
            <a:r>
              <a:rPr lang="en-US" baseline="0" dirty="0"/>
              <a:t> </a:t>
            </a:r>
            <a:r>
              <a:rPr lang="en-US" dirty="0"/>
              <a:t>between uses. This can happen in the ways indicated on the slide.</a:t>
            </a:r>
          </a:p>
          <a:p>
            <a:pPr eaLnBrk="1" hangingPunct="1">
              <a:defRPr/>
            </a:pPr>
            <a:endParaRPr lang="en-US" dirty="0"/>
          </a:p>
        </p:txBody>
      </p:sp>
    </p:spTree>
    <p:extLst>
      <p:ext uri="{BB962C8B-B14F-4D97-AF65-F5344CB8AC3E}">
        <p14:creationId xmlns:p14="http://schemas.microsoft.com/office/powerpoint/2010/main" val="426453832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chemeClr val="tx1"/>
                </a:solidFill>
              </a:rPr>
              <a:pPr eaLnBrk="1" hangingPunct="1">
                <a:defRPr/>
              </a:pPr>
              <a:t>180</a:t>
            </a:fld>
            <a:endParaRPr lang="en-US" sz="1200" b="0" dirty="0">
              <a:solidFill>
                <a:schemeClr val="tx1"/>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After food is thawed in a microwave oven, it must be cooked in conventional cooking equipment, such as an oven.</a:t>
            </a:r>
          </a:p>
        </p:txBody>
      </p:sp>
    </p:spTree>
    <p:extLst>
      <p:ext uri="{BB962C8B-B14F-4D97-AF65-F5344CB8AC3E}">
        <p14:creationId xmlns:p14="http://schemas.microsoft.com/office/powerpoint/2010/main" val="401932700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n-US" b="1" dirty="0"/>
              <a:t>Instructor</a:t>
            </a:r>
            <a:r>
              <a:rPr lang="en-US" b="1" baseline="0" dirty="0"/>
              <a:t> Notes</a:t>
            </a:r>
          </a:p>
          <a:p>
            <a:pPr marL="171450" indent="-171450">
              <a:buFont typeface="Arial" panose="020B0604020202020204" pitchFamily="34" charset="0"/>
              <a:buChar char="•"/>
            </a:pPr>
            <a:r>
              <a:rPr lang="en-US" baseline="0" dirty="0"/>
              <a:t>Because of concerns about the potential for botulism, frozen fish in ROP packaging has special handling practices.</a:t>
            </a:r>
            <a:endParaRPr lang="en-US" dirty="0"/>
          </a:p>
          <a:p>
            <a:endParaRPr lang="en-US" dirty="0"/>
          </a:p>
        </p:txBody>
      </p:sp>
      <p:sp>
        <p:nvSpPr>
          <p:cNvPr id="4" name="Slide Number Placeholder 3"/>
          <p:cNvSpPr>
            <a:spLocks noGrp="1"/>
          </p:cNvSpPr>
          <p:nvPr>
            <p:ph type="sldNum" sz="quarter" idx="10"/>
          </p:nvPr>
        </p:nvSpPr>
        <p:spPr/>
        <p:txBody>
          <a:bodyPr/>
          <a:lstStyle/>
          <a:p>
            <a:fld id="{3D494EC2-D9B4-4583-8DA9-E77DF161A85C}" type="slidenum">
              <a:rPr lang="en-US" smtClean="0"/>
              <a:t>181</a:t>
            </a:fld>
            <a:endParaRPr lang="en-US" dirty="0"/>
          </a:p>
        </p:txBody>
      </p:sp>
    </p:spTree>
    <p:extLst>
      <p:ext uri="{BB962C8B-B14F-4D97-AF65-F5344CB8AC3E}">
        <p14:creationId xmlns:p14="http://schemas.microsoft.com/office/powerpoint/2010/main" val="404570281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endParaRPr lang="en-US" dirty="0"/>
          </a:p>
        </p:txBody>
      </p:sp>
      <p:sp>
        <p:nvSpPr>
          <p:cNvPr id="4" name="Slide Number Placeholder 3"/>
          <p:cNvSpPr>
            <a:spLocks noGrp="1"/>
          </p:cNvSpPr>
          <p:nvPr>
            <p:ph type="sldNum" sz="quarter" idx="10"/>
          </p:nvPr>
        </p:nvSpPr>
        <p:spPr/>
        <p:txBody>
          <a:bodyPr/>
          <a:lstStyle/>
          <a:p>
            <a:fld id="{3D494EC2-D9B4-4583-8DA9-E77DF161A85C}" type="slidenum">
              <a:rPr lang="en-US" smtClean="0"/>
              <a:t>182</a:t>
            </a:fld>
            <a:endParaRPr lang="en-US" dirty="0"/>
          </a:p>
        </p:txBody>
      </p:sp>
    </p:spTree>
    <p:extLst>
      <p:ext uri="{BB962C8B-B14F-4D97-AF65-F5344CB8AC3E}">
        <p14:creationId xmlns:p14="http://schemas.microsoft.com/office/powerpoint/2010/main" val="394509304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C56343F-8EBE-F34F-8419-1385310BCB97}" type="slidenum">
              <a:rPr lang="en-US" sz="1200" b="0" smtClean="0">
                <a:solidFill>
                  <a:schemeClr val="tx1"/>
                </a:solidFill>
              </a:rPr>
              <a:pPr eaLnBrk="1" hangingPunct="1">
                <a:defRPr/>
              </a:pPr>
              <a:t>183</a:t>
            </a:fld>
            <a:endParaRPr lang="en-US" sz="1200" b="0" dirty="0">
              <a:solidFill>
                <a:schemeClr val="tx1"/>
              </a:solidFill>
            </a:endParaRPr>
          </a:p>
        </p:txBody>
      </p:sp>
      <p:sp>
        <p:nvSpPr>
          <p:cNvPr id="442371" name="Rectangle 2"/>
          <p:cNvSpPr>
            <a:spLocks noGrp="1" noRot="1" noChangeAspect="1" noChangeArrowheads="1" noTextEdit="1"/>
          </p:cNvSpPr>
          <p:nvPr>
            <p:ph type="sldImg"/>
          </p:nvPr>
        </p:nvSpPr>
        <p:spPr>
          <a:ln/>
        </p:spPr>
      </p:sp>
      <p:sp>
        <p:nvSpPr>
          <p:cNvPr id="442373"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Wash produce thoroughly under running water. This is especially important before cutting, cooking, or combining it with other ingredients. The water should be a little warmer than the produce.</a:t>
            </a:r>
          </a:p>
          <a:p>
            <a:pPr marL="171450" indent="-171450" eaLnBrk="1" hangingPunct="1">
              <a:buFont typeface="Arial" panose="020B0604020202020204" pitchFamily="34" charset="0"/>
              <a:buChar char="•"/>
              <a:defRPr/>
            </a:pPr>
            <a:r>
              <a:rPr lang="en-US" dirty="0">
                <a:latin typeface="Times New Roman" charset="0"/>
                <a:cs typeface="+mn-cs"/>
              </a:rPr>
              <a:t>Pay special attention to leafy greens such as lettuce and spinach. Remove the outer leaves, and pull the lettuce or spinach completely apart and rinse thoroughly.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Certain chemicals may be used to wash fruits and vegetables. Also, produce can be treated by washing it in water containing ozone. This treatment helps control pathogens. Your local regulatory authority can tell what is acceptable to use for this.</a:t>
            </a:r>
          </a:p>
          <a:p>
            <a:pPr marL="0" indent="0" eaLnBrk="1" hangingPunct="1">
              <a:buFontTx/>
              <a:buNone/>
              <a:defRPr/>
            </a:pPr>
            <a:endParaRPr lang="en-US" dirty="0">
              <a:latin typeface="Times New Roman" charset="0"/>
              <a:cs typeface="+mn-cs"/>
            </a:endParaRPr>
          </a:p>
        </p:txBody>
      </p:sp>
    </p:spTree>
    <p:extLst>
      <p:ext uri="{BB962C8B-B14F-4D97-AF65-F5344CB8AC3E}">
        <p14:creationId xmlns:p14="http://schemas.microsoft.com/office/powerpoint/2010/main" val="36291486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33FFD45-BEE4-CC4C-B45C-37C6393DD022}" type="slidenum">
              <a:rPr lang="en-US" sz="1200" b="0" smtClean="0">
                <a:solidFill>
                  <a:schemeClr val="tx1"/>
                </a:solidFill>
              </a:rPr>
              <a:pPr eaLnBrk="1" hangingPunct="1">
                <a:defRPr/>
              </a:pPr>
              <a:t>184</a:t>
            </a:fld>
            <a:endParaRPr lang="en-US" sz="1200" b="0" dirty="0">
              <a:solidFill>
                <a:schemeClr val="tx1"/>
              </a:solidFill>
            </a:endParaRPr>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Refrigerate and hold cut melons, cut tomatoes, and cut leafy greens at 41ºF (</a:t>
            </a:r>
            <a:r>
              <a:rPr lang="en-US" dirty="0">
                <a:latin typeface="Times New Roman" charset="0"/>
              </a:rPr>
              <a:t>5ºC</a:t>
            </a:r>
            <a:r>
              <a:rPr lang="en-US" sz="1200" kern="1200" dirty="0">
                <a:solidFill>
                  <a:schemeClr val="tx1"/>
                </a:solidFill>
                <a:latin typeface="Times New Roman" charset="0"/>
                <a:ea typeface="ＭＳ Ｐゴシック" charset="0"/>
                <a:cs typeface="ＭＳ Ｐゴシック" charset="0"/>
              </a:rPr>
              <a:t>) or lower. They are TCS food. Many operations hold other fresh-cut produce at this temperature as well.</a:t>
            </a:r>
          </a:p>
        </p:txBody>
      </p:sp>
    </p:spTree>
    <p:extLst>
      <p:ext uri="{BB962C8B-B14F-4D97-AF65-F5344CB8AC3E}">
        <p14:creationId xmlns:p14="http://schemas.microsoft.com/office/powerpoint/2010/main" val="338125789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BE27E29-6197-7E47-862D-ACA21E4035F3}" type="slidenum">
              <a:rPr lang="en-US" sz="1200" b="0" smtClean="0">
                <a:solidFill>
                  <a:schemeClr val="tx1"/>
                </a:solidFill>
              </a:rPr>
              <a:pPr eaLnBrk="1" hangingPunct="1">
                <a:defRPr/>
              </a:pPr>
              <a:t>185</a:t>
            </a:fld>
            <a:endParaRPr lang="en-US" sz="1200" b="0" dirty="0">
              <a:solidFill>
                <a:schemeClr val="tx1"/>
              </a:solidFill>
            </a:endParaRPr>
          </a:p>
        </p:txBody>
      </p:sp>
      <p:sp>
        <p:nvSpPr>
          <p:cNvPr id="445443"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Pooled eggs are eggs that are cracked open and combined in a container</a:t>
            </a:r>
            <a:r>
              <a:rPr lang="en-US" b="0" dirty="0">
                <a:latin typeface="Times New Roman" charset="0"/>
              </a:rPr>
              <a:t>.</a:t>
            </a:r>
            <a:r>
              <a:rPr lang="en-US" b="1" dirty="0">
                <a:latin typeface="Times New Roman" charset="0"/>
              </a:rPr>
              <a:t> </a:t>
            </a:r>
          </a:p>
          <a:p>
            <a:pPr marL="171450" indent="-171450" eaLnBrk="1" hangingPunct="1">
              <a:buFont typeface="Arial" panose="020B0604020202020204" pitchFamily="34" charset="0"/>
              <a:buChar char="•"/>
            </a:pPr>
            <a:r>
              <a:rPr lang="en-US" dirty="0">
                <a:latin typeface="Times New Roman" charset="0"/>
              </a:rPr>
              <a:t>Check with your local regulatory authority to see if pooling eggs is allowed. </a:t>
            </a:r>
          </a:p>
          <a:p>
            <a:pPr marL="171450" indent="-171450" eaLnBrk="1" hangingPunct="1">
              <a:buFont typeface="Arial" panose="020B0604020202020204" pitchFamily="34" charset="0"/>
              <a:buChar char="•"/>
            </a:pPr>
            <a:r>
              <a:rPr lang="en-US" dirty="0">
                <a:latin typeface="Times New Roman" charset="0"/>
              </a:rPr>
              <a:t>Egg dishes requiring little or no cooking include Caesar salad dressing, Hollandaise sauce, tiramisu, and mousse. </a:t>
            </a:r>
          </a:p>
          <a:p>
            <a:pPr marL="171450" indent="-171450" eaLnBrk="1" hangingPunct="1">
              <a:buFont typeface="Arial" panose="020B0604020202020204" pitchFamily="34" charset="0"/>
              <a:buChar char="•"/>
            </a:pPr>
            <a:r>
              <a:rPr lang="en-US" dirty="0">
                <a:latin typeface="Times New Roman" charset="0"/>
              </a:rPr>
              <a:t>Use pasteurized eggs or egg products when serving raw or undercooked dishes to high-risk populations.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1511319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3926CA-73D5-D049-B526-09D78C79F07F}" type="slidenum">
              <a:rPr lang="en-US" sz="1200" b="0" smtClean="0">
                <a:solidFill>
                  <a:schemeClr val="tx1"/>
                </a:solidFill>
              </a:rPr>
              <a:pPr eaLnBrk="1" hangingPunct="1">
                <a:defRPr/>
              </a:pPr>
              <a:t>186</a:t>
            </a:fld>
            <a:endParaRPr lang="en-US" sz="1200" b="0" dirty="0">
              <a:solidFill>
                <a:schemeClr val="tx1"/>
              </a:solidFill>
            </a:endParaRPr>
          </a:p>
        </p:txBody>
      </p:sp>
      <p:sp>
        <p:nvSpPr>
          <p:cNvPr id="44646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290074043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E004F2-9FEC-DB4F-8EBB-5E13F700C608}" type="slidenum">
              <a:rPr lang="en-US" sz="1200" b="0" smtClean="0">
                <a:solidFill>
                  <a:schemeClr val="tx1"/>
                </a:solidFill>
              </a:rPr>
              <a:pPr eaLnBrk="1" hangingPunct="1">
                <a:defRPr/>
              </a:pPr>
              <a:t>187</a:t>
            </a:fld>
            <a:endParaRPr lang="en-US" sz="1200" b="0" dirty="0">
              <a:solidFill>
                <a:schemeClr val="tx1"/>
              </a:solidFill>
            </a:endParaRPr>
          </a:p>
        </p:txBody>
      </p:sp>
      <p:sp>
        <p:nvSpPr>
          <p:cNvPr id="447491"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Chicken, tuna, egg, pasta, and potato salads have all been involved in foodborne-illness outbreaks. These salads are not usually cooked after preparation. This means you do not have a chance to reduce pathogens that may have gotten into the salad. </a:t>
            </a:r>
          </a:p>
          <a:p>
            <a:pPr marL="171450" indent="-171450" eaLnBrk="1" hangingPunct="1">
              <a:buFont typeface="Arial" panose="020B0604020202020204" pitchFamily="34" charset="0"/>
              <a:buChar char="•"/>
            </a:pPr>
            <a:r>
              <a:rPr lang="en-US" dirty="0">
                <a:latin typeface="Times New Roman" charset="0"/>
              </a:rPr>
              <a:t>Leftover TCS food such as pasta, chicken, and potatoes can be used only if it has been cooked, held, and cooled correctly.</a:t>
            </a:r>
          </a:p>
          <a:p>
            <a:pPr marL="171450" indent="-171450" eaLnBrk="1" hangingPunct="1">
              <a:buFont typeface="Arial" panose="020B0604020202020204" pitchFamily="34" charset="0"/>
              <a:buChar char="•"/>
            </a:pPr>
            <a:r>
              <a:rPr lang="en-US" dirty="0">
                <a:latin typeface="Times New Roman" charset="0"/>
              </a:rPr>
              <a:t>Throw out leftover food held at 41ºF (5ºC) or lower after seven days. </a:t>
            </a:r>
            <a:r>
              <a:rPr lang="en-US" sz="1200" b="0" i="0" u="none" strike="noStrike" kern="1200" baseline="0" dirty="0">
                <a:solidFill>
                  <a:schemeClr val="tx1"/>
                </a:solidFill>
                <a:latin typeface="Times New Roman" pitchFamily="18" charset="0"/>
                <a:ea typeface="ＭＳ Ｐゴシック" charset="0"/>
                <a:cs typeface="ＭＳ Ｐゴシック" charset="0"/>
              </a:rPr>
              <a:t>Check the use-by date of the stored TCS food before using it. </a:t>
            </a:r>
            <a:endParaRPr lang="en-US" dirty="0">
              <a:latin typeface="Times New Roman" charset="0"/>
            </a:endParaRPr>
          </a:p>
        </p:txBody>
      </p:sp>
    </p:spTree>
    <p:extLst>
      <p:ext uri="{BB962C8B-B14F-4D97-AF65-F5344CB8AC3E}">
        <p14:creationId xmlns:p14="http://schemas.microsoft.com/office/powerpoint/2010/main" val="12439050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AC7CE8-F61C-A049-A185-7AC9FC9BDE6A}" type="slidenum">
              <a:rPr lang="en-US" sz="1200" b="0" smtClean="0">
                <a:solidFill>
                  <a:schemeClr val="tx1"/>
                </a:solidFill>
              </a:rPr>
              <a:pPr eaLnBrk="1" hangingPunct="1">
                <a:defRPr/>
              </a:pPr>
              <a:t>188</a:t>
            </a:fld>
            <a:endParaRPr lang="en-US" sz="1200" b="0" dirty="0">
              <a:solidFill>
                <a:schemeClr val="tx1"/>
              </a:solidFill>
            </a:endParaRPr>
          </a:p>
        </p:txBody>
      </p:sp>
      <p:sp>
        <p:nvSpPr>
          <p:cNvPr id="448515" name="Rectangle 2"/>
          <p:cNvSpPr>
            <a:spLocks noGrp="1" noRot="1" noChangeAspect="1" noChangeArrowheads="1" noTextEdit="1"/>
          </p:cNvSpPr>
          <p:nvPr>
            <p:ph type="sldImg"/>
          </p:nvPr>
        </p:nvSpPr>
        <p:spPr>
          <a:xfrm>
            <a:off x="1182688" y="696913"/>
            <a:ext cx="4648200" cy="3486150"/>
          </a:xfrm>
          <a:ln/>
        </p:spPr>
      </p:sp>
      <p:sp>
        <p:nvSpPr>
          <p:cNvPr id="44851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Make ice from water that is safe to drink.</a:t>
            </a:r>
          </a:p>
          <a:p>
            <a:pPr marL="171450" indent="-171450" eaLnBrk="1" hangingPunct="1">
              <a:buFont typeface="Arial" panose="020B0604020202020204" pitchFamily="34" charset="0"/>
              <a:buChar char="•"/>
              <a:defRPr/>
            </a:pPr>
            <a:r>
              <a:rPr lang="en-US" b="1" dirty="0">
                <a:solidFill>
                  <a:srgbClr val="FF0000"/>
                </a:solidFill>
                <a:latin typeface="Times New Roman" charset="0"/>
                <a:cs typeface="+mn-cs"/>
              </a:rPr>
              <a:t>NEVER</a:t>
            </a:r>
            <a:r>
              <a:rPr lang="en-US" dirty="0">
                <a:solidFill>
                  <a:srgbClr val="FF0000"/>
                </a:solidFill>
                <a:latin typeface="Times New Roman" charset="0"/>
                <a:cs typeface="+mn-cs"/>
              </a:rPr>
              <a:t> </a:t>
            </a:r>
            <a:r>
              <a:rPr lang="en-US" dirty="0">
                <a:latin typeface="Times New Roman" charset="0"/>
                <a:cs typeface="+mn-cs"/>
              </a:rPr>
              <a:t>use ice as an ingredient if it was used to keep food cold. For example, if ice is used to cool food on a salad bar, it cannot then be used in drinks.</a:t>
            </a:r>
          </a:p>
          <a:p>
            <a:pPr marL="114300" indent="-114300" eaLnBrk="1" hangingPunct="1">
              <a:lnSpc>
                <a:spcPct val="80000"/>
              </a:lnSpc>
              <a:spcBef>
                <a:spcPct val="50000"/>
              </a:spcBef>
              <a:defRPr/>
            </a:pPr>
            <a:endParaRPr lang="en-US" dirty="0">
              <a:latin typeface="Times New Roman" charset="0"/>
              <a:cs typeface="Times New Roman" charset="0"/>
            </a:endParaRPr>
          </a:p>
        </p:txBody>
      </p:sp>
    </p:spTree>
    <p:extLst>
      <p:ext uri="{BB962C8B-B14F-4D97-AF65-F5344CB8AC3E}">
        <p14:creationId xmlns:p14="http://schemas.microsoft.com/office/powerpoint/2010/main" val="202235117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530C00-B2D0-084C-8E54-1C15D8A2C979}" type="slidenum">
              <a:rPr lang="en-US" sz="1200" b="0" smtClean="0">
                <a:solidFill>
                  <a:schemeClr val="tx1"/>
                </a:solidFill>
              </a:rPr>
              <a:pPr eaLnBrk="1" hangingPunct="1">
                <a:defRPr/>
              </a:pPr>
              <a:t>189</a:t>
            </a:fld>
            <a:endParaRPr lang="en-US" sz="1200" b="0" dirty="0">
              <a:solidFill>
                <a:schemeClr val="tx1"/>
              </a:solidFill>
            </a:endParaRPr>
          </a:p>
        </p:txBody>
      </p:sp>
      <p:sp>
        <p:nvSpPr>
          <p:cNvPr id="450563" name="Rectangle 2"/>
          <p:cNvSpPr>
            <a:spLocks noGrp="1" noRot="1" noChangeAspect="1" noChangeArrowheads="1" noTextEdit="1"/>
          </p:cNvSpPr>
          <p:nvPr>
            <p:ph type="sldImg"/>
          </p:nvPr>
        </p:nvSpPr>
        <p:spPr>
          <a:xfrm>
            <a:off x="1181100" y="698500"/>
            <a:ext cx="4648200" cy="3486150"/>
          </a:xfrm>
          <a:ln/>
        </p:spPr>
      </p:sp>
      <p:sp>
        <p:nvSpPr>
          <p:cNvPr id="45056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You will need a variance when prepping food in certain ways. A variance is a document issued by your regulatory authority that allows a regulatory requirement to be waived or changed.</a:t>
            </a:r>
          </a:p>
        </p:txBody>
      </p:sp>
    </p:spTree>
    <p:extLst>
      <p:ext uri="{BB962C8B-B14F-4D97-AF65-F5344CB8AC3E}">
        <p14:creationId xmlns:p14="http://schemas.microsoft.com/office/powerpoint/2010/main" val="1586285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19</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endParaRPr lang="en-US" b="0" dirty="0">
              <a:ea typeface="+mn-ea"/>
              <a:cs typeface="+mn-cs"/>
            </a:endParaRPr>
          </a:p>
        </p:txBody>
      </p:sp>
    </p:spTree>
    <p:extLst>
      <p:ext uri="{BB962C8B-B14F-4D97-AF65-F5344CB8AC3E}">
        <p14:creationId xmlns:p14="http://schemas.microsoft.com/office/powerpoint/2010/main" val="275429301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112E6D-8DBB-1349-ADBA-CB336BDC2465}" type="slidenum">
              <a:rPr lang="en-US" sz="1200" b="0" smtClean="0">
                <a:solidFill>
                  <a:schemeClr val="tx1"/>
                </a:solidFill>
              </a:rPr>
              <a:pPr eaLnBrk="1" hangingPunct="1">
                <a:defRPr/>
              </a:pPr>
              <a:t>190</a:t>
            </a:fld>
            <a:endParaRPr lang="en-US" sz="1200" b="0" dirty="0">
              <a:solidFill>
                <a:schemeClr val="tx1"/>
              </a:solidFill>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Reduced-oxygen packaging (ROP) includes MAP, vacuum-packed, and </a:t>
            </a:r>
            <a:r>
              <a:rPr lang="en-US" sz="1200" b="0" i="1" u="none" strike="noStrike" kern="1200" baseline="0" dirty="0">
                <a:solidFill>
                  <a:schemeClr val="tx1"/>
                </a:solidFill>
                <a:latin typeface="Times New Roman" pitchFamily="18" charset="0"/>
                <a:ea typeface="ＭＳ Ｐゴシック" charset="0"/>
                <a:cs typeface="ＭＳ Ｐゴシック" charset="0"/>
              </a:rPr>
              <a:t>sous vide </a:t>
            </a:r>
            <a:r>
              <a:rPr lang="en-US" sz="1200" b="0" i="0" u="none" strike="noStrike" kern="1200" baseline="0" dirty="0">
                <a:solidFill>
                  <a:schemeClr val="tx1"/>
                </a:solidFill>
                <a:latin typeface="Times New Roman" pitchFamily="18" charset="0"/>
                <a:ea typeface="ＭＳ Ｐゴシック" charset="0"/>
                <a:cs typeface="ＭＳ Ｐゴシック" charset="0"/>
              </a:rPr>
              <a:t>food, as shown in the photo. </a:t>
            </a:r>
            <a:endParaRPr lang="en-US" i="1" dirty="0">
              <a:latin typeface="Times New Roman" charset="0"/>
              <a:cs typeface="+mn-cs"/>
            </a:endParaRPr>
          </a:p>
        </p:txBody>
      </p:sp>
    </p:spTree>
    <p:extLst>
      <p:ext uri="{BB962C8B-B14F-4D97-AF65-F5344CB8AC3E}">
        <p14:creationId xmlns:p14="http://schemas.microsoft.com/office/powerpoint/2010/main" val="47893404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96112E6D-8DBB-1349-ADBA-CB336BDC246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mn-ea"/>
                <a:cs typeface="+mn-cs"/>
              </a:rPr>
              <a:t>When applying for a variance, your regulatory authority may require you to submit a HACCP plan. </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mn-ea"/>
                <a:cs typeface="+mn-cs"/>
              </a:rPr>
              <a:t>The HACCP plan must account for any food safety risks related to the way you plan to prep the food item.</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mn-ea"/>
                <a:cs typeface="+mn-cs"/>
              </a:rPr>
              <a:t>You must comply with the HACCP plan and procedures submitted</a:t>
            </a:r>
            <a:r>
              <a:rPr lang="en-US" sz="1200" kern="1200" dirty="0">
                <a:solidFill>
                  <a:schemeClr val="tx1"/>
                </a:solidFill>
                <a:latin typeface="Times New Roman" pitchFamily="18" charset="0"/>
                <a:ea typeface="ＭＳ Ｐゴシック" charset="0"/>
                <a:cs typeface="ＭＳ Ｐゴシック" charset="0"/>
              </a:rPr>
              <a:t>.</a:t>
            </a:r>
          </a:p>
          <a:p>
            <a:pPr marL="171450" indent="-171450">
              <a:buFont typeface="Arial" panose="020B0604020202020204" pitchFamily="34" charset="0"/>
              <a:buChar char="•"/>
            </a:pPr>
            <a:r>
              <a:rPr lang="en-US" sz="1200" b="0" strike="noStrike" kern="1200" dirty="0">
                <a:solidFill>
                  <a:schemeClr val="tx1"/>
                </a:solidFill>
                <a:effectLst/>
                <a:latin typeface="+mn-lt"/>
                <a:ea typeface="+mn-ea"/>
                <a:cs typeface="+mn-cs"/>
              </a:rPr>
              <a:t>Finally, you have to maintain the HACCP plan and any other associated documents—including the variance—at the operation. And you have to provide them to the regulatory authority, if requested.</a:t>
            </a:r>
            <a:endParaRPr lang="en-US" sz="1200" b="0" kern="120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74634722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96112E6D-8DBB-1349-ADBA-CB336BDC246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sz="1200" b="1" kern="1200" dirty="0">
                <a:solidFill>
                  <a:schemeClr val="tx1"/>
                </a:solidFill>
                <a:latin typeface="Times New Roman" charset="0"/>
                <a:ea typeface="ＭＳ Ｐゴシック" charset="0"/>
                <a:cs typeface="ＭＳ Ｐゴシック" charset="0"/>
              </a:rPr>
              <a:t>Instructor Notes</a:t>
            </a:r>
          </a:p>
          <a:p>
            <a:pPr marL="171450" indent="-171450" eaLnBrk="1" hangingPunct="1">
              <a:buFont typeface="Arial" panose="020B0604020202020204" pitchFamily="34" charset="0"/>
              <a:buChar char="•"/>
              <a:defRPr/>
            </a:pPr>
            <a:r>
              <a:rPr lang="en-US" sz="1200" b="0" strike="noStrike" kern="1200" dirty="0">
                <a:solidFill>
                  <a:schemeClr val="tx1"/>
                </a:solidFill>
                <a:latin typeface="Times New Roman" charset="0"/>
                <a:ea typeface="ＭＳ Ｐゴシック" charset="0"/>
                <a:cs typeface="ＭＳ Ｐゴシック" charset="0"/>
              </a:rPr>
              <a:t>Records must show that you have </a:t>
            </a:r>
            <a:r>
              <a:rPr lang="en-US" sz="1200" b="0" strike="noStrike" kern="1200" dirty="0">
                <a:solidFill>
                  <a:schemeClr val="tx1"/>
                </a:solidFill>
                <a:latin typeface="Times New Roman" charset="0"/>
                <a:ea typeface="ＭＳ Ｐゴシック" charset="0"/>
                <a:cs typeface="+mn-cs"/>
              </a:rPr>
              <a:t>procedures for monitoring critical control points—and are regularly monitoring them. </a:t>
            </a:r>
            <a:r>
              <a:rPr lang="en-US" sz="1200" b="0" kern="1200" dirty="0">
                <a:solidFill>
                  <a:schemeClr val="tx1"/>
                </a:solidFill>
                <a:effectLst/>
                <a:latin typeface="+mn-lt"/>
                <a:ea typeface="+mn-ea"/>
                <a:cs typeface="+mn-cs"/>
              </a:rPr>
              <a:t>They must also show that you are taking the necessary corrective actions if there is a failure at a critical control point </a:t>
            </a:r>
            <a:r>
              <a:rPr lang="en-US" sz="1200" b="0" i="1" kern="1200" dirty="0">
                <a:solidFill>
                  <a:schemeClr val="tx1"/>
                </a:solidFill>
                <a:effectLst/>
                <a:latin typeface="+mn-lt"/>
                <a:ea typeface="+mn-ea"/>
                <a:cs typeface="+mn-cs"/>
              </a:rPr>
              <a:t>and</a:t>
            </a:r>
            <a:r>
              <a:rPr lang="en-US" sz="1200" b="0" kern="1200" dirty="0">
                <a:solidFill>
                  <a:schemeClr val="tx1"/>
                </a:solidFill>
                <a:effectLst/>
                <a:latin typeface="+mn-lt"/>
                <a:ea typeface="+mn-ea"/>
                <a:cs typeface="+mn-cs"/>
              </a:rPr>
              <a:t> are verifying the effectiveness of the procedures or process</a:t>
            </a:r>
            <a:r>
              <a:rPr lang="en-US" sz="1200" b="0" kern="1200" baseline="0" dirty="0">
                <a:solidFill>
                  <a:schemeClr val="tx1"/>
                </a:solidFill>
                <a:effectLst/>
                <a:latin typeface="+mn-lt"/>
                <a:ea typeface="+mn-ea"/>
                <a:cs typeface="+mn-cs"/>
              </a:rPr>
              <a:t>es.</a:t>
            </a:r>
            <a:endParaRPr lang="en-US" sz="1200" b="0" strike="noStrike" kern="1200" dirty="0">
              <a:solidFill>
                <a:schemeClr val="tx1"/>
              </a:solidFill>
              <a:latin typeface="Times New Roman" charset="0"/>
              <a:ea typeface="ＭＳ Ｐゴシック" charset="0"/>
              <a:cs typeface="+mn-cs"/>
            </a:endParaRPr>
          </a:p>
        </p:txBody>
      </p:sp>
    </p:spTree>
    <p:extLst>
      <p:ext uri="{BB962C8B-B14F-4D97-AF65-F5344CB8AC3E}">
        <p14:creationId xmlns:p14="http://schemas.microsoft.com/office/powerpoint/2010/main" val="135730268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1FD6643-B48D-EA49-8FBA-960CB739BD1B}" type="slidenum">
              <a:rPr lang="en-US" sz="1200" b="0" smtClean="0">
                <a:solidFill>
                  <a:schemeClr val="tx1"/>
                </a:solidFill>
              </a:rPr>
              <a:pPr eaLnBrk="1" hangingPunct="1">
                <a:defRPr/>
              </a:pPr>
              <a:t>193</a:t>
            </a:fld>
            <a:endParaRPr lang="en-US" sz="1200" b="0" dirty="0">
              <a:solidFill>
                <a:schemeClr val="tx1"/>
              </a:solidFill>
            </a:endParaRPr>
          </a:p>
        </p:txBody>
      </p:sp>
      <p:sp>
        <p:nvSpPr>
          <p:cNvPr id="452611" name="Rectangle 2"/>
          <p:cNvSpPr>
            <a:spLocks noGrp="1" noRot="1" noChangeAspect="1" noChangeArrowheads="1" noTextEdit="1"/>
          </p:cNvSpPr>
          <p:nvPr>
            <p:ph type="sldImg"/>
          </p:nvPr>
        </p:nvSpPr>
        <p:spPr>
          <a:xfrm>
            <a:off x="1182688" y="696913"/>
            <a:ext cx="4648200" cy="3486150"/>
          </a:xfrm>
          <a:ln/>
        </p:spPr>
      </p:sp>
      <p:sp>
        <p:nvSpPr>
          <p:cNvPr id="352259"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571" tIns="46785" rIns="93571" bIns="4678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The only way to reduce pathogens in food to safe levels is to cook it to its required minimum internal temperature. This temperature is different for each food.</a:t>
            </a:r>
          </a:p>
          <a:p>
            <a:pPr marL="171450" indent="-171450" eaLnBrk="1" hangingPunct="1">
              <a:buFont typeface="Arial" panose="020B0604020202020204" pitchFamily="34" charset="0"/>
              <a:buChar char="•"/>
            </a:pPr>
            <a:r>
              <a:rPr lang="en-US" dirty="0">
                <a:latin typeface="Times New Roman" charset="0"/>
              </a:rPr>
              <a:t>If customers request that food items be cooked to temperatures lower than their minimum internal temperatures, you need to inform the customers of the potential risk of foodborne illness. Also be aware of special menu restrictions if you serve high-risk populations.</a:t>
            </a:r>
          </a:p>
          <a:p>
            <a:pPr marL="171450" indent="-171450" eaLnBrk="1" hangingPunct="1">
              <a:buFont typeface="Arial" panose="020B0604020202020204" pitchFamily="34" charset="0"/>
              <a:buChar char="•"/>
            </a:pPr>
            <a:r>
              <a:rPr lang="en-US" dirty="0">
                <a:latin typeface="Times New Roman" charset="0"/>
              </a:rPr>
              <a:t>While cooking reduces pathogens in food, it does not destroy spores or toxins they may have produced. You still must handle food correctly before you cook it.</a:t>
            </a:r>
          </a:p>
        </p:txBody>
      </p:sp>
    </p:spTree>
    <p:extLst>
      <p:ext uri="{BB962C8B-B14F-4D97-AF65-F5344CB8AC3E}">
        <p14:creationId xmlns:p14="http://schemas.microsoft.com/office/powerpoint/2010/main" val="71634134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99A2BCA-0C90-944D-933A-7C34FE21F8C2}" type="slidenum">
              <a:rPr lang="en-US" sz="1200" b="0" smtClean="0">
                <a:solidFill>
                  <a:schemeClr val="tx1"/>
                </a:solidFill>
              </a:rPr>
              <a:pPr eaLnBrk="1" hangingPunct="1">
                <a:defRPr/>
              </a:pPr>
              <a:t>194</a:t>
            </a:fld>
            <a:endParaRPr lang="en-US" sz="1200" b="0" dirty="0">
              <a:solidFill>
                <a:schemeClr val="tx1"/>
              </a:solidFill>
            </a:endParaRPr>
          </a:p>
        </p:txBody>
      </p:sp>
      <p:sp>
        <p:nvSpPr>
          <p:cNvPr id="453635" name="Rectangle 2"/>
          <p:cNvSpPr>
            <a:spLocks noGrp="1" noRot="1" noChangeAspect="1" noChangeArrowheads="1" noTextEdit="1"/>
          </p:cNvSpPr>
          <p:nvPr>
            <p:ph type="sldImg"/>
          </p:nvPr>
        </p:nvSpPr>
        <p:spPr>
          <a:xfrm>
            <a:off x="1182688" y="696913"/>
            <a:ext cx="4648200" cy="3486150"/>
          </a:xfrm>
          <a:ln/>
        </p:spPr>
      </p:sp>
      <p:sp>
        <p:nvSpPr>
          <p:cNvPr id="354307"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571" tIns="46785" rIns="93571" bIns="46785"/>
          <a:lstStyle/>
          <a:p>
            <a:pPr marL="114300" indent="-114300" eaLnBrk="1" hangingPunct="1"/>
            <a:endParaRPr lang="en-US" b="0" dirty="0">
              <a:latin typeface="Times New Roman" charset="0"/>
            </a:endParaRPr>
          </a:p>
        </p:txBody>
      </p:sp>
    </p:spTree>
    <p:extLst>
      <p:ext uri="{BB962C8B-B14F-4D97-AF65-F5344CB8AC3E}">
        <p14:creationId xmlns:p14="http://schemas.microsoft.com/office/powerpoint/2010/main" val="160805418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52DFF4E-1967-BE44-8F48-B981329F9344}" type="slidenum">
              <a:rPr lang="en-US" sz="1200" b="0" smtClean="0">
                <a:solidFill>
                  <a:schemeClr val="tx1"/>
                </a:solidFill>
              </a:rPr>
              <a:pPr eaLnBrk="1" hangingPunct="1">
                <a:defRPr/>
              </a:pPr>
              <a:t>195</a:t>
            </a:fld>
            <a:endParaRPr lang="en-US" sz="1200" b="0" dirty="0">
              <a:solidFill>
                <a:schemeClr val="tx1"/>
              </a:solidFill>
            </a:endParaRPr>
          </a:p>
        </p:txBody>
      </p:sp>
      <p:sp>
        <p:nvSpPr>
          <p:cNvPr id="4546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1708627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D56FD76-1013-024E-B823-7A1F96CDDAA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b="0" strike="noStrike" dirty="0">
              <a:latin typeface="Times New Roman" charset="0"/>
              <a:cs typeface="+mn-cs"/>
            </a:endParaRPr>
          </a:p>
        </p:txBody>
      </p:sp>
    </p:spTree>
    <p:extLst>
      <p:ext uri="{BB962C8B-B14F-4D97-AF65-F5344CB8AC3E}">
        <p14:creationId xmlns:p14="http://schemas.microsoft.com/office/powerpoint/2010/main" val="412146423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D56FD76-1013-024E-B823-7A1F96CDDAA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t>Ratites are mostly flightless birds with flat breastbones.</a:t>
            </a:r>
          </a:p>
        </p:txBody>
      </p:sp>
    </p:spTree>
    <p:extLst>
      <p:ext uri="{BB962C8B-B14F-4D97-AF65-F5344CB8AC3E}">
        <p14:creationId xmlns:p14="http://schemas.microsoft.com/office/powerpoint/2010/main" val="252970176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CFF95A-41E1-F640-9D33-23F3D9B3E680}" type="slidenum">
              <a:rPr lang="en-US" sz="1200" b="0" smtClean="0">
                <a:solidFill>
                  <a:schemeClr val="tx1"/>
                </a:solidFill>
              </a:rPr>
              <a:pPr eaLnBrk="1" hangingPunct="1">
                <a:defRPr/>
              </a:pPr>
              <a:t>198</a:t>
            </a:fld>
            <a:endParaRPr lang="en-US" sz="1200" b="0" dirty="0">
              <a:solidFill>
                <a:schemeClr val="tx1"/>
              </a:solidFill>
            </a:endParaRPr>
          </a:p>
        </p:txBody>
      </p:sp>
      <p:sp>
        <p:nvSpPr>
          <p:cNvPr id="456707"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33575588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EE6AB4-A8D8-014B-8DE3-84DA45A09475}" type="slidenum">
              <a:rPr lang="en-US" sz="1200" b="0" smtClean="0">
                <a:solidFill>
                  <a:schemeClr val="tx1"/>
                </a:solidFill>
              </a:rPr>
              <a:pPr eaLnBrk="1" hangingPunct="1">
                <a:defRPr/>
              </a:pPr>
              <a:t>199</a:t>
            </a:fld>
            <a:endParaRPr lang="en-US" sz="1200" b="0" dirty="0">
              <a:solidFill>
                <a:schemeClr val="tx1"/>
              </a:solidFill>
            </a:endParaRPr>
          </a:p>
        </p:txBody>
      </p:sp>
      <p:sp>
        <p:nvSpPr>
          <p:cNvPr id="4577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3470203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BB43F43-41C1-A347-8D62-550D6A8AE8DA}" type="slidenum">
              <a:rPr lang="en-US" sz="1200" b="0" smtClean="0">
                <a:solidFill>
                  <a:schemeClr val="tx1"/>
                </a:solidFill>
              </a:rPr>
              <a:pPr eaLnBrk="1" hangingPunct="1">
                <a:defRPr/>
              </a:pPr>
              <a:t>2</a:t>
            </a:fld>
            <a:endParaRPr lang="en-US" sz="1200" b="0" dirty="0">
              <a:solidFill>
                <a:schemeClr val="tx1"/>
              </a:solidFill>
            </a:endParaRPr>
          </a:p>
        </p:txBody>
      </p:sp>
      <p:sp>
        <p:nvSpPr>
          <p:cNvPr id="292867" name="Rectangle 2"/>
          <p:cNvSpPr>
            <a:spLocks noGrp="1" noRot="1" noChangeAspect="1" noChangeArrowheads="1" noTextEdit="1"/>
          </p:cNvSpPr>
          <p:nvPr>
            <p:ph type="sldImg"/>
          </p:nvPr>
        </p:nvSpPr>
        <p:spPr>
          <a:xfrm>
            <a:off x="1181100" y="698500"/>
            <a:ext cx="4648200" cy="3486150"/>
          </a:xfrm>
          <a:ln/>
        </p:spPr>
      </p:sp>
      <p:sp>
        <p:nvSpPr>
          <p:cNvPr id="32771"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292869" name="Notes Placeholder 1"/>
          <p:cNvSpPr>
            <a:spLocks noGrp="1"/>
          </p:cNvSpPr>
          <p:nvPr>
            <p:ph type="body" idx="1"/>
          </p:nvPr>
        </p:nvSpPr>
        <p:spPr>
          <a:xfrm>
            <a:off x="838199" y="4416425"/>
            <a:ext cx="5472113"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Discuss the chapter objectives with the class.</a:t>
            </a:r>
          </a:p>
          <a:p>
            <a:pPr marL="114300" indent="-114300" eaLnBrk="1" hangingPunct="1">
              <a:defRPr/>
            </a:pPr>
            <a:endParaRPr lang="en-US" sz="1200" b="1"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7059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20</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endParaRPr lang="en-US" b="0" dirty="0">
              <a:ea typeface="+mn-ea"/>
              <a:cs typeface="+mn-cs"/>
            </a:endParaRPr>
          </a:p>
        </p:txBody>
      </p:sp>
    </p:spTree>
    <p:extLst>
      <p:ext uri="{BB962C8B-B14F-4D97-AF65-F5344CB8AC3E}">
        <p14:creationId xmlns:p14="http://schemas.microsoft.com/office/powerpoint/2010/main" val="370273137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75143B-D318-1B40-9172-5E1643269BF3}" type="slidenum">
              <a:rPr lang="en-US" sz="1200" b="0" smtClean="0">
                <a:solidFill>
                  <a:schemeClr val="tx1"/>
                </a:solidFill>
              </a:rPr>
              <a:pPr eaLnBrk="1" hangingPunct="1">
                <a:defRPr/>
              </a:pPr>
              <a:t>200</a:t>
            </a:fld>
            <a:endParaRPr lang="en-US" sz="1200" b="0" dirty="0">
              <a:solidFill>
                <a:schemeClr val="tx1"/>
              </a:solidFill>
            </a:endParaRPr>
          </a:p>
        </p:txBody>
      </p:sp>
      <p:sp>
        <p:nvSpPr>
          <p:cNvPr id="45875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b="0" dirty="0"/>
          </a:p>
        </p:txBody>
      </p:sp>
    </p:spTree>
    <p:extLst>
      <p:ext uri="{BB962C8B-B14F-4D97-AF65-F5344CB8AC3E}">
        <p14:creationId xmlns:p14="http://schemas.microsoft.com/office/powerpoint/2010/main" val="270738489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20846A-C229-ED44-8AAB-730BE8788832}" type="slidenum">
              <a:rPr lang="en-US" sz="1200" b="0" smtClean="0">
                <a:solidFill>
                  <a:schemeClr val="tx1"/>
                </a:solidFill>
              </a:rPr>
              <a:pPr eaLnBrk="1" hangingPunct="1">
                <a:defRPr/>
              </a:pPr>
              <a:t>201</a:t>
            </a:fld>
            <a:endParaRPr lang="en-US" sz="1200" b="0" dirty="0">
              <a:solidFill>
                <a:schemeClr val="tx1"/>
              </a:solidFill>
            </a:endParaRPr>
          </a:p>
        </p:txBody>
      </p:sp>
      <p:sp>
        <p:nvSpPr>
          <p:cNvPr id="45977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151290979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BD82CEE0-9FA2-6242-9052-540C4C71C050}" type="slidenum">
              <a:rPr lang="en-US">
                <a:solidFill>
                  <a:prstClr val="black"/>
                </a:solidFill>
                <a:latin typeface="Arial" charset="0"/>
                <a:ea typeface="ＭＳ Ｐゴシック" charset="0"/>
                <a:cs typeface="ＭＳ Ｐゴシック" charset="0"/>
              </a:rPr>
              <a:pPr/>
              <a:t>202</a:t>
            </a:fld>
            <a:endParaRPr lang="en-US">
              <a:solidFill>
                <a:prstClr val="black"/>
              </a:solidFill>
              <a:latin typeface="Arial" charset="0"/>
              <a:ea typeface="ＭＳ Ｐゴシック" charset="0"/>
              <a:cs typeface="ＭＳ Ｐゴシック" charset="0"/>
            </a:endParaRPr>
          </a:p>
        </p:txBody>
      </p:sp>
      <p:sp>
        <p:nvSpPr>
          <p:cNvPr id="6297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r>
              <a:rPr lang="en-US" b="1" dirty="0"/>
              <a:t>Instructor</a:t>
            </a:r>
            <a:r>
              <a:rPr lang="en-US" b="1" baseline="0" dirty="0"/>
              <a:t> Notes</a:t>
            </a:r>
          </a:p>
          <a:p>
            <a:pPr marL="171450" indent="-171450">
              <a:buFont typeface="Arial" panose="020B0604020202020204" pitchFamily="34" charset="0"/>
              <a:buChar char="•"/>
            </a:pPr>
            <a:r>
              <a:rPr lang="en-US" dirty="0"/>
              <a:t>Cover the food to prevent its surface from drying out.</a:t>
            </a:r>
          </a:p>
          <a:p>
            <a:pPr marL="171450" indent="-171450">
              <a:buFont typeface="Arial" panose="020B0604020202020204" pitchFamily="34" charset="0"/>
              <a:buChar char="•"/>
            </a:pPr>
            <a:r>
              <a:rPr lang="en-US" dirty="0"/>
              <a:t>Rotate or stir it halfway through the cooking process so that the heat reaches the food more evenly.</a:t>
            </a:r>
          </a:p>
          <a:p>
            <a:pPr marL="171450" indent="-171450">
              <a:buFont typeface="Arial" panose="020B0604020202020204" pitchFamily="34" charset="0"/>
              <a:buChar char="•"/>
            </a:pPr>
            <a:r>
              <a:rPr lang="en-US" dirty="0"/>
              <a:t>Let the covered food stand for at least two minutes after cooking to let the food temperature even out.</a:t>
            </a:r>
          </a:p>
          <a:p>
            <a:pPr marL="171450" indent="-171450">
              <a:buFont typeface="Arial" panose="020B0604020202020204" pitchFamily="34" charset="0"/>
              <a:buChar char="•"/>
            </a:pPr>
            <a:r>
              <a:rPr lang="en-US" dirty="0"/>
              <a:t>Check the temperature in at least two places to make sure that the food is cooked through.</a:t>
            </a:r>
          </a:p>
        </p:txBody>
      </p:sp>
    </p:spTree>
    <p:extLst>
      <p:ext uri="{BB962C8B-B14F-4D97-AF65-F5344CB8AC3E}">
        <p14:creationId xmlns:p14="http://schemas.microsoft.com/office/powerpoint/2010/main" val="363174304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203</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607050" cy="4183062"/>
          </a:xfrm>
        </p:spPr>
        <p:txBody>
          <a:bodyPr lIns="93566" tIns="46782" rIns="93566" bIns="46782"/>
          <a:lstStyle/>
          <a:p>
            <a:pPr marL="114294" indent="-114294">
              <a:defRPr/>
            </a:pPr>
            <a:r>
              <a:rPr lang="en-US" b="1" dirty="0">
                <a:ea typeface="+mn-ea"/>
                <a:cs typeface="+mn-cs"/>
              </a:rPr>
              <a:t>Instructor Notes</a:t>
            </a:r>
          </a:p>
          <a:p>
            <a:pPr marL="171450" indent="-171450">
              <a:buFont typeface="Arial" panose="020B0604020202020204" pitchFamily="34" charset="0"/>
              <a:buChar char="•"/>
              <a:defRPr/>
            </a:pPr>
            <a:r>
              <a:rPr lang="en-US" dirty="0">
                <a:ea typeface="+mn-ea"/>
                <a:cs typeface="+mn-cs"/>
              </a:rPr>
              <a:t>Some operations partially cook food during prep and then finish cooking it just before service. </a:t>
            </a:r>
            <a:r>
              <a:rPr lang="en-US" dirty="0"/>
              <a:t>Partial cooking is also called </a:t>
            </a:r>
            <a:r>
              <a:rPr lang="en-US" sz="1200" b="0" i="0" u="none" strike="noStrike" kern="1200" baseline="0" dirty="0" err="1">
                <a:solidFill>
                  <a:schemeClr val="tx1"/>
                </a:solidFill>
                <a:latin typeface="Times New Roman" pitchFamily="18" charset="0"/>
                <a:ea typeface="ＭＳ Ｐゴシック" charset="0"/>
                <a:cs typeface="ＭＳ Ｐゴシック" charset="0"/>
              </a:rPr>
              <a:t>parcooking</a:t>
            </a:r>
            <a:r>
              <a:rPr lang="en-US" sz="1200" b="0" i="0" u="none" strike="noStrike" kern="1200" baseline="0" dirty="0">
                <a:solidFill>
                  <a:schemeClr val="tx1"/>
                </a:solidFill>
                <a:latin typeface="Times New Roman" pitchFamily="18" charset="0"/>
                <a:ea typeface="ＭＳ Ｐゴシック" charset="0"/>
                <a:cs typeface="ＭＳ Ｐゴシック" charset="0"/>
              </a:rPr>
              <a:t>. </a:t>
            </a:r>
            <a:endParaRPr lang="en-US" dirty="0">
              <a:ea typeface="+mn-ea"/>
              <a:cs typeface="+mn-cs"/>
            </a:endParaRPr>
          </a:p>
          <a:p>
            <a:pPr marL="171450" indent="-171450">
              <a:buFont typeface="Arial" panose="020B0604020202020204" pitchFamily="34" charset="0"/>
              <a:buChar char="•"/>
              <a:defRPr/>
            </a:pPr>
            <a:r>
              <a:rPr lang="en-US" dirty="0">
                <a:ea typeface="+mn-ea"/>
                <a:cs typeface="+mn-cs"/>
              </a:rPr>
              <a:t>You must follow the steps in the slide if you plan to partially cook meat, seafood, poultry, or eggs or dishes containing these items. </a:t>
            </a:r>
          </a:p>
          <a:p>
            <a:pPr marL="228587" lvl="1">
              <a:defRPr/>
            </a:pPr>
            <a:endParaRPr lang="en-US" dirty="0">
              <a:ea typeface="+mn-ea"/>
            </a:endParaRPr>
          </a:p>
          <a:p>
            <a:pPr marL="114294" indent="-114294">
              <a:defRPr/>
            </a:pPr>
            <a:endParaRPr lang="en-US" dirty="0">
              <a:ea typeface="+mn-ea"/>
              <a:cs typeface="+mn-cs"/>
            </a:endParaRPr>
          </a:p>
          <a:p>
            <a:pPr marL="114294" indent="-114294">
              <a:lnSpc>
                <a:spcPct val="80000"/>
              </a:lnSpc>
              <a:spcBef>
                <a:spcPct val="50000"/>
              </a:spcBef>
              <a:defRPr/>
            </a:pPr>
            <a:endParaRPr lang="en-US" dirty="0">
              <a:ea typeface="+mn-ea"/>
              <a:cs typeface="Times New Roman" pitchFamily="18" charset="0"/>
            </a:endParaRPr>
          </a:p>
        </p:txBody>
      </p:sp>
    </p:spTree>
    <p:extLst>
      <p:ext uri="{BB962C8B-B14F-4D97-AF65-F5344CB8AC3E}">
        <p14:creationId xmlns:p14="http://schemas.microsoft.com/office/powerpoint/2010/main" val="141808976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204</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607050" cy="4183062"/>
          </a:xfrm>
        </p:spPr>
        <p:txBody>
          <a:bodyPr lIns="93566" tIns="46782" rIns="93566" bIns="46782"/>
          <a:lstStyle/>
          <a:p>
            <a:pPr marL="114294" indent="-114294">
              <a:defRPr/>
            </a:pPr>
            <a:r>
              <a:rPr lang="en-US" b="1" dirty="0">
                <a:ea typeface="+mn-ea"/>
                <a:cs typeface="+mn-cs"/>
              </a:rPr>
              <a:t>Instructor Notes</a:t>
            </a:r>
          </a:p>
          <a:p>
            <a:pPr marL="171450" indent="-171450">
              <a:buFont typeface="Arial" panose="020B0604020202020204" pitchFamily="34" charset="0"/>
              <a:buChar char="•"/>
              <a:defRPr/>
            </a:pPr>
            <a:r>
              <a:rPr lang="en-US" dirty="0">
                <a:ea typeface="+mn-ea"/>
                <a:cs typeface="+mn-cs"/>
              </a:rPr>
              <a:t>Your local regulatory authority will require you to have written procedures that explain how the food cooked by this process will be prepped and stored. These procedures must be approved by the regulatory authority and describe the items on the slide.</a:t>
            </a:r>
          </a:p>
          <a:p>
            <a:pPr marL="228587" lvl="1">
              <a:defRPr/>
            </a:pPr>
            <a:endParaRPr lang="en-US" dirty="0">
              <a:ea typeface="+mn-ea"/>
            </a:endParaRPr>
          </a:p>
          <a:p>
            <a:pPr marL="114294" indent="-114294">
              <a:defRPr/>
            </a:pPr>
            <a:endParaRPr lang="en-US" dirty="0">
              <a:ea typeface="+mn-ea"/>
              <a:cs typeface="+mn-cs"/>
            </a:endParaRPr>
          </a:p>
          <a:p>
            <a:pPr marL="114294" indent="-114294">
              <a:lnSpc>
                <a:spcPct val="80000"/>
              </a:lnSpc>
              <a:spcBef>
                <a:spcPct val="50000"/>
              </a:spcBef>
              <a:defRPr/>
            </a:pPr>
            <a:endParaRPr lang="en-US" dirty="0">
              <a:ea typeface="+mn-ea"/>
              <a:cs typeface="Times New Roman" pitchFamily="18" charset="0"/>
            </a:endParaRPr>
          </a:p>
        </p:txBody>
      </p:sp>
    </p:spTree>
    <p:extLst>
      <p:ext uri="{BB962C8B-B14F-4D97-AF65-F5344CB8AC3E}">
        <p14:creationId xmlns:p14="http://schemas.microsoft.com/office/powerpoint/2010/main" val="398467403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205</a:t>
            </a:fld>
            <a:endParaRPr lang="en-US" sz="1200" b="0" dirty="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xfrm>
            <a:off x="876300" y="4419600"/>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marL="171450" indent="-171450">
              <a:buFont typeface="Arial" panose="020B0604020202020204" pitchFamily="34" charset="0"/>
              <a:buChar char="•"/>
              <a:defRPr/>
            </a:pPr>
            <a:r>
              <a:rPr lang="en-US" dirty="0">
                <a:latin typeface="Times New Roman" charset="0"/>
                <a:cs typeface="+mn-cs"/>
              </a:rPr>
              <a:t>TCS Food must be cooked to the minimum internal temperatures unless a customer requests otherwise.</a:t>
            </a:r>
          </a:p>
        </p:txBody>
      </p:sp>
    </p:spTree>
    <p:extLst>
      <p:ext uri="{BB962C8B-B14F-4D97-AF65-F5344CB8AC3E}">
        <p14:creationId xmlns:p14="http://schemas.microsoft.com/office/powerpoint/2010/main" val="147806876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206</a:t>
            </a:fld>
            <a:endParaRPr lang="en-US" sz="1200" b="0" dirty="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xfrm>
            <a:off x="876300" y="4415631"/>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marL="171450" indent="-17145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You can reminder customers of the risks by posting a notice in your menu. You can also provide this information using brochures, table tents, signs, or other written methods. </a:t>
            </a:r>
            <a:endParaRPr lang="en-US" dirty="0">
              <a:latin typeface="Times New Roman" charset="0"/>
              <a:cs typeface="+mn-cs"/>
            </a:endParaRPr>
          </a:p>
        </p:txBody>
      </p:sp>
    </p:spTree>
    <p:extLst>
      <p:ext uri="{BB962C8B-B14F-4D97-AF65-F5344CB8AC3E}">
        <p14:creationId xmlns:p14="http://schemas.microsoft.com/office/powerpoint/2010/main" val="197364638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2C7B2F-D063-A245-90B9-ABFD69F0141F}" type="slidenum">
              <a:rPr lang="en-US" sz="1200" b="0" smtClean="0">
                <a:solidFill>
                  <a:schemeClr val="tx1"/>
                </a:solidFill>
              </a:rPr>
              <a:pPr eaLnBrk="1" hangingPunct="1">
                <a:defRPr/>
              </a:pPr>
              <a:t>207</a:t>
            </a:fld>
            <a:endParaRPr lang="en-US" sz="1200" b="0" dirty="0">
              <a:solidFill>
                <a:schemeClr val="tx1"/>
              </a:solidFill>
            </a:endParaRPr>
          </a:p>
        </p:txBody>
      </p:sp>
      <p:sp>
        <p:nvSpPr>
          <p:cNvPr id="463875" name="Rectangle 2"/>
          <p:cNvSpPr>
            <a:spLocks noGrp="1" noRot="1" noChangeAspect="1" noChangeArrowheads="1" noTextEdit="1"/>
          </p:cNvSpPr>
          <p:nvPr>
            <p:ph type="sldImg"/>
          </p:nvPr>
        </p:nvSpPr>
        <p:spPr>
          <a:xfrm>
            <a:off x="1181100" y="698500"/>
            <a:ext cx="4648200" cy="3486150"/>
          </a:xfrm>
          <a:ln/>
        </p:spPr>
      </p:sp>
      <p:sp>
        <p:nvSpPr>
          <p:cNvPr id="46387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The Food and Drug Administration (FDA) advises against offering raw or undercooked meat, poultry, seafood, or eggs on a children</a:t>
            </a:r>
            <a:r>
              <a:rPr lang="ja-JP" altLang="en-US" dirty="0">
                <a:latin typeface="Times New Roman" charset="0"/>
                <a:cs typeface="+mn-cs"/>
              </a:rPr>
              <a:t>’</a:t>
            </a:r>
            <a:r>
              <a:rPr lang="en-US" dirty="0">
                <a:latin typeface="Times New Roman" charset="0"/>
                <a:cs typeface="+mn-cs"/>
              </a:rPr>
              <a:t>s menu. This is especially true for undercooked ground beef, which may be contaminated with Shiga toxin-producing </a:t>
            </a:r>
            <a:r>
              <a:rPr lang="en-US" i="1" dirty="0">
                <a:latin typeface="Times New Roman" charset="0"/>
                <a:cs typeface="+mn-cs"/>
              </a:rPr>
              <a:t>E. coli </a:t>
            </a:r>
            <a:r>
              <a:rPr lang="en-US" dirty="0">
                <a:latin typeface="Times New Roman" charset="0"/>
                <a:cs typeface="+mn-cs"/>
              </a:rPr>
              <a:t>O157:H7.</a:t>
            </a:r>
          </a:p>
        </p:txBody>
      </p:sp>
    </p:spTree>
    <p:extLst>
      <p:ext uri="{BB962C8B-B14F-4D97-AF65-F5344CB8AC3E}">
        <p14:creationId xmlns:p14="http://schemas.microsoft.com/office/powerpoint/2010/main" val="178667379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29CF22-F1E6-5D4A-B267-9B48C676AFBB}" type="slidenum">
              <a:rPr lang="en-US" sz="1200" b="0" smtClean="0">
                <a:solidFill>
                  <a:schemeClr val="tx1"/>
                </a:solidFill>
              </a:rPr>
              <a:pPr eaLnBrk="1" hangingPunct="1">
                <a:defRPr/>
              </a:pPr>
              <a:t>208</a:t>
            </a:fld>
            <a:endParaRPr lang="en-US" sz="1200" b="0" dirty="0">
              <a:solidFill>
                <a:schemeClr val="tx1"/>
              </a:solidFill>
            </a:endParaRPr>
          </a:p>
        </p:txBody>
      </p:sp>
      <p:sp>
        <p:nvSpPr>
          <p:cNvPr id="464899" name="Rectangle 2"/>
          <p:cNvSpPr>
            <a:spLocks noGrp="1" noRot="1" noChangeAspect="1" noChangeArrowheads="1" noTextEdit="1"/>
          </p:cNvSpPr>
          <p:nvPr>
            <p:ph type="sldImg"/>
          </p:nvPr>
        </p:nvSpPr>
        <p:spPr>
          <a:xfrm>
            <a:off x="1181100" y="698500"/>
            <a:ext cx="4648200" cy="3486150"/>
          </a:xfrm>
          <a:ln/>
        </p:spPr>
      </p:sp>
      <p:sp>
        <p:nvSpPr>
          <p:cNvPr id="464900" name="Rectangle 3"/>
          <p:cNvSpPr>
            <a:spLocks noGrp="1" noChangeArrowheads="1"/>
          </p:cNvSpPr>
          <p:nvPr>
            <p:ph type="body" idx="1"/>
          </p:nvPr>
        </p:nvSpPr>
        <p:spPr>
          <a:xfrm>
            <a:off x="935038" y="4468813"/>
            <a:ext cx="5140325"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57271808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9BC9E69-A48E-F248-BEB1-C06FC4765741}" type="slidenum">
              <a:rPr lang="en-US" sz="1200" b="0" smtClean="0">
                <a:solidFill>
                  <a:schemeClr val="tx1"/>
                </a:solidFill>
              </a:rPr>
              <a:pPr eaLnBrk="1" hangingPunct="1">
                <a:defRPr/>
              </a:pPr>
              <a:t>209</a:t>
            </a:fld>
            <a:endParaRPr lang="en-US" sz="1200" b="0" dirty="0">
              <a:solidFill>
                <a:schemeClr val="tx1"/>
              </a:solidFill>
            </a:endParaRPr>
          </a:p>
        </p:txBody>
      </p:sp>
      <p:sp>
        <p:nvSpPr>
          <p:cNvPr id="465923" name="Rectangle 2"/>
          <p:cNvSpPr>
            <a:spLocks noGrp="1" noRot="1" noChangeAspect="1" noChangeArrowheads="1" noTextEdit="1"/>
          </p:cNvSpPr>
          <p:nvPr>
            <p:ph type="sldImg"/>
          </p:nvPr>
        </p:nvSpPr>
        <p:spPr>
          <a:xfrm>
            <a:off x="1181100" y="698500"/>
            <a:ext cx="4648200" cy="3486150"/>
          </a:xfrm>
          <a:ln/>
        </p:spPr>
      </p:sp>
      <p:sp>
        <p:nvSpPr>
          <p:cNvPr id="46592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As you know, pathogens grow well in the temperature danger zone. However, they grow much faster at temperatures between 125ºF and 70</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(52</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and 21</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Food must pass through this temperature range quickly to reduce this growth. </a:t>
            </a:r>
          </a:p>
          <a:p>
            <a:pPr marL="171450" indent="-171450" eaLnBrk="1" hangingPunct="1">
              <a:buFont typeface="Arial" panose="020B0604020202020204" pitchFamily="34" charset="0"/>
              <a:buChar char="•"/>
              <a:defRPr/>
            </a:pPr>
            <a:r>
              <a:rPr lang="en-US" dirty="0">
                <a:latin typeface="Times New Roman" charset="0"/>
                <a:cs typeface="+mn-cs"/>
              </a:rPr>
              <a:t>TCS food must be cooled from 135</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(57</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to 41</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(5</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or lower within six hours.</a:t>
            </a:r>
          </a:p>
          <a:p>
            <a:pPr marL="171450" indent="-171450" eaLnBrk="1" hangingPunct="1">
              <a:buFont typeface="Arial" panose="020B0604020202020204" pitchFamily="34" charset="0"/>
              <a:buChar char="•"/>
              <a:defRPr/>
            </a:pPr>
            <a:r>
              <a:rPr lang="en-US" dirty="0">
                <a:latin typeface="Times New Roman" charset="0"/>
                <a:cs typeface="+mn-cs"/>
              </a:rPr>
              <a:t>First, cool food from 135</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to 70</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(57</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to 21</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within the first two hours. </a:t>
            </a:r>
          </a:p>
          <a:p>
            <a:pPr marL="171450" indent="-171450" eaLnBrk="1" hangingPunct="1">
              <a:buFont typeface="Arial" panose="020B0604020202020204" pitchFamily="34" charset="0"/>
              <a:buChar char="•"/>
              <a:defRPr/>
            </a:pPr>
            <a:r>
              <a:rPr lang="en-US" dirty="0">
                <a:latin typeface="Times New Roman" charset="0"/>
                <a:cs typeface="+mn-cs"/>
              </a:rPr>
              <a:t>Then cool it to 41</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(5</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or lower in the next four hours.</a:t>
            </a:r>
          </a:p>
          <a:p>
            <a:pPr marL="171450" indent="-171450" eaLnBrk="1" hangingPunct="1">
              <a:buFont typeface="Arial" panose="020B0604020202020204" pitchFamily="34" charset="0"/>
              <a:buChar char="•"/>
              <a:defRPr/>
            </a:pPr>
            <a:r>
              <a:rPr lang="en-US" dirty="0">
                <a:latin typeface="Times New Roman" charset="0"/>
                <a:cs typeface="+mn-cs"/>
              </a:rPr>
              <a:t>If food has not cooled to 70</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(21</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within two hours, it must be reheated and then cooled again.</a:t>
            </a:r>
          </a:p>
          <a:p>
            <a:pPr marL="114300" indent="-114300" eaLnBrk="1" hangingPunct="1">
              <a:defRPr/>
            </a:pPr>
            <a:endParaRPr lang="en-US" dirty="0">
              <a:latin typeface="Times New Roman" charset="0"/>
              <a:cs typeface="+mn-cs"/>
            </a:endParaRPr>
          </a:p>
          <a:p>
            <a:pPr marL="114300" indent="-114300" eaLnBrk="1" hangingPunct="1">
              <a:defRPr/>
            </a:pPr>
            <a:r>
              <a:rPr lang="en-US" dirty="0">
                <a:latin typeface="Times New Roman" charset="0"/>
                <a:cs typeface="+mn-cs"/>
              </a:rPr>
              <a:t> </a:t>
            </a:r>
          </a:p>
        </p:txBody>
      </p:sp>
    </p:spTree>
    <p:extLst>
      <p:ext uri="{BB962C8B-B14F-4D97-AF65-F5344CB8AC3E}">
        <p14:creationId xmlns:p14="http://schemas.microsoft.com/office/powerpoint/2010/main" val="3239509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21</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r>
              <a:rPr lang="en-US" b="1" dirty="0">
                <a:ea typeface="+mn-ea"/>
                <a:cs typeface="+mn-cs"/>
              </a:rPr>
              <a:t>Instructor Notes</a:t>
            </a:r>
          </a:p>
          <a:p>
            <a:pPr marL="171450"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ＭＳ Ｐゴシック" charset="0"/>
              </a:rPr>
              <a:t>The list of TCS food includes the following:</a:t>
            </a:r>
          </a:p>
          <a:p>
            <a:pPr marL="628650" lvl="1"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mn-cs"/>
              </a:rPr>
              <a:t>Milk and dairy products</a:t>
            </a:r>
          </a:p>
          <a:p>
            <a:pPr marL="616894" lvl="1" indent="-168244">
              <a:buFont typeface="Arial" pitchFamily="34" charset="0"/>
              <a:buChar char="•"/>
              <a:defRPr/>
            </a:pPr>
            <a:r>
              <a:rPr lang="en-US" sz="1200" kern="1200" dirty="0">
                <a:solidFill>
                  <a:schemeClr val="tx1"/>
                </a:solidFill>
                <a:latin typeface="Times New Roman" pitchFamily="18" charset="0"/>
                <a:ea typeface="ＭＳ Ｐゴシック" charset="0"/>
                <a:cs typeface="+mn-cs"/>
              </a:rPr>
              <a:t>Shell eggs (except those treated to eliminate </a:t>
            </a:r>
            <a:r>
              <a:rPr lang="en-US" sz="1200" kern="1200" dirty="0" err="1">
                <a:solidFill>
                  <a:schemeClr val="tx1"/>
                </a:solidFill>
                <a:latin typeface="Times New Roman" pitchFamily="18" charset="0"/>
                <a:ea typeface="ＭＳ Ｐゴシック" charset="0"/>
                <a:cs typeface="+mn-cs"/>
              </a:rPr>
              <a:t>nontyphoidal</a:t>
            </a:r>
            <a:r>
              <a:rPr lang="en-US" sz="1200" kern="1200" dirty="0">
                <a:solidFill>
                  <a:schemeClr val="tx1"/>
                </a:solidFill>
                <a:latin typeface="Times New Roman" pitchFamily="18" charset="0"/>
                <a:ea typeface="ＭＳ Ｐゴシック" charset="0"/>
                <a:cs typeface="+mn-cs"/>
              </a:rPr>
              <a:t> </a:t>
            </a:r>
            <a:r>
              <a:rPr lang="en-US" sz="1200" i="1" kern="1200" dirty="0">
                <a:solidFill>
                  <a:schemeClr val="tx1"/>
                </a:solidFill>
                <a:latin typeface="Times New Roman" pitchFamily="18" charset="0"/>
                <a:ea typeface="ＭＳ Ｐゴシック" charset="0"/>
                <a:cs typeface="+mn-cs"/>
              </a:rPr>
              <a:t>Salmonella</a:t>
            </a:r>
            <a:r>
              <a:rPr lang="en-US" sz="1200" kern="1200" dirty="0">
                <a:solidFill>
                  <a:schemeClr val="tx1"/>
                </a:solidFill>
                <a:latin typeface="Times New Roman" pitchFamily="18" charset="0"/>
                <a:ea typeface="ＭＳ Ｐゴシック" charset="0"/>
                <a:cs typeface="+mn-cs"/>
              </a:rPr>
              <a:t>)</a:t>
            </a:r>
          </a:p>
          <a:p>
            <a:pPr marL="628650" lvl="1"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mn-cs"/>
              </a:rPr>
              <a:t>Meat: beef, pork, and lamb</a:t>
            </a:r>
          </a:p>
          <a:p>
            <a:pPr marL="628650" lvl="1"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mn-cs"/>
              </a:rPr>
              <a:t>Poultry</a:t>
            </a:r>
          </a:p>
          <a:p>
            <a:pPr marL="628650" lvl="1"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mn-cs"/>
              </a:rPr>
              <a:t>Fish</a:t>
            </a:r>
          </a:p>
          <a:p>
            <a:pPr marL="628650" lvl="1"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mn-cs"/>
              </a:rPr>
              <a:t>Shellfish and crustaceans</a:t>
            </a:r>
          </a:p>
        </p:txBody>
      </p:sp>
    </p:spTree>
    <p:extLst>
      <p:ext uri="{BB962C8B-B14F-4D97-AF65-F5344CB8AC3E}">
        <p14:creationId xmlns:p14="http://schemas.microsoft.com/office/powerpoint/2010/main" val="131644436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D6BE45-66DE-9F4A-B6DA-6FA91FC8E936}" type="slidenum">
              <a:rPr lang="en-US" sz="1200" b="0" smtClean="0">
                <a:solidFill>
                  <a:schemeClr val="tx1"/>
                </a:solidFill>
              </a:rPr>
              <a:pPr eaLnBrk="1" hangingPunct="1">
                <a:defRPr/>
              </a:pPr>
              <a:t>210</a:t>
            </a:fld>
            <a:endParaRPr lang="en-US" sz="1200" b="0" dirty="0">
              <a:solidFill>
                <a:schemeClr val="tx1"/>
              </a:solidFill>
            </a:endParaRPr>
          </a:p>
        </p:txBody>
      </p:sp>
      <p:sp>
        <p:nvSpPr>
          <p:cNvPr id="46694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914241" y="4430871"/>
            <a:ext cx="5608638" cy="4183063"/>
          </a:xfrm>
        </p:spPr>
        <p:txBody>
          <a:bodyPr/>
          <a:lstStyle/>
          <a:p>
            <a:endParaRPr lang="en-US" dirty="0"/>
          </a:p>
        </p:txBody>
      </p:sp>
    </p:spTree>
    <p:extLst>
      <p:ext uri="{BB962C8B-B14F-4D97-AF65-F5344CB8AC3E}">
        <p14:creationId xmlns:p14="http://schemas.microsoft.com/office/powerpoint/2010/main" val="121438694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1684CF3-1B3C-5B49-9B12-83FA6ADBF2C8}" type="slidenum">
              <a:rPr lang="en-US" sz="1200" b="0" smtClean="0">
                <a:solidFill>
                  <a:schemeClr val="tx1"/>
                </a:solidFill>
              </a:rPr>
              <a:pPr eaLnBrk="1" hangingPunct="1">
                <a:defRPr/>
              </a:pPr>
              <a:t>211</a:t>
            </a:fld>
            <a:endParaRPr lang="en-US" sz="1200" b="0" dirty="0">
              <a:solidFill>
                <a:schemeClr val="tx1"/>
              </a:solidFill>
            </a:endParaRPr>
          </a:p>
        </p:txBody>
      </p:sp>
      <p:sp>
        <p:nvSpPr>
          <p:cNvPr id="467971" name="Rectangle 2"/>
          <p:cNvSpPr>
            <a:spLocks noGrp="1" noRot="1" noChangeAspect="1" noChangeArrowheads="1" noTextEdit="1"/>
          </p:cNvSpPr>
          <p:nvPr>
            <p:ph type="sldImg"/>
          </p:nvPr>
        </p:nvSpPr>
        <p:spPr>
          <a:xfrm>
            <a:off x="1182688" y="696913"/>
            <a:ext cx="4648200" cy="3486150"/>
          </a:xfrm>
          <a:ln/>
        </p:spPr>
      </p:sp>
      <p:sp>
        <p:nvSpPr>
          <p:cNvPr id="3" name="Notes Placeholder 2"/>
          <p:cNvSpPr>
            <a:spLocks noGrp="1"/>
          </p:cNvSpPr>
          <p:nvPr>
            <p:ph type="body" idx="1"/>
          </p:nvPr>
        </p:nvSpPr>
        <p:spPr>
          <a:xfrm>
            <a:off x="838200" y="4414837"/>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The denser the food, the more slowly it will cool.</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Large food items cool more slowly than smaller items. To let food cool faster, you should reduce its size. Cut large food items into smaller pieces. Divide large containers of food into smaller containers or shallow pans,.</a:t>
            </a:r>
            <a:endParaRPr lang="en-US" dirty="0"/>
          </a:p>
        </p:txBody>
      </p:sp>
    </p:spTree>
    <p:extLst>
      <p:ext uri="{BB962C8B-B14F-4D97-AF65-F5344CB8AC3E}">
        <p14:creationId xmlns:p14="http://schemas.microsoft.com/office/powerpoint/2010/main" val="102685732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8051D45-9C09-F94D-9B52-7E1BB2DC6BCE}" type="slidenum">
              <a:rPr lang="en-US" sz="1200" b="0" smtClean="0">
                <a:solidFill>
                  <a:schemeClr val="tx1"/>
                </a:solidFill>
              </a:rPr>
              <a:pPr eaLnBrk="1" hangingPunct="1">
                <a:defRPr/>
              </a:pPr>
              <a:t>212</a:t>
            </a:fld>
            <a:endParaRPr lang="en-US" sz="1200" b="0" dirty="0">
              <a:solidFill>
                <a:schemeClr val="tx1"/>
              </a:solidFill>
            </a:endParaRPr>
          </a:p>
        </p:txBody>
      </p:sp>
      <p:sp>
        <p:nvSpPr>
          <p:cNvPr id="468995" name="Rectangle 2"/>
          <p:cNvSpPr>
            <a:spLocks noGrp="1" noRot="1" noChangeAspect="1" noChangeArrowheads="1" noTextEdit="1"/>
          </p:cNvSpPr>
          <p:nvPr>
            <p:ph type="sldImg"/>
          </p:nvPr>
        </p:nvSpPr>
        <p:spPr>
          <a:xfrm>
            <a:off x="1182688" y="696913"/>
            <a:ext cx="4648200" cy="3486150"/>
          </a:xfrm>
          <a:ln/>
        </p:spPr>
      </p:sp>
      <p:sp>
        <p:nvSpPr>
          <p:cNvPr id="46899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b="1" dirty="0">
                <a:solidFill>
                  <a:srgbClr val="FF0000"/>
                </a:solidFill>
                <a:latin typeface="Times New Roman" charset="0"/>
                <a:cs typeface="+mn-cs"/>
              </a:rPr>
              <a:t>NEVER</a:t>
            </a:r>
            <a:r>
              <a:rPr lang="en-US" dirty="0">
                <a:solidFill>
                  <a:srgbClr val="FF0000"/>
                </a:solidFill>
                <a:latin typeface="Times New Roman" charset="0"/>
                <a:cs typeface="+mn-cs"/>
              </a:rPr>
              <a:t> </a:t>
            </a:r>
            <a:r>
              <a:rPr lang="en-US" dirty="0">
                <a:latin typeface="Times New Roman" charset="0"/>
                <a:cs typeface="+mn-cs"/>
              </a:rPr>
              <a:t>cool large amounts of hot food in a cooler. Most coolers are not designed to cool large amounts of hot food quickly. Also, placing hot food in a cooler may not move the food through the temperature danger zone quickly enough. </a:t>
            </a:r>
          </a:p>
          <a:p>
            <a:pPr marL="171450" indent="-171450" eaLnBrk="1" hangingPunct="1">
              <a:buFont typeface="Arial" panose="020B0604020202020204" pitchFamily="34" charset="0"/>
              <a:buChar char="•"/>
              <a:defRPr/>
            </a:pPr>
            <a:r>
              <a:rPr lang="en-US" dirty="0">
                <a:latin typeface="Times New Roman" charset="0"/>
                <a:cs typeface="+mn-cs"/>
              </a:rPr>
              <a:t>After dividing food into smaller containers, place them in a clean prep sink or large pot filled with ice water. Stir the food frequently to cool it faster and more evenly.</a:t>
            </a:r>
          </a:p>
          <a:p>
            <a:pPr marL="171450" indent="-171450" eaLnBrk="1" hangingPunct="1">
              <a:buFont typeface="Arial" panose="020B0604020202020204" pitchFamily="34" charset="0"/>
              <a:buChar char="•"/>
              <a:defRPr/>
            </a:pPr>
            <a:r>
              <a:rPr lang="en-US" dirty="0">
                <a:latin typeface="Times New Roman" charset="0"/>
                <a:cs typeface="+mn-cs"/>
              </a:rPr>
              <a:t>Blast chillers blast cold air across food at high speeds to remove heat. They are typically used to cool large amounts of food.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Ice paddles are plastic paddles that can be filled with ice or with water and then frozen. Food stirred with these paddles will cool quickly. </a:t>
            </a:r>
            <a:r>
              <a:rPr lang="en-US" sz="1200" b="0" i="0" u="none" strike="noStrike" kern="1200" baseline="0" dirty="0">
                <a:solidFill>
                  <a:schemeClr val="tx1"/>
                </a:solidFill>
                <a:latin typeface="Times New Roman" pitchFamily="18" charset="0"/>
                <a:ea typeface="ＭＳ Ｐゴシック" charset="0"/>
                <a:cs typeface="ＭＳ Ｐゴシック" charset="0"/>
              </a:rPr>
              <a:t>Food cools even faster when placed in an ice-water bath and stirred with an ice paddle.</a:t>
            </a:r>
            <a:endParaRPr lang="en-US" sz="1200" kern="1200" dirty="0">
              <a:solidFill>
                <a:schemeClr val="tx1"/>
              </a:solidFill>
              <a:latin typeface="Times New Roman" charset="0"/>
              <a:ea typeface="ＭＳ Ｐゴシック" charset="0"/>
              <a:cs typeface="ＭＳ Ｐゴシック" charset="0"/>
            </a:endParaRPr>
          </a:p>
          <a:p>
            <a:pPr marL="171450" indent="-171450" eaLnBrk="1" hangingPunct="1">
              <a:buFont typeface="Arial" panose="020B0604020202020204" pitchFamily="34" charset="0"/>
              <a:buChar char="•"/>
              <a:defRPr/>
            </a:pPr>
            <a:r>
              <a:rPr lang="en-US" dirty="0">
                <a:latin typeface="Times New Roman" charset="0"/>
                <a:cs typeface="+mn-cs"/>
              </a:rPr>
              <a:t>When cooling soups or stews you can add ice or cold water as an ingredient to cool it. To use this method, the recipe is made with less water than required. Cold water or ice is then added after cooking to cool the food and provide the remaining water.</a:t>
            </a:r>
          </a:p>
        </p:txBody>
      </p:sp>
    </p:spTree>
    <p:extLst>
      <p:ext uri="{BB962C8B-B14F-4D97-AF65-F5344CB8AC3E}">
        <p14:creationId xmlns:p14="http://schemas.microsoft.com/office/powerpoint/2010/main" val="170218764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4EDC11-7930-0A4B-A993-8CE29E999479}" type="slidenum">
              <a:rPr lang="en-US" sz="1200" b="0" smtClean="0">
                <a:solidFill>
                  <a:schemeClr val="tx1"/>
                </a:solidFill>
              </a:rPr>
              <a:pPr eaLnBrk="1" hangingPunct="1">
                <a:defRPr/>
              </a:pPr>
              <a:t>213</a:t>
            </a:fld>
            <a:endParaRPr lang="en-US" sz="1200" b="0" dirty="0">
              <a:solidFill>
                <a:schemeClr val="tx1"/>
              </a:solidFill>
            </a:endParaRPr>
          </a:p>
        </p:txBody>
      </p:sp>
      <p:sp>
        <p:nvSpPr>
          <p:cNvPr id="4700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endParaRPr lang="en-US" dirty="0"/>
          </a:p>
        </p:txBody>
      </p:sp>
    </p:spTree>
    <p:extLst>
      <p:ext uri="{BB962C8B-B14F-4D97-AF65-F5344CB8AC3E}">
        <p14:creationId xmlns:p14="http://schemas.microsoft.com/office/powerpoint/2010/main" val="419841816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F0D089-7DE4-024F-8C23-DA2419917A07}" type="slidenum">
              <a:rPr lang="en-US" sz="1200" b="0" smtClean="0">
                <a:solidFill>
                  <a:schemeClr val="tx1"/>
                </a:solidFill>
              </a:rPr>
              <a:pPr eaLnBrk="1" hangingPunct="1">
                <a:defRPr/>
              </a:pPr>
              <a:t>214</a:t>
            </a:fld>
            <a:endParaRPr lang="en-US" sz="1200" b="0" dirty="0">
              <a:solidFill>
                <a:schemeClr val="tx1"/>
              </a:solidFill>
            </a:endParaRPr>
          </a:p>
        </p:txBody>
      </p:sp>
      <p:sp>
        <p:nvSpPr>
          <p:cNvPr id="471043" name="Rectangle 2"/>
          <p:cNvSpPr>
            <a:spLocks noGrp="1" noRot="1" noChangeAspect="1" noChangeArrowheads="1" noTextEdit="1"/>
          </p:cNvSpPr>
          <p:nvPr>
            <p:ph type="sldImg"/>
          </p:nvPr>
        </p:nvSpPr>
        <p:spPr>
          <a:xfrm>
            <a:off x="1182688" y="696913"/>
            <a:ext cx="4648200" cy="3486150"/>
          </a:xfrm>
          <a:ln/>
        </p:spPr>
      </p:sp>
      <p:sp>
        <p:nvSpPr>
          <p:cNvPr id="471045" name="Notes Placeholder 2"/>
          <p:cNvSpPr>
            <a:spLocks noGrp="1"/>
          </p:cNvSpPr>
          <p:nvPr>
            <p:ph type="body" idx="1"/>
          </p:nvPr>
        </p:nvSpPr>
        <p:spPr>
          <a:xfrm>
            <a:off x="838200" y="4419600"/>
            <a:ext cx="5608638" cy="44538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marL="171450" indent="-171450">
              <a:buFont typeface="Arial" panose="020B0604020202020204" pitchFamily="34" charset="0"/>
              <a:buChar char="•"/>
              <a:defRPr/>
            </a:pPr>
            <a:r>
              <a:rPr lang="en-US" dirty="0">
                <a:latin typeface="Times New Roman" charset="0"/>
                <a:cs typeface="+mn-cs"/>
              </a:rPr>
              <a:t>These guidelines apply to all heating methods, such as ovens or microwave ovens.</a:t>
            </a:r>
          </a:p>
          <a:p>
            <a:pPr>
              <a:buFontTx/>
              <a:buChar char="•"/>
              <a:defRPr/>
            </a:pPr>
            <a:endParaRPr lang="en-US" dirty="0">
              <a:latin typeface="Times New Roman" charset="0"/>
              <a:cs typeface="+mn-cs"/>
            </a:endParaRPr>
          </a:p>
        </p:txBody>
      </p:sp>
    </p:spTree>
    <p:extLst>
      <p:ext uri="{BB962C8B-B14F-4D97-AF65-F5344CB8AC3E}">
        <p14:creationId xmlns:p14="http://schemas.microsoft.com/office/powerpoint/2010/main" val="192441265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xfrm>
            <a:off x="876300" y="4446905"/>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47206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F0B030-73D3-C842-97C1-9D63A8201BDA}" type="slidenum">
              <a:rPr lang="en-US" sz="1200" b="0" smtClean="0">
                <a:solidFill>
                  <a:schemeClr val="tx1"/>
                </a:solidFill>
              </a:rPr>
              <a:pPr eaLnBrk="1" hangingPunct="1">
                <a:defRPr/>
              </a:pPr>
              <a:t>215</a:t>
            </a:fld>
            <a:endParaRPr lang="en-US" sz="1200" b="0" dirty="0">
              <a:solidFill>
                <a:schemeClr val="tx1"/>
              </a:solidFill>
            </a:endParaRPr>
          </a:p>
        </p:txBody>
      </p:sp>
    </p:spTree>
    <p:extLst>
      <p:ext uri="{BB962C8B-B14F-4D97-AF65-F5344CB8AC3E}">
        <p14:creationId xmlns:p14="http://schemas.microsoft.com/office/powerpoint/2010/main" val="144980324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93EA7A-EB64-9B4F-9C75-8933BE992054}" type="slidenum">
              <a:rPr lang="en-US" sz="1200" b="0" smtClean="0">
                <a:solidFill>
                  <a:schemeClr val="tx1"/>
                </a:solidFill>
              </a:rPr>
              <a:pPr eaLnBrk="1" hangingPunct="1">
                <a:defRPr/>
              </a:pPr>
              <a:t>216</a:t>
            </a:fld>
            <a:endParaRPr lang="en-US" sz="1200" b="0" dirty="0">
              <a:solidFill>
                <a:schemeClr val="tx1"/>
              </a:solidFill>
            </a:endParaRPr>
          </a:p>
        </p:txBody>
      </p:sp>
      <p:sp>
        <p:nvSpPr>
          <p:cNvPr id="473091"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rPr>
              <a:t>Discuss the chapter objectives with the class.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421730156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2FF462-01B8-D348-B07E-859CC75BE0F9}" type="slidenum">
              <a:rPr lang="en-US" sz="1200" b="0" smtClean="0">
                <a:solidFill>
                  <a:schemeClr val="tx1"/>
                </a:solidFill>
              </a:rPr>
              <a:pPr eaLnBrk="1" hangingPunct="1">
                <a:defRPr/>
              </a:pPr>
              <a:t>217</a:t>
            </a:fld>
            <a:endParaRPr lang="en-US" sz="1200" b="0" dirty="0">
              <a:solidFill>
                <a:schemeClr val="tx1"/>
              </a:solidFill>
            </a:endParaRPr>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0" indent="0" eaLnBrk="1" hangingPunct="1">
              <a:lnSpc>
                <a:spcPct val="80000"/>
              </a:lnSpc>
              <a:spcBef>
                <a:spcPct val="50000"/>
              </a:spcBef>
              <a:buFontTx/>
              <a:buNone/>
              <a:defRPr/>
            </a:pPr>
            <a:r>
              <a:rPr lang="en-US" b="1" dirty="0">
                <a:latin typeface="Times New Roman" charset="0"/>
                <a:cs typeface="Times New Roman" charset="0"/>
              </a:rPr>
              <a:t>Instructor</a:t>
            </a:r>
            <a:r>
              <a:rPr lang="en-US" b="1" baseline="0" dirty="0">
                <a:latin typeface="Times New Roman" charset="0"/>
                <a:cs typeface="Times New Roman" charset="0"/>
              </a:rPr>
              <a:t> Notes</a:t>
            </a:r>
          </a:p>
          <a:p>
            <a:pPr marL="171450" indent="-171450" eaLnBrk="1" hangingPunct="1">
              <a:spcBef>
                <a:spcPct val="50000"/>
              </a:spcBef>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Create policies about how long the operation will hold food. Also, create policies about when to throw away held food. For example, your policy may let you refill a pan of veal in a buffet all day, as long as you throw it out at the end of the day. Policies should also consider the guidelines in these slides.</a:t>
            </a:r>
            <a:endParaRPr lang="en-US" dirty="0">
              <a:latin typeface="Times New Roman" charset="0"/>
              <a:cs typeface="Times New Roman" charset="0"/>
            </a:endParaRPr>
          </a:p>
        </p:txBody>
      </p:sp>
    </p:spTree>
    <p:extLst>
      <p:ext uri="{BB962C8B-B14F-4D97-AF65-F5344CB8AC3E}">
        <p14:creationId xmlns:p14="http://schemas.microsoft.com/office/powerpoint/2010/main" val="367003312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chemeClr val="tx1"/>
                </a:solidFill>
              </a:rPr>
              <a:pPr eaLnBrk="1" hangingPunct="1">
                <a:defRPr/>
              </a:pPr>
              <a:t>218</a:t>
            </a:fld>
            <a:endParaRPr lang="en-US" sz="1200" b="0" dirty="0">
              <a:solidFill>
                <a:schemeClr val="tx1"/>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Use a thermometer to check a food’</a:t>
            </a:r>
            <a:r>
              <a:rPr lang="en-US" altLang="ja-JP" dirty="0">
                <a:latin typeface="Times New Roman" charset="0"/>
              </a:rPr>
              <a:t>s internal temperature. Never use the temperature gauge on a holding unit to do it. The gauge does not check the internal temperature of the food.</a:t>
            </a:r>
            <a:endParaRPr lang="en-US" dirty="0">
              <a:latin typeface="Times New Roman" charset="0"/>
            </a:endParaRPr>
          </a:p>
        </p:txBody>
      </p:sp>
    </p:spTree>
    <p:extLst>
      <p:ext uri="{BB962C8B-B14F-4D97-AF65-F5344CB8AC3E}">
        <p14:creationId xmlns:p14="http://schemas.microsoft.com/office/powerpoint/2010/main" val="145428204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chemeClr val="tx1"/>
                </a:solidFill>
              </a:rPr>
              <a:pPr eaLnBrk="1" hangingPunct="1">
                <a:defRPr/>
              </a:pPr>
              <a:t>219</a:t>
            </a:fld>
            <a:endParaRPr lang="en-US" sz="1200" b="0" dirty="0">
              <a:solidFill>
                <a:schemeClr val="tx1"/>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that food handlers are regularly monitoring food temperatures during hot and cold holding.</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You can check the temperature every two hours. This will leave time for corrective action. For example, hot TCS food that has been held below 135°F (57°C) can be reheated and then placed back in the hot-holding unit.</a:t>
            </a:r>
            <a:endParaRPr lang="en-US" dirty="0">
              <a:latin typeface="Times New Roman" charset="0"/>
            </a:endParaRPr>
          </a:p>
        </p:txBody>
      </p:sp>
    </p:spTree>
    <p:extLst>
      <p:ext uri="{BB962C8B-B14F-4D97-AF65-F5344CB8AC3E}">
        <p14:creationId xmlns:p14="http://schemas.microsoft.com/office/powerpoint/2010/main" val="1734269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8530FE-248B-2340-AB27-30103903C81D}" type="slidenum">
              <a:rPr lang="en-US" sz="1200" b="0" smtClean="0">
                <a:solidFill>
                  <a:schemeClr val="tx1"/>
                </a:solidFill>
              </a:rPr>
              <a:pPr eaLnBrk="1" hangingPunct="1">
                <a:defRPr/>
              </a:pPr>
              <a:t>22</a:t>
            </a:fld>
            <a:endParaRPr lang="en-US" sz="1200" b="0" dirty="0">
              <a:solidFill>
                <a:schemeClr val="tx1"/>
              </a:solidFill>
            </a:endParaRPr>
          </a:p>
        </p:txBody>
      </p:sp>
      <p:sp>
        <p:nvSpPr>
          <p:cNvPr id="31129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The list of TCS food includes the following:</a:t>
            </a:r>
          </a:p>
          <a:p>
            <a:pPr marL="628650" lvl="1" indent="-171450" eaLnBrk="1" hangingPunct="1">
              <a:buFont typeface="Arial" pitchFamily="34" charset="0"/>
              <a:buChar char="•"/>
              <a:defRPr/>
            </a:pPr>
            <a:r>
              <a:rPr lang="en-US" dirty="0">
                <a:ea typeface="+mn-ea"/>
              </a:rPr>
              <a:t>Baked potatoes</a:t>
            </a:r>
          </a:p>
          <a:p>
            <a:pPr marL="628650" lvl="1" indent="-171450" eaLnBrk="1" hangingPunct="1">
              <a:buFont typeface="Arial" pitchFamily="34" charset="0"/>
              <a:buChar char="•"/>
              <a:defRPr/>
            </a:pPr>
            <a:r>
              <a:rPr lang="en-US" dirty="0">
                <a:ea typeface="+mn-ea"/>
              </a:rPr>
              <a:t>Heat-treated plant food, such as cooked rice, beans, and vegetables</a:t>
            </a:r>
          </a:p>
          <a:p>
            <a:pPr marL="628650" lvl="1" indent="-171450" eaLnBrk="1" hangingPunct="1">
              <a:buFont typeface="Arial" pitchFamily="34" charset="0"/>
              <a:buChar char="•"/>
              <a:defRPr/>
            </a:pPr>
            <a:r>
              <a:rPr lang="en-US" dirty="0">
                <a:ea typeface="+mn-ea"/>
              </a:rPr>
              <a:t>Tofu or other soy protein; synthetic ingredients, such as textured soy protein in meat alternatives</a:t>
            </a:r>
          </a:p>
          <a:p>
            <a:pPr marL="628650" lvl="1" indent="-171450" eaLnBrk="1" hangingPunct="1">
              <a:buFont typeface="Arial" pitchFamily="34" charset="0"/>
              <a:buChar char="•"/>
              <a:defRPr/>
            </a:pPr>
            <a:r>
              <a:rPr lang="en-US" dirty="0">
                <a:ea typeface="+mn-ea"/>
              </a:rPr>
              <a:t>Sprouts and sprout seeds</a:t>
            </a:r>
          </a:p>
          <a:p>
            <a:pPr marL="628650" lvl="1" indent="-171450" eaLnBrk="1" hangingPunct="1">
              <a:buFont typeface="Arial" pitchFamily="34" charset="0"/>
              <a:buChar char="•"/>
              <a:defRPr/>
            </a:pPr>
            <a:r>
              <a:rPr lang="en-US" dirty="0">
                <a:ea typeface="+mn-ea"/>
              </a:rPr>
              <a:t>Sliced melons; cut tomatoes; cut leafy greens</a:t>
            </a:r>
          </a:p>
          <a:p>
            <a:pPr marL="628650" lvl="1" indent="-171450" eaLnBrk="1" hangingPunct="1">
              <a:buFont typeface="Arial" pitchFamily="34" charset="0"/>
              <a:buChar char="•"/>
              <a:defRPr/>
            </a:pPr>
            <a:r>
              <a:rPr lang="en-US" dirty="0">
                <a:ea typeface="+mn-ea"/>
              </a:rPr>
              <a:t>Untreated garlic-and-oil mixtures</a:t>
            </a:r>
          </a:p>
          <a:p>
            <a:pPr marL="0" indent="0" eaLnBrk="1" hangingPunct="1">
              <a:buFont typeface="Arial" pitchFamily="34" charset="0"/>
              <a:buNone/>
              <a:defRPr/>
            </a:pPr>
            <a:endParaRPr lang="en-US" dirty="0">
              <a:ea typeface="+mn-ea"/>
              <a:cs typeface="+mn-cs"/>
            </a:endParaRP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281697751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6C8694-B39F-0E44-AD8C-1DFB06FDEE50}" type="slidenum">
              <a:rPr lang="en-US" sz="1200" b="0" smtClean="0">
                <a:solidFill>
                  <a:schemeClr val="tx1"/>
                </a:solidFill>
              </a:rPr>
              <a:pPr eaLnBrk="1" hangingPunct="1">
                <a:defRPr/>
              </a:pPr>
              <a:t>220</a:t>
            </a:fld>
            <a:endParaRPr lang="en-US" sz="1200" b="0" dirty="0">
              <a:solidFill>
                <a:schemeClr val="tx1"/>
              </a:solidFill>
            </a:endParaRPr>
          </a:p>
        </p:txBody>
      </p:sp>
      <p:sp>
        <p:nvSpPr>
          <p:cNvPr id="476163"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xfrm>
            <a:off x="876300" y="4465638"/>
            <a:ext cx="5608638"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Most hot-holding equipment does not pass food through the temperature danger zone quickly enough. </a:t>
            </a:r>
            <a:endParaRPr lang="en-US" dirty="0">
              <a:latin typeface="Times New Roman" charset="0"/>
            </a:endParaRPr>
          </a:p>
        </p:txBody>
      </p:sp>
    </p:spTree>
    <p:extLst>
      <p:ext uri="{BB962C8B-B14F-4D97-AF65-F5344CB8AC3E}">
        <p14:creationId xmlns:p14="http://schemas.microsoft.com/office/powerpoint/2010/main" val="41790000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Instructor Notes</a:t>
            </a:r>
          </a:p>
          <a:p>
            <a:pPr marL="171450" indent="-171450" eaLnBrk="1" hangingPunct="1">
              <a:lnSpc>
                <a:spcPct val="90000"/>
              </a:lnSpc>
              <a:buFont typeface="Arial" panose="020B0604020202020204" pitchFamily="34" charset="0"/>
              <a:buChar char="•"/>
              <a:defRPr/>
            </a:pPr>
            <a:r>
              <a:rPr lang="en-US" sz="1200" b="0" i="0" u="none" strike="noStrike" kern="1200" baseline="0" dirty="0">
                <a:solidFill>
                  <a:schemeClr val="tx1"/>
                </a:solidFill>
                <a:latin typeface="+mn-lt"/>
                <a:ea typeface="+mn-ea"/>
                <a:cs typeface="+mn-cs"/>
              </a:rPr>
              <a:t>Your operation may want to display or hold ready-to-eat TCS food without temperature control. However, if you primarily serve a high-risk population, you cannot do it.</a:t>
            </a:r>
          </a:p>
          <a:p>
            <a:pPr marL="171450" indent="-171450" eaLnBrk="1" hangingPunct="1">
              <a:lnSpc>
                <a:spcPct val="90000"/>
              </a:lnSpc>
              <a:buFont typeface="Arial" panose="020B0604020202020204" pitchFamily="34" charset="0"/>
              <a:buChar char="•"/>
              <a:defRPr/>
            </a:pPr>
            <a:r>
              <a:rPr lang="en-US" sz="1200" b="0" i="0" u="none" strike="noStrike" kern="1200" baseline="0" dirty="0">
                <a:solidFill>
                  <a:schemeClr val="tx1"/>
                </a:solidFill>
                <a:latin typeface="+mn-lt"/>
                <a:ea typeface="+mn-ea"/>
                <a:cs typeface="+mn-cs"/>
              </a:rPr>
              <a:t>If your operation displays or holds ready-to-eat TCS food without temperature control, it must do so under certain conditions. Also note that the conditions for holding cold food are different from those for holding hot food. Before using time as a method of control, check with your local regulatory authority for specific requirements.</a:t>
            </a:r>
          </a:p>
          <a:p>
            <a:pPr marL="171450" indent="-171450" eaLnBrk="1" hangingPunct="1">
              <a:lnSpc>
                <a:spcPct val="90000"/>
              </a:lnSpc>
              <a:buFont typeface="Arial" panose="020B0604020202020204" pitchFamily="34" charset="0"/>
              <a:buChar char="•"/>
              <a:defRPr/>
            </a:pPr>
            <a:r>
              <a:rPr lang="en-US" sz="1200" b="0" i="0" u="none" strike="noStrike" kern="1200" baseline="0" dirty="0">
                <a:solidFill>
                  <a:schemeClr val="tx1"/>
                </a:solidFill>
                <a:latin typeface="+mn-lt"/>
                <a:ea typeface="+mn-ea"/>
                <a:cs typeface="+mn-cs"/>
              </a:rPr>
              <a:t>The discard time on the label must be six hours from the time you removed the food from refrigeration. For example, if you remove potato salad from refrigeration at 3:00 p.m. to serve at a picnic, the discard time on the label should be 9:00 p.m. This is six hours from the time you removed it from refrigeration.</a:t>
            </a: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p:txBody>
      </p:sp>
    </p:spTree>
    <p:extLst>
      <p:ext uri="{BB962C8B-B14F-4D97-AF65-F5344CB8AC3E}">
        <p14:creationId xmlns:p14="http://schemas.microsoft.com/office/powerpoint/2010/main" val="227652392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Instructor Notes</a:t>
            </a:r>
          </a:p>
          <a:p>
            <a:pPr marL="171450" indent="-171450">
              <a:lnSpc>
                <a:spcPct val="90000"/>
              </a:lnSpc>
              <a:buFont typeface="Arial"/>
              <a:buChar char="•"/>
              <a:defRPr/>
            </a:pPr>
            <a:r>
              <a:rPr lang="en-US" b="0" i="0" kern="1200">
                <a:effectLst/>
              </a:rPr>
              <a:t>There are some alternatives to holding cold ready-to-eat TCS food without temperature control. If the food is discarded within four hours, it can be allowed to reach any temperature during service. However, the </a:t>
            </a:r>
            <a:r>
              <a:rPr lang="en-US"/>
              <a:t>food must be held at 41°F (5°C) or lower before removing it from temperature control.  The </a:t>
            </a:r>
            <a:r>
              <a:rPr lang="en-US" b="0" i="0" kern="1200">
                <a:effectLst/>
              </a:rPr>
              <a:t>discard time on the label must </a:t>
            </a:r>
            <a:r>
              <a:rPr lang="en-US"/>
              <a:t>also </a:t>
            </a:r>
            <a:r>
              <a:rPr lang="en-US" b="0" i="0" kern="1200">
                <a:effectLst/>
              </a:rPr>
              <a:t>be four hours from the time you removed the food from temperature control. And the food must be sold, served, or thrown out within four hours.</a:t>
            </a:r>
            <a:r>
              <a:rPr lang="en-US"/>
              <a:t> </a:t>
            </a:r>
            <a:endParaRPr lang="en-US" b="0">
              <a:cs typeface="Times New Roman" pitchFamily="18" charset="0"/>
            </a:endParaRPr>
          </a:p>
          <a:p>
            <a:pPr marL="0" indent="0">
              <a:lnSpc>
                <a:spcPct val="90000"/>
              </a:lnSpc>
              <a:defRPr/>
            </a:pPr>
            <a:endParaRPr lang="en-US" dirty="0">
              <a:latin typeface="Calibri"/>
              <a:cs typeface="Calibri"/>
            </a:endParaRPr>
          </a:p>
        </p:txBody>
      </p:sp>
    </p:spTree>
    <p:extLst>
      <p:ext uri="{BB962C8B-B14F-4D97-AF65-F5344CB8AC3E}">
        <p14:creationId xmlns:p14="http://schemas.microsoft.com/office/powerpoint/2010/main" val="291809846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Instructor Notes</a:t>
            </a:r>
          </a:p>
          <a:p>
            <a:pPr marL="171450" indent="-171450" eaLnBrk="1" hangingPunct="1">
              <a:lnSpc>
                <a:spcPct val="90000"/>
              </a:lnSpc>
              <a:buFont typeface="Arial" panose="020B0604020202020204" pitchFamily="34" charset="0"/>
              <a:buChar char="•"/>
              <a:defRPr/>
            </a:pPr>
            <a:r>
              <a:rPr lang="en-US" sz="1200" b="0" i="0" kern="1200" dirty="0">
                <a:solidFill>
                  <a:schemeClr val="tx1"/>
                </a:solidFill>
                <a:effectLst/>
                <a:latin typeface="+mn-lt"/>
                <a:ea typeface="+mn-ea"/>
                <a:cs typeface="+mn-cs"/>
              </a:rPr>
              <a:t>Here is another alternative. As previously stated, cold ready-to-eat TCS food must be held at 41</a:t>
            </a:r>
            <a:r>
              <a:rPr lang="en-US" sz="1200" b="0" i="0" kern="1200" dirty="0">
                <a:solidFill>
                  <a:schemeClr val="tx1"/>
                </a:solidFill>
                <a:effectLst/>
                <a:latin typeface="+mn-lt"/>
                <a:ea typeface="+mn-ea"/>
                <a:cs typeface="+mn-cs"/>
                <a:sym typeface="Symbol" panose="05050102010706020507" pitchFamily="18" charset="2"/>
              </a:rPr>
              <a:t></a:t>
            </a:r>
            <a:r>
              <a:rPr lang="en-US" sz="1200" b="0" i="0" kern="1200" dirty="0">
                <a:solidFill>
                  <a:schemeClr val="tx1"/>
                </a:solidFill>
                <a:effectLst/>
                <a:latin typeface="+mn-lt"/>
                <a:ea typeface="+mn-ea"/>
                <a:cs typeface="+mn-cs"/>
              </a:rPr>
              <a:t>F (5</a:t>
            </a:r>
            <a:r>
              <a:rPr lang="en-US" sz="1200" b="0" i="0" kern="1200" dirty="0">
                <a:solidFill>
                  <a:schemeClr val="tx1"/>
                </a:solidFill>
                <a:effectLst/>
                <a:latin typeface="+mn-lt"/>
                <a:ea typeface="+mn-ea"/>
                <a:cs typeface="+mn-cs"/>
                <a:sym typeface="Symbol" panose="05050102010706020507" pitchFamily="18" charset="2"/>
              </a:rPr>
              <a:t></a:t>
            </a:r>
            <a:r>
              <a:rPr lang="en-US" sz="1200" b="0" i="0" kern="1200" dirty="0">
                <a:solidFill>
                  <a:schemeClr val="tx1"/>
                </a:solidFill>
                <a:effectLst/>
                <a:latin typeface="+mn-lt"/>
                <a:ea typeface="+mn-ea"/>
                <a:cs typeface="+mn-cs"/>
              </a:rPr>
              <a:t>C) or lower before being removed from refrigeration if it will be held without temperature control. However, there is an exception to that temperature for certain products. </a:t>
            </a:r>
            <a:r>
              <a:rPr lang="en-US" sz="1200" b="0" kern="1200" dirty="0">
                <a:solidFill>
                  <a:schemeClr val="tx1"/>
                </a:solidFill>
                <a:effectLst/>
                <a:latin typeface="+mn-lt"/>
                <a:ea typeface="+mn-ea"/>
                <a:cs typeface="+mn-cs"/>
              </a:rPr>
              <a:t>That includes </a:t>
            </a:r>
            <a:r>
              <a:rPr lang="en-US" sz="1200" b="0" i="0" kern="1200" dirty="0">
                <a:solidFill>
                  <a:schemeClr val="tx1"/>
                </a:solidFill>
                <a:effectLst/>
                <a:latin typeface="+mn-lt"/>
                <a:ea typeface="+mn-ea"/>
                <a:cs typeface="+mn-cs"/>
              </a:rPr>
              <a:t>ready-to-eat fruit or vegetables that become a TCS food when they’re cut, chopped, or sliced—like sliced tomatoes, cut leafy greens, or cut melons. The same is true for hermetically sealed containers of food that become a TCS food when opened, like a can of tuna. These items can actually start with an initial temperature of 70°F (21°C) or lower. However, the product has to be discarded within four hours. And it can’t exceed 70°F (21°C) within the four-hour period. Finally, the discard time on the label must be four hours from the time the product became a TCS food.</a:t>
            </a:r>
            <a:endParaRPr lang="en-US" b="0" dirty="0">
              <a:latin typeface="Times New Roman" charset="0"/>
              <a:cs typeface="+mn-cs"/>
            </a:endParaRPr>
          </a:p>
          <a:p>
            <a:pPr eaLnBrk="1" hangingPunct="1">
              <a:lnSpc>
                <a:spcPct val="90000"/>
              </a:lnSpc>
              <a:defRPr/>
            </a:pPr>
            <a:endParaRPr lang="en-US" dirty="0">
              <a:latin typeface="Times New Roman" charset="0"/>
              <a:cs typeface="+mn-cs"/>
            </a:endParaRPr>
          </a:p>
        </p:txBody>
      </p:sp>
    </p:spTree>
    <p:extLst>
      <p:ext uri="{BB962C8B-B14F-4D97-AF65-F5344CB8AC3E}">
        <p14:creationId xmlns:p14="http://schemas.microsoft.com/office/powerpoint/2010/main" val="107356046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4BA284D6-F101-3840-A2CE-74DC2CF434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8211" name="Rectangle 2"/>
          <p:cNvSpPr>
            <a:spLocks noGrp="1" noRot="1" noChangeAspect="1" noChangeArrowheads="1" noTextEdit="1"/>
          </p:cNvSpPr>
          <p:nvPr>
            <p:ph type="sldImg"/>
          </p:nvPr>
        </p:nvSpPr>
        <p:spPr>
          <a:xfrm>
            <a:off x="1144588" y="685800"/>
            <a:ext cx="4572000" cy="3429000"/>
          </a:xfrm>
          <a:ln/>
        </p:spPr>
      </p:sp>
      <p:sp>
        <p:nvSpPr>
          <p:cNvPr id="478212" name="Rectangle 3"/>
          <p:cNvSpPr>
            <a:spLocks noGrp="1" noChangeArrowheads="1"/>
          </p:cNvSpPr>
          <p:nvPr>
            <p:ph type="body" idx="1"/>
          </p:nvPr>
        </p:nvSpPr>
        <p:spPr>
          <a:xfrm>
            <a:off x="857250" y="4347148"/>
            <a:ext cx="5314329" cy="42237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eaLnBrk="1" hangingPunct="1">
              <a:lnSpc>
                <a:spcPct val="90000"/>
              </a:lnSpc>
              <a:buFontTx/>
              <a:buChar char="•"/>
              <a:defRPr/>
            </a:pPr>
            <a:r>
              <a:rPr lang="en-US" sz="1200" b="0" i="0" u="none" strike="noStrike" kern="1200" baseline="0" dirty="0">
                <a:solidFill>
                  <a:schemeClr val="tx1"/>
                </a:solidFill>
                <a:latin typeface="+mn-lt"/>
                <a:ea typeface="+mn-ea"/>
                <a:cs typeface="+mn-cs"/>
              </a:rPr>
              <a:t> Label the food with the time you must throw it out. The discard time on the label must be four hours from the time you removed the food from temperature control.</a:t>
            </a:r>
            <a:endParaRPr lang="en-US" dirty="0">
              <a:latin typeface="Times New Roman" charset="0"/>
              <a:cs typeface="+mn-cs"/>
            </a:endParaRPr>
          </a:p>
        </p:txBody>
      </p:sp>
    </p:spTree>
    <p:extLst>
      <p:ext uri="{BB962C8B-B14F-4D97-AF65-F5344CB8AC3E}">
        <p14:creationId xmlns:p14="http://schemas.microsoft.com/office/powerpoint/2010/main" val="316999329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4BA284D6-F101-3840-A2CE-74DC2CF4343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Before using time as a method of control, check with your local regulatory authority for specific requirements</a:t>
            </a:r>
            <a:r>
              <a:rPr lang="en-US" baseline="0" dirty="0">
                <a:latin typeface="Times New Roman" charset="0"/>
                <a:cs typeface="+mn-cs"/>
              </a:rPr>
              <a:t>. The regulatory authority may </a:t>
            </a:r>
            <a:r>
              <a:rPr lang="en-US" sz="1200" b="0" kern="1200" baseline="0" dirty="0">
                <a:solidFill>
                  <a:schemeClr val="tx1"/>
                </a:solidFill>
                <a:effectLst/>
                <a:latin typeface="Times New Roman" pitchFamily="18" charset="0"/>
                <a:ea typeface="ＭＳ Ｐゴシック" charset="0"/>
                <a:cs typeface="ＭＳ Ｐゴシック" charset="0"/>
              </a:rPr>
              <a:t>require you to </a:t>
            </a:r>
            <a:r>
              <a:rPr lang="en-US" sz="1200" b="0" kern="1200" dirty="0">
                <a:solidFill>
                  <a:schemeClr val="tx1"/>
                </a:solidFill>
                <a:effectLst/>
                <a:latin typeface="Times New Roman" pitchFamily="18" charset="0"/>
                <a:ea typeface="ＭＳ Ｐゴシック" charset="0"/>
                <a:cs typeface="ＭＳ Ｐゴシック" charset="0"/>
              </a:rPr>
              <a:t>prepare written procedures and get written approval in advance. You</a:t>
            </a:r>
            <a:r>
              <a:rPr lang="en-US" sz="1200" b="0" kern="1200" baseline="0" dirty="0">
                <a:solidFill>
                  <a:schemeClr val="tx1"/>
                </a:solidFill>
                <a:effectLst/>
                <a:latin typeface="Times New Roman" pitchFamily="18" charset="0"/>
                <a:ea typeface="ＭＳ Ｐゴシック" charset="0"/>
                <a:cs typeface="ＭＳ Ｐゴシック" charset="0"/>
              </a:rPr>
              <a:t> will </a:t>
            </a:r>
            <a:r>
              <a:rPr lang="en-US" sz="1200" b="0" kern="1200" dirty="0">
                <a:solidFill>
                  <a:schemeClr val="tx1"/>
                </a:solidFill>
                <a:effectLst/>
                <a:latin typeface="Times New Roman" pitchFamily="18" charset="0"/>
                <a:ea typeface="ＭＳ Ｐゴシック" charset="0"/>
                <a:cs typeface="ＭＳ Ｐゴシック" charset="0"/>
              </a:rPr>
              <a:t>also need to maintain those procedures in the operation, and make sure they are made available to the regulatory authority upon request. </a:t>
            </a:r>
            <a:endParaRPr lang="en-US" b="0" dirty="0">
              <a:latin typeface="Times New Roman" charset="0"/>
              <a:cs typeface="+mn-cs"/>
            </a:endParaRPr>
          </a:p>
        </p:txBody>
      </p:sp>
    </p:spTree>
    <p:extLst>
      <p:ext uri="{BB962C8B-B14F-4D97-AF65-F5344CB8AC3E}">
        <p14:creationId xmlns:p14="http://schemas.microsoft.com/office/powerpoint/2010/main" val="196545966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7ED46C-38C9-E74C-8A7D-24B36B11434D}" type="slidenum">
              <a:rPr lang="en-US" sz="1200" b="0" smtClean="0">
                <a:solidFill>
                  <a:schemeClr val="tx1"/>
                </a:solidFill>
              </a:rPr>
              <a:pPr eaLnBrk="1" hangingPunct="1">
                <a:defRPr/>
              </a:pPr>
              <a:t>226</a:t>
            </a:fld>
            <a:endParaRPr lang="en-US" sz="1200" b="0" dirty="0">
              <a:solidFill>
                <a:schemeClr val="tx1"/>
              </a:solidFill>
            </a:endParaRPr>
          </a:p>
        </p:txBody>
      </p:sp>
      <p:sp>
        <p:nvSpPr>
          <p:cNvPr id="479235" name="Rectangle 2"/>
          <p:cNvSpPr>
            <a:spLocks noGrp="1" noRot="1" noChangeAspect="1" noChangeArrowheads="1" noTextEdit="1"/>
          </p:cNvSpPr>
          <p:nvPr>
            <p:ph type="sldImg"/>
          </p:nvPr>
        </p:nvSpPr>
        <p:spPr>
          <a:xfrm>
            <a:off x="1182688" y="696913"/>
            <a:ext cx="4648200" cy="3486150"/>
          </a:xfrm>
          <a:ln/>
        </p:spPr>
      </p:sp>
      <p:sp>
        <p:nvSpPr>
          <p:cNvPr id="479236" name="Rectangle 3"/>
          <p:cNvSpPr>
            <a:spLocks noGrp="1" noChangeArrowheads="1"/>
          </p:cNvSpPr>
          <p:nvPr>
            <p:ph type="body" idx="1"/>
          </p:nvPr>
        </p:nvSpPr>
        <p:spPr>
          <a:xfrm>
            <a:off x="930275" y="4468813"/>
            <a:ext cx="5546725"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The biggest threat to food that is ready to be served is contamination. Train your kitchen staff to follow these guidelines when serving food to avoid contamination.</a:t>
            </a:r>
            <a:endParaRPr lang="en-US" sz="1200" kern="1200" dirty="0">
              <a:solidFill>
                <a:schemeClr val="tx1"/>
              </a:solidFill>
              <a:latin typeface="Times New Roman" charset="0"/>
              <a:ea typeface="ＭＳ Ｐゴシック" charset="0"/>
              <a:cs typeface="ＭＳ Ｐゴシック" charset="0"/>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44233426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227</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Spoons or scoops used to serve food such as ice cream or mashed potatoes can be stored under running water. </a:t>
            </a:r>
            <a:r>
              <a:rPr lang="en-US" sz="1200" b="0" i="0" u="none" strike="noStrike" kern="1200" baseline="0" dirty="0">
                <a:solidFill>
                  <a:schemeClr val="tx1"/>
                </a:solidFill>
                <a:latin typeface="Times New Roman" pitchFamily="18" charset="0"/>
                <a:ea typeface="ＭＳ Ｐゴシック" charset="0"/>
                <a:cs typeface="ＭＳ Ｐゴシック" charset="0"/>
              </a:rPr>
              <a:t>They can also be stored in a container of water that is maintained at a temperature of at least 135°F (57°C).</a:t>
            </a:r>
            <a:endParaRPr lang="en-US"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64891389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228</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Some jurisdictions allow food handlers to refill take-home containers brought back by a guest with food and beverages. Take-home containers can be refilled if they meet the conditions on the slides.</a:t>
            </a:r>
            <a:endParaRPr lang="en-US" dirty="0">
              <a:latin typeface="Times New Roman" charset="0"/>
              <a:cs typeface="+mn-cs"/>
            </a:endParaRPr>
          </a:p>
        </p:txBody>
      </p:sp>
    </p:spTree>
    <p:extLst>
      <p:ext uri="{BB962C8B-B14F-4D97-AF65-F5344CB8AC3E}">
        <p14:creationId xmlns:p14="http://schemas.microsoft.com/office/powerpoint/2010/main" val="163858452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229</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The container has to be capable of being effectively cleaned at home and in the operation.</a:t>
            </a:r>
          </a:p>
        </p:txBody>
      </p:sp>
    </p:spTree>
    <p:extLst>
      <p:ext uri="{BB962C8B-B14F-4D97-AF65-F5344CB8AC3E}">
        <p14:creationId xmlns:p14="http://schemas.microsoft.com/office/powerpoint/2010/main" val="3515465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6050C8-A639-2E4F-BDDD-34D176703EE4}" type="slidenum">
              <a:rPr lang="en-US" sz="1200" b="0" smtClean="0">
                <a:solidFill>
                  <a:schemeClr val="tx1"/>
                </a:solidFill>
              </a:rPr>
              <a:pPr eaLnBrk="1" hangingPunct="1">
                <a:defRPr/>
              </a:pPr>
              <a:t>23</a:t>
            </a:fld>
            <a:endParaRPr lang="en-US" sz="1200" b="0" dirty="0">
              <a:solidFill>
                <a:schemeClr val="tx1"/>
              </a:solidFill>
            </a:endParaRPr>
          </a:p>
        </p:txBody>
      </p:sp>
      <p:sp>
        <p:nvSpPr>
          <p:cNvPr id="312323" name="Rectangle 2"/>
          <p:cNvSpPr>
            <a:spLocks noGrp="1" noRot="1" noChangeAspect="1" noChangeArrowheads="1" noTextEdit="1"/>
          </p:cNvSpPr>
          <p:nvPr>
            <p:ph type="sldImg"/>
          </p:nvPr>
        </p:nvSpPr>
        <p:spPr>
          <a:xfrm>
            <a:off x="1181100" y="698500"/>
            <a:ext cx="4648200" cy="3486150"/>
          </a:xfrm>
          <a:ln/>
        </p:spPr>
      </p:sp>
      <p:sp>
        <p:nvSpPr>
          <p:cNvPr id="312324"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Like TCS food, ready-to-eat food also needs careful handling to prevent contamination. </a:t>
            </a:r>
          </a:p>
          <a:p>
            <a:pPr marL="114300" indent="-114300" eaLnBrk="1" hangingPunct="1">
              <a:spcBef>
                <a:spcPct val="50000"/>
              </a:spcBef>
              <a:buSzPct val="80000"/>
              <a:defRPr/>
            </a:pPr>
            <a:endParaRPr lang="en-US" dirty="0">
              <a:latin typeface="Times New Roman" charset="0"/>
              <a:cs typeface="Times New Roman" charset="0"/>
            </a:endParaRPr>
          </a:p>
        </p:txBody>
      </p:sp>
    </p:spTree>
    <p:extLst>
      <p:ext uri="{BB962C8B-B14F-4D97-AF65-F5344CB8AC3E}">
        <p14:creationId xmlns:p14="http://schemas.microsoft.com/office/powerpoint/2010/main" val="309079660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F4778F3-F202-5A46-BB82-D78CE610ADF9}" type="slidenum">
              <a:rPr lang="en-US" sz="1200" b="0" smtClean="0">
                <a:solidFill>
                  <a:schemeClr val="tx1"/>
                </a:solidFill>
              </a:rPr>
              <a:pPr eaLnBrk="1" hangingPunct="1">
                <a:defRPr/>
              </a:pPr>
              <a:t>230</a:t>
            </a:fld>
            <a:endParaRPr lang="en-US" sz="1200" b="0" dirty="0">
              <a:solidFill>
                <a:schemeClr val="tx1"/>
              </a:solidFill>
            </a:endParaRPr>
          </a:p>
        </p:txBody>
      </p:sp>
      <p:sp>
        <p:nvSpPr>
          <p:cNvPr id="481283"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Service staff must be as careful as kitchen staff. They can contaminate food simply by handling the food-contact areas of glasses, dishes, and utensils. Service staff should use these guidelines when serving food.</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Hold dishes by the bottom or edge. Hold glasses by the middle, bottom, or stem. Do </a:t>
            </a:r>
            <a:r>
              <a:rPr lang="en-US" b="1" dirty="0">
                <a:solidFill>
                  <a:srgbClr val="FF0000"/>
                </a:solidFill>
                <a:latin typeface="Times New Roman" charset="0"/>
              </a:rPr>
              <a:t>NOT</a:t>
            </a:r>
            <a:r>
              <a:rPr lang="en-US" dirty="0">
                <a:solidFill>
                  <a:srgbClr val="FF0000"/>
                </a:solidFill>
                <a:latin typeface="Times New Roman" charset="0"/>
              </a:rPr>
              <a:t> </a:t>
            </a:r>
            <a:r>
              <a:rPr lang="en-US" dirty="0">
                <a:latin typeface="Times New Roman" charset="0"/>
              </a:rPr>
              <a:t>touch the food-contact areas of dishes or glassware.</a:t>
            </a:r>
          </a:p>
          <a:p>
            <a:pPr marL="171450" indent="-171450" eaLnBrk="1" hangingPunct="1">
              <a:buFont typeface="Arial" panose="020B0604020202020204" pitchFamily="34" charset="0"/>
              <a:buChar char="•"/>
            </a:pPr>
            <a:r>
              <a:rPr lang="en-US" dirty="0">
                <a:latin typeface="Times New Roman" charset="0"/>
              </a:rPr>
              <a:t>Carry glasses in a rack or on a tray to avoid touching the food-contact surfaces. Do </a:t>
            </a:r>
            <a:r>
              <a:rPr lang="en-US" b="1" dirty="0">
                <a:solidFill>
                  <a:srgbClr val="FF0000"/>
                </a:solidFill>
                <a:latin typeface="Times New Roman" charset="0"/>
              </a:rPr>
              <a:t>NOT</a:t>
            </a:r>
            <a:r>
              <a:rPr lang="en-US" dirty="0">
                <a:latin typeface="Times New Roman" charset="0"/>
              </a:rPr>
              <a:t> stack glasses when carrying them.</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Hold flatware by the handle. Do </a:t>
            </a:r>
            <a:r>
              <a:rPr lang="en-US" sz="1200" b="1" i="0" u="none" strike="noStrike" kern="1200" baseline="0" dirty="0">
                <a:solidFill>
                  <a:srgbClr val="FF0000"/>
                </a:solidFill>
                <a:latin typeface="Times New Roman" pitchFamily="18" charset="0"/>
                <a:ea typeface="ＭＳ Ｐゴシック" charset="0"/>
                <a:cs typeface="ＭＳ Ｐゴシック" charset="0"/>
              </a:rPr>
              <a:t>NOT</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hold flatware by food-contact surfaces.  Store flatware so that servers grasp handles, not food-contact surfaces.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Avoid bare-hand contact with food that is ready to eat.</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Use ice scoops or tongs to get ice. </a:t>
            </a:r>
            <a:r>
              <a:rPr lang="en-US" sz="1200" b="1" i="0" u="none" strike="noStrike" kern="1200" baseline="0" dirty="0">
                <a:solidFill>
                  <a:srgbClr val="FF0000"/>
                </a:solidFill>
                <a:latin typeface="Times New Roman" pitchFamily="18" charset="0"/>
                <a:ea typeface="ＭＳ Ｐゴシック" charset="0"/>
                <a:cs typeface="ＭＳ Ｐゴシック" charset="0"/>
              </a:rPr>
              <a:t>NEVER</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scoop ice with your bare hands or a glass. A glass may chip or break. </a:t>
            </a:r>
            <a:endParaRPr lang="en-US" dirty="0">
              <a:latin typeface="Times New Roman" charset="0"/>
            </a:endParaRPr>
          </a:p>
          <a:p>
            <a:pPr marL="171450" indent="-171450" eaLnBrk="1" hangingPunct="1">
              <a:buFont typeface="Arial" panose="020B0604020202020204" pitchFamily="34" charset="0"/>
              <a:buChar char="•"/>
            </a:pPr>
            <a:endParaRPr lang="en-US" dirty="0">
              <a:latin typeface="Times New Roman" charset="0"/>
              <a:cs typeface="Times New Roman" charset="0"/>
            </a:endParaRPr>
          </a:p>
        </p:txBody>
      </p:sp>
    </p:spTree>
    <p:extLst>
      <p:ext uri="{BB962C8B-B14F-4D97-AF65-F5344CB8AC3E}">
        <p14:creationId xmlns:p14="http://schemas.microsoft.com/office/powerpoint/2010/main" val="18774584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676AD62-818D-094C-9C09-264D73CD9B2E}" type="slidenum">
              <a:rPr lang="en-US" sz="1200" b="0" smtClean="0">
                <a:solidFill>
                  <a:schemeClr val="tx1"/>
                </a:solidFill>
              </a:rPr>
              <a:pPr eaLnBrk="1" hangingPunct="1">
                <a:defRPr/>
              </a:pPr>
              <a:t>231</a:t>
            </a:fld>
            <a:endParaRPr lang="en-US" sz="1200" b="0" dirty="0">
              <a:solidFill>
                <a:schemeClr val="tx1"/>
              </a:solidFill>
            </a:endParaRPr>
          </a:p>
        </p:txBody>
      </p:sp>
      <p:sp>
        <p:nvSpPr>
          <p:cNvPr id="484355" name="Rectangle 2"/>
          <p:cNvSpPr>
            <a:spLocks noGrp="1" noRot="1" noChangeAspect="1" noChangeArrowheads="1" noTextEdit="1"/>
          </p:cNvSpPr>
          <p:nvPr>
            <p:ph type="sldImg"/>
          </p:nvPr>
        </p:nvSpPr>
        <p:spPr>
          <a:xfrm>
            <a:off x="1182688" y="696913"/>
            <a:ext cx="4648200" cy="3486150"/>
          </a:xfrm>
          <a:ln/>
        </p:spPr>
      </p:sp>
      <p:sp>
        <p:nvSpPr>
          <p:cNvPr id="484356" name="Rectangle 3"/>
          <p:cNvSpPr>
            <a:spLocks noGrp="1" noChangeArrowheads="1"/>
          </p:cNvSpPr>
          <p:nvPr>
            <p:ph type="body" idx="1"/>
          </p:nvPr>
        </p:nvSpPr>
        <p:spPr>
          <a:xfrm>
            <a:off x="86995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Table settings do not need to be wrapped or covered if extra settings meet these requirements:</a:t>
            </a:r>
          </a:p>
          <a:p>
            <a:pPr marL="628650" lvl="1" indent="-171450" eaLnBrk="1" hangingPunct="1">
              <a:buFont typeface="Arial" panose="020B0604020202020204" pitchFamily="34" charset="0"/>
              <a:buChar char="•"/>
              <a:defRPr/>
            </a:pPr>
            <a:r>
              <a:rPr lang="en-US" dirty="0">
                <a:latin typeface="Times New Roman" charset="0"/>
              </a:rPr>
              <a:t>They are removed when guests are seated.</a:t>
            </a:r>
          </a:p>
          <a:p>
            <a:pPr marL="628650" lvl="1" indent="-171450" eaLnBrk="1" hangingPunct="1">
              <a:buFont typeface="Arial" panose="020B0604020202020204" pitchFamily="34" charset="0"/>
              <a:buChar char="•"/>
              <a:defRPr/>
            </a:pPr>
            <a:r>
              <a:rPr lang="en-US" dirty="0">
                <a:latin typeface="Times New Roman" charset="0"/>
              </a:rPr>
              <a:t>If they remain on the table, they are cleaned and sanitized after guests have left.</a:t>
            </a:r>
          </a:p>
          <a:p>
            <a:pPr lvl="1" eaLnBrk="1" hangingPunct="1">
              <a:buFontTx/>
              <a:buChar char="•"/>
              <a:defRPr/>
            </a:pPr>
            <a:endParaRPr lang="en-US" dirty="0">
              <a:latin typeface="Times New Roman" charset="0"/>
            </a:endParaRPr>
          </a:p>
        </p:txBody>
      </p:sp>
    </p:spTree>
    <p:extLst>
      <p:ext uri="{BB962C8B-B14F-4D97-AF65-F5344CB8AC3E}">
        <p14:creationId xmlns:p14="http://schemas.microsoft.com/office/powerpoint/2010/main" val="92530938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C19FC79-2A2A-FF47-A373-12C32E53875B}" type="slidenum">
              <a:rPr lang="en-US" sz="1200" b="0" smtClean="0">
                <a:solidFill>
                  <a:schemeClr val="tx1"/>
                </a:solidFill>
              </a:rPr>
              <a:pPr eaLnBrk="1" hangingPunct="1">
                <a:defRPr/>
              </a:pPr>
              <a:t>232</a:t>
            </a:fld>
            <a:endParaRPr lang="en-US" sz="1200" b="0" dirty="0">
              <a:solidFill>
                <a:schemeClr val="tx1"/>
              </a:solidFill>
            </a:endParaRPr>
          </a:p>
        </p:txBody>
      </p:sp>
      <p:sp>
        <p:nvSpPr>
          <p:cNvPr id="485379"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876300" y="4468813"/>
            <a:ext cx="5432425"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177" tIns="46589" rIns="93177" bIns="46589"/>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You must protect condiments from contamination. Serve them in their original containers or in containers designed to prevent contamination. Offering condiments in individual packets or portions can also help keep them safe. </a:t>
            </a:r>
          </a:p>
          <a:p>
            <a:pPr marL="171450" indent="-171450" eaLnBrk="1" hangingPunct="1">
              <a:buFont typeface="Arial" panose="020B0604020202020204" pitchFamily="34" charset="0"/>
              <a:buChar char="•"/>
            </a:pPr>
            <a:r>
              <a:rPr lang="en-US" dirty="0">
                <a:latin typeface="Times New Roman" charset="0"/>
              </a:rPr>
              <a:t>Never re-serve uncovered condiments. Do not combine leftover condiments with fresh ones. Throw away opened portions or dishes of condiments after serving them to customers. Salsa, butter, mayonnaise, and ketchup are examples. </a:t>
            </a:r>
          </a:p>
          <a:p>
            <a:pPr marL="171450" indent="-171450" eaLnBrk="1" hangingPunct="1">
              <a:buFont typeface="Arial" panose="020B0604020202020204" pitchFamily="34" charset="0"/>
              <a:buChar char="•"/>
            </a:pPr>
            <a:r>
              <a:rPr lang="en-US" dirty="0">
                <a:latin typeface="Times New Roman" charset="0"/>
              </a:rPr>
              <a:t>Change linens used in bread baskets after each customer.</a:t>
            </a:r>
          </a:p>
          <a:p>
            <a:pPr marL="171450" indent="-171450" eaLnBrk="1" hangingPunct="1">
              <a:buFont typeface="Arial" panose="020B0604020202020204" pitchFamily="34" charset="0"/>
              <a:buChar char="•"/>
            </a:pPr>
            <a:r>
              <a:rPr lang="en-US" dirty="0">
                <a:latin typeface="Times New Roman" charset="0"/>
              </a:rPr>
              <a:t>In general, only unopened prepackaged food can be re-served. That includes condiment packets, wrapped crackers or breadsticks, and bottles of ketchup and mustard. </a:t>
            </a:r>
            <a:r>
              <a:rPr lang="en-US" sz="1200" b="0" i="0" u="none" strike="noStrike" kern="1200" baseline="0" dirty="0">
                <a:solidFill>
                  <a:schemeClr val="tx1"/>
                </a:solidFill>
                <a:latin typeface="Times New Roman" pitchFamily="18" charset="0"/>
                <a:ea typeface="ＭＳ Ｐゴシック" charset="0"/>
                <a:cs typeface="ＭＳ Ｐゴシック" charset="0"/>
              </a:rPr>
              <a:t>The containers must remain closed between uses. </a:t>
            </a:r>
            <a:endParaRPr lang="en-US" dirty="0">
              <a:solidFill>
                <a:srgbClr val="CC0000"/>
              </a:solidFill>
              <a:latin typeface="Times New Roman" charset="0"/>
              <a:cs typeface="Times New Roman" charset="0"/>
            </a:endParaRPr>
          </a:p>
          <a:p>
            <a:pPr marL="114300" indent="-114300" eaLnBrk="1" hangingPunct="1">
              <a:buFontTx/>
              <a:buChar char="•"/>
            </a:pPr>
            <a:endParaRPr lang="en-US" dirty="0">
              <a:solidFill>
                <a:srgbClr val="CC0000"/>
              </a:solidFill>
              <a:latin typeface="Times New Roman" charset="0"/>
              <a:cs typeface="Times New Roman" charset="0"/>
            </a:endParaRPr>
          </a:p>
          <a:p>
            <a:pPr marL="114300" indent="-114300" eaLnBrk="1" hangingPunct="1">
              <a:buFontTx/>
              <a:buChar char="•"/>
            </a:pPr>
            <a:endParaRPr lang="en-US" dirty="0">
              <a:solidFill>
                <a:srgbClr val="CC0000"/>
              </a:solidFill>
              <a:latin typeface="Times New Roman" charset="0"/>
              <a:cs typeface="Times New Roman" charset="0"/>
            </a:endParaRPr>
          </a:p>
          <a:p>
            <a:pPr marL="114300" indent="-114300" eaLnBrk="1" hangingPunct="1">
              <a:buFontTx/>
              <a:buChar char="•"/>
            </a:pPr>
            <a:endParaRPr lang="en-US" b="1" dirty="0">
              <a:solidFill>
                <a:srgbClr val="CC0000"/>
              </a:solidFill>
              <a:latin typeface="Times New Roman" charset="0"/>
              <a:cs typeface="Times New Roman" charset="0"/>
            </a:endParaRPr>
          </a:p>
        </p:txBody>
      </p:sp>
    </p:spTree>
    <p:extLst>
      <p:ext uri="{BB962C8B-B14F-4D97-AF65-F5344CB8AC3E}">
        <p14:creationId xmlns:p14="http://schemas.microsoft.com/office/powerpoint/2010/main" val="31544719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633FBFD-D13B-644B-88D9-A0C63649D94B}" type="slidenum">
              <a:rPr lang="en-US" sz="1200" b="0" smtClean="0">
                <a:solidFill>
                  <a:schemeClr val="tx1"/>
                </a:solidFill>
              </a:rPr>
              <a:pPr eaLnBrk="1" hangingPunct="1">
                <a:defRPr/>
              </a:pPr>
              <a:t>233</a:t>
            </a:fld>
            <a:endParaRPr lang="en-US" sz="1200" b="0" dirty="0">
              <a:solidFill>
                <a:schemeClr val="tx1"/>
              </a:solidFill>
            </a:endParaRPr>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Food on display can be protected from contamination using sneeze guards. Food can also be protected by placing it in display cases or by packaging it in a way that will protect it from contamination. </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Whole, raw fruits and vegetables and nuts in the shell that require peeling or hulling before eating do not require the these protection measures.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Label food located in self-service areas. For example, place the name of the food, such as types of salad dressing, on ladle handles or signs.</a:t>
            </a:r>
            <a:endParaRPr lang="en-US" dirty="0">
              <a:latin typeface="Times New Roman" charset="0"/>
              <a:cs typeface="Times New Roman" charset="0"/>
            </a:endParaRPr>
          </a:p>
        </p:txBody>
      </p:sp>
    </p:spTree>
    <p:extLst>
      <p:ext uri="{BB962C8B-B14F-4D97-AF65-F5344CB8AC3E}">
        <p14:creationId xmlns:p14="http://schemas.microsoft.com/office/powerpoint/2010/main" val="290304849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54E8A8-5A78-5D42-8791-A3B3C16F2C76}" type="slidenum">
              <a:rPr lang="en-US" sz="1200" b="0" smtClean="0">
                <a:solidFill>
                  <a:schemeClr val="tx1"/>
                </a:solidFill>
              </a:rPr>
              <a:pPr eaLnBrk="1" hangingPunct="1">
                <a:defRPr/>
              </a:pPr>
              <a:t>234</a:t>
            </a:fld>
            <a:endParaRPr lang="en-US" sz="1200" b="0" dirty="0">
              <a:solidFill>
                <a:schemeClr val="tx1"/>
              </a:solidFill>
            </a:endParaRPr>
          </a:p>
        </p:txBody>
      </p:sp>
      <p:sp>
        <p:nvSpPr>
          <p:cNvPr id="487427"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xfrm>
            <a:off x="876300" y="4468813"/>
            <a:ext cx="5319713" cy="4294187"/>
          </a:xfrm>
          <a:noFill/>
        </p:spPr>
        <p:txBody>
          <a:bodyPr lIns="92830" tIns="46415" rIns="92830" bIns="46415"/>
          <a:lstStyle/>
          <a:p>
            <a:pPr marL="114300" indent="-114300" eaLnBrk="1" hangingPunct="1"/>
            <a:r>
              <a:rPr lang="en-US" b="1" dirty="0">
                <a:latin typeface="Times New Roman" charset="0"/>
              </a:rPr>
              <a:t>Instructor Notes</a:t>
            </a:r>
          </a:p>
          <a:p>
            <a:pPr marL="171450" indent="-171450">
              <a:buFont typeface="Arial" panose="020B0604020202020204" pitchFamily="34" charset="0"/>
              <a:buChar char="•"/>
            </a:pPr>
            <a:r>
              <a:rPr lang="en-US" dirty="0">
                <a:latin typeface="Times New Roman" charset="0"/>
              </a:rPr>
              <a:t>Typically, raw, unpackaged meat, poultry, and seafood cannot be offered for self-service. However, the following items are exceptions to this rule: ready-to-eat food at buffets or salad bars that serve food such as sushi or raw shellfish; ready-to-cook portions that will be cooked and eaten immediately on the premises, such as at Mongolian barbecues; raw, frozen, shell-on shrimp or lobster.</a:t>
            </a:r>
          </a:p>
          <a:p>
            <a:pPr marL="171450" indent="-171450">
              <a:buFont typeface="Arial" panose="020B0604020202020204" pitchFamily="34" charset="0"/>
              <a:buChar char="•"/>
            </a:pPr>
            <a:r>
              <a:rPr lang="en-US" dirty="0">
                <a:latin typeface="Times New Roman" charset="0"/>
              </a:rPr>
              <a:t>Assign a staff member to monitor guests. Post signs reminding guests not to reuse plates and utensils.</a:t>
            </a:r>
          </a:p>
          <a:p>
            <a:pPr marL="171450" indent="-171450">
              <a:buFont typeface="Arial" panose="020B0604020202020204" pitchFamily="34" charset="0"/>
              <a:buChar char="•"/>
            </a:pPr>
            <a:r>
              <a:rPr lang="en-US" dirty="0">
                <a:latin typeface="Times New Roman" charset="0"/>
              </a:rPr>
              <a:t>Stock food displays with the correct utensils for dispensing food. This might include tongs, ladles, or deli sheets.</a:t>
            </a:r>
          </a:p>
          <a:p>
            <a:pPr marL="114300" indent="-114300">
              <a:buFontTx/>
              <a:buChar char="•"/>
            </a:pPr>
            <a:endParaRPr lang="en-US" dirty="0">
              <a:latin typeface="Times New Roman" charset="0"/>
            </a:endParaRPr>
          </a:p>
        </p:txBody>
      </p:sp>
    </p:spTree>
    <p:extLst>
      <p:ext uri="{BB962C8B-B14F-4D97-AF65-F5344CB8AC3E}">
        <p14:creationId xmlns:p14="http://schemas.microsoft.com/office/powerpoint/2010/main" val="288435629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65A3B7-C214-5744-8413-955F24575648}" type="slidenum">
              <a:rPr lang="en-US" sz="1200" b="0" smtClean="0">
                <a:solidFill>
                  <a:schemeClr val="tx1"/>
                </a:solidFill>
              </a:rPr>
              <a:pPr eaLnBrk="1" hangingPunct="1">
                <a:defRPr/>
              </a:pPr>
              <a:t>235</a:t>
            </a:fld>
            <a:endParaRPr lang="en-US" sz="1200" b="0" dirty="0">
              <a:solidFill>
                <a:schemeClr val="tx1"/>
              </a:solidFill>
            </a:endParaRPr>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xfrm>
            <a:off x="876300" y="4468813"/>
            <a:ext cx="5319713"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426272762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E521077-3167-A84A-89DC-6196C967D414}" type="slidenum">
              <a:rPr lang="en-US" sz="1200" b="0" smtClean="0">
                <a:solidFill>
                  <a:schemeClr val="tx1"/>
                </a:solidFill>
              </a:rPr>
              <a:pPr eaLnBrk="1" hangingPunct="1">
                <a:defRPr/>
              </a:pPr>
              <a:t>236</a:t>
            </a:fld>
            <a:endParaRPr lang="en-US" sz="1200" b="0" dirty="0">
              <a:solidFill>
                <a:schemeClr val="tx1"/>
              </a:solidFill>
            </a:endParaRPr>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xfrm>
            <a:off x="876300" y="4468813"/>
            <a:ext cx="5319713" cy="4294187"/>
          </a:xfrm>
        </p:spPr>
        <p:txBody>
          <a:bodyPr lIns="92830" tIns="46415" rIns="92830" bIns="46415"/>
          <a:lstStyle/>
          <a:p>
            <a:pPr marL="114300" indent="-114300" eaLnBrk="1" hangingPunct="1">
              <a:defRPr/>
            </a:pPr>
            <a:r>
              <a:rPr lang="en-US" b="1" dirty="0">
                <a:ea typeface="+mn-ea"/>
                <a:cs typeface="+mn-cs"/>
              </a:rPr>
              <a:t>Instructor Notes</a:t>
            </a:r>
          </a:p>
          <a:p>
            <a:pPr marL="171450" indent="-171450">
              <a:buFont typeface="Arial" pitchFamily="34" charset="0"/>
              <a:buChar char="•"/>
              <a:defRPr/>
            </a:pPr>
            <a:r>
              <a:rPr lang="en-US" dirty="0">
                <a:ea typeface="+mn-ea"/>
                <a:cs typeface="+mn-cs"/>
              </a:rPr>
              <a:t>Bulk unpackaged food, such as bakery products and unpackaged food portioned for customers, does not need to be labeled if it meets the conditions identified in the slide. </a:t>
            </a:r>
            <a:endParaRPr lang="en-US" b="1" dirty="0">
              <a:ea typeface="+mn-ea"/>
              <a:cs typeface="+mn-cs"/>
            </a:endParaRPr>
          </a:p>
        </p:txBody>
      </p:sp>
    </p:spTree>
    <p:extLst>
      <p:ext uri="{BB962C8B-B14F-4D97-AF65-F5344CB8AC3E}">
        <p14:creationId xmlns:p14="http://schemas.microsoft.com/office/powerpoint/2010/main" val="123105043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160EA-6D70-2844-A251-4F2BF8311EC4}" type="slidenum">
              <a:rPr lang="en-US" sz="1200" b="0" smtClean="0">
                <a:solidFill>
                  <a:schemeClr val="tx1"/>
                </a:solidFill>
              </a:rPr>
              <a:pPr eaLnBrk="1" hangingPunct="1">
                <a:defRPr/>
              </a:pPr>
              <a:t>237</a:t>
            </a:fld>
            <a:endParaRPr lang="en-US" sz="1200" b="0" dirty="0">
              <a:solidFill>
                <a:schemeClr val="tx1"/>
              </a:solidFill>
            </a:endParaRPr>
          </a:p>
        </p:txBody>
      </p:sp>
      <p:sp>
        <p:nvSpPr>
          <p:cNvPr id="491523" name="Rectangle 2"/>
          <p:cNvSpPr>
            <a:spLocks noGrp="1" noRot="1" noChangeAspect="1" noChangeArrowheads="1" noTextEdit="1"/>
          </p:cNvSpPr>
          <p:nvPr>
            <p:ph type="sldImg"/>
          </p:nvPr>
        </p:nvSpPr>
        <p:spPr>
          <a:xfrm>
            <a:off x="1182688" y="696913"/>
            <a:ext cx="4648200" cy="3486150"/>
          </a:xfrm>
          <a:ln/>
        </p:spPr>
      </p:sp>
      <p:sp>
        <p:nvSpPr>
          <p:cNvPr id="49152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Delays from the point of preparation to the point of service increase the risk that food will be exposed to contamination or time-temperature abuse. </a:t>
            </a:r>
          </a:p>
          <a:p>
            <a:pPr marL="171450" indent="-171450" eaLnBrk="1" hangingPunct="1">
              <a:buFont typeface="Arial" panose="020B0604020202020204" pitchFamily="34" charset="0"/>
              <a:buChar char="•"/>
              <a:defRPr/>
            </a:pPr>
            <a:r>
              <a:rPr lang="en-US" dirty="0">
                <a:latin typeface="Times New Roman" charset="0"/>
                <a:cs typeface="+mn-cs"/>
              </a:rPr>
              <a:t>At the service site, use appropriate containers or equipment to hold food at the correct temperature.</a:t>
            </a:r>
          </a:p>
          <a:p>
            <a:pPr marL="171450" indent="-171450" eaLnBrk="1" hangingPunct="1">
              <a:buFont typeface="Arial" panose="020B0604020202020204" pitchFamily="34" charset="0"/>
              <a:buChar char="•"/>
              <a:defRPr/>
            </a:pPr>
            <a:r>
              <a:rPr lang="en-US" dirty="0">
                <a:latin typeface="Times New Roman" charset="0"/>
                <a:cs typeface="+mn-cs"/>
              </a:rPr>
              <a:t>Check internal food temperatures. If containers or delivery vehicles are not holding food at the correct temperature, reevaluate the length of the delivery route or the efficiency of the equipment being used.</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59306134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40DB80-2242-264E-9FF8-24764D7D6DA9}" type="slidenum">
              <a:rPr lang="en-US" sz="1200" b="0" smtClean="0">
                <a:solidFill>
                  <a:schemeClr val="tx1"/>
                </a:solidFill>
              </a:rPr>
              <a:pPr eaLnBrk="1" hangingPunct="1">
                <a:defRPr/>
              </a:pPr>
              <a:t>238</a:t>
            </a:fld>
            <a:endParaRPr lang="en-US" sz="1200" b="0" dirty="0">
              <a:solidFill>
                <a:schemeClr val="tx1"/>
              </a:solidFill>
            </a:endParaRPr>
          </a:p>
        </p:txBody>
      </p:sp>
      <p:sp>
        <p:nvSpPr>
          <p:cNvPr id="492547"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56227599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1D3E0-8CAE-5041-BAC7-9976E7C2490A}" type="slidenum">
              <a:rPr lang="en-US" sz="1200" b="0" smtClean="0">
                <a:solidFill>
                  <a:schemeClr val="tx1"/>
                </a:solidFill>
              </a:rPr>
              <a:pPr eaLnBrk="1" hangingPunct="1">
                <a:defRPr/>
              </a:pPr>
              <a:t>239</a:t>
            </a:fld>
            <a:endParaRPr lang="en-US" sz="1200" b="0" dirty="0">
              <a:solidFill>
                <a:schemeClr val="tx1"/>
              </a:solidFill>
            </a:endParaRPr>
          </a:p>
        </p:txBody>
      </p:sp>
      <p:sp>
        <p:nvSpPr>
          <p:cNvPr id="493571" name="Rectangle 2"/>
          <p:cNvSpPr>
            <a:spLocks noGrp="1" noRot="1" noChangeAspect="1" noChangeArrowheads="1" noTextEdit="1"/>
          </p:cNvSpPr>
          <p:nvPr>
            <p:ph type="sldImg"/>
          </p:nvPr>
        </p:nvSpPr>
        <p:spPr>
          <a:xfrm>
            <a:off x="1182688" y="696913"/>
            <a:ext cx="4648200" cy="3486150"/>
          </a:xfrm>
          <a:ln/>
        </p:spPr>
      </p:sp>
      <p:sp>
        <p:nvSpPr>
          <p:cNvPr id="4935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Handle food prepped and packaged for vending machines with the same care as any other food served to customers. Vending operators should protect food from contamination and time-temperature abuse during transport, delivery, and service. </a:t>
            </a:r>
          </a:p>
          <a:p>
            <a:pPr marL="171450" indent="-171450" eaLnBrk="1" hangingPunct="1">
              <a:buFont typeface="Arial" panose="020B0604020202020204" pitchFamily="34" charset="0"/>
              <a:buChar char="•"/>
              <a:defRPr/>
            </a:pPr>
            <a:r>
              <a:rPr lang="en-US" dirty="0">
                <a:latin typeface="Times New Roman" charset="0"/>
                <a:cs typeface="+mn-cs"/>
              </a:rPr>
              <a:t>Check product shelf life daily. Products often have a code date, such as an expiration or a use-by date. If the date has expired, throw out the food immediately. Throw out refrigerated food prepped on-site if not sold within seven days of preparation.</a:t>
            </a:r>
          </a:p>
          <a:p>
            <a:pPr marL="171450" indent="-171450" eaLnBrk="1" hangingPunct="1">
              <a:buFont typeface="Arial" panose="020B0604020202020204" pitchFamily="34" charset="0"/>
              <a:buChar char="•"/>
              <a:defRPr/>
            </a:pPr>
            <a:r>
              <a:rPr lang="en-US" dirty="0">
                <a:latin typeface="Times New Roman" charset="0"/>
                <a:cs typeface="+mn-cs"/>
              </a:rPr>
              <a:t>Keep TCS food at the correct temperature. It should be held at 41°F (5°C) or lower, or at 135°F (57°C) or higher. These machines must have controls that prevent TCS food from being dispensed if the temperature stays in the danger zone for a specified amount of time. This food must be thrown out.</a:t>
            </a:r>
          </a:p>
        </p:txBody>
      </p:sp>
    </p:spTree>
    <p:extLst>
      <p:ext uri="{BB962C8B-B14F-4D97-AF65-F5344CB8AC3E}">
        <p14:creationId xmlns:p14="http://schemas.microsoft.com/office/powerpoint/2010/main" val="3411345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CB17602-3C6D-A94E-9C70-79A4888EDDCB}" type="slidenum">
              <a:rPr lang="en-US" sz="1200" b="0" smtClean="0">
                <a:solidFill>
                  <a:schemeClr val="tx1"/>
                </a:solidFill>
              </a:rPr>
              <a:pPr eaLnBrk="1" hangingPunct="1">
                <a:defRPr/>
              </a:pPr>
              <a:t>24</a:t>
            </a:fld>
            <a:endParaRPr lang="en-US" sz="1200" b="0" dirty="0">
              <a:solidFill>
                <a:schemeClr val="tx1"/>
              </a:solidFill>
            </a:endParaRPr>
          </a:p>
        </p:txBody>
      </p:sp>
      <p:sp>
        <p:nvSpPr>
          <p:cNvPr id="313347" name="Rectangle 2"/>
          <p:cNvSpPr>
            <a:spLocks noGrp="1" noRot="1" noChangeAspect="1" noChangeArrowheads="1" noTextEdit="1"/>
          </p:cNvSpPr>
          <p:nvPr>
            <p:ph type="sldImg"/>
          </p:nvPr>
        </p:nvSpPr>
        <p:spPr>
          <a:xfrm>
            <a:off x="1181100" y="698500"/>
            <a:ext cx="4648200" cy="3486150"/>
          </a:xfrm>
          <a:ln/>
        </p:spPr>
      </p:sp>
      <p:sp>
        <p:nvSpPr>
          <p:cNvPr id="313348"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Elderly people are at high risk because</a:t>
            </a:r>
            <a:r>
              <a:rPr lang="en-US" baseline="0" dirty="0">
                <a:latin typeface="Times New Roman" charset="0"/>
                <a:cs typeface="Times New Roman" charset="0"/>
              </a:rPr>
              <a:t> </a:t>
            </a:r>
            <a:r>
              <a:rPr lang="en-US" dirty="0">
                <a:latin typeface="Times New Roman" charset="0"/>
                <a:cs typeface="Times New Roman" charset="0"/>
              </a:rPr>
              <a:t>their immune systems weaken with age.</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The immune system is the body’s defense against illness.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Very young children are at high risk because they have not built up strong immune systems.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People with compromised immune systems include those</a:t>
            </a:r>
            <a:r>
              <a:rPr lang="en-US" baseline="0" dirty="0">
                <a:latin typeface="Times New Roman" charset="0"/>
                <a:cs typeface="Times New Roman" charset="0"/>
              </a:rPr>
              <a:t> who have certain medical conditions or are on certain medications</a:t>
            </a:r>
            <a:r>
              <a:rPr lang="en-US" dirty="0">
                <a:latin typeface="Times New Roman" charset="0"/>
                <a:cs typeface="Times New Roman" charset="0"/>
              </a:rPr>
              <a:t>: </a:t>
            </a:r>
          </a:p>
          <a:p>
            <a:pPr marL="628650" lvl="1"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People with cancer or on chemotherapy </a:t>
            </a:r>
          </a:p>
          <a:p>
            <a:pPr marL="628650" lvl="1"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People with HIV/AIDS </a:t>
            </a:r>
          </a:p>
          <a:p>
            <a:pPr marL="628650" lvl="1"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Transplant recipients</a:t>
            </a:r>
          </a:p>
          <a:p>
            <a:pPr marL="114300" indent="-114300" eaLnBrk="1" hangingPunct="1">
              <a:spcBef>
                <a:spcPct val="50000"/>
              </a:spcBef>
              <a:buSzPct val="80000"/>
              <a:defRPr/>
            </a:pPr>
            <a:endParaRPr lang="en-US" dirty="0">
              <a:latin typeface="Times New Roman" charset="0"/>
              <a:cs typeface="Times New Roman" charset="0"/>
            </a:endParaRPr>
          </a:p>
        </p:txBody>
      </p:sp>
    </p:spTree>
    <p:extLst>
      <p:ext uri="{BB962C8B-B14F-4D97-AF65-F5344CB8AC3E}">
        <p14:creationId xmlns:p14="http://schemas.microsoft.com/office/powerpoint/2010/main" val="80077591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xfrm>
            <a:off x="876300" y="4430486"/>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494596"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E3D5C4F-54B8-4E44-9471-9571B6E5A5AD}" type="slidenum">
              <a:rPr lang="en-US" sz="1200" b="0" smtClean="0">
                <a:solidFill>
                  <a:schemeClr val="tx1"/>
                </a:solidFill>
              </a:rPr>
              <a:pPr eaLnBrk="1" hangingPunct="1">
                <a:defRPr/>
              </a:pPr>
              <a:t>240</a:t>
            </a:fld>
            <a:endParaRPr lang="en-US" sz="1200" b="0" dirty="0">
              <a:solidFill>
                <a:schemeClr val="tx1"/>
              </a:solidFill>
            </a:endParaRPr>
          </a:p>
        </p:txBody>
      </p:sp>
    </p:spTree>
    <p:extLst>
      <p:ext uri="{BB962C8B-B14F-4D97-AF65-F5344CB8AC3E}">
        <p14:creationId xmlns:p14="http://schemas.microsoft.com/office/powerpoint/2010/main" val="389946041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E2ED1C-B617-994A-964F-8F78762E612D}" type="slidenum">
              <a:rPr lang="en-US" sz="1200" b="0" smtClean="0">
                <a:solidFill>
                  <a:schemeClr val="tx1"/>
                </a:solidFill>
              </a:rPr>
              <a:pPr eaLnBrk="1" hangingPunct="1">
                <a:defRPr/>
              </a:pPr>
              <a:t>241</a:t>
            </a:fld>
            <a:endParaRPr lang="en-US" sz="1200" b="0" dirty="0">
              <a:solidFill>
                <a:schemeClr val="tx1"/>
              </a:solidFill>
            </a:endParaRPr>
          </a:p>
        </p:txBody>
      </p:sp>
      <p:sp>
        <p:nvSpPr>
          <p:cNvPr id="495619"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rPr>
              <a:t>Discuss the chapter objectives with the class.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79285687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9FB44B-D281-1541-AF0C-3E5F7E4BABC7}" type="slidenum">
              <a:rPr lang="en-US" sz="1200" b="0" smtClean="0">
                <a:solidFill>
                  <a:schemeClr val="tx1"/>
                </a:solidFill>
              </a:rPr>
              <a:pPr eaLnBrk="1" hangingPunct="1">
                <a:defRPr/>
              </a:pPr>
              <a:t>242</a:t>
            </a:fld>
            <a:endParaRPr lang="en-US" sz="1200" b="0" dirty="0">
              <a:solidFill>
                <a:schemeClr val="tx1"/>
              </a:solidFill>
            </a:endParaRPr>
          </a:p>
        </p:txBody>
      </p:sp>
      <p:sp>
        <p:nvSpPr>
          <p:cNvPr id="496643" name="Rectangle 2"/>
          <p:cNvSpPr>
            <a:spLocks noGrp="1" noRot="1" noChangeAspect="1" noChangeArrowheads="1" noTextEdit="1"/>
          </p:cNvSpPr>
          <p:nvPr>
            <p:ph type="sldImg"/>
          </p:nvPr>
        </p:nvSpPr>
        <p:spPr>
          <a:ln/>
        </p:spPr>
      </p:sp>
      <p:sp>
        <p:nvSpPr>
          <p:cNvPr id="496644" name="Notes Placeholder 1"/>
          <p:cNvSpPr>
            <a:spLocks noGrp="1"/>
          </p:cNvSpPr>
          <p:nvPr>
            <p:ph type="body" idx="1"/>
          </p:nvPr>
        </p:nvSpPr>
        <p:spPr>
          <a:xfrm>
            <a:off x="876300" y="4419600"/>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0" dirty="0">
              <a:latin typeface="Times New Roman" charset="0"/>
              <a:cs typeface="+mn-cs"/>
            </a:endParaRPr>
          </a:p>
        </p:txBody>
      </p:sp>
    </p:spTree>
    <p:extLst>
      <p:ext uri="{BB962C8B-B14F-4D97-AF65-F5344CB8AC3E}">
        <p14:creationId xmlns:p14="http://schemas.microsoft.com/office/powerpoint/2010/main" val="41990949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5E8A40-5654-3C42-986F-1C45EE1FF18E}" type="slidenum">
              <a:rPr lang="en-US" sz="1200" b="0" smtClean="0">
                <a:solidFill>
                  <a:schemeClr val="tx1"/>
                </a:solidFill>
              </a:rPr>
              <a:pPr eaLnBrk="1" hangingPunct="1">
                <a:defRPr/>
              </a:pPr>
              <a:t>243</a:t>
            </a:fld>
            <a:endParaRPr lang="en-US" sz="1200" b="0" dirty="0">
              <a:solidFill>
                <a:schemeClr val="tx1"/>
              </a:solidFill>
            </a:endParaRPr>
          </a:p>
        </p:txBody>
      </p:sp>
      <p:sp>
        <p:nvSpPr>
          <p:cNvPr id="497667" name="Rectangle 2"/>
          <p:cNvSpPr>
            <a:spLocks noGrp="1" noRot="1" noChangeAspect="1" noChangeArrowheads="1" noTextEdit="1"/>
          </p:cNvSpPr>
          <p:nvPr>
            <p:ph type="sldImg"/>
          </p:nvPr>
        </p:nvSpPr>
        <p:spPr>
          <a:xfrm>
            <a:off x="1182688" y="696913"/>
            <a:ext cx="4648200" cy="3486150"/>
          </a:xfrm>
          <a:ln/>
        </p:spPr>
      </p:sp>
      <p:sp>
        <p:nvSpPr>
          <p:cNvPr id="49766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Having food safety programs already in place gives you the foundation for your system. The principles presented in the ServSafe program are the basis of these programs. </a:t>
            </a:r>
          </a:p>
        </p:txBody>
      </p:sp>
    </p:spTree>
    <p:extLst>
      <p:ext uri="{BB962C8B-B14F-4D97-AF65-F5344CB8AC3E}">
        <p14:creationId xmlns:p14="http://schemas.microsoft.com/office/powerpoint/2010/main" val="14793499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ED001-FE92-8543-A8DB-2116DCB7E591}" type="slidenum">
              <a:rPr lang="en-US" sz="1200" b="0" smtClean="0">
                <a:solidFill>
                  <a:schemeClr val="tx1"/>
                </a:solidFill>
              </a:rPr>
              <a:pPr eaLnBrk="1" hangingPunct="1">
                <a:defRPr/>
              </a:pPr>
              <a:t>244</a:t>
            </a:fld>
            <a:endParaRPr lang="en-US" sz="1200" b="0" dirty="0">
              <a:solidFill>
                <a:schemeClr val="tx1"/>
              </a:solidFill>
            </a:endParaRPr>
          </a:p>
        </p:txBody>
      </p:sp>
      <p:sp>
        <p:nvSpPr>
          <p:cNvPr id="498691" name="Rectangle 2"/>
          <p:cNvSpPr>
            <a:spLocks noGrp="1" noRot="1" noChangeAspect="1" noChangeArrowheads="1" noTextEdit="1"/>
          </p:cNvSpPr>
          <p:nvPr>
            <p:ph type="sldImg"/>
          </p:nvPr>
        </p:nvSpPr>
        <p:spPr>
          <a:xfrm>
            <a:off x="1182688" y="696913"/>
            <a:ext cx="4648200" cy="3486150"/>
          </a:xfrm>
          <a:ln/>
        </p:spPr>
      </p:sp>
      <p:sp>
        <p:nvSpPr>
          <p:cNvPr id="49869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Having food safety programs already in place gives you the foundation for your system. The principles presented in the ServSafe program are the basis of these programs. </a:t>
            </a:r>
          </a:p>
        </p:txBody>
      </p:sp>
    </p:spTree>
    <p:extLst>
      <p:ext uri="{BB962C8B-B14F-4D97-AF65-F5344CB8AC3E}">
        <p14:creationId xmlns:p14="http://schemas.microsoft.com/office/powerpoint/2010/main" val="159415618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1A0F39-7E45-7E47-8829-BDB4169F6707}" type="slidenum">
              <a:rPr lang="en-US" sz="1200" b="0" smtClean="0">
                <a:solidFill>
                  <a:schemeClr val="tx1"/>
                </a:solidFill>
              </a:rPr>
              <a:pPr eaLnBrk="1" hangingPunct="1">
                <a:defRPr/>
              </a:pPr>
              <a:t>245</a:t>
            </a:fld>
            <a:endParaRPr lang="en-US" sz="1200" b="0" dirty="0">
              <a:solidFill>
                <a:schemeClr val="tx1"/>
              </a:solidFill>
            </a:endParaRPr>
          </a:p>
        </p:txBody>
      </p:sp>
      <p:sp>
        <p:nvSpPr>
          <p:cNvPr id="499715"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4837"/>
            <a:ext cx="5608638" cy="4183063"/>
          </a:xfrm>
        </p:spPr>
        <p:txBody>
          <a:bodyPr/>
          <a:lstStyle/>
          <a:p>
            <a:r>
              <a:rPr lang="en-US" b="1" dirty="0">
                <a:latin typeface="Times New Roman" charset="0"/>
                <a:ea typeface="ＭＳ Ｐゴシック" charset="0"/>
                <a:cs typeface="ＭＳ Ｐゴシック" charset="0"/>
              </a:rPr>
              <a:t>Instructor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It is the manager’s responsibility to actively control these and other risk factors for foodborne illness. This is called active managerial control.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Active managerial control is proactive rather than reactive. You must anticipate risks and plan for them.</a:t>
            </a:r>
          </a:p>
          <a:p>
            <a:endParaRPr lang="en-US" dirty="0"/>
          </a:p>
        </p:txBody>
      </p:sp>
    </p:spTree>
    <p:extLst>
      <p:ext uri="{BB962C8B-B14F-4D97-AF65-F5344CB8AC3E}">
        <p14:creationId xmlns:p14="http://schemas.microsoft.com/office/powerpoint/2010/main" val="1600561600"/>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chemeClr val="tx1"/>
                </a:solidFill>
              </a:rPr>
              <a:pPr eaLnBrk="1" hangingPunct="1">
                <a:defRPr/>
              </a:pPr>
              <a:t>246</a:t>
            </a:fld>
            <a:endParaRPr lang="en-US" sz="1200" b="0" dirty="0">
              <a:solidFill>
                <a:schemeClr val="tx1"/>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500741" name="Notes Placeholder 2"/>
          <p:cNvSpPr>
            <a:spLocks noGrp="1"/>
          </p:cNvSpPr>
          <p:nvPr>
            <p:ph type="body" idx="1"/>
          </p:nvPr>
        </p:nvSpPr>
        <p:spPr>
          <a:xfrm>
            <a:off x="838200" y="4414837"/>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There are many ways to achieve active managerial control in the operation. According to the Food and Drug Administration (FDA), you can use simple tools such as training programs, manager supervision, and the incorporation of SOPs. Active managerial control can also be achieved through more complex solutions such as a </a:t>
            </a:r>
            <a:r>
              <a:rPr lang="en-US" sz="1200" b="0" i="0" u="none" strike="noStrike" kern="1200" baseline="0" dirty="0">
                <a:solidFill>
                  <a:schemeClr val="tx1"/>
                </a:solidFill>
                <a:latin typeface="Times New Roman" pitchFamily="18" charset="0"/>
                <a:ea typeface="ＭＳ Ｐゴシック" charset="0"/>
                <a:cs typeface="ＭＳ Ｐゴシック" charset="0"/>
              </a:rPr>
              <a:t>Hazard Analysis Critical Control Point (HACCP) program</a:t>
            </a:r>
            <a:r>
              <a:rPr lang="en-US" dirty="0">
                <a:latin typeface="Times New Roman" charset="0"/>
                <a:cs typeface="+mn-cs"/>
              </a:rPr>
              <a:t>.</a:t>
            </a:r>
          </a:p>
        </p:txBody>
      </p:sp>
    </p:spTree>
    <p:extLst>
      <p:ext uri="{BB962C8B-B14F-4D97-AF65-F5344CB8AC3E}">
        <p14:creationId xmlns:p14="http://schemas.microsoft.com/office/powerpoint/2010/main" val="167155088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chemeClr val="tx1"/>
                </a:solidFill>
              </a:rPr>
              <a:pPr eaLnBrk="1" hangingPunct="1">
                <a:defRPr/>
              </a:pPr>
              <a:t>247</a:t>
            </a:fld>
            <a:endParaRPr lang="en-US" sz="1200" b="0" dirty="0">
              <a:solidFill>
                <a:schemeClr val="tx1"/>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500741"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Managers should practice active managerial control throughout the flow of food. This includes anticipating potential foodborne illness risk factors and then controlling or eliminating them. </a:t>
            </a:r>
          </a:p>
          <a:p>
            <a:pPr marL="171450" indent="-171450" eaLnBrk="1" hangingPunct="1">
              <a:buFont typeface="Arial" panose="020B0604020202020204" pitchFamily="34" charset="0"/>
              <a:buChar char="•"/>
              <a:defRPr/>
            </a:pPr>
            <a:r>
              <a:rPr lang="en-US" dirty="0">
                <a:latin typeface="Times New Roman" charset="0"/>
                <a:cs typeface="+mn-cs"/>
              </a:rPr>
              <a:t>Find and document the potential foodborne-illness risks in your operation. Then, identify the hazards that can be controlled or eliminated.</a:t>
            </a:r>
          </a:p>
          <a:p>
            <a:pPr marL="171450" indent="-171450" eaLnBrk="1" hangingPunct="1">
              <a:buFont typeface="Arial" panose="020B0604020202020204" pitchFamily="34" charset="0"/>
              <a:buChar char="•"/>
              <a:defRPr/>
            </a:pPr>
            <a:r>
              <a:rPr lang="en-US" dirty="0">
                <a:latin typeface="Times New Roman" charset="0"/>
                <a:cs typeface="+mn-cs"/>
              </a:rPr>
              <a:t>Food will be safe if managers monitor critical activities in the operation. So make note of where employees must monitor food-safety requirements. This might include identifying when temperatures should be taken or how often sanitizer concentrations should be tested in a three-compartment sink.</a:t>
            </a:r>
          </a:p>
          <a:p>
            <a:pPr marL="171450" indent="-171450" eaLnBrk="1" hangingPunct="1">
              <a:buFont typeface="Arial" panose="020B0604020202020204" pitchFamily="34" charset="0"/>
              <a:buChar char="•"/>
              <a:defRPr/>
            </a:pPr>
            <a:r>
              <a:rPr lang="en-US" dirty="0">
                <a:latin typeface="Times New Roman" charset="0"/>
                <a:cs typeface="+mn-cs"/>
              </a:rPr>
              <a:t>Take the appropriate steps to correct improper procedures or behaviors. For example, if a sanitizer level is too low when tested, the situation might be corrected by increasing the concentration level.</a:t>
            </a:r>
          </a:p>
          <a:p>
            <a:pPr marL="171450" indent="-171450" eaLnBrk="1" hangingPunct="1">
              <a:buFont typeface="Arial" panose="020B0604020202020204" pitchFamily="34" charset="0"/>
              <a:buChar char="•"/>
              <a:defRPr/>
            </a:pPr>
            <a:endParaRPr lang="en-US" dirty="0">
              <a:latin typeface="Times New Roman" charset="0"/>
              <a:cs typeface="+mn-cs"/>
            </a:endParaRPr>
          </a:p>
        </p:txBody>
      </p:sp>
    </p:spTree>
    <p:extLst>
      <p:ext uri="{BB962C8B-B14F-4D97-AF65-F5344CB8AC3E}">
        <p14:creationId xmlns:p14="http://schemas.microsoft.com/office/powerpoint/2010/main" val="71821169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3B2F752-2615-A648-BAC6-064FD8A81B3A}" type="slidenum">
              <a:rPr lang="en-US" sz="1200" b="0" smtClean="0">
                <a:solidFill>
                  <a:schemeClr val="tx1"/>
                </a:solidFill>
              </a:rPr>
              <a:pPr eaLnBrk="1" hangingPunct="1">
                <a:defRPr/>
              </a:pPr>
              <a:t>248</a:t>
            </a:fld>
            <a:endParaRPr lang="en-US" sz="1200" b="0" dirty="0">
              <a:solidFill>
                <a:schemeClr val="tx1"/>
              </a:solidFill>
            </a:endParaRPr>
          </a:p>
        </p:txBody>
      </p:sp>
      <p:sp>
        <p:nvSpPr>
          <p:cNvPr id="501763" name="Rectangle 2"/>
          <p:cNvSpPr>
            <a:spLocks noGrp="1" noRot="1" noChangeAspect="1" noChangeArrowheads="1" noTextEdit="1"/>
          </p:cNvSpPr>
          <p:nvPr>
            <p:ph type="sldImg"/>
          </p:nvPr>
        </p:nvSpPr>
        <p:spPr>
          <a:xfrm>
            <a:off x="1182688" y="696913"/>
            <a:ext cx="4648200" cy="3486150"/>
          </a:xfrm>
          <a:ln/>
        </p:spPr>
      </p:sp>
      <p:sp>
        <p:nvSpPr>
          <p:cNvPr id="501764"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The FDA provides specific recommendations for controlling the common risk factors for foodborne illness. These are known as public health interventions. They are designed to protect public health.</a:t>
            </a:r>
            <a:endParaRPr lang="en-US" dirty="0">
              <a:latin typeface="Times New Roman" charset="0"/>
              <a:cs typeface="+mn-cs"/>
            </a:endParaRPr>
          </a:p>
          <a:p>
            <a:pPr marL="171450" indent="-171450" eaLnBrk="1" hangingPunct="1">
              <a:buFont typeface="Arial" panose="020B0604020202020204" pitchFamily="34" charset="0"/>
              <a:buChar char="•"/>
              <a:defRPr/>
            </a:pPr>
            <a:r>
              <a:rPr lang="en-US" b="1" dirty="0">
                <a:latin typeface="Times New Roman" charset="0"/>
                <a:cs typeface="+mn-cs"/>
              </a:rPr>
              <a:t>Demonstration of knowledge: </a:t>
            </a:r>
            <a:r>
              <a:rPr lang="en-US" dirty="0">
                <a:latin typeface="Times New Roman" charset="0"/>
                <a:cs typeface="+mn-cs"/>
              </a:rPr>
              <a:t>As a manager, you must be able to show that you know what to do to keep food safe. Becoming certified in food safety is one way to show this.</a:t>
            </a:r>
          </a:p>
          <a:p>
            <a:pPr marL="171450" indent="-171450" eaLnBrk="1" hangingPunct="1">
              <a:buFont typeface="Arial" panose="020B0604020202020204" pitchFamily="34" charset="0"/>
              <a:buChar char="•"/>
              <a:defRPr/>
            </a:pPr>
            <a:r>
              <a:rPr lang="en-US" b="1" dirty="0">
                <a:latin typeface="Times New Roman" charset="0"/>
                <a:cs typeface="+mn-cs"/>
              </a:rPr>
              <a:t>Staff health controls: </a:t>
            </a:r>
            <a:r>
              <a:rPr lang="en-US" dirty="0">
                <a:latin typeface="Times New Roman" charset="0"/>
                <a:cs typeface="+mn-cs"/>
              </a:rPr>
              <a:t>Procedures must be put in place to make sure staff are practicing personal hygiene. For example, staff must know that they are required to report illnesses and illness symptoms to management.</a:t>
            </a:r>
          </a:p>
          <a:p>
            <a:pPr marL="171450" indent="-171450" eaLnBrk="1" hangingPunct="1">
              <a:buFont typeface="Arial" panose="020B0604020202020204" pitchFamily="34" charset="0"/>
              <a:buChar char="•"/>
              <a:defRPr/>
            </a:pPr>
            <a:r>
              <a:rPr lang="en-US" b="1" dirty="0">
                <a:latin typeface="Times New Roman" charset="0"/>
                <a:cs typeface="+mn-cs"/>
              </a:rPr>
              <a:t>Controlling hands as a vehicle of contamination: </a:t>
            </a:r>
            <a:r>
              <a:rPr lang="en-US" dirty="0">
                <a:latin typeface="Times New Roman" charset="0"/>
                <a:cs typeface="+mn-cs"/>
              </a:rPr>
              <a:t>Controls must be put in place to prevent bare-hand contact with ready-to-eat food. This might include requiring the use of tongs to handle ready-to-eat food.</a:t>
            </a:r>
          </a:p>
          <a:p>
            <a:pPr marL="171450" indent="-171450" eaLnBrk="1" hangingPunct="1">
              <a:buFont typeface="Arial" panose="020B0604020202020204" pitchFamily="34" charset="0"/>
              <a:buChar char="•"/>
              <a:defRPr/>
            </a:pPr>
            <a:r>
              <a:rPr lang="en-US" b="1" dirty="0">
                <a:latin typeface="Times New Roman" charset="0"/>
                <a:cs typeface="+mn-cs"/>
              </a:rPr>
              <a:t>Time and temperature parameters for controlling pathogens: </a:t>
            </a:r>
            <a:r>
              <a:rPr lang="en-US" dirty="0">
                <a:latin typeface="Times New Roman" charset="0"/>
                <a:cs typeface="+mn-cs"/>
              </a:rPr>
              <a:t>Procedures must be put in place to limit the time food spends in the temperature danger zone. Requiring food handlers to check the temperature of food being hot-held every two hours is an example.</a:t>
            </a:r>
          </a:p>
          <a:p>
            <a:pPr marL="171450" indent="-171450" eaLnBrk="1" hangingPunct="1">
              <a:buFont typeface="Arial" panose="020B0604020202020204" pitchFamily="34" charset="0"/>
              <a:buChar char="•"/>
              <a:defRPr/>
            </a:pPr>
            <a:r>
              <a:rPr lang="en-US" b="1" dirty="0">
                <a:latin typeface="Times New Roman" charset="0"/>
                <a:cs typeface="+mn-cs"/>
              </a:rPr>
              <a:t>Consumer advisories: </a:t>
            </a:r>
            <a:r>
              <a:rPr lang="en-US" dirty="0">
                <a:latin typeface="Times New Roman" charset="0"/>
                <a:cs typeface="+mn-cs"/>
              </a:rPr>
              <a:t>Notices must be provided to customers if you serve raw or undercooked menu items. These notices must include a statement about the risks of eating these foods.</a:t>
            </a:r>
          </a:p>
        </p:txBody>
      </p:sp>
    </p:spTree>
    <p:extLst>
      <p:ext uri="{BB962C8B-B14F-4D97-AF65-F5344CB8AC3E}">
        <p14:creationId xmlns:p14="http://schemas.microsoft.com/office/powerpoint/2010/main" val="35431449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FD39E8-DE6F-9642-8334-17E1B1F7D752}" type="slidenum">
              <a:rPr lang="en-US" sz="1200" b="0" smtClean="0">
                <a:solidFill>
                  <a:schemeClr val="tx1"/>
                </a:solidFill>
              </a:rPr>
              <a:pPr eaLnBrk="1" hangingPunct="1">
                <a:defRPr/>
              </a:pPr>
              <a:t>249</a:t>
            </a:fld>
            <a:endParaRPr lang="en-US" sz="1200" b="0" dirty="0">
              <a:solidFill>
                <a:schemeClr val="tx1"/>
              </a:solidFill>
            </a:endParaRPr>
          </a:p>
        </p:txBody>
      </p:sp>
      <p:sp>
        <p:nvSpPr>
          <p:cNvPr id="502787" name="Rectangle 2"/>
          <p:cNvSpPr>
            <a:spLocks noGrp="1" noRot="1" noChangeAspect="1" noChangeArrowheads="1" noTextEdit="1"/>
          </p:cNvSpPr>
          <p:nvPr>
            <p:ph type="sldImg"/>
          </p:nvPr>
        </p:nvSpPr>
        <p:spPr>
          <a:xfrm>
            <a:off x="1182688" y="696913"/>
            <a:ext cx="4648200" cy="3486150"/>
          </a:xfrm>
          <a:ln/>
        </p:spPr>
      </p:sp>
      <p:sp>
        <p:nvSpPr>
          <p:cNvPr id="5027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There are many systems you can implement to achieve active managerial control of foodborne illness risk factors. A Hazard Analysis Critical Control Point (HACCP) program is one such system. </a:t>
            </a:r>
          </a:p>
          <a:p>
            <a:pPr marL="171450" indent="-171450" eaLnBrk="1" hangingPunct="1">
              <a:buFont typeface="Arial" panose="020B0604020202020204" pitchFamily="34" charset="0"/>
              <a:buChar char="•"/>
              <a:defRPr/>
            </a:pPr>
            <a:r>
              <a:rPr lang="en-US" dirty="0">
                <a:latin typeface="Times New Roman" charset="0"/>
                <a:cs typeface="+mn-cs"/>
              </a:rPr>
              <a:t>HACCP is based on identifying significant biological, chemical, or physical hazards at specific points within a product</a:t>
            </a:r>
            <a:r>
              <a:rPr lang="ja-JP" altLang="en-US" dirty="0">
                <a:latin typeface="Times New Roman" charset="0"/>
                <a:cs typeface="+mn-cs"/>
              </a:rPr>
              <a:t>’</a:t>
            </a:r>
            <a:r>
              <a:rPr lang="en-US" dirty="0">
                <a:latin typeface="Times New Roman" charset="0"/>
                <a:cs typeface="+mn-cs"/>
              </a:rPr>
              <a:t>s flow. Once identified, the hazards can be prevented, eliminated, or reduced to safe levels.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An effective HACCP system must be based on a written plan. This plan must be specific to each facility’s menu, customers, equipment, processes, and operations. Because each HACCP plan is unique, a plan that works for one operation may not work for another.</a:t>
            </a:r>
            <a:endParaRPr lang="en-US" dirty="0">
              <a:latin typeface="Times New Roman" charset="0"/>
              <a:cs typeface="+mn-cs"/>
            </a:endParaRPr>
          </a:p>
          <a:p>
            <a:pPr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2941138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25</a:t>
            </a:fld>
            <a:endParaRPr lang="en-US" sz="1200" b="0" dirty="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n-US" dirty="0">
                <a:latin typeface="Times New Roman" charset="0"/>
                <a:cs typeface="+mn-cs"/>
              </a:rPr>
              <a:t>Set up standard operating procedures that focus on these areas. The ServSafe program will show you how to design these procedures. </a:t>
            </a:r>
          </a:p>
        </p:txBody>
      </p:sp>
    </p:spTree>
    <p:extLst>
      <p:ext uri="{BB962C8B-B14F-4D97-AF65-F5344CB8AC3E}">
        <p14:creationId xmlns:p14="http://schemas.microsoft.com/office/powerpoint/2010/main" val="1476321130"/>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5"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515076"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683F21-D6F0-9741-8B66-56E6CECDE660}" type="slidenum">
              <a:rPr lang="en-US" sz="1200" b="0" smtClean="0">
                <a:solidFill>
                  <a:schemeClr val="tx1"/>
                </a:solidFill>
              </a:rPr>
              <a:pPr eaLnBrk="1" hangingPunct="1">
                <a:defRPr/>
              </a:pPr>
              <a:t>250</a:t>
            </a:fld>
            <a:endParaRPr lang="en-US" sz="1200" b="0" dirty="0">
              <a:solidFill>
                <a:schemeClr val="tx1"/>
              </a:solidFill>
            </a:endParaRPr>
          </a:p>
        </p:txBody>
      </p:sp>
    </p:spTree>
    <p:extLst>
      <p:ext uri="{BB962C8B-B14F-4D97-AF65-F5344CB8AC3E}">
        <p14:creationId xmlns:p14="http://schemas.microsoft.com/office/powerpoint/2010/main" val="1272433053"/>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953D2B-F31D-704B-B596-893843AFF542}" type="slidenum">
              <a:rPr lang="en-US" sz="1200" b="0" smtClean="0">
                <a:solidFill>
                  <a:schemeClr val="tx1"/>
                </a:solidFill>
              </a:rPr>
              <a:pPr eaLnBrk="1" hangingPunct="1">
                <a:defRPr/>
              </a:pPr>
              <a:t>251</a:t>
            </a:fld>
            <a:endParaRPr lang="en-US" sz="1200" b="0" dirty="0">
              <a:solidFill>
                <a:schemeClr val="tx1"/>
              </a:solidFill>
            </a:endParaRPr>
          </a:p>
        </p:txBody>
      </p:sp>
      <p:sp>
        <p:nvSpPr>
          <p:cNvPr id="516099"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rPr>
              <a:t>Discuss the chapter objectives with the class.</a:t>
            </a:r>
          </a:p>
        </p:txBody>
      </p:sp>
    </p:spTree>
    <p:extLst>
      <p:ext uri="{BB962C8B-B14F-4D97-AF65-F5344CB8AC3E}">
        <p14:creationId xmlns:p14="http://schemas.microsoft.com/office/powerpoint/2010/main" val="257917509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E95E92B-D0FA-8547-ADF1-8E69F1A3B80B}" type="slidenum">
              <a:rPr lang="en-US" sz="1200" b="0" smtClean="0">
                <a:solidFill>
                  <a:schemeClr val="tx1"/>
                </a:solidFill>
              </a:rPr>
              <a:pPr eaLnBrk="1" hangingPunct="1">
                <a:defRPr/>
              </a:pPr>
              <a:t>252</a:t>
            </a:fld>
            <a:endParaRPr lang="en-US" sz="1200" b="0" dirty="0">
              <a:solidFill>
                <a:schemeClr val="tx1"/>
              </a:solidFill>
            </a:endParaRPr>
          </a:p>
        </p:txBody>
      </p:sp>
      <p:sp>
        <p:nvSpPr>
          <p:cNvPr id="517123" name="Rectangle 2"/>
          <p:cNvSpPr>
            <a:spLocks noGrp="1" noRot="1" noChangeAspect="1" noChangeArrowheads="1" noTextEdit="1"/>
          </p:cNvSpPr>
          <p:nvPr>
            <p:ph type="sldImg"/>
          </p:nvPr>
        </p:nvSpPr>
        <p:spPr>
          <a:xfrm>
            <a:off x="1182688" y="696913"/>
            <a:ext cx="4648200" cy="3486150"/>
          </a:xfrm>
          <a:ln/>
        </p:spPr>
      </p:sp>
      <p:sp>
        <p:nvSpPr>
          <p:cNvPr id="52228" name="Rectangle 3"/>
          <p:cNvSpPr>
            <a:spLocks noGrp="1" noChangeArrowheads="1"/>
          </p:cNvSpPr>
          <p:nvPr>
            <p:ph type="body" idx="1"/>
          </p:nvPr>
        </p:nvSpPr>
        <p:spPr>
          <a:xfrm>
            <a:off x="876300" y="4414837"/>
            <a:ext cx="5607050" cy="41830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571" tIns="46785" rIns="93571" bIns="46785"/>
          <a:lstStyle/>
          <a:p>
            <a:pPr marL="114300" indent="-114300" eaLnBrk="1" hangingPunct="1">
              <a:defRPr/>
            </a:pPr>
            <a:r>
              <a:rPr lang="en-US" b="1" dirty="0">
                <a:ea typeface="+mn-ea"/>
                <a:cs typeface="Times New Roman" pitchFamily="18" charset="0"/>
              </a:rPr>
              <a:t>Instructor Notes</a:t>
            </a:r>
            <a:endParaRPr lang="en-US" dirty="0">
              <a:ea typeface="+mn-ea"/>
              <a:cs typeface="Times New Roman" pitchFamily="18" charset="0"/>
            </a:endParaRPr>
          </a:p>
          <a:p>
            <a:pPr marL="171450" indent="-171450">
              <a:buFont typeface="Arial"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You may need to consult your local regulatory agency before making changes to your operation, including the facility or equipment</a:t>
            </a:r>
            <a:endParaRPr lang="en-US" dirty="0">
              <a:ea typeface="+mn-ea"/>
              <a:cs typeface="+mn-cs"/>
            </a:endParaRPr>
          </a:p>
          <a:p>
            <a:pPr marL="171450" indent="-171450">
              <a:buFont typeface="Arial" pitchFamily="34" charset="0"/>
              <a:buChar char="•"/>
              <a:defRPr/>
            </a:pPr>
            <a:r>
              <a:rPr lang="en-US" dirty="0">
                <a:ea typeface="+mn-ea"/>
                <a:cs typeface="+mn-cs"/>
              </a:rPr>
              <a:t>Once installed, flooring, walls, and ceilings must be regularly maintained. Replace missing or broken ceiling tiles. Do the same for flooring. Repair all holes in walls.</a:t>
            </a:r>
          </a:p>
          <a:p>
            <a:pPr marL="171450" indent="-171450">
              <a:buFont typeface="Arial"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Coving is a curved, sealed edge between a floor and a wall. It gets rid of sharp corners or gaps that are hard to clean. Coving should be glued tightly to the wall to get rid of hiding places for insects. This also protects the wall from moisture. </a:t>
            </a:r>
          </a:p>
          <a:p>
            <a:pPr marL="171450" indent="-171450">
              <a:buFont typeface="Arial"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If standing water occurs due to spraying or when flushing the floors during cleaning, remove the water as quickly as possible.</a:t>
            </a:r>
            <a:endParaRPr lang="en-US" dirty="0">
              <a:ea typeface="+mn-ea"/>
              <a:cs typeface="+mn-cs"/>
            </a:endParaRPr>
          </a:p>
        </p:txBody>
      </p:sp>
    </p:spTree>
    <p:extLst>
      <p:ext uri="{BB962C8B-B14F-4D97-AF65-F5344CB8AC3E}">
        <p14:creationId xmlns:p14="http://schemas.microsoft.com/office/powerpoint/2010/main" val="421013182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7BD9644D-4F33-D749-8111-E62CFE4BC79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326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marL="112163" indent="-112163">
              <a:defRPr/>
            </a:pPr>
            <a:r>
              <a:rPr lang="en-US" b="1" dirty="0">
                <a:latin typeface="Times New Roman" charset="0"/>
                <a:cs typeface="+mn-cs"/>
              </a:rPr>
              <a:t>Instructor Notes</a:t>
            </a:r>
            <a:endParaRPr lang="en-US" dirty="0">
              <a:latin typeface="Times New Roman" charset="0"/>
              <a:cs typeface="+mn-cs"/>
            </a:endParaRPr>
          </a:p>
          <a:p>
            <a:pPr marL="112163" indent="-112163">
              <a:buFontTx/>
              <a:buChar char="•"/>
              <a:defRPr/>
            </a:pPr>
            <a:r>
              <a:rPr lang="en-US" sz="1200" b="0" kern="1200" dirty="0">
                <a:solidFill>
                  <a:schemeClr val="tx1"/>
                </a:solidFill>
                <a:effectLst/>
                <a:latin typeface="+mn-lt"/>
                <a:ea typeface="+mn-ea"/>
                <a:cs typeface="+mn-cs"/>
              </a:rPr>
              <a:t>Foodservice equipment must meet certain standards if it will come in contact with food. That includes being smooth, easy to clean, durable, and resistant to damage.</a:t>
            </a:r>
            <a:endParaRPr lang="en-US" b="0" dirty="0"/>
          </a:p>
        </p:txBody>
      </p:sp>
    </p:spTree>
    <p:extLst>
      <p:ext uri="{BB962C8B-B14F-4D97-AF65-F5344CB8AC3E}">
        <p14:creationId xmlns:p14="http://schemas.microsoft.com/office/powerpoint/2010/main" val="321513860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C3A03A03-40D5-2B45-AF86-81CFF61164C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1219" name="Rectangle 2"/>
          <p:cNvSpPr>
            <a:spLocks noGrp="1" noRot="1" noChangeAspect="1" noChangeArrowheads="1" noTextEdit="1"/>
          </p:cNvSpPr>
          <p:nvPr>
            <p:ph type="sldImg"/>
          </p:nvPr>
        </p:nvSpPr>
        <p:spPr>
          <a:xfrm>
            <a:off x="1144588" y="685800"/>
            <a:ext cx="4572000" cy="3429000"/>
          </a:xfrm>
          <a:ln/>
        </p:spPr>
      </p:sp>
      <p:sp>
        <p:nvSpPr>
          <p:cNvPr id="2" name="Notes Placeholder 1">
            <a:extLst>
              <a:ext uri="{FF2B5EF4-FFF2-40B4-BE49-F238E27FC236}">
                <a16:creationId xmlns:a16="http://schemas.microsoft.com/office/drawing/2014/main" id="{291AFBDC-3F40-4CAD-91CB-EE8CBB6ECE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charset="0"/>
                <a:cs typeface="+mn-cs"/>
              </a:rPr>
              <a:t>Instructor Notes</a:t>
            </a:r>
            <a:endParaRPr lang="en-US" dirty="0">
              <a:latin typeface="Times New Roman" charset="0"/>
              <a:cs typeface="+mn-cs"/>
            </a:endParaRP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n-US" sz="1200" b="0" kern="1200" dirty="0">
                <a:solidFill>
                  <a:schemeClr val="tx1"/>
                </a:solidFill>
                <a:latin typeface="Times New Roman" charset="0"/>
                <a:ea typeface="+mn-ea"/>
                <a:cs typeface="+mn-cs"/>
              </a:rPr>
              <a:t>Organizations such as NSF have developed standards like these for the sanitary design and construction of foodservice equipment. They also certify equipment that meets these standards. </a:t>
            </a: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n-US" sz="1200" b="0" kern="1200" dirty="0">
                <a:solidFill>
                  <a:schemeClr val="tx1"/>
                </a:solidFill>
                <a:latin typeface="Times New Roman" charset="0"/>
                <a:ea typeface="+mn-ea"/>
                <a:cs typeface="+mn-cs"/>
              </a:rPr>
              <a:t>Other organizations classify equipment—or evaluate it to ensure that it meets the standards developed by others. These organizations must be accredited by the American National Standards Institute or ANSI.</a:t>
            </a:r>
          </a:p>
        </p:txBody>
      </p:sp>
    </p:spTree>
    <p:extLst>
      <p:ext uri="{BB962C8B-B14F-4D97-AF65-F5344CB8AC3E}">
        <p14:creationId xmlns:p14="http://schemas.microsoft.com/office/powerpoint/2010/main" val="1252064658"/>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C3A03A03-40D5-2B45-AF86-81CFF61164C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1219" name="Rectangle 2"/>
          <p:cNvSpPr>
            <a:spLocks noGrp="1" noRot="1" noChangeAspect="1" noChangeArrowheads="1" noTextEdit="1"/>
          </p:cNvSpPr>
          <p:nvPr>
            <p:ph type="sldImg"/>
          </p:nvPr>
        </p:nvSpPr>
        <p:spPr>
          <a:xfrm>
            <a:off x="1144588" y="685800"/>
            <a:ext cx="4572000" cy="3429000"/>
          </a:xfrm>
          <a:ln/>
        </p:spPr>
      </p:sp>
      <p:sp>
        <p:nvSpPr>
          <p:cNvPr id="2" name="Notes Placeholder 1">
            <a:extLst>
              <a:ext uri="{FF2B5EF4-FFF2-40B4-BE49-F238E27FC236}">
                <a16:creationId xmlns:a16="http://schemas.microsoft.com/office/drawing/2014/main" id="{291AFBDC-3F40-4CAD-91CB-EE8CBB6ECE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charset="0"/>
                <a:cs typeface="+mn-cs"/>
              </a:rPr>
              <a:t>Instructor Notes</a:t>
            </a:r>
            <a:endParaRPr lang="en-US" dirty="0">
              <a:latin typeface="Times New Roman" charset="0"/>
              <a:cs typeface="+mn-cs"/>
            </a:endParaRP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n-US" sz="1200" b="0" kern="1200" dirty="0">
                <a:solidFill>
                  <a:schemeClr val="tx1"/>
                </a:solidFill>
                <a:effectLst/>
                <a:latin typeface="Arial"/>
                <a:ea typeface="+mn-ea"/>
                <a:cs typeface="Arial"/>
              </a:rPr>
              <a:t>When purchasing equipment, look for the NSF mark, the UL EPH classified mark, or the ETL sanitation mark. These indicate that the equipment has been certified or classified for sanitation under an ANSI-accredited program.</a:t>
            </a:r>
            <a:endParaRPr lang="en-US" sz="1200" b="0" kern="1200" dirty="0">
              <a:solidFill>
                <a:schemeClr val="tx1"/>
              </a:solidFill>
              <a:latin typeface="Times New Roman" charset="0"/>
              <a:ea typeface="+mn-ea"/>
              <a:cs typeface="+mn-cs"/>
            </a:endParaRPr>
          </a:p>
        </p:txBody>
      </p:sp>
    </p:spTree>
    <p:extLst>
      <p:ext uri="{BB962C8B-B14F-4D97-AF65-F5344CB8AC3E}">
        <p14:creationId xmlns:p14="http://schemas.microsoft.com/office/powerpoint/2010/main" val="151536948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ED91C6F9-8A25-BB49-B0DD-E5824DFCF16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518147"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lnSpc>
                <a:spcPct val="80000"/>
              </a:lnSpc>
              <a:defRPr/>
            </a:pPr>
            <a:r>
              <a:rPr lang="en-US" sz="1200" b="1" kern="1200" dirty="0">
                <a:solidFill>
                  <a:schemeClr val="tx1"/>
                </a:solidFill>
                <a:latin typeface="Times New Roman" charset="0"/>
                <a:ea typeface="ＭＳ Ｐゴシック" charset="0"/>
                <a:cs typeface="ＭＳ Ｐゴシック" charset="0"/>
              </a:rPr>
              <a:t>Instructor Notes</a:t>
            </a:r>
            <a:endParaRPr lang="en-US" sz="1200" kern="1200" dirty="0">
              <a:solidFill>
                <a:schemeClr val="tx1"/>
              </a:solidFill>
              <a:latin typeface="Times New Roman" charset="0"/>
              <a:ea typeface="ＭＳ Ｐゴシック" charset="0"/>
              <a:cs typeface="ＭＳ Ｐゴシック" charset="0"/>
            </a:endParaRPr>
          </a:p>
          <a:p>
            <a:pPr marL="171450" indent="-171450" eaLnBrk="1" hangingPunct="1">
              <a:lnSpc>
                <a:spcPct val="80000"/>
              </a:lnSpc>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Stationary equipment should be easy to clean and easy to clean around. </a:t>
            </a:r>
          </a:p>
          <a:p>
            <a:pPr marL="171450" indent="-171450" eaLnBrk="1" hangingPunct="1">
              <a:lnSpc>
                <a:spcPct val="80000"/>
              </a:lnSpc>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When installing equipment, follow the manufacturer</a:t>
            </a:r>
            <a:r>
              <a:rPr lang="ja-JP" altLang="en-US" sz="1200" kern="1200" dirty="0">
                <a:solidFill>
                  <a:schemeClr val="tx1"/>
                </a:solidFill>
                <a:latin typeface="Times New Roman" charset="0"/>
                <a:ea typeface="ＭＳ Ｐゴシック" charset="0"/>
                <a:cs typeface="ＭＳ Ｐゴシック" charset="0"/>
              </a:rPr>
              <a:t>’</a:t>
            </a:r>
            <a:r>
              <a:rPr lang="en-US" sz="1200" kern="1200" dirty="0">
                <a:solidFill>
                  <a:schemeClr val="tx1"/>
                </a:solidFill>
                <a:latin typeface="Times New Roman" charset="0"/>
                <a:ea typeface="ＭＳ Ｐゴシック" charset="0"/>
                <a:cs typeface="ＭＳ Ｐゴシック" charset="0"/>
              </a:rPr>
              <a:t>s recommendations. Also, check with your regulatory authority for requirements. </a:t>
            </a:r>
          </a:p>
          <a:p>
            <a:pPr marL="0" indent="0" eaLnBrk="1" hangingPunct="1">
              <a:buFont typeface="Arial" panose="020B0604020202020204" pitchFamily="34" charset="0"/>
              <a:buNone/>
            </a:pPr>
            <a:endParaRPr lang="en-US" dirty="0">
              <a:latin typeface="Times New Roman" charset="0"/>
            </a:endParaRPr>
          </a:p>
          <a:p>
            <a:pPr marL="114300" indent="-114300" eaLnBrk="1" hangingPunct="1">
              <a:lnSpc>
                <a:spcPct val="80000"/>
              </a:lnSpc>
              <a:spcBef>
                <a:spcPct val="50000"/>
              </a:spcBef>
            </a:pPr>
            <a:endParaRPr lang="en-US" dirty="0">
              <a:latin typeface="Times New Roman" charset="0"/>
              <a:cs typeface="Times New Roman" charset="0"/>
            </a:endParaRPr>
          </a:p>
        </p:txBody>
      </p:sp>
    </p:spTree>
    <p:extLst>
      <p:ext uri="{BB962C8B-B14F-4D97-AF65-F5344CB8AC3E}">
        <p14:creationId xmlns:p14="http://schemas.microsoft.com/office/powerpoint/2010/main" val="61694174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ED91C6F9-8A25-BB49-B0DD-E5824DFCF16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257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518147"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lnSpc>
                <a:spcPct val="80000"/>
              </a:lnSpc>
              <a:defRPr/>
            </a:pPr>
            <a:r>
              <a:rPr lang="en-US" sz="1200" b="1" kern="1200" dirty="0">
                <a:solidFill>
                  <a:schemeClr val="tx1"/>
                </a:solidFill>
                <a:latin typeface="Times New Roman" charset="0"/>
                <a:ea typeface="ＭＳ Ｐゴシック" charset="0"/>
                <a:cs typeface="ＭＳ Ｐゴシック" charset="0"/>
              </a:rPr>
              <a:t>Instructor Notes</a:t>
            </a:r>
            <a:endParaRPr lang="en-US" sz="1200" kern="1200" dirty="0">
              <a:solidFill>
                <a:schemeClr val="tx1"/>
              </a:solidFill>
              <a:latin typeface="Times New Roman" charset="0"/>
              <a:ea typeface="ＭＳ Ｐゴシック" charset="0"/>
              <a:cs typeface="ＭＳ Ｐゴシック" charset="0"/>
            </a:endParaRP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Stationary equipment should be easy to clean and easy to clean around. </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When installing equipment, follow the manufacturer</a:t>
            </a:r>
            <a:r>
              <a:rPr lang="ja-JP" altLang="en-US" sz="1200" kern="1200" dirty="0">
                <a:solidFill>
                  <a:schemeClr val="tx1"/>
                </a:solidFill>
                <a:latin typeface="Times New Roman" charset="0"/>
                <a:ea typeface="ＭＳ Ｐゴシック" charset="0"/>
                <a:cs typeface="ＭＳ Ｐゴシック" charset="0"/>
              </a:rPr>
              <a:t>’</a:t>
            </a:r>
            <a:r>
              <a:rPr lang="en-US" sz="1200" kern="1200" dirty="0">
                <a:solidFill>
                  <a:schemeClr val="tx1"/>
                </a:solidFill>
                <a:latin typeface="Times New Roman" charset="0"/>
                <a:ea typeface="ＭＳ Ｐゴシック" charset="0"/>
                <a:cs typeface="ＭＳ Ｐゴシック" charset="0"/>
              </a:rPr>
              <a:t>s recommendations. Also, check with your regulatory authority for requirements. </a:t>
            </a:r>
          </a:p>
          <a:p>
            <a:pPr marL="0" indent="0" eaLnBrk="1" hangingPunct="1">
              <a:buFont typeface="Arial" panose="020B0604020202020204" pitchFamily="34" charset="0"/>
              <a:buNone/>
            </a:pPr>
            <a:endParaRPr lang="en-US" dirty="0">
              <a:latin typeface="Times New Roman" charset="0"/>
            </a:endParaRPr>
          </a:p>
          <a:p>
            <a:pPr marL="114300" indent="-114300" eaLnBrk="1" hangingPunct="1">
              <a:lnSpc>
                <a:spcPct val="80000"/>
              </a:lnSpc>
              <a:spcBef>
                <a:spcPct val="50000"/>
              </a:spcBef>
            </a:pPr>
            <a:endParaRPr lang="en-US" dirty="0">
              <a:latin typeface="Times New Roman" charset="0"/>
              <a:cs typeface="Times New Roman" charset="0"/>
            </a:endParaRPr>
          </a:p>
        </p:txBody>
      </p:sp>
    </p:spTree>
    <p:extLst>
      <p:ext uri="{BB962C8B-B14F-4D97-AF65-F5344CB8AC3E}">
        <p14:creationId xmlns:p14="http://schemas.microsoft.com/office/powerpoint/2010/main" val="312525716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3A03A03-40D5-2B45-AF86-81CFF61164C2}" type="slidenum">
              <a:rPr lang="en-US" sz="1200" b="0" smtClean="0">
                <a:solidFill>
                  <a:schemeClr val="tx1"/>
                </a:solidFill>
              </a:rPr>
              <a:pPr eaLnBrk="1" hangingPunct="1">
                <a:defRPr/>
              </a:pPr>
              <a:t>258</a:t>
            </a:fld>
            <a:endParaRPr lang="en-US" sz="1200" b="0" dirty="0">
              <a:solidFill>
                <a:schemeClr val="tx1"/>
              </a:solidFill>
            </a:endParaRPr>
          </a:p>
        </p:txBody>
      </p:sp>
      <p:sp>
        <p:nvSpPr>
          <p:cNvPr id="5212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138919130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F2BA35-4A3C-E445-A566-814043F9DB9A}" type="slidenum">
              <a:rPr lang="en-US" sz="1200" b="0" smtClean="0">
                <a:solidFill>
                  <a:schemeClr val="tx1"/>
                </a:solidFill>
              </a:rPr>
              <a:pPr eaLnBrk="1" hangingPunct="1">
                <a:defRPr/>
              </a:pPr>
              <a:t>259</a:t>
            </a:fld>
            <a:endParaRPr lang="en-US" sz="1200" b="0" dirty="0">
              <a:solidFill>
                <a:schemeClr val="tx1"/>
              </a:solidFill>
            </a:endParaRPr>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Always follow the manufacturer’s instructions when installing, operating, and maintaining dishwashers.</a:t>
            </a:r>
          </a:p>
          <a:p>
            <a:pPr marL="114300" indent="-114300" eaLnBrk="1" hangingPunct="1">
              <a:lnSpc>
                <a:spcPct val="80000"/>
              </a:lnSpc>
              <a:spcBef>
                <a:spcPct val="50000"/>
              </a:spcBef>
              <a:defRPr/>
            </a:pPr>
            <a:endParaRPr lang="en-US" dirty="0">
              <a:latin typeface="Times New Roman" charset="0"/>
              <a:cs typeface="Times New Roman" charset="0"/>
            </a:endParaRPr>
          </a:p>
        </p:txBody>
      </p:sp>
    </p:spTree>
    <p:extLst>
      <p:ext uri="{BB962C8B-B14F-4D97-AF65-F5344CB8AC3E}">
        <p14:creationId xmlns:p14="http://schemas.microsoft.com/office/powerpoint/2010/main" val="2318667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26</a:t>
            </a:fld>
            <a:endParaRPr lang="en-US" sz="1200" b="0" dirty="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n-US" dirty="0">
                <a:latin typeface="Times New Roman" charset="0"/>
                <a:cs typeface="+mn-cs"/>
              </a:rPr>
              <a:t>Managers must set up standard operating procedures that focus on the measures listed on the slide. Then they must train their staff on these procedures.</a:t>
            </a:r>
          </a:p>
        </p:txBody>
      </p:sp>
    </p:spTree>
    <p:extLst>
      <p:ext uri="{BB962C8B-B14F-4D97-AF65-F5344CB8AC3E}">
        <p14:creationId xmlns:p14="http://schemas.microsoft.com/office/powerpoint/2010/main" val="65438517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D9644D-4F33-D749-8111-E62CFE4BC79B}" type="slidenum">
              <a:rPr lang="en-US" sz="1200" b="0" smtClean="0">
                <a:solidFill>
                  <a:schemeClr val="tx1"/>
                </a:solidFill>
              </a:rPr>
              <a:pPr eaLnBrk="1" hangingPunct="1">
                <a:defRPr/>
              </a:pPr>
              <a:t>260</a:t>
            </a:fld>
            <a:endParaRPr lang="en-US" sz="1200" b="0" dirty="0">
              <a:solidFill>
                <a:schemeClr val="tx1"/>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xfrm>
            <a:off x="876300" y="4468813"/>
            <a:ext cx="5434013"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lnSpc>
                <a:spcPct val="80000"/>
              </a:lnSpc>
              <a:spcBef>
                <a:spcPct val="50000"/>
              </a:spcBef>
              <a:defRPr/>
            </a:pPr>
            <a:endParaRPr lang="en-US" b="0" dirty="0">
              <a:latin typeface="Times New Roman" charset="0"/>
              <a:cs typeface="Times New Roman" charset="0"/>
            </a:endParaRPr>
          </a:p>
        </p:txBody>
      </p:sp>
    </p:spTree>
    <p:extLst>
      <p:ext uri="{BB962C8B-B14F-4D97-AF65-F5344CB8AC3E}">
        <p14:creationId xmlns:p14="http://schemas.microsoft.com/office/powerpoint/2010/main" val="528190643"/>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D9644D-4F33-D749-8111-E62CFE4BC79B}" type="slidenum">
              <a:rPr lang="en-US" sz="1200" b="0" smtClean="0">
                <a:solidFill>
                  <a:schemeClr val="tx1"/>
                </a:solidFill>
              </a:rPr>
              <a:pPr eaLnBrk="1" hangingPunct="1">
                <a:defRPr/>
              </a:pPr>
              <a:t>261</a:t>
            </a:fld>
            <a:endParaRPr lang="en-US" sz="1200" b="0" dirty="0">
              <a:solidFill>
                <a:schemeClr val="tx1"/>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xfrm>
            <a:off x="876300" y="4468813"/>
            <a:ext cx="5434013"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lnSpc>
                <a:spcPct val="80000"/>
              </a:lnSpc>
              <a:spcBef>
                <a:spcPct val="50000"/>
              </a:spcBef>
              <a:defRPr/>
            </a:pPr>
            <a:endParaRPr lang="en-US" b="0" dirty="0">
              <a:latin typeface="Times New Roman" charset="0"/>
              <a:cs typeface="Times New Roman" charset="0"/>
            </a:endParaRPr>
          </a:p>
        </p:txBody>
      </p:sp>
    </p:spTree>
    <p:extLst>
      <p:ext uri="{BB962C8B-B14F-4D97-AF65-F5344CB8AC3E}">
        <p14:creationId xmlns:p14="http://schemas.microsoft.com/office/powerpoint/2010/main" val="195717929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5FDEDF-5932-6647-A76A-4BFD0E31EC2A}" type="slidenum">
              <a:rPr lang="en-US" sz="1200" b="0" smtClean="0">
                <a:solidFill>
                  <a:schemeClr val="tx1"/>
                </a:solidFill>
              </a:rPr>
              <a:pPr eaLnBrk="1" hangingPunct="1">
                <a:defRPr/>
              </a:pPr>
              <a:t>262</a:t>
            </a:fld>
            <a:endParaRPr lang="en-US" sz="1200" b="0" dirty="0">
              <a:solidFill>
                <a:schemeClr val="tx1"/>
              </a:solidFill>
            </a:endParaRPr>
          </a:p>
        </p:txBody>
      </p:sp>
      <p:sp>
        <p:nvSpPr>
          <p:cNvPr id="524291"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Many operations use three-compartment sinks to clean and sanitize items manually in the operation. </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Purchase sinks that are large enough to accommodate large equipment and utensils. You should also have other methods for cleaning these large items, such as cleaning them in place.</a:t>
            </a:r>
            <a:endParaRPr lang="en-US" dirty="0">
              <a:latin typeface="Times New Roman" charset="0"/>
            </a:endParaRPr>
          </a:p>
        </p:txBody>
      </p:sp>
    </p:spTree>
    <p:extLst>
      <p:ext uri="{BB962C8B-B14F-4D97-AF65-F5344CB8AC3E}">
        <p14:creationId xmlns:p14="http://schemas.microsoft.com/office/powerpoint/2010/main" val="219287620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839871-02DA-7E4E-8BAE-E572EBADAF4C}" type="slidenum">
              <a:rPr lang="en-US" sz="1200" b="0" smtClean="0">
                <a:solidFill>
                  <a:schemeClr val="tx1"/>
                </a:solidFill>
              </a:rPr>
              <a:pPr eaLnBrk="1" hangingPunct="1">
                <a:defRPr/>
              </a:pPr>
              <a:t>263</a:t>
            </a:fld>
            <a:endParaRPr lang="en-US" sz="1200" b="0" dirty="0">
              <a:solidFill>
                <a:schemeClr val="tx1"/>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Handwashing stations should be put in areas that make it easy for staff to wash their hands often. </a:t>
            </a:r>
          </a:p>
          <a:p>
            <a:pPr marL="114300" indent="-114300" eaLnBrk="1" hangingPunct="1">
              <a:buFontTx/>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58522595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839871-02DA-7E4E-8BAE-E572EBADAF4C}" type="slidenum">
              <a:rPr lang="en-US" sz="1200" b="0" smtClean="0">
                <a:solidFill>
                  <a:schemeClr val="tx1"/>
                </a:solidFill>
              </a:rPr>
              <a:pPr eaLnBrk="1" hangingPunct="1">
                <a:defRPr/>
              </a:pPr>
              <a:t>264</a:t>
            </a:fld>
            <a:endParaRPr lang="en-US" sz="1200" b="0" dirty="0">
              <a:solidFill>
                <a:schemeClr val="tx1"/>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Handwashing sinks must be used only for handwashing and not for any other purpose. </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To prevent cross-contamination, make sure adequate barriers are present on handwashing sinks or there is an adequate distance between handwashing sinks and food and food-contact surfaces so that water cannot splash on these items.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charset="0"/>
              </a:rPr>
              <a:t>Make sure handwashing stations work correctly and are well stocked and maintained. They must also be available at all times.</a:t>
            </a:r>
          </a:p>
          <a:p>
            <a:pPr marL="171450" indent="-171450" eaLnBrk="1" hangingPunct="1">
              <a:buFont typeface="Arial" panose="020B0604020202020204" pitchFamily="34" charset="0"/>
              <a:buChar char="•"/>
            </a:pPr>
            <a:r>
              <a:rPr lang="en-US" dirty="0">
                <a:latin typeface="Times New Roman" charset="0"/>
              </a:rPr>
              <a:t>Handwashing stations cannot be blocked by portable equipment or stacked full of dirty kitchenware. </a:t>
            </a:r>
          </a:p>
          <a:p>
            <a:pPr marL="114300" indent="-114300" eaLnBrk="1" hangingPunct="1">
              <a:buFontTx/>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172603452"/>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1539E9-1F54-B147-9E61-89918CF897D1}" type="slidenum">
              <a:rPr lang="en-US" sz="1200" b="0" smtClean="0">
                <a:solidFill>
                  <a:schemeClr val="tx1"/>
                </a:solidFill>
              </a:rPr>
              <a:pPr eaLnBrk="1" hangingPunct="1">
                <a:defRPr/>
              </a:pPr>
              <a:t>265</a:t>
            </a:fld>
            <a:endParaRPr lang="en-US" sz="1200" b="0" dirty="0">
              <a:solidFill>
                <a:schemeClr val="tx1"/>
              </a:solidFill>
            </a:endParaRPr>
          </a:p>
        </p:txBody>
      </p:sp>
      <p:sp>
        <p:nvSpPr>
          <p:cNvPr id="526339"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defRPr/>
            </a:pPr>
            <a:r>
              <a:rPr lang="en-US" dirty="0">
                <a:latin typeface="Times New Roman" charset="0"/>
                <a:cs typeface="+mn-cs"/>
              </a:rPr>
              <a:t>The water must be drinkable and meet temperature and pressure requirements.</a:t>
            </a:r>
          </a:p>
          <a:p>
            <a:pPr marL="171450" indent="-171450" eaLnBrk="1" hangingPunct="1">
              <a:buFont typeface="Arial" panose="020B0604020202020204" pitchFamily="34" charset="0"/>
              <a:buChar char="•"/>
              <a:defRPr/>
            </a:pPr>
            <a:r>
              <a:rPr lang="en-US" dirty="0">
                <a:latin typeface="Times New Roman" charset="0"/>
                <a:cs typeface="+mn-cs"/>
              </a:rPr>
              <a:t>The soap can be liquid, bar, or powder.</a:t>
            </a:r>
          </a:p>
          <a:p>
            <a:pPr marL="171450" indent="-171450" eaLnBrk="1" hangingPunct="1">
              <a:buFont typeface="Arial" panose="020B0604020202020204" pitchFamily="34" charset="0"/>
              <a:buChar char="•"/>
              <a:defRPr/>
            </a:pPr>
            <a:r>
              <a:rPr lang="en-US" dirty="0">
                <a:latin typeface="Times New Roman" charset="0"/>
                <a:cs typeface="+mn-cs"/>
              </a:rPr>
              <a:t>Disposable paper towels or a continuous towel system that supplies the user with a clean towel can be used. Hands can also be dried with a hand dryer using either warm air or room-temperature air delivered at high velocity. </a:t>
            </a:r>
          </a:p>
          <a:p>
            <a:pPr marL="171450" indent="-171450" eaLnBrk="1" hangingPunct="1">
              <a:buFont typeface="Arial" panose="020B0604020202020204" pitchFamily="34" charset="0"/>
              <a:buChar char="•"/>
              <a:defRPr/>
            </a:pPr>
            <a:r>
              <a:rPr lang="en-US" dirty="0">
                <a:latin typeface="Times New Roman" charset="0"/>
                <a:cs typeface="+mn-cs"/>
              </a:rPr>
              <a:t>Garbage containers are required if disposable paper towels are used.</a:t>
            </a:r>
          </a:p>
          <a:p>
            <a:pPr marL="171450" indent="-171450" eaLnBrk="1" hangingPunct="1">
              <a:buFont typeface="Arial" panose="020B0604020202020204" pitchFamily="34" charset="0"/>
              <a:buChar char="•"/>
              <a:defRPr/>
            </a:pPr>
            <a:r>
              <a:rPr lang="en-US" dirty="0">
                <a:latin typeface="Times New Roman" charset="0"/>
                <a:cs typeface="+mn-cs"/>
              </a:rPr>
              <a:t>A clearly visible sign or poster must tell staff to wash hands before returning to work. The message should be in all languages used by staff in the operation.</a:t>
            </a:r>
          </a:p>
        </p:txBody>
      </p:sp>
    </p:spTree>
    <p:extLst>
      <p:ext uri="{BB962C8B-B14F-4D97-AF65-F5344CB8AC3E}">
        <p14:creationId xmlns:p14="http://schemas.microsoft.com/office/powerpoint/2010/main" val="46095342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BD2C6-956D-504E-A41E-5832BD2469C5}" type="slidenum">
              <a:rPr lang="en-US" sz="1200" b="0" smtClean="0">
                <a:solidFill>
                  <a:schemeClr val="tx1"/>
                </a:solidFill>
              </a:rPr>
              <a:pPr eaLnBrk="1" hangingPunct="1">
                <a:defRPr/>
              </a:pPr>
              <a:t>266</a:t>
            </a:fld>
            <a:endParaRPr lang="en-US" sz="1200" b="0" dirty="0">
              <a:solidFill>
                <a:schemeClr val="tx1"/>
              </a:solidFill>
            </a:endParaRPr>
          </a:p>
        </p:txBody>
      </p:sp>
      <p:sp>
        <p:nvSpPr>
          <p:cNvPr id="527363" name="Rectangle 2"/>
          <p:cNvSpPr>
            <a:spLocks noGrp="1" noRot="1" noChangeAspect="1" noChangeArrowheads="1" noTextEdit="1"/>
          </p:cNvSpPr>
          <p:nvPr>
            <p:ph type="sldImg"/>
          </p:nvPr>
        </p:nvSpPr>
        <p:spPr>
          <a:xfrm>
            <a:off x="1182688" y="696913"/>
            <a:ext cx="4648200" cy="3486150"/>
          </a:xfrm>
          <a:ln/>
        </p:spPr>
      </p:sp>
      <p:sp>
        <p:nvSpPr>
          <p:cNvPr id="52736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An operation uses many utilities and building systems. Utilities include water, electricity, gas, sewage, and garbage disposal. Building systems include plumbing, lighting, and ventilation. There must be enough utilities to meet the needs of the operation. In addition, the utilities and systems must work correctly. If they do not, the risk of contamination is greater </a:t>
            </a:r>
            <a:endParaRPr lang="en-US" dirty="0">
              <a:latin typeface="Times New Roman" charset="0"/>
              <a:cs typeface="+mn-cs"/>
            </a:endParaRPr>
          </a:p>
          <a:p>
            <a:pPr marL="171450" indent="-171450" eaLnBrk="1" hangingPunct="1">
              <a:buSzPct val="80000"/>
              <a:buFont typeface="Arial" panose="020B0604020202020204" pitchFamily="34" charset="0"/>
              <a:buChar char="•"/>
              <a:defRPr/>
            </a:pPr>
            <a:r>
              <a:rPr lang="en-US" dirty="0">
                <a:latin typeface="Times New Roman" charset="0"/>
                <a:cs typeface="+mn-cs"/>
              </a:rPr>
              <a:t>Each regulatory authority establishes standards for water in their jurisdiction. Only water that is drinkable can be used for the preparation of food and come in contact with food-contact surfaces. Drinkable </a:t>
            </a:r>
            <a:r>
              <a:rPr lang="en-US" sz="1200" b="0" i="0" u="none" strike="noStrike" kern="1200" baseline="0" dirty="0">
                <a:solidFill>
                  <a:schemeClr val="tx1"/>
                </a:solidFill>
                <a:latin typeface="Times New Roman" pitchFamily="18" charset="0"/>
                <a:ea typeface="ＭＳ Ｐゴシック" charset="0"/>
                <a:cs typeface="ＭＳ Ｐゴシック" charset="0"/>
              </a:rPr>
              <a:t>water is called potable water. </a:t>
            </a:r>
          </a:p>
          <a:p>
            <a:pPr marL="171450" indent="-171450" eaLnBrk="1" hangingPunct="1">
              <a:buSzPct val="80000"/>
              <a:buFont typeface="Arial" panose="020B0604020202020204" pitchFamily="34" charset="0"/>
              <a:buChar char="•"/>
              <a:defRPr/>
            </a:pPr>
            <a:r>
              <a:rPr lang="en-US" dirty="0">
                <a:latin typeface="Times New Roman" charset="0"/>
                <a:cs typeface="Times New Roman" charset="0"/>
              </a:rPr>
              <a:t>Regardless of where your water comes from, you should know how to prevent plumbing issues that can affect food safety. </a:t>
            </a:r>
          </a:p>
          <a:p>
            <a:pPr marL="114300" indent="-114300" eaLnBrk="1" hangingPunct="1">
              <a:buSzPct val="80000"/>
              <a:buFontTx/>
              <a:buChar char="•"/>
              <a:defRPr/>
            </a:pPr>
            <a:endParaRPr lang="en-US" dirty="0">
              <a:latin typeface="Times New Roman" charset="0"/>
              <a:cs typeface="Times New Roman" charset="0"/>
            </a:endParaRPr>
          </a:p>
          <a:p>
            <a:pPr marL="114300" indent="-114300" eaLnBrk="1" hangingPunct="1">
              <a:buSzPct val="80000"/>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69967576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BD2C6-956D-504E-A41E-5832BD2469C5}" type="slidenum">
              <a:rPr lang="en-US" sz="1200" b="0" smtClean="0">
                <a:solidFill>
                  <a:schemeClr val="tx1"/>
                </a:solidFill>
              </a:rPr>
              <a:pPr eaLnBrk="1" hangingPunct="1">
                <a:defRPr/>
              </a:pPr>
              <a:t>267</a:t>
            </a:fld>
            <a:endParaRPr lang="en-US" sz="1200" b="0" dirty="0">
              <a:solidFill>
                <a:schemeClr val="tx1"/>
              </a:solidFill>
            </a:endParaRPr>
          </a:p>
        </p:txBody>
      </p:sp>
      <p:sp>
        <p:nvSpPr>
          <p:cNvPr id="527363" name="Rectangle 2"/>
          <p:cNvSpPr>
            <a:spLocks noGrp="1" noRot="1" noChangeAspect="1" noChangeArrowheads="1" noTextEdit="1"/>
          </p:cNvSpPr>
          <p:nvPr>
            <p:ph type="sldImg"/>
          </p:nvPr>
        </p:nvSpPr>
        <p:spPr>
          <a:xfrm>
            <a:off x="1182688" y="696913"/>
            <a:ext cx="4648200" cy="3486150"/>
          </a:xfrm>
          <a:ln/>
        </p:spPr>
      </p:sp>
      <p:sp>
        <p:nvSpPr>
          <p:cNvPr id="52736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Plumbing that is not installed or maintained correctly can allow drinkable and unsafe water to be mixed. This can cause foodborne-illness outbreaks. Have only licensed plumbers work on the plumbing in your operation. </a:t>
            </a:r>
            <a:r>
              <a:rPr lang="en-US" dirty="0">
                <a:latin typeface="Times New Roman" charset="0"/>
                <a:cs typeface="Times New Roman" charset="0"/>
              </a:rPr>
              <a:t> </a:t>
            </a:r>
          </a:p>
          <a:p>
            <a:pPr marL="114300" indent="-114300" eaLnBrk="1" hangingPunct="1">
              <a:buSzPct val="80000"/>
              <a:buFontTx/>
              <a:buChar char="•"/>
              <a:defRPr/>
            </a:pPr>
            <a:endParaRPr lang="en-US" dirty="0">
              <a:latin typeface="Times New Roman" charset="0"/>
              <a:cs typeface="Times New Roman" charset="0"/>
            </a:endParaRPr>
          </a:p>
          <a:p>
            <a:pPr marL="114300" indent="-114300" eaLnBrk="1" hangingPunct="1">
              <a:buSzPct val="80000"/>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156517753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8FD98CB-1E69-B74E-BD76-AFD7672F9E06}" type="slidenum">
              <a:rPr lang="en-US" sz="1200" b="0" smtClean="0">
                <a:solidFill>
                  <a:schemeClr val="tx1"/>
                </a:solidFill>
              </a:rPr>
              <a:pPr eaLnBrk="1" hangingPunct="1">
                <a:defRPr/>
              </a:pPr>
              <a:t>268</a:t>
            </a:fld>
            <a:endParaRPr lang="en-US" sz="1200" b="0" dirty="0">
              <a:solidFill>
                <a:schemeClr val="tx1"/>
              </a:solidFill>
            </a:endParaRPr>
          </a:p>
        </p:txBody>
      </p:sp>
      <p:sp>
        <p:nvSpPr>
          <p:cNvPr id="528387" name="Rectangle 2"/>
          <p:cNvSpPr>
            <a:spLocks noGrp="1" noRot="1" noChangeAspect="1" noChangeArrowheads="1" noTextEdit="1"/>
          </p:cNvSpPr>
          <p:nvPr>
            <p:ph type="sldImg"/>
          </p:nvPr>
        </p:nvSpPr>
        <p:spPr>
          <a:xfrm>
            <a:off x="1182688" y="696913"/>
            <a:ext cx="4648200" cy="3486150"/>
          </a:xfrm>
          <a:ln/>
        </p:spPr>
      </p:sp>
      <p:sp>
        <p:nvSpPr>
          <p:cNvPr id="503811" name="Rectangle 3"/>
          <p:cNvSpPr>
            <a:spLocks noGrp="1" noChangeArrowheads="1"/>
          </p:cNvSpPr>
          <p:nvPr>
            <p:ph type="body" idx="1"/>
          </p:nvPr>
        </p:nvSpPr>
        <p:spPr>
          <a:xfrm>
            <a:off x="876300" y="4468813"/>
            <a:ext cx="5432425" cy="4294187"/>
          </a:xfrm>
          <a:noFill/>
        </p:spPr>
        <p:txBody>
          <a:bodyPr lIns="93571" tIns="46785" rIns="93571" bIns="46785"/>
          <a:lstStyle/>
          <a:p>
            <a:pPr marL="114300" indent="-114300" eaLnBrk="1" hangingPunct="1"/>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pPr>
            <a:r>
              <a:rPr lang="en-US" dirty="0">
                <a:latin typeface="Times New Roman" charset="0"/>
              </a:rPr>
              <a:t>The greatest challenge to water safety comes from cross-connections. A cross-connection is a physical link between safe water and dirty water, which can come from drains, sewers, or other wastewater sources. A cross-connection is dangerous because it can let backflow occur.</a:t>
            </a:r>
          </a:p>
          <a:p>
            <a:pPr marL="114300" indent="-114300" eaLnBrk="1" hangingPunct="1"/>
            <a:endParaRPr lang="en-US" dirty="0">
              <a:latin typeface="Times New Roman" charset="0"/>
            </a:endParaRPr>
          </a:p>
          <a:p>
            <a:pPr marL="114300" indent="-114300" eaLnBrk="1" hangingPunct="1">
              <a:lnSpc>
                <a:spcPct val="80000"/>
              </a:lnSpc>
              <a:spcBef>
                <a:spcPct val="50000"/>
              </a:spcBef>
              <a:buSzPct val="80000"/>
              <a:buFontTx/>
              <a:buChar char="•"/>
            </a:pPr>
            <a:endParaRPr lang="en-US" dirty="0">
              <a:latin typeface="Times New Roman" charset="0"/>
              <a:cs typeface="Times New Roman" charset="0"/>
            </a:endParaRPr>
          </a:p>
        </p:txBody>
      </p:sp>
    </p:spTree>
    <p:extLst>
      <p:ext uri="{BB962C8B-B14F-4D97-AF65-F5344CB8AC3E}">
        <p14:creationId xmlns:p14="http://schemas.microsoft.com/office/powerpoint/2010/main" val="88282827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90FE6C7-8CE0-0540-A1EE-A4C2CA62CCA7}" type="slidenum">
              <a:rPr lang="en-US" sz="1200" b="0" smtClean="0">
                <a:solidFill>
                  <a:schemeClr val="tx1"/>
                </a:solidFill>
              </a:rPr>
              <a:pPr eaLnBrk="1" hangingPunct="1">
                <a:defRPr/>
              </a:pPr>
              <a:t>269</a:t>
            </a:fld>
            <a:endParaRPr lang="en-US" sz="1200" b="0" dirty="0">
              <a:solidFill>
                <a:schemeClr val="tx1"/>
              </a:solidFill>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Backflow can be the result of pressure pushing contaminants back into the water supply. It can also happen when high water use in one area of an operation creates a vacuum in the plumbing system that sucks contaminants back into the water supply. This is called backsiphonage. </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A running faucet below the flood rim of a sink is an example of a cross-connection that can lead to backsiphonage. A running hose in a mop bucket is another example.</a:t>
            </a:r>
          </a:p>
        </p:txBody>
      </p:sp>
    </p:spTree>
    <p:extLst>
      <p:ext uri="{BB962C8B-B14F-4D97-AF65-F5344CB8AC3E}">
        <p14:creationId xmlns:p14="http://schemas.microsoft.com/office/powerpoint/2010/main" val="3980642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27</a:t>
            </a:fld>
            <a:endParaRPr lang="en-US" sz="1200" b="0" dirty="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n-US" dirty="0">
                <a:latin typeface="Times New Roman" charset="0"/>
                <a:cs typeface="+mn-cs"/>
              </a:rPr>
              <a:t>After staff</a:t>
            </a:r>
            <a:r>
              <a:rPr lang="en-US" baseline="0" dirty="0">
                <a:latin typeface="Times New Roman" charset="0"/>
                <a:cs typeface="+mn-cs"/>
              </a:rPr>
              <a:t> are trained, m</a:t>
            </a:r>
            <a:r>
              <a:rPr lang="en-US" dirty="0">
                <a:latin typeface="Times New Roman" charset="0"/>
                <a:cs typeface="+mn-cs"/>
              </a:rPr>
              <a:t>anagers must monitor them to make sure the procedures are followed.</a:t>
            </a:r>
          </a:p>
          <a:p>
            <a:pPr marL="171450" indent="-171450" eaLnBrk="1" hangingPunct="1">
              <a:buFont typeface="Arial" panose="020B0604020202020204" pitchFamily="34" charset="0"/>
              <a:buChar char="•"/>
              <a:defRPr/>
            </a:pPr>
            <a:r>
              <a:rPr lang="en-US" dirty="0">
                <a:latin typeface="Times New Roman" charset="0"/>
                <a:cs typeface="+mn-cs"/>
              </a:rPr>
              <a:t>Each incorrect task could lead to an increase in risk. When this happens, correct the situation immediately. This is called corrective action. </a:t>
            </a:r>
          </a:p>
          <a:p>
            <a:pPr marL="171450" indent="-171450" eaLnBrk="1" hangingPunct="1">
              <a:buFont typeface="Arial" panose="020B0604020202020204" pitchFamily="34" charset="0"/>
              <a:buChar char="•"/>
              <a:defRPr/>
            </a:pPr>
            <a:r>
              <a:rPr lang="en-US" dirty="0">
                <a:latin typeface="Times New Roman" charset="0"/>
                <a:cs typeface="+mn-cs"/>
              </a:rPr>
              <a:t>If an employee often completes a task incorrectly or if multiple employees complete a task incorrectly, they should be retrained.</a:t>
            </a:r>
          </a:p>
        </p:txBody>
      </p:sp>
    </p:spTree>
    <p:extLst>
      <p:ext uri="{BB962C8B-B14F-4D97-AF65-F5344CB8AC3E}">
        <p14:creationId xmlns:p14="http://schemas.microsoft.com/office/powerpoint/2010/main" val="201155613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4FE7F-80A3-224F-B529-A26B7DF4BF30}" type="slidenum">
              <a:rPr lang="en-US" sz="1200" b="0">
                <a:solidFill>
                  <a:prstClr val="black"/>
                </a:solidFill>
              </a:rPr>
              <a:pPr eaLnBrk="1" hangingPunct="1">
                <a:defRPr/>
              </a:pPr>
              <a:t>270</a:t>
            </a:fld>
            <a:endParaRPr lang="en-US" sz="1200" b="0" dirty="0">
              <a:solidFill>
                <a:prstClr val="black"/>
              </a:solidFill>
            </a:endParaRPr>
          </a:p>
        </p:txBody>
      </p:sp>
      <p:sp>
        <p:nvSpPr>
          <p:cNvPr id="530435" name="Rectangle 2"/>
          <p:cNvSpPr>
            <a:spLocks noGrp="1" noRot="1" noChangeAspect="1" noChangeArrowheads="1" noTextEdit="1"/>
          </p:cNvSpPr>
          <p:nvPr>
            <p:ph type="sldImg"/>
          </p:nvPr>
        </p:nvSpPr>
        <p:spPr>
          <a:ln/>
        </p:spPr>
      </p:sp>
      <p:sp>
        <p:nvSpPr>
          <p:cNvPr id="530436" name="Rectangle 3"/>
          <p:cNvSpPr>
            <a:spLocks noGrp="1" noChangeArrowheads="1"/>
          </p:cNvSpPr>
          <p:nvPr>
            <p:ph type="body" idx="1"/>
          </p:nvPr>
        </p:nvSpPr>
        <p:spPr>
          <a:xfrm>
            <a:off x="876301" y="4419600"/>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25" tIns="46412" rIns="92825" bIns="46412"/>
          <a:lstStyle/>
          <a:p>
            <a:pPr marL="114294" indent="-114294">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defRPr/>
            </a:pPr>
            <a:r>
              <a:rPr lang="en-US" dirty="0">
                <a:latin typeface="Times New Roman" charset="0"/>
                <a:cs typeface="+mn-cs"/>
              </a:rPr>
              <a:t>The best way to prevent backflow is to avoid creating a cross-connection. </a:t>
            </a:r>
          </a:p>
          <a:p>
            <a:pPr marL="171450" indent="-171450">
              <a:buFont typeface="Arial" panose="020B0604020202020204" pitchFamily="34" charset="0"/>
              <a:buChar char="•"/>
              <a:defRPr/>
            </a:pPr>
            <a:r>
              <a:rPr lang="en-US" dirty="0">
                <a:latin typeface="Times New Roman" charset="0"/>
                <a:cs typeface="+mn-cs"/>
              </a:rPr>
              <a:t>Do </a:t>
            </a:r>
            <a:r>
              <a:rPr lang="en-US" b="1" dirty="0">
                <a:solidFill>
                  <a:srgbClr val="FF0000"/>
                </a:solidFill>
                <a:latin typeface="Times New Roman" charset="0"/>
                <a:cs typeface="+mn-cs"/>
              </a:rPr>
              <a:t>NOT</a:t>
            </a:r>
            <a:r>
              <a:rPr lang="en-US" dirty="0">
                <a:solidFill>
                  <a:srgbClr val="FF0000"/>
                </a:solidFill>
                <a:latin typeface="Times New Roman" charset="0"/>
                <a:cs typeface="+mn-cs"/>
              </a:rPr>
              <a:t> </a:t>
            </a:r>
            <a:r>
              <a:rPr lang="en-US" dirty="0">
                <a:latin typeface="Times New Roman" charset="0"/>
                <a:cs typeface="+mn-cs"/>
              </a:rPr>
              <a:t>attach a hose to a faucet unless a backflow prevention device, such as a vacuum breaker, is attached. A vacuum breaker is a mechanical device that prevents backsiphonage. It does this by closing a check valve and sealing the water supply line shut when water flow is stopped.</a:t>
            </a:r>
          </a:p>
          <a:p>
            <a:pPr marL="171450" indent="-171450">
              <a:buFont typeface="Arial" panose="020B0604020202020204" pitchFamily="34" charset="0"/>
              <a:buChar char="•"/>
              <a:defRPr/>
            </a:pPr>
            <a:r>
              <a:rPr lang="en-US" dirty="0">
                <a:latin typeface="Times New Roman" charset="0"/>
                <a:cs typeface="+mn-cs"/>
              </a:rPr>
              <a:t>Other mechanical devices are used to prevent backflow. These include double check valves and reduced pressure zone backflow preventers. These devices include more than one check valve for sealing off the water supply. They also provide a way to determine if the check valves are operational. </a:t>
            </a:r>
          </a:p>
          <a:p>
            <a:pPr marL="171450" indent="-171450">
              <a:buFont typeface="Arial" panose="020B0604020202020204" pitchFamily="34" charset="0"/>
              <a:buChar char="•"/>
              <a:defRPr/>
            </a:pPr>
            <a:r>
              <a:rPr lang="en-US" dirty="0">
                <a:latin typeface="Times New Roman" charset="0"/>
                <a:cs typeface="+mn-cs"/>
              </a:rPr>
              <a:t>Backflow prevention devices must be checked periodically to make sure they are working correctly. This work must be done and documented by a trained and certified technician. Always follow local requirements and manufacturers’ recommendations.</a:t>
            </a:r>
          </a:p>
          <a:p>
            <a:pPr marL="171450" indent="-171450">
              <a:buFont typeface="Arial" panose="020B0604020202020204" pitchFamily="34" charset="0"/>
              <a:buChar char="•"/>
              <a:defRPr/>
            </a:pPr>
            <a:r>
              <a:rPr lang="en-US" dirty="0">
                <a:latin typeface="Times New Roman" charset="0"/>
                <a:cs typeface="+mn-cs"/>
              </a:rPr>
              <a:t>The only sure way to prevent backflow is to create an air gap. An air gap is an air space that separates a water supply outlet from a potentially contaminated source. A sink that is correctly designed and installed usually has two air gaps, as shown in the graphic on the slide. One is between the faucet and the flood rim of the sink. The other is between the drainpipe of the sink and the floor drain of the operation.</a:t>
            </a:r>
          </a:p>
          <a:p>
            <a:pPr marL="114294" indent="-114294">
              <a:lnSpc>
                <a:spcPct val="80000"/>
              </a:lnSpc>
              <a:spcBef>
                <a:spcPct val="50000"/>
              </a:spcBef>
              <a:defRPr/>
            </a:pPr>
            <a:endParaRPr lang="en-US" dirty="0">
              <a:latin typeface="Times New Roman" charset="0"/>
              <a:cs typeface="Times New Roman" charset="0"/>
            </a:endParaRPr>
          </a:p>
        </p:txBody>
      </p:sp>
    </p:spTree>
    <p:extLst>
      <p:ext uri="{BB962C8B-B14F-4D97-AF65-F5344CB8AC3E}">
        <p14:creationId xmlns:p14="http://schemas.microsoft.com/office/powerpoint/2010/main" val="2859815180"/>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543162-A9B3-6141-AABC-41FC1511A072}" type="slidenum">
              <a:rPr lang="en-US" sz="1200" b="0" smtClean="0">
                <a:solidFill>
                  <a:schemeClr val="tx1"/>
                </a:solidFill>
              </a:rPr>
              <a:pPr eaLnBrk="1" hangingPunct="1">
                <a:defRPr/>
              </a:pPr>
              <a:t>271</a:t>
            </a:fld>
            <a:endParaRPr lang="en-US" sz="1200" b="0" dirty="0">
              <a:solidFill>
                <a:schemeClr val="tx1"/>
              </a:solidFill>
            </a:endParaRPr>
          </a:p>
        </p:txBody>
      </p:sp>
      <p:sp>
        <p:nvSpPr>
          <p:cNvPr id="531459" name="Rectangle 2"/>
          <p:cNvSpPr>
            <a:spLocks noGrp="1" noRot="1" noChangeAspect="1" noChangeArrowheads="1" noTextEdit="1"/>
          </p:cNvSpPr>
          <p:nvPr>
            <p:ph type="sldImg"/>
          </p:nvPr>
        </p:nvSpPr>
        <p:spPr>
          <a:xfrm>
            <a:off x="1182688" y="696913"/>
            <a:ext cx="4648200" cy="3486150"/>
          </a:xfrm>
          <a:ln/>
        </p:spPr>
      </p:sp>
      <p:sp>
        <p:nvSpPr>
          <p:cNvPr id="531460"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A buildup of grease in pipes is another common problem in plumbing systems. </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Grease traps are often installed to prevent grease buildup from blocking the drain. If used, they should be put in by a licensed plumber and be easy to access. </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Also, make sure they are cleaned regularly following the manufacturer’s recommendations. If the traps are not cleaned often enough or correctly, dirty water can back up. This backup could lead to odors and contamination.</a:t>
            </a:r>
          </a:p>
        </p:txBody>
      </p:sp>
    </p:spTree>
    <p:extLst>
      <p:ext uri="{BB962C8B-B14F-4D97-AF65-F5344CB8AC3E}">
        <p14:creationId xmlns:p14="http://schemas.microsoft.com/office/powerpoint/2010/main" val="255375445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543162-A9B3-6141-AABC-41FC1511A072}" type="slidenum">
              <a:rPr lang="en-US" sz="1200" b="0" smtClean="0">
                <a:solidFill>
                  <a:schemeClr val="tx1"/>
                </a:solidFill>
              </a:rPr>
              <a:pPr eaLnBrk="1" hangingPunct="1">
                <a:defRPr/>
              </a:pPr>
              <a:t>272</a:t>
            </a:fld>
            <a:endParaRPr lang="en-US" sz="1200" b="0" dirty="0">
              <a:solidFill>
                <a:schemeClr val="tx1"/>
              </a:solidFill>
            </a:endParaRPr>
          </a:p>
        </p:txBody>
      </p:sp>
      <p:sp>
        <p:nvSpPr>
          <p:cNvPr id="531459" name="Rectangle 2"/>
          <p:cNvSpPr>
            <a:spLocks noGrp="1" noRot="1" noChangeAspect="1" noChangeArrowheads="1" noTextEdit="1"/>
          </p:cNvSpPr>
          <p:nvPr>
            <p:ph type="sldImg"/>
          </p:nvPr>
        </p:nvSpPr>
        <p:spPr>
          <a:xfrm>
            <a:off x="1182688" y="696913"/>
            <a:ext cx="4648200" cy="3486150"/>
          </a:xfrm>
          <a:ln/>
        </p:spPr>
      </p:sp>
      <p:sp>
        <p:nvSpPr>
          <p:cNvPr id="531460"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Good lighting makes it easier to clean things in your operation. It also provides a safer environment.</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Lighting intensity—how bright the lights are in the operation—is usually measured in units called foot-candles or lux. Local jurisdictions usually require prep areas to be brighter than other areas. This allows staff to recognize the condition of food. It also allows staff to identify items that need cleaning.</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Once the appropriate level of lighting has been installed in each area of the facility, you must monitor it. Replace any bulbs that have burned out. And, make sure they are the correct size. All lights should have shatter-resistant lightbulbs or protective covers. These products prevent broken glass from contaminating food or food-contact surfaces.</a:t>
            </a:r>
          </a:p>
        </p:txBody>
      </p:sp>
    </p:spTree>
    <p:extLst>
      <p:ext uri="{BB962C8B-B14F-4D97-AF65-F5344CB8AC3E}">
        <p14:creationId xmlns:p14="http://schemas.microsoft.com/office/powerpoint/2010/main" val="3167072082"/>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764323-FB01-FA4E-9220-ECDCDEAF2F1F}" type="slidenum">
              <a:rPr lang="en-US" sz="1200" b="0" smtClean="0">
                <a:solidFill>
                  <a:schemeClr val="tx1"/>
                </a:solidFill>
              </a:rPr>
              <a:pPr eaLnBrk="1" hangingPunct="1">
                <a:defRPr/>
              </a:pPr>
              <a:t>273</a:t>
            </a:fld>
            <a:endParaRPr lang="en-US" sz="1200" b="0" dirty="0">
              <a:solidFill>
                <a:schemeClr val="tx1"/>
              </a:solidFill>
            </a:endParaRPr>
          </a:p>
        </p:txBody>
      </p:sp>
      <p:sp>
        <p:nvSpPr>
          <p:cNvPr id="532483" name="Rectangle 2"/>
          <p:cNvSpPr>
            <a:spLocks noGrp="1" noRot="1" noChangeAspect="1" noChangeArrowheads="1" noTextEdit="1"/>
          </p:cNvSpPr>
          <p:nvPr>
            <p:ph type="sldImg"/>
          </p:nvPr>
        </p:nvSpPr>
        <p:spPr>
          <a:xfrm>
            <a:off x="1182688" y="696913"/>
            <a:ext cx="4648200" cy="3486150"/>
          </a:xfrm>
          <a:ln/>
        </p:spPr>
      </p:sp>
      <p:sp>
        <p:nvSpPr>
          <p:cNvPr id="532484"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Times New Roman" charset="0"/>
              </a:rPr>
              <a:t>Ventilation improves the air inside an operation. </a:t>
            </a:r>
            <a:r>
              <a:rPr lang="en-US" sz="1200" b="0" i="0" u="none" strike="noStrike" kern="1200" baseline="0" dirty="0">
                <a:solidFill>
                  <a:schemeClr val="tx1"/>
                </a:solidFill>
                <a:latin typeface="Times New Roman" pitchFamily="18" charset="0"/>
                <a:ea typeface="ＭＳ Ｐゴシック" charset="0"/>
                <a:cs typeface="ＭＳ Ｐゴシック" charset="0"/>
              </a:rPr>
              <a:t>It removes heat, steam, and smoke from cooking lines. It also eliminates fumes and odors. </a:t>
            </a:r>
            <a:r>
              <a:rPr lang="en-US" sz="1200" kern="1200" dirty="0">
                <a:solidFill>
                  <a:schemeClr val="tx1"/>
                </a:solidFill>
                <a:effectLst/>
                <a:latin typeface="Times New Roman" pitchFamily="18" charset="0"/>
                <a:ea typeface="ＭＳ Ｐゴシック" charset="0"/>
                <a:cs typeface="ＭＳ Ｐゴシック" charset="0"/>
              </a:rPr>
              <a:t>If ventilation systems are not working correctly, grease and condensation will build up on walls and ceilings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Times New Roman" charset="0"/>
              </a:rPr>
              <a:t>Ventilation systems must be cleaned and maintained according to manufacturers’ recommendations.</a:t>
            </a:r>
          </a:p>
        </p:txBody>
      </p:sp>
    </p:spTree>
    <p:extLst>
      <p:ext uri="{BB962C8B-B14F-4D97-AF65-F5344CB8AC3E}">
        <p14:creationId xmlns:p14="http://schemas.microsoft.com/office/powerpoint/2010/main" val="208300014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DE613AA-8A3A-9646-AAE4-CEFEF7AB1982}" type="slidenum">
              <a:rPr lang="en-US" sz="1200" b="0" smtClean="0">
                <a:solidFill>
                  <a:schemeClr val="tx1"/>
                </a:solidFill>
              </a:rPr>
              <a:pPr eaLnBrk="1" hangingPunct="1">
                <a:defRPr/>
              </a:pPr>
              <a:t>274</a:t>
            </a:fld>
            <a:endParaRPr lang="en-US" sz="1200" b="0" dirty="0">
              <a:solidFill>
                <a:schemeClr val="tx1"/>
              </a:solidFill>
            </a:endParaRPr>
          </a:p>
        </p:txBody>
      </p:sp>
      <p:sp>
        <p:nvSpPr>
          <p:cNvPr id="533507" name="Rectangle 2"/>
          <p:cNvSpPr>
            <a:spLocks noGrp="1" noRot="1" noChangeAspect="1" noChangeArrowheads="1" noTextEdit="1"/>
          </p:cNvSpPr>
          <p:nvPr>
            <p:ph type="sldImg"/>
          </p:nvPr>
        </p:nvSpPr>
        <p:spPr>
          <a:xfrm>
            <a:off x="1182688" y="696913"/>
            <a:ext cx="4648200" cy="3486150"/>
          </a:xfrm>
          <a:ln/>
        </p:spPr>
      </p:sp>
      <p:sp>
        <p:nvSpPr>
          <p:cNvPr id="533508"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Garbage can attract pests and contaminate food, equipment, and utensils if not handled correctly. </a:t>
            </a:r>
          </a:p>
          <a:p>
            <a:pPr marL="171450" indent="-171450" eaLnBrk="1" hangingPunct="1">
              <a:buFont typeface="Arial" panose="020B0604020202020204" pitchFamily="34" charset="0"/>
              <a:buChar char="•"/>
              <a:defRPr/>
            </a:pPr>
            <a:r>
              <a:rPr lang="en-US" dirty="0">
                <a:latin typeface="Times New Roman" charset="0"/>
                <a:cs typeface="+mn-cs"/>
              </a:rPr>
              <a:t>Staff must be careful when removing garbage so they do not contaminate food or food-contact surfaces. The food handler in the photo has not been careful and may contaminate the prep table.</a:t>
            </a:r>
          </a:p>
          <a:p>
            <a:pPr marL="171450" indent="-171450" eaLnBrk="1" hangingPunct="1">
              <a:buFont typeface="Arial" panose="020B0604020202020204" pitchFamily="34" charset="0"/>
              <a:buChar char="•"/>
              <a:defRPr/>
            </a:pPr>
            <a:r>
              <a:rPr lang="en-US" dirty="0">
                <a:latin typeface="Times New Roman" charset="0"/>
                <a:cs typeface="+mn-cs"/>
              </a:rPr>
              <a:t>Clean the inside and outside of garbage containers frequently. This will help prevent the contamination of food and food-contact surfaces. It will also reduce odors and pests. Do not clean garbage containers near prep or food-storage areas.</a:t>
            </a:r>
          </a:p>
          <a:p>
            <a:pPr marL="114300" indent="-114300"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53497505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B89131A-37DE-1947-B2CC-060C195D18E2}" type="slidenum">
              <a:rPr lang="en-US" sz="1200" b="0" smtClean="0">
                <a:solidFill>
                  <a:schemeClr val="tx1"/>
                </a:solidFill>
              </a:rPr>
              <a:pPr eaLnBrk="1" hangingPunct="1">
                <a:defRPr/>
              </a:pPr>
              <a:t>275</a:t>
            </a:fld>
            <a:endParaRPr lang="en-US" sz="1200" b="0" dirty="0">
              <a:solidFill>
                <a:schemeClr val="tx1"/>
              </a:solidFill>
            </a:endParaRPr>
          </a:p>
        </p:txBody>
      </p:sp>
      <p:sp>
        <p:nvSpPr>
          <p:cNvPr id="534531" name="Rectangle 2"/>
          <p:cNvSpPr>
            <a:spLocks noGrp="1" noRot="1" noChangeAspect="1" noChangeArrowheads="1" noTextEdit="1"/>
          </p:cNvSpPr>
          <p:nvPr>
            <p:ph type="sldImg"/>
          </p:nvPr>
        </p:nvSpPr>
        <p:spPr>
          <a:xfrm>
            <a:off x="1182688" y="696913"/>
            <a:ext cx="4648200" cy="3486150"/>
          </a:xfrm>
          <a:ln/>
        </p:spPr>
      </p:sp>
      <p:sp>
        <p:nvSpPr>
          <p:cNvPr id="534532"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Containers must be covered when not in use.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Women’s restrooms must include a covered receptacle for sanitary napkins.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Waste and recyclables must be stored separately from food and food-contact surfaces. The storage of these items must not create a nuisance or a public health hazard.</a:t>
            </a:r>
          </a:p>
        </p:txBody>
      </p:sp>
    </p:spTree>
    <p:extLst>
      <p:ext uri="{BB962C8B-B14F-4D97-AF65-F5344CB8AC3E}">
        <p14:creationId xmlns:p14="http://schemas.microsoft.com/office/powerpoint/2010/main" val="141550863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74064C-6D26-054B-9085-28BA3985E546}" type="slidenum">
              <a:rPr lang="en-US" sz="1200" b="0" smtClean="0">
                <a:solidFill>
                  <a:schemeClr val="tx1"/>
                </a:solidFill>
              </a:rPr>
              <a:pPr eaLnBrk="1" hangingPunct="1">
                <a:defRPr/>
              </a:pPr>
              <a:t>276</a:t>
            </a:fld>
            <a:endParaRPr lang="en-US" sz="1200" b="0" dirty="0">
              <a:solidFill>
                <a:schemeClr val="tx1"/>
              </a:solidFill>
            </a:endParaRPr>
          </a:p>
        </p:txBody>
      </p:sp>
      <p:sp>
        <p:nvSpPr>
          <p:cNvPr id="535555" name="Rectangle 2"/>
          <p:cNvSpPr>
            <a:spLocks noGrp="1" noRot="1" noChangeAspect="1" noChangeArrowheads="1" noTextEdit="1"/>
          </p:cNvSpPr>
          <p:nvPr>
            <p:ph type="sldImg"/>
          </p:nvPr>
        </p:nvSpPr>
        <p:spPr>
          <a:xfrm>
            <a:off x="1182688" y="696913"/>
            <a:ext cx="4648200" cy="3486150"/>
          </a:xfrm>
          <a:ln/>
        </p:spPr>
      </p:sp>
      <p:sp>
        <p:nvSpPr>
          <p:cNvPr id="53555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Outdoor containers must have tight-fitting lids and must be kept covered at all times. Keep their drain plugs in place.</a:t>
            </a:r>
          </a:p>
        </p:txBody>
      </p:sp>
    </p:spTree>
    <p:extLst>
      <p:ext uri="{BB962C8B-B14F-4D97-AF65-F5344CB8AC3E}">
        <p14:creationId xmlns:p14="http://schemas.microsoft.com/office/powerpoint/2010/main" val="1333820638"/>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74064C-6D26-054B-9085-28BA3985E546}" type="slidenum">
              <a:rPr lang="en-US" sz="1200" b="0" smtClean="0">
                <a:solidFill>
                  <a:schemeClr val="tx1"/>
                </a:solidFill>
              </a:rPr>
              <a:pPr eaLnBrk="1" hangingPunct="1">
                <a:defRPr/>
              </a:pPr>
              <a:t>277</a:t>
            </a:fld>
            <a:endParaRPr lang="en-US" sz="1200" b="0" dirty="0">
              <a:solidFill>
                <a:schemeClr val="tx1"/>
              </a:solidFill>
            </a:endParaRPr>
          </a:p>
        </p:txBody>
      </p:sp>
      <p:sp>
        <p:nvSpPr>
          <p:cNvPr id="535555" name="Rectangle 2"/>
          <p:cNvSpPr>
            <a:spLocks noGrp="1" noRot="1" noChangeAspect="1" noChangeArrowheads="1" noTextEdit="1"/>
          </p:cNvSpPr>
          <p:nvPr>
            <p:ph type="sldImg"/>
          </p:nvPr>
        </p:nvSpPr>
        <p:spPr>
          <a:xfrm>
            <a:off x="1182688" y="696913"/>
            <a:ext cx="4648200" cy="3486150"/>
          </a:xfrm>
          <a:ln/>
        </p:spPr>
      </p:sp>
      <p:sp>
        <p:nvSpPr>
          <p:cNvPr id="53555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the building is sound. There should be no leaks, holes, or cracks in the floors, foundation, ceilings, or windows. In the photo here, the maintenance worker is filling a crack in an exterior wall to keep pests out. </a:t>
            </a:r>
            <a:endParaRPr lang="en-US" dirty="0">
              <a:latin typeface="Times New Roman" charset="0"/>
              <a:cs typeface="+mn-cs"/>
            </a:endParaRPr>
          </a:p>
        </p:txBody>
      </p:sp>
    </p:spTree>
    <p:extLst>
      <p:ext uri="{BB962C8B-B14F-4D97-AF65-F5344CB8AC3E}">
        <p14:creationId xmlns:p14="http://schemas.microsoft.com/office/powerpoint/2010/main" val="36272522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C1D9586-A4BC-7749-96E6-B4DD98F6A8C2}" type="slidenum">
              <a:rPr lang="en-US" sz="1200" b="0" smtClean="0">
                <a:solidFill>
                  <a:schemeClr val="tx1"/>
                </a:solidFill>
              </a:rPr>
              <a:pPr eaLnBrk="1" hangingPunct="1">
                <a:defRPr/>
              </a:pPr>
              <a:t>278</a:t>
            </a:fld>
            <a:endParaRPr lang="en-US" sz="1200" b="0" dirty="0">
              <a:solidFill>
                <a:schemeClr val="tx1"/>
              </a:solidFill>
            </a:endParaRPr>
          </a:p>
        </p:txBody>
      </p:sp>
      <p:sp>
        <p:nvSpPr>
          <p:cNvPr id="536579"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Certain crises can affect the safety of the food you serve. Common crises</a:t>
            </a:r>
            <a:r>
              <a:rPr lang="en-US" altLang="ja-JP" dirty="0">
                <a:latin typeface="Times New Roman" charset="0"/>
              </a:rPr>
              <a:t> include electrical power outages, fire, flooding, and sewage backups. Local regulatory authorities consider these to be imminent health hazards. An imminent health hazard is a significant threat or danger to health that requires immediate correction or closure to prevent injury.</a:t>
            </a:r>
          </a:p>
          <a:p>
            <a:pPr marL="171450" indent="-171450" eaLnBrk="1" hangingPunct="1">
              <a:buFont typeface="Arial" panose="020B0604020202020204" pitchFamily="34" charset="0"/>
              <a:buChar char="•"/>
            </a:pPr>
            <a:r>
              <a:rPr lang="en-US" dirty="0">
                <a:latin typeface="Times New Roman" charset="0"/>
              </a:rPr>
              <a:t>Power failures and refrigeration breakdowns can threaten your ability to control the temperature of TCS food, which can result in the growth of pathogens.</a:t>
            </a:r>
          </a:p>
          <a:p>
            <a:pPr marL="171450" indent="-171450" eaLnBrk="1" hangingPunct="1">
              <a:buFont typeface="Arial" panose="020B0604020202020204" pitchFamily="34" charset="0"/>
              <a:buChar char="•"/>
            </a:pPr>
            <a:r>
              <a:rPr lang="en-US" dirty="0">
                <a:latin typeface="Times New Roman" charset="0"/>
              </a:rPr>
              <a:t>Unauthorized people inside a facility are a risk to food safety. This is especially true when they can access storage and processing areas. Also, acts of nature can weaken a facility</a:t>
            </a:r>
            <a:r>
              <a:rPr lang="ja-JP" altLang="en-US" dirty="0">
                <a:latin typeface="Times New Roman" charset="0"/>
              </a:rPr>
              <a:t>’</a:t>
            </a:r>
            <a:r>
              <a:rPr lang="en-US" altLang="ja-JP" dirty="0">
                <a:latin typeface="Times New Roman" charset="0"/>
              </a:rPr>
              <a:t>s security. </a:t>
            </a:r>
          </a:p>
          <a:p>
            <a:pPr marL="171450" indent="-171450" eaLnBrk="1" hangingPunct="1">
              <a:buFont typeface="Arial" panose="020B0604020202020204" pitchFamily="34" charset="0"/>
              <a:buChar char="•"/>
            </a:pPr>
            <a:r>
              <a:rPr lang="en-US" dirty="0">
                <a:latin typeface="Times New Roman" charset="0"/>
              </a:rPr>
              <a:t>Threats to the drinkable water supply must also be considered. Broken water mains and breakdowns at water treatment facilities are a risk to the safety of food. Terrorist contamination of the water supply could also be a threat.</a:t>
            </a:r>
          </a:p>
        </p:txBody>
      </p:sp>
    </p:spTree>
    <p:extLst>
      <p:ext uri="{BB962C8B-B14F-4D97-AF65-F5344CB8AC3E}">
        <p14:creationId xmlns:p14="http://schemas.microsoft.com/office/powerpoint/2010/main" val="290310837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schemeClr val="tx1"/>
                </a:solidFill>
              </a:rPr>
              <a:pPr eaLnBrk="1" hangingPunct="1">
                <a:defRPr/>
              </a:pPr>
              <a:t>279</a:t>
            </a:fld>
            <a:endParaRPr lang="en-US" sz="1200" b="0" dirty="0">
              <a:solidFill>
                <a:schemeClr val="tx1"/>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When faced with a crisis that could</a:t>
            </a:r>
            <a:r>
              <a:rPr lang="en-US" baseline="0" dirty="0">
                <a:latin typeface="Times New Roman" charset="0"/>
              </a:rPr>
              <a:t> cause </a:t>
            </a:r>
            <a:r>
              <a:rPr lang="en-US" dirty="0">
                <a:latin typeface="Times New Roman" charset="0"/>
              </a:rPr>
              <a:t>a health hazard, you must first determine if there is a significant risk to the safety or security of your food. If the risk is significant, service must be stopped. Then the local regulatory authority must be notified.</a:t>
            </a:r>
          </a:p>
          <a:p>
            <a:pPr marL="171450" indent="-171450" eaLnBrk="1" hangingPunct="1">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Spoiled or contaminated food must be thrown out, along with food in packaging that is not intact. </a:t>
            </a:r>
            <a:endParaRPr lang="en-US" dirty="0">
              <a:latin typeface="Times New Roman" charset="0"/>
            </a:endParaRPr>
          </a:p>
        </p:txBody>
      </p:sp>
    </p:spTree>
    <p:extLst>
      <p:ext uri="{BB962C8B-B14F-4D97-AF65-F5344CB8AC3E}">
        <p14:creationId xmlns:p14="http://schemas.microsoft.com/office/powerpoint/2010/main" val="3812301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n-US" sz="1200" b="0" kern="1200" dirty="0">
                <a:solidFill>
                  <a:schemeClr val="tx1"/>
                </a:solidFill>
                <a:effectLst/>
                <a:latin typeface="Times New Roman" pitchFamily="18" charset="0"/>
                <a:ea typeface="ＭＳ Ｐゴシック" charset="0"/>
                <a:cs typeface="ＭＳ Ｐゴシック" charset="0"/>
              </a:rPr>
              <a:t>Staff</a:t>
            </a:r>
            <a:r>
              <a:rPr lang="en-US" sz="1200" b="0" kern="1200" baseline="0" dirty="0">
                <a:solidFill>
                  <a:schemeClr val="tx1"/>
                </a:solidFill>
                <a:effectLst/>
                <a:latin typeface="Times New Roman" pitchFamily="18" charset="0"/>
                <a:ea typeface="ＭＳ Ｐゴシック" charset="0"/>
                <a:cs typeface="ＭＳ Ｐゴシック" charset="0"/>
              </a:rPr>
              <a:t> aren’t the only ones who need training to keep food safe. T</a:t>
            </a:r>
            <a:r>
              <a:rPr lang="en-US" sz="1200" b="0" kern="1200" dirty="0">
                <a:solidFill>
                  <a:schemeClr val="tx1"/>
                </a:solidFill>
                <a:effectLst/>
                <a:latin typeface="Times New Roman" pitchFamily="18" charset="0"/>
                <a:ea typeface="ＭＳ Ｐゴシック" charset="0"/>
                <a:cs typeface="ＭＳ Ｐゴシック" charset="0"/>
              </a:rPr>
              <a:t>he FDA Food Code requires the Person in Charge of a foodservice operation to become a certified food protection manager. </a:t>
            </a:r>
            <a:r>
              <a:rPr lang="en-US" sz="1200" b="0" strike="noStrike" kern="1200" baseline="0" dirty="0">
                <a:solidFill>
                  <a:schemeClr val="tx1"/>
                </a:solidFill>
                <a:effectLst/>
                <a:latin typeface="Times New Roman" pitchFamily="18" charset="0"/>
                <a:ea typeface="ＭＳ Ｐゴシック" charset="0"/>
                <a:cs typeface="ＭＳ Ｐゴシック" charset="0"/>
              </a:rPr>
              <a:t>And they must be </a:t>
            </a:r>
            <a:r>
              <a:rPr lang="en-US" sz="1200" b="0" kern="1200" dirty="0">
                <a:solidFill>
                  <a:schemeClr val="tx1"/>
                </a:solidFill>
                <a:effectLst/>
                <a:latin typeface="Times New Roman" pitchFamily="18" charset="0"/>
                <a:ea typeface="ＭＳ Ｐゴシック" charset="0"/>
                <a:cs typeface="ＭＳ Ｐゴシック" charset="0"/>
              </a:rPr>
              <a:t>onsite at all times during operating hours. </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180895763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schemeClr val="tx1"/>
                </a:solidFill>
              </a:rPr>
              <a:pPr eaLnBrk="1" hangingPunct="1">
                <a:defRPr/>
              </a:pPr>
              <a:t>280</a:t>
            </a:fld>
            <a:endParaRPr lang="en-US" sz="1200" b="0" dirty="0">
              <a:solidFill>
                <a:schemeClr val="tx1"/>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Regardless of how the problem is corrected, you will need approval from the local regulatory authority before continuing service.</a:t>
            </a:r>
            <a:endParaRPr lang="en-US" dirty="0">
              <a:latin typeface="Times New Roman" charset="0"/>
            </a:endParaRPr>
          </a:p>
        </p:txBody>
      </p:sp>
    </p:spTree>
    <p:extLst>
      <p:ext uri="{BB962C8B-B14F-4D97-AF65-F5344CB8AC3E}">
        <p14:creationId xmlns:p14="http://schemas.microsoft.com/office/powerpoint/2010/main" val="132960722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3A377163-F57B-E840-9BF6-5F15634B9AD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281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kern="1200" dirty="0">
                <a:solidFill>
                  <a:schemeClr val="tx1"/>
                </a:solidFill>
                <a:effectLst/>
                <a:latin typeface="Times New Roman" pitchFamily="18" charset="0"/>
                <a:ea typeface="ＭＳ Ｐゴシック" charset="0"/>
                <a:cs typeface="ＭＳ Ｐゴシック" charset="0"/>
              </a:rPr>
              <a:t>The regulatory authority may allow an operation to continue operating in the event of a water or electrical interruption. To do this, however, there are certain conditions that you’ll have to meet. That</a:t>
            </a:r>
            <a:r>
              <a:rPr lang="en-US" sz="1200" b="0" kern="1200" baseline="0" dirty="0">
                <a:solidFill>
                  <a:schemeClr val="tx1"/>
                </a:solidFill>
                <a:effectLst/>
                <a:latin typeface="Times New Roman" pitchFamily="18" charset="0"/>
                <a:ea typeface="ＭＳ Ｐゴシック" charset="0"/>
                <a:cs typeface="ＭＳ Ｐゴシック" charset="0"/>
              </a:rPr>
              <a:t> includes </a:t>
            </a:r>
            <a:r>
              <a:rPr lang="en-US" sz="1200" b="0" kern="1200" dirty="0">
                <a:solidFill>
                  <a:schemeClr val="tx1"/>
                </a:solidFill>
                <a:effectLst/>
                <a:latin typeface="Times New Roman" pitchFamily="18" charset="0"/>
                <a:ea typeface="ＭＳ Ｐゴシック" charset="0"/>
                <a:cs typeface="ＭＳ Ｐゴシック" charset="0"/>
              </a:rPr>
              <a:t>having a written emergency operating plan—that’s approved in advance by the regulatory authority. You’ll also have to make sure that you’re</a:t>
            </a:r>
            <a:r>
              <a:rPr lang="en-US" sz="1200" b="0" kern="1200" baseline="0" dirty="0">
                <a:solidFill>
                  <a:schemeClr val="tx1"/>
                </a:solidFill>
                <a:effectLst/>
                <a:latin typeface="Times New Roman" pitchFamily="18" charset="0"/>
                <a:ea typeface="ＭＳ Ｐゴシック" charset="0"/>
                <a:cs typeface="ＭＳ Ｐゴシック" charset="0"/>
              </a:rPr>
              <a:t> </a:t>
            </a:r>
            <a:r>
              <a:rPr lang="en-US" sz="1200" b="0" kern="1200" dirty="0">
                <a:solidFill>
                  <a:schemeClr val="tx1"/>
                </a:solidFill>
                <a:effectLst/>
                <a:latin typeface="Times New Roman" pitchFamily="18" charset="0"/>
                <a:ea typeface="ＭＳ Ｐゴシック" charset="0"/>
                <a:cs typeface="ＭＳ Ｐゴシック" charset="0"/>
              </a:rPr>
              <a:t>taking immediate corrective action to prevent, eliminate, or control any food safety risks or imminent health hazards associated with the interruption. And finally, the regulatory authority has to be informed whenever you implement your emergency operating plan.</a:t>
            </a:r>
            <a:endParaRPr lang="en-US" b="0" dirty="0">
              <a:latin typeface="Times New Roman" charset="0"/>
            </a:endParaRPr>
          </a:p>
        </p:txBody>
      </p:sp>
    </p:spTree>
    <p:extLst>
      <p:ext uri="{BB962C8B-B14F-4D97-AF65-F5344CB8AC3E}">
        <p14:creationId xmlns:p14="http://schemas.microsoft.com/office/powerpoint/2010/main" val="338519464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816E30-7493-2447-8281-85F4856BD871}" type="slidenum">
              <a:rPr lang="en-US" sz="1200" b="0" smtClean="0">
                <a:solidFill>
                  <a:schemeClr val="tx1"/>
                </a:solidFill>
              </a:rPr>
              <a:pPr eaLnBrk="1" hangingPunct="1">
                <a:defRPr/>
              </a:pPr>
              <a:t>282</a:t>
            </a:fld>
            <a:endParaRPr lang="en-US" sz="1200" b="0" dirty="0">
              <a:solidFill>
                <a:schemeClr val="tx1"/>
              </a:solidFill>
            </a:endParaRPr>
          </a:p>
        </p:txBody>
      </p:sp>
      <p:sp>
        <p:nvSpPr>
          <p:cNvPr id="538627"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876300" y="4414837"/>
            <a:ext cx="5608638" cy="4183063"/>
          </a:xfrm>
        </p:spPr>
        <p:txBody>
          <a:bodyPr/>
          <a:lstStyle/>
          <a:p>
            <a:endParaRPr lang="en-US"/>
          </a:p>
        </p:txBody>
      </p:sp>
    </p:spTree>
    <p:extLst>
      <p:ext uri="{BB962C8B-B14F-4D97-AF65-F5344CB8AC3E}">
        <p14:creationId xmlns:p14="http://schemas.microsoft.com/office/powerpoint/2010/main" val="2965710199"/>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034B67-FA54-1841-9338-DA08FEAF840C}" type="slidenum">
              <a:rPr lang="en-US" sz="1200" b="0" smtClean="0">
                <a:solidFill>
                  <a:schemeClr val="tx1"/>
                </a:solidFill>
              </a:rPr>
              <a:pPr eaLnBrk="1" hangingPunct="1">
                <a:defRPr/>
              </a:pPr>
              <a:t>283</a:t>
            </a:fld>
            <a:endParaRPr lang="en-US" sz="1200" b="0" dirty="0">
              <a:solidFill>
                <a:schemeClr val="tx1"/>
              </a:solidFill>
            </a:endParaRPr>
          </a:p>
        </p:txBody>
      </p:sp>
      <p:sp>
        <p:nvSpPr>
          <p:cNvPr id="541699"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xfrm>
            <a:off x="876300" y="4465638"/>
            <a:ext cx="5494338"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Careful cleaning eliminates the pests</a:t>
            </a:r>
            <a:r>
              <a:rPr lang="ja-JP" altLang="en-US" dirty="0">
                <a:latin typeface="Times New Roman" charset="0"/>
              </a:rPr>
              <a:t>’</a:t>
            </a:r>
            <a:r>
              <a:rPr lang="en-US" altLang="ja-JP" dirty="0">
                <a:latin typeface="Times New Roman" charset="0"/>
              </a:rPr>
              <a:t> food supply, destroys insect eggs, and reduces the places pests can take shelter. </a:t>
            </a:r>
          </a:p>
          <a:p>
            <a:pPr marL="171450" indent="-171450" eaLnBrk="1" hangingPunct="1">
              <a:buFont typeface="Arial" panose="020B0604020202020204" pitchFamily="34" charset="0"/>
              <a:buChar char="•"/>
            </a:pPr>
            <a:r>
              <a:rPr lang="en-US" dirty="0">
                <a:latin typeface="Times New Roman" charset="0"/>
              </a:rPr>
              <a:t>Throw out garbage quickly and correctly. Keep garbage containers clean and in good condition. Keep outdoor containers tightly covered. Clean up spills around garbage containers immediately, and wash containers regularly.</a:t>
            </a:r>
          </a:p>
          <a:p>
            <a:pPr marL="171450" indent="-171450" eaLnBrk="1" hangingPunct="1">
              <a:buFont typeface="Arial" panose="020B0604020202020204" pitchFamily="34" charset="0"/>
              <a:buChar char="•"/>
            </a:pPr>
            <a:r>
              <a:rPr lang="en-US" dirty="0">
                <a:latin typeface="Times New Roman" charset="0"/>
              </a:rPr>
              <a:t>Store recyclables in clean, pest-proof containers. Keep them as far away from your building as local regulations allow.</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245604154"/>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8AAFED-554A-004F-A5BA-5A62D9E1174C}" type="slidenum">
              <a:rPr lang="en-US" sz="1200" b="0" smtClean="0">
                <a:solidFill>
                  <a:schemeClr val="tx1"/>
                </a:solidFill>
              </a:rPr>
              <a:pPr eaLnBrk="1" hangingPunct="1">
                <a:defRPr/>
              </a:pPr>
              <a:t>284</a:t>
            </a:fld>
            <a:endParaRPr lang="en-US" sz="1200" b="0" dirty="0">
              <a:solidFill>
                <a:schemeClr val="tx1"/>
              </a:solidFill>
            </a:endParaRPr>
          </a:p>
        </p:txBody>
      </p:sp>
      <p:sp>
        <p:nvSpPr>
          <p:cNvPr id="542723"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876300" y="4468813"/>
            <a:ext cx="5434013" cy="42941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endParaRPr lang="en-US" dirty="0">
              <a:ea typeface="+mn-ea"/>
              <a:cs typeface="+mn-cs"/>
            </a:endParaRPr>
          </a:p>
          <a:p>
            <a:pPr marL="171450" indent="-171450" eaLnBrk="1" hangingPunct="1">
              <a:buFont typeface="Arial" pitchFamily="34" charset="0"/>
              <a:buChar char="•"/>
              <a:defRPr/>
            </a:pPr>
            <a:r>
              <a:rPr lang="en-US" dirty="0">
                <a:ea typeface="+mn-ea"/>
                <a:cs typeface="+mn-cs"/>
              </a:rPr>
              <a:t>Store all food and supplies correctly and as quickly as possible. Keep food and supplies away from walls and at least six inches (15 centimeters) off the floor. Use FIFO to rotate products, so that pests do not have time to settle into them and breed.</a:t>
            </a:r>
          </a:p>
          <a:p>
            <a:pPr marL="171450" indent="-171450" eaLnBrk="1" hangingPunct="1">
              <a:buFont typeface="Arial" pitchFamily="34" charset="0"/>
              <a:buChar char="•"/>
              <a:defRPr/>
            </a:pPr>
            <a:r>
              <a:rPr lang="en-US" dirty="0">
                <a:ea typeface="+mn-ea"/>
                <a:cs typeface="+mn-cs"/>
              </a:rPr>
              <a:t>Clean up food and beverage spills immediately, including crumbs and scraps.</a:t>
            </a:r>
          </a:p>
          <a:p>
            <a:pPr marL="114300" indent="-114300" eaLnBrk="1" hangingPunct="1">
              <a:defRPr/>
            </a:pPr>
            <a:endParaRPr lang="en-US" dirty="0">
              <a:ea typeface="+mn-ea"/>
              <a:cs typeface="+mn-cs"/>
            </a:endParaRPr>
          </a:p>
          <a:p>
            <a:pPr marL="114300" indent="-114300" eaLnBrk="1" hangingPunct="1">
              <a:lnSpc>
                <a:spcPct val="80000"/>
              </a:lnSpc>
              <a:spcBef>
                <a:spcPct val="50000"/>
              </a:spcBef>
              <a:defRPr/>
            </a:pPr>
            <a:endParaRPr lang="en-US" dirty="0">
              <a:ea typeface="+mn-ea"/>
              <a:cs typeface="Times New Roman" pitchFamily="18" charset="0"/>
            </a:endParaRPr>
          </a:p>
        </p:txBody>
      </p:sp>
    </p:spTree>
    <p:extLst>
      <p:ext uri="{BB962C8B-B14F-4D97-AF65-F5344CB8AC3E}">
        <p14:creationId xmlns:p14="http://schemas.microsoft.com/office/powerpoint/2010/main" val="189568041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9B015D8-8EE2-B341-8466-662D97CCA8D9}" type="slidenum">
              <a:rPr lang="en-US" sz="1200" b="0" smtClean="0">
                <a:solidFill>
                  <a:schemeClr val="tx1"/>
                </a:solidFill>
              </a:rPr>
              <a:pPr eaLnBrk="1" hangingPunct="1">
                <a:defRPr/>
              </a:pPr>
              <a:t>285</a:t>
            </a:fld>
            <a:endParaRPr lang="en-US" sz="1200" b="0" dirty="0">
              <a:solidFill>
                <a:schemeClr val="tx1"/>
              </a:solidFill>
            </a:endParaRPr>
          </a:p>
        </p:txBody>
      </p:sp>
      <p:sp>
        <p:nvSpPr>
          <p:cNvPr id="539651"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xfrm>
            <a:off x="876300" y="4468813"/>
            <a:ext cx="54340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0" indent="0" eaLnBrk="1" hangingPunct="1">
              <a:buFontTx/>
              <a:buNone/>
            </a:pPr>
            <a:r>
              <a:rPr lang="en-US" b="1" dirty="0">
                <a:latin typeface="Times New Roman" charset="0"/>
              </a:rPr>
              <a:t>Instructor</a:t>
            </a:r>
            <a:r>
              <a:rPr lang="en-US" b="1" baseline="0" dirty="0">
                <a:latin typeface="Times New Roman" charset="0"/>
              </a:rPr>
              <a:t> Notes</a:t>
            </a:r>
          </a:p>
          <a:p>
            <a:pPr marL="171450" indent="-171450" eaLnBrk="1" hangingPunct="1">
              <a:buFontTx/>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Check all deliveries before they enter your operation. Refuse shipments in which you find pests or signs of pests. This includes egg cases and body parts (legs, wings, etc.).</a:t>
            </a:r>
          </a:p>
          <a:p>
            <a:pPr marL="171450" indent="-171450" eaLnBrk="1" hangingPunct="1">
              <a:buFontTx/>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all of the points where pests can access the building are secure. Screen all windows and vents, and patch or replace them when needed. Seal cracks in floors and walls and around pipes. Install self-closing doors and air curtains (also called air doors or fly fans) above or alongside doors.</a:t>
            </a:r>
            <a:endParaRPr lang="en-US" dirty="0">
              <a:latin typeface="Times New Roman" charset="0"/>
            </a:endParaRPr>
          </a:p>
        </p:txBody>
      </p:sp>
    </p:spTree>
    <p:extLst>
      <p:ext uri="{BB962C8B-B14F-4D97-AF65-F5344CB8AC3E}">
        <p14:creationId xmlns:p14="http://schemas.microsoft.com/office/powerpoint/2010/main" val="3748457312"/>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0BCDCC-E4A1-9A42-BB34-A4747B289E40}" type="slidenum">
              <a:rPr lang="en-US" sz="1200" b="0" smtClean="0">
                <a:solidFill>
                  <a:schemeClr val="tx1"/>
                </a:solidFill>
              </a:rPr>
              <a:pPr eaLnBrk="1" hangingPunct="1">
                <a:defRPr/>
              </a:pPr>
              <a:t>286</a:t>
            </a:fld>
            <a:endParaRPr lang="en-US" sz="1200" b="0" dirty="0">
              <a:solidFill>
                <a:schemeClr val="tx1"/>
              </a:solidFill>
            </a:endParaRPr>
          </a:p>
        </p:txBody>
      </p:sp>
      <p:sp>
        <p:nvSpPr>
          <p:cNvPr id="543747"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Even after you have made every effort to keep pests out, they may still get into your operation. Work with a PCO to get them under control. Even if you only spot a few pests, they may actually be present in large numbers. Infestations can be very difficult to eliminate. </a:t>
            </a:r>
          </a:p>
          <a:p>
            <a:pPr marL="171450" indent="-171450" eaLnBrk="1" hangingPunct="1">
              <a:buFont typeface="Arial" panose="020B0604020202020204" pitchFamily="34" charset="0"/>
              <a:buChar char="•"/>
            </a:pPr>
            <a:r>
              <a:rPr lang="en-US" dirty="0">
                <a:latin typeface="Times New Roman" charset="0"/>
              </a:rPr>
              <a:t>Look for feces, nests, and damage on products, packaging, and the facility itself. The image</a:t>
            </a:r>
            <a:r>
              <a:rPr lang="en-US" baseline="0" dirty="0">
                <a:latin typeface="Times New Roman" charset="0"/>
              </a:rPr>
              <a:t> on the slide shows a rodent nest.</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Contact your PCO immediately </a:t>
            </a:r>
            <a:r>
              <a:rPr lang="en-US" sz="1200" b="0" i="0" u="none" strike="noStrike" kern="1200" baseline="0" dirty="0">
                <a:solidFill>
                  <a:schemeClr val="tx1"/>
                </a:solidFill>
                <a:latin typeface="Times New Roman" pitchFamily="18" charset="0"/>
                <a:ea typeface="ＭＳ Ｐゴシック" charset="0"/>
                <a:cs typeface="ＭＳ Ｐゴシック" charset="0"/>
              </a:rPr>
              <a:t>if you see these or any other pest-related problems, so that control measures can be taken. </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Poisonous or toxic pest-control materials should only be applied by a certified applicator.</a:t>
            </a:r>
            <a:endParaRPr lang="en-US" b="1" dirty="0">
              <a:latin typeface="Times New Roman" charset="0"/>
            </a:endParaRPr>
          </a:p>
        </p:txBody>
      </p:sp>
    </p:spTree>
    <p:extLst>
      <p:ext uri="{BB962C8B-B14F-4D97-AF65-F5344CB8AC3E}">
        <p14:creationId xmlns:p14="http://schemas.microsoft.com/office/powerpoint/2010/main" val="143608646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ln/>
        </p:spPr>
      </p:sp>
      <p:sp>
        <p:nvSpPr>
          <p:cNvPr id="544771"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544772"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CEC319-481B-114F-9FED-80839561D0CC}" type="slidenum">
              <a:rPr lang="en-US" sz="1200" b="0" smtClean="0">
                <a:solidFill>
                  <a:schemeClr val="tx1"/>
                </a:solidFill>
              </a:rPr>
              <a:pPr eaLnBrk="1" hangingPunct="1">
                <a:defRPr/>
              </a:pPr>
              <a:t>287</a:t>
            </a:fld>
            <a:endParaRPr lang="en-US" sz="1200" b="0" dirty="0">
              <a:solidFill>
                <a:schemeClr val="tx1"/>
              </a:solidFill>
            </a:endParaRPr>
          </a:p>
        </p:txBody>
      </p:sp>
    </p:spTree>
    <p:extLst>
      <p:ext uri="{BB962C8B-B14F-4D97-AF65-F5344CB8AC3E}">
        <p14:creationId xmlns:p14="http://schemas.microsoft.com/office/powerpoint/2010/main" val="100991442"/>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67F908-9C71-524D-ACF6-8324EC398E53}" type="slidenum">
              <a:rPr lang="en-US" sz="1200" b="0" smtClean="0">
                <a:solidFill>
                  <a:schemeClr val="tx1"/>
                </a:solidFill>
              </a:rPr>
              <a:pPr eaLnBrk="1" hangingPunct="1">
                <a:defRPr/>
              </a:pPr>
              <a:t>288</a:t>
            </a:fld>
            <a:endParaRPr lang="en-US" sz="1200" b="0" dirty="0">
              <a:solidFill>
                <a:schemeClr val="tx1"/>
              </a:solidFill>
            </a:endParaRPr>
          </a:p>
        </p:txBody>
      </p:sp>
      <p:sp>
        <p:nvSpPr>
          <p:cNvPr id="545795"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rPr>
              <a:t>Discuss the chapter objectives with the class.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64625552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289</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Food can easily be contaminated if you do not keep your facility and equipment clean and sanitized. </a:t>
            </a:r>
            <a:endParaRPr lang="en-US" dirty="0">
              <a:latin typeface="Times New Roman" charset="0"/>
            </a:endParaRPr>
          </a:p>
        </p:txBody>
      </p:sp>
    </p:spTree>
    <p:extLst>
      <p:ext uri="{BB962C8B-B14F-4D97-AF65-F5344CB8AC3E}">
        <p14:creationId xmlns:p14="http://schemas.microsoft.com/office/powerpoint/2010/main" val="4137598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n-US" sz="1200" b="0" strike="noStrike" kern="1200" dirty="0">
                <a:solidFill>
                  <a:schemeClr val="tx1"/>
                </a:solidFill>
                <a:effectLst/>
                <a:latin typeface="+mn-lt"/>
                <a:ea typeface="+mn-ea"/>
                <a:cs typeface="+mn-cs"/>
              </a:rPr>
              <a:t>For some types of operations, the person in charge may </a:t>
            </a:r>
            <a:r>
              <a:rPr lang="en-US" sz="1200" b="0" i="0" strike="noStrike" kern="1200" dirty="0">
                <a:solidFill>
                  <a:schemeClr val="tx1"/>
                </a:solidFill>
                <a:effectLst/>
                <a:latin typeface="+mn-lt"/>
                <a:ea typeface="+mn-ea"/>
                <a:cs typeface="+mn-cs"/>
              </a:rPr>
              <a:t>not</a:t>
            </a:r>
            <a:r>
              <a:rPr lang="en-US" sz="1200" b="0" strike="noStrike" kern="1200" dirty="0">
                <a:solidFill>
                  <a:schemeClr val="tx1"/>
                </a:solidFill>
                <a:effectLst/>
                <a:latin typeface="+mn-lt"/>
                <a:ea typeface="+mn-ea"/>
                <a:cs typeface="+mn-cs"/>
              </a:rPr>
              <a:t> need to be onsite at all times. That is the case if the regulatory authority has decided that the operation poses a minimal risk for causing a foodborne illness. That decision would be based on the kind of operation it is and the type of food that’s served or sold. Cashier-less markets and convenience stores are good examples of operations where the person in charge may not need to be onsite at all times. </a:t>
            </a:r>
            <a:endParaRPr lang="en-US" sz="1200" b="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209667395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290</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There are a variety of cleaners available, each with a different purpose. Ask your supplier to help you pick cleaners that meet your needs.</a:t>
            </a:r>
          </a:p>
          <a:p>
            <a:pPr marL="171450" indent="-171450" eaLnBrk="1" hangingPunct="1">
              <a:buFont typeface="Arial" panose="020B0604020202020204" pitchFamily="34" charset="0"/>
              <a:buChar char="•"/>
            </a:pPr>
            <a:r>
              <a:rPr lang="en-US" sz="1200" kern="1200" dirty="0">
                <a:solidFill>
                  <a:schemeClr val="tx1"/>
                </a:solidFill>
                <a:latin typeface="Times New Roman" pitchFamily="18" charset="0"/>
                <a:ea typeface="ＭＳ Ｐゴシック" charset="0"/>
                <a:cs typeface="ＭＳ Ｐゴシック" charset="0"/>
              </a:rPr>
              <a:t>They must also be provided and available to employees during all hours of operation.</a:t>
            </a:r>
            <a:endParaRPr lang="en-US" dirty="0">
              <a:latin typeface="Times New Roman" charset="0"/>
            </a:endParaRPr>
          </a:p>
        </p:txBody>
      </p:sp>
    </p:spTree>
    <p:extLst>
      <p:ext uri="{BB962C8B-B14F-4D97-AF65-F5344CB8AC3E}">
        <p14:creationId xmlns:p14="http://schemas.microsoft.com/office/powerpoint/2010/main" val="1475828442"/>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291</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Follow manufacturers’ instructions carefully. If not used the correct way, cleaners may not work and can even be dangerous.</a:t>
            </a:r>
          </a:p>
        </p:txBody>
      </p:sp>
    </p:spTree>
    <p:extLst>
      <p:ext uri="{BB962C8B-B14F-4D97-AF65-F5344CB8AC3E}">
        <p14:creationId xmlns:p14="http://schemas.microsoft.com/office/powerpoint/2010/main" val="337722166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6F3B5A-563D-8F4A-9836-3F75E39617AF}" type="slidenum">
              <a:rPr lang="en-US" sz="1200" b="0" smtClean="0">
                <a:solidFill>
                  <a:schemeClr val="tx1"/>
                </a:solidFill>
              </a:rPr>
              <a:pPr eaLnBrk="1" hangingPunct="1">
                <a:defRPr/>
              </a:pPr>
              <a:t>292</a:t>
            </a:fld>
            <a:endParaRPr lang="en-US" sz="1200" b="0" dirty="0">
              <a:solidFill>
                <a:schemeClr val="tx1"/>
              </a:solidFill>
            </a:endParaRPr>
          </a:p>
        </p:txBody>
      </p:sp>
      <p:sp>
        <p:nvSpPr>
          <p:cNvPr id="547843" name="Rectangle 2"/>
          <p:cNvSpPr>
            <a:spLocks noGrp="1" noRot="1" noChangeAspect="1" noChangeArrowheads="1" noTextEdit="1"/>
          </p:cNvSpPr>
          <p:nvPr>
            <p:ph type="sldImg"/>
          </p:nvPr>
        </p:nvSpPr>
        <p:spPr>
          <a:xfrm>
            <a:off x="1243013" y="623888"/>
            <a:ext cx="4648200" cy="3486150"/>
          </a:xfrm>
          <a:ln/>
        </p:spPr>
      </p:sp>
      <p:sp>
        <p:nvSpPr>
          <p:cNvPr id="547844" name="Rectangle 3"/>
          <p:cNvSpPr>
            <a:spLocks noGrp="1" noChangeArrowheads="1"/>
          </p:cNvSpPr>
          <p:nvPr>
            <p:ph type="body" idx="1"/>
          </p:nvPr>
        </p:nvSpPr>
        <p:spPr>
          <a:xfrm>
            <a:off x="876300" y="4468813"/>
            <a:ext cx="5434013" cy="44084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Food-contact surfaces must be sanitized after they have been cleaned and rinsed. This can be done by using heat or chemicals.</a:t>
            </a:r>
          </a:p>
          <a:p>
            <a:pPr marL="171450" indent="-171450" eaLnBrk="1" hangingPunct="1">
              <a:buFont typeface="Arial" panose="020B0604020202020204" pitchFamily="34" charset="0"/>
              <a:buChar char="•"/>
              <a:defRPr/>
            </a:pPr>
            <a:r>
              <a:rPr lang="en-US" dirty="0">
                <a:latin typeface="Times New Roman" charset="0"/>
                <a:cs typeface="+mn-cs"/>
              </a:rPr>
              <a:t>One way to sanitize items is to soak them in hot water. For this method to work, the water must be at least 171</a:t>
            </a:r>
            <a:r>
              <a:rPr lang="en-US" dirty="0">
                <a:latin typeface="Times New Roman" charset="0"/>
              </a:rPr>
              <a:t>º</a:t>
            </a:r>
            <a:r>
              <a:rPr lang="en-US" dirty="0">
                <a:latin typeface="Times New Roman" charset="0"/>
                <a:cs typeface="+mn-cs"/>
              </a:rPr>
              <a:t>F (77</a:t>
            </a:r>
            <a:r>
              <a:rPr lang="en-US" dirty="0">
                <a:latin typeface="Times New Roman" charset="0"/>
              </a:rPr>
              <a:t>º</a:t>
            </a:r>
            <a:r>
              <a:rPr lang="en-US" dirty="0">
                <a:latin typeface="Times New Roman" charset="0"/>
                <a:cs typeface="+mn-cs"/>
              </a:rPr>
              <a:t>C). The items must be soaked for at least 30 seconds. Another way to sanitize items is to run them through a high-temperature dishwasher.</a:t>
            </a:r>
          </a:p>
          <a:p>
            <a:pPr marL="171450" indent="-171450" eaLnBrk="1" hangingPunct="1">
              <a:buFont typeface="Arial" panose="020B0604020202020204" pitchFamily="34" charset="0"/>
              <a:buChar char="•"/>
              <a:defRPr/>
            </a:pPr>
            <a:r>
              <a:rPr lang="en-US" dirty="0">
                <a:latin typeface="Times New Roman" charset="0"/>
                <a:cs typeface="+mn-cs"/>
              </a:rPr>
              <a:t>Tableware, utensils, and equipment can be sanitized by soaking them in a chemical sanitizing solution. Or you can rinse, swab, or spray them with sanitizing solution.</a:t>
            </a:r>
          </a:p>
        </p:txBody>
      </p:sp>
    </p:spTree>
    <p:extLst>
      <p:ext uri="{BB962C8B-B14F-4D97-AF65-F5344CB8AC3E}">
        <p14:creationId xmlns:p14="http://schemas.microsoft.com/office/powerpoint/2010/main" val="3565736701"/>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918D0A-9BED-994D-89B1-F4C8E91ED5F5}" type="slidenum">
              <a:rPr lang="en-US" sz="1200" b="0" smtClean="0">
                <a:solidFill>
                  <a:schemeClr val="tx1"/>
                </a:solidFill>
              </a:rPr>
              <a:pPr eaLnBrk="1" hangingPunct="1">
                <a:defRPr/>
              </a:pPr>
              <a:t>293</a:t>
            </a:fld>
            <a:endParaRPr lang="en-US" sz="1200" b="0" dirty="0">
              <a:solidFill>
                <a:schemeClr val="tx1"/>
              </a:solidFill>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pPr>
            <a:r>
              <a:rPr lang="en-US" dirty="0">
                <a:latin typeface="Times New Roman" charset="0"/>
                <a:cs typeface="+mn-cs"/>
              </a:rPr>
              <a:t>Chemical </a:t>
            </a:r>
            <a:r>
              <a:rPr lang="en-US" sz="1200" kern="1200" dirty="0">
                <a:solidFill>
                  <a:schemeClr val="tx1"/>
                </a:solidFill>
                <a:latin typeface="Times New Roman" pitchFamily="18" charset="0"/>
                <a:ea typeface="ＭＳ Ｐゴシック" charset="0"/>
                <a:cs typeface="ＭＳ Ｐゴシック" charset="0"/>
              </a:rPr>
              <a:t>sanitizers are regulated by state and federal environmental</a:t>
            </a:r>
            <a:r>
              <a:rPr lang="en-US" sz="1200" kern="1200" baseline="0" dirty="0">
                <a:solidFill>
                  <a:schemeClr val="tx1"/>
                </a:solidFill>
                <a:latin typeface="Times New Roman" pitchFamily="18" charset="0"/>
                <a:ea typeface="ＭＳ Ｐゴシック" charset="0"/>
                <a:cs typeface="ＭＳ Ｐゴシック" charset="0"/>
              </a:rPr>
              <a:t> </a:t>
            </a:r>
            <a:r>
              <a:rPr lang="en-US" sz="1200" kern="1200" dirty="0">
                <a:solidFill>
                  <a:schemeClr val="tx1"/>
                </a:solidFill>
                <a:latin typeface="Times New Roman" pitchFamily="18" charset="0"/>
                <a:ea typeface="ＭＳ Ｐゴシック" charset="0"/>
                <a:cs typeface="ＭＳ Ｐゴシック" charset="0"/>
              </a:rPr>
              <a:t>protection agencies. They must be provided and available to employees during all hours of operation.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In some cases, you can use detergent-sanitizer blends to sanitize. Operations that have two-compartment sinks often use these. </a:t>
            </a:r>
          </a:p>
        </p:txBody>
      </p:sp>
    </p:spTree>
    <p:extLst>
      <p:ext uri="{BB962C8B-B14F-4D97-AF65-F5344CB8AC3E}">
        <p14:creationId xmlns:p14="http://schemas.microsoft.com/office/powerpoint/2010/main" val="2290643717"/>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1348F9-55B2-584F-A5A6-21ACD2449540}" type="slidenum">
              <a:rPr lang="en-US" sz="1200" b="0" smtClean="0">
                <a:solidFill>
                  <a:schemeClr val="tx1"/>
                </a:solidFill>
              </a:rPr>
              <a:pPr eaLnBrk="1" hangingPunct="1">
                <a:defRPr/>
              </a:pPr>
              <a:t>294</a:t>
            </a:fld>
            <a:endParaRPr lang="en-US" sz="1200" b="0" dirty="0">
              <a:solidFill>
                <a:schemeClr val="tx1"/>
              </a:solidFill>
            </a:endParaRPr>
          </a:p>
        </p:txBody>
      </p:sp>
      <p:sp>
        <p:nvSpPr>
          <p:cNvPr id="549891" name="Rectangle 2"/>
          <p:cNvSpPr>
            <a:spLocks noGrp="1" noRot="1" noChangeAspect="1" noChangeArrowheads="1" noTextEdit="1"/>
          </p:cNvSpPr>
          <p:nvPr>
            <p:ph type="sldImg"/>
          </p:nvPr>
        </p:nvSpPr>
        <p:spPr>
          <a:xfrm>
            <a:off x="1219200" y="647700"/>
            <a:ext cx="4648200" cy="3486150"/>
          </a:xfrm>
          <a:ln/>
        </p:spPr>
      </p:sp>
      <p:sp>
        <p:nvSpPr>
          <p:cNvPr id="5468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Several factors influence the effectiveness of chemical sanitizers. The most critical include concentration, temperature, contact time, water hardness, and pH.</a:t>
            </a:r>
          </a:p>
          <a:p>
            <a:pPr marL="171450" indent="-171450" eaLnBrk="1" hangingPunct="1">
              <a:buFont typeface="Arial" panose="020B0604020202020204" pitchFamily="34" charset="0"/>
              <a:buChar char="•"/>
            </a:pPr>
            <a:r>
              <a:rPr lang="en-US" dirty="0">
                <a:latin typeface="Times New Roman" charset="0"/>
              </a:rPr>
              <a:t>Sanitizer solution is a mix of chemical sanitizer and water. The concentration of this mix—the amount of sanitizer to water—is critical. Too much water may make the solution weak and useless. Too much sanitizer may make the solution too strong and unsafe. It can also leave a bad taste on items or corrode metal.</a:t>
            </a:r>
          </a:p>
        </p:txBody>
      </p:sp>
    </p:spTree>
    <p:extLst>
      <p:ext uri="{BB962C8B-B14F-4D97-AF65-F5344CB8AC3E}">
        <p14:creationId xmlns:p14="http://schemas.microsoft.com/office/powerpoint/2010/main" val="2599786666"/>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E55D5E2-C721-E54A-A745-5E8B1C7522F2}" type="slidenum">
              <a:rPr lang="en-US" sz="1200" b="0" smtClean="0">
                <a:solidFill>
                  <a:schemeClr val="tx1"/>
                </a:solidFill>
              </a:rPr>
              <a:pPr eaLnBrk="1" hangingPunct="1">
                <a:defRPr/>
              </a:pPr>
              <a:t>295</a:t>
            </a:fld>
            <a:endParaRPr lang="en-US" sz="1200" b="0" dirty="0">
              <a:solidFill>
                <a:schemeClr val="tx1"/>
              </a:solidFill>
            </a:endParaRPr>
          </a:p>
        </p:txBody>
      </p:sp>
      <p:sp>
        <p:nvSpPr>
          <p:cNvPr id="550915"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Concentration is measured in parts per million (ppm). To check the concentration of a sanitizer solution, use a test kit. Make sure it is made for the sanitizer being used. These kits are usually available from the chemical manufacturer or supplier.</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test kits are available at all times and easily accessible to employees.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Hard water, food bits, and leftover detergent can reduce the solution</a:t>
            </a:r>
            <a:r>
              <a:rPr lang="ja-JP" altLang="en-US" dirty="0">
                <a:latin typeface="Times New Roman" charset="0"/>
              </a:rPr>
              <a:t>’</a:t>
            </a:r>
            <a:r>
              <a:rPr lang="en-US" altLang="ja-JP" dirty="0">
                <a:latin typeface="Times New Roman" charset="0"/>
              </a:rPr>
              <a:t>s effectiveness. Change the solution when it looks dirty or its concentration is too low. Check the concentration often.</a:t>
            </a:r>
            <a:endParaRPr lang="en-US" dirty="0">
              <a:latin typeface="Times New Roman" charset="0"/>
            </a:endParaRPr>
          </a:p>
        </p:txBody>
      </p:sp>
    </p:spTree>
    <p:extLst>
      <p:ext uri="{BB962C8B-B14F-4D97-AF65-F5344CB8AC3E}">
        <p14:creationId xmlns:p14="http://schemas.microsoft.com/office/powerpoint/2010/main" val="104758724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3D48D0-A406-6343-89D4-BD3CC4BEE38A}" type="slidenum">
              <a:rPr lang="en-US" sz="1200" b="0" smtClean="0">
                <a:solidFill>
                  <a:schemeClr val="tx1"/>
                </a:solidFill>
              </a:rPr>
              <a:pPr eaLnBrk="1" hangingPunct="1">
                <a:defRPr/>
              </a:pPr>
              <a:t>296</a:t>
            </a:fld>
            <a:endParaRPr lang="en-US" sz="1200" b="0" dirty="0">
              <a:solidFill>
                <a:schemeClr val="tx1"/>
              </a:solidFill>
            </a:endParaRPr>
          </a:p>
        </p:txBody>
      </p:sp>
      <p:sp>
        <p:nvSpPr>
          <p:cNvPr id="551939" name="Rectangle 2"/>
          <p:cNvSpPr>
            <a:spLocks noGrp="1" noRot="1" noChangeAspect="1" noChangeArrowheads="1" noTextEdit="1"/>
          </p:cNvSpPr>
          <p:nvPr>
            <p:ph type="sldImg"/>
          </p:nvPr>
        </p:nvSpPr>
        <p:spPr>
          <a:ln/>
        </p:spPr>
      </p:sp>
      <p:sp>
        <p:nvSpPr>
          <p:cNvPr id="556036" name="Rectangle 4"/>
          <p:cNvSpPr>
            <a:spLocks noGrp="1" noChangeArrowheads="1"/>
          </p:cNvSpPr>
          <p:nvPr>
            <p:ph type="body" idx="1"/>
          </p:nvPr>
        </p:nvSpPr>
        <p:spPr>
          <a:xfrm>
            <a:off x="876300" y="4452257"/>
            <a:ext cx="5608638" cy="4183063"/>
          </a:xfrm>
        </p:spPr>
        <p:txBody>
          <a:bodyPr/>
          <a:lstStyle/>
          <a:p>
            <a:pPr marL="114300" indent="-114300" eaLnBrk="1" hangingPunct="1">
              <a:defRPr/>
            </a:pPr>
            <a:r>
              <a:rPr lang="en-US" b="1" dirty="0">
                <a:ea typeface="+mn-ea"/>
                <a:cs typeface="+mn-cs"/>
              </a:rPr>
              <a:t>Instructor Notes</a:t>
            </a:r>
          </a:p>
          <a:p>
            <a:pPr marL="171450" indent="-171450" eaLnBrk="1" hangingPunct="1">
              <a:buFont typeface="Arial" panose="020B0604020202020204" pitchFamily="34" charset="0"/>
              <a:buChar char="•"/>
              <a:defRPr/>
            </a:pPr>
            <a:r>
              <a:rPr lang="en-US" dirty="0">
                <a:ea typeface="+mn-ea"/>
                <a:cs typeface="+mn-cs"/>
              </a:rPr>
              <a:t>The bain in the photo is being sanitized in a an iodine sanitizing solution. It must be in contact with the solution for at least 30 seconds. </a:t>
            </a:r>
          </a:p>
          <a:p>
            <a:pPr marL="114300" indent="-114300" eaLnBrk="1" hangingPunct="1">
              <a:buFontTx/>
              <a:buChar char="•"/>
              <a:defRPr/>
            </a:pPr>
            <a:endParaRPr lang="en-US" b="1" dirty="0">
              <a:ea typeface="+mn-ea"/>
              <a:cs typeface="+mn-cs"/>
            </a:endParaRPr>
          </a:p>
          <a:p>
            <a:pPr marL="114300" indent="-114300" eaLnBrk="1" hangingPunct="1">
              <a:buFontTx/>
              <a:buChar char="•"/>
              <a:defRPr/>
            </a:pPr>
            <a:endParaRPr lang="en-US" b="1" dirty="0">
              <a:ea typeface="+mn-ea"/>
              <a:cs typeface="+mn-cs"/>
            </a:endParaRPr>
          </a:p>
          <a:p>
            <a:pPr marL="0" indent="0" eaLnBrk="1" hangingPunct="1">
              <a:defRPr/>
            </a:pPr>
            <a:endParaRPr lang="en-US" dirty="0">
              <a:ea typeface="+mn-ea"/>
              <a:cs typeface="+mn-cs"/>
            </a:endParaRPr>
          </a:p>
        </p:txBody>
      </p:sp>
    </p:spTree>
    <p:extLst>
      <p:ext uri="{BB962C8B-B14F-4D97-AF65-F5344CB8AC3E}">
        <p14:creationId xmlns:p14="http://schemas.microsoft.com/office/powerpoint/2010/main" val="711849384"/>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8590FE-4A6A-944D-B1D4-63A2326A105B}" type="slidenum">
              <a:rPr lang="en-US" sz="1200" b="0" smtClean="0">
                <a:solidFill>
                  <a:schemeClr val="tx1"/>
                </a:solidFill>
              </a:rPr>
              <a:pPr eaLnBrk="1" hangingPunct="1">
                <a:defRPr/>
              </a:pPr>
              <a:t>297</a:t>
            </a:fld>
            <a:endParaRPr lang="en-US" sz="1200" b="0" dirty="0">
              <a:solidFill>
                <a:schemeClr val="tx1"/>
              </a:solidFill>
            </a:endParaRPr>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Water hardness can affect how well a sanitizer works. Water hardness is the amount of minerals in your water. </a:t>
            </a:r>
          </a:p>
          <a:p>
            <a:pPr marL="171450" indent="-171450" eaLnBrk="1" hangingPunct="1">
              <a:buFont typeface="Arial" panose="020B0604020202020204" pitchFamily="34" charset="0"/>
              <a:buChar char="•"/>
              <a:defRPr/>
            </a:pPr>
            <a:r>
              <a:rPr lang="en-US" dirty="0">
                <a:latin typeface="Times New Roman" charset="0"/>
                <a:cs typeface="+mn-cs"/>
              </a:rPr>
              <a:t>Water pH can also affect a sanitizer. </a:t>
            </a:r>
          </a:p>
        </p:txBody>
      </p:sp>
    </p:spTree>
    <p:extLst>
      <p:ext uri="{BB962C8B-B14F-4D97-AF65-F5344CB8AC3E}">
        <p14:creationId xmlns:p14="http://schemas.microsoft.com/office/powerpoint/2010/main" val="40448203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1FE41A-DD89-214A-9D48-47F8E3CAC923}" type="slidenum">
              <a:rPr lang="en-US" sz="1200" b="0" smtClean="0">
                <a:solidFill>
                  <a:schemeClr val="tx1"/>
                </a:solidFill>
              </a:rPr>
              <a:pPr eaLnBrk="1" hangingPunct="1">
                <a:defRPr/>
              </a:pPr>
              <a:t>298</a:t>
            </a:fld>
            <a:endParaRPr lang="en-US" sz="1200" b="0" dirty="0">
              <a:solidFill>
                <a:schemeClr val="tx1"/>
              </a:solidFill>
            </a:endParaRPr>
          </a:p>
        </p:txBody>
      </p:sp>
      <p:sp>
        <p:nvSpPr>
          <p:cNvPr id="553987" name="Rectangle 2"/>
          <p:cNvSpPr>
            <a:spLocks noGrp="1" noRot="1" noChangeAspect="1" noChangeArrowheads="1" noTextEdit="1"/>
          </p:cNvSpPr>
          <p:nvPr>
            <p:ph type="sldImg"/>
          </p:nvPr>
        </p:nvSpPr>
        <p:spPr>
          <a:xfrm>
            <a:off x="1182688" y="696913"/>
            <a:ext cx="4648200" cy="3486150"/>
          </a:xfrm>
          <a:ln/>
        </p:spPr>
      </p:sp>
      <p:sp>
        <p:nvSpPr>
          <p:cNvPr id="553988" name="Rectangle 3"/>
          <p:cNvSpPr>
            <a:spLocks noGrp="1" noChangeArrowheads="1"/>
          </p:cNvSpPr>
          <p:nvPr>
            <p:ph type="body" idx="1"/>
          </p:nvPr>
        </p:nvSpPr>
        <p:spPr>
          <a:xfrm>
            <a:off x="869950" y="4484688"/>
            <a:ext cx="5607050" cy="46212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228600" indent="-228600" defTabSz="5715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254687045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470029-A89C-3948-A056-70844596351F}" type="slidenum">
              <a:rPr lang="en-US" smtClean="0"/>
              <a:pPr>
                <a:defRPr/>
              </a:pPr>
              <a:t>299</a:t>
            </a:fld>
            <a:endParaRPr lang="en-US" dirty="0"/>
          </a:p>
        </p:txBody>
      </p:sp>
    </p:spTree>
    <p:extLst>
      <p:ext uri="{BB962C8B-B14F-4D97-AF65-F5344CB8AC3E}">
        <p14:creationId xmlns:p14="http://schemas.microsoft.com/office/powerpoint/2010/main" val="396359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AC8A17-ED1F-B24A-8892-65A566A862DF}" type="slidenum">
              <a:rPr lang="en-US" sz="1200" b="0" smtClean="0">
                <a:solidFill>
                  <a:schemeClr val="tx1"/>
                </a:solidFill>
              </a:rPr>
              <a:pPr eaLnBrk="1" hangingPunct="1">
                <a:defRPr/>
              </a:pPr>
              <a:t>3</a:t>
            </a:fld>
            <a:endParaRPr lang="en-US" sz="1200" b="0" dirty="0">
              <a:solidFill>
                <a:schemeClr val="tx1"/>
              </a:solidFill>
            </a:endParaRPr>
          </a:p>
        </p:txBody>
      </p:sp>
      <p:sp>
        <p:nvSpPr>
          <p:cNvPr id="293891" name="Rectangle 2"/>
          <p:cNvSpPr>
            <a:spLocks noGrp="1" noRot="1" noChangeAspect="1" noChangeArrowheads="1" noTextEdit="1"/>
          </p:cNvSpPr>
          <p:nvPr>
            <p:ph type="sldImg"/>
          </p:nvPr>
        </p:nvSpPr>
        <p:spPr>
          <a:xfrm>
            <a:off x="1181100" y="698500"/>
            <a:ext cx="4648200" cy="3486150"/>
          </a:xfrm>
          <a:ln/>
        </p:spPr>
      </p:sp>
      <p:sp>
        <p:nvSpPr>
          <p:cNvPr id="293892" name="Rectangle 3"/>
          <p:cNvSpPr>
            <a:spLocks noGrp="1" noChangeArrowheads="1"/>
          </p:cNvSpPr>
          <p:nvPr>
            <p:ph type="body" idx="1"/>
          </p:nvPr>
        </p:nvSpPr>
        <p:spPr>
          <a:xfrm>
            <a:off x="876300" y="4467225"/>
            <a:ext cx="5143500" cy="4181475"/>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endParaRPr lang="en-US" dirty="0">
              <a:latin typeface="Times New Roman" charset="0"/>
              <a:cs typeface="Times New Roman" charset="0"/>
            </a:endParaRPr>
          </a:p>
        </p:txBody>
      </p:sp>
    </p:spTree>
    <p:extLst>
      <p:ext uri="{BB962C8B-B14F-4D97-AF65-F5344CB8AC3E}">
        <p14:creationId xmlns:p14="http://schemas.microsoft.com/office/powerpoint/2010/main" val="3083989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endParaRPr lang="en-US" b="1" dirty="0">
              <a:solidFill>
                <a:srgbClr val="FF3300"/>
              </a:solidFill>
              <a:latin typeface="Times New Roman" charset="0"/>
              <a:cs typeface="+mn-cs"/>
            </a:endParaRPr>
          </a:p>
          <a:p>
            <a:pPr marL="171450" indent="-171450" eaLnBrk="1" hangingPunct="1">
              <a:buFont typeface="Arial" panose="020B0604020202020204" pitchFamily="34" charset="0"/>
              <a:buChar char="•"/>
              <a:defRPr/>
            </a:pPr>
            <a:r>
              <a:rPr lang="en-US" sz="1200" b="0" strike="noStrike" kern="1200" dirty="0">
                <a:solidFill>
                  <a:srgbClr val="FF3300"/>
                </a:solidFill>
                <a:effectLst/>
                <a:latin typeface="Times New Roman" charset="0"/>
                <a:ea typeface="ＭＳ Ｐゴシック" charset="0"/>
                <a:cs typeface="+mn-cs"/>
              </a:rPr>
              <a:t>The person in charge must also be able to show </a:t>
            </a:r>
            <a:r>
              <a:rPr lang="en-US" sz="1200" b="0" strike="noStrike" kern="1200" dirty="0">
                <a:solidFill>
                  <a:schemeClr val="tx1"/>
                </a:solidFill>
                <a:effectLst/>
                <a:latin typeface="Times New Roman" pitchFamily="18" charset="0"/>
                <a:ea typeface="ＭＳ Ｐゴシック" charset="0"/>
                <a:cs typeface="ＭＳ Ｐゴシック" charset="0"/>
              </a:rPr>
              <a:t>that they have the required knowledge. </a:t>
            </a:r>
            <a:r>
              <a:rPr lang="en-US" sz="1200" b="0" kern="1200" dirty="0">
                <a:solidFill>
                  <a:schemeClr val="tx1"/>
                </a:solidFill>
                <a:effectLst/>
                <a:latin typeface="Times New Roman" pitchFamily="18" charset="0"/>
                <a:ea typeface="ＭＳ Ｐゴシック" charset="0"/>
                <a:cs typeface="ＭＳ Ｐゴシック" charset="0"/>
              </a:rPr>
              <a:t>To become a Certified Food Protection Manager, you must pass a test from an accredited program.</a:t>
            </a:r>
            <a:r>
              <a:rPr lang="en-US" sz="1200" b="0" kern="1200" baseline="0" dirty="0">
                <a:solidFill>
                  <a:schemeClr val="tx1"/>
                </a:solidFill>
                <a:effectLst/>
                <a:latin typeface="Times New Roman" pitchFamily="18" charset="0"/>
                <a:ea typeface="ＭＳ Ｐゴシック" charset="0"/>
                <a:cs typeface="ＭＳ Ｐゴシック" charset="0"/>
              </a:rPr>
              <a:t> </a:t>
            </a:r>
            <a:r>
              <a:rPr lang="en-US" sz="1200" b="0" kern="1200" dirty="0">
                <a:solidFill>
                  <a:schemeClr val="tx1"/>
                </a:solidFill>
                <a:effectLst/>
                <a:latin typeface="Times New Roman" pitchFamily="18" charset="0"/>
                <a:ea typeface="ＭＳ Ｐゴシック" charset="0"/>
                <a:cs typeface="ＭＳ Ｐゴシック" charset="0"/>
              </a:rPr>
              <a:t>The program must be accredited by an agency approved by a Conference for Food Protection. Completing the </a:t>
            </a:r>
            <a:r>
              <a:rPr lang="en-US" sz="1200" b="0" kern="1200" dirty="0" err="1">
                <a:solidFill>
                  <a:schemeClr val="tx1"/>
                </a:solidFill>
                <a:effectLst/>
                <a:latin typeface="Times New Roman" pitchFamily="18" charset="0"/>
                <a:ea typeface="ＭＳ Ｐゴシック" charset="0"/>
                <a:cs typeface="ＭＳ Ｐゴシック" charset="0"/>
              </a:rPr>
              <a:t>ServSafe</a:t>
            </a:r>
            <a:r>
              <a:rPr lang="en-US" sz="1200" b="0" kern="1200" dirty="0">
                <a:solidFill>
                  <a:schemeClr val="tx1"/>
                </a:solidFill>
                <a:effectLst/>
                <a:latin typeface="Times New Roman" pitchFamily="18" charset="0"/>
                <a:ea typeface="ＭＳ Ｐゴシック" charset="0"/>
                <a:cs typeface="ＭＳ Ｐゴシック" charset="0"/>
              </a:rPr>
              <a:t> Manager Course and passing the </a:t>
            </a:r>
            <a:r>
              <a:rPr lang="en-US" sz="1200" b="0" kern="1200" dirty="0" err="1">
                <a:solidFill>
                  <a:schemeClr val="tx1"/>
                </a:solidFill>
                <a:effectLst/>
                <a:latin typeface="Times New Roman" pitchFamily="18" charset="0"/>
                <a:ea typeface="ＭＳ Ｐゴシック" charset="0"/>
                <a:cs typeface="ＭＳ Ｐゴシック" charset="0"/>
              </a:rPr>
              <a:t>ServSafe</a:t>
            </a:r>
            <a:r>
              <a:rPr lang="en-US" sz="1200" b="0" kern="1200" dirty="0">
                <a:solidFill>
                  <a:schemeClr val="tx1"/>
                </a:solidFill>
                <a:effectLst/>
                <a:latin typeface="Times New Roman" pitchFamily="18" charset="0"/>
                <a:ea typeface="ＭＳ Ｐゴシック" charset="0"/>
                <a:cs typeface="ＭＳ Ｐゴシック" charset="0"/>
              </a:rPr>
              <a:t> Food Protection Manager Certification Examination meets this requirement.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4198999507"/>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9E40C4-7859-514A-8DDE-312668C68ACE}" type="slidenum">
              <a:rPr lang="en-US" sz="1200" b="0" smtClean="0">
                <a:solidFill>
                  <a:schemeClr val="tx1"/>
                </a:solidFill>
              </a:rPr>
              <a:pPr eaLnBrk="1" hangingPunct="1">
                <a:defRPr/>
              </a:pPr>
              <a:t>300</a:t>
            </a:fld>
            <a:endParaRPr lang="en-US" sz="1200" b="0" dirty="0">
              <a:solidFill>
                <a:schemeClr val="tx1"/>
              </a:solidFill>
            </a:endParaRPr>
          </a:p>
        </p:txBody>
      </p:sp>
      <p:sp>
        <p:nvSpPr>
          <p:cNvPr id="556035"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xfrm>
            <a:off x="876300" y="4468813"/>
            <a:ext cx="5140325" cy="4479244"/>
          </a:xfrm>
        </p:spPr>
        <p:txBody>
          <a:bodyPr/>
          <a:lstStyle/>
          <a:p>
            <a:pPr marL="114300" indent="-114300" eaLnBrk="1" hangingPunct="1">
              <a:lnSpc>
                <a:spcPct val="80000"/>
              </a:lnSpc>
              <a:spcBef>
                <a:spcPct val="50000"/>
              </a:spcBef>
              <a:defRPr/>
            </a:pPr>
            <a:r>
              <a:rPr lang="en-US" b="1" dirty="0">
                <a:ea typeface="+mn-ea"/>
                <a:cs typeface="Times New Roman" pitchFamily="18" charset="0"/>
              </a:rPr>
              <a:t>Instructor Notes</a:t>
            </a:r>
          </a:p>
          <a:p>
            <a:pPr marL="171450" indent="-171450" eaLnBrk="1" hangingPunct="1">
              <a:spcBef>
                <a:spcPts val="432"/>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Surfaces that do not touch food only need to be cleaned and rinsed to prevent the accumulation of dirt. However, any surface that touches food must be cleaned, rinsed, and sanitized. </a:t>
            </a:r>
          </a:p>
          <a:p>
            <a:pPr marL="171450" indent="-171450" eaLnBrk="1" hangingPunct="1">
              <a:spcBef>
                <a:spcPts val="432"/>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To clean and sanitize a surface, follow the steps detailed here. </a:t>
            </a:r>
          </a:p>
          <a:p>
            <a:pPr marL="171450" indent="-171450" eaLnBrk="1" hangingPunct="1">
              <a:spcBef>
                <a:spcPts val="432"/>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If surfaces have not been cleaned and sanitized properly, take corrective action immediately </a:t>
            </a:r>
            <a:endParaRPr lang="en-US" dirty="0">
              <a:ea typeface="+mn-ea"/>
              <a:cs typeface="+mn-cs"/>
            </a:endParaRPr>
          </a:p>
          <a:p>
            <a:pPr marL="171450" indent="-171450" eaLnBrk="1" hangingPunct="1">
              <a:spcBef>
                <a:spcPts val="432"/>
              </a:spcBef>
              <a:buFont typeface="Arial" pitchFamily="34" charset="0"/>
              <a:buChar char="•"/>
              <a:defRPr/>
            </a:pPr>
            <a:r>
              <a:rPr lang="en-US" b="1" dirty="0">
                <a:ea typeface="+mn-ea"/>
                <a:cs typeface="Times New Roman" pitchFamily="18" charset="0"/>
              </a:rPr>
              <a:t>1. Scrape or remove food bits from the surface. </a:t>
            </a:r>
            <a:r>
              <a:rPr lang="en-US" dirty="0">
                <a:ea typeface="+mn-ea"/>
                <a:cs typeface="Times New Roman" pitchFamily="18" charset="0"/>
              </a:rPr>
              <a:t>Use the correct cleaning tool such as a nylon brush or pad, or a cloth towel.</a:t>
            </a:r>
          </a:p>
          <a:p>
            <a:pPr marL="171450" indent="-171450" eaLnBrk="1" hangingPunct="1">
              <a:spcBef>
                <a:spcPts val="432"/>
              </a:spcBef>
              <a:buFont typeface="Arial" pitchFamily="34" charset="0"/>
              <a:buChar char="•"/>
              <a:defRPr/>
            </a:pPr>
            <a:r>
              <a:rPr lang="en-US" b="1" dirty="0">
                <a:ea typeface="+mn-ea"/>
                <a:cs typeface="Times New Roman" pitchFamily="18" charset="0"/>
              </a:rPr>
              <a:t>2. Wash the surface</a:t>
            </a:r>
            <a:r>
              <a:rPr lang="en-US" dirty="0">
                <a:ea typeface="+mn-ea"/>
                <a:cs typeface="Times New Roman" pitchFamily="18" charset="0"/>
              </a:rPr>
              <a:t>. Prepare the cleaning solution with an approved detergent. Wash the surface with the correct cleaning tool such as a cloth towel.</a:t>
            </a:r>
          </a:p>
          <a:p>
            <a:pPr marL="171450" indent="-171450" eaLnBrk="1" hangingPunct="1">
              <a:spcBef>
                <a:spcPts val="432"/>
              </a:spcBef>
              <a:buFont typeface="Arial" pitchFamily="34" charset="0"/>
              <a:buChar char="•"/>
              <a:defRPr/>
            </a:pPr>
            <a:r>
              <a:rPr lang="en-US" b="1" dirty="0">
                <a:ea typeface="+mn-ea"/>
                <a:cs typeface="Times New Roman" pitchFamily="18" charset="0"/>
              </a:rPr>
              <a:t>3. Rinse the surface. </a:t>
            </a:r>
            <a:r>
              <a:rPr lang="en-US" dirty="0">
                <a:ea typeface="+mn-ea"/>
                <a:cs typeface="Times New Roman" pitchFamily="18" charset="0"/>
              </a:rPr>
              <a:t>Use clean water. Rinse the surface with the correct cleaning tool such as a cloth towel.</a:t>
            </a:r>
          </a:p>
          <a:p>
            <a:pPr marL="171450" indent="-171450" eaLnBrk="1" hangingPunct="1">
              <a:spcBef>
                <a:spcPts val="432"/>
              </a:spcBef>
              <a:buFont typeface="Arial" pitchFamily="34" charset="0"/>
              <a:buChar char="•"/>
              <a:defRPr/>
            </a:pPr>
            <a:r>
              <a:rPr lang="en-US" b="1" dirty="0">
                <a:ea typeface="+mn-ea"/>
                <a:cs typeface="Times New Roman" pitchFamily="18" charset="0"/>
              </a:rPr>
              <a:t>4. Sanitize the surface</a:t>
            </a:r>
            <a:r>
              <a:rPr lang="en-US" dirty="0">
                <a:ea typeface="+mn-ea"/>
                <a:cs typeface="Times New Roman" pitchFamily="18" charset="0"/>
              </a:rPr>
              <a:t>. Use the correct sanitizing solution. Prepare the concentration per manufacturer requirements. Use the correct tool, such as a cloth towel, to sanitize the surface. Make sure the entire surface has come in contact with the sanitizing solution.</a:t>
            </a:r>
          </a:p>
          <a:p>
            <a:pPr marL="171450" indent="-171450" eaLnBrk="1" hangingPunct="1">
              <a:spcBef>
                <a:spcPts val="432"/>
              </a:spcBef>
              <a:buFont typeface="Arial" pitchFamily="34" charset="0"/>
              <a:buChar char="•"/>
              <a:defRPr/>
            </a:pPr>
            <a:r>
              <a:rPr lang="en-US" b="1" dirty="0">
                <a:ea typeface="+mn-ea"/>
                <a:cs typeface="Times New Roman" pitchFamily="18" charset="0"/>
              </a:rPr>
              <a:t>5. Allow the surface to air-dry.</a:t>
            </a:r>
          </a:p>
          <a:p>
            <a:pPr marL="114300" indent="-114300" eaLnBrk="1" hangingPunct="1">
              <a:lnSpc>
                <a:spcPct val="80000"/>
              </a:lnSpc>
              <a:spcBef>
                <a:spcPct val="50000"/>
              </a:spcBef>
              <a:defRPr/>
            </a:pPr>
            <a:endParaRPr lang="en-US" dirty="0">
              <a:ea typeface="+mn-ea"/>
              <a:cs typeface="+mn-cs"/>
            </a:endParaRPr>
          </a:p>
        </p:txBody>
      </p:sp>
    </p:spTree>
    <p:extLst>
      <p:ext uri="{BB962C8B-B14F-4D97-AF65-F5344CB8AC3E}">
        <p14:creationId xmlns:p14="http://schemas.microsoft.com/office/powerpoint/2010/main" val="2889751909"/>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74B0C9-C24A-D049-A604-1273F26B48CD}" type="slidenum">
              <a:rPr lang="en-US" sz="1200" b="0" smtClean="0">
                <a:solidFill>
                  <a:schemeClr val="tx1"/>
                </a:solidFill>
              </a:rPr>
              <a:pPr eaLnBrk="1" hangingPunct="1">
                <a:defRPr/>
              </a:pPr>
              <a:t>301</a:t>
            </a:fld>
            <a:endParaRPr lang="en-US" sz="1200" b="0" dirty="0">
              <a:solidFill>
                <a:schemeClr val="tx1"/>
              </a:solidFill>
            </a:endParaRPr>
          </a:p>
        </p:txBody>
      </p:sp>
      <p:sp>
        <p:nvSpPr>
          <p:cNvPr id="5570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815915"/>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326563-040B-0B4C-BC93-F8EA2F40934E}" type="slidenum">
              <a:rPr lang="en-US" sz="1200" b="0" smtClean="0">
                <a:solidFill>
                  <a:schemeClr val="tx1"/>
                </a:solidFill>
              </a:rPr>
              <a:pPr eaLnBrk="1" hangingPunct="1">
                <a:defRPr/>
              </a:pPr>
              <a:t>302</a:t>
            </a:fld>
            <a:endParaRPr lang="en-US" sz="1200" b="0" dirty="0">
              <a:solidFill>
                <a:schemeClr val="tx1"/>
              </a:solidFill>
            </a:endParaRPr>
          </a:p>
        </p:txBody>
      </p:sp>
      <p:sp>
        <p:nvSpPr>
          <p:cNvPr id="558083"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343393861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B802519-3C23-5441-8829-74FE9012A68B}" type="slidenum">
              <a:rPr lang="en-US" sz="1200" b="0" smtClean="0">
                <a:solidFill>
                  <a:schemeClr val="tx1"/>
                </a:solidFill>
              </a:rPr>
              <a:pPr eaLnBrk="1" hangingPunct="1">
                <a:defRPr/>
              </a:pPr>
              <a:t>303</a:t>
            </a:fld>
            <a:endParaRPr lang="en-US" sz="1200" b="0" dirty="0">
              <a:solidFill>
                <a:schemeClr val="tx1"/>
              </a:solidFill>
            </a:endParaRPr>
          </a:p>
        </p:txBody>
      </p:sp>
      <p:sp>
        <p:nvSpPr>
          <p:cNvPr id="559107"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4837"/>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Wash the equipment surfaces. Use a cleaning solution prepared with an approved cleaner. Wash the equipment with the correct cleaning tool, such as a nylon brush or pad, or a cloth towel.</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Rinse the equipment surfaces with clean water. Use a cloth towel or other correct tool.</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Sanitize the equipment surfaces. Make sure the sanitizer comes in contact with each surface. The concentration of the sanitizer must meet requirements.</a:t>
            </a:r>
            <a:endParaRPr lang="en-US" b="1" dirty="0"/>
          </a:p>
        </p:txBody>
      </p:sp>
    </p:spTree>
    <p:extLst>
      <p:ext uri="{BB962C8B-B14F-4D97-AF65-F5344CB8AC3E}">
        <p14:creationId xmlns:p14="http://schemas.microsoft.com/office/powerpoint/2010/main" val="3750585265"/>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5C36B-572E-4F41-AABF-3F7DE1CFC76B}" type="slidenum">
              <a:rPr lang="en-US" sz="1200" b="0" smtClean="0">
                <a:solidFill>
                  <a:schemeClr val="tx1"/>
                </a:solidFill>
              </a:rPr>
              <a:pPr eaLnBrk="1" hangingPunct="1">
                <a:defRPr/>
              </a:pPr>
              <a:t>304</a:t>
            </a:fld>
            <a:endParaRPr lang="en-US" sz="1200" b="0" dirty="0">
              <a:solidFill>
                <a:schemeClr val="tx1"/>
              </a:solidFill>
            </a:endParaRPr>
          </a:p>
        </p:txBody>
      </p:sp>
      <p:sp>
        <p:nvSpPr>
          <p:cNvPr id="560131" name="Rectangle 2"/>
          <p:cNvSpPr>
            <a:spLocks noGrp="1" noRot="1" noChangeAspect="1" noChangeArrowheads="1" noTextEdit="1"/>
          </p:cNvSpPr>
          <p:nvPr>
            <p:ph type="sldImg"/>
          </p:nvPr>
        </p:nvSpPr>
        <p:spPr>
          <a:ln/>
        </p:spPr>
      </p:sp>
      <p:sp>
        <p:nvSpPr>
          <p:cNvPr id="560133"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marL="171450" indent="-171450">
              <a:buFont typeface="Arial" panose="020B0604020202020204" pitchFamily="34" charset="0"/>
              <a:buChar char="•"/>
              <a:defRPr/>
            </a:pPr>
            <a:r>
              <a:rPr lang="en-US" sz="1200" kern="1200" dirty="0">
                <a:solidFill>
                  <a:schemeClr val="tx1"/>
                </a:solidFill>
                <a:effectLst/>
                <a:latin typeface="Times New Roman" pitchFamily="18" charset="0"/>
                <a:ea typeface="ＭＳ Ｐゴシック" charset="0"/>
                <a:cs typeface="ＭＳ Ｐゴシック" charset="0"/>
              </a:rPr>
              <a:t>Some pieces of equipment, such as soft-serve yogurt machines, </a:t>
            </a:r>
            <a:r>
              <a:rPr lang="en-US" dirty="0">
                <a:latin typeface="Times New Roman" charset="0"/>
                <a:cs typeface="+mn-cs"/>
              </a:rPr>
              <a:t>are designed to have cleaning and sanitizing solutions pumped through them. Because they hold TCS food, they must be cleaned and sanitized on a daily basis unless otherwise indicated by the manufacturer.</a:t>
            </a:r>
          </a:p>
        </p:txBody>
      </p:sp>
    </p:spTree>
    <p:extLst>
      <p:ext uri="{BB962C8B-B14F-4D97-AF65-F5344CB8AC3E}">
        <p14:creationId xmlns:p14="http://schemas.microsoft.com/office/powerpoint/2010/main" val="2035627742"/>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15D723-C1A9-F847-B339-442324379B45}" type="slidenum">
              <a:rPr lang="en-US" sz="1200" b="0" smtClean="0">
                <a:solidFill>
                  <a:schemeClr val="tx1"/>
                </a:solidFill>
              </a:rPr>
              <a:pPr eaLnBrk="1" hangingPunct="1">
                <a:defRPr/>
              </a:pPr>
              <a:t>305</a:t>
            </a:fld>
            <a:endParaRPr lang="en-US" sz="1200" b="0" dirty="0">
              <a:solidFill>
                <a:schemeClr val="tx1"/>
              </a:solidFill>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Dishwashing machines sanitize by using either hot water or a chemical sanitizing solution.</a:t>
            </a:r>
          </a:p>
          <a:p>
            <a:pPr marL="171450" indent="-171450" eaLnBrk="1" hangingPunct="1">
              <a:buFont typeface="Arial" panose="020B0604020202020204" pitchFamily="34" charset="0"/>
              <a:buChar char="•"/>
              <a:defRPr/>
            </a:pPr>
            <a:r>
              <a:rPr lang="en-US" dirty="0">
                <a:latin typeface="Times New Roman" charset="0"/>
                <a:cs typeface="+mn-cs"/>
              </a:rPr>
              <a:t>High-temperature machines use hot water to clean and sanitize. If the water is not hot enough, items will not be sanitized. Extremely hot water can also bake food onto the items.</a:t>
            </a:r>
          </a:p>
          <a:p>
            <a:pPr marL="171450" indent="-171450" eaLnBrk="1" hangingPunct="1">
              <a:buFont typeface="Arial" panose="020B0604020202020204" pitchFamily="34" charset="0"/>
              <a:buChar char="•"/>
              <a:defRPr/>
            </a:pPr>
            <a:r>
              <a:rPr lang="en-US" dirty="0">
                <a:latin typeface="Times New Roman" charset="0"/>
                <a:cs typeface="+mn-cs"/>
              </a:rPr>
              <a:t>The dishwasher must have a built-in thermometer that checks water temperature at the manifold. This is where the water sprays into the tank.</a:t>
            </a:r>
          </a:p>
          <a:p>
            <a:pPr marL="171450" indent="-171450" eaLnBrk="1" hangingPunct="1">
              <a:buFont typeface="Arial" panose="020B0604020202020204" pitchFamily="34" charset="0"/>
              <a:buChar char="•"/>
              <a:defRPr/>
            </a:pPr>
            <a:r>
              <a:rPr lang="en-US" dirty="0">
                <a:latin typeface="Times New Roman" charset="0"/>
                <a:cs typeface="+mn-cs"/>
              </a:rPr>
              <a:t>Chemical-sanitizing machines can clean and sanitize items at much lower temperatures. Because sanitizers require different water temperatures, follow the dishwasher manufacturer</a:t>
            </a:r>
            <a:r>
              <a:rPr lang="ja-JP" altLang="en-US" dirty="0">
                <a:latin typeface="Times New Roman" charset="0"/>
                <a:cs typeface="+mn-cs"/>
              </a:rPr>
              <a:t>’</a:t>
            </a:r>
            <a:r>
              <a:rPr lang="en-US" dirty="0">
                <a:latin typeface="Times New Roman" charset="0"/>
                <a:cs typeface="+mn-cs"/>
              </a:rPr>
              <a:t>s guidelines.</a:t>
            </a:r>
          </a:p>
        </p:txBody>
      </p:sp>
    </p:spTree>
    <p:extLst>
      <p:ext uri="{BB962C8B-B14F-4D97-AF65-F5344CB8AC3E}">
        <p14:creationId xmlns:p14="http://schemas.microsoft.com/office/powerpoint/2010/main" val="3742842520"/>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4FDE363-581B-C841-8750-00147777A92D}" type="slidenum">
              <a:rPr lang="en-US" sz="1200" b="0" smtClean="0">
                <a:solidFill>
                  <a:schemeClr val="tx1"/>
                </a:solidFill>
              </a:rPr>
              <a:pPr eaLnBrk="1" hangingPunct="1">
                <a:defRPr/>
              </a:pPr>
              <a:t>306</a:t>
            </a:fld>
            <a:endParaRPr lang="en-US" sz="1200" b="0" dirty="0">
              <a:solidFill>
                <a:schemeClr val="tx1"/>
              </a:solidFill>
            </a:endParaRPr>
          </a:p>
        </p:txBody>
      </p:sp>
      <p:sp>
        <p:nvSpPr>
          <p:cNvPr id="562179" name="Rectangle 2"/>
          <p:cNvSpPr>
            <a:spLocks noGrp="1" noRot="1" noChangeAspect="1" noChangeArrowheads="1" noTextEdit="1"/>
          </p:cNvSpPr>
          <p:nvPr>
            <p:ph type="sldImg"/>
          </p:nvPr>
        </p:nvSpPr>
        <p:spPr>
          <a:ln/>
        </p:spPr>
      </p:sp>
      <p:sp>
        <p:nvSpPr>
          <p:cNvPr id="562180"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Clean the machine as often as needed, checking it at least once a day. Clear spray nozzles of food and foreign objects. Remove mineral deposits when needed. Fill tanks with clean water, and make sure detergent and sanitizer dispensers are filled.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If necessary, items can be rinsed or presoaked. This may be necessary when handling items with dried-on food.</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Load dish racks so the water spray will reach all surfaces. </a:t>
            </a:r>
            <a:r>
              <a:rPr lang="en-US" b="1" dirty="0">
                <a:solidFill>
                  <a:srgbClr val="FF0000"/>
                </a:solidFill>
                <a:latin typeface="Times New Roman" charset="0"/>
                <a:cs typeface="+mn-cs"/>
              </a:rPr>
              <a:t>NEVER</a:t>
            </a:r>
            <a:r>
              <a:rPr lang="en-US" dirty="0">
                <a:solidFill>
                  <a:srgbClr val="FF0000"/>
                </a:solidFill>
                <a:latin typeface="Times New Roman" charset="0"/>
                <a:cs typeface="+mn-cs"/>
              </a:rPr>
              <a:t> </a:t>
            </a:r>
            <a:r>
              <a:rPr lang="en-US" dirty="0">
                <a:latin typeface="Times New Roman" charset="0"/>
                <a:cs typeface="+mn-cs"/>
              </a:rPr>
              <a:t>overload dish racks.</a:t>
            </a:r>
          </a:p>
          <a:p>
            <a:pPr marL="171450" indent="-171450" eaLnBrk="1" hangingPunct="1">
              <a:buFont typeface="Arial" panose="020B0604020202020204" pitchFamily="34" charset="0"/>
              <a:buChar char="•"/>
              <a:defRPr/>
            </a:pPr>
            <a:r>
              <a:rPr lang="en-US" dirty="0">
                <a:latin typeface="Times New Roman" charset="0"/>
                <a:cs typeface="+mn-cs"/>
              </a:rPr>
              <a:t>Never use a towel to dry items. Doing this could contaminate the items. Make sure they are completely dry before stacking or storing them.</a:t>
            </a:r>
          </a:p>
          <a:p>
            <a:pPr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2790542755"/>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n-US" b="1" dirty="0">
                <a:latin typeface="Times New Roman" panose="02020603050405020304" pitchFamily="18" charset="0"/>
                <a:cs typeface="Times New Roman" panose="02020603050405020304" pitchFamily="18" charset="0"/>
              </a:rPr>
              <a:t>Instructor</a:t>
            </a:r>
            <a:r>
              <a:rPr lang="en-US" b="1" baseline="0" dirty="0">
                <a:latin typeface="Times New Roman" panose="02020603050405020304" pitchFamily="18" charset="0"/>
                <a:cs typeface="Times New Roman" panose="02020603050405020304" pitchFamily="18" charset="0"/>
              </a:rPr>
              <a:t> Notes</a:t>
            </a:r>
          </a:p>
          <a:p>
            <a:pPr marL="171450" indent="-171450" eaLnBrk="1" hangingPunct="1">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Operations using high-temperature dishwashing machines must provide staff with an easy and quick way to measure the surface temperatures of items being sanitized. </a:t>
            </a:r>
          </a:p>
          <a:p>
            <a:pPr marL="171450" indent="-171450" eaLnBrk="1" hangingPunct="1">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The</a:t>
            </a:r>
            <a:r>
              <a:rPr lang="en-US" baseline="0" dirty="0">
                <a:latin typeface="Times New Roman" panose="02020603050405020304" pitchFamily="18" charset="0"/>
                <a:ea typeface="+mn-ea"/>
                <a:cs typeface="Times New Roman" panose="02020603050405020304" pitchFamily="18" charset="0"/>
              </a:rPr>
              <a:t> </a:t>
            </a:r>
            <a:r>
              <a:rPr lang="en-US" dirty="0">
                <a:latin typeface="Times New Roman" panose="02020603050405020304" pitchFamily="18" charset="0"/>
                <a:ea typeface="+mn-ea"/>
                <a:cs typeface="Times New Roman" panose="02020603050405020304" pitchFamily="18" charset="0"/>
              </a:rPr>
              <a:t>method used must provide an irreversible record of the highest temperature reached during the sanitizing rinse. This ensures that the dishwasher can reach correct sanitizing temperatures during operation. </a:t>
            </a:r>
          </a:p>
          <a:p>
            <a:pPr marL="171450" indent="-171450" eaLnBrk="1" hangingPunct="1">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Maximum registering thermometers or heat sensitive tape are good tools for checking temperatures.</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E113976-0BB7-43CD-B8AA-A45C1DB02039}" type="slidenum">
              <a:rPr lang="en-US" smtClean="0"/>
              <a:t>307</a:t>
            </a:fld>
            <a:endParaRPr lang="en-US" dirty="0"/>
          </a:p>
        </p:txBody>
      </p:sp>
    </p:spTree>
    <p:extLst>
      <p:ext uri="{BB962C8B-B14F-4D97-AF65-F5344CB8AC3E}">
        <p14:creationId xmlns:p14="http://schemas.microsoft.com/office/powerpoint/2010/main" val="3035428801"/>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EBA1611-5321-D243-88F0-6DEC70DDF319}" type="slidenum">
              <a:rPr lang="en-US" sz="1200" b="0" smtClean="0">
                <a:solidFill>
                  <a:schemeClr val="tx1"/>
                </a:solidFill>
              </a:rPr>
              <a:pPr eaLnBrk="1" hangingPunct="1">
                <a:defRPr/>
              </a:pPr>
              <a:t>308</a:t>
            </a:fld>
            <a:endParaRPr lang="en-US" sz="1200" b="0" dirty="0">
              <a:solidFill>
                <a:schemeClr val="tx1"/>
              </a:solidFill>
            </a:endParaRPr>
          </a:p>
        </p:txBody>
      </p:sp>
      <p:sp>
        <p:nvSpPr>
          <p:cNvPr id="563203" name="Rectangle 2"/>
          <p:cNvSpPr>
            <a:spLocks noGrp="1" noRot="1" noChangeAspect="1" noChangeArrowheads="1" noTextEdit="1"/>
          </p:cNvSpPr>
          <p:nvPr>
            <p:ph type="sldImg"/>
          </p:nvPr>
        </p:nvSpPr>
        <p:spPr>
          <a:xfrm>
            <a:off x="1182688" y="696913"/>
            <a:ext cx="4648200" cy="3486150"/>
          </a:xfrm>
          <a:ln/>
        </p:spPr>
      </p:sp>
      <p:sp>
        <p:nvSpPr>
          <p:cNvPr id="563204" name="Rectangle 3"/>
          <p:cNvSpPr>
            <a:spLocks noGrp="1" noChangeArrowheads="1"/>
          </p:cNvSpPr>
          <p:nvPr>
            <p:ph type="body" idx="1"/>
          </p:nvPr>
        </p:nvSpPr>
        <p:spPr>
          <a:xfrm>
            <a:off x="876300" y="4441032"/>
            <a:ext cx="5607050" cy="462121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Three-compartment sinks must be set up correctly before use. </a:t>
            </a:r>
          </a:p>
          <a:p>
            <a:pPr marL="171450" indent="-171450" eaLnBrk="1" hangingPunct="1">
              <a:buFont typeface="Arial" panose="020B0604020202020204" pitchFamily="34" charset="0"/>
              <a:buChar char="•"/>
              <a:defRPr/>
            </a:pPr>
            <a:r>
              <a:rPr lang="en-US" dirty="0">
                <a:latin typeface="Times New Roman" charset="0"/>
                <a:cs typeface="+mn-cs"/>
              </a:rPr>
              <a:t>Fill the first sink with detergent and water. The water temperature must be at least 110</a:t>
            </a:r>
            <a:r>
              <a:rPr lang="en-US" dirty="0">
                <a:latin typeface="Times New Roman" charset="0"/>
              </a:rPr>
              <a:t>º</a:t>
            </a:r>
            <a:r>
              <a:rPr lang="en-US" dirty="0">
                <a:latin typeface="Times New Roman" charset="0"/>
                <a:cs typeface="+mn-cs"/>
              </a:rPr>
              <a:t>F (43</a:t>
            </a:r>
            <a:r>
              <a:rPr lang="en-US" dirty="0">
                <a:latin typeface="Times New Roman" charset="0"/>
              </a:rPr>
              <a:t>º</a:t>
            </a:r>
            <a:r>
              <a:rPr lang="en-US" dirty="0">
                <a:latin typeface="Times New Roman" charset="0"/>
                <a:cs typeface="+mn-cs"/>
              </a:rPr>
              <a:t>C). Follow the manufacturer’s recommendations.</a:t>
            </a:r>
          </a:p>
          <a:p>
            <a:pPr marL="171450" indent="-171450" eaLnBrk="1" hangingPunct="1">
              <a:buFont typeface="Arial" panose="020B0604020202020204" pitchFamily="34" charset="0"/>
              <a:buChar char="•"/>
              <a:defRPr/>
            </a:pPr>
            <a:r>
              <a:rPr lang="en-US" dirty="0">
                <a:latin typeface="Times New Roman" charset="0"/>
                <a:cs typeface="+mn-cs"/>
              </a:rPr>
              <a:t>Fill the second sink with clean water. This is not necessary if items will be spray-rinsed instead of being dipped.</a:t>
            </a:r>
          </a:p>
          <a:p>
            <a:pPr marL="171450" indent="-171450" eaLnBrk="1" hangingPunct="1">
              <a:buFont typeface="Arial" panose="020B0604020202020204" pitchFamily="34" charset="0"/>
              <a:buChar char="•"/>
              <a:defRPr/>
            </a:pPr>
            <a:r>
              <a:rPr lang="en-US" dirty="0">
                <a:latin typeface="Times New Roman" charset="0"/>
                <a:cs typeface="+mn-cs"/>
              </a:rPr>
              <a:t>Fill the third sink with water and sanitizer to the correct concentration. Hot water can be used as an alternative. Follow the guidelines previously</a:t>
            </a:r>
            <a:r>
              <a:rPr lang="en-US" baseline="0" dirty="0">
                <a:latin typeface="Times New Roman" charset="0"/>
                <a:cs typeface="+mn-cs"/>
              </a:rPr>
              <a:t> discussed for sanitizers and </a:t>
            </a:r>
            <a:r>
              <a:rPr lang="en-US" dirty="0">
                <a:latin typeface="Times New Roman" charset="0"/>
                <a:cs typeface="+mn-cs"/>
              </a:rPr>
              <a:t>the manufacturer’s recommendations.</a:t>
            </a:r>
          </a:p>
          <a:p>
            <a:pPr marL="171450" indent="-171450" eaLnBrk="1" hangingPunct="1">
              <a:buFont typeface="Arial" panose="020B0604020202020204" pitchFamily="34" charset="0"/>
              <a:buChar char="•"/>
              <a:defRPr/>
            </a:pPr>
            <a:r>
              <a:rPr lang="en-US" dirty="0">
                <a:latin typeface="Times New Roman" charset="0"/>
                <a:cs typeface="+mn-cs"/>
              </a:rPr>
              <a:t>Provide a clock with a second hand, so food handlers can time how long items have been in the sanitizer.</a:t>
            </a:r>
          </a:p>
        </p:txBody>
      </p:sp>
    </p:spTree>
    <p:extLst>
      <p:ext uri="{BB962C8B-B14F-4D97-AF65-F5344CB8AC3E}">
        <p14:creationId xmlns:p14="http://schemas.microsoft.com/office/powerpoint/2010/main" val="3124146162"/>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682B49-F9AE-744A-8156-3C03DE3A1BC1}" type="slidenum">
              <a:rPr lang="en-US" sz="1200" b="0" smtClean="0">
                <a:solidFill>
                  <a:schemeClr val="tx1"/>
                </a:solidFill>
              </a:rPr>
              <a:pPr eaLnBrk="1" hangingPunct="1">
                <a:defRPr/>
              </a:pPr>
              <a:t>309</a:t>
            </a:fld>
            <a:endParaRPr lang="en-US" sz="1200" b="0" dirty="0">
              <a:solidFill>
                <a:schemeClr val="tx1"/>
              </a:solidFill>
            </a:endParaRPr>
          </a:p>
        </p:txBody>
      </p:sp>
      <p:sp>
        <p:nvSpPr>
          <p:cNvPr id="564227" name="Rectangle 2"/>
          <p:cNvSpPr>
            <a:spLocks noGrp="1" noRot="1" noChangeAspect="1" noChangeArrowheads="1" noTextEdit="1"/>
          </p:cNvSpPr>
          <p:nvPr>
            <p:ph type="sldImg"/>
          </p:nvPr>
        </p:nvSpPr>
        <p:spPr>
          <a:xfrm>
            <a:off x="1182688" y="696913"/>
            <a:ext cx="4648200" cy="3486150"/>
          </a:xfrm>
          <a:ln/>
        </p:spPr>
      </p:sp>
      <p:sp>
        <p:nvSpPr>
          <p:cNvPr id="564228" name="Rectangle 3"/>
          <p:cNvSpPr>
            <a:spLocks noGrp="1" noChangeArrowheads="1"/>
          </p:cNvSpPr>
          <p:nvPr>
            <p:ph type="body" idx="1"/>
          </p:nvPr>
        </p:nvSpPr>
        <p:spPr>
          <a:xfrm>
            <a:off x="876300" y="4419600"/>
            <a:ext cx="5715000" cy="431074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latin typeface="Times New Roman" charset="0"/>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dirty="0">
                <a:latin typeface="Times New Roman" charset="0"/>
                <a:cs typeface="+mn-cs"/>
              </a:rPr>
              <a:t>Step 1: </a:t>
            </a:r>
            <a:r>
              <a:rPr lang="en-US" dirty="0">
                <a:latin typeface="Times New Roman" charset="0"/>
                <a:cs typeface="+mn-cs"/>
              </a:rPr>
              <a:t>Scrape items before washing them. </a:t>
            </a:r>
            <a:r>
              <a:rPr lang="en-US" sz="1200" b="0" i="0" u="none" strike="noStrike" kern="1200" baseline="0" dirty="0">
                <a:solidFill>
                  <a:schemeClr val="tx1"/>
                </a:solidFill>
                <a:latin typeface="Times New Roman" pitchFamily="18" charset="0"/>
                <a:ea typeface="ＭＳ Ｐゴシック" charset="0"/>
                <a:cs typeface="ＭＳ Ｐゴシック" charset="0"/>
              </a:rPr>
              <a:t>If necessary, items can be rinsed or soaked.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dirty="0">
                <a:latin typeface="Times New Roman" charset="0"/>
                <a:cs typeface="+mn-cs"/>
              </a:rPr>
              <a:t>Step 2: </a:t>
            </a:r>
            <a:r>
              <a:rPr lang="en-US" dirty="0">
                <a:latin typeface="Times New Roman" charset="0"/>
                <a:cs typeface="+mn-cs"/>
              </a:rPr>
              <a:t>Wash items in the first sink. Use a brush, cloth towel, or nylon scrub pad to loosen dirt. Change the water and detergent when the suds are gone or the water is dirty.</a:t>
            </a:r>
          </a:p>
          <a:p>
            <a:pPr marL="171450" indent="-171450" eaLnBrk="1" hangingPunct="1">
              <a:buFont typeface="Arial" panose="020B0604020202020204" pitchFamily="34" charset="0"/>
              <a:buChar char="•"/>
              <a:defRPr/>
            </a:pPr>
            <a:r>
              <a:rPr lang="en-US" b="1" dirty="0">
                <a:latin typeface="Times New Roman" charset="0"/>
                <a:cs typeface="+mn-cs"/>
              </a:rPr>
              <a:t>Step 3: </a:t>
            </a:r>
            <a:r>
              <a:rPr lang="en-US" dirty="0">
                <a:latin typeface="Times New Roman" charset="0"/>
                <a:cs typeface="+mn-cs"/>
              </a:rPr>
              <a:t>Rinse items in the second sink. Spray the items with water or dip them in it. Make sure you remove all traces of food and detergent from the items being rinsed. If dipping the items, change the rinse water when it becomes dirty or full of suds.</a:t>
            </a:r>
          </a:p>
          <a:p>
            <a:pPr marL="171450" indent="-171450" eaLnBrk="1" hangingPunct="1">
              <a:buFont typeface="Arial" panose="020B0604020202020204" pitchFamily="34" charset="0"/>
              <a:buChar char="•"/>
              <a:defRPr/>
            </a:pPr>
            <a:r>
              <a:rPr lang="en-US" b="1" dirty="0">
                <a:latin typeface="Times New Roman" charset="0"/>
                <a:cs typeface="+mn-cs"/>
              </a:rPr>
              <a:t>Step 4: </a:t>
            </a:r>
            <a:r>
              <a:rPr lang="en-US" dirty="0">
                <a:latin typeface="Times New Roman" charset="0"/>
                <a:cs typeface="+mn-cs"/>
              </a:rPr>
              <a:t>Sanitize items in the third sink. Change the sanitizing solution when the temperature of the water or the sanitizer concentration falls below requirements. Never rinse items after sanitizing them. This could contaminate their surfaces.</a:t>
            </a:r>
          </a:p>
          <a:p>
            <a:pPr marL="171450" indent="-171450" eaLnBrk="1" hangingPunct="1">
              <a:buFont typeface="Arial" panose="020B0604020202020204" pitchFamily="34" charset="0"/>
              <a:buChar char="•"/>
              <a:defRPr/>
            </a:pPr>
            <a:r>
              <a:rPr lang="en-US" b="1" dirty="0">
                <a:latin typeface="Times New Roman" charset="0"/>
                <a:cs typeface="+mn-cs"/>
              </a:rPr>
              <a:t>Step 5: </a:t>
            </a:r>
            <a:r>
              <a:rPr lang="en-US" dirty="0">
                <a:latin typeface="Times New Roman" charset="0"/>
                <a:cs typeface="+mn-cs"/>
              </a:rPr>
              <a:t>Air-dry items on a clean and sanitized surface. Place items upside down so they will drain. </a:t>
            </a:r>
            <a:r>
              <a:rPr lang="en-US" b="1" dirty="0">
                <a:solidFill>
                  <a:srgbClr val="FF0000"/>
                </a:solidFill>
                <a:latin typeface="Times New Roman" charset="0"/>
                <a:cs typeface="+mn-cs"/>
              </a:rPr>
              <a:t>NEVER</a:t>
            </a:r>
            <a:r>
              <a:rPr lang="en-US" dirty="0">
                <a:solidFill>
                  <a:srgbClr val="FF0000"/>
                </a:solidFill>
                <a:latin typeface="Times New Roman" charset="0"/>
                <a:cs typeface="+mn-cs"/>
              </a:rPr>
              <a:t> </a:t>
            </a:r>
            <a:r>
              <a:rPr lang="en-US" dirty="0">
                <a:latin typeface="Times New Roman" charset="0"/>
                <a:cs typeface="+mn-cs"/>
              </a:rPr>
              <a:t>use a towel to dry items, as it could contaminate them.</a:t>
            </a:r>
          </a:p>
        </p:txBody>
      </p:sp>
    </p:spTree>
    <p:extLst>
      <p:ext uri="{BB962C8B-B14F-4D97-AF65-F5344CB8AC3E}">
        <p14:creationId xmlns:p14="http://schemas.microsoft.com/office/powerpoint/2010/main" val="929782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31</a:t>
            </a:fld>
            <a:endParaRPr lang="en-US" sz="1200" b="0" dirty="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8" charset="0"/>
                <a:ea typeface="ＭＳ Ｐゴシック" charset="0"/>
                <a:cs typeface="ＭＳ Ｐゴシック" charset="0"/>
              </a:rPr>
              <a:t>But, why is it so important to become certified?</a:t>
            </a:r>
            <a:r>
              <a:rPr lang="en-US" sz="1200" b="0" kern="1200" baseline="0" dirty="0">
                <a:solidFill>
                  <a:schemeClr val="tx1"/>
                </a:solidFill>
                <a:effectLst/>
                <a:latin typeface="Times New Roman" pitchFamily="18" charset="0"/>
                <a:ea typeface="ＭＳ Ｐゴシック" charset="0"/>
                <a:cs typeface="ＭＳ Ｐゴシック" charset="0"/>
              </a:rPr>
              <a:t> </a:t>
            </a:r>
            <a:r>
              <a:rPr lang="en-US" sz="1200" b="0" kern="1200" dirty="0">
                <a:solidFill>
                  <a:schemeClr val="tx1"/>
                </a:solidFill>
                <a:effectLst/>
                <a:latin typeface="Times New Roman" pitchFamily="18" charset="0"/>
                <a:ea typeface="ＭＳ Ｐゴシック" charset="0"/>
                <a:cs typeface="ＭＳ Ｐゴシック" charset="0"/>
              </a:rPr>
              <a:t>A Centers for Disease Control and Prevention study suggests that the presence of a Certified Food Protection Manager reduces the risk of a foodborne illness outbreak for an establishment. The study also suggests that it was a distinguishing factor between restaurants that experienced a foodborne illness outbreak and those that had not.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8" charset="0"/>
                <a:ea typeface="ＭＳ Ｐゴシック" charset="0"/>
                <a:cs typeface="ＭＳ Ｐゴシック" charset="0"/>
              </a:rPr>
              <a:t>Also, the FDA's Retail Food Risk Factor Studies suggest that the presence of a certified manager has a positive correlation with more effective control of certain risk factors, such as poor personal hygiene, in different facility types.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488491834"/>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BC93B8-3159-704E-B60A-F5B57F0F4C57}" type="slidenum">
              <a:rPr lang="en-US" sz="1200" b="0" smtClean="0">
                <a:solidFill>
                  <a:schemeClr val="tx1"/>
                </a:solidFill>
              </a:rPr>
              <a:pPr eaLnBrk="1" hangingPunct="1">
                <a:defRPr/>
              </a:pPr>
              <a:t>310</a:t>
            </a:fld>
            <a:endParaRPr lang="en-US" sz="1200" b="0" dirty="0">
              <a:solidFill>
                <a:schemeClr val="tx1"/>
              </a:solidFill>
            </a:endParaRPr>
          </a:p>
        </p:txBody>
      </p:sp>
      <p:sp>
        <p:nvSpPr>
          <p:cNvPr id="565251" name="Rectangle 2"/>
          <p:cNvSpPr>
            <a:spLocks noGrp="1" noRot="1" noChangeAspect="1" noChangeArrowheads="1" noTextEdit="1"/>
          </p:cNvSpPr>
          <p:nvPr>
            <p:ph type="sldImg"/>
          </p:nvPr>
        </p:nvSpPr>
        <p:spPr>
          <a:xfrm>
            <a:off x="1182688" y="696913"/>
            <a:ext cx="4648200" cy="3486150"/>
          </a:xfrm>
          <a:ln/>
        </p:spPr>
      </p:sp>
      <p:sp>
        <p:nvSpPr>
          <p:cNvPr id="569348" name="Rectangle 3"/>
          <p:cNvSpPr>
            <a:spLocks noGrp="1" noChangeArrowheads="1"/>
          </p:cNvSpPr>
          <p:nvPr>
            <p:ph type="body" idx="1"/>
          </p:nvPr>
        </p:nvSpPr>
        <p:spPr>
          <a:xfrm>
            <a:off x="876300" y="4468813"/>
            <a:ext cx="5432425" cy="4294187"/>
          </a:xfrm>
        </p:spPr>
        <p:txBody>
          <a:bodyPr lIns="93571" tIns="46785" rIns="93571" bIns="46785"/>
          <a:lstStyle/>
          <a:p>
            <a:pPr marL="114300" indent="-114300" eaLnBrk="1" hangingPunct="1">
              <a:spcBef>
                <a:spcPct val="50000"/>
              </a:spcBef>
              <a:defRPr/>
            </a:pPr>
            <a:r>
              <a:rPr lang="en-US" b="1" dirty="0">
                <a:ea typeface="+mn-ea"/>
                <a:cs typeface="+mn-cs"/>
              </a:rPr>
              <a:t>Instructor Notes</a:t>
            </a:r>
            <a:endParaRPr lang="en-US" dirty="0">
              <a:ea typeface="+mn-ea"/>
              <a:cs typeface="+mn-cs"/>
            </a:endParaRPr>
          </a:p>
          <a:p>
            <a:pPr marL="171450" indent="-171450" eaLnBrk="1" hangingPunct="1">
              <a:buFont typeface="Arial" panose="020B0604020202020204" pitchFamily="34" charset="0"/>
              <a:buChar char="•"/>
              <a:defRPr/>
            </a:pPr>
            <a:r>
              <a:rPr lang="en-US" dirty="0">
                <a:ea typeface="+mn-ea"/>
                <a:cs typeface="+mn-cs"/>
              </a:rPr>
              <a:t>Once utensils, tableware, and equipment have been cleaned and sanitized, they must be stored in a way that will protect them from contamination.</a:t>
            </a:r>
          </a:p>
          <a:p>
            <a:pPr marL="171450" indent="-171450" eaLnBrk="1" hangingPunct="1">
              <a:buFont typeface="Arial" panose="020B0604020202020204" pitchFamily="34" charset="0"/>
              <a:buChar char="•"/>
              <a:defRPr/>
            </a:pPr>
            <a:r>
              <a:rPr lang="en-US" dirty="0">
                <a:ea typeface="+mn-ea"/>
                <a:cs typeface="+mn-cs"/>
              </a:rPr>
              <a:t>Tableware and utensils should be protected from dirt and moisture.</a:t>
            </a:r>
          </a:p>
          <a:p>
            <a:pPr marL="0" indent="0" eaLnBrk="1" hangingPunct="1">
              <a:defRPr/>
            </a:pPr>
            <a:endParaRPr lang="en-US" dirty="0">
              <a:ea typeface="+mn-ea"/>
              <a:cs typeface="+mn-cs"/>
            </a:endParaRPr>
          </a:p>
        </p:txBody>
      </p:sp>
    </p:spTree>
    <p:extLst>
      <p:ext uri="{BB962C8B-B14F-4D97-AF65-F5344CB8AC3E}">
        <p14:creationId xmlns:p14="http://schemas.microsoft.com/office/powerpoint/2010/main" val="18731157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C4C29B-3667-364F-AD3D-3A09815A4730}" type="slidenum">
              <a:rPr lang="en-US" sz="1200" b="0" smtClean="0">
                <a:solidFill>
                  <a:schemeClr val="tx1"/>
                </a:solidFill>
              </a:rPr>
              <a:pPr eaLnBrk="1" hangingPunct="1">
                <a:defRPr/>
              </a:pPr>
              <a:t>311</a:t>
            </a:fld>
            <a:endParaRPr lang="en-US" sz="1200" b="0" dirty="0">
              <a:solidFill>
                <a:schemeClr val="tx1"/>
              </a:solidFill>
            </a:endParaRPr>
          </a:p>
        </p:txBody>
      </p:sp>
      <p:sp>
        <p:nvSpPr>
          <p:cNvPr id="566275" name="Rectangle 2"/>
          <p:cNvSpPr>
            <a:spLocks noGrp="1" noRot="1" noChangeAspect="1" noChangeArrowheads="1" noTextEdit="1"/>
          </p:cNvSpPr>
          <p:nvPr>
            <p:ph type="sldImg"/>
          </p:nvPr>
        </p:nvSpPr>
        <p:spPr>
          <a:xfrm>
            <a:off x="1182688" y="696913"/>
            <a:ext cx="4648200" cy="3486150"/>
          </a:xfrm>
          <a:ln/>
        </p:spPr>
      </p:sp>
      <p:sp>
        <p:nvSpPr>
          <p:cNvPr id="566276" name="Notes Placeholder 1"/>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33363" marR="0" lvl="0" indent="-233363"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Times New Roman" pitchFamily="18" charset="0"/>
                <a:ea typeface="ＭＳ Ｐゴシック" charset="0"/>
                <a:cs typeface="ＭＳ Ｐゴシック" charset="0"/>
              </a:rPr>
              <a:t>Instructor Notes</a:t>
            </a:r>
            <a:endParaRPr lang="en-US" sz="1200" kern="1200" dirty="0">
              <a:solidFill>
                <a:schemeClr val="tx1"/>
              </a:solidFill>
              <a:latin typeface="Times New Roman" pitchFamily="18" charset="0"/>
              <a:ea typeface="ＭＳ Ｐゴシック" charset="0"/>
              <a:cs typeface="ＭＳ Ｐゴシック" charset="0"/>
            </a:endParaRPr>
          </a:p>
          <a:p>
            <a:pPr marL="171450" indent="-17145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Store flatware and utensils with handles up. Staff can then pick them up without touching food-contact surfaces, which will help prevent the transfer of pathogens.</a:t>
            </a:r>
          </a:p>
          <a:p>
            <a:pPr marL="171450" indent="-17145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Clean and sanitize trays and carts used to carry clean tableware and utensils. Check them daily, and clean as often as needed.</a:t>
            </a:r>
            <a:endParaRPr lang="en-US" dirty="0">
              <a:latin typeface="Times New Roman" charset="0"/>
              <a:cs typeface="+mn-cs"/>
            </a:endParaRPr>
          </a:p>
        </p:txBody>
      </p:sp>
    </p:spTree>
    <p:extLst>
      <p:ext uri="{BB962C8B-B14F-4D97-AF65-F5344CB8AC3E}">
        <p14:creationId xmlns:p14="http://schemas.microsoft.com/office/powerpoint/2010/main" val="17584448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312</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Keeping your operation clean means using the correct tools, supplies, and storage to prevent contamination. </a:t>
            </a:r>
          </a:p>
          <a:p>
            <a:pPr marL="171450" indent="-171450">
              <a:buFont typeface="Arial" panose="020B0604020202020204" pitchFamily="34" charset="0"/>
              <a:buChar char="•"/>
            </a:pPr>
            <a:r>
              <a:rPr lang="en-US" dirty="0"/>
              <a:t>Wiping cloths are often used in operations to wipe up food spills and to wipe down equipment surfaces. There are two types of wiping cloths used in operations—wet cloths and dry cloths. Each has its own requirements. </a:t>
            </a:r>
            <a:r>
              <a:rPr lang="en-US" b="1" dirty="0">
                <a:solidFill>
                  <a:srgbClr val="FF0000"/>
                </a:solidFill>
              </a:rPr>
              <a:t>NEVER</a:t>
            </a:r>
            <a:r>
              <a:rPr lang="en-US" dirty="0">
                <a:solidFill>
                  <a:srgbClr val="FF0000"/>
                </a:solidFill>
              </a:rPr>
              <a:t> </a:t>
            </a:r>
            <a:r>
              <a:rPr lang="en-US" dirty="0"/>
              <a:t>use cloths that are meant for wiping food spills for any other purpose.</a:t>
            </a:r>
          </a:p>
        </p:txBody>
      </p:sp>
    </p:spTree>
    <p:extLst>
      <p:ext uri="{BB962C8B-B14F-4D97-AF65-F5344CB8AC3E}">
        <p14:creationId xmlns:p14="http://schemas.microsoft.com/office/powerpoint/2010/main" val="2675104984"/>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313</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t>Instructor Notes</a:t>
            </a:r>
          </a:p>
          <a:p>
            <a:pPr marL="171450" indent="-171450">
              <a:buFont typeface="Arial" panose="020B0604020202020204" pitchFamily="34" charset="0"/>
              <a:buChar char="•"/>
            </a:pPr>
            <a:r>
              <a:rPr lang="en-US" dirty="0"/>
              <a:t>Store wet wiping cloths used for wiping counters and other equipment surfaces in a sanitizer solution between uses, as shown in the photo on the slide.</a:t>
            </a:r>
          </a:p>
          <a:p>
            <a:pPr marL="171450" indent="-171450">
              <a:buFont typeface="Arial" panose="020B0604020202020204" pitchFamily="34" charset="0"/>
              <a:buChar char="•"/>
            </a:pPr>
            <a:r>
              <a:rPr lang="en-US" dirty="0"/>
              <a:t>Change the solution when it no longer meets requirements for the sanitizer being used. </a:t>
            </a:r>
          </a:p>
        </p:txBody>
      </p:sp>
    </p:spTree>
    <p:extLst>
      <p:ext uri="{BB962C8B-B14F-4D97-AF65-F5344CB8AC3E}">
        <p14:creationId xmlns:p14="http://schemas.microsoft.com/office/powerpoint/2010/main" val="2253989492"/>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314</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pPr marL="0" indent="0">
              <a:buFont typeface="Arial" panose="020B0604020202020204" pitchFamily="34" charset="0"/>
              <a:buNone/>
            </a:pPr>
            <a:endParaRPr lang="en-US" b="0" dirty="0"/>
          </a:p>
        </p:txBody>
      </p:sp>
    </p:spTree>
    <p:extLst>
      <p:ext uri="{BB962C8B-B14F-4D97-AF65-F5344CB8AC3E}">
        <p14:creationId xmlns:p14="http://schemas.microsoft.com/office/powerpoint/2010/main" val="286215025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315</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Many surfaces in the operation do not normally come in contact with food. These are called nonfood-contact surfaces. Examples include floors, walls, ceilings, and equipment exteriors. Because they are not food-contact surfaces, they do not need to be sanitized. However, they do need to be cleaned regularly. </a:t>
            </a:r>
          </a:p>
          <a:p>
            <a:pPr marL="171450" indent="-171450">
              <a:buFont typeface="Arial" panose="020B0604020202020204" pitchFamily="34" charset="0"/>
              <a:buChar char="•"/>
            </a:pPr>
            <a:r>
              <a:rPr lang="en-US" dirty="0"/>
              <a:t>Not only will this prevent the growth of pathogens, but it will also prevent pests.</a:t>
            </a:r>
          </a:p>
        </p:txBody>
      </p:sp>
    </p:spTree>
    <p:extLst>
      <p:ext uri="{BB962C8B-B14F-4D97-AF65-F5344CB8AC3E}">
        <p14:creationId xmlns:p14="http://schemas.microsoft.com/office/powerpoint/2010/main" val="1868725817"/>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9707471-1AE3-2B46-BF66-DFD8A6FEEF50}" type="slidenum">
              <a:rPr lang="en-US" sz="1200" b="0">
                <a:solidFill>
                  <a:prstClr val="black"/>
                </a:solidFill>
              </a:rPr>
              <a:pPr eaLnBrk="1" hangingPunct="1">
                <a:defRPr/>
              </a:pPr>
              <a:t>316</a:t>
            </a:fld>
            <a:endParaRPr lang="en-US" sz="1200" b="0" dirty="0">
              <a:solidFill>
                <a:prstClr val="black"/>
              </a:solidFill>
            </a:endParaRPr>
          </a:p>
        </p:txBody>
      </p:sp>
      <p:sp>
        <p:nvSpPr>
          <p:cNvPr id="56832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68363" y="4419600"/>
            <a:ext cx="5608638" cy="4183063"/>
          </a:xfrm>
        </p:spPr>
        <p:txBody>
          <a:bodyPr/>
          <a:lstStyle/>
          <a:p>
            <a:pPr eaLnBrk="1" hangingPunct="1"/>
            <a:r>
              <a:rPr lang="en-US" b="1" dirty="0"/>
              <a:t>Instructor Notes</a:t>
            </a:r>
          </a:p>
          <a:p>
            <a:pPr marL="171450" indent="-171450" eaLnBrk="1" hangingPunct="1">
              <a:buFont typeface="Arial" panose="020B0604020202020204" pitchFamily="34" charset="0"/>
              <a:buChar char="•"/>
            </a:pPr>
            <a:r>
              <a:rPr lang="en-US" dirty="0"/>
              <a:t>To be effective, operations must have written procedures for cleaning up vomit and diarrhea. These procedures must address specific actions that employees must take to minimize contamination and exposure to food, surfaces, and people. It is critical that employees be trained on these procedures.</a:t>
            </a:r>
          </a:p>
        </p:txBody>
      </p:sp>
    </p:spTree>
    <p:extLst>
      <p:ext uri="{BB962C8B-B14F-4D97-AF65-F5344CB8AC3E}">
        <p14:creationId xmlns:p14="http://schemas.microsoft.com/office/powerpoint/2010/main" val="2643955640"/>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827BC4-7AAD-B144-887E-3049BD1A3F18}" type="slidenum">
              <a:rPr lang="en-US" sz="1200" b="0" smtClean="0">
                <a:solidFill>
                  <a:schemeClr val="tx1"/>
                </a:solidFill>
              </a:rPr>
              <a:pPr eaLnBrk="1" hangingPunct="1">
                <a:defRPr/>
              </a:pPr>
              <a:t>317</a:t>
            </a:fld>
            <a:endParaRPr lang="en-US" sz="1200" b="0" dirty="0">
              <a:solidFill>
                <a:schemeClr val="tx1"/>
              </a:solidFill>
            </a:endParaRPr>
          </a:p>
        </p:txBody>
      </p:sp>
      <p:sp>
        <p:nvSpPr>
          <p:cNvPr id="571395" name="Rectangle 2"/>
          <p:cNvSpPr>
            <a:spLocks noGrp="1" noRot="1" noChangeAspect="1" noChangeArrowheads="1" noTextEdit="1"/>
          </p:cNvSpPr>
          <p:nvPr>
            <p:ph type="sldImg"/>
          </p:nvPr>
        </p:nvSpPr>
        <p:spPr>
          <a:xfrm>
            <a:off x="1182688" y="696913"/>
            <a:ext cx="4648200" cy="3486150"/>
          </a:xfrm>
          <a:ln/>
        </p:spPr>
      </p:sp>
      <p:sp>
        <p:nvSpPr>
          <p:cNvPr id="571396" name="Rectangle 3"/>
          <p:cNvSpPr>
            <a:spLocks noGrp="1" noChangeArrowheads="1"/>
          </p:cNvSpPr>
          <p:nvPr>
            <p:ph type="body" idx="1"/>
          </p:nvPr>
        </p:nvSpPr>
        <p:spPr>
          <a:xfrm>
            <a:off x="876300" y="4468813"/>
            <a:ext cx="5432425"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Your staff needs many tools and supplies to keep the operation clean. However, these items can contaminate food and surfaces if they are not used and stored correctly.</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Cleaning tools must be stored so that they do not contaminate food and equipment. It is a best practice to store these items in a designated area away from food. Cleaning tools should also be stored in a way that makes it easy to clean the area they are stored in.  </a:t>
            </a:r>
            <a:endParaRPr lang="en-US" dirty="0">
              <a:latin typeface="Times New Roman" charset="0"/>
              <a:cs typeface="+mn-cs"/>
            </a:endParaRPr>
          </a:p>
        </p:txBody>
      </p:sp>
    </p:spTree>
    <p:extLst>
      <p:ext uri="{BB962C8B-B14F-4D97-AF65-F5344CB8AC3E}">
        <p14:creationId xmlns:p14="http://schemas.microsoft.com/office/powerpoint/2010/main" val="2844822019"/>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7372821-F8EE-4A4C-BEAE-5199A9B1B6B1}" type="slidenum">
              <a:rPr lang="en-US" sz="1200" b="0" smtClean="0">
                <a:solidFill>
                  <a:schemeClr val="tx1"/>
                </a:solidFill>
              </a:rPr>
              <a:pPr eaLnBrk="1" hangingPunct="1">
                <a:defRPr/>
              </a:pPr>
              <a:t>318</a:t>
            </a:fld>
            <a:endParaRPr lang="en-US" sz="1200" b="0" dirty="0">
              <a:solidFill>
                <a:schemeClr val="tx1"/>
              </a:solidFill>
            </a:endParaRPr>
          </a:p>
        </p:txBody>
      </p:sp>
      <p:sp>
        <p:nvSpPr>
          <p:cNvPr id="5724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pPr>
              <a:defRPr/>
            </a:pPr>
            <a:r>
              <a:rPr lang="en-US" b="1" dirty="0">
                <a:ea typeface="+mn-ea"/>
                <a:cs typeface="+mn-cs"/>
              </a:rPr>
              <a:t>Instructor Notes</a:t>
            </a:r>
          </a:p>
          <a:p>
            <a:pPr marL="171450" indent="-171450">
              <a:buFont typeface="Arial" panose="020B0604020202020204" pitchFamily="34" charset="0"/>
              <a:buChar char="•"/>
              <a:defRPr/>
            </a:pPr>
            <a:r>
              <a:rPr lang="en-US" sz="1200" kern="1200" dirty="0">
                <a:solidFill>
                  <a:schemeClr val="tx1"/>
                </a:solidFill>
                <a:latin typeface="Times New Roman" pitchFamily="18" charset="0"/>
                <a:ea typeface="ＭＳ Ｐゴシック" charset="0"/>
                <a:cs typeface="ＭＳ Ｐゴシック" charset="0"/>
              </a:rPr>
              <a:t>When storing cleaning tools, consider the following:</a:t>
            </a:r>
          </a:p>
          <a:p>
            <a:pPr marL="628650" lvl="1" indent="-171450">
              <a:buFont typeface="Arial" panose="020B0604020202020204" pitchFamily="34" charset="0"/>
              <a:buChar char="•"/>
              <a:defRPr/>
            </a:pPr>
            <a:r>
              <a:rPr lang="en-US" sz="1200" kern="1200" dirty="0">
                <a:solidFill>
                  <a:schemeClr val="tx1"/>
                </a:solidFill>
                <a:latin typeface="Times New Roman" pitchFamily="18" charset="0"/>
                <a:ea typeface="ＭＳ Ｐゴシック" charset="0"/>
                <a:cs typeface="ＭＳ Ｐゴシック" charset="0"/>
              </a:rPr>
              <a:t>Place mops in a position to air-dry without soiling walls, equipment, or supplies.</a:t>
            </a:r>
          </a:p>
          <a:p>
            <a:pPr marL="628650" lvl="1" indent="-171450">
              <a:buFont typeface="Arial" panose="020B0604020202020204" pitchFamily="34" charset="0"/>
              <a:buChar char="•"/>
              <a:defRPr/>
            </a:pPr>
            <a:r>
              <a:rPr lang="en-US" sz="1200" kern="1200" dirty="0">
                <a:solidFill>
                  <a:schemeClr val="tx1"/>
                </a:solidFill>
                <a:latin typeface="Times New Roman" pitchFamily="18" charset="0"/>
                <a:ea typeface="ＭＳ Ｐゴシック" charset="0"/>
                <a:cs typeface="ＭＳ Ｐゴシック" charset="0"/>
              </a:rPr>
              <a:t>Clean and rinse buckets. Let them air-dry, and then store them with other tools.</a:t>
            </a:r>
          </a:p>
          <a:p>
            <a:pPr marL="171450" indent="-171450">
              <a:buFont typeface="Arial" panose="020B0604020202020204" pitchFamily="34" charset="0"/>
              <a:buChar char="•"/>
              <a:defRPr/>
            </a:pPr>
            <a:r>
              <a:rPr lang="en-US" sz="1200" kern="1200" dirty="0">
                <a:solidFill>
                  <a:schemeClr val="tx1"/>
                </a:solidFill>
                <a:latin typeface="Times New Roman" pitchFamily="18" charset="0"/>
                <a:ea typeface="ＭＳ Ｐゴシック" charset="0"/>
                <a:cs typeface="ＭＳ Ｐゴシック" charset="0"/>
              </a:rPr>
              <a:t>If chemicals or cleaning tools have not been used or stored correctly, take corrective action immediately.</a:t>
            </a:r>
          </a:p>
          <a:p>
            <a:pPr>
              <a:defRPr/>
            </a:pPr>
            <a:endParaRPr lang="en-US" b="1" dirty="0">
              <a:ea typeface="+mn-ea"/>
              <a:cs typeface="+mn-cs"/>
            </a:endParaRPr>
          </a:p>
        </p:txBody>
      </p:sp>
    </p:spTree>
    <p:extLst>
      <p:ext uri="{BB962C8B-B14F-4D97-AF65-F5344CB8AC3E}">
        <p14:creationId xmlns:p14="http://schemas.microsoft.com/office/powerpoint/2010/main" val="217060544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319</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r>
              <a:rPr lang="en-US" b="1" dirty="0"/>
              <a:t>Instructor Notes</a:t>
            </a:r>
          </a:p>
          <a:p>
            <a:pPr marL="171450" indent="-171450">
              <a:buFont typeface="Arial" panose="020B0604020202020204" pitchFamily="34" charset="0"/>
              <a:buChar char="•"/>
            </a:pPr>
            <a:r>
              <a:rPr lang="en-US" b="0" dirty="0"/>
              <a:t>Many of the chemicals used in an operation can be hazardous, especially if they are used or stored the wrong way. One of the biggest dangers is cross-contamination. To reduce your risk, follow these guidelines on</a:t>
            </a:r>
            <a:r>
              <a:rPr lang="en-US" b="0" baseline="0" dirty="0"/>
              <a:t> the slide</a:t>
            </a:r>
            <a:r>
              <a:rPr lang="en-US" b="0" dirty="0"/>
              <a:t>.</a:t>
            </a:r>
          </a:p>
          <a:p>
            <a:pPr marL="171450" indent="-171450">
              <a:buFont typeface="Arial" panose="020B0604020202020204" pitchFamily="34" charset="0"/>
              <a:buChar char="•"/>
            </a:pPr>
            <a:r>
              <a:rPr lang="en-US" b="0" dirty="0"/>
              <a:t>Only chemicals approved for use in a foodservice operation should be used. </a:t>
            </a:r>
            <a:r>
              <a:rPr lang="en-US" b="1" dirty="0">
                <a:solidFill>
                  <a:srgbClr val="FF0000"/>
                </a:solidFill>
              </a:rPr>
              <a:t>NEVER</a:t>
            </a:r>
            <a:r>
              <a:rPr lang="en-US" b="0" dirty="0">
                <a:solidFill>
                  <a:srgbClr val="FF0000"/>
                </a:solidFill>
              </a:rPr>
              <a:t> </a:t>
            </a:r>
            <a:r>
              <a:rPr lang="en-US" b="0" dirty="0"/>
              <a:t>keep chemicals that are not required to operate or maintain the establishment. </a:t>
            </a:r>
          </a:p>
          <a:p>
            <a:pPr marL="171450" indent="-171450">
              <a:buFont typeface="Arial" panose="020B0604020202020204" pitchFamily="34" charset="0"/>
              <a:buChar char="•"/>
            </a:pPr>
            <a:r>
              <a:rPr lang="en-US" b="0" dirty="0"/>
              <a:t>To prevent contamination, always cover or remove items that could become contaminated before using chemicals. After using chemicals, make sure to clean and sanitize equipment and utensils. </a:t>
            </a:r>
          </a:p>
        </p:txBody>
      </p:sp>
    </p:spTree>
    <p:extLst>
      <p:ext uri="{BB962C8B-B14F-4D97-AF65-F5344CB8AC3E}">
        <p14:creationId xmlns:p14="http://schemas.microsoft.com/office/powerpoint/2010/main" val="3902451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32</a:t>
            </a:fld>
            <a:endParaRPr lang="en-US" sz="1200" b="0" dirty="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The Food and Drug Administration (FDA):</a:t>
            </a:r>
          </a:p>
          <a:p>
            <a:pPr marL="628650" lvl="1" indent="-171450" eaLnBrk="1" hangingPunct="1">
              <a:buFont typeface="Arial" panose="020B0604020202020204" pitchFamily="34" charset="0"/>
              <a:buChar char="•"/>
              <a:defRPr/>
            </a:pPr>
            <a:r>
              <a:rPr lang="en-US" dirty="0">
                <a:latin typeface="Times New Roman" charset="0"/>
                <a:cs typeface="+mn-cs"/>
              </a:rPr>
              <a:t>Inspects all food except meat, poultry, and eggs</a:t>
            </a:r>
          </a:p>
          <a:p>
            <a:pPr marL="628650" lvl="1" indent="-171450" eaLnBrk="1" hangingPunct="1">
              <a:buFont typeface="Arial" panose="020B0604020202020204" pitchFamily="34" charset="0"/>
              <a:buChar char="•"/>
              <a:defRPr/>
            </a:pPr>
            <a:r>
              <a:rPr lang="en-US" dirty="0">
                <a:latin typeface="Times New Roman" charset="0"/>
                <a:cs typeface="+mn-cs"/>
              </a:rPr>
              <a:t>Regulates food transported across state lines</a:t>
            </a:r>
          </a:p>
          <a:p>
            <a:pPr marL="628650" lvl="1" indent="-171450" eaLnBrk="1" hangingPunct="1">
              <a:buFont typeface="Arial" panose="020B0604020202020204" pitchFamily="34" charset="0"/>
              <a:buChar char="•"/>
              <a:defRPr/>
            </a:pPr>
            <a:r>
              <a:rPr lang="en-US" dirty="0">
                <a:latin typeface="Times New Roman" charset="0"/>
                <a:cs typeface="+mn-cs"/>
              </a:rPr>
              <a:t>Issues a </a:t>
            </a:r>
            <a:r>
              <a:rPr lang="en-US" i="1" dirty="0">
                <a:latin typeface="Times New Roman" charset="0"/>
                <a:cs typeface="+mn-cs"/>
              </a:rPr>
              <a:t>Food Code. </a:t>
            </a:r>
            <a:r>
              <a:rPr lang="en-US" sz="1200" b="0" i="0" u="none" strike="noStrike" kern="1200" baseline="0" dirty="0">
                <a:solidFill>
                  <a:schemeClr val="tx1"/>
                </a:solidFill>
                <a:latin typeface="Times New Roman" pitchFamily="18" charset="0"/>
                <a:ea typeface="ＭＳ Ｐゴシック" charset="0"/>
                <a:cs typeface="ＭＳ Ｐゴシック" charset="0"/>
              </a:rPr>
              <a:t>This science-based code provides recommendations for food safety regulations.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The U.S. Department of Agriculture (USDA):</a:t>
            </a:r>
          </a:p>
          <a:p>
            <a:pPr marL="628650" lvl="1" indent="-171450" eaLnBrk="1" hangingPunct="1">
              <a:buFont typeface="Arial" panose="020B0604020202020204" pitchFamily="34" charset="0"/>
              <a:buChar char="•"/>
              <a:defRPr/>
            </a:pPr>
            <a:r>
              <a:rPr lang="en-US" dirty="0">
                <a:latin typeface="Times New Roman" charset="0"/>
                <a:cs typeface="+mn-cs"/>
              </a:rPr>
              <a:t>Regulates and inspects meat, poultry, and eggs</a:t>
            </a:r>
          </a:p>
          <a:p>
            <a:pPr marL="628650" lvl="1" indent="-171450" eaLnBrk="1" hangingPunct="1">
              <a:buFont typeface="Arial" panose="020B0604020202020204" pitchFamily="34" charset="0"/>
              <a:buChar char="•"/>
              <a:defRPr/>
            </a:pPr>
            <a:r>
              <a:rPr lang="en-US" dirty="0">
                <a:latin typeface="Times New Roman" charset="0"/>
                <a:cs typeface="+mn-cs"/>
              </a:rPr>
              <a:t>Regulates food that crosses state boundaries or involves more than one state</a:t>
            </a:r>
          </a:p>
          <a:p>
            <a:pPr marL="171450" indent="-171450" eaLnBrk="1" hangingPunct="1">
              <a:buFont typeface="Arial" panose="020B0604020202020204" pitchFamily="34" charset="0"/>
              <a:buChar char="•"/>
              <a:defRPr/>
            </a:pPr>
            <a:r>
              <a:rPr lang="en-US" dirty="0">
                <a:latin typeface="Times New Roman" charset="0"/>
                <a:cs typeface="+mn-cs"/>
              </a:rPr>
              <a:t>Agencies such as the Centers for Disease Control and Prevention (CDC) and the U. S. Public Health Service (PHS):</a:t>
            </a:r>
          </a:p>
          <a:p>
            <a:pPr marL="628650" lvl="1" indent="-171450" eaLnBrk="1" hangingPunct="1">
              <a:buFont typeface="Arial" panose="020B0604020202020204" pitchFamily="34" charset="0"/>
              <a:buChar char="•"/>
              <a:defRPr/>
            </a:pPr>
            <a:r>
              <a:rPr lang="en-US" dirty="0">
                <a:latin typeface="Times New Roman" charset="0"/>
                <a:cs typeface="+mn-cs"/>
              </a:rPr>
              <a:t>Conduct research into the causes of foodborne-illness outbreaks</a:t>
            </a:r>
          </a:p>
          <a:p>
            <a:pPr marL="628650" lvl="1"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Assist in investigating outbreaks</a:t>
            </a:r>
            <a:r>
              <a:rPr lang="en-US" dirty="0">
                <a:latin typeface="Times New Roman" charset="0"/>
                <a:cs typeface="+mn-cs"/>
              </a:rPr>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charset="0"/>
                <a:cs typeface="+mn-cs"/>
              </a:rPr>
              <a:t>State and local regulatory authorities write or adopt codes that regulate retail and foodservice operations. </a:t>
            </a:r>
          </a:p>
          <a:p>
            <a:pPr marL="457200" lvl="1" indent="0" eaLnBrk="1" hangingPunct="1">
              <a:buFont typeface="Arial" panose="020B0604020202020204" pitchFamily="34" charset="0"/>
              <a:buNone/>
              <a:defRPr/>
            </a:pPr>
            <a:endParaRPr lang="en-US" b="1" dirty="0">
              <a:solidFill>
                <a:srgbClr val="FF3300"/>
              </a:solidFill>
              <a:latin typeface="Times New Roman" charset="0"/>
              <a:cs typeface="+mn-cs"/>
            </a:endParaRPr>
          </a:p>
        </p:txBody>
      </p:sp>
    </p:spTree>
    <p:extLst>
      <p:ext uri="{BB962C8B-B14F-4D97-AF65-F5344CB8AC3E}">
        <p14:creationId xmlns:p14="http://schemas.microsoft.com/office/powerpoint/2010/main" val="706434142"/>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320</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r>
              <a:rPr lang="en-US" b="1" dirty="0"/>
              <a:t>Instructor Notes</a:t>
            </a:r>
          </a:p>
          <a:p>
            <a:pPr marL="171450" indent="-171450">
              <a:buFont typeface="Arial" panose="020B0604020202020204" pitchFamily="34" charset="0"/>
              <a:buChar char="•"/>
            </a:pPr>
            <a:r>
              <a:rPr lang="en-US" b="0" dirty="0"/>
              <a:t>Chemicals must be stored in their original containers. Some operations also designate specific areas for storing chemicals. Whether or not this is done, chemicals must be kept separate from food, equipment, utensils, and linens. This separation can be done either of these ways: by spacing chemicals apart from other items, or by partitioning off chemicals from other items stored in the same area.</a:t>
            </a:r>
          </a:p>
          <a:p>
            <a:pPr marL="171450" indent="-171450">
              <a:buFont typeface="Arial" panose="020B0604020202020204" pitchFamily="34" charset="0"/>
              <a:buChar char="•"/>
            </a:pPr>
            <a:r>
              <a:rPr lang="en-US" b="0" dirty="0"/>
              <a:t>Regardless of the method used, chemicals must always be stored below food, equipment, utensils, and linens.</a:t>
            </a:r>
          </a:p>
        </p:txBody>
      </p:sp>
    </p:spTree>
    <p:extLst>
      <p:ext uri="{BB962C8B-B14F-4D97-AF65-F5344CB8AC3E}">
        <p14:creationId xmlns:p14="http://schemas.microsoft.com/office/powerpoint/2010/main" val="1880065784"/>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321</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4837"/>
            <a:ext cx="5608638" cy="4183063"/>
          </a:xfrm>
        </p:spPr>
        <p:txBody>
          <a:bodyPr/>
          <a:lstStyle/>
          <a:p>
            <a:r>
              <a:rPr lang="en-US" b="1" dirty="0"/>
              <a:t>Instructor Notes</a:t>
            </a:r>
          </a:p>
          <a:p>
            <a:pPr marL="171450" indent="-171450">
              <a:buFont typeface="Arial" panose="020B0604020202020204" pitchFamily="34" charset="0"/>
              <a:buChar char="•"/>
            </a:pPr>
            <a:r>
              <a:rPr lang="en-US" b="0" dirty="0"/>
              <a:t>If chemicals are transferred to a new working container, the label on that container must list the common name of the chemical. The photo on the slide shows a working container labeled with the common name of the chemical.</a:t>
            </a:r>
          </a:p>
        </p:txBody>
      </p:sp>
    </p:spTree>
    <p:extLst>
      <p:ext uri="{BB962C8B-B14F-4D97-AF65-F5344CB8AC3E}">
        <p14:creationId xmlns:p14="http://schemas.microsoft.com/office/powerpoint/2010/main" val="330728206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BEAAA4E-EC9E-6C4A-95FC-41B671ECAF93}" type="slidenum">
              <a:rPr lang="en-US" sz="1200" b="0" smtClean="0">
                <a:solidFill>
                  <a:schemeClr val="tx1"/>
                </a:solidFill>
              </a:rPr>
              <a:pPr eaLnBrk="1" hangingPunct="1">
                <a:defRPr/>
              </a:pPr>
              <a:t>322</a:t>
            </a:fld>
            <a:endParaRPr lang="en-US" sz="1200" b="0" dirty="0">
              <a:solidFill>
                <a:schemeClr val="tx1"/>
              </a:solidFill>
            </a:endParaRPr>
          </a:p>
        </p:txBody>
      </p:sp>
      <p:sp>
        <p:nvSpPr>
          <p:cNvPr id="575491" name="Rectangle 2"/>
          <p:cNvSpPr>
            <a:spLocks noGrp="1" noRot="1" noChangeAspect="1" noChangeArrowheads="1" noTextEdit="1"/>
          </p:cNvSpPr>
          <p:nvPr>
            <p:ph type="sldImg"/>
          </p:nvPr>
        </p:nvSpPr>
        <p:spPr>
          <a:xfrm>
            <a:off x="1182688" y="696913"/>
            <a:ext cx="4648200" cy="3486150"/>
          </a:xfrm>
          <a:ln/>
        </p:spPr>
      </p:sp>
      <p:sp>
        <p:nvSpPr>
          <p:cNvPr id="4" name="Rectangle 3"/>
          <p:cNvSpPr>
            <a:spLocks noGrp="1" noChangeArrowheads="1"/>
          </p:cNvSpPr>
          <p:nvPr>
            <p:ph type="body" idx="3"/>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2050620545"/>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97CD36-0AC2-6947-9F2C-F6ECCA9E20EB}" type="slidenum">
              <a:rPr lang="en-US" sz="1200" b="0" smtClean="0">
                <a:solidFill>
                  <a:schemeClr val="tx1"/>
                </a:solidFill>
              </a:rPr>
              <a:pPr eaLnBrk="1" hangingPunct="1">
                <a:defRPr/>
              </a:pPr>
              <a:t>323</a:t>
            </a:fld>
            <a:endParaRPr lang="en-US" sz="1200" b="0" dirty="0">
              <a:solidFill>
                <a:schemeClr val="tx1"/>
              </a:solidFill>
            </a:endParaRPr>
          </a:p>
        </p:txBody>
      </p:sp>
      <p:sp>
        <p:nvSpPr>
          <p:cNvPr id="576515" name="Rectangle 2"/>
          <p:cNvSpPr>
            <a:spLocks noGrp="1" noRot="1" noChangeAspect="1" noChangeArrowheads="1" noTextEdit="1"/>
          </p:cNvSpPr>
          <p:nvPr>
            <p:ph type="sldImg"/>
          </p:nvPr>
        </p:nvSpPr>
        <p:spPr>
          <a:xfrm>
            <a:off x="1182688" y="696913"/>
            <a:ext cx="4648200" cy="3486150"/>
          </a:xfrm>
          <a:ln/>
        </p:spPr>
      </p:sp>
      <p:sp>
        <p:nvSpPr>
          <p:cNvPr id="576516" name="Rectangle 3"/>
          <p:cNvSpPr>
            <a:spLocks noGrp="1" noChangeArrowheads="1"/>
          </p:cNvSpPr>
          <p:nvPr>
            <p:ph type="body" idx="1"/>
          </p:nvPr>
        </p:nvSpPr>
        <p:spPr>
          <a:xfrm>
            <a:off x="876300" y="4419600"/>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List all cleaning jobs in one area. Or list jobs in the order they should be performed. Include both food and nonfood surfaces as items that need to be cleaned.</a:t>
            </a:r>
          </a:p>
          <a:p>
            <a:pPr marL="171450" indent="-171450" eaLnBrk="1" hangingPunct="1">
              <a:buFont typeface="Arial" panose="020B0604020202020204" pitchFamily="34" charset="0"/>
              <a:buChar char="•"/>
              <a:defRPr/>
            </a:pPr>
            <a:r>
              <a:rPr lang="en-US" dirty="0">
                <a:latin typeface="Times New Roman" charset="0"/>
                <a:cs typeface="+mn-cs"/>
              </a:rPr>
              <a:t>Assign each cleaning task to a specific individual.</a:t>
            </a:r>
          </a:p>
          <a:p>
            <a:pPr marL="171450" indent="-171450" eaLnBrk="1" hangingPunct="1">
              <a:buFont typeface="Arial" panose="020B0604020202020204" pitchFamily="34" charset="0"/>
              <a:buChar char="•"/>
              <a:defRPr/>
            </a:pPr>
            <a:r>
              <a:rPr lang="en-US" dirty="0">
                <a:latin typeface="Times New Roman" charset="0"/>
                <a:cs typeface="+mn-cs"/>
              </a:rPr>
              <a:t>Staff should clean and sanitize as needed. Schedule major cleaning when food will not be contaminated or service will not be affected. Schedule work shifts to allow enough time.</a:t>
            </a:r>
          </a:p>
          <a:p>
            <a:pPr marL="171450" indent="-171450" eaLnBrk="1" hangingPunct="1">
              <a:buFont typeface="Arial" panose="020B0604020202020204" pitchFamily="34" charset="0"/>
              <a:buChar char="•"/>
              <a:defRPr/>
            </a:pPr>
            <a:r>
              <a:rPr lang="en-US" dirty="0">
                <a:latin typeface="Times New Roman" charset="0"/>
                <a:cs typeface="+mn-cs"/>
              </a:rPr>
              <a:t>Have clear, written procedures for cleaning. List cleaning tools and chemicals by name. Post cleaning instructions near the item. Always follow manufacturers</a:t>
            </a:r>
            <a:r>
              <a:rPr lang="ja-JP" altLang="en-US" dirty="0">
                <a:latin typeface="Times New Roman" charset="0"/>
                <a:cs typeface="+mn-cs"/>
              </a:rPr>
              <a:t>’</a:t>
            </a:r>
            <a:r>
              <a:rPr lang="en-US" dirty="0">
                <a:latin typeface="Times New Roman" charset="0"/>
                <a:cs typeface="+mn-cs"/>
              </a:rPr>
              <a:t> instructions when cleaning equipment.</a:t>
            </a:r>
          </a:p>
        </p:txBody>
      </p:sp>
    </p:spTree>
    <p:extLst>
      <p:ext uri="{BB962C8B-B14F-4D97-AF65-F5344CB8AC3E}">
        <p14:creationId xmlns:p14="http://schemas.microsoft.com/office/powerpoint/2010/main" val="918794377"/>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59F925-9E0D-4547-AF7D-096BAC526FC2}" type="slidenum">
              <a:rPr lang="en-US" sz="1200" b="0" smtClean="0">
                <a:solidFill>
                  <a:schemeClr val="tx1"/>
                </a:solidFill>
              </a:rPr>
              <a:pPr eaLnBrk="1" hangingPunct="1">
                <a:defRPr/>
              </a:pPr>
              <a:t>324</a:t>
            </a:fld>
            <a:endParaRPr lang="en-US" sz="1200" b="0" dirty="0">
              <a:solidFill>
                <a:schemeClr val="tx1"/>
              </a:solidFill>
            </a:endParaRPr>
          </a:p>
        </p:txBody>
      </p:sp>
      <p:sp>
        <p:nvSpPr>
          <p:cNvPr id="577539" name="Rectangle 2"/>
          <p:cNvSpPr>
            <a:spLocks noGrp="1" noRot="1" noChangeAspect="1" noChangeArrowheads="1" noTextEdit="1"/>
          </p:cNvSpPr>
          <p:nvPr>
            <p:ph type="sldImg"/>
          </p:nvPr>
        </p:nvSpPr>
        <p:spPr>
          <a:xfrm>
            <a:off x="1182688" y="696913"/>
            <a:ext cx="4648200" cy="3486150"/>
          </a:xfrm>
          <a:ln/>
        </p:spPr>
      </p:sp>
      <p:sp>
        <p:nvSpPr>
          <p:cNvPr id="577540" name="Rectangle 3"/>
          <p:cNvSpPr>
            <a:spLocks noGrp="1" noChangeArrowheads="1"/>
          </p:cNvSpPr>
          <p:nvPr>
            <p:ph type="body" idx="1"/>
          </p:nvPr>
        </p:nvSpPr>
        <p:spPr>
          <a:xfrm>
            <a:off x="876300" y="4468813"/>
            <a:ext cx="5432425"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Train your staff to follow the program. Schedule time for training. Work with small groups or conduct training by area.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the cleaning program is working.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Change the master schedule as needed for any changes in menu, procedures, or equipment.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Ask staff during meetings for input on the program.</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574684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33</a:t>
            </a:fld>
            <a:endParaRPr lang="en-US" sz="1200" b="0" dirty="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Regulatory authorities have many responsibilities. Listed here are some of the responsibilities related to food safety.</a:t>
            </a:r>
          </a:p>
        </p:txBody>
      </p:sp>
    </p:spTree>
    <p:extLst>
      <p:ext uri="{BB962C8B-B14F-4D97-AF65-F5344CB8AC3E}">
        <p14:creationId xmlns:p14="http://schemas.microsoft.com/office/powerpoint/2010/main" val="637518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31744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F1F4FDD-7786-E249-BDDE-ACCF5E318278}" type="slidenum">
              <a:rPr lang="en-US" sz="1200" b="0" smtClean="0">
                <a:solidFill>
                  <a:schemeClr val="tx1"/>
                </a:solidFill>
              </a:rPr>
              <a:pPr eaLnBrk="1" hangingPunct="1">
                <a:defRPr/>
              </a:pPr>
              <a:t>34</a:t>
            </a:fld>
            <a:endParaRPr lang="en-US" sz="1200" b="0" dirty="0">
              <a:solidFill>
                <a:schemeClr val="tx1"/>
              </a:solidFill>
            </a:endParaRPr>
          </a:p>
        </p:txBody>
      </p:sp>
    </p:spTree>
    <p:extLst>
      <p:ext uri="{BB962C8B-B14F-4D97-AF65-F5344CB8AC3E}">
        <p14:creationId xmlns:p14="http://schemas.microsoft.com/office/powerpoint/2010/main" val="1148134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A8FF18-BA79-634D-9775-EC4D253D3F89}" type="slidenum">
              <a:rPr lang="en-US" sz="1200" b="0" smtClean="0">
                <a:solidFill>
                  <a:schemeClr val="tx1"/>
                </a:solidFill>
              </a:rPr>
              <a:pPr eaLnBrk="1" hangingPunct="1">
                <a:defRPr/>
              </a:pPr>
              <a:t>35</a:t>
            </a:fld>
            <a:endParaRPr lang="en-US" sz="1200" b="0" dirty="0">
              <a:solidFill>
                <a:schemeClr val="tx1"/>
              </a:solidFill>
            </a:endParaRPr>
          </a:p>
        </p:txBody>
      </p:sp>
      <p:sp>
        <p:nvSpPr>
          <p:cNvPr id="318467" name="Rectangle 2"/>
          <p:cNvSpPr>
            <a:spLocks noGrp="1" noRot="1" noChangeAspect="1" noChangeArrowheads="1" noTextEdit="1"/>
          </p:cNvSpPr>
          <p:nvPr>
            <p:ph type="sldImg"/>
          </p:nvPr>
        </p:nvSpPr>
        <p:spPr>
          <a:xfrm>
            <a:off x="1181100" y="698500"/>
            <a:ext cx="4648200" cy="3486150"/>
          </a:xfrm>
          <a:ln/>
        </p:spPr>
      </p:sp>
      <p:sp>
        <p:nvSpPr>
          <p:cNvPr id="8397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Discuss the chapter objectives with the class.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889788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36</a:t>
            </a:fld>
            <a:endParaRPr lang="en-US" sz="1200" b="0" dirty="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One of the foodservice manager’s most important roles is to prevent any type of contamination of food from occurring. </a:t>
            </a:r>
          </a:p>
          <a:p>
            <a:pPr marL="171450" indent="-171450" eaLnBrk="1" hangingPunct="1">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Contamination is the presence of harmful substances in food.</a:t>
            </a:r>
          </a:p>
          <a:p>
            <a:pPr marL="171450" indent="-171450" eaLnBrk="1" hangingPunct="1">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Those substances can be biological, chemical, or physical. </a:t>
            </a:r>
          </a:p>
          <a:p>
            <a:pPr marL="171450" indent="-171450" eaLnBrk="1" hangingPunct="1">
              <a:buFont typeface="Arial" panose="020B0604020202020204" pitchFamily="34" charset="0"/>
              <a:buChar char="•"/>
            </a:pPr>
            <a:r>
              <a:rPr lang="en-US" dirty="0">
                <a:latin typeface="Times New Roman" charset="0"/>
              </a:rPr>
              <a:t>Most contaminants cause foodborne illness.</a:t>
            </a:r>
          </a:p>
          <a:p>
            <a:pPr marL="171450" indent="-171450" eaLnBrk="1" hangingPunct="1">
              <a:buFont typeface="Arial" panose="020B0604020202020204" pitchFamily="34" charset="0"/>
              <a:buChar char="•"/>
            </a:pPr>
            <a:r>
              <a:rPr lang="en-US" dirty="0">
                <a:latin typeface="Times New Roman" charset="0"/>
              </a:rPr>
              <a:t>Others result in physical injury.</a:t>
            </a:r>
          </a:p>
          <a:p>
            <a:pPr marL="114300" indent="-114300" eaLnBrk="1" hangingPunct="1">
              <a:buFontTx/>
              <a:buChar char="•"/>
            </a:pPr>
            <a:endParaRPr lang="en-US" dirty="0">
              <a:latin typeface="Times New Roman" charset="0"/>
            </a:endParaRPr>
          </a:p>
        </p:txBody>
      </p:sp>
    </p:spTree>
    <p:extLst>
      <p:ext uri="{BB962C8B-B14F-4D97-AF65-F5344CB8AC3E}">
        <p14:creationId xmlns:p14="http://schemas.microsoft.com/office/powerpoint/2010/main" val="4025689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37</a:t>
            </a:fld>
            <a:endParaRPr lang="en-US" sz="1200" b="0" dirty="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Contaminants are found in the animals we use for food; the air, water, and dirt; and chemicals</a:t>
            </a:r>
            <a:r>
              <a:rPr lang="en-US" baseline="0" dirty="0">
                <a:latin typeface="Times New Roman" charset="0"/>
              </a:rPr>
              <a:t> used in our operations.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Contaminants occur naturally in food, such as bones in fish.</a:t>
            </a:r>
          </a:p>
          <a:p>
            <a:pPr marL="171450" indent="-171450" eaLnBrk="1" hangingPunct="1">
              <a:buFont typeface="Arial" panose="020B0604020202020204" pitchFamily="34" charset="0"/>
              <a:buChar char="•"/>
            </a:pPr>
            <a:r>
              <a:rPr lang="en-US" dirty="0">
                <a:latin typeface="Times New Roman" charset="0"/>
              </a:rPr>
              <a:t>Food can be contaminated on purpose.</a:t>
            </a:r>
          </a:p>
          <a:p>
            <a:pPr marL="171450" indent="-171450" eaLnBrk="1" hangingPunct="1">
              <a:buFont typeface="Arial" panose="020B0604020202020204" pitchFamily="34" charset="0"/>
              <a:buChar char="•"/>
            </a:pPr>
            <a:r>
              <a:rPr lang="en-US" dirty="0">
                <a:latin typeface="Times New Roman" charset="0"/>
              </a:rPr>
              <a:t>Most food is contaminated accidently. </a:t>
            </a:r>
            <a:endParaRPr lang="en-US" altLang="ja-JP" dirty="0">
              <a:latin typeface="Times New Roman" charset="0"/>
            </a:endParaRPr>
          </a:p>
          <a:p>
            <a:pPr marL="0" indent="0" eaLnBrk="1" hangingPunct="1">
              <a:buFontTx/>
              <a:buNone/>
            </a:pPr>
            <a:endParaRPr lang="en-US" dirty="0">
              <a:latin typeface="Times New Roman" charset="0"/>
            </a:endParaRPr>
          </a:p>
        </p:txBody>
      </p:sp>
    </p:spTree>
    <p:extLst>
      <p:ext uri="{BB962C8B-B14F-4D97-AF65-F5344CB8AC3E}">
        <p14:creationId xmlns:p14="http://schemas.microsoft.com/office/powerpoint/2010/main" val="731159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38</a:t>
            </a:fld>
            <a:endParaRPr lang="en-US" sz="1200" b="0" dirty="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Food handlers who don</a:t>
            </a:r>
            <a:r>
              <a:rPr lang="ja-JP" altLang="en-US" dirty="0">
                <a:latin typeface="Times New Roman" charset="0"/>
              </a:rPr>
              <a:t>’</a:t>
            </a:r>
            <a:r>
              <a:rPr lang="en-US" altLang="ja-JP" dirty="0">
                <a:latin typeface="Times New Roman" charset="0"/>
              </a:rPr>
              <a:t>t wash their hands after using the restroom may contaminate food and surfaces with feces from their fingers. Once the food that the food handler touched is eaten, a foodborne illness may result. This is called the fecal-oral route of contamination.</a:t>
            </a:r>
            <a:endParaRPr lang="en-US" dirty="0">
              <a:latin typeface="Times New Roman" charset="0"/>
            </a:endParaRPr>
          </a:p>
        </p:txBody>
      </p:sp>
    </p:spTree>
    <p:extLst>
      <p:ext uri="{BB962C8B-B14F-4D97-AF65-F5344CB8AC3E}">
        <p14:creationId xmlns:p14="http://schemas.microsoft.com/office/powerpoint/2010/main" val="2469924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39</a:t>
            </a:fld>
            <a:endParaRPr lang="en-US" sz="1200" b="0" dirty="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Failure to spot signs of pests in the operation can cause contamination, because pests are a major source of disease.</a:t>
            </a:r>
            <a:endParaRPr lang="en-US" dirty="0">
              <a:latin typeface="Times New Roman" charset="0"/>
            </a:endParaRPr>
          </a:p>
        </p:txBody>
      </p:sp>
    </p:spTree>
    <p:extLst>
      <p:ext uri="{BB962C8B-B14F-4D97-AF65-F5344CB8AC3E}">
        <p14:creationId xmlns:p14="http://schemas.microsoft.com/office/powerpoint/2010/main" val="969397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B3BDE0-0320-AF48-91DE-B45C3EBD0330}" type="slidenum">
              <a:rPr lang="en-US" sz="1200" b="0" smtClean="0">
                <a:solidFill>
                  <a:schemeClr val="tx1"/>
                </a:solidFill>
              </a:rPr>
              <a:pPr eaLnBrk="1" hangingPunct="1">
                <a:defRPr/>
              </a:pPr>
              <a:t>4</a:t>
            </a:fld>
            <a:endParaRPr lang="en-US" sz="1200" b="0" dirty="0">
              <a:solidFill>
                <a:schemeClr val="tx1"/>
              </a:solidFill>
            </a:endParaRPr>
          </a:p>
        </p:txBody>
      </p:sp>
      <p:sp>
        <p:nvSpPr>
          <p:cNvPr id="294915" name="Rectangle 2"/>
          <p:cNvSpPr>
            <a:spLocks noGrp="1" noRot="1" noChangeAspect="1" noChangeArrowheads="1" noTextEdit="1"/>
          </p:cNvSpPr>
          <p:nvPr>
            <p:ph type="sldImg"/>
          </p:nvPr>
        </p:nvSpPr>
        <p:spPr>
          <a:xfrm>
            <a:off x="1181100" y="698500"/>
            <a:ext cx="4648200" cy="3486150"/>
          </a:xfrm>
          <a:ln/>
        </p:spPr>
      </p:sp>
      <p:sp>
        <p:nvSpPr>
          <p:cNvPr id="294916"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Pressure to work quickly can make it hard to take the time to follow food safety practices.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Your</a:t>
            </a:r>
            <a:r>
              <a:rPr lang="en-US" baseline="0" dirty="0">
                <a:latin typeface="Times New Roman" charset="0"/>
                <a:cs typeface="+mn-cs"/>
              </a:rPr>
              <a:t> </a:t>
            </a:r>
            <a:r>
              <a:rPr lang="en-US" dirty="0">
                <a:latin typeface="Times New Roman" charset="0"/>
                <a:cs typeface="+mn-cs"/>
              </a:rPr>
              <a:t>staff may speak a different language than you do, which can make it difficult to communicate. Cultural differences can also influence how food handlers view food safety.</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Staff often have different levels of education, making it more challenging to teach them food safety.</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Illness-causing microorganisms are more frequently found on food that once was considered safe. </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Food that is received from suppliers that are not practicing food safety can cause a foodborne-illness outbreak.</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The number of customers at high risk for getting a foodborne illness is increasing. An example of this is the growing elderly population.</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Training new staff leaves less time for food safety training.</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The ServSafe program will provide the tools needed to overcome the challenges in managing a good food safety program.</a:t>
            </a:r>
          </a:p>
        </p:txBody>
      </p:sp>
    </p:spTree>
    <p:extLst>
      <p:ext uri="{BB962C8B-B14F-4D97-AF65-F5344CB8AC3E}">
        <p14:creationId xmlns:p14="http://schemas.microsoft.com/office/powerpoint/2010/main" val="1696102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3CBC5F-533B-3D4E-B4E9-E47CBD0E3238}" type="slidenum">
              <a:rPr lang="en-US" sz="1200" b="0" smtClean="0">
                <a:solidFill>
                  <a:schemeClr val="tx1"/>
                </a:solidFill>
              </a:rPr>
              <a:pPr eaLnBrk="1" hangingPunct="1">
                <a:defRPr/>
              </a:pPr>
              <a:t>40</a:t>
            </a:fld>
            <a:endParaRPr lang="en-US" sz="1200" b="0" dirty="0">
              <a:solidFill>
                <a:schemeClr val="tx1"/>
              </a:solidFill>
            </a:endParaRPr>
          </a:p>
        </p:txBody>
      </p:sp>
      <p:sp>
        <p:nvSpPr>
          <p:cNvPr id="321539" name="Rectangle 2"/>
          <p:cNvSpPr>
            <a:spLocks noGrp="1" noRot="1" noChangeAspect="1" noChangeArrowheads="1" noTextEdit="1"/>
          </p:cNvSpPr>
          <p:nvPr>
            <p:ph type="sldImg"/>
          </p:nvPr>
        </p:nvSpPr>
        <p:spPr>
          <a:xfrm>
            <a:off x="1181100" y="698500"/>
            <a:ext cx="4648200" cy="3486150"/>
          </a:xfrm>
          <a:ln/>
        </p:spPr>
      </p:sp>
      <p:sp>
        <p:nvSpPr>
          <p:cNvPr id="49156" name="Rectangle 3"/>
          <p:cNvSpPr>
            <a:spLocks noGrp="1" noChangeArrowheads="1"/>
          </p:cNvSpPr>
          <p:nvPr>
            <p:ph type="body" idx="1"/>
          </p:nvPr>
        </p:nvSpPr>
        <p:spPr>
          <a:xfrm>
            <a:off x="876300" y="4465638"/>
            <a:ext cx="5391150" cy="41830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Biological contamination occurs when harmful microorganisms, referred to as pathogens, contaminate food.</a:t>
            </a:r>
          </a:p>
        </p:txBody>
      </p:sp>
    </p:spTree>
    <p:extLst>
      <p:ext uri="{BB962C8B-B14F-4D97-AF65-F5344CB8AC3E}">
        <p14:creationId xmlns:p14="http://schemas.microsoft.com/office/powerpoint/2010/main" val="2144460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4D708D-8109-0E4D-9770-6B601F4F366B}" type="slidenum">
              <a:rPr lang="en-US" sz="1200" b="0" smtClean="0">
                <a:solidFill>
                  <a:schemeClr val="tx1"/>
                </a:solidFill>
              </a:rPr>
              <a:pPr eaLnBrk="1" hangingPunct="1">
                <a:defRPr/>
              </a:pPr>
              <a:t>41</a:t>
            </a:fld>
            <a:endParaRPr lang="en-US" sz="1200" b="0" dirty="0">
              <a:solidFill>
                <a:schemeClr val="tx1"/>
              </a:solidFill>
            </a:endParaRPr>
          </a:p>
        </p:txBody>
      </p:sp>
      <p:sp>
        <p:nvSpPr>
          <p:cNvPr id="322563" name="Rectangle 2"/>
          <p:cNvSpPr>
            <a:spLocks noGrp="1" noRot="1" noChangeAspect="1" noChangeArrowheads="1" noTextEdit="1"/>
          </p:cNvSpPr>
          <p:nvPr>
            <p:ph type="sldImg"/>
          </p:nvPr>
        </p:nvSpPr>
        <p:spPr>
          <a:xfrm>
            <a:off x="1181100" y="698500"/>
            <a:ext cx="4648200" cy="3486150"/>
          </a:xfrm>
          <a:ln/>
        </p:spPr>
      </p:sp>
      <p:sp>
        <p:nvSpPr>
          <p:cNvPr id="92163"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Each type of pathogen will be discussed in more detail throughout the presentation.</a:t>
            </a:r>
          </a:p>
        </p:txBody>
      </p:sp>
    </p:spTree>
    <p:extLst>
      <p:ext uri="{BB962C8B-B14F-4D97-AF65-F5344CB8AC3E}">
        <p14:creationId xmlns:p14="http://schemas.microsoft.com/office/powerpoint/2010/main" val="1855165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n-US" b="1" dirty="0">
                <a:latin typeface="Times New Roman" panose="02020603050405020304" pitchFamily="18" charset="0"/>
                <a:ea typeface="+mn-ea"/>
                <a:cs typeface="Times New Roman" panose="02020603050405020304" pitchFamily="18" charset="0"/>
              </a:rPr>
              <a:t>Instructor Notes</a:t>
            </a:r>
          </a:p>
          <a:p>
            <a:pPr marL="171450" indent="-171450" eaLnBrk="1" hangingPunct="1">
              <a:buFont typeface="Arial" panose="020B0604020202020204" pitchFamily="34" charset="0"/>
              <a:buChar char="•"/>
            </a:pPr>
            <a:r>
              <a:rPr lang="en-US" dirty="0">
                <a:latin typeface="Times New Roman" panose="02020603050405020304" pitchFamily="18" charset="0"/>
                <a:ea typeface="+mn-ea"/>
                <a:cs typeface="Times New Roman" panose="02020603050405020304" pitchFamily="18" charset="0"/>
              </a:rPr>
              <a:t>According to the Food and Drug Administration (FDA), there are over 40 kinds of bacteria, viruses, parasites, and molds that can occur in food and cause a foodborne illness. </a:t>
            </a:r>
          </a:p>
          <a:p>
            <a:pPr marL="171450" indent="-171450" eaLnBrk="1" hangingPunct="1">
              <a:buFont typeface="Arial" panose="020B0604020202020204" pitchFamily="34" charset="0"/>
              <a:buChar char="•"/>
            </a:pPr>
            <a:r>
              <a:rPr lang="en-US" dirty="0">
                <a:latin typeface="Times New Roman" panose="02020603050405020304" pitchFamily="18" charset="0"/>
                <a:ea typeface="+mn-ea"/>
                <a:cs typeface="Times New Roman" panose="02020603050405020304" pitchFamily="18" charset="0"/>
              </a:rPr>
              <a:t>Six of these have been singled out by the FDA because they are highly contagious and can cause severe illness. </a:t>
            </a:r>
            <a:r>
              <a:rPr lang="en-US" sz="1200" kern="1200" dirty="0">
                <a:solidFill>
                  <a:schemeClr val="tx1"/>
                </a:solidFill>
                <a:latin typeface="Times New Roman" pitchFamily="18" charset="0"/>
                <a:ea typeface="ＭＳ Ｐゴシック" charset="0"/>
                <a:cs typeface="Times New Roman" panose="02020603050405020304" pitchFamily="18" charset="0"/>
              </a:rPr>
              <a:t>These have been dubbed the Big Six. </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D494EC2-D9B4-4583-8DA9-E77DF161A85C}" type="slidenum">
              <a:rPr lang="en-US" smtClean="0"/>
              <a:t>42</a:t>
            </a:fld>
            <a:endParaRPr lang="en-US" dirty="0"/>
          </a:p>
        </p:txBody>
      </p:sp>
    </p:spTree>
    <p:extLst>
      <p:ext uri="{BB962C8B-B14F-4D97-AF65-F5344CB8AC3E}">
        <p14:creationId xmlns:p14="http://schemas.microsoft.com/office/powerpoint/2010/main" val="1530386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78CC097-7AD7-6947-9A60-E0E0DE2B92F1}" type="slidenum">
              <a:rPr lang="en-US" sz="1200" b="0" smtClean="0">
                <a:solidFill>
                  <a:schemeClr val="tx1"/>
                </a:solidFill>
              </a:rPr>
              <a:pPr eaLnBrk="1" hangingPunct="1">
                <a:defRPr/>
              </a:pPr>
              <a:t>43</a:t>
            </a:fld>
            <a:endParaRPr lang="en-US" sz="1200" b="0" dirty="0">
              <a:solidFill>
                <a:schemeClr val="tx1"/>
              </a:solidFill>
            </a:endParaRPr>
          </a:p>
        </p:txBody>
      </p:sp>
      <p:sp>
        <p:nvSpPr>
          <p:cNvPr id="323587" name="Rectangle 2"/>
          <p:cNvSpPr>
            <a:spLocks noGrp="1" noRot="1" noChangeAspect="1" noChangeArrowheads="1" noTextEdit="1"/>
          </p:cNvSpPr>
          <p:nvPr>
            <p:ph type="sldImg"/>
          </p:nvPr>
        </p:nvSpPr>
        <p:spPr>
          <a:xfrm>
            <a:off x="1181100" y="698500"/>
            <a:ext cx="4648200" cy="3486150"/>
          </a:xfrm>
          <a:ln/>
        </p:spPr>
      </p:sp>
      <p:sp>
        <p:nvSpPr>
          <p:cNvPr id="94211"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The symptoms of a foodborne illness vary depending on which illness a person has. But most victims of foodborne illness share some common symptoms.</a:t>
            </a:r>
          </a:p>
          <a:p>
            <a:pPr marL="171450" indent="-171450" eaLnBrk="1" hangingPunct="1">
              <a:buFont typeface="Arial" panose="020B0604020202020204" pitchFamily="34" charset="0"/>
              <a:buChar char="•"/>
            </a:pPr>
            <a:r>
              <a:rPr lang="en-US" dirty="0">
                <a:latin typeface="Times New Roman" charset="0"/>
              </a:rPr>
              <a:t>Not every person who is sick from a foodborne illness will have all of these symptoms. Nor are the symptoms of a foodborne illness limited to this list.</a:t>
            </a:r>
          </a:p>
          <a:p>
            <a:pPr marL="171450" indent="-171450" eaLnBrk="1" hangingPunct="1">
              <a:buFont typeface="Arial" panose="020B0604020202020204" pitchFamily="34" charset="0"/>
              <a:buChar char="•"/>
            </a:pPr>
            <a:r>
              <a:rPr lang="en-US" dirty="0">
                <a:latin typeface="Times New Roman" charset="0"/>
              </a:rPr>
              <a:t>How quickly foodborne-illness symptoms appear in a person is known as the onset time of the illness. Onset times depend on the type of foodborne illness a person has. They can range from 30 minutes to as long as six weeks. How severe the illness is can also vary, from mild diarrhea to death.</a:t>
            </a:r>
          </a:p>
        </p:txBody>
      </p:sp>
    </p:spTree>
    <p:extLst>
      <p:ext uri="{BB962C8B-B14F-4D97-AF65-F5344CB8AC3E}">
        <p14:creationId xmlns:p14="http://schemas.microsoft.com/office/powerpoint/2010/main" val="2111727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5D818E-6643-3344-8B93-6F2BAFFD2476}" type="slidenum">
              <a:rPr lang="en-US" sz="1200" b="0" smtClean="0">
                <a:solidFill>
                  <a:schemeClr val="tx1"/>
                </a:solidFill>
              </a:rPr>
              <a:pPr eaLnBrk="1" hangingPunct="1">
                <a:defRPr/>
              </a:pPr>
              <a:t>44</a:t>
            </a:fld>
            <a:endParaRPr lang="en-US" sz="1200" b="0" dirty="0">
              <a:solidFill>
                <a:schemeClr val="tx1"/>
              </a:solidFill>
            </a:endParaRPr>
          </a:p>
        </p:txBody>
      </p:sp>
      <p:sp>
        <p:nvSpPr>
          <p:cNvPr id="324611" name="Rectangle 2"/>
          <p:cNvSpPr>
            <a:spLocks noGrp="1" noRot="1" noChangeAspect="1" noChangeArrowheads="1" noTextEdit="1"/>
          </p:cNvSpPr>
          <p:nvPr>
            <p:ph type="sldImg"/>
          </p:nvPr>
        </p:nvSpPr>
        <p:spPr>
          <a:xfrm>
            <a:off x="1181100" y="698500"/>
            <a:ext cx="4648200" cy="3486150"/>
          </a:xfrm>
          <a:ln/>
        </p:spPr>
      </p:sp>
      <p:sp>
        <p:nvSpPr>
          <p:cNvPr id="324612"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Bacteria live in our bodies. Some types of bacteria keep us healthy, while others cause illness.</a:t>
            </a:r>
          </a:p>
          <a:p>
            <a:pPr marL="171450" indent="-171450" eaLnBrk="1" hangingPunct="1">
              <a:buFont typeface="Arial" panose="020B0604020202020204" pitchFamily="34" charset="0"/>
              <a:buChar char="•"/>
              <a:defRPr/>
            </a:pPr>
            <a:r>
              <a:rPr lang="en-US" dirty="0">
                <a:latin typeface="Times New Roman" charset="0"/>
                <a:cs typeface="+mn-cs"/>
              </a:rPr>
              <a:t>The most important way to prevent bacteria from causing foodborne illness is to control time and temperature.</a:t>
            </a:r>
          </a:p>
          <a:p>
            <a:pPr marL="114300" indent="-114300"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2464868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2FA0AD0-3503-CA48-B617-2F4D0685461C}" type="slidenum">
              <a:rPr lang="en-US" sz="1200" b="0" smtClean="0">
                <a:solidFill>
                  <a:schemeClr val="tx1"/>
                </a:solidFill>
              </a:rPr>
              <a:pPr eaLnBrk="1" hangingPunct="1">
                <a:defRPr/>
              </a:pPr>
              <a:t>45</a:t>
            </a:fld>
            <a:endParaRPr lang="en-US" sz="1200" b="0" dirty="0">
              <a:solidFill>
                <a:schemeClr val="tx1"/>
              </a:solidFill>
            </a:endParaRPr>
          </a:p>
        </p:txBody>
      </p:sp>
      <p:sp>
        <p:nvSpPr>
          <p:cNvPr id="325635" name="Rectangle 2"/>
          <p:cNvSpPr>
            <a:spLocks noGrp="1" noRot="1" noChangeAspect="1" noChangeArrowheads="1" noTextEdit="1"/>
          </p:cNvSpPr>
          <p:nvPr>
            <p:ph type="sldImg"/>
          </p:nvPr>
        </p:nvSpPr>
        <p:spPr>
          <a:xfrm>
            <a:off x="1181100" y="698500"/>
            <a:ext cx="4648200" cy="3486150"/>
          </a:xfrm>
          <a:ln/>
        </p:spPr>
      </p:sp>
      <p:sp>
        <p:nvSpPr>
          <p:cNvPr id="305156" name="Rectangle 3"/>
          <p:cNvSpPr>
            <a:spLocks noGrp="1" noChangeArrowheads="1"/>
          </p:cNvSpPr>
          <p:nvPr>
            <p:ph type="body" idx="1"/>
          </p:nvPr>
        </p:nvSpPr>
        <p:spPr>
          <a:xfrm>
            <a:off x="876300" y="4465638"/>
            <a:ext cx="5294313" cy="4183062"/>
          </a:xfrm>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anose="020B0604020202020204" pitchFamily="34" charset="0"/>
              <a:buChar char="•"/>
              <a:defRPr/>
            </a:pPr>
            <a:r>
              <a:rPr lang="en-US" dirty="0">
                <a:ea typeface="+mn-ea"/>
                <a:cs typeface="+mn-cs"/>
              </a:rPr>
              <a:t>Bacteria need six conditions to grow. You can remember these conditions by thinking of the words FAT TOM.</a:t>
            </a:r>
          </a:p>
          <a:p>
            <a:pPr marL="0" indent="0" eaLnBrk="1" hangingPunct="1">
              <a:defRPr/>
            </a:pPr>
            <a:endParaRPr lang="en-US" dirty="0">
              <a:ea typeface="+mn-ea"/>
              <a:cs typeface="+mn-cs"/>
            </a:endParaRPr>
          </a:p>
        </p:txBody>
      </p:sp>
    </p:spTree>
    <p:extLst>
      <p:ext uri="{BB962C8B-B14F-4D97-AF65-F5344CB8AC3E}">
        <p14:creationId xmlns:p14="http://schemas.microsoft.com/office/powerpoint/2010/main" val="905287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E7D603-5986-3B4A-A3DA-51BE03542DA1}" type="slidenum">
              <a:rPr lang="en-US" sz="1200" b="0" smtClean="0">
                <a:solidFill>
                  <a:schemeClr val="tx1"/>
                </a:solidFill>
              </a:rPr>
              <a:pPr eaLnBrk="1" hangingPunct="1">
                <a:defRPr/>
              </a:pPr>
              <a:t>46</a:t>
            </a:fld>
            <a:endParaRPr lang="en-US" sz="1200" b="0" dirty="0">
              <a:solidFill>
                <a:schemeClr val="tx1"/>
              </a:solidFill>
            </a:endParaRPr>
          </a:p>
        </p:txBody>
      </p:sp>
      <p:sp>
        <p:nvSpPr>
          <p:cNvPr id="326659"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4132849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1C7C6AA-4CFB-7645-BA39-823539747BC9}" type="slidenum">
              <a:rPr lang="en-US" sz="1200" b="0" smtClean="0">
                <a:solidFill>
                  <a:schemeClr val="tx1"/>
                </a:solidFill>
              </a:rPr>
              <a:pPr eaLnBrk="1" hangingPunct="1">
                <a:defRPr/>
              </a:pPr>
              <a:t>47</a:t>
            </a:fld>
            <a:endParaRPr lang="en-US" sz="1200" b="0" dirty="0">
              <a:solidFill>
                <a:schemeClr val="tx1"/>
              </a:solidFill>
            </a:endParaRPr>
          </a:p>
        </p:txBody>
      </p:sp>
      <p:sp>
        <p:nvSpPr>
          <p:cNvPr id="327683" name="Rectangle 2"/>
          <p:cNvSpPr>
            <a:spLocks noGrp="1" noRot="1" noChangeAspect="1" noChangeArrowheads="1" noTextEdit="1"/>
          </p:cNvSpPr>
          <p:nvPr>
            <p:ph type="sldImg"/>
          </p:nvPr>
        </p:nvSpPr>
        <p:spPr>
          <a:xfrm>
            <a:off x="1181100" y="698500"/>
            <a:ext cx="4648200" cy="3486150"/>
          </a:xfrm>
          <a:ln/>
        </p:spPr>
      </p:sp>
      <p:sp>
        <p:nvSpPr>
          <p:cNvPr id="55300" name="Rectangle 3"/>
          <p:cNvSpPr>
            <a:spLocks noGrp="1" noChangeArrowheads="1"/>
          </p:cNvSpPr>
          <p:nvPr>
            <p:ph type="body" idx="1"/>
          </p:nvPr>
        </p:nvSpPr>
        <p:spPr>
          <a:xfrm>
            <a:off x="876300" y="4415631"/>
            <a:ext cx="5608638" cy="41830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Times New Roman" pitchFamily="18" charset="0"/>
              </a:rPr>
              <a:t>Instructor Notes</a:t>
            </a:r>
          </a:p>
          <a:p>
            <a:pPr marL="171450" indent="-171450" eaLnBrk="1" hangingPunct="1">
              <a:buFont typeface="Arial" pitchFamily="34" charset="0"/>
              <a:buChar char="•"/>
              <a:defRPr/>
            </a:pPr>
            <a:r>
              <a:rPr lang="en-US" dirty="0">
                <a:ea typeface="+mn-ea"/>
                <a:cs typeface="Times New Roman" pitchFamily="18" charset="0"/>
              </a:rPr>
              <a:t>The pH scale is the measure of acidity. It ranges from 0 to 14.0. </a:t>
            </a:r>
          </a:p>
          <a:p>
            <a:pPr marL="171450" indent="-171450" eaLnBrk="1" hangingPunct="1">
              <a:buFont typeface="Arial" pitchFamily="34" charset="0"/>
              <a:buChar char="•"/>
              <a:defRPr/>
            </a:pPr>
            <a:r>
              <a:rPr lang="en-US" dirty="0">
                <a:ea typeface="+mn-ea"/>
                <a:cs typeface="Times New Roman" pitchFamily="18" charset="0"/>
              </a:rPr>
              <a:t>A value of 0 is highly acidic, while a value of 14 is highly alkaline.</a:t>
            </a:r>
          </a:p>
          <a:p>
            <a:pPr marL="171450" indent="-171450" eaLnBrk="1" hangingPunct="1">
              <a:buFont typeface="Arial" pitchFamily="34" charset="0"/>
              <a:buChar char="•"/>
              <a:defRPr/>
            </a:pPr>
            <a:r>
              <a:rPr lang="en-US" dirty="0">
                <a:ea typeface="+mn-ea"/>
                <a:cs typeface="Times New Roman" pitchFamily="18" charset="0"/>
              </a:rPr>
              <a:t>A pH of 7 is neutral.</a:t>
            </a:r>
          </a:p>
          <a:p>
            <a:pPr marL="171450" indent="-171450" eaLnBrk="1" hangingPunct="1">
              <a:buFont typeface="Arial" pitchFamily="34" charset="0"/>
              <a:buChar char="•"/>
              <a:defRPr/>
            </a:pPr>
            <a:r>
              <a:rPr lang="en-US" dirty="0">
                <a:ea typeface="+mn-ea"/>
                <a:cs typeface="Times New Roman" pitchFamily="18" charset="0"/>
              </a:rPr>
              <a:t>Bacteria grow best in food that is neutral to slightly acidic.</a:t>
            </a:r>
          </a:p>
        </p:txBody>
      </p:sp>
    </p:spTree>
    <p:extLst>
      <p:ext uri="{BB962C8B-B14F-4D97-AF65-F5344CB8AC3E}">
        <p14:creationId xmlns:p14="http://schemas.microsoft.com/office/powerpoint/2010/main" val="3006055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778BC49-61CF-6349-8D67-DFF90D15E714}" type="slidenum">
              <a:rPr lang="en-US" sz="1200" b="0" smtClean="0">
                <a:solidFill>
                  <a:schemeClr val="tx1"/>
                </a:solidFill>
              </a:rPr>
              <a:pPr eaLnBrk="1" hangingPunct="1">
                <a:defRPr/>
              </a:pPr>
              <a:t>48</a:t>
            </a:fld>
            <a:endParaRPr lang="en-US" sz="1200" b="0" dirty="0">
              <a:solidFill>
                <a:schemeClr val="tx1"/>
              </a:solidFill>
            </a:endParaRPr>
          </a:p>
        </p:txBody>
      </p:sp>
      <p:sp>
        <p:nvSpPr>
          <p:cNvPr id="328707" name="Rectangle 2"/>
          <p:cNvSpPr>
            <a:spLocks noGrp="1" noRot="1" noChangeAspect="1" noChangeArrowheads="1" noTextEdit="1"/>
          </p:cNvSpPr>
          <p:nvPr>
            <p:ph type="sldImg"/>
          </p:nvPr>
        </p:nvSpPr>
        <p:spPr>
          <a:xfrm>
            <a:off x="1181100" y="698500"/>
            <a:ext cx="4648200" cy="3486150"/>
          </a:xfrm>
          <a:ln/>
        </p:spPr>
      </p:sp>
      <p:sp>
        <p:nvSpPr>
          <p:cNvPr id="10445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cs typeface="Times New Roman" charset="0"/>
              </a:rPr>
              <a:t>Instructor Notes</a:t>
            </a:r>
          </a:p>
          <a:p>
            <a:pPr marL="171450" indent="-171450" eaLnBrk="1" hangingPunct="1">
              <a:lnSpc>
                <a:spcPct val="80000"/>
              </a:lnSpc>
              <a:spcBef>
                <a:spcPct val="50000"/>
              </a:spcBef>
              <a:buFont typeface="Arial" panose="020B0604020202020204" pitchFamily="34" charset="0"/>
              <a:buChar char="•"/>
            </a:pPr>
            <a:r>
              <a:rPr lang="en-US" dirty="0">
                <a:latin typeface="Times New Roman" charset="0"/>
                <a:cs typeface="Times New Roman" charset="0"/>
              </a:rPr>
              <a:t>Bacteria grow even more rapidly </a:t>
            </a:r>
            <a:r>
              <a:rPr lang="en-US" dirty="0">
                <a:latin typeface="Times New Roman" panose="02020603050405020304" pitchFamily="18" charset="0"/>
                <a:cs typeface="Times New Roman" panose="02020603050405020304" pitchFamily="18" charset="0"/>
              </a:rPr>
              <a:t>from 70˚F to 125˚F (21˚C to 52˚C). </a:t>
            </a:r>
          </a:p>
        </p:txBody>
      </p:sp>
    </p:spTree>
    <p:extLst>
      <p:ext uri="{BB962C8B-B14F-4D97-AF65-F5344CB8AC3E}">
        <p14:creationId xmlns:p14="http://schemas.microsoft.com/office/powerpoint/2010/main" val="1161752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0D26FC-347B-E541-8E89-E911E854B9D2}" type="slidenum">
              <a:rPr lang="en-US" sz="1200" b="0" smtClean="0">
                <a:solidFill>
                  <a:schemeClr val="tx1"/>
                </a:solidFill>
              </a:rPr>
              <a:pPr eaLnBrk="1" hangingPunct="1">
                <a:defRPr/>
              </a:pPr>
              <a:t>49</a:t>
            </a:fld>
            <a:endParaRPr lang="en-US" sz="1200" b="0" dirty="0">
              <a:solidFill>
                <a:schemeClr val="tx1"/>
              </a:solidFill>
            </a:endParaRPr>
          </a:p>
        </p:txBody>
      </p:sp>
      <p:sp>
        <p:nvSpPr>
          <p:cNvPr id="329731"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sz="quarter" idx="10"/>
          </p:nvPr>
        </p:nvSpPr>
        <p:spPr>
          <a:xfrm>
            <a:off x="876300" y="4415631"/>
            <a:ext cx="5608638" cy="4183063"/>
          </a:xfrm>
        </p:spPr>
        <p:txBody>
          <a:bodyPr/>
          <a:lstStyle/>
          <a:p>
            <a:endParaRPr lang="en-US"/>
          </a:p>
        </p:txBody>
      </p:sp>
    </p:spTree>
    <p:extLst>
      <p:ext uri="{BB962C8B-B14F-4D97-AF65-F5344CB8AC3E}">
        <p14:creationId xmlns:p14="http://schemas.microsoft.com/office/powerpoint/2010/main" val="155714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3702FD2-33FE-8C43-AF27-CD1169DBA655}" type="slidenum">
              <a:rPr lang="en-US" sz="1200" b="0" smtClean="0">
                <a:solidFill>
                  <a:schemeClr val="tx1"/>
                </a:solidFill>
              </a:rPr>
              <a:pPr eaLnBrk="1" hangingPunct="1">
                <a:defRPr/>
              </a:pPr>
              <a:t>5</a:t>
            </a:fld>
            <a:endParaRPr lang="en-US" sz="1200" b="0" dirty="0">
              <a:solidFill>
                <a:schemeClr val="tx1"/>
              </a:solidFill>
            </a:endParaRPr>
          </a:p>
        </p:txBody>
      </p:sp>
      <p:sp>
        <p:nvSpPr>
          <p:cNvPr id="295939" name="Rectangle 2"/>
          <p:cNvSpPr>
            <a:spLocks noGrp="1" noRot="1" noChangeAspect="1" noChangeArrowheads="1" noTextEdit="1"/>
          </p:cNvSpPr>
          <p:nvPr>
            <p:ph type="sldImg"/>
          </p:nvPr>
        </p:nvSpPr>
        <p:spPr>
          <a:xfrm>
            <a:off x="1181100" y="698500"/>
            <a:ext cx="4648200" cy="3486150"/>
          </a:xfrm>
          <a:ln/>
        </p:spPr>
      </p:sp>
      <p:sp>
        <p:nvSpPr>
          <p:cNvPr id="295940"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Times New Roman" charset="0"/>
              </a:rPr>
              <a:t>National Restaurant Association figures show that one foodborne-illness outbreak can cost an operation thousands of dollars and even result in closure. </a:t>
            </a:r>
          </a:p>
        </p:txBody>
      </p:sp>
    </p:spTree>
    <p:extLst>
      <p:ext uri="{BB962C8B-B14F-4D97-AF65-F5344CB8AC3E}">
        <p14:creationId xmlns:p14="http://schemas.microsoft.com/office/powerpoint/2010/main" val="1423876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FA41E46-53E9-BC40-B329-919C0BE8958D}" type="slidenum">
              <a:rPr lang="en-US" sz="1200" b="0" smtClean="0">
                <a:solidFill>
                  <a:schemeClr val="tx1"/>
                </a:solidFill>
              </a:rPr>
              <a:pPr eaLnBrk="1" hangingPunct="1">
                <a:defRPr/>
              </a:pPr>
              <a:t>50</a:t>
            </a:fld>
            <a:endParaRPr lang="en-US" sz="1200" b="0" dirty="0">
              <a:solidFill>
                <a:schemeClr val="tx1"/>
              </a:solidFill>
            </a:endParaRPr>
          </a:p>
        </p:txBody>
      </p:sp>
      <p:sp>
        <p:nvSpPr>
          <p:cNvPr id="330755"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2212897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4A2629-2EFD-BE4A-8FC4-DE187E1FBA0B}" type="slidenum">
              <a:rPr lang="en-US" sz="1200" b="0" smtClean="0">
                <a:solidFill>
                  <a:schemeClr val="tx1"/>
                </a:solidFill>
              </a:rPr>
              <a:pPr eaLnBrk="1" hangingPunct="1">
                <a:defRPr/>
              </a:pPr>
              <a:t>51</a:t>
            </a:fld>
            <a:endParaRPr lang="en-US" sz="1200" b="0" dirty="0">
              <a:solidFill>
                <a:schemeClr val="tx1"/>
              </a:solidFill>
            </a:endParaRPr>
          </a:p>
        </p:txBody>
      </p:sp>
      <p:sp>
        <p:nvSpPr>
          <p:cNvPr id="331779" name="Rectangle 2"/>
          <p:cNvSpPr>
            <a:spLocks noGrp="1" noRot="1" noChangeAspect="1" noChangeArrowheads="1" noTextEdit="1"/>
          </p:cNvSpPr>
          <p:nvPr>
            <p:ph type="sldImg"/>
          </p:nvPr>
        </p:nvSpPr>
        <p:spPr>
          <a:xfrm>
            <a:off x="1181100" y="698500"/>
            <a:ext cx="4648200" cy="3486150"/>
          </a:xfrm>
          <a:ln/>
        </p:spPr>
      </p:sp>
      <p:sp>
        <p:nvSpPr>
          <p:cNvPr id="5" name="Rectangle 3"/>
          <p:cNvSpPr>
            <a:spLocks noGrp="1" noChangeArrowheads="1"/>
          </p:cNvSpPr>
          <p:nvPr>
            <p:ph type="body" idx="3"/>
          </p:nvPr>
        </p:nvSpPr>
        <p:spPr>
          <a:xfrm>
            <a:off x="876300" y="4419600"/>
            <a:ext cx="5608638" cy="41830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Times New Roman" pitchFamily="18" charset="0"/>
              </a:rPr>
              <a:t>Instructor Notes</a:t>
            </a:r>
          </a:p>
          <a:p>
            <a:pPr marL="171450" indent="-171450" eaLnBrk="1" hangingPunct="1">
              <a:buFont typeface="Arial" pitchFamily="34" charset="0"/>
              <a:buChar char="•"/>
              <a:defRPr/>
            </a:pPr>
            <a:r>
              <a:rPr lang="en-US" dirty="0">
                <a:ea typeface="+mn-ea"/>
                <a:cs typeface="Times New Roman" pitchFamily="18" charset="0"/>
              </a:rPr>
              <a:t>The amount of moisture available in food is called water activity (a</a:t>
            </a:r>
            <a:r>
              <a:rPr lang="en-US" sz="800" baseline="-25000" dirty="0">
                <a:ea typeface="+mn-ea"/>
                <a:cs typeface="Times New Roman" pitchFamily="18" charset="0"/>
              </a:rPr>
              <a:t>w</a:t>
            </a:r>
            <a:r>
              <a:rPr lang="en-US" sz="900" dirty="0">
                <a:ea typeface="+mn-ea"/>
                <a:cs typeface="Times New Roman" pitchFamily="18" charset="0"/>
              </a:rPr>
              <a:t>). </a:t>
            </a:r>
            <a:r>
              <a:rPr lang="en-US" dirty="0">
                <a:ea typeface="+mn-ea"/>
                <a:cs typeface="Times New Roman" pitchFamily="18" charset="0"/>
              </a:rPr>
              <a:t>The a</a:t>
            </a:r>
            <a:r>
              <a:rPr lang="en-US" sz="800" baseline="-25000" dirty="0">
                <a:ea typeface="+mn-ea"/>
                <a:cs typeface="Times New Roman" pitchFamily="18" charset="0"/>
              </a:rPr>
              <a:t>w</a:t>
            </a:r>
            <a:r>
              <a:rPr lang="en-US" dirty="0">
                <a:ea typeface="+mn-ea"/>
                <a:cs typeface="Times New Roman" pitchFamily="18" charset="0"/>
              </a:rPr>
              <a:t> scale ranges rom 0.0 to 1.0. </a:t>
            </a:r>
          </a:p>
          <a:p>
            <a:pPr marL="171450" indent="-171450" eaLnBrk="1" hangingPunct="1">
              <a:buFont typeface="Arial" pitchFamily="34" charset="0"/>
              <a:buChar char="•"/>
              <a:defRPr/>
            </a:pPr>
            <a:r>
              <a:rPr lang="en-US" dirty="0">
                <a:ea typeface="+mn-ea"/>
                <a:cs typeface="Times New Roman" pitchFamily="18" charset="0"/>
              </a:rPr>
              <a:t>The higher the value, the more available moisture in the food. </a:t>
            </a:r>
          </a:p>
        </p:txBody>
      </p:sp>
    </p:spTree>
    <p:extLst>
      <p:ext uri="{BB962C8B-B14F-4D97-AF65-F5344CB8AC3E}">
        <p14:creationId xmlns:p14="http://schemas.microsoft.com/office/powerpoint/2010/main" val="3427636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64B121-A070-A746-896B-068D307676C0}" type="slidenum">
              <a:rPr lang="en-US" sz="1200" b="0" smtClean="0">
                <a:solidFill>
                  <a:schemeClr val="tx1"/>
                </a:solidFill>
              </a:rPr>
              <a:pPr eaLnBrk="1" hangingPunct="1">
                <a:defRPr/>
              </a:pPr>
              <a:t>52</a:t>
            </a:fld>
            <a:endParaRPr lang="en-US" sz="1200" b="0" dirty="0">
              <a:solidFill>
                <a:schemeClr val="tx1"/>
              </a:solidFill>
            </a:endParaRPr>
          </a:p>
        </p:txBody>
      </p:sp>
      <p:sp>
        <p:nvSpPr>
          <p:cNvPr id="332803" name="Rectangle 2"/>
          <p:cNvSpPr>
            <a:spLocks noGrp="1" noRot="1" noChangeAspect="1" noChangeArrowheads="1" noTextEdit="1"/>
          </p:cNvSpPr>
          <p:nvPr>
            <p:ph type="sldImg"/>
          </p:nvPr>
        </p:nvSpPr>
        <p:spPr>
          <a:xfrm>
            <a:off x="1181100" y="698500"/>
            <a:ext cx="4648200" cy="3486150"/>
          </a:xfrm>
          <a:ln/>
        </p:spPr>
      </p:sp>
      <p:sp>
        <p:nvSpPr>
          <p:cNvPr id="332804"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Temperature and time are the two important conditions for growth that can be controlled in the operation. </a:t>
            </a:r>
          </a:p>
          <a:p>
            <a:pPr marL="114300" indent="-114300" eaLnBrk="1" hangingPunct="1">
              <a:defRPr/>
            </a:pPr>
            <a:endParaRPr lang="en-US" dirty="0">
              <a:latin typeface="Times New Roman" charset="0"/>
              <a:cs typeface="+mn-cs"/>
            </a:endParaRPr>
          </a:p>
          <a:p>
            <a:pPr marL="114300" indent="-114300" eaLnBrk="1" hangingPunct="1">
              <a:defRPr/>
            </a:pPr>
            <a:r>
              <a:rPr lang="en-US" dirty="0">
                <a:latin typeface="Times New Roman" charset="0"/>
                <a:cs typeface="+mn-cs"/>
              </a:rPr>
              <a:t> </a:t>
            </a:r>
          </a:p>
        </p:txBody>
      </p:sp>
    </p:spTree>
    <p:extLst>
      <p:ext uri="{BB962C8B-B14F-4D97-AF65-F5344CB8AC3E}">
        <p14:creationId xmlns:p14="http://schemas.microsoft.com/office/powerpoint/2010/main" val="1305997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71B50F-F5AE-9141-9F69-F0EF8F92A849}" type="slidenum">
              <a:rPr lang="en-US" sz="1200" b="0" smtClean="0">
                <a:solidFill>
                  <a:schemeClr val="tx1"/>
                </a:solidFill>
              </a:rPr>
              <a:pPr eaLnBrk="1" hangingPunct="1">
                <a:defRPr/>
              </a:pPr>
              <a:t>53</a:t>
            </a:fld>
            <a:endParaRPr lang="en-US" sz="1200" b="0" dirty="0">
              <a:solidFill>
                <a:schemeClr val="tx1"/>
              </a:solidFill>
            </a:endParaRPr>
          </a:p>
        </p:txBody>
      </p:sp>
      <p:sp>
        <p:nvSpPr>
          <p:cNvPr id="333827" name="Rectangle 2"/>
          <p:cNvSpPr>
            <a:spLocks noGrp="1" noRot="1" noChangeAspect="1" noChangeArrowheads="1" noTextEdit="1"/>
          </p:cNvSpPr>
          <p:nvPr>
            <p:ph type="sldImg"/>
          </p:nvPr>
        </p:nvSpPr>
        <p:spPr>
          <a:xfrm>
            <a:off x="1181100" y="698500"/>
            <a:ext cx="4648200" cy="3486150"/>
          </a:xfrm>
          <a:ln/>
        </p:spPr>
      </p:sp>
      <p:sp>
        <p:nvSpPr>
          <p:cNvPr id="333828" name="Rectangle 3"/>
          <p:cNvSpPr>
            <a:spLocks noGrp="1" noChangeArrowheads="1"/>
          </p:cNvSpPr>
          <p:nvPr>
            <p:ph type="body" idx="1"/>
          </p:nvPr>
        </p:nvSpPr>
        <p:spPr>
          <a:xfrm>
            <a:off x="876300" y="4467225"/>
            <a:ext cx="5143500" cy="4181475"/>
          </a:xfrm>
          <a:extLs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Times New Roman" charset="0"/>
              </a:rPr>
              <a:t>Many types of bacteria can cause a foodborne illness. The FDA has identified four in particular that are highly contagious and can cause severe illness.</a:t>
            </a:r>
          </a:p>
          <a:p>
            <a:pPr marL="171450" indent="-171450" eaLnBrk="1" hangingPunct="1">
              <a:buFont typeface="Arial" panose="020B0604020202020204" pitchFamily="34" charset="0"/>
              <a:buChar char="•"/>
              <a:defRPr/>
            </a:pPr>
            <a:r>
              <a:rPr lang="en-US" dirty="0">
                <a:latin typeface="Times New Roman" charset="0"/>
                <a:cs typeface="Times New Roman" charset="0"/>
              </a:rPr>
              <a:t>These four bacteria are included in the FDA’s Big Six pathogens.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charset="0"/>
                <a:cs typeface="Times New Roman" charset="0"/>
              </a:rPr>
              <a:t>Food handlers with illnesses from these bacteria can </a:t>
            </a:r>
            <a:r>
              <a:rPr lang="en-US" b="1" dirty="0">
                <a:solidFill>
                  <a:srgbClr val="FF0000"/>
                </a:solidFill>
                <a:latin typeface="Times New Roman" charset="0"/>
                <a:cs typeface="Times New Roman" charset="0"/>
              </a:rPr>
              <a:t>NEVER</a:t>
            </a:r>
            <a:r>
              <a:rPr lang="en-US" dirty="0">
                <a:solidFill>
                  <a:srgbClr val="FF0000"/>
                </a:solidFill>
                <a:latin typeface="Times New Roman" charset="0"/>
                <a:cs typeface="Times New Roman" charset="0"/>
              </a:rPr>
              <a:t> </a:t>
            </a:r>
            <a:r>
              <a:rPr lang="en-US" dirty="0">
                <a:latin typeface="Times New Roman" charset="0"/>
                <a:cs typeface="Times New Roman" charset="0"/>
              </a:rPr>
              <a:t>work in a foodservice operation while they are sick.</a:t>
            </a:r>
          </a:p>
          <a:p>
            <a:pPr marL="114300" indent="-114300" eaLnBrk="1" hangingPunct="1">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3796050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54</a:t>
            </a:fld>
            <a:endParaRPr lang="en-US" sz="1200" b="0" dirty="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i="1" dirty="0">
                <a:latin typeface="Times New Roman" charset="0"/>
                <a:cs typeface="+mn-cs"/>
              </a:rPr>
              <a:t>Salmonella</a:t>
            </a:r>
            <a:r>
              <a:rPr lang="en-US" dirty="0">
                <a:latin typeface="Times New Roman" charset="0"/>
                <a:cs typeface="+mn-cs"/>
              </a:rPr>
              <a:t> Typhi lives only in humans.</a:t>
            </a:r>
          </a:p>
          <a:p>
            <a:pPr marL="171450" indent="-171450" eaLnBrk="1" hangingPunct="1">
              <a:buFont typeface="Arial" panose="020B0604020202020204" pitchFamily="34" charset="0"/>
              <a:buChar char="•"/>
              <a:defRPr/>
            </a:pPr>
            <a:r>
              <a:rPr lang="en-US" dirty="0">
                <a:latin typeface="Times New Roman" charset="0"/>
                <a:cs typeface="+mn-cs"/>
              </a:rPr>
              <a:t>People with typhoid fever carry the bacteria in their bloodstream and intestinal tract. </a:t>
            </a:r>
          </a:p>
          <a:p>
            <a:pPr marL="171450" indent="-171450" eaLnBrk="1" hangingPunct="1">
              <a:buFont typeface="Arial" panose="020B0604020202020204" pitchFamily="34" charset="0"/>
              <a:buChar char="•"/>
              <a:defRPr/>
            </a:pPr>
            <a:r>
              <a:rPr lang="en-US" dirty="0">
                <a:latin typeface="Times New Roman" charset="0"/>
                <a:cs typeface="+mn-cs"/>
              </a:rPr>
              <a:t>Eating only a small amount of these bacteria can make a person sick. </a:t>
            </a:r>
          </a:p>
          <a:p>
            <a:pPr marL="171450" indent="-171450" eaLnBrk="1" hangingPunct="1">
              <a:buFont typeface="Arial" panose="020B0604020202020204" pitchFamily="34" charset="0"/>
              <a:buChar char="•"/>
              <a:defRPr/>
            </a:pPr>
            <a:r>
              <a:rPr lang="en-US" dirty="0">
                <a:latin typeface="Times New Roman" charset="0"/>
                <a:cs typeface="+mn-cs"/>
              </a:rPr>
              <a:t>The severity of symptoms depends on the health of the person and the amount of bacteria eaten. </a:t>
            </a:r>
          </a:p>
          <a:p>
            <a:pPr marL="171450" indent="-171450" eaLnBrk="1" hangingPunct="1">
              <a:buFont typeface="Arial" panose="020B0604020202020204" pitchFamily="34" charset="0"/>
              <a:buChar char="•"/>
              <a:defRPr/>
            </a:pPr>
            <a:r>
              <a:rPr lang="en-US" dirty="0">
                <a:latin typeface="Times New Roman" charset="0"/>
                <a:cs typeface="+mn-cs"/>
              </a:rPr>
              <a:t>The bacteria are often in a person</a:t>
            </a:r>
            <a:r>
              <a:rPr lang="ja-JP" altLang="en-US" dirty="0">
                <a:latin typeface="Times New Roman" charset="0"/>
                <a:cs typeface="+mn-cs"/>
              </a:rPr>
              <a:t>’</a:t>
            </a:r>
            <a:r>
              <a:rPr lang="en-US" dirty="0">
                <a:latin typeface="Times New Roman" charset="0"/>
                <a:cs typeface="+mn-cs"/>
              </a:rPr>
              <a:t>s feces for weeks after symptoms have ended.</a:t>
            </a:r>
          </a:p>
          <a:p>
            <a:pPr marL="114300" indent="-114300" eaLnBrk="1" hangingPunct="1">
              <a:spcBef>
                <a:spcPct val="0"/>
              </a:spcBef>
              <a:buFontTx/>
              <a:buChar char="•"/>
              <a:defRPr/>
            </a:pPr>
            <a:endParaRPr lang="en-US" dirty="0">
              <a:latin typeface="Times New Roman" charset="0"/>
              <a:cs typeface="+mn-cs"/>
            </a:endParaRPr>
          </a:p>
        </p:txBody>
      </p:sp>
    </p:spTree>
    <p:extLst>
      <p:ext uri="{BB962C8B-B14F-4D97-AF65-F5344CB8AC3E}">
        <p14:creationId xmlns:p14="http://schemas.microsoft.com/office/powerpoint/2010/main" val="2490420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55</a:t>
            </a:fld>
            <a:endParaRPr lang="en-US" sz="1200" b="0" dirty="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n-US" b="1" dirty="0">
                <a:latin typeface="Times New Roman" charset="0"/>
                <a:cs typeface="+mn-cs"/>
              </a:rPr>
              <a:t>Instructor Notes</a:t>
            </a:r>
          </a:p>
          <a:p>
            <a:pPr marL="171450" indent="-171450">
              <a:buFont typeface="Arial" panose="020B0604020202020204" pitchFamily="34" charset="0"/>
              <a:buChar char="•"/>
            </a:pPr>
            <a:r>
              <a:rPr lang="en-US" baseline="0" dirty="0"/>
              <a:t>Many farm animals carry nontyphoidal </a:t>
            </a:r>
            <a:r>
              <a:rPr lang="en-US" i="1" baseline="0" dirty="0"/>
              <a:t>Salmonella</a:t>
            </a:r>
            <a:r>
              <a:rPr lang="en-US" baseline="0" dirty="0"/>
              <a:t> naturally.</a:t>
            </a:r>
          </a:p>
          <a:p>
            <a:pPr marL="171450" indent="-171450">
              <a:buFont typeface="Arial" panose="020B0604020202020204" pitchFamily="34" charset="0"/>
              <a:buChar char="•"/>
            </a:pPr>
            <a:r>
              <a:rPr lang="en-US" baseline="0" dirty="0"/>
              <a:t>Eating only a small amount of these bacteria can make a person sick.</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The severity of symptoms depends on the health of the person and the amount of bacteria eaten. </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The bacteria are often in a person</a:t>
            </a:r>
            <a:r>
              <a:rPr lang="ja-JP" altLang="en-US" sz="1200" kern="1200" dirty="0">
                <a:solidFill>
                  <a:schemeClr val="tx1"/>
                </a:solidFill>
                <a:latin typeface="Times New Roman" charset="0"/>
                <a:ea typeface="ＭＳ Ｐゴシック" charset="0"/>
                <a:cs typeface="ＭＳ Ｐゴシック" charset="0"/>
              </a:rPr>
              <a:t>’</a:t>
            </a:r>
            <a:r>
              <a:rPr lang="en-US" sz="1200" kern="1200" dirty="0">
                <a:solidFill>
                  <a:schemeClr val="tx1"/>
                </a:solidFill>
                <a:latin typeface="Times New Roman" charset="0"/>
                <a:ea typeface="ＭＳ Ｐゴシック" charset="0"/>
                <a:cs typeface="ＭＳ Ｐゴシック" charset="0"/>
              </a:rPr>
              <a:t>s feces for weeks after symptoms have ended.</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Produce</a:t>
            </a:r>
            <a:r>
              <a:rPr lang="en-US" sz="1200" kern="1200" baseline="0" dirty="0">
                <a:solidFill>
                  <a:schemeClr val="tx1"/>
                </a:solidFill>
                <a:latin typeface="Times New Roman" charset="0"/>
                <a:ea typeface="ＭＳ Ｐゴシック" charset="0"/>
                <a:cs typeface="ＭＳ Ｐゴシック" charset="0"/>
              </a:rPr>
              <a:t> linked with </a:t>
            </a:r>
            <a:r>
              <a:rPr lang="en-US" sz="1200" i="1" kern="1200" baseline="0" dirty="0">
                <a:solidFill>
                  <a:schemeClr val="tx1"/>
                </a:solidFill>
                <a:latin typeface="Times New Roman" charset="0"/>
                <a:ea typeface="ＭＳ Ｐゴシック" charset="0"/>
                <a:cs typeface="ＭＳ Ｐゴシック" charset="0"/>
              </a:rPr>
              <a:t>Salmonella </a:t>
            </a:r>
            <a:r>
              <a:rPr lang="en-US" sz="1200" kern="1200" baseline="0" dirty="0">
                <a:solidFill>
                  <a:schemeClr val="tx1"/>
                </a:solidFill>
                <a:latin typeface="Times New Roman" charset="0"/>
                <a:ea typeface="ＭＳ Ｐゴシック" charset="0"/>
                <a:cs typeface="ＭＳ Ｐゴシック" charset="0"/>
              </a:rPr>
              <a:t>includes tomatoes, peppers, and cantaloupes.</a:t>
            </a:r>
            <a:endParaRPr lang="en-US" sz="1200" kern="1200" dirty="0">
              <a:solidFill>
                <a:schemeClr val="tx1"/>
              </a:solidFill>
              <a:latin typeface="Times New Roman" charset="0"/>
              <a:ea typeface="ＭＳ Ｐゴシック" charset="0"/>
              <a:cs typeface="ＭＳ Ｐゴシック" charset="0"/>
            </a:endParaRPr>
          </a:p>
          <a:p>
            <a:pPr marL="114300" indent="-114300" eaLnBrk="1" hangingPunct="1">
              <a:spcBef>
                <a:spcPct val="0"/>
              </a:spcBef>
              <a:buFontTx/>
              <a:buChar char="•"/>
              <a:defRPr/>
            </a:pPr>
            <a:endParaRPr lang="en-US" dirty="0">
              <a:latin typeface="Times New Roman" charset="0"/>
              <a:cs typeface="+mn-cs"/>
            </a:endParaRPr>
          </a:p>
        </p:txBody>
      </p:sp>
    </p:spTree>
    <p:extLst>
      <p:ext uri="{BB962C8B-B14F-4D97-AF65-F5344CB8AC3E}">
        <p14:creationId xmlns:p14="http://schemas.microsoft.com/office/powerpoint/2010/main" val="153408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C42B265-B4C3-F14E-A555-F1A40983EFEC}" type="slidenum">
              <a:rPr lang="en-US" sz="1200" b="0" smtClean="0">
                <a:solidFill>
                  <a:schemeClr val="tx1"/>
                </a:solidFill>
              </a:rPr>
              <a:pPr eaLnBrk="1" hangingPunct="1">
                <a:defRPr/>
              </a:pPr>
              <a:t>56</a:t>
            </a:fld>
            <a:endParaRPr lang="en-US" sz="1200" b="0" dirty="0">
              <a:solidFill>
                <a:schemeClr val="tx1"/>
              </a:solidFill>
            </a:endParaRPr>
          </a:p>
        </p:txBody>
      </p:sp>
      <p:sp>
        <p:nvSpPr>
          <p:cNvPr id="335875" name="Rectangle 2"/>
          <p:cNvSpPr>
            <a:spLocks noGrp="1" noRot="1" noChangeAspect="1" noChangeArrowheads="1" noTextEdit="1"/>
          </p:cNvSpPr>
          <p:nvPr>
            <p:ph type="sldImg"/>
          </p:nvPr>
        </p:nvSpPr>
        <p:spPr>
          <a:xfrm>
            <a:off x="1182688" y="696913"/>
            <a:ext cx="4648200" cy="3486150"/>
          </a:xfrm>
          <a:ln/>
        </p:spPr>
      </p:sp>
      <p:sp>
        <p:nvSpPr>
          <p:cNvPr id="118787"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n-US" b="1" dirty="0">
                <a:latin typeface="Times New Roman" charset="0"/>
              </a:rPr>
              <a:t>Instructor Notes</a:t>
            </a:r>
          </a:p>
          <a:p>
            <a:pPr marL="171450" indent="-171450" eaLnBrk="1" hangingPunct="1">
              <a:spcBef>
                <a:spcPct val="0"/>
              </a:spcBef>
              <a:buFont typeface="Arial" panose="020B0604020202020204" pitchFamily="34" charset="0"/>
              <a:buChar char="•"/>
            </a:pPr>
            <a:r>
              <a:rPr lang="en-US" i="1" dirty="0">
                <a:latin typeface="Times New Roman" charset="0"/>
              </a:rPr>
              <a:t>Shigella </a:t>
            </a:r>
            <a:r>
              <a:rPr lang="en-US" dirty="0">
                <a:latin typeface="Times New Roman" charset="0"/>
              </a:rPr>
              <a:t>spp. is found in the feces of humans with the illness.</a:t>
            </a:r>
          </a:p>
          <a:p>
            <a:pPr marL="171450" indent="-171450" eaLnBrk="1" hangingPunct="1">
              <a:spcBef>
                <a:spcPct val="0"/>
              </a:spcBef>
              <a:buFont typeface="Arial" panose="020B0604020202020204" pitchFamily="34" charset="0"/>
              <a:buChar char="•"/>
            </a:pPr>
            <a:r>
              <a:rPr lang="en-US" dirty="0">
                <a:latin typeface="Times New Roman" charset="0"/>
              </a:rPr>
              <a:t>Most illnesses occur when people eat or drink contaminated food or water.</a:t>
            </a:r>
          </a:p>
          <a:p>
            <a:pPr marL="171450" indent="-171450" eaLnBrk="1" hangingPunct="1">
              <a:spcBef>
                <a:spcPct val="0"/>
              </a:spcBef>
              <a:buFont typeface="Arial" panose="020B0604020202020204" pitchFamily="34" charset="0"/>
              <a:buChar char="•"/>
            </a:pPr>
            <a:r>
              <a:rPr lang="en-US" dirty="0">
                <a:latin typeface="Times New Roman" charset="0"/>
              </a:rPr>
              <a:t>Flies can also transfer the bacteria from feces to food. </a:t>
            </a:r>
          </a:p>
          <a:p>
            <a:pPr marL="171450" indent="-171450" eaLnBrk="1" hangingPunct="1">
              <a:spcBef>
                <a:spcPct val="0"/>
              </a:spcBef>
              <a:buFont typeface="Arial" panose="020B0604020202020204" pitchFamily="34" charset="0"/>
              <a:buChar char="•"/>
            </a:pPr>
            <a:r>
              <a:rPr lang="en-US" dirty="0">
                <a:latin typeface="Times New Roman" charset="0"/>
              </a:rPr>
              <a:t>Eating only a small amount of these bacteria can make a person sick.</a:t>
            </a:r>
          </a:p>
          <a:p>
            <a:pPr marL="171450" indent="-171450" eaLnBrk="1" hangingPunct="1">
              <a:spcBef>
                <a:spcPct val="0"/>
              </a:spcBef>
              <a:buFont typeface="Arial" panose="020B0604020202020204" pitchFamily="34" charset="0"/>
              <a:buChar char="•"/>
            </a:pPr>
            <a:r>
              <a:rPr lang="en-US" dirty="0">
                <a:latin typeface="Times New Roman" charset="0"/>
              </a:rPr>
              <a:t>High levels of the bacteria are often in a person</a:t>
            </a:r>
            <a:r>
              <a:rPr lang="ja-JP" altLang="en-US" dirty="0">
                <a:latin typeface="Times New Roman" charset="0"/>
              </a:rPr>
              <a:t>’</a:t>
            </a:r>
            <a:r>
              <a:rPr lang="en-US" altLang="ja-JP" dirty="0">
                <a:latin typeface="Times New Roman" charset="0"/>
              </a:rPr>
              <a:t>s feces for weeks after symptoms have ended.</a:t>
            </a:r>
          </a:p>
          <a:p>
            <a:pPr marL="114300" indent="-114300" eaLnBrk="1" hangingPunct="1">
              <a:spcBef>
                <a:spcPct val="0"/>
              </a:spcBef>
            </a:pPr>
            <a:endParaRPr lang="en-US" dirty="0">
              <a:latin typeface="Times New Roman" charset="0"/>
            </a:endParaRPr>
          </a:p>
        </p:txBody>
      </p:sp>
    </p:spTree>
    <p:extLst>
      <p:ext uri="{BB962C8B-B14F-4D97-AF65-F5344CB8AC3E}">
        <p14:creationId xmlns:p14="http://schemas.microsoft.com/office/powerpoint/2010/main" val="2301996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B72689-3E5B-9C48-A727-38FADDD5BD19}" type="slidenum">
              <a:rPr lang="en-US" sz="1200" b="0" smtClean="0">
                <a:solidFill>
                  <a:schemeClr val="tx1"/>
                </a:solidFill>
              </a:rPr>
              <a:pPr eaLnBrk="1" hangingPunct="1">
                <a:defRPr/>
              </a:pPr>
              <a:t>57</a:t>
            </a:fld>
            <a:endParaRPr lang="en-US" sz="1200" b="0" dirty="0">
              <a:solidFill>
                <a:schemeClr val="tx1"/>
              </a:solidFill>
            </a:endParaRPr>
          </a:p>
        </p:txBody>
      </p:sp>
      <p:sp>
        <p:nvSpPr>
          <p:cNvPr id="336899" name="Rectangle 2"/>
          <p:cNvSpPr>
            <a:spLocks noGrp="1" noRot="1" noChangeAspect="1" noChangeArrowheads="1" noTextEdit="1"/>
          </p:cNvSpPr>
          <p:nvPr>
            <p:ph type="sldImg"/>
          </p:nvPr>
        </p:nvSpPr>
        <p:spPr>
          <a:xfrm>
            <a:off x="1182688" y="696913"/>
            <a:ext cx="4648200" cy="3486150"/>
          </a:xfrm>
          <a:ln/>
        </p:spPr>
      </p:sp>
      <p:sp>
        <p:nvSpPr>
          <p:cNvPr id="120835"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Shiga toxin-producing </a:t>
            </a:r>
            <a:r>
              <a:rPr lang="en-US" i="1" dirty="0">
                <a:latin typeface="Times New Roman" charset="0"/>
              </a:rPr>
              <a:t>E. coli </a:t>
            </a:r>
            <a:r>
              <a:rPr lang="en-US" dirty="0">
                <a:latin typeface="Times New Roman" charset="0"/>
              </a:rPr>
              <a:t>can be found in the intestines of cattle. </a:t>
            </a:r>
          </a:p>
          <a:p>
            <a:pPr marL="171450" indent="-171450" eaLnBrk="1" hangingPunct="1">
              <a:buFont typeface="Arial" panose="020B0604020202020204" pitchFamily="34" charset="0"/>
              <a:buChar char="•"/>
            </a:pPr>
            <a:r>
              <a:rPr lang="en-US" dirty="0">
                <a:latin typeface="Times New Roman" charset="0"/>
              </a:rPr>
              <a:t>The bacteria can contaminate meat during slaughtering.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charset="0"/>
              </a:rPr>
              <a:t>It is also found in infected people. </a:t>
            </a:r>
          </a:p>
          <a:p>
            <a:pPr marL="171450" indent="-171450" eaLnBrk="1" hangingPunct="1">
              <a:buFont typeface="Arial" panose="020B0604020202020204" pitchFamily="34" charset="0"/>
              <a:buChar char="•"/>
            </a:pPr>
            <a:r>
              <a:rPr lang="en-US" dirty="0">
                <a:latin typeface="Times New Roman" charset="0"/>
              </a:rPr>
              <a:t>Eating only a small amount of the bacteria can make a person sick.</a:t>
            </a:r>
          </a:p>
          <a:p>
            <a:pPr marL="171450" indent="-171450" eaLnBrk="1" hangingPunct="1">
              <a:buFont typeface="Arial" panose="020B0604020202020204" pitchFamily="34" charset="0"/>
              <a:buChar char="•"/>
            </a:pPr>
            <a:r>
              <a:rPr lang="en-US" dirty="0">
                <a:latin typeface="Times New Roman" charset="0"/>
              </a:rPr>
              <a:t>Once eaten, it produces toxins in the intestines, which cause the illness. </a:t>
            </a:r>
          </a:p>
          <a:p>
            <a:pPr marL="171450" indent="-171450" eaLnBrk="1" hangingPunct="1">
              <a:buFont typeface="Arial" panose="020B0604020202020204" pitchFamily="34" charset="0"/>
              <a:buChar char="•"/>
            </a:pPr>
            <a:r>
              <a:rPr lang="en-US" dirty="0">
                <a:latin typeface="Times New Roman" charset="0"/>
              </a:rPr>
              <a:t>The bacteria are often in a person</a:t>
            </a:r>
            <a:r>
              <a:rPr lang="ja-JP" altLang="en-US" dirty="0">
                <a:latin typeface="Times New Roman" charset="0"/>
              </a:rPr>
              <a:t>’</a:t>
            </a:r>
            <a:r>
              <a:rPr lang="en-US" altLang="ja-JP" dirty="0">
                <a:latin typeface="Times New Roman" charset="0"/>
              </a:rPr>
              <a:t>s feces for weeks after symptoms have ended.</a:t>
            </a:r>
          </a:p>
          <a:p>
            <a:pPr marL="114300" indent="-114300" eaLnBrk="1" hangingPunct="1">
              <a:spcBef>
                <a:spcPct val="0"/>
              </a:spcBef>
            </a:pPr>
            <a:endParaRPr lang="en-US" dirty="0">
              <a:latin typeface="Times New Roman" charset="0"/>
            </a:endParaRPr>
          </a:p>
        </p:txBody>
      </p:sp>
    </p:spTree>
    <p:extLst>
      <p:ext uri="{BB962C8B-B14F-4D97-AF65-F5344CB8AC3E}">
        <p14:creationId xmlns:p14="http://schemas.microsoft.com/office/powerpoint/2010/main" val="554613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BDCE51-EA21-5D4A-98CC-BB07B1DEBAA2}" type="slidenum">
              <a:rPr lang="en-US" sz="1200" b="0" smtClean="0">
                <a:solidFill>
                  <a:schemeClr val="tx1"/>
                </a:solidFill>
              </a:rPr>
              <a:pPr eaLnBrk="1" hangingPunct="1">
                <a:defRPr/>
              </a:pPr>
              <a:t>58</a:t>
            </a:fld>
            <a:endParaRPr lang="en-US" sz="1200" b="0" dirty="0">
              <a:solidFill>
                <a:schemeClr val="tx1"/>
              </a:solidFill>
            </a:endParaRPr>
          </a:p>
        </p:txBody>
      </p:sp>
      <p:sp>
        <p:nvSpPr>
          <p:cNvPr id="337923" name="Rectangle 2"/>
          <p:cNvSpPr>
            <a:spLocks noGrp="1" noRot="1" noChangeAspect="1" noChangeArrowheads="1" noTextEdit="1"/>
          </p:cNvSpPr>
          <p:nvPr>
            <p:ph type="sldImg"/>
          </p:nvPr>
        </p:nvSpPr>
        <p:spPr>
          <a:xfrm>
            <a:off x="1181100" y="698500"/>
            <a:ext cx="4648200" cy="3486150"/>
          </a:xfrm>
          <a:ln/>
        </p:spPr>
      </p:sp>
      <p:sp>
        <p:nvSpPr>
          <p:cNvPr id="65540"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Viruses are the leading cause of foodborne illness.</a:t>
            </a:r>
          </a:p>
          <a:p>
            <a:pPr marL="171450" indent="-171450" eaLnBrk="1" hangingPunct="1">
              <a:buFont typeface="Arial" pitchFamily="34" charset="0"/>
              <a:buChar char="•"/>
              <a:defRPr/>
            </a:pPr>
            <a:r>
              <a:rPr lang="en-US" dirty="0">
                <a:ea typeface="+mn-ea"/>
                <a:cs typeface="+mn-cs"/>
              </a:rPr>
              <a:t>Norovirus is one of the leading causes of foodborne illness. It is often transmitted through airborne vomit particles.</a:t>
            </a:r>
          </a:p>
          <a:p>
            <a:pPr marL="114300" indent="-114300" eaLnBrk="1" hangingPunct="1">
              <a:defRPr/>
            </a:pPr>
            <a:endParaRPr lang="en-US" dirty="0">
              <a:ea typeface="+mn-ea"/>
              <a:cs typeface="+mn-cs"/>
            </a:endParaRPr>
          </a:p>
        </p:txBody>
      </p:sp>
    </p:spTree>
    <p:extLst>
      <p:ext uri="{BB962C8B-B14F-4D97-AF65-F5344CB8AC3E}">
        <p14:creationId xmlns:p14="http://schemas.microsoft.com/office/powerpoint/2010/main" val="3775939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48D8AF-43BE-444A-A78F-95548ED53676}" type="slidenum">
              <a:rPr lang="en-US" sz="1200" b="0" smtClean="0">
                <a:solidFill>
                  <a:schemeClr val="tx1"/>
                </a:solidFill>
              </a:rPr>
              <a:pPr eaLnBrk="1" hangingPunct="1">
                <a:defRPr/>
              </a:pPr>
              <a:t>59</a:t>
            </a:fld>
            <a:endParaRPr lang="en-US" sz="1200" b="0" dirty="0">
              <a:solidFill>
                <a:schemeClr val="tx1"/>
              </a:solidFill>
            </a:endParaRPr>
          </a:p>
        </p:txBody>
      </p:sp>
      <p:sp>
        <p:nvSpPr>
          <p:cNvPr id="338947" name="Rectangle 2"/>
          <p:cNvSpPr>
            <a:spLocks noGrp="1" noRot="1" noChangeAspect="1" noChangeArrowheads="1" noTextEdit="1"/>
          </p:cNvSpPr>
          <p:nvPr>
            <p:ph type="sldImg"/>
          </p:nvPr>
        </p:nvSpPr>
        <p:spPr>
          <a:xfrm>
            <a:off x="1181100" y="698500"/>
            <a:ext cx="4648200" cy="3486150"/>
          </a:xfrm>
          <a:ln/>
        </p:spPr>
      </p:sp>
      <p:sp>
        <p:nvSpPr>
          <p:cNvPr id="338948" name="Rectangle 3"/>
          <p:cNvSpPr>
            <a:spLocks noGrp="1" noChangeArrowheads="1"/>
          </p:cNvSpPr>
          <p:nvPr>
            <p:ph type="body" idx="1"/>
          </p:nvPr>
        </p:nvSpPr>
        <p:spPr>
          <a:xfrm>
            <a:off x="876300" y="44656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464321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C99A4FA-B570-4A44-A340-8B6B363A0606}" type="slidenum">
              <a:rPr lang="en-US" sz="1200" b="0" smtClean="0">
                <a:solidFill>
                  <a:schemeClr val="tx1"/>
                </a:solidFill>
              </a:rPr>
              <a:pPr eaLnBrk="1" hangingPunct="1">
                <a:defRPr/>
              </a:pPr>
              <a:t>6</a:t>
            </a:fld>
            <a:endParaRPr lang="en-US" sz="1200" b="0" dirty="0">
              <a:solidFill>
                <a:schemeClr val="tx1"/>
              </a:solidFill>
            </a:endParaRPr>
          </a:p>
        </p:txBody>
      </p:sp>
      <p:sp>
        <p:nvSpPr>
          <p:cNvPr id="296963" name="Rectangle 2"/>
          <p:cNvSpPr>
            <a:spLocks noGrp="1" noRot="1" noChangeAspect="1" noChangeArrowheads="1" noTextEdit="1"/>
          </p:cNvSpPr>
          <p:nvPr>
            <p:ph type="sldImg"/>
          </p:nvPr>
        </p:nvSpPr>
        <p:spPr>
          <a:xfrm>
            <a:off x="1181100" y="698500"/>
            <a:ext cx="4648200" cy="3486150"/>
          </a:xfrm>
          <a:ln/>
        </p:spPr>
      </p:sp>
      <p:sp>
        <p:nvSpPr>
          <p:cNvPr id="296964"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Times New Roman" charset="0"/>
              </a:rPr>
              <a:t>Most important, victims of foodborne illness may experience lost work, medical costs, long-term disability, and even death. </a:t>
            </a:r>
          </a:p>
        </p:txBody>
      </p:sp>
    </p:spTree>
    <p:extLst>
      <p:ext uri="{BB962C8B-B14F-4D97-AF65-F5344CB8AC3E}">
        <p14:creationId xmlns:p14="http://schemas.microsoft.com/office/powerpoint/2010/main" val="8394186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E2E6588-0A94-0846-ADCC-BAC9CFB86E19}" type="slidenum">
              <a:rPr lang="en-US" sz="1200" b="0" smtClean="0">
                <a:solidFill>
                  <a:schemeClr val="tx1"/>
                </a:solidFill>
              </a:rPr>
              <a:pPr eaLnBrk="1" hangingPunct="1">
                <a:defRPr/>
              </a:pPr>
              <a:t>60</a:t>
            </a:fld>
            <a:endParaRPr lang="en-US" sz="1200" b="0" dirty="0">
              <a:solidFill>
                <a:schemeClr val="tx1"/>
              </a:solidFill>
            </a:endParaRPr>
          </a:p>
        </p:txBody>
      </p:sp>
      <p:sp>
        <p:nvSpPr>
          <p:cNvPr id="339971" name="Rectangle 2"/>
          <p:cNvSpPr>
            <a:spLocks noGrp="1" noRot="1" noChangeAspect="1" noChangeArrowheads="1" noTextEdit="1"/>
          </p:cNvSpPr>
          <p:nvPr>
            <p:ph type="sldImg"/>
          </p:nvPr>
        </p:nvSpPr>
        <p:spPr>
          <a:xfrm>
            <a:off x="1182688" y="696913"/>
            <a:ext cx="4648200" cy="3486150"/>
          </a:xfrm>
          <a:ln/>
        </p:spPr>
      </p:sp>
      <p:sp>
        <p:nvSpPr>
          <p:cNvPr id="126979" name="Rectangle 6"/>
          <p:cNvSpPr>
            <a:spLocks noGrp="1" noChangeArrowheads="1"/>
          </p:cNvSpPr>
          <p:nvPr>
            <p:ph type="body" idx="1"/>
          </p:nvPr>
        </p:nvSpPr>
        <p:spPr>
          <a:xfrm>
            <a:off x="876300" y="4465638"/>
            <a:ext cx="5608638" cy="4183062"/>
          </a:xfrm>
          <a:noFill/>
        </p:spPr>
        <p:txBody>
          <a:bodyPr/>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cs typeface="Times New Roman" charset="0"/>
              </a:rPr>
              <a:t>These two viruses are included in the FDA’</a:t>
            </a:r>
            <a:r>
              <a:rPr lang="en-US" altLang="ja-JP" dirty="0">
                <a:latin typeface="Times New Roman" charset="0"/>
                <a:cs typeface="Times New Roman" charset="0"/>
              </a:rPr>
              <a:t>s Big Six pathogens.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243584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235FA83-5E59-F641-B382-392C98CB1D6C}" type="slidenum">
              <a:rPr lang="en-US" sz="1200" b="0" smtClean="0">
                <a:solidFill>
                  <a:schemeClr val="tx1"/>
                </a:solidFill>
              </a:rPr>
              <a:pPr eaLnBrk="1" hangingPunct="1">
                <a:defRPr/>
              </a:pPr>
              <a:t>61</a:t>
            </a:fld>
            <a:endParaRPr lang="en-US" sz="1200" b="0" dirty="0">
              <a:solidFill>
                <a:schemeClr val="tx1"/>
              </a:solidFill>
            </a:endParaRPr>
          </a:p>
        </p:txBody>
      </p:sp>
      <p:sp>
        <p:nvSpPr>
          <p:cNvPr id="340995" name="Rectangle 2"/>
          <p:cNvSpPr>
            <a:spLocks noGrp="1" noRot="1" noChangeAspect="1" noChangeArrowheads="1" noTextEdit="1"/>
          </p:cNvSpPr>
          <p:nvPr>
            <p:ph type="sldImg"/>
          </p:nvPr>
        </p:nvSpPr>
        <p:spPr>
          <a:xfrm>
            <a:off x="1182688" y="696913"/>
            <a:ext cx="4648200" cy="3486150"/>
          </a:xfrm>
          <a:ln/>
        </p:spPr>
      </p:sp>
      <p:sp>
        <p:nvSpPr>
          <p:cNvPr id="332804" name="Rectangle 3"/>
          <p:cNvSpPr>
            <a:spLocks noGrp="1" noChangeArrowheads="1"/>
          </p:cNvSpPr>
          <p:nvPr>
            <p:ph type="body" idx="1"/>
          </p:nvPr>
        </p:nvSpPr>
        <p:spPr>
          <a:xfrm>
            <a:off x="876300" y="4468813"/>
            <a:ext cx="5432425" cy="4294187"/>
          </a:xfrm>
        </p:spPr>
        <p:txBody>
          <a:bodyPr lIns="93557" tIns="46778" rIns="93557" bIns="46778"/>
          <a:lstStyle/>
          <a:p>
            <a:pPr>
              <a:defRPr/>
            </a:pPr>
            <a:r>
              <a:rPr lang="en-US" b="1" dirty="0">
                <a:ea typeface="+mn-ea"/>
                <a:cs typeface="+mn-cs"/>
              </a:rPr>
              <a:t>Instructor Notes</a:t>
            </a:r>
          </a:p>
          <a:p>
            <a:pPr marL="171450" indent="-171450">
              <a:buFont typeface="Arial" panose="020B0604020202020204" pitchFamily="34" charset="0"/>
              <a:buChar char="•"/>
              <a:defRPr/>
            </a:pPr>
            <a:r>
              <a:rPr lang="en-US" dirty="0">
                <a:ea typeface="+mn-ea"/>
                <a:cs typeface="+mn-cs"/>
              </a:rPr>
              <a:t>Hepatitis A is mainly found in the feces of people infected with it. </a:t>
            </a:r>
          </a:p>
          <a:p>
            <a:pPr marL="171450" indent="-171450">
              <a:buFont typeface="Arial" panose="020B0604020202020204" pitchFamily="34" charset="0"/>
              <a:buChar char="•"/>
              <a:defRPr/>
            </a:pPr>
            <a:r>
              <a:rPr lang="en-US" dirty="0">
                <a:ea typeface="+mn-ea"/>
                <a:cs typeface="+mn-cs"/>
              </a:rPr>
              <a:t>The virus can contaminate water and many types of food. </a:t>
            </a:r>
          </a:p>
          <a:p>
            <a:pPr marL="171450" indent="-171450">
              <a:buFont typeface="Arial" panose="020B0604020202020204" pitchFamily="34" charset="0"/>
              <a:buChar char="•"/>
              <a:defRPr/>
            </a:pPr>
            <a:r>
              <a:rPr lang="en-US" dirty="0">
                <a:ea typeface="+mn-ea"/>
                <a:cs typeface="+mn-cs"/>
              </a:rPr>
              <a:t>It is commonly linked with ready-to-eat food. However, it has also been linked with shellfish from contaminated water.</a:t>
            </a:r>
          </a:p>
          <a:p>
            <a:pPr marL="171450" indent="-171450">
              <a:buFont typeface="Arial" panose="020B0604020202020204" pitchFamily="34" charset="0"/>
              <a:buChar char="•"/>
              <a:defRPr/>
            </a:pPr>
            <a:r>
              <a:rPr lang="en-US" dirty="0">
                <a:ea typeface="+mn-ea"/>
                <a:cs typeface="+mn-cs"/>
              </a:rPr>
              <a:t>The virus is often transferred to food when infected food handlers touch food or equipment with fingers that have feces on them. </a:t>
            </a:r>
          </a:p>
          <a:p>
            <a:pPr marL="171450" indent="-171450">
              <a:buFont typeface="Arial" panose="020B0604020202020204" pitchFamily="34" charset="0"/>
              <a:buChar char="•"/>
              <a:defRPr/>
            </a:pPr>
            <a:r>
              <a:rPr lang="en-US" dirty="0">
                <a:ea typeface="+mn-ea"/>
                <a:cs typeface="+mn-cs"/>
              </a:rPr>
              <a:t>Eating only a small amount of the virus can make a person sick. </a:t>
            </a:r>
          </a:p>
          <a:p>
            <a:pPr marL="171450" indent="-171450">
              <a:buFont typeface="Arial" panose="020B0604020202020204" pitchFamily="34" charset="0"/>
              <a:buChar char="•"/>
              <a:defRPr/>
            </a:pPr>
            <a:r>
              <a:rPr lang="en-US" dirty="0">
                <a:ea typeface="+mn-ea"/>
                <a:cs typeface="+mn-cs"/>
              </a:rPr>
              <a:t>An infected person may not show symptoms for weeks but can be very infectious. </a:t>
            </a:r>
          </a:p>
          <a:p>
            <a:pPr marL="171450" indent="-171450">
              <a:buFont typeface="Arial" panose="020B0604020202020204" pitchFamily="34" charset="0"/>
              <a:buChar char="•"/>
              <a:defRPr/>
            </a:pPr>
            <a:r>
              <a:rPr lang="en-US" dirty="0">
                <a:ea typeface="+mn-ea"/>
                <a:cs typeface="+mn-cs"/>
              </a:rPr>
              <a:t>Cooking does not destroy Hepatitis A.</a:t>
            </a:r>
          </a:p>
          <a:p>
            <a:pPr marL="0" indent="0" eaLnBrk="1" hangingPunct="1">
              <a:spcBef>
                <a:spcPct val="0"/>
              </a:spcBef>
              <a:defRPr/>
            </a:pPr>
            <a:endParaRPr lang="en-US" dirty="0">
              <a:ea typeface="+mn-ea"/>
              <a:cs typeface="+mn-cs"/>
            </a:endParaRPr>
          </a:p>
        </p:txBody>
      </p:sp>
    </p:spTree>
    <p:extLst>
      <p:ext uri="{BB962C8B-B14F-4D97-AF65-F5344CB8AC3E}">
        <p14:creationId xmlns:p14="http://schemas.microsoft.com/office/powerpoint/2010/main" val="24080872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3503FA-E4A9-5949-ADF4-8F996706BD42}" type="slidenum">
              <a:rPr lang="en-US" sz="1200" b="0" smtClean="0">
                <a:solidFill>
                  <a:schemeClr val="tx1"/>
                </a:solidFill>
              </a:rPr>
              <a:pPr eaLnBrk="1" hangingPunct="1">
                <a:defRPr/>
              </a:pPr>
              <a:t>62</a:t>
            </a:fld>
            <a:endParaRPr lang="en-US" sz="1200" b="0" dirty="0">
              <a:solidFill>
                <a:schemeClr val="tx1"/>
              </a:solidFill>
            </a:endParaRPr>
          </a:p>
        </p:txBody>
      </p:sp>
      <p:sp>
        <p:nvSpPr>
          <p:cNvPr id="342019"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876300" y="4468813"/>
            <a:ext cx="5432425" cy="4294187"/>
          </a:xfrm>
          <a:noFill/>
        </p:spPr>
        <p:txBody>
          <a:bodyPr lIns="93557" tIns="46778" rIns="93557" bIns="46778"/>
          <a:lstStyle/>
          <a:p>
            <a:pPr marL="115888" indent="-115888"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Like Hepatitis A, Norovirus is commonly linked with ready-to-eat food. </a:t>
            </a:r>
          </a:p>
          <a:p>
            <a:pPr marL="171450" indent="-171450" eaLnBrk="1" hangingPunct="1">
              <a:buFont typeface="Arial" panose="020B0604020202020204" pitchFamily="34" charset="0"/>
              <a:buChar char="•"/>
            </a:pPr>
            <a:r>
              <a:rPr lang="en-US" dirty="0">
                <a:latin typeface="Times New Roman" charset="0"/>
              </a:rPr>
              <a:t>It has also been linked with contaminated water. </a:t>
            </a:r>
          </a:p>
          <a:p>
            <a:pPr marL="171450" indent="-171450" eaLnBrk="1" hangingPunct="1">
              <a:buFont typeface="Arial" panose="020B0604020202020204" pitchFamily="34" charset="0"/>
              <a:buChar char="•"/>
            </a:pPr>
            <a:r>
              <a:rPr lang="en-US" dirty="0">
                <a:latin typeface="Times New Roman" charset="0"/>
              </a:rPr>
              <a:t>Norovirus is often transferred to food when infected food handlers touch food or equipment with fingers that have feces on them.</a:t>
            </a:r>
          </a:p>
          <a:p>
            <a:pPr marL="171450" indent="-171450" eaLnBrk="1" hangingPunct="1">
              <a:buFont typeface="Arial" panose="020B0604020202020204" pitchFamily="34" charset="0"/>
              <a:buChar char="•"/>
            </a:pPr>
            <a:r>
              <a:rPr lang="en-US" dirty="0">
                <a:latin typeface="Times New Roman" charset="0"/>
              </a:rPr>
              <a:t>Eating only a small amount of Norovirus can make a person sick. It is also very contagious. </a:t>
            </a:r>
          </a:p>
          <a:p>
            <a:pPr marL="171450" indent="-171450" eaLnBrk="1" hangingPunct="1">
              <a:buFont typeface="Arial" panose="020B0604020202020204" pitchFamily="34" charset="0"/>
              <a:buChar char="•"/>
            </a:pPr>
            <a:r>
              <a:rPr lang="en-US" dirty="0">
                <a:latin typeface="Times New Roman" charset="0"/>
              </a:rPr>
              <a:t>People become contagious within a few hours after eating it. </a:t>
            </a:r>
          </a:p>
          <a:p>
            <a:pPr marL="171450" indent="-171450" eaLnBrk="1" hangingPunct="1">
              <a:buFont typeface="Arial" panose="020B0604020202020204" pitchFamily="34" charset="0"/>
              <a:buChar char="•"/>
            </a:pPr>
            <a:r>
              <a:rPr lang="en-US" dirty="0">
                <a:latin typeface="Times New Roman" charset="0"/>
              </a:rPr>
              <a:t>The virus is often in a person</a:t>
            </a:r>
            <a:r>
              <a:rPr lang="ja-JP" altLang="en-US" dirty="0">
                <a:latin typeface="Times New Roman" charset="0"/>
              </a:rPr>
              <a:t>’</a:t>
            </a:r>
            <a:r>
              <a:rPr lang="en-US" altLang="ja-JP" dirty="0">
                <a:latin typeface="Times New Roman" charset="0"/>
              </a:rPr>
              <a:t>s feces for days after symptoms have ended.</a:t>
            </a:r>
          </a:p>
          <a:p>
            <a:pPr marL="115888" indent="-115888" eaLnBrk="1" hangingPunct="1">
              <a:spcBef>
                <a:spcPct val="0"/>
              </a:spcBef>
            </a:pPr>
            <a:endParaRPr lang="en-US" dirty="0">
              <a:latin typeface="Times New Roman" charset="0"/>
            </a:endParaRPr>
          </a:p>
        </p:txBody>
      </p:sp>
    </p:spTree>
    <p:extLst>
      <p:ext uri="{BB962C8B-B14F-4D97-AF65-F5344CB8AC3E}">
        <p14:creationId xmlns:p14="http://schemas.microsoft.com/office/powerpoint/2010/main" val="33908907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506DBE-550E-5348-8977-814C38BBB5EF}" type="slidenum">
              <a:rPr lang="en-US" sz="1200" b="0" smtClean="0">
                <a:solidFill>
                  <a:schemeClr val="tx1"/>
                </a:solidFill>
              </a:rPr>
              <a:pPr eaLnBrk="1" hangingPunct="1">
                <a:defRPr/>
              </a:pPr>
              <a:t>63</a:t>
            </a:fld>
            <a:endParaRPr lang="en-US" sz="1200" b="0" dirty="0">
              <a:solidFill>
                <a:schemeClr val="tx1"/>
              </a:solidFill>
            </a:endParaRPr>
          </a:p>
        </p:txBody>
      </p:sp>
      <p:sp>
        <p:nvSpPr>
          <p:cNvPr id="343043"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916781" y="4415631"/>
            <a:ext cx="5608638" cy="4183063"/>
          </a:xfrm>
        </p:spPr>
        <p:txBody>
          <a:bodyPr/>
          <a:lstStyle/>
          <a:p>
            <a:endParaRPr lang="en-US" dirty="0"/>
          </a:p>
        </p:txBody>
      </p:sp>
    </p:spTree>
    <p:extLst>
      <p:ext uri="{BB962C8B-B14F-4D97-AF65-F5344CB8AC3E}">
        <p14:creationId xmlns:p14="http://schemas.microsoft.com/office/powerpoint/2010/main" val="2577967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5B44081-0BAC-2B47-B2D5-A0A20EF496BC}" type="slidenum">
              <a:rPr lang="en-US" sz="1200" b="0" smtClean="0">
                <a:solidFill>
                  <a:schemeClr val="tx1"/>
                </a:solidFill>
              </a:rPr>
              <a:pPr eaLnBrk="1" hangingPunct="1">
                <a:defRPr/>
              </a:pPr>
              <a:t>64</a:t>
            </a:fld>
            <a:endParaRPr lang="en-US" sz="1200" b="0" dirty="0">
              <a:solidFill>
                <a:schemeClr val="tx1"/>
              </a:solidFill>
            </a:endParaRPr>
          </a:p>
        </p:txBody>
      </p:sp>
      <p:sp>
        <p:nvSpPr>
          <p:cNvPr id="34406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4163368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33E37BB-CCEB-8943-9ABC-695414AC7B30}" type="slidenum">
              <a:rPr lang="en-US" sz="1200" b="0" smtClean="0">
                <a:solidFill>
                  <a:schemeClr val="tx1"/>
                </a:solidFill>
              </a:rPr>
              <a:pPr eaLnBrk="1" hangingPunct="1">
                <a:defRPr/>
              </a:pPr>
              <a:t>65</a:t>
            </a:fld>
            <a:endParaRPr lang="en-US" sz="1200" b="0" dirty="0">
              <a:solidFill>
                <a:schemeClr val="tx1"/>
              </a:solidFill>
            </a:endParaRPr>
          </a:p>
        </p:txBody>
      </p:sp>
      <p:sp>
        <p:nvSpPr>
          <p:cNvPr id="345091" name="Rectangle 2"/>
          <p:cNvSpPr>
            <a:spLocks noGrp="1" noRot="1" noChangeAspect="1" noChangeArrowheads="1" noTextEdit="1"/>
          </p:cNvSpPr>
          <p:nvPr>
            <p:ph type="sldImg"/>
          </p:nvPr>
        </p:nvSpPr>
        <p:spPr>
          <a:xfrm>
            <a:off x="1181100" y="698500"/>
            <a:ext cx="4648200" cy="3486150"/>
          </a:xfrm>
          <a:ln/>
        </p:spPr>
      </p:sp>
      <p:sp>
        <p:nvSpPr>
          <p:cNvPr id="345092" name="Rectangle 3"/>
          <p:cNvSpPr>
            <a:spLocks noGrp="1" noChangeArrowheads="1"/>
          </p:cNvSpPr>
          <p:nvPr>
            <p:ph type="body" idx="1"/>
          </p:nvPr>
        </p:nvSpPr>
        <p:spPr>
          <a:xfrm>
            <a:off x="876300" y="4468813"/>
            <a:ext cx="508476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Fungi include yeasts, molds, and mushrooms.</a:t>
            </a:r>
          </a:p>
        </p:txBody>
      </p:sp>
    </p:spTree>
    <p:extLst>
      <p:ext uri="{BB962C8B-B14F-4D97-AF65-F5344CB8AC3E}">
        <p14:creationId xmlns:p14="http://schemas.microsoft.com/office/powerpoint/2010/main" val="11446959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77540-4EC5-1940-9000-19F53D779FB8}" type="slidenum">
              <a:rPr lang="en-US" sz="1200" b="0" smtClean="0">
                <a:solidFill>
                  <a:schemeClr val="tx1"/>
                </a:solidFill>
              </a:rPr>
              <a:pPr eaLnBrk="1" hangingPunct="1">
                <a:defRPr/>
              </a:pPr>
              <a:t>66</a:t>
            </a:fld>
            <a:endParaRPr lang="en-US" sz="1200" b="0" dirty="0">
              <a:solidFill>
                <a:schemeClr val="tx1"/>
              </a:solidFill>
            </a:endParaRPr>
          </a:p>
        </p:txBody>
      </p:sp>
      <p:sp>
        <p:nvSpPr>
          <p:cNvPr id="346115" name="Rectangle 2"/>
          <p:cNvSpPr>
            <a:spLocks noGrp="1" noRot="1" noChangeAspect="1" noChangeArrowheads="1" noTextEdit="1"/>
          </p:cNvSpPr>
          <p:nvPr>
            <p:ph type="sldImg"/>
          </p:nvPr>
        </p:nvSpPr>
        <p:spPr>
          <a:xfrm>
            <a:off x="1182688" y="696913"/>
            <a:ext cx="4648200" cy="3486150"/>
          </a:xfrm>
          <a:ln/>
        </p:spPr>
      </p:sp>
      <p:sp>
        <p:nvSpPr>
          <p:cNvPr id="139267"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Some toxins are naturally associated with certain plants, mushrooms, and seafood. Toxins are a natural part of some fish.</a:t>
            </a:r>
          </a:p>
          <a:p>
            <a:pPr marL="171450" indent="-171450" eaLnBrk="1" hangingPunct="1">
              <a:buFont typeface="Arial" panose="020B0604020202020204" pitchFamily="34" charset="0"/>
              <a:buChar char="•"/>
            </a:pPr>
            <a:r>
              <a:rPr lang="en-US" dirty="0">
                <a:latin typeface="Times New Roman" charset="0"/>
              </a:rPr>
              <a:t>Other toxins, such as histamine, are made by pathogens on fish when it is time-temperature abused. This can occur in tuna, bonito, mackerel, and mahimahi. </a:t>
            </a:r>
          </a:p>
          <a:p>
            <a:pPr marL="171450" indent="-171450" eaLnBrk="1" hangingPunct="1">
              <a:buFont typeface="Arial" panose="020B0604020202020204" pitchFamily="34" charset="0"/>
              <a:buChar char="•"/>
            </a:pPr>
            <a:r>
              <a:rPr lang="en-US" dirty="0">
                <a:latin typeface="Times New Roman" charset="0"/>
              </a:rPr>
              <a:t>Some fish become contaminated when they eat smaller fish that have eaten a toxin. One of these toxins is the ciguatera toxin. </a:t>
            </a:r>
          </a:p>
          <a:p>
            <a:pPr marL="171450" indent="-171450" eaLnBrk="1" hangingPunct="1">
              <a:buFont typeface="Arial" panose="020B0604020202020204" pitchFamily="34" charset="0"/>
              <a:buChar char="•"/>
            </a:pPr>
            <a:r>
              <a:rPr lang="en-US" dirty="0">
                <a:latin typeface="Times New Roman" charset="0"/>
              </a:rPr>
              <a:t>Ciguatera toxin can be found in barracuda, snapper, grouper, and amberjack. </a:t>
            </a:r>
          </a:p>
          <a:p>
            <a:pPr marL="171450" indent="-171450" eaLnBrk="1" hangingPunct="1">
              <a:buFont typeface="Arial" panose="020B0604020202020204" pitchFamily="34" charset="0"/>
              <a:buChar char="•"/>
            </a:pPr>
            <a:r>
              <a:rPr lang="en-US" dirty="0">
                <a:latin typeface="Times New Roman" charset="0"/>
              </a:rPr>
              <a:t>Shellfish, such as oysters, can also be contaminated when they eat marine algae that have a toxin.</a:t>
            </a: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38000896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67</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4904907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68</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a:xfrm>
            <a:off x="876300" y="4414837"/>
            <a:ext cx="5608638" cy="4183063"/>
          </a:xfrm>
        </p:spPr>
        <p:txBody>
          <a:bodyPr/>
          <a:lstStyle/>
          <a:p>
            <a:endParaRPr lang="en-US"/>
          </a:p>
        </p:txBody>
      </p:sp>
    </p:spTree>
    <p:extLst>
      <p:ext uri="{BB962C8B-B14F-4D97-AF65-F5344CB8AC3E}">
        <p14:creationId xmlns:p14="http://schemas.microsoft.com/office/powerpoint/2010/main" val="28863766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69</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141315"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Toxins cannot be destroyed by cooking or freezing. </a:t>
            </a:r>
          </a:p>
          <a:p>
            <a:pPr marL="171450" indent="-171450" eaLnBrk="1" hangingPunct="1">
              <a:buFont typeface="Arial" panose="020B0604020202020204" pitchFamily="34" charset="0"/>
              <a:buChar char="•"/>
            </a:pPr>
            <a:r>
              <a:rPr lang="en-US" dirty="0">
                <a:latin typeface="Times New Roman" charset="0"/>
              </a:rPr>
              <a:t>The most important way to prevent a foodborne illness is to purchase plants, mushrooms, and seafood from approved, reputable suppliers. </a:t>
            </a:r>
          </a:p>
          <a:p>
            <a:pPr marL="171450" indent="-171450" eaLnBrk="1" hangingPunct="1">
              <a:buFont typeface="Arial" panose="020B0604020202020204" pitchFamily="34" charset="0"/>
              <a:buChar char="•"/>
            </a:pPr>
            <a:r>
              <a:rPr lang="en-US" dirty="0">
                <a:latin typeface="Times New Roman" charset="0"/>
              </a:rPr>
              <a:t>It is also important to control time and temperature when handling raw fish.</a:t>
            </a:r>
          </a:p>
          <a:p>
            <a:pPr marL="171450" indent="-171450" eaLnBrk="1" hangingPunct="1">
              <a:buFont typeface="Arial" panose="020B0604020202020204" pitchFamily="34" charset="0"/>
              <a:buChar char="•"/>
            </a:pPr>
            <a:endParaRPr lang="en-US" dirty="0">
              <a:latin typeface="Times New Roman" charset="0"/>
            </a:endParaRPr>
          </a:p>
          <a:p>
            <a:pPr marL="114300" indent="-114300" eaLnBrk="1" hangingPunct="1"/>
            <a:endParaRPr lang="en-US" b="1"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4050047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883976-B3A0-004D-B2FF-7F26349589F8}" type="slidenum">
              <a:rPr lang="en-US" sz="1200" b="0" smtClean="0">
                <a:solidFill>
                  <a:schemeClr val="tx1"/>
                </a:solidFill>
              </a:rPr>
              <a:pPr eaLnBrk="1" hangingPunct="1">
                <a:defRPr/>
              </a:pPr>
              <a:t>7</a:t>
            </a:fld>
            <a:endParaRPr lang="en-US" sz="1200" b="0" dirty="0">
              <a:solidFill>
                <a:schemeClr val="tx1"/>
              </a:solidFill>
            </a:endParaRPr>
          </a:p>
        </p:txBody>
      </p:sp>
      <p:sp>
        <p:nvSpPr>
          <p:cNvPr id="297987" name="Rectangle 2"/>
          <p:cNvSpPr>
            <a:spLocks noGrp="1" noRot="1" noChangeAspect="1" noChangeArrowheads="1" noTextEdit="1"/>
          </p:cNvSpPr>
          <p:nvPr>
            <p:ph type="sldImg"/>
          </p:nvPr>
        </p:nvSpPr>
        <p:spPr>
          <a:xfrm>
            <a:off x="1181100" y="698500"/>
            <a:ext cx="4648200" cy="3486150"/>
          </a:xfrm>
          <a:ln/>
        </p:spPr>
      </p:sp>
      <p:sp>
        <p:nvSpPr>
          <p:cNvPr id="297988"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Unsafe food is usually the result of contamination, which is the presence of harmful substances in the food. </a:t>
            </a:r>
          </a:p>
          <a:p>
            <a:pPr marL="171450" indent="-171450" eaLnBrk="1" hangingPunct="1">
              <a:buFont typeface="Arial" panose="020B0604020202020204" pitchFamily="34" charset="0"/>
              <a:buChar char="•"/>
              <a:defRPr/>
            </a:pPr>
            <a:r>
              <a:rPr lang="en-US" dirty="0">
                <a:latin typeface="Times New Roman" charset="0"/>
                <a:cs typeface="+mn-cs"/>
              </a:rPr>
              <a:t>Contaminants can come from pathogens, chemicals, or physical objects. They might also come from certain unsafe practices in your operation.</a:t>
            </a:r>
          </a:p>
          <a:p>
            <a:pPr marL="171450" indent="-171450" eaLnBrk="1" hangingPunct="1">
              <a:buFont typeface="Arial" panose="020B0604020202020204" pitchFamily="34" charset="0"/>
              <a:buChar char="•"/>
              <a:defRPr/>
            </a:pPr>
            <a:r>
              <a:rPr lang="en-US" dirty="0">
                <a:latin typeface="Times New Roman" charset="0"/>
                <a:cs typeface="+mn-cs"/>
              </a:rPr>
              <a:t>Each of the contaminants listed here is a danger to food safety. But biological contaminants are responsible for most foodborne illness.</a:t>
            </a:r>
          </a:p>
        </p:txBody>
      </p:sp>
    </p:spTree>
    <p:extLst>
      <p:ext uri="{BB962C8B-B14F-4D97-AF65-F5344CB8AC3E}">
        <p14:creationId xmlns:p14="http://schemas.microsoft.com/office/powerpoint/2010/main" val="34488493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FE3F2-B1A3-364D-8D2D-74D8DEE7BF64}" type="slidenum">
              <a:rPr lang="en-US" sz="1200" b="0" smtClean="0">
                <a:solidFill>
                  <a:schemeClr val="tx1"/>
                </a:solidFill>
              </a:rPr>
              <a:pPr eaLnBrk="1" hangingPunct="1">
                <a:defRPr/>
              </a:pPr>
              <a:t>70</a:t>
            </a:fld>
            <a:endParaRPr lang="en-US" sz="1200" b="0" dirty="0">
              <a:solidFill>
                <a:schemeClr val="tx1"/>
              </a:solidFill>
            </a:endParaRPr>
          </a:p>
        </p:txBody>
      </p:sp>
      <p:sp>
        <p:nvSpPr>
          <p:cNvPr id="348163" name="Rectangle 2"/>
          <p:cNvSpPr>
            <a:spLocks noGrp="1" noRot="1" noChangeAspect="1" noChangeArrowheads="1" noTextEdit="1"/>
          </p:cNvSpPr>
          <p:nvPr>
            <p:ph type="sldImg"/>
          </p:nvPr>
        </p:nvSpPr>
        <p:spPr>
          <a:xfrm>
            <a:off x="1181100" y="698500"/>
            <a:ext cx="4648200" cy="3486150"/>
          </a:xfrm>
          <a:ln/>
        </p:spPr>
      </p:sp>
      <p:sp>
        <p:nvSpPr>
          <p:cNvPr id="348164"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Chemicals can contaminate food if they are used or stored the wrong way. </a:t>
            </a:r>
          </a:p>
          <a:p>
            <a:pPr marL="171450" indent="-171450" eaLnBrk="1" hangingPunct="1">
              <a:buFont typeface="Arial" panose="020B0604020202020204" pitchFamily="34" charset="0"/>
              <a:buChar char="•"/>
              <a:defRPr/>
            </a:pPr>
            <a:r>
              <a:rPr lang="en-US" dirty="0">
                <a:latin typeface="Times New Roman" charset="0"/>
                <a:cs typeface="+mn-cs"/>
              </a:rPr>
              <a:t>Cleaners, sanitizers, polishes, machine lubricants, and pesticides can be risks. Also included are deodorizers, first-aid products, and health and beauty products, such as hand lotions and hairsprays. </a:t>
            </a:r>
          </a:p>
          <a:p>
            <a:pPr marL="171450" indent="-171450" eaLnBrk="1" hangingPunct="1">
              <a:buFont typeface="Arial" panose="020B0604020202020204" pitchFamily="34" charset="0"/>
              <a:buChar char="•"/>
              <a:defRPr/>
            </a:pPr>
            <a:r>
              <a:rPr lang="en-US" dirty="0">
                <a:latin typeface="Times New Roman" charset="0"/>
                <a:cs typeface="+mn-cs"/>
              </a:rPr>
              <a:t>Certain types of kitchenware and equipment can be risks for chemical contamination. These include items made from pewter, copper, zinc, and some types of painted pottery. These materials are not always</a:t>
            </a:r>
            <a:r>
              <a:rPr lang="en-US" baseline="0" dirty="0">
                <a:latin typeface="Times New Roman" charset="0"/>
                <a:cs typeface="+mn-cs"/>
              </a:rPr>
              <a:t> safe for </a:t>
            </a:r>
            <a:r>
              <a:rPr lang="en-US" dirty="0">
                <a:latin typeface="Times New Roman" charset="0"/>
                <a:cs typeface="+mn-cs"/>
              </a:rPr>
              <a:t>food and can cause contamination. This is especially true when acidic food, such as tomato sauce, is held in them.</a:t>
            </a:r>
          </a:p>
        </p:txBody>
      </p:sp>
    </p:spTree>
    <p:extLst>
      <p:ext uri="{BB962C8B-B14F-4D97-AF65-F5344CB8AC3E}">
        <p14:creationId xmlns:p14="http://schemas.microsoft.com/office/powerpoint/2010/main" val="1776893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1C0004-EC70-3640-BBA6-3F74B405760B}" type="slidenum">
              <a:rPr lang="en-US" sz="1200" b="0" smtClean="0">
                <a:solidFill>
                  <a:schemeClr val="tx1"/>
                </a:solidFill>
              </a:rPr>
              <a:pPr eaLnBrk="1" hangingPunct="1">
                <a:defRPr/>
              </a:pPr>
              <a:t>71</a:t>
            </a:fld>
            <a:endParaRPr lang="en-US" sz="1200" b="0" dirty="0">
              <a:solidFill>
                <a:schemeClr val="tx1"/>
              </a:solidFill>
            </a:endParaRPr>
          </a:p>
        </p:txBody>
      </p:sp>
      <p:sp>
        <p:nvSpPr>
          <p:cNvPr id="349187" name="Rectangle 2"/>
          <p:cNvSpPr>
            <a:spLocks noGrp="1" noRot="1" noChangeAspect="1" noChangeArrowheads="1" noTextEdit="1"/>
          </p:cNvSpPr>
          <p:nvPr>
            <p:ph type="sldImg"/>
          </p:nvPr>
        </p:nvSpPr>
        <p:spPr>
          <a:xfrm>
            <a:off x="1181100" y="698500"/>
            <a:ext cx="4648200" cy="3486150"/>
          </a:xfrm>
          <a:ln/>
        </p:spPr>
      </p:sp>
      <p:sp>
        <p:nvSpPr>
          <p:cNvPr id="349188"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If an illness is suspected, call the emergency number in your area and the Poison Control number. </a:t>
            </a:r>
          </a:p>
        </p:txBody>
      </p:sp>
    </p:spTree>
    <p:extLst>
      <p:ext uri="{BB962C8B-B14F-4D97-AF65-F5344CB8AC3E}">
        <p14:creationId xmlns:p14="http://schemas.microsoft.com/office/powerpoint/2010/main" val="8605754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EB32E6-D0D2-034B-B127-1621FDEBD066}" type="slidenum">
              <a:rPr lang="en-US" sz="1200" b="0" smtClean="0">
                <a:solidFill>
                  <a:schemeClr val="tx1"/>
                </a:solidFill>
              </a:rPr>
              <a:pPr eaLnBrk="1" hangingPunct="1">
                <a:defRPr/>
              </a:pPr>
              <a:t>72</a:t>
            </a:fld>
            <a:endParaRPr lang="en-US" sz="1200" b="0" dirty="0">
              <a:solidFill>
                <a:schemeClr val="tx1"/>
              </a:solidFill>
            </a:endParaRPr>
          </a:p>
        </p:txBody>
      </p:sp>
      <p:sp>
        <p:nvSpPr>
          <p:cNvPr id="350211" name="Rectangle 2"/>
          <p:cNvSpPr>
            <a:spLocks noGrp="1" noRot="1" noChangeAspect="1" noChangeArrowheads="1" noTextEdit="1"/>
          </p:cNvSpPr>
          <p:nvPr>
            <p:ph type="sldImg"/>
          </p:nvPr>
        </p:nvSpPr>
        <p:spPr>
          <a:xfrm>
            <a:off x="1181100" y="698500"/>
            <a:ext cx="4648200" cy="3486150"/>
          </a:xfrm>
          <a:ln/>
        </p:spPr>
      </p:sp>
      <p:sp>
        <p:nvSpPr>
          <p:cNvPr id="147459"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2" name="Notes Placeholder 1"/>
          <p:cNvSpPr>
            <a:spLocks noGrp="1"/>
          </p:cNvSpPr>
          <p:nvPr>
            <p:ph type="body" idx="1"/>
          </p:nvPr>
        </p:nvSpPr>
        <p:spPr>
          <a:xfrm>
            <a:off x="876300" y="4416425"/>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The chemicals you use must be approved for use in a foodservice operation. They must also be necessary for the maintenance of the facility. </a:t>
            </a:r>
            <a:endParaRPr lang="en-US" dirty="0"/>
          </a:p>
        </p:txBody>
      </p:sp>
    </p:spTree>
    <p:extLst>
      <p:ext uri="{BB962C8B-B14F-4D97-AF65-F5344CB8AC3E}">
        <p14:creationId xmlns:p14="http://schemas.microsoft.com/office/powerpoint/2010/main" val="4441632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CF074C-9D9F-1945-9011-B3E306F8409C}" type="slidenum">
              <a:rPr lang="en-US" sz="1200" b="0" smtClean="0">
                <a:solidFill>
                  <a:schemeClr val="tx1"/>
                </a:solidFill>
              </a:rPr>
              <a:pPr eaLnBrk="1" hangingPunct="1">
                <a:defRPr/>
              </a:pPr>
              <a:t>73</a:t>
            </a:fld>
            <a:endParaRPr lang="en-US" sz="1200" b="0" dirty="0">
              <a:solidFill>
                <a:schemeClr val="tx1"/>
              </a:solidFill>
            </a:endParaRPr>
          </a:p>
        </p:txBody>
      </p:sp>
      <p:sp>
        <p:nvSpPr>
          <p:cNvPr id="351235"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1538" y="4415631"/>
            <a:ext cx="5608638" cy="4183063"/>
          </a:xfrm>
        </p:spPr>
        <p:txBody>
          <a:bodyPr/>
          <a:lstStyle/>
          <a:p>
            <a:endParaRPr lang="en-US" dirty="0"/>
          </a:p>
        </p:txBody>
      </p:sp>
    </p:spTree>
    <p:extLst>
      <p:ext uri="{BB962C8B-B14F-4D97-AF65-F5344CB8AC3E}">
        <p14:creationId xmlns:p14="http://schemas.microsoft.com/office/powerpoint/2010/main" val="21678828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502B503-1F60-E547-9A4F-58EB772150D1}" type="slidenum">
              <a:rPr lang="en-US" sz="1200" b="0" smtClean="0">
                <a:solidFill>
                  <a:schemeClr val="tx1"/>
                </a:solidFill>
              </a:rPr>
              <a:pPr eaLnBrk="1" hangingPunct="1">
                <a:defRPr/>
              </a:pPr>
              <a:t>74</a:t>
            </a:fld>
            <a:endParaRPr lang="en-US" sz="1200" b="0" dirty="0">
              <a:solidFill>
                <a:schemeClr val="tx1"/>
              </a:solidFill>
            </a:endParaRPr>
          </a:p>
        </p:txBody>
      </p:sp>
      <p:sp>
        <p:nvSpPr>
          <p:cNvPr id="352259" name="Rectangle 2"/>
          <p:cNvSpPr>
            <a:spLocks noGrp="1" noRot="1" noChangeAspect="1" noChangeArrowheads="1" noTextEdit="1"/>
          </p:cNvSpPr>
          <p:nvPr>
            <p:ph type="sldImg"/>
          </p:nvPr>
        </p:nvSpPr>
        <p:spPr>
          <a:xfrm>
            <a:off x="1181100" y="698500"/>
            <a:ext cx="4648200" cy="3486150"/>
          </a:xfrm>
          <a:ln/>
        </p:spPr>
      </p:sp>
      <p:sp>
        <p:nvSpPr>
          <p:cNvPr id="151555"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352261" name="Notes Placeholder 1"/>
          <p:cNvSpPr>
            <a:spLocks noGrp="1"/>
          </p:cNvSpPr>
          <p:nvPr>
            <p:ph type="body" idx="1"/>
          </p:nvPr>
        </p:nvSpPr>
        <p:spPr>
          <a:xfrm>
            <a:off x="876300" y="4402137"/>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Food can become contaminated when objects get into it. </a:t>
            </a:r>
          </a:p>
          <a:p>
            <a:pPr marL="171450" indent="-171450" eaLnBrk="1" hangingPunct="1">
              <a:buFont typeface="Arial" panose="020B0604020202020204" pitchFamily="34" charset="0"/>
              <a:buChar char="•"/>
              <a:defRPr/>
            </a:pPr>
            <a:r>
              <a:rPr lang="en-US" dirty="0">
                <a:latin typeface="Times New Roman" charset="0"/>
                <a:cs typeface="+mn-cs"/>
              </a:rPr>
              <a:t>It can also happen when natural objects are left in food, like bones in a fish fillet.</a:t>
            </a:r>
          </a:p>
        </p:txBody>
      </p:sp>
    </p:spTree>
    <p:extLst>
      <p:ext uri="{BB962C8B-B14F-4D97-AF65-F5344CB8AC3E}">
        <p14:creationId xmlns:p14="http://schemas.microsoft.com/office/powerpoint/2010/main" val="14796117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4F6667-CEE1-4440-85E1-4538607A65CB}" type="slidenum">
              <a:rPr lang="en-US" sz="1200" b="0" smtClean="0">
                <a:solidFill>
                  <a:schemeClr val="tx1"/>
                </a:solidFill>
              </a:rPr>
              <a:pPr eaLnBrk="1" hangingPunct="1">
                <a:defRPr/>
              </a:pPr>
              <a:t>75</a:t>
            </a:fld>
            <a:endParaRPr lang="en-US" sz="1200" b="0" dirty="0">
              <a:solidFill>
                <a:schemeClr val="tx1"/>
              </a:solidFill>
            </a:endParaRPr>
          </a:p>
        </p:txBody>
      </p:sp>
      <p:sp>
        <p:nvSpPr>
          <p:cNvPr id="353283"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35449308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CB15045-FDDF-2F49-8F1F-576D3DC7CFAE}" type="slidenum">
              <a:rPr lang="en-US" sz="1200" b="0" smtClean="0">
                <a:solidFill>
                  <a:schemeClr val="tx1"/>
                </a:solidFill>
              </a:rPr>
              <a:pPr eaLnBrk="1" hangingPunct="1">
                <a:defRPr/>
              </a:pPr>
              <a:t>76</a:t>
            </a:fld>
            <a:endParaRPr lang="en-US" sz="1200" b="0" dirty="0">
              <a:solidFill>
                <a:schemeClr val="tx1"/>
              </a:solidFill>
            </a:endParaRPr>
          </a:p>
        </p:txBody>
      </p:sp>
      <p:sp>
        <p:nvSpPr>
          <p:cNvPr id="354307" name="Rectangle 2"/>
          <p:cNvSpPr>
            <a:spLocks noGrp="1" noRot="1" noChangeAspect="1" noChangeArrowheads="1" noTextEdit="1"/>
          </p:cNvSpPr>
          <p:nvPr>
            <p:ph type="sldImg"/>
          </p:nvPr>
        </p:nvSpPr>
        <p:spPr>
          <a:xfrm>
            <a:off x="1181100" y="698500"/>
            <a:ext cx="4648200" cy="3486150"/>
          </a:xfrm>
          <a:ln/>
        </p:spPr>
      </p:sp>
      <p:sp>
        <p:nvSpPr>
          <p:cNvPr id="15565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You also must take steps to stop people who are trying to contaminate food. This may include the groups listed on the slide.</a:t>
            </a:r>
          </a:p>
          <a:p>
            <a:pPr marL="171450" indent="-171450" eaLnBrk="1" hangingPunct="1">
              <a:buFont typeface="Arial" panose="020B0604020202020204" pitchFamily="34" charset="0"/>
              <a:buChar char="•"/>
            </a:pPr>
            <a:r>
              <a:rPr lang="en-US" dirty="0">
                <a:latin typeface="Times New Roman" charset="0"/>
              </a:rPr>
              <a:t>These people may try to tamper with your food using biological, chemical, or physical contaminants. They may even use radioactive materials. </a:t>
            </a:r>
          </a:p>
          <a:p>
            <a:pPr marL="171450" indent="-171450" eaLnBrk="1" hangingPunct="1">
              <a:buFont typeface="Arial" panose="020B0604020202020204" pitchFamily="34" charset="0"/>
              <a:buChar char="•"/>
            </a:pPr>
            <a:r>
              <a:rPr lang="en-US" dirty="0">
                <a:latin typeface="Times New Roman" charset="0"/>
              </a:rPr>
              <a:t>Attacks might occur anywhere in the food supply chain. But they are usually focused on a specific food item, process, or business.</a:t>
            </a:r>
          </a:p>
          <a:p>
            <a:pPr marL="171450" indent="-171450" eaLnBrk="1" hangingPunct="1">
              <a:buFont typeface="Arial" panose="020B0604020202020204" pitchFamily="34" charset="0"/>
              <a:buChar char="•"/>
            </a:pPr>
            <a:r>
              <a:rPr lang="en-US" dirty="0">
                <a:latin typeface="Times New Roman" charset="0"/>
              </a:rPr>
              <a:t>The best way to protect food is to make it as difficult as possible for someone to tamper with it. For this reason, a food defense program should deal with the points in your operation where food is at risk.</a:t>
            </a:r>
          </a:p>
          <a:p>
            <a:pPr marL="171450" indent="-171450" eaLnBrk="1" hangingPunct="1">
              <a:buFont typeface="Arial" panose="020B0604020202020204" pitchFamily="34" charset="0"/>
              <a:buChar char="•"/>
            </a:pPr>
            <a:r>
              <a:rPr lang="en-US" dirty="0">
                <a:latin typeface="Times New Roman" charset="0"/>
              </a:rPr>
              <a:t>The FDA has created a tool that can be used to develop a food defense program. It is based on the acronym A.L.E.R.T. It can be used to help you identify the points in your operation where food is at risk.</a:t>
            </a:r>
          </a:p>
          <a:p>
            <a:pPr marL="114300" indent="-114300" eaLnBrk="1" hangingPunct="1">
              <a:buFontTx/>
              <a:buChar char="•"/>
            </a:pPr>
            <a:endParaRPr lang="en-US" dirty="0">
              <a:latin typeface="Times New Roman" charset="0"/>
            </a:endParaRPr>
          </a:p>
          <a:p>
            <a:pPr marL="114300" indent="-114300" eaLnBrk="1" hangingPunct="1">
              <a:buFontTx/>
              <a:buChar char="•"/>
            </a:pPr>
            <a:endParaRPr lang="en-US" dirty="0">
              <a:latin typeface="Times New Roman" charset="0"/>
            </a:endParaRPr>
          </a:p>
        </p:txBody>
      </p:sp>
    </p:spTree>
    <p:extLst>
      <p:ext uri="{BB962C8B-B14F-4D97-AF65-F5344CB8AC3E}">
        <p14:creationId xmlns:p14="http://schemas.microsoft.com/office/powerpoint/2010/main" val="7165151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B8E1AA1-582F-FF46-9750-8CA2D234F02E}" type="slidenum">
              <a:rPr lang="en-US" sz="1200" b="0" smtClean="0">
                <a:solidFill>
                  <a:schemeClr val="tx1"/>
                </a:solidFill>
              </a:rPr>
              <a:pPr eaLnBrk="1" hangingPunct="1">
                <a:defRPr/>
              </a:pPr>
              <a:t>77</a:t>
            </a:fld>
            <a:endParaRPr lang="en-US" sz="1200" b="0" dirty="0">
              <a:solidFill>
                <a:schemeClr val="tx1"/>
              </a:solidFill>
            </a:endParaRPr>
          </a:p>
        </p:txBody>
      </p:sp>
      <p:sp>
        <p:nvSpPr>
          <p:cNvPr id="355331" name="Rectangle 2"/>
          <p:cNvSpPr>
            <a:spLocks noGrp="1" noRot="1" noChangeAspect="1" noChangeArrowheads="1" noTextEdit="1"/>
          </p:cNvSpPr>
          <p:nvPr>
            <p:ph type="sldImg"/>
          </p:nvPr>
        </p:nvSpPr>
        <p:spPr>
          <a:xfrm>
            <a:off x="1181100" y="698500"/>
            <a:ext cx="4648200" cy="3486150"/>
          </a:xfrm>
          <a:ln/>
        </p:spPr>
      </p:sp>
      <p:sp>
        <p:nvSpPr>
          <p:cNvPr id="157699" name="Rectangle 3"/>
          <p:cNvSpPr>
            <a:spLocks noGrp="1" noChangeArrowheads="1"/>
          </p:cNvSpPr>
          <p:nvPr>
            <p:ph type="body" idx="1"/>
          </p:nvPr>
        </p:nvSpPr>
        <p:spPr>
          <a:xfrm>
            <a:off x="876300" y="4465638"/>
            <a:ext cx="5715000" cy="45259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b="1" dirty="0">
                <a:latin typeface="Times New Roman" charset="0"/>
              </a:rPr>
              <a:t>Assure.</a:t>
            </a:r>
            <a:r>
              <a:rPr lang="en-US" dirty="0">
                <a:latin typeface="Times New Roman" charset="0"/>
              </a:rPr>
              <a:t> Make sure that products you receive are from safe sources. Supervise product deliveries. Use approved suppliers who practice food defense. Request that delivery vehicles are locked or sealed.</a:t>
            </a:r>
          </a:p>
          <a:p>
            <a:pPr marL="171450" indent="-171450" eaLnBrk="1" hangingPunct="1">
              <a:buFont typeface="Arial" panose="020B0604020202020204" pitchFamily="34" charset="0"/>
              <a:buChar char="•"/>
            </a:pPr>
            <a:r>
              <a:rPr lang="en-US" b="1" dirty="0">
                <a:latin typeface="Times New Roman" charset="0"/>
              </a:rPr>
              <a:t>Look.</a:t>
            </a:r>
            <a:r>
              <a:rPr lang="en-US" dirty="0">
                <a:latin typeface="Times New Roman" charset="0"/>
              </a:rPr>
              <a:t> Monitor the security of products in the facility. Limit access to prep and storage areas. Locking storage areas is one way to do this. Create a system for handling damaged products. Store chemicals in a secure location. Train staff to spot food defense threats.</a:t>
            </a:r>
          </a:p>
          <a:p>
            <a:pPr marL="171450" indent="-171450" eaLnBrk="1" hangingPunct="1">
              <a:buFont typeface="Arial" panose="020B0604020202020204" pitchFamily="34" charset="0"/>
              <a:buChar char="•"/>
            </a:pPr>
            <a:r>
              <a:rPr lang="en-US" b="1" dirty="0">
                <a:latin typeface="Times New Roman" charset="0"/>
              </a:rPr>
              <a:t>Employees.</a:t>
            </a:r>
            <a:r>
              <a:rPr lang="en-US" dirty="0">
                <a:latin typeface="Times New Roman" charset="0"/>
              </a:rPr>
              <a:t> Know who is in your facility. Limit access to prep and storage areas. Identify all visitors, and verify credentials. Conduct background checks on staff.</a:t>
            </a:r>
          </a:p>
          <a:p>
            <a:pPr marL="171450" indent="-171450">
              <a:buFont typeface="Arial" panose="020B0604020202020204" pitchFamily="34" charset="0"/>
              <a:buChar char="•"/>
            </a:pPr>
            <a:r>
              <a:rPr lang="en-US" b="1" dirty="0">
                <a:latin typeface="Times New Roman" charset="0"/>
              </a:rPr>
              <a:t>Reports.</a:t>
            </a:r>
            <a:r>
              <a:rPr lang="en-US" dirty="0">
                <a:latin typeface="Times New Roman" charset="0"/>
              </a:rPr>
              <a:t> Keep information related to food defense accessible: receiving logs, office files and documents, staff files, and random food defense self-inspections.</a:t>
            </a:r>
          </a:p>
          <a:p>
            <a:pPr marL="171450" indent="-171450">
              <a:buFont typeface="Arial" panose="020B0604020202020204" pitchFamily="34" charset="0"/>
              <a:buChar char="•"/>
            </a:pPr>
            <a:r>
              <a:rPr lang="en-US" b="1" dirty="0">
                <a:latin typeface="Times New Roman" charset="0"/>
              </a:rPr>
              <a:t>Threat.</a:t>
            </a:r>
            <a:r>
              <a:rPr lang="en-US" dirty="0">
                <a:latin typeface="Times New Roman" charset="0"/>
              </a:rPr>
              <a:t> Identify what you will do and who you will contact if there is suspicious activity or a threat at your operation. Hold any product you suspect to be contaminated. Contact your regulatory authority immediately. Maintain an emergency contact list.</a:t>
            </a:r>
          </a:p>
        </p:txBody>
      </p:sp>
    </p:spTree>
    <p:extLst>
      <p:ext uri="{BB962C8B-B14F-4D97-AF65-F5344CB8AC3E}">
        <p14:creationId xmlns:p14="http://schemas.microsoft.com/office/powerpoint/2010/main" val="22510386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529054-0A5C-3241-9E08-CB2DACDCE6DB}" type="slidenum">
              <a:rPr lang="en-US" sz="1200" b="0" smtClean="0">
                <a:solidFill>
                  <a:schemeClr val="tx1"/>
                </a:solidFill>
              </a:rPr>
              <a:pPr eaLnBrk="1" hangingPunct="1">
                <a:defRPr/>
              </a:pPr>
              <a:t>78</a:t>
            </a:fld>
            <a:endParaRPr lang="en-US" sz="1200" b="0" dirty="0">
              <a:solidFill>
                <a:schemeClr val="tx1"/>
              </a:solidFill>
            </a:endParaRPr>
          </a:p>
        </p:txBody>
      </p:sp>
      <p:sp>
        <p:nvSpPr>
          <p:cNvPr id="356355"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Here are some things you should consider when responding to an outbreak. These will be discussed in the next several slides.</a:t>
            </a: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32292352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2B4E48-3C45-1F42-9AB4-0A08A8E36146}" type="slidenum">
              <a:rPr lang="en-US" sz="1200" b="0" smtClean="0">
                <a:solidFill>
                  <a:schemeClr val="tx1"/>
                </a:solidFill>
              </a:rPr>
              <a:pPr eaLnBrk="1" hangingPunct="1">
                <a:defRPr/>
              </a:pPr>
              <a:t>79</a:t>
            </a:fld>
            <a:endParaRPr lang="en-US" sz="1200" b="0" dirty="0">
              <a:solidFill>
                <a:schemeClr val="tx1"/>
              </a:solidFill>
            </a:endParaRPr>
          </a:p>
        </p:txBody>
      </p:sp>
      <p:sp>
        <p:nvSpPr>
          <p:cNvPr id="357379"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Ask the person making the complaint for general contact information and to identify the food that was eaten. Also ask for a description of symptoms and when the person first got sick.</a:t>
            </a:r>
          </a:p>
          <a:p>
            <a:pPr marL="171450" indent="-171450" eaLnBrk="1" hangingPunct="1">
              <a:buFont typeface="Arial" pitchFamily="34" charset="0"/>
              <a:buChar char="•"/>
              <a:defRPr/>
            </a:pPr>
            <a:r>
              <a:rPr lang="en-US" dirty="0">
                <a:ea typeface="+mn-ea"/>
                <a:cs typeface="+mn-cs"/>
              </a:rPr>
              <a:t>Contact the local regulatory authority if you suspect an outbreak.</a:t>
            </a: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3487991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87C52E-77E2-0546-BBE6-7C8597AF32CE}" type="slidenum">
              <a:rPr lang="en-US" sz="1200" b="0" smtClean="0">
                <a:solidFill>
                  <a:schemeClr val="tx1"/>
                </a:solidFill>
              </a:rPr>
              <a:pPr eaLnBrk="1" hangingPunct="1">
                <a:defRPr/>
              </a:pPr>
              <a:t>8</a:t>
            </a:fld>
            <a:endParaRPr lang="en-US" sz="1200" b="0" dirty="0">
              <a:solidFill>
                <a:schemeClr val="tx1"/>
              </a:solidFill>
            </a:endParaRPr>
          </a:p>
        </p:txBody>
      </p:sp>
      <p:sp>
        <p:nvSpPr>
          <p:cNvPr id="299011" name="Rectangle 2"/>
          <p:cNvSpPr>
            <a:spLocks noGrp="1" noRot="1" noChangeAspect="1" noChangeArrowheads="1" noTextEdit="1"/>
          </p:cNvSpPr>
          <p:nvPr>
            <p:ph type="sldImg"/>
          </p:nvPr>
        </p:nvSpPr>
        <p:spPr>
          <a:xfrm>
            <a:off x="1181100" y="698500"/>
            <a:ext cx="4648200" cy="3486150"/>
          </a:xfrm>
          <a:ln/>
        </p:spPr>
      </p:sp>
      <p:sp>
        <p:nvSpPr>
          <p:cNvPr id="299012"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Pathogens are the greatest threat to food safety. They include certain viruses, parasites, fungi, and bacteria. Some plants, mushrooms, and seafood that carry harmful toxins (poisons) are also included in this group. </a:t>
            </a:r>
          </a:p>
        </p:txBody>
      </p:sp>
    </p:spTree>
    <p:extLst>
      <p:ext uri="{BB962C8B-B14F-4D97-AF65-F5344CB8AC3E}">
        <p14:creationId xmlns:p14="http://schemas.microsoft.com/office/powerpoint/2010/main" val="11619828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A3FEF9-2CAE-3D47-954F-EADCB13271BA}" type="slidenum">
              <a:rPr lang="en-US" sz="1200" b="0" smtClean="0">
                <a:solidFill>
                  <a:schemeClr val="tx1"/>
                </a:solidFill>
              </a:rPr>
              <a:pPr eaLnBrk="1" hangingPunct="1">
                <a:defRPr/>
              </a:pPr>
              <a:t>80</a:t>
            </a:fld>
            <a:endParaRPr lang="en-US" sz="1200" b="0" dirty="0">
              <a:solidFill>
                <a:schemeClr val="tx1"/>
              </a:solidFill>
            </a:endParaRPr>
          </a:p>
        </p:txBody>
      </p:sp>
      <p:sp>
        <p:nvSpPr>
          <p:cNvPr id="358403"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Set the suspected product aside if any remains. Include a label with “Do Not Use” and “Do Not Discard” on it, as shown in the photo on the slide.</a:t>
            </a:r>
          </a:p>
          <a:p>
            <a:pPr marL="171450" indent="-171450" eaLnBrk="1" hangingPunct="1">
              <a:buFont typeface="Arial" pitchFamily="34" charset="0"/>
              <a:buChar char="•"/>
              <a:defRPr/>
            </a:pPr>
            <a:r>
              <a:rPr lang="en-US" dirty="0">
                <a:ea typeface="+mn-ea"/>
                <a:cs typeface="+mn-cs"/>
              </a:rPr>
              <a:t>Log information about the suspected product. This might include a product description, production date, and lot number. The sell-by date and pack size should also be recorded. </a:t>
            </a: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3183274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4F9023-08C6-224F-946C-6936E4E3B08D}" type="slidenum">
              <a:rPr lang="en-US" sz="1200" b="0" smtClean="0">
                <a:solidFill>
                  <a:schemeClr val="tx1"/>
                </a:solidFill>
              </a:rPr>
              <a:pPr eaLnBrk="1" hangingPunct="1">
                <a:defRPr/>
              </a:pPr>
              <a:t>81</a:t>
            </a:fld>
            <a:endParaRPr lang="en-US" sz="1200" b="0" dirty="0">
              <a:solidFill>
                <a:schemeClr val="tx1"/>
              </a:solidFill>
            </a:endParaRPr>
          </a:p>
        </p:txBody>
      </p:sp>
      <p:sp>
        <p:nvSpPr>
          <p:cNvPr id="359427"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Maintain a list of food handlers scheduled at the time of the suspected contamination. These staff members may be subject to an interview and sampling by investigators. They should also be interviewed immediately by management about their health status.</a:t>
            </a:r>
          </a:p>
          <a:p>
            <a:pPr marL="171450" indent="-171450" eaLnBrk="1" hangingPunct="1">
              <a:buFont typeface="Arial" pitchFamily="34" charset="0"/>
              <a:buChar char="•"/>
              <a:defRPr/>
            </a:pPr>
            <a:r>
              <a:rPr lang="en-US" dirty="0">
                <a:ea typeface="+mn-ea"/>
                <a:cs typeface="+mn-cs"/>
              </a:rPr>
              <a:t>Cooperate with regulatory authorities in the investigation. Provide appropriate documentation. You may be asked to provide temperature logs, HACCP documents, staff files, etc.</a:t>
            </a:r>
          </a:p>
          <a:p>
            <a:pPr marL="171450" indent="-171450" eaLnBrk="1" hangingPunct="1">
              <a:buFont typeface="Arial" pitchFamily="34" charset="0"/>
              <a:buChar char="•"/>
              <a:defRPr/>
            </a:pPr>
            <a:r>
              <a:rPr lang="en-US" dirty="0">
                <a:ea typeface="+mn-ea"/>
                <a:cs typeface="+mn-cs"/>
              </a:rPr>
              <a:t>Review food-handling procedures to identify if standards are not being met or procedures are not working.</a:t>
            </a: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18295088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85D8A93-1BA1-4742-864C-58BE2746592C}" type="slidenum">
              <a:rPr lang="en-US" sz="1200" b="0" smtClean="0">
                <a:solidFill>
                  <a:schemeClr val="tx1"/>
                </a:solidFill>
              </a:rPr>
              <a:pPr eaLnBrk="1" hangingPunct="1">
                <a:defRPr/>
              </a:pPr>
              <a:t>82</a:t>
            </a:fld>
            <a:endParaRPr lang="en-US" sz="1200" b="0" dirty="0">
              <a:solidFill>
                <a:schemeClr val="tx1"/>
              </a:solidFill>
            </a:endParaRPr>
          </a:p>
        </p:txBody>
      </p:sp>
      <p:sp>
        <p:nvSpPr>
          <p:cNvPr id="360451" name="Rectangle 2"/>
          <p:cNvSpPr>
            <a:spLocks noGrp="1" noRot="1" noChangeAspect="1" noChangeArrowheads="1" noTextEdit="1"/>
          </p:cNvSpPr>
          <p:nvPr>
            <p:ph type="sldImg"/>
          </p:nvPr>
        </p:nvSpPr>
        <p:spPr>
          <a:xfrm>
            <a:off x="1181100" y="698500"/>
            <a:ext cx="4648200" cy="3486150"/>
          </a:xfrm>
          <a:ln/>
        </p:spPr>
      </p:sp>
      <p:sp>
        <p:nvSpPr>
          <p:cNvPr id="167939" name="Rectangle 3"/>
          <p:cNvSpPr>
            <a:spLocks noGrp="1" noChangeArrowheads="1"/>
          </p:cNvSpPr>
          <p:nvPr>
            <p:ph type="body" idx="1"/>
          </p:nvPr>
        </p:nvSpPr>
        <p:spPr>
          <a:xfrm>
            <a:off x="876300" y="4465638"/>
            <a:ext cx="5391150" cy="4183062"/>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marR="0" lvl="0" indent="-11430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An allergic reaction is when the immune system mistakenly considers the allergen to be harmful and attacks the food protein.</a:t>
            </a:r>
          </a:p>
        </p:txBody>
      </p:sp>
    </p:spTree>
    <p:extLst>
      <p:ext uri="{BB962C8B-B14F-4D97-AF65-F5344CB8AC3E}">
        <p14:creationId xmlns:p14="http://schemas.microsoft.com/office/powerpoint/2010/main" val="17613660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86286C-0F6F-2C46-8D49-EC25DC4DB22C}" type="slidenum">
              <a:rPr lang="en-US" sz="1200" b="0" smtClean="0">
                <a:solidFill>
                  <a:schemeClr val="tx1"/>
                </a:solidFill>
              </a:rPr>
              <a:pPr eaLnBrk="1" hangingPunct="1">
                <a:defRPr/>
              </a:pPr>
              <a:t>83</a:t>
            </a:fld>
            <a:endParaRPr lang="en-US" sz="1200" b="0" dirty="0">
              <a:solidFill>
                <a:schemeClr val="tx1"/>
              </a:solidFill>
            </a:endParaRPr>
          </a:p>
        </p:txBody>
      </p:sp>
      <p:sp>
        <p:nvSpPr>
          <p:cNvPr id="361475" name="Rectangle 2"/>
          <p:cNvSpPr>
            <a:spLocks noGrp="1" noRot="1" noChangeAspect="1" noChangeArrowheads="1" noTextEdit="1"/>
          </p:cNvSpPr>
          <p:nvPr>
            <p:ph type="sldImg"/>
          </p:nvPr>
        </p:nvSpPr>
        <p:spPr>
          <a:xfrm>
            <a:off x="1181100" y="698500"/>
            <a:ext cx="4648200" cy="3486150"/>
          </a:xfrm>
          <a:ln/>
        </p:spPr>
      </p:sp>
      <p:sp>
        <p:nvSpPr>
          <p:cNvPr id="16998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Depending on the person, an allergic reaction can happen just after the food is eaten or several hours later. This reaction could include some or all of the symptoms identified in the slide.</a:t>
            </a:r>
          </a:p>
        </p:txBody>
      </p:sp>
    </p:spTree>
    <p:extLst>
      <p:ext uri="{BB962C8B-B14F-4D97-AF65-F5344CB8AC3E}">
        <p14:creationId xmlns:p14="http://schemas.microsoft.com/office/powerpoint/2010/main" val="37488288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86286C-0F6F-2C46-8D49-EC25DC4DB22C}" type="slidenum">
              <a:rPr lang="en-US" sz="1200" b="0" smtClean="0">
                <a:solidFill>
                  <a:schemeClr val="tx1"/>
                </a:solidFill>
              </a:rPr>
              <a:pPr eaLnBrk="1" hangingPunct="1">
                <a:defRPr/>
              </a:pPr>
              <a:t>84</a:t>
            </a:fld>
            <a:endParaRPr lang="en-US" sz="1200" b="0" dirty="0">
              <a:solidFill>
                <a:schemeClr val="tx1"/>
              </a:solidFill>
            </a:endParaRPr>
          </a:p>
        </p:txBody>
      </p:sp>
      <p:sp>
        <p:nvSpPr>
          <p:cNvPr id="361475" name="Rectangle 2"/>
          <p:cNvSpPr>
            <a:spLocks noGrp="1" noRot="1" noChangeAspect="1" noChangeArrowheads="1" noTextEdit="1"/>
          </p:cNvSpPr>
          <p:nvPr>
            <p:ph type="sldImg"/>
          </p:nvPr>
        </p:nvSpPr>
        <p:spPr>
          <a:xfrm>
            <a:off x="1181100" y="698500"/>
            <a:ext cx="4648200" cy="3486150"/>
          </a:xfrm>
          <a:ln/>
        </p:spPr>
      </p:sp>
      <p:sp>
        <p:nvSpPr>
          <p:cNvPr id="16998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Initially symptoms of an allergic reaction may be mild, but they can become serious quickly. </a:t>
            </a:r>
          </a:p>
          <a:p>
            <a:pPr marL="171450" indent="-171450" eaLnBrk="1" hangingPunct="1">
              <a:buFont typeface="Arial" panose="020B0604020202020204" pitchFamily="34" charset="0"/>
              <a:buChar char="•"/>
            </a:pPr>
            <a:r>
              <a:rPr lang="en-US" dirty="0">
                <a:latin typeface="Times New Roman" charset="0"/>
              </a:rPr>
              <a:t>In severe cases, anaphylaxis—a severe allergic reaction that can lead to death—may result. </a:t>
            </a:r>
          </a:p>
          <a:p>
            <a:pPr marL="171450" indent="-171450" eaLnBrk="1" hangingPunct="1">
              <a:buFont typeface="Arial" panose="020B0604020202020204" pitchFamily="34" charset="0"/>
              <a:buChar char="•"/>
            </a:pPr>
            <a:r>
              <a:rPr lang="en-US" dirty="0">
                <a:latin typeface="Times New Roman" charset="0"/>
              </a:rPr>
              <a:t>If a customer is having an allergic reaction to food, call the emergency number in your area.</a:t>
            </a:r>
          </a:p>
        </p:txBody>
      </p:sp>
    </p:spTree>
    <p:extLst>
      <p:ext uri="{BB962C8B-B14F-4D97-AF65-F5344CB8AC3E}">
        <p14:creationId xmlns:p14="http://schemas.microsoft.com/office/powerpoint/2010/main" val="40699352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85</a:t>
            </a:fld>
            <a:endParaRPr lang="en-US" sz="1200" b="0" dirty="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While more than 160 food items can cause allergic reactions, just eight account for 90 percent of all reactions in the United States. These eight food items are known as the Big Eight. </a:t>
            </a:r>
          </a:p>
          <a:p>
            <a:pPr>
              <a:buFont typeface="Arial" panose="020B0604020202020204" pitchFamily="34" charset="0"/>
              <a:buChar char="•"/>
            </a:pP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3156085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86</a:t>
            </a:fld>
            <a:endParaRPr lang="en-US" sz="1200" b="0" dirty="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a:buFont typeface="Arial" panose="020B0604020202020204" pitchFamily="34" charset="0"/>
              <a:buChar char="•"/>
            </a:pPr>
            <a:r>
              <a:rPr lang="en-US" dirty="0"/>
              <a:t>Food labels on the products that you purchase are an important tool to identify allergens in the operation. Federal law requires manufactured products containing one or more of the Big Eight allergens to clearly identify them on the ingredient label.</a:t>
            </a:r>
          </a:p>
          <a:p>
            <a:pPr marL="171450" indent="-171450">
              <a:buFont typeface="Arial" panose="020B0604020202020204" pitchFamily="34" charset="0"/>
              <a:buChar char="•"/>
            </a:pPr>
            <a:r>
              <a:rPr lang="en-US" dirty="0"/>
              <a:t>The allergen may be included in the common name of the food, such as “buttermilk,” or it may be shown in parentheses after the ingredient. Often, allergens will be shown in a “contains” statement.</a:t>
            </a:r>
          </a:p>
        </p:txBody>
      </p:sp>
    </p:spTree>
    <p:extLst>
      <p:ext uri="{BB962C8B-B14F-4D97-AF65-F5344CB8AC3E}">
        <p14:creationId xmlns:p14="http://schemas.microsoft.com/office/powerpoint/2010/main" val="37275797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179EC9-44AE-F54B-8F87-EF8D40F7C628}" type="slidenum">
              <a:rPr lang="en-US" sz="1200" b="0" smtClean="0">
                <a:solidFill>
                  <a:schemeClr val="tx1"/>
                </a:solidFill>
              </a:rPr>
              <a:pPr eaLnBrk="1" hangingPunct="1">
                <a:defRPr/>
              </a:pPr>
              <a:t>87</a:t>
            </a:fld>
            <a:endParaRPr lang="en-US" sz="1200" b="0" dirty="0">
              <a:solidFill>
                <a:schemeClr val="tx1"/>
              </a:solidFill>
            </a:endParaRPr>
          </a:p>
        </p:txBody>
      </p:sp>
      <p:sp>
        <p:nvSpPr>
          <p:cNvPr id="363523" name="Rectangle 2"/>
          <p:cNvSpPr>
            <a:spLocks noGrp="1" noRot="1" noChangeAspect="1" noChangeArrowheads="1" noTextEdit="1"/>
          </p:cNvSpPr>
          <p:nvPr>
            <p:ph type="sldImg"/>
          </p:nvPr>
        </p:nvSpPr>
        <p:spPr>
          <a:xfrm>
            <a:off x="1181100" y="698500"/>
            <a:ext cx="4648200" cy="3486150"/>
          </a:xfrm>
          <a:ln/>
        </p:spPr>
      </p:sp>
      <p:sp>
        <p:nvSpPr>
          <p:cNvPr id="174083"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Your staff should be able to tell customers about menu items that contain potential allergens. At minimum, have one person available per shift to answer customers</a:t>
            </a:r>
            <a:r>
              <a:rPr lang="ja-JP" altLang="en-US" dirty="0">
                <a:latin typeface="Times New Roman" charset="0"/>
              </a:rPr>
              <a:t>’</a:t>
            </a:r>
            <a:r>
              <a:rPr lang="en-US" altLang="ja-JP" dirty="0">
                <a:latin typeface="Times New Roman" charset="0"/>
              </a:rPr>
              <a:t> questions about menu items. When customers say they have a food allergy, your staff should take it seriously.</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Tell customers how the item is prepared. Sauces, marinades, and garnishes often contain allergens. For example, peanut butter is sometimes used as a thickener in sauces or marinades. This information is critical to a customer with a peanut allergy.</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Tell customers if the food they are allergic to is in the menu item. Identify any “secret” ingredients. For example, your operation may have a house specialty that includes an</a:t>
            </a:r>
            <a:r>
              <a:rPr lang="en-US" sz="1200" kern="1200" baseline="0" dirty="0">
                <a:solidFill>
                  <a:schemeClr val="tx1"/>
                </a:solidFill>
                <a:effectLst/>
                <a:latin typeface="Times New Roman" pitchFamily="18" charset="0"/>
                <a:ea typeface="ＭＳ Ｐゴシック" charset="0"/>
                <a:cs typeface="ＭＳ Ｐゴシック" charset="0"/>
              </a:rPr>
              <a:t> a</a:t>
            </a:r>
            <a:r>
              <a:rPr lang="en-US" sz="1200" kern="1200" dirty="0">
                <a:solidFill>
                  <a:schemeClr val="tx1"/>
                </a:solidFill>
                <a:effectLst/>
                <a:latin typeface="Times New Roman" pitchFamily="18" charset="0"/>
                <a:ea typeface="ＭＳ Ｐゴシック" charset="0"/>
                <a:cs typeface="ＭＳ Ｐゴシック" charset="0"/>
              </a:rPr>
              <a:t>llergen. </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Suggest menu items that do not contain the food that the customer is allergic to. </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Clearly mark or otherwise indicate the order for the guest with the identified food allergy. This is done to inform the kitchen staff of the guest’s food allergy. </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Confirm the allergen special order with the kitchen staff when picking up the food. Make sure no garnishes or other items containing the allergen touch the plate. </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Hand-deliver food to guests with allergies. Delivering food separately from the other food delivered to a table will help prevent contact with food allergens.</a:t>
            </a:r>
          </a:p>
        </p:txBody>
      </p:sp>
    </p:spTree>
    <p:extLst>
      <p:ext uri="{BB962C8B-B14F-4D97-AF65-F5344CB8AC3E}">
        <p14:creationId xmlns:p14="http://schemas.microsoft.com/office/powerpoint/2010/main" val="23067747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EA5839-7FEB-064A-8535-7CE1D486460F}" type="slidenum">
              <a:rPr lang="en-US" sz="1200" b="0" smtClean="0">
                <a:solidFill>
                  <a:schemeClr val="tx1"/>
                </a:solidFill>
              </a:rPr>
              <a:pPr eaLnBrk="1" hangingPunct="1">
                <a:defRPr/>
              </a:pPr>
              <a:t>88</a:t>
            </a:fld>
            <a:endParaRPr lang="en-US" sz="1200" b="0" dirty="0">
              <a:solidFill>
                <a:schemeClr val="tx1"/>
              </a:solidFill>
            </a:endParaRPr>
          </a:p>
        </p:txBody>
      </p:sp>
      <p:sp>
        <p:nvSpPr>
          <p:cNvPr id="364547" name="Rectangle 2"/>
          <p:cNvSpPr>
            <a:spLocks noGrp="1" noRot="1" noChangeAspect="1" noChangeArrowheads="1" noTextEdit="1"/>
          </p:cNvSpPr>
          <p:nvPr>
            <p:ph type="sldImg"/>
          </p:nvPr>
        </p:nvSpPr>
        <p:spPr>
          <a:xfrm>
            <a:off x="1181100" y="698500"/>
            <a:ext cx="4648200" cy="3486150"/>
          </a:xfrm>
          <a:ln/>
        </p:spPr>
      </p:sp>
      <p:sp>
        <p:nvSpPr>
          <p:cNvPr id="17613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Staff must make sure that allergens are not transferred from food or food-contact surfaces</a:t>
            </a:r>
            <a:r>
              <a:rPr lang="en-US" baseline="0" dirty="0">
                <a:latin typeface="Times New Roman" charset="0"/>
              </a:rPr>
              <a:t> </a:t>
            </a:r>
            <a:r>
              <a:rPr lang="en-US" dirty="0">
                <a:latin typeface="Times New Roman" charset="0"/>
              </a:rPr>
              <a:t>containing an allergen to the food served to the customer. This is called cross-contact. </a:t>
            </a:r>
          </a:p>
          <a:p>
            <a:pPr marL="171450" indent="-171450" eaLnBrk="1" hangingPunct="1">
              <a:buFont typeface="Arial" panose="020B0604020202020204" pitchFamily="34" charset="0"/>
              <a:buChar char="•"/>
            </a:pPr>
            <a:r>
              <a:rPr lang="en-US" dirty="0">
                <a:latin typeface="Times New Roman" charset="0"/>
              </a:rPr>
              <a:t>For example,</a:t>
            </a:r>
            <a:r>
              <a:rPr lang="en-US" baseline="0" dirty="0">
                <a:latin typeface="Times New Roman" charset="0"/>
              </a:rPr>
              <a:t> c</a:t>
            </a:r>
            <a:r>
              <a:rPr lang="en-US" dirty="0">
                <a:latin typeface="Times New Roman" charset="0"/>
              </a:rPr>
              <a:t>ooking different types of food in the same fryer oil can cause cross-contact. In the photo on the slide, shrimp allergens could be transferred to the chicken being fried in the same oil.</a:t>
            </a:r>
          </a:p>
          <a:p>
            <a:pPr marL="171450" indent="-171450" eaLnBrk="1" hangingPunct="1">
              <a:buFont typeface="Arial" panose="020B0604020202020204" pitchFamily="34" charset="0"/>
              <a:buChar char="•"/>
            </a:pPr>
            <a:r>
              <a:rPr lang="en-US" dirty="0">
                <a:latin typeface="Times New Roman" charset="0"/>
              </a:rPr>
              <a:t>Letting food touch surfaces, equipment,</a:t>
            </a:r>
            <a:r>
              <a:rPr lang="en-US" baseline="0" dirty="0">
                <a:latin typeface="Times New Roman" charset="0"/>
              </a:rPr>
              <a:t> or utensils</a:t>
            </a:r>
            <a:r>
              <a:rPr lang="en-US" dirty="0">
                <a:latin typeface="Times New Roman" charset="0"/>
              </a:rPr>
              <a:t> that have touched allergens can cause cross-contact. For example, putting chocolate chip cookies on the same parchment paper that was used for peanut butter cookies can transfer some of the peanut allergen.</a:t>
            </a:r>
          </a:p>
        </p:txBody>
      </p:sp>
    </p:spTree>
    <p:extLst>
      <p:ext uri="{BB962C8B-B14F-4D97-AF65-F5344CB8AC3E}">
        <p14:creationId xmlns:p14="http://schemas.microsoft.com/office/powerpoint/2010/main" val="18920577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E55169-117C-C94E-8203-6E171C3E6180}" type="slidenum">
              <a:rPr lang="en-US" sz="1200" b="0" smtClean="0">
                <a:solidFill>
                  <a:schemeClr val="tx1"/>
                </a:solidFill>
              </a:rPr>
              <a:pPr eaLnBrk="1" hangingPunct="1">
                <a:defRPr/>
              </a:pPr>
              <a:t>89</a:t>
            </a:fld>
            <a:endParaRPr lang="en-US" sz="1200" b="0" dirty="0">
              <a:solidFill>
                <a:schemeClr val="tx1"/>
              </a:solidFill>
            </a:endParaRPr>
          </a:p>
        </p:txBody>
      </p:sp>
      <p:sp>
        <p:nvSpPr>
          <p:cNvPr id="365571" name="Rectangle 2"/>
          <p:cNvSpPr>
            <a:spLocks noGrp="1" noRot="1" noChangeAspect="1" noChangeArrowheads="1" noTextEdit="1"/>
          </p:cNvSpPr>
          <p:nvPr>
            <p:ph type="sldImg"/>
          </p:nvPr>
        </p:nvSpPr>
        <p:spPr>
          <a:xfrm>
            <a:off x="1181100" y="698500"/>
            <a:ext cx="4648200" cy="3486150"/>
          </a:xfrm>
          <a:ln/>
        </p:spPr>
      </p:sp>
      <p:sp>
        <p:nvSpPr>
          <p:cNvPr id="17817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0" indent="0">
              <a:buFont typeface="Arial" panose="020B0604020202020204" pitchFamily="34" charset="0"/>
              <a:buNone/>
            </a:pPr>
            <a:r>
              <a:rPr lang="en-US" b="1" dirty="0">
                <a:latin typeface="Times New Roman" charset="0"/>
              </a:rPr>
              <a:t>Instructor Notes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Check recipes and ingredient labels to confirm that the allergen is not present.</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Wash, rinse, and sanitize cookware, utensils, and equipment before prepping food, as shown in the photo in the slide. This includes food-prep surfaces.</a:t>
            </a:r>
            <a:r>
              <a:rPr lang="en-US" sz="1200" kern="1200" baseline="0" dirty="0">
                <a:solidFill>
                  <a:schemeClr val="tx1"/>
                </a:solidFill>
                <a:effectLst/>
                <a:latin typeface="Times New Roman" pitchFamily="18" charset="0"/>
                <a:ea typeface="ＭＳ Ｐゴシック" charset="0"/>
                <a:cs typeface="ＭＳ Ｐゴシック" charset="0"/>
              </a:rPr>
              <a:t> </a:t>
            </a:r>
            <a:r>
              <a:rPr lang="en-US" sz="1200" kern="1200" dirty="0">
                <a:solidFill>
                  <a:schemeClr val="tx1"/>
                </a:solidFill>
                <a:effectLst/>
                <a:latin typeface="Times New Roman" pitchFamily="18" charset="0"/>
                <a:ea typeface="ＭＳ Ｐゴシック" charset="0"/>
                <a:cs typeface="ＭＳ Ｐゴシック" charset="0"/>
              </a:rPr>
              <a:t>Some operations use a separate set of cooking utensils just for allergen special orders, as shown in the slide.</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Make sure the allergen does not touch anything for customers with food allergies, including food, beverages, utensils, equipment, and gloves.</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Wash your hands and change gloves before prepping food.</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Use separate fryers and cooking oils when frying food for</a:t>
            </a:r>
            <a:r>
              <a:rPr lang="en-US" sz="1200" kern="1200" baseline="0" dirty="0">
                <a:solidFill>
                  <a:schemeClr val="tx1"/>
                </a:solidFill>
                <a:effectLst/>
                <a:latin typeface="Times New Roman" pitchFamily="18" charset="0"/>
                <a:ea typeface="ＭＳ Ｐゴシック" charset="0"/>
                <a:cs typeface="ＭＳ Ｐゴシック" charset="0"/>
              </a:rPr>
              <a:t> </a:t>
            </a:r>
            <a:r>
              <a:rPr lang="en-US" sz="1200" kern="1200" dirty="0">
                <a:solidFill>
                  <a:schemeClr val="tx1"/>
                </a:solidFill>
                <a:effectLst/>
                <a:latin typeface="Times New Roman" pitchFamily="18" charset="0"/>
                <a:ea typeface="ＭＳ Ｐゴシック" charset="0"/>
                <a:cs typeface="ＭＳ Ｐゴシック" charset="0"/>
              </a:rPr>
              <a:t>customers with food allergies.</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Label food packaged on-site for retail sale. Name all major allergens</a:t>
            </a:r>
            <a:r>
              <a:rPr lang="en-US" sz="1200" kern="1200" baseline="0" dirty="0">
                <a:solidFill>
                  <a:schemeClr val="tx1"/>
                </a:solidFill>
                <a:effectLst/>
                <a:latin typeface="Times New Roman" pitchFamily="18" charset="0"/>
                <a:ea typeface="ＭＳ Ｐゴシック" charset="0"/>
                <a:cs typeface="ＭＳ Ｐゴシック" charset="0"/>
              </a:rPr>
              <a:t> </a:t>
            </a:r>
            <a:r>
              <a:rPr lang="en-US" sz="1200" kern="1200" dirty="0">
                <a:solidFill>
                  <a:schemeClr val="tx1"/>
                </a:solidFill>
                <a:effectLst/>
                <a:latin typeface="Times New Roman" pitchFamily="18" charset="0"/>
                <a:ea typeface="ＭＳ Ｐゴシック" charset="0"/>
                <a:cs typeface="ＭＳ Ｐゴシック" charset="0"/>
              </a:rPr>
              <a:t>on the label and follow any additional labeling requirements.</a:t>
            </a:r>
          </a:p>
        </p:txBody>
      </p:sp>
    </p:spTree>
    <p:extLst>
      <p:ext uri="{BB962C8B-B14F-4D97-AF65-F5344CB8AC3E}">
        <p14:creationId xmlns:p14="http://schemas.microsoft.com/office/powerpoint/2010/main" val="3181040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BBF4A8-A41B-344C-829F-96F1C77DC47F}" type="slidenum">
              <a:rPr lang="en-US" sz="1200" b="0" smtClean="0">
                <a:solidFill>
                  <a:schemeClr val="tx1"/>
                </a:solidFill>
              </a:rPr>
              <a:pPr eaLnBrk="1" hangingPunct="1">
                <a:defRPr/>
              </a:pPr>
              <a:t>9</a:t>
            </a:fld>
            <a:endParaRPr lang="en-US" sz="1200" b="0" dirty="0">
              <a:solidFill>
                <a:schemeClr val="tx1"/>
              </a:solidFill>
            </a:endParaRPr>
          </a:p>
        </p:txBody>
      </p:sp>
      <p:sp>
        <p:nvSpPr>
          <p:cNvPr id="300035" name="Rectangle 2"/>
          <p:cNvSpPr>
            <a:spLocks noGrp="1" noRot="1" noChangeAspect="1" noChangeArrowheads="1" noTextEdit="1"/>
          </p:cNvSpPr>
          <p:nvPr>
            <p:ph type="sldImg"/>
          </p:nvPr>
        </p:nvSpPr>
        <p:spPr>
          <a:xfrm>
            <a:off x="1181100" y="698500"/>
            <a:ext cx="4648200" cy="3486150"/>
          </a:xfrm>
          <a:ln/>
        </p:spPr>
      </p:sp>
      <p:sp>
        <p:nvSpPr>
          <p:cNvPr id="286724"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n-US" b="1" dirty="0">
                <a:ea typeface="+mn-ea"/>
                <a:cs typeface="+mn-cs"/>
              </a:rPr>
              <a:t>Instructor Notes</a:t>
            </a:r>
          </a:p>
          <a:p>
            <a:pPr marL="171450" indent="-171450" eaLnBrk="1" hangingPunct="1">
              <a:buFont typeface="Arial" panose="020B0604020202020204" pitchFamily="34" charset="0"/>
              <a:buChar char="•"/>
              <a:defRPr/>
            </a:pPr>
            <a:r>
              <a:rPr lang="en-US" dirty="0">
                <a:ea typeface="+mn-ea"/>
                <a:cs typeface="+mn-cs"/>
              </a:rPr>
              <a:t>Foodservice chemicals can contaminate food if they are used incorrectly. </a:t>
            </a:r>
          </a:p>
          <a:p>
            <a:pPr marL="0" indent="0" eaLnBrk="1" hangingPunct="1">
              <a:defRPr/>
            </a:pPr>
            <a:endParaRPr lang="en-US" dirty="0">
              <a:ea typeface="+mn-ea"/>
              <a:cs typeface="+mn-cs"/>
            </a:endParaRPr>
          </a:p>
        </p:txBody>
      </p:sp>
    </p:spTree>
    <p:extLst>
      <p:ext uri="{BB962C8B-B14F-4D97-AF65-F5344CB8AC3E}">
        <p14:creationId xmlns:p14="http://schemas.microsoft.com/office/powerpoint/2010/main" val="22736582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36762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B133F6-83B6-CB40-902F-E1479B78FC21}" type="slidenum">
              <a:rPr lang="en-US" sz="1200" b="0" smtClean="0">
                <a:solidFill>
                  <a:schemeClr val="tx1"/>
                </a:solidFill>
              </a:rPr>
              <a:pPr eaLnBrk="1" hangingPunct="1">
                <a:defRPr/>
              </a:pPr>
              <a:t>90</a:t>
            </a:fld>
            <a:endParaRPr lang="en-US" sz="1200" b="0" dirty="0">
              <a:solidFill>
                <a:schemeClr val="tx1"/>
              </a:solidFill>
            </a:endParaRPr>
          </a:p>
        </p:txBody>
      </p:sp>
    </p:spTree>
    <p:extLst>
      <p:ext uri="{BB962C8B-B14F-4D97-AF65-F5344CB8AC3E}">
        <p14:creationId xmlns:p14="http://schemas.microsoft.com/office/powerpoint/2010/main" val="30771823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AFCC6B9-4DAF-F445-9A85-0B17AD737A84}" type="slidenum">
              <a:rPr lang="en-US" sz="1200" b="0" smtClean="0">
                <a:solidFill>
                  <a:schemeClr val="tx1"/>
                </a:solidFill>
              </a:rPr>
              <a:pPr eaLnBrk="1" hangingPunct="1">
                <a:defRPr/>
              </a:pPr>
              <a:t>91</a:t>
            </a:fld>
            <a:endParaRPr lang="en-US" sz="1200" b="0" dirty="0">
              <a:solidFill>
                <a:schemeClr val="tx1"/>
              </a:solidFill>
            </a:endParaRPr>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Discuss the chapter objectives with the class.</a:t>
            </a:r>
          </a:p>
          <a:p>
            <a:pPr marL="114300" indent="-114300" eaLnBrk="1" hangingPunct="1">
              <a:defRPr/>
            </a:pPr>
            <a:endParaRPr lang="en-US" b="1" dirty="0">
              <a:latin typeface="Times New Roman" charset="0"/>
              <a:cs typeface="+mn-cs"/>
            </a:endParaRPr>
          </a:p>
        </p:txBody>
      </p:sp>
    </p:spTree>
    <p:extLst>
      <p:ext uri="{BB962C8B-B14F-4D97-AF65-F5344CB8AC3E}">
        <p14:creationId xmlns:p14="http://schemas.microsoft.com/office/powerpoint/2010/main" val="14601118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E322134-47F8-A041-B812-4187AFC2D2B1}" type="slidenum">
              <a:rPr lang="en-US" sz="1200" b="0" smtClean="0">
                <a:solidFill>
                  <a:schemeClr val="tx1"/>
                </a:solidFill>
              </a:rPr>
              <a:pPr eaLnBrk="1" hangingPunct="1">
                <a:defRPr/>
              </a:pPr>
              <a:t>92</a:t>
            </a:fld>
            <a:endParaRPr lang="en-US" sz="1200" b="0" dirty="0">
              <a:solidFill>
                <a:schemeClr val="tx1"/>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latin typeface="Times New Roman" charset="0"/>
                <a:cs typeface="+mn-cs"/>
              </a:rPr>
              <a:t>Instructor Notes </a:t>
            </a:r>
          </a:p>
          <a:p>
            <a:pPr marL="171450" indent="-171450" eaLnBrk="1" hangingPunct="1">
              <a:buFont typeface="Arial" panose="020B0604020202020204" pitchFamily="34" charset="0"/>
              <a:buChar char="•"/>
              <a:defRPr/>
            </a:pPr>
            <a:r>
              <a:rPr lang="en-US" dirty="0">
                <a:latin typeface="Times New Roman" charset="0"/>
                <a:cs typeface="+mn-cs"/>
              </a:rPr>
              <a:t>With some illnesses, a person may infect others before showing any symptoms. For example, a person could spread Hepatitis A for weeks before having any symptoms. </a:t>
            </a:r>
          </a:p>
          <a:p>
            <a:pPr marL="171450" indent="-171450" eaLnBrk="1" hangingPunct="1">
              <a:buFont typeface="Arial" panose="020B0604020202020204" pitchFamily="34" charset="0"/>
              <a:buChar char="•"/>
              <a:defRPr/>
            </a:pPr>
            <a:r>
              <a:rPr lang="en-US" dirty="0">
                <a:latin typeface="Times New Roman" charset="0"/>
                <a:cs typeface="+mn-cs"/>
              </a:rPr>
              <a:t>With other illnesses, a person may infect others for days or even months after symptoms are gone. Norovirus can be spread for days after symptoms have ended. </a:t>
            </a:r>
          </a:p>
          <a:p>
            <a:pPr marL="171450" indent="-171450" eaLnBrk="1" hangingPunct="1">
              <a:buFont typeface="Arial" panose="020B0604020202020204" pitchFamily="34" charset="0"/>
              <a:buChar char="•"/>
              <a:defRPr/>
            </a:pPr>
            <a:r>
              <a:rPr lang="en-US" dirty="0">
                <a:latin typeface="Times New Roman" charset="0"/>
                <a:cs typeface="+mn-cs"/>
              </a:rPr>
              <a:t>Some people carry pathogens and infect others without ever getting sick themselves. These people are called carriers. </a:t>
            </a:r>
          </a:p>
        </p:txBody>
      </p:sp>
    </p:spTree>
    <p:extLst>
      <p:ext uri="{BB962C8B-B14F-4D97-AF65-F5344CB8AC3E}">
        <p14:creationId xmlns:p14="http://schemas.microsoft.com/office/powerpoint/2010/main" val="2547650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14CA980-571E-534A-8215-88F5758B4D65}" type="slidenum">
              <a:rPr lang="en-US" sz="1200" b="0" smtClean="0">
                <a:solidFill>
                  <a:schemeClr val="tx1"/>
                </a:solidFill>
              </a:rPr>
              <a:pPr eaLnBrk="1" hangingPunct="1">
                <a:defRPr/>
              </a:pPr>
              <a:t>93</a:t>
            </a:fld>
            <a:endParaRPr lang="en-US" sz="1200" b="0" dirty="0">
              <a:solidFill>
                <a:schemeClr val="tx1"/>
              </a:solidFill>
            </a:endParaRPr>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People often do things that can spread pathogens without knowing it. To avoid causing a foodborne illness, food handlers must pay close attention to what they do with their hands and avoid the actions indicated in the slide.</a:t>
            </a:r>
          </a:p>
          <a:p>
            <a:pPr marL="114300" indent="-114300" eaLnBrk="1" hangingPunct="1">
              <a:defRPr/>
            </a:pPr>
            <a:endParaRPr lang="en-US" dirty="0">
              <a:latin typeface="Times New Roman" charset="0"/>
              <a:cs typeface="+mn-cs"/>
            </a:endParaRPr>
          </a:p>
          <a:p>
            <a:pPr marL="114300" indent="-114300" eaLnBrk="1" hangingPunct="1">
              <a:defRPr/>
            </a:pPr>
            <a:r>
              <a:rPr lang="en-US" dirty="0">
                <a:latin typeface="Times New Roman" charset="0"/>
                <a:cs typeface="+mn-cs"/>
              </a:rPr>
              <a:t>     </a:t>
            </a:r>
          </a:p>
          <a:p>
            <a:pPr marL="114300" indent="-114300" eaLnBrk="1" hangingPunct="1">
              <a:lnSpc>
                <a:spcPct val="80000"/>
              </a:lnSpc>
              <a:spcBef>
                <a:spcPct val="50000"/>
              </a:spcBef>
              <a:defRPr/>
            </a:pPr>
            <a:r>
              <a:rPr lang="en-US" dirty="0">
                <a:latin typeface="Times New Roman" charset="0"/>
                <a:cs typeface="+mn-cs"/>
              </a:rPr>
              <a:t>  </a:t>
            </a:r>
          </a:p>
        </p:txBody>
      </p:sp>
    </p:spTree>
    <p:extLst>
      <p:ext uri="{BB962C8B-B14F-4D97-AF65-F5344CB8AC3E}">
        <p14:creationId xmlns:p14="http://schemas.microsoft.com/office/powerpoint/2010/main" val="19269332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5374778-FC77-2D4B-9500-8B5ADF2FC4B5}" type="slidenum">
              <a:rPr lang="en-US" sz="1200" b="0" smtClean="0">
                <a:solidFill>
                  <a:schemeClr val="tx1"/>
                </a:solidFill>
              </a:rPr>
              <a:pPr eaLnBrk="1" hangingPunct="1">
                <a:defRPr/>
              </a:pPr>
              <a:t>94</a:t>
            </a:fld>
            <a:endParaRPr lang="en-US" sz="1200" b="0" dirty="0">
              <a:solidFill>
                <a:schemeClr val="tx1"/>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latin typeface="Times New Roman" charset="0"/>
                <a:cs typeface="+mn-cs"/>
              </a:rPr>
              <a:t>Instructor Notes </a:t>
            </a:r>
          </a:p>
          <a:p>
            <a:pPr marL="171450" indent="-171450" eaLnBrk="1" hangingPunct="1">
              <a:buFont typeface="Arial" panose="020B0604020202020204" pitchFamily="34" charset="0"/>
              <a:buChar char="•"/>
              <a:defRPr/>
            </a:pPr>
            <a:r>
              <a:rPr lang="en-US" dirty="0">
                <a:latin typeface="Times New Roman" charset="0"/>
                <a:cs typeface="+mn-cs"/>
              </a:rPr>
              <a:t>Don’t underestimate your role in a personal hygiene program. You have many responsibilities to help make the program work. Some of these are highlighted in the slide. </a:t>
            </a:r>
          </a:p>
        </p:txBody>
      </p:sp>
    </p:spTree>
    <p:extLst>
      <p:ext uri="{BB962C8B-B14F-4D97-AF65-F5344CB8AC3E}">
        <p14:creationId xmlns:p14="http://schemas.microsoft.com/office/powerpoint/2010/main" val="20620696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95</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Handwashing is the most important part of personal hygiene. It may seem like an obvious thing to do. Even so, many food handlers do not wash their hands the correct way or as often as they should. </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You must train your food handlers to wash their hands, and then you must monitor them.</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Hands must be washed in a sink designated for handwashing. Monitor food handlers to make sure they do this. They should </a:t>
            </a:r>
            <a:r>
              <a:rPr lang="en-US" b="1" dirty="0">
                <a:solidFill>
                  <a:srgbClr val="FF0000"/>
                </a:solidFill>
                <a:latin typeface="Times New Roman" charset="0"/>
                <a:cs typeface="+mn-cs"/>
              </a:rPr>
              <a:t>NEVER</a:t>
            </a:r>
            <a:r>
              <a:rPr lang="en-US" dirty="0">
                <a:solidFill>
                  <a:srgbClr val="FF0000"/>
                </a:solidFill>
                <a:latin typeface="Times New Roman" charset="0"/>
                <a:cs typeface="+mn-cs"/>
              </a:rPr>
              <a:t> </a:t>
            </a:r>
            <a:r>
              <a:rPr lang="en-US" dirty="0">
                <a:latin typeface="Times New Roman" charset="0"/>
                <a:cs typeface="+mn-cs"/>
              </a:rPr>
              <a:t>wash their hands in sinks designated for food prep or dishwashing or sinks used for discarding waste water. </a:t>
            </a:r>
          </a:p>
          <a:p>
            <a:pPr marL="114300" indent="-114300" eaLnBrk="1" hangingPunct="1">
              <a:spcBef>
                <a:spcPct val="50000"/>
              </a:spcBef>
              <a:defRPr/>
            </a:pPr>
            <a:endParaRPr lang="en-US" dirty="0">
              <a:latin typeface="Times" charset="0"/>
              <a:cs typeface="Times New Roman" charset="0"/>
            </a:endParaRP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41445922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96</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To wash hands or prosthetic devices correctly, follow the steps on this slide. The whole process should take at least 20 seconds.</a:t>
            </a:r>
            <a:r>
              <a:rPr lang="en-US" dirty="0">
                <a:latin typeface="Times New Roman" charset="0"/>
                <a:cs typeface="+mn-cs"/>
              </a:rPr>
              <a:t> </a:t>
            </a: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24864882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97</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defRPr/>
            </a:pPr>
            <a:r>
              <a:rPr lang="en-US" sz="1200" kern="1200" dirty="0">
                <a:solidFill>
                  <a:schemeClr val="tx1"/>
                </a:solidFill>
                <a:effectLst/>
                <a:latin typeface="Times New Roman" pitchFamily="18" charset="0"/>
                <a:ea typeface="ＭＳ Ｐゴシック" charset="0"/>
                <a:cs typeface="ＭＳ Ｐゴシック" charset="0"/>
              </a:rPr>
              <a:t>If you are not careful after washing your hands, you can contaminate them. Consider using a paper towel to turn off the faucet and to open the door when leaving the restroom.</a:t>
            </a:r>
            <a:r>
              <a:rPr lang="en-US" sz="1200" u="sng" kern="1200" dirty="0">
                <a:solidFill>
                  <a:schemeClr val="tx1"/>
                </a:solidFill>
                <a:effectLst/>
                <a:latin typeface="Times New Roman" pitchFamily="18" charset="0"/>
                <a:ea typeface="ＭＳ Ｐゴシック" charset="0"/>
                <a:cs typeface="ＭＳ Ｐゴシック" charset="0"/>
              </a:rPr>
              <a:t> </a:t>
            </a:r>
            <a:endParaRPr lang="en-US" dirty="0">
              <a:latin typeface="Times New Roman" charset="0"/>
              <a:cs typeface="+mn-cs"/>
            </a:endParaRPr>
          </a:p>
          <a:p>
            <a:pPr marL="114300" indent="-114300" eaLnBrk="1" hangingPunct="1">
              <a:lnSpc>
                <a:spcPct val="80000"/>
              </a:lnSpc>
              <a:spcBef>
                <a:spcPct val="50000"/>
              </a:spcBef>
              <a:defRPr/>
            </a:pPr>
            <a:endParaRPr lang="en-US" dirty="0">
              <a:latin typeface="Times" charset="0"/>
              <a:cs typeface="Times New Roman" charset="0"/>
            </a:endParaRP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3187534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98</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9512514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99</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2031489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5588105"/>
            <a:ext cx="1385868" cy="621191"/>
          </a:xfrm>
          <a:prstGeom prst="rect">
            <a:avLst/>
          </a:prstGeom>
        </p:spPr>
      </p:pic>
      <p:sp>
        <p:nvSpPr>
          <p:cNvPr id="7" name="TextBox 6"/>
          <p:cNvSpPr txBox="1"/>
          <p:nvPr userDrawn="1"/>
        </p:nvSpPr>
        <p:spPr>
          <a:xfrm>
            <a:off x="5623332" y="6344742"/>
            <a:ext cx="3496735" cy="369332"/>
          </a:xfrm>
          <a:prstGeom prst="rect">
            <a:avLst/>
          </a:prstGeom>
          <a:noFill/>
        </p:spPr>
        <p:txBody>
          <a:bodyPr wrap="square" rtlCol="0">
            <a:spAutoFit/>
          </a:bodyPr>
          <a:lstStyle/>
          <a:p>
            <a:r>
              <a:rPr lang="en-US" sz="600" b="0" kern="1200" baseline="0" dirty="0">
                <a:solidFill>
                  <a:schemeClr val="tx1"/>
                </a:solidFill>
                <a:effectLst/>
                <a:latin typeface="+mj-lt"/>
                <a:ea typeface="+mn-ea"/>
                <a:cs typeface="+mn-cs"/>
              </a:rPr>
              <a:t>©2020 National Restaurant Association Educational Foundation (NRAEF). All rights reserved. </a:t>
            </a:r>
            <a:r>
              <a:rPr lang="en-US" sz="600" b="0" kern="1200" baseline="0" dirty="0" err="1">
                <a:solidFill>
                  <a:schemeClr val="tx1"/>
                </a:solidFill>
                <a:effectLst/>
                <a:latin typeface="+mj-lt"/>
                <a:ea typeface="+mn-ea"/>
                <a:cs typeface="+mn-cs"/>
              </a:rPr>
              <a:t>ServSafe</a:t>
            </a:r>
            <a:r>
              <a:rPr lang="en-US" sz="600" b="0" kern="1200" baseline="0" dirty="0">
                <a:solidFill>
                  <a:schemeClr val="tx1"/>
                </a:solidFill>
                <a:effectLst/>
                <a:latin typeface="+mj-lt"/>
                <a:ea typeface="+mn-ea"/>
                <a:cs typeface="+mn-cs"/>
              </a:rPr>
              <a:t>® is a trademark of the NRAEF. National Restaurant Association® and the arc design are trademarks of the National Restaurant Association. Reproducible for instructional use only. Not for individual sale.</a:t>
            </a:r>
            <a:endParaRPr lang="en-US" sz="600" b="0" baseline="0" dirty="0">
              <a:latin typeface="+mj-lt"/>
            </a:endParaRPr>
          </a:p>
        </p:txBody>
      </p:sp>
    </p:spTree>
    <p:extLst>
      <p:ext uri="{BB962C8B-B14F-4D97-AF65-F5344CB8AC3E}">
        <p14:creationId xmlns:p14="http://schemas.microsoft.com/office/powerpoint/2010/main" val="32913663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26824215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86399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79163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678608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125993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06850286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2109990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35130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68969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3508126570"/>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20269666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endParaRPr lang="en-US" kern="0" dirty="0">
              <a:latin typeface="Arial Narrow" charset="0"/>
              <a:cs typeface="+mj-cs"/>
            </a:endParaRP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4123817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190408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595557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611245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824952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980922992"/>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791935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91775448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651889901"/>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77179029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22027841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079657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66135891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71574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80966704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52257373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12915782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99038097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3595924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80046117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23062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17198464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3586839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2465475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4273617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11125321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219249401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205380257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39144090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5224583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56137268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15178970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11061876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211642505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232299938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262071891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4261617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1871760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6740367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20937726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1096276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2579712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6" name="Text Box 6"/>
          <p:cNvSpPr txBox="1">
            <a:spLocks noChangeArrowheads="1"/>
          </p:cNvSpPr>
          <p:nvPr/>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
        <p:nvSpPr>
          <p:cNvPr id="9"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1"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248602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1">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17757000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6" name="Text Box 6"/>
          <p:cNvSpPr txBox="1">
            <a:spLocks noChangeArrowheads="1"/>
          </p:cNvSpPr>
          <p:nvPr/>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
        <p:nvSpPr>
          <p:cNvPr id="13"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4"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34353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235260616"/>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VD lets watch">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90525" y="158750"/>
            <a:ext cx="8235950"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endParaRPr lang="en-US" kern="0" dirty="0">
              <a:latin typeface="Arial Narrow" charset="0"/>
              <a:cs typeface="+mj-cs"/>
            </a:endParaRP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pic>
        <p:nvPicPr>
          <p:cNvPr id="7" name="Picture 6"/>
          <p:cNvPicPr>
            <a:picLocks noChangeAspect="1"/>
          </p:cNvPicPr>
          <p:nvPr/>
        </p:nvPicPr>
        <p:blipFill>
          <a:blip r:embed="rId2"/>
          <a:stretch>
            <a:fillRect/>
          </a:stretch>
        </p:blipFill>
        <p:spPr>
          <a:xfrm>
            <a:off x="121534" y="831879"/>
            <a:ext cx="8900931" cy="5194242"/>
          </a:xfrm>
          <a:prstGeom prst="rect">
            <a:avLst/>
          </a:prstGeom>
        </p:spPr>
      </p:pic>
      <p:sp>
        <p:nvSpPr>
          <p:cNvPr id="8"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pic>
        <p:nvPicPr>
          <p:cNvPr id="9" name="Picture 8"/>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3784665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omethings to know">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766776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4221433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21479626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610996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932213683"/>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426735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59897881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38732668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2290999167"/>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97899967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97717750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403864737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0469586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27901272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86902685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62582430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7876059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40969844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205123069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43223877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38185896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Tree>
    <p:extLst>
      <p:ext uri="{BB962C8B-B14F-4D97-AF65-F5344CB8AC3E}">
        <p14:creationId xmlns:p14="http://schemas.microsoft.com/office/powerpoint/2010/main" val="1462407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smtClean="0"/>
              <a:pPr>
                <a:defRPr/>
              </a:pPr>
              <a:t>‹#›</a:t>
            </a:fld>
            <a:endParaRPr lang="en-US" dirty="0"/>
          </a:p>
        </p:txBody>
      </p:sp>
    </p:spTree>
    <p:extLst>
      <p:ext uri="{BB962C8B-B14F-4D97-AF65-F5344CB8AC3E}">
        <p14:creationId xmlns:p14="http://schemas.microsoft.com/office/powerpoint/2010/main" val="3791179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smtClean="0"/>
              <a:pPr>
                <a:defRPr/>
              </a:pPr>
              <a:t>‹#›</a:t>
            </a:fld>
            <a:endParaRPr lang="en-US" dirty="0"/>
          </a:p>
        </p:txBody>
      </p:sp>
    </p:spTree>
    <p:extLst>
      <p:ext uri="{BB962C8B-B14F-4D97-AF65-F5344CB8AC3E}">
        <p14:creationId xmlns:p14="http://schemas.microsoft.com/office/powerpoint/2010/main" val="1616921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10049984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theme" Target="../theme/theme2.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r>
              <a:rPr lang="en-US" b="1">
                <a:solidFill>
                  <a:srgbClr val="000000">
                    <a:tint val="75000"/>
                  </a:srgbClr>
                </a:solidFill>
              </a:rPr>
              <a:t>Atlanta Restaurant Associtaion</a:t>
            </a: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2306911448"/>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 id="2147484475" r:id="rId15"/>
    <p:sldLayoutId id="2147484476" r:id="rId16"/>
    <p:sldLayoutId id="2147484477" r:id="rId17"/>
    <p:sldLayoutId id="2147484478" r:id="rId18"/>
    <p:sldLayoutId id="2147484479" r:id="rId19"/>
    <p:sldLayoutId id="2147484480" r:id="rId20"/>
    <p:sldLayoutId id="2147484481" r:id="rId21"/>
    <p:sldLayoutId id="2147484482" r:id="rId22"/>
    <p:sldLayoutId id="2147484483" r:id="rId23"/>
    <p:sldLayoutId id="2147484484" r:id="rId24"/>
    <p:sldLayoutId id="2147484485" r:id="rId25"/>
    <p:sldLayoutId id="2147484486" r:id="rId26"/>
    <p:sldLayoutId id="2147484487" r:id="rId27"/>
    <p:sldLayoutId id="2147484488" r:id="rId28"/>
    <p:sldLayoutId id="2147484489" r:id="rId29"/>
    <p:sldLayoutId id="2147484490" r:id="rId30"/>
    <p:sldLayoutId id="2147484491" r:id="rId31"/>
    <p:sldLayoutId id="2147484492" r:id="rId32"/>
    <p:sldLayoutId id="2147484493" r:id="rId33"/>
    <p:sldLayoutId id="2147484494" r:id="rId34"/>
    <p:sldLayoutId id="2147484495" r:id="rId35"/>
    <p:sldLayoutId id="2147484496" r:id="rId36"/>
    <p:sldLayoutId id="2147484497" r:id="rId37"/>
    <p:sldLayoutId id="2147484498" r:id="rId38"/>
    <p:sldLayoutId id="2147484499" r:id="rId39"/>
    <p:sldLayoutId id="2147484500" r:id="rId40"/>
    <p:sldLayoutId id="2147484501" r:id="rId41"/>
    <p:sldLayoutId id="2147484502" r:id="rId42"/>
  </p:sldLayoutIdLst>
  <p:hf sldNum="0" hdr="0" dt="0"/>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r>
              <a:rPr lang="en-US" b="1">
                <a:solidFill>
                  <a:srgbClr val="000000">
                    <a:tint val="75000"/>
                  </a:srgbClr>
                </a:solidFill>
              </a:rPr>
              <a:t>Atlanta Restaurant Associtaion</a:t>
            </a: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
        <p:nvSpPr>
          <p:cNvPr id="7" name="Rectangle 6"/>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Tree>
    <p:extLst>
      <p:ext uri="{BB962C8B-B14F-4D97-AF65-F5344CB8AC3E}">
        <p14:creationId xmlns:p14="http://schemas.microsoft.com/office/powerpoint/2010/main" val="26966542"/>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 id="2147484520" r:id="rId17"/>
    <p:sldLayoutId id="2147484521" r:id="rId18"/>
    <p:sldLayoutId id="2147484522" r:id="rId19"/>
    <p:sldLayoutId id="2147484523" r:id="rId20"/>
    <p:sldLayoutId id="2147484524" r:id="rId21"/>
    <p:sldLayoutId id="2147484525" r:id="rId22"/>
    <p:sldLayoutId id="2147484526" r:id="rId23"/>
    <p:sldLayoutId id="2147484527" r:id="rId24"/>
    <p:sldLayoutId id="2147484528" r:id="rId25"/>
    <p:sldLayoutId id="2147484529" r:id="rId26"/>
    <p:sldLayoutId id="2147484530" r:id="rId27"/>
    <p:sldLayoutId id="2147484531" r:id="rId28"/>
    <p:sldLayoutId id="2147484532" r:id="rId29"/>
    <p:sldLayoutId id="2147484533" r:id="rId30"/>
    <p:sldLayoutId id="2147484534" r:id="rId31"/>
    <p:sldLayoutId id="2147484535" r:id="rId32"/>
    <p:sldLayoutId id="2147484536" r:id="rId33"/>
    <p:sldLayoutId id="2147484537" r:id="rId34"/>
    <p:sldLayoutId id="2147484538" r:id="rId35"/>
    <p:sldLayoutId id="2147484539" r:id="rId36"/>
    <p:sldLayoutId id="2147484540" r:id="rId37"/>
    <p:sldLayoutId id="2147484541" r:id="rId38"/>
    <p:sldLayoutId id="2147484542" r:id="rId39"/>
    <p:sldLayoutId id="2147484543" r:id="rId40"/>
    <p:sldLayoutId id="2147484544" r:id="rId41"/>
    <p:sldLayoutId id="2147484545" r:id="rId42"/>
  </p:sldLayoutIdLst>
  <p:hf sldNum="0" hdr="0" dt="0"/>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38.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3.xml"/><Relationship Id="rId1" Type="http://schemas.openxmlformats.org/officeDocument/2006/relationships/tags" Target="../tags/tag101.xml"/><Relationship Id="rId4" Type="http://schemas.openxmlformats.org/officeDocument/2006/relationships/image" Target="../media/image124.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3.xml"/><Relationship Id="rId1" Type="http://schemas.openxmlformats.org/officeDocument/2006/relationships/tags" Target="../tags/tag102.xml"/><Relationship Id="rId4" Type="http://schemas.openxmlformats.org/officeDocument/2006/relationships/image" Target="../media/image124.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3.xml"/><Relationship Id="rId1" Type="http://schemas.openxmlformats.org/officeDocument/2006/relationships/tags" Target="../tags/tag103.xml"/><Relationship Id="rId4" Type="http://schemas.openxmlformats.org/officeDocument/2006/relationships/image" Target="../media/image125.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4.xml"/><Relationship Id="rId1" Type="http://schemas.openxmlformats.org/officeDocument/2006/relationships/tags" Target="../tags/tag104.xml"/><Relationship Id="rId6" Type="http://schemas.openxmlformats.org/officeDocument/2006/relationships/image" Target="../media/image128.tiff"/><Relationship Id="rId5" Type="http://schemas.openxmlformats.org/officeDocument/2006/relationships/image" Target="../media/image127.tiff"/><Relationship Id="rId4" Type="http://schemas.openxmlformats.org/officeDocument/2006/relationships/image" Target="../media/image126.tif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3.xml"/><Relationship Id="rId1" Type="http://schemas.openxmlformats.org/officeDocument/2006/relationships/tags" Target="../tags/tag105.xml"/><Relationship Id="rId4" Type="http://schemas.openxmlformats.org/officeDocument/2006/relationships/image" Target="../media/image129.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3.xml"/><Relationship Id="rId1" Type="http://schemas.openxmlformats.org/officeDocument/2006/relationships/tags" Target="../tags/tag106.xml"/><Relationship Id="rId4" Type="http://schemas.openxmlformats.org/officeDocument/2006/relationships/image" Target="../media/image130.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3.xml"/><Relationship Id="rId1" Type="http://schemas.openxmlformats.org/officeDocument/2006/relationships/tags" Target="../tags/tag107.xml"/><Relationship Id="rId4" Type="http://schemas.openxmlformats.org/officeDocument/2006/relationships/image" Target="../media/image130.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3.xml"/><Relationship Id="rId1" Type="http://schemas.openxmlformats.org/officeDocument/2006/relationships/tags" Target="../tags/tag108.xml"/><Relationship Id="rId4" Type="http://schemas.openxmlformats.org/officeDocument/2006/relationships/image" Target="../media/image131.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3.xml"/><Relationship Id="rId1" Type="http://schemas.openxmlformats.org/officeDocument/2006/relationships/tags" Target="../tags/tag109.xml"/><Relationship Id="rId4" Type="http://schemas.openxmlformats.org/officeDocument/2006/relationships/image" Target="../media/image131.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3.xml"/><Relationship Id="rId1" Type="http://schemas.openxmlformats.org/officeDocument/2006/relationships/tags" Target="../tags/tag110.xml"/><Relationship Id="rId4" Type="http://schemas.openxmlformats.org/officeDocument/2006/relationships/image" Target="../media/image13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1.xml"/><Relationship Id="rId1" Type="http://schemas.openxmlformats.org/officeDocument/2006/relationships/tags" Target="../tags/tag11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3.xml"/><Relationship Id="rId1" Type="http://schemas.openxmlformats.org/officeDocument/2006/relationships/tags" Target="../tags/tag112.xml"/><Relationship Id="rId4" Type="http://schemas.openxmlformats.org/officeDocument/2006/relationships/image" Target="../media/image133.tiff"/></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3.xml"/><Relationship Id="rId1" Type="http://schemas.openxmlformats.org/officeDocument/2006/relationships/tags" Target="../tags/tag113.xml"/><Relationship Id="rId4" Type="http://schemas.openxmlformats.org/officeDocument/2006/relationships/image" Target="../media/image134.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3.xml"/><Relationship Id="rId1" Type="http://schemas.openxmlformats.org/officeDocument/2006/relationships/tags" Target="../tags/tag114.xml"/><Relationship Id="rId4" Type="http://schemas.openxmlformats.org/officeDocument/2006/relationships/image" Target="../media/image135.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3.xml"/><Relationship Id="rId1" Type="http://schemas.openxmlformats.org/officeDocument/2006/relationships/tags" Target="../tags/tag115.xml"/><Relationship Id="rId4" Type="http://schemas.openxmlformats.org/officeDocument/2006/relationships/image" Target="../media/image136.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3.xml"/><Relationship Id="rId1" Type="http://schemas.openxmlformats.org/officeDocument/2006/relationships/tags" Target="../tags/tag116.xml"/><Relationship Id="rId4" Type="http://schemas.openxmlformats.org/officeDocument/2006/relationships/image" Target="../media/image137.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1.xml"/><Relationship Id="rId1" Type="http://schemas.openxmlformats.org/officeDocument/2006/relationships/tags" Target="../tags/tag11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3.xml"/><Relationship Id="rId1" Type="http://schemas.openxmlformats.org/officeDocument/2006/relationships/tags" Target="../tags/tag118.xml"/><Relationship Id="rId4" Type="http://schemas.openxmlformats.org/officeDocument/2006/relationships/image" Target="../media/image138.tiff"/></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3.xml"/><Relationship Id="rId1" Type="http://schemas.openxmlformats.org/officeDocument/2006/relationships/tags" Target="../tags/tag119.xml"/><Relationship Id="rId4" Type="http://schemas.openxmlformats.org/officeDocument/2006/relationships/image" Target="../media/image138.tiff"/></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3.xml"/><Relationship Id="rId1" Type="http://schemas.openxmlformats.org/officeDocument/2006/relationships/tags" Target="../tags/tag120.xml"/><Relationship Id="rId4" Type="http://schemas.openxmlformats.org/officeDocument/2006/relationships/image" Target="../media/image138.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2.jpeg"/><Relationship Id="rId2" Type="http://schemas.openxmlformats.org/officeDocument/2006/relationships/slideLayout" Target="../slideLayouts/slideLayout25.xml"/><Relationship Id="rId1" Type="http://schemas.openxmlformats.org/officeDocument/2006/relationships/tags" Target="../tags/tag13.xml"/><Relationship Id="rId6" Type="http://schemas.openxmlformats.org/officeDocument/2006/relationships/image" Target="../media/image41.tiff"/><Relationship Id="rId5" Type="http://schemas.openxmlformats.org/officeDocument/2006/relationships/image" Target="../media/image40.jpeg"/><Relationship Id="rId4" Type="http://schemas.openxmlformats.org/officeDocument/2006/relationships/image" Target="../media/image39.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1.xml"/><Relationship Id="rId1" Type="http://schemas.openxmlformats.org/officeDocument/2006/relationships/tags" Target="../tags/tag12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1.xml"/><Relationship Id="rId1" Type="http://schemas.openxmlformats.org/officeDocument/2006/relationships/tags" Target="../tags/tag12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1.xml"/><Relationship Id="rId1" Type="http://schemas.openxmlformats.org/officeDocument/2006/relationships/tags" Target="../tags/tag12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1.xml"/><Relationship Id="rId1" Type="http://schemas.openxmlformats.org/officeDocument/2006/relationships/tags" Target="../tags/tag124.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4.xml"/><Relationship Id="rId1" Type="http://schemas.openxmlformats.org/officeDocument/2006/relationships/tags" Target="../tags/tag125.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1.xml"/><Relationship Id="rId1" Type="http://schemas.openxmlformats.org/officeDocument/2006/relationships/tags" Target="../tags/tag126.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3.xml"/><Relationship Id="rId1" Type="http://schemas.openxmlformats.org/officeDocument/2006/relationships/tags" Target="../tags/tag127.xml"/><Relationship Id="rId4" Type="http://schemas.openxmlformats.org/officeDocument/2006/relationships/image" Target="../media/image139.emf"/></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3.xml"/><Relationship Id="rId1" Type="http://schemas.openxmlformats.org/officeDocument/2006/relationships/tags" Target="../tags/tag128.xml"/><Relationship Id="rId5" Type="http://schemas.openxmlformats.org/officeDocument/2006/relationships/image" Target="../media/image141.jpeg"/><Relationship Id="rId4" Type="http://schemas.openxmlformats.org/officeDocument/2006/relationships/image" Target="../media/image140.tiff"/></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3.xml"/><Relationship Id="rId1" Type="http://schemas.openxmlformats.org/officeDocument/2006/relationships/tags" Target="../tags/tag129.xml"/><Relationship Id="rId4" Type="http://schemas.openxmlformats.org/officeDocument/2006/relationships/image" Target="../media/image142.tiff"/></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3.xml"/><Relationship Id="rId1" Type="http://schemas.openxmlformats.org/officeDocument/2006/relationships/tags" Target="../tags/tag130.xml"/><Relationship Id="rId4" Type="http://schemas.openxmlformats.org/officeDocument/2006/relationships/image" Target="../media/image142.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43.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4.xml"/><Relationship Id="rId1" Type="http://schemas.openxmlformats.org/officeDocument/2006/relationships/tags" Target="../tags/tag131.xml"/><Relationship Id="rId4" Type="http://schemas.openxmlformats.org/officeDocument/2006/relationships/image" Target="../media/image143.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3.xml"/><Relationship Id="rId1" Type="http://schemas.openxmlformats.org/officeDocument/2006/relationships/tags" Target="../tags/tag132.xml"/><Relationship Id="rId4" Type="http://schemas.openxmlformats.org/officeDocument/2006/relationships/image" Target="../media/image144.tiff"/></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14.xml"/><Relationship Id="rId1" Type="http://schemas.openxmlformats.org/officeDocument/2006/relationships/tags" Target="../tags/tag133.xml"/><Relationship Id="rId4" Type="http://schemas.openxmlformats.org/officeDocument/2006/relationships/image" Target="../media/image145.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3.xml"/><Relationship Id="rId1" Type="http://schemas.openxmlformats.org/officeDocument/2006/relationships/tags" Target="../tags/tag134.xml"/><Relationship Id="rId4" Type="http://schemas.openxmlformats.org/officeDocument/2006/relationships/image" Target="../media/image146.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3.xml"/><Relationship Id="rId1" Type="http://schemas.openxmlformats.org/officeDocument/2006/relationships/tags" Target="../tags/tag135.xml"/><Relationship Id="rId4" Type="http://schemas.openxmlformats.org/officeDocument/2006/relationships/image" Target="../media/image147.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3.xml"/><Relationship Id="rId1" Type="http://schemas.openxmlformats.org/officeDocument/2006/relationships/tags" Target="../tags/tag136.xml"/><Relationship Id="rId4" Type="http://schemas.openxmlformats.org/officeDocument/2006/relationships/image" Target="../media/image148.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3.xml"/><Relationship Id="rId1" Type="http://schemas.openxmlformats.org/officeDocument/2006/relationships/tags" Target="../tags/tag137.xml"/><Relationship Id="rId4" Type="http://schemas.openxmlformats.org/officeDocument/2006/relationships/image" Target="../media/image149.tiff"/></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3.xml"/><Relationship Id="rId1" Type="http://schemas.openxmlformats.org/officeDocument/2006/relationships/tags" Target="../tags/tag138.xml"/><Relationship Id="rId4" Type="http://schemas.openxmlformats.org/officeDocument/2006/relationships/image" Target="../media/image149.tiff"/></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4.xml"/><Relationship Id="rId1" Type="http://schemas.openxmlformats.org/officeDocument/2006/relationships/tags" Target="../tags/tag139.xml"/><Relationship Id="rId6" Type="http://schemas.openxmlformats.org/officeDocument/2006/relationships/image" Target="../media/image152.tiff"/><Relationship Id="rId5" Type="http://schemas.openxmlformats.org/officeDocument/2006/relationships/image" Target="../media/image151.tiff"/><Relationship Id="rId4" Type="http://schemas.openxmlformats.org/officeDocument/2006/relationships/image" Target="../media/image150.tiff"/></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5.xml"/><Relationship Id="rId1" Type="http://schemas.openxmlformats.org/officeDocument/2006/relationships/tags" Target="../tags/tag14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43.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1.xml"/><Relationship Id="rId1" Type="http://schemas.openxmlformats.org/officeDocument/2006/relationships/tags" Target="../tags/tag14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1.xml"/><Relationship Id="rId1" Type="http://schemas.openxmlformats.org/officeDocument/2006/relationships/tags" Target="../tags/tag14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3.xml"/><Relationship Id="rId1" Type="http://schemas.openxmlformats.org/officeDocument/2006/relationships/tags" Target="../tags/tag143.xml"/><Relationship Id="rId4" Type="http://schemas.openxmlformats.org/officeDocument/2006/relationships/image" Target="../media/image153.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1.xml"/><Relationship Id="rId1" Type="http://schemas.openxmlformats.org/officeDocument/2006/relationships/tags" Target="../tags/tag144.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1.xml"/><Relationship Id="rId1" Type="http://schemas.openxmlformats.org/officeDocument/2006/relationships/tags" Target="../tags/tag145.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3.xml"/><Relationship Id="rId1" Type="http://schemas.openxmlformats.org/officeDocument/2006/relationships/tags" Target="../tags/tag146.xml"/><Relationship Id="rId4" Type="http://schemas.openxmlformats.org/officeDocument/2006/relationships/image" Target="../media/image154.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3.xml"/><Relationship Id="rId1" Type="http://schemas.openxmlformats.org/officeDocument/2006/relationships/tags" Target="../tags/tag147.xml"/><Relationship Id="rId4" Type="http://schemas.openxmlformats.org/officeDocument/2006/relationships/image" Target="../media/image155.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3.xml"/><Relationship Id="rId1" Type="http://schemas.openxmlformats.org/officeDocument/2006/relationships/tags" Target="../tags/tag148.xml"/><Relationship Id="rId4" Type="http://schemas.openxmlformats.org/officeDocument/2006/relationships/image" Target="../media/image156.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3.xml"/><Relationship Id="rId1" Type="http://schemas.openxmlformats.org/officeDocument/2006/relationships/tags" Target="../tags/tag149.xml"/><Relationship Id="rId4" Type="http://schemas.openxmlformats.org/officeDocument/2006/relationships/image" Target="../media/image157.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2.xml"/><Relationship Id="rId1" Type="http://schemas.openxmlformats.org/officeDocument/2006/relationships/tags" Target="../tags/tag150.xml"/><Relationship Id="rId6" Type="http://schemas.openxmlformats.org/officeDocument/2006/relationships/image" Target="../media/image160.tiff"/><Relationship Id="rId5" Type="http://schemas.openxmlformats.org/officeDocument/2006/relationships/image" Target="../media/image159.tiff"/><Relationship Id="rId4" Type="http://schemas.openxmlformats.org/officeDocument/2006/relationships/image" Target="../media/image158.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44.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2.xml"/><Relationship Id="rId1" Type="http://schemas.openxmlformats.org/officeDocument/2006/relationships/tags" Target="../tags/tag151.xml"/><Relationship Id="rId6" Type="http://schemas.openxmlformats.org/officeDocument/2006/relationships/image" Target="../media/image163.jpeg"/><Relationship Id="rId5" Type="http://schemas.openxmlformats.org/officeDocument/2006/relationships/image" Target="../media/image162.tiff"/><Relationship Id="rId4" Type="http://schemas.openxmlformats.org/officeDocument/2006/relationships/image" Target="../media/image161.tiff"/></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3.xml"/><Relationship Id="rId1" Type="http://schemas.openxmlformats.org/officeDocument/2006/relationships/tags" Target="../tags/tag152.xml"/><Relationship Id="rId4" Type="http://schemas.openxmlformats.org/officeDocument/2006/relationships/image" Target="../media/image164.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3.xml"/><Relationship Id="rId1" Type="http://schemas.openxmlformats.org/officeDocument/2006/relationships/tags" Target="../tags/tag153.xml"/><Relationship Id="rId4" Type="http://schemas.openxmlformats.org/officeDocument/2006/relationships/image" Target="../media/image165.tiff"/></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3.xml"/><Relationship Id="rId1" Type="http://schemas.openxmlformats.org/officeDocument/2006/relationships/tags" Target="../tags/tag154.xml"/><Relationship Id="rId4" Type="http://schemas.openxmlformats.org/officeDocument/2006/relationships/image" Target="../media/image166.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13.xml"/><Relationship Id="rId1" Type="http://schemas.openxmlformats.org/officeDocument/2006/relationships/tags" Target="../tags/tag155.xml"/><Relationship Id="rId4" Type="http://schemas.openxmlformats.org/officeDocument/2006/relationships/image" Target="../media/image167.jpe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1.xml"/><Relationship Id="rId1" Type="http://schemas.openxmlformats.org/officeDocument/2006/relationships/tags" Target="../tags/tag156.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13.xml"/><Relationship Id="rId1" Type="http://schemas.openxmlformats.org/officeDocument/2006/relationships/tags" Target="../tags/tag157.xml"/><Relationship Id="rId4" Type="http://schemas.openxmlformats.org/officeDocument/2006/relationships/image" Target="../media/image168.tiff"/></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3.xml"/><Relationship Id="rId1" Type="http://schemas.openxmlformats.org/officeDocument/2006/relationships/tags" Target="../tags/tag158.xml"/><Relationship Id="rId4" Type="http://schemas.openxmlformats.org/officeDocument/2006/relationships/image" Target="../media/image169.jpe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1.xml"/><Relationship Id="rId1" Type="http://schemas.openxmlformats.org/officeDocument/2006/relationships/tags" Target="../tags/tag159.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13.xml"/><Relationship Id="rId1" Type="http://schemas.openxmlformats.org/officeDocument/2006/relationships/tags" Target="../tags/tag160.xml"/><Relationship Id="rId4" Type="http://schemas.openxmlformats.org/officeDocument/2006/relationships/image" Target="../media/image170.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44.jpe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3.xml"/><Relationship Id="rId1" Type="http://schemas.openxmlformats.org/officeDocument/2006/relationships/tags" Target="../tags/tag161.xml"/><Relationship Id="rId4" Type="http://schemas.openxmlformats.org/officeDocument/2006/relationships/image" Target="../media/image170.tif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1.xml"/><Relationship Id="rId1" Type="http://schemas.openxmlformats.org/officeDocument/2006/relationships/tags" Target="../tags/tag16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3.xml"/><Relationship Id="rId1" Type="http://schemas.openxmlformats.org/officeDocument/2006/relationships/tags" Target="../tags/tag163.xml"/><Relationship Id="rId5" Type="http://schemas.openxmlformats.org/officeDocument/2006/relationships/image" Target="../media/image172.emf"/><Relationship Id="rId4" Type="http://schemas.openxmlformats.org/officeDocument/2006/relationships/image" Target="../media/image171.jpe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3.xml"/><Relationship Id="rId1" Type="http://schemas.openxmlformats.org/officeDocument/2006/relationships/tags" Target="../tags/tag164.xml"/><Relationship Id="rId4" Type="http://schemas.openxmlformats.org/officeDocument/2006/relationships/image" Target="../media/image173.tiff"/></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3.xml"/><Relationship Id="rId1" Type="http://schemas.openxmlformats.org/officeDocument/2006/relationships/tags" Target="../tags/tag165.xml"/><Relationship Id="rId4" Type="http://schemas.openxmlformats.org/officeDocument/2006/relationships/image" Target="../media/image173.tiff"/></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3.xml"/><Relationship Id="rId1" Type="http://schemas.openxmlformats.org/officeDocument/2006/relationships/tags" Target="../tags/tag166.xml"/><Relationship Id="rId4" Type="http://schemas.openxmlformats.org/officeDocument/2006/relationships/image" Target="../media/image174.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3.xml"/><Relationship Id="rId1" Type="http://schemas.openxmlformats.org/officeDocument/2006/relationships/tags" Target="../tags/tag167.xml"/><Relationship Id="rId4" Type="http://schemas.openxmlformats.org/officeDocument/2006/relationships/image" Target="../media/image175.jpe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13.xml"/><Relationship Id="rId1" Type="http://schemas.openxmlformats.org/officeDocument/2006/relationships/tags" Target="../tags/tag168.xml"/><Relationship Id="rId4" Type="http://schemas.openxmlformats.org/officeDocument/2006/relationships/image" Target="../media/image176.jpe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13.xml"/><Relationship Id="rId1" Type="http://schemas.openxmlformats.org/officeDocument/2006/relationships/tags" Target="../tags/tag169.xml"/><Relationship Id="rId4" Type="http://schemas.openxmlformats.org/officeDocument/2006/relationships/image" Target="../media/image177.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3.xml"/><Relationship Id="rId1" Type="http://schemas.openxmlformats.org/officeDocument/2006/relationships/tags" Target="../tags/tag170.xml"/><Relationship Id="rId4" Type="http://schemas.openxmlformats.org/officeDocument/2006/relationships/image" Target="../media/image17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45.tiff"/></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4.xml"/><Relationship Id="rId1" Type="http://schemas.openxmlformats.org/officeDocument/2006/relationships/tags" Target="../tags/tag171.xml"/><Relationship Id="rId4" Type="http://schemas.openxmlformats.org/officeDocument/2006/relationships/image" Target="../media/image179.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1.xml"/><Relationship Id="rId1" Type="http://schemas.openxmlformats.org/officeDocument/2006/relationships/tags" Target="../tags/tag17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3.xml"/><Relationship Id="rId1" Type="http://schemas.openxmlformats.org/officeDocument/2006/relationships/tags" Target="../tags/tag173.xml"/><Relationship Id="rId4" Type="http://schemas.openxmlformats.org/officeDocument/2006/relationships/image" Target="../media/image180.jpe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6.xml"/><Relationship Id="rId1" Type="http://schemas.openxmlformats.org/officeDocument/2006/relationships/tags" Target="../tags/tag17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1.xml"/><Relationship Id="rId1" Type="http://schemas.openxmlformats.org/officeDocument/2006/relationships/tags" Target="../tags/tag175.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3.xml"/><Relationship Id="rId1" Type="http://schemas.openxmlformats.org/officeDocument/2006/relationships/tags" Target="../tags/tag176.xml"/><Relationship Id="rId4" Type="http://schemas.openxmlformats.org/officeDocument/2006/relationships/image" Target="../media/image181.jpe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11.xml"/><Relationship Id="rId1" Type="http://schemas.openxmlformats.org/officeDocument/2006/relationships/tags" Target="../tags/tag177.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1.xml"/><Relationship Id="rId1" Type="http://schemas.openxmlformats.org/officeDocument/2006/relationships/tags" Target="../tags/tag178.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11.xml"/><Relationship Id="rId1" Type="http://schemas.openxmlformats.org/officeDocument/2006/relationships/tags" Target="../tags/tag179.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13.xml"/><Relationship Id="rId1" Type="http://schemas.openxmlformats.org/officeDocument/2006/relationships/tags" Target="../tags/tag180.xml"/><Relationship Id="rId5" Type="http://schemas.openxmlformats.org/officeDocument/2006/relationships/image" Target="../media/image183.tiff"/><Relationship Id="rId4" Type="http://schemas.openxmlformats.org/officeDocument/2006/relationships/image" Target="../media/image18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46.jpe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13.xml"/><Relationship Id="rId1" Type="http://schemas.openxmlformats.org/officeDocument/2006/relationships/tags" Target="../tags/tag181.xml"/><Relationship Id="rId5" Type="http://schemas.openxmlformats.org/officeDocument/2006/relationships/image" Target="../media/image185.jpeg"/><Relationship Id="rId4" Type="http://schemas.openxmlformats.org/officeDocument/2006/relationships/image" Target="../media/image184.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3.xml"/><Relationship Id="rId1" Type="http://schemas.openxmlformats.org/officeDocument/2006/relationships/tags" Target="../tags/tag182.xml"/><Relationship Id="rId4" Type="http://schemas.openxmlformats.org/officeDocument/2006/relationships/image" Target="../media/image186.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13.xml"/><Relationship Id="rId1" Type="http://schemas.openxmlformats.org/officeDocument/2006/relationships/tags" Target="../tags/tag183.xml"/><Relationship Id="rId4" Type="http://schemas.openxmlformats.org/officeDocument/2006/relationships/image" Target="../media/image186.jpe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13.xml"/><Relationship Id="rId1" Type="http://schemas.openxmlformats.org/officeDocument/2006/relationships/tags" Target="../tags/tag184.xml"/><Relationship Id="rId4" Type="http://schemas.openxmlformats.org/officeDocument/2006/relationships/image" Target="../media/image187.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3.xml"/><Relationship Id="rId1" Type="http://schemas.openxmlformats.org/officeDocument/2006/relationships/tags" Target="../tags/tag185.xml"/><Relationship Id="rId4" Type="http://schemas.openxmlformats.org/officeDocument/2006/relationships/image" Target="../media/image187.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13.xml"/><Relationship Id="rId1" Type="http://schemas.openxmlformats.org/officeDocument/2006/relationships/tags" Target="../tags/tag186.xml"/><Relationship Id="rId4" Type="http://schemas.openxmlformats.org/officeDocument/2006/relationships/image" Target="../media/image188.tiff"/></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13.xml"/><Relationship Id="rId1" Type="http://schemas.openxmlformats.org/officeDocument/2006/relationships/tags" Target="../tags/tag187.xml"/><Relationship Id="rId4" Type="http://schemas.openxmlformats.org/officeDocument/2006/relationships/image" Target="../media/image188.tiff"/></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3.xml"/><Relationship Id="rId1" Type="http://schemas.openxmlformats.org/officeDocument/2006/relationships/tags" Target="../tags/tag188.xml"/><Relationship Id="rId4" Type="http://schemas.openxmlformats.org/officeDocument/2006/relationships/image" Target="../media/image189.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13.xml"/><Relationship Id="rId1" Type="http://schemas.openxmlformats.org/officeDocument/2006/relationships/tags" Target="../tags/tag189.xml"/><Relationship Id="rId4" Type="http://schemas.openxmlformats.org/officeDocument/2006/relationships/image" Target="../media/image190.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3.xml"/><Relationship Id="rId1" Type="http://schemas.openxmlformats.org/officeDocument/2006/relationships/tags" Target="../tags/tag190.xml"/><Relationship Id="rId4" Type="http://schemas.openxmlformats.org/officeDocument/2006/relationships/image" Target="../media/image19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13.xml"/><Relationship Id="rId1" Type="http://schemas.openxmlformats.org/officeDocument/2006/relationships/tags" Target="../tags/tag191.xml"/><Relationship Id="rId4" Type="http://schemas.openxmlformats.org/officeDocument/2006/relationships/image" Target="../media/image192.jpeg"/></Relationships>
</file>

<file path=ppt/slides/_rels/slide19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192.xml"/><Relationship Id="rId1" Type="http://schemas.openxmlformats.org/officeDocument/2006/relationships/themeOverride" Target="../theme/themeOverride4.xml"/><Relationship Id="rId4"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193.xml"/><Relationship Id="rId1" Type="http://schemas.openxmlformats.org/officeDocument/2006/relationships/themeOverride" Target="../theme/themeOverride5.xml"/><Relationship Id="rId4"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3.xml"/><Relationship Id="rId1" Type="http://schemas.openxmlformats.org/officeDocument/2006/relationships/tags" Target="../tags/tag194.xml"/><Relationship Id="rId4" Type="http://schemas.openxmlformats.org/officeDocument/2006/relationships/image" Target="../media/image193.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3.xml"/><Relationship Id="rId1" Type="http://schemas.openxmlformats.org/officeDocument/2006/relationships/tags" Target="../tags/tag195.xml"/><Relationship Id="rId4" Type="http://schemas.openxmlformats.org/officeDocument/2006/relationships/image" Target="../media/image194.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13.xml"/><Relationship Id="rId1" Type="http://schemas.openxmlformats.org/officeDocument/2006/relationships/tags" Target="../tags/tag196.xml"/><Relationship Id="rId4" Type="http://schemas.openxmlformats.org/officeDocument/2006/relationships/image" Target="../media/image195.jpeg"/></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197.xml"/><Relationship Id="rId1" Type="http://schemas.openxmlformats.org/officeDocument/2006/relationships/themeOverride" Target="../theme/themeOverride6.xml"/><Relationship Id="rId5" Type="http://schemas.openxmlformats.org/officeDocument/2006/relationships/image" Target="../media/image196.jpeg"/><Relationship Id="rId4"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198.xml"/><Relationship Id="rId1" Type="http://schemas.openxmlformats.org/officeDocument/2006/relationships/themeOverride" Target="../theme/themeOverride7.xml"/><Relationship Id="rId5" Type="http://schemas.openxmlformats.org/officeDocument/2006/relationships/image" Target="../media/image196.jpeg"/><Relationship Id="rId4"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13.xml"/><Relationship Id="rId1" Type="http://schemas.openxmlformats.org/officeDocument/2006/relationships/tags" Target="../tags/tag199.xml"/><Relationship Id="rId4" Type="http://schemas.openxmlformats.org/officeDocument/2006/relationships/image" Target="../media/image197.tiff"/></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13.xml"/><Relationship Id="rId1" Type="http://schemas.openxmlformats.org/officeDocument/2006/relationships/tags" Target="../tags/tag200.xml"/><Relationship Id="rId4" Type="http://schemas.openxmlformats.org/officeDocument/2006/relationships/image" Target="../media/image19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21.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13.xml"/><Relationship Id="rId1" Type="http://schemas.openxmlformats.org/officeDocument/2006/relationships/tags" Target="../tags/tag201.xml"/><Relationship Id="rId4" Type="http://schemas.openxmlformats.org/officeDocument/2006/relationships/image" Target="../media/image199.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13.xml"/><Relationship Id="rId1" Type="http://schemas.openxmlformats.org/officeDocument/2006/relationships/tags" Target="../tags/tag202.xml"/><Relationship Id="rId4" Type="http://schemas.openxmlformats.org/officeDocument/2006/relationships/image" Target="../media/image200.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13.xml"/><Relationship Id="rId1" Type="http://schemas.openxmlformats.org/officeDocument/2006/relationships/tags" Target="../tags/tag203.xml"/><Relationship Id="rId4" Type="http://schemas.openxmlformats.org/officeDocument/2006/relationships/image" Target="../media/image200.jpe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3.xml"/><Relationship Id="rId1" Type="http://schemas.openxmlformats.org/officeDocument/2006/relationships/tags" Target="../tags/tag204.xml"/><Relationship Id="rId4" Type="http://schemas.openxmlformats.org/officeDocument/2006/relationships/image" Target="../media/image201.jp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13.xml"/><Relationship Id="rId1" Type="http://schemas.openxmlformats.org/officeDocument/2006/relationships/tags" Target="../tags/tag205.xml"/><Relationship Id="rId4" Type="http://schemas.openxmlformats.org/officeDocument/2006/relationships/image" Target="../media/image201.jp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3.xml"/><Relationship Id="rId1" Type="http://schemas.openxmlformats.org/officeDocument/2006/relationships/tags" Target="../tags/tag206.xml"/><Relationship Id="rId4" Type="http://schemas.openxmlformats.org/officeDocument/2006/relationships/image" Target="../media/image202.jpe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14.xml"/><Relationship Id="rId1" Type="http://schemas.openxmlformats.org/officeDocument/2006/relationships/tags" Target="../tags/tag207.xml"/><Relationship Id="rId4" Type="http://schemas.openxmlformats.org/officeDocument/2006/relationships/image" Target="../media/image202.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13.xml"/><Relationship Id="rId1" Type="http://schemas.openxmlformats.org/officeDocument/2006/relationships/tags" Target="../tags/tag208.xml"/><Relationship Id="rId4" Type="http://schemas.openxmlformats.org/officeDocument/2006/relationships/image" Target="../media/image203.jpe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13.xml"/><Relationship Id="rId1" Type="http://schemas.openxmlformats.org/officeDocument/2006/relationships/tags" Target="../tags/tag209.xml"/><Relationship Id="rId4" Type="http://schemas.openxmlformats.org/officeDocument/2006/relationships/image" Target="../media/image204.tiff"/></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3.xml"/><Relationship Id="rId1" Type="http://schemas.openxmlformats.org/officeDocument/2006/relationships/tags" Target="../tags/tag210.xml"/><Relationship Id="rId4" Type="http://schemas.openxmlformats.org/officeDocument/2006/relationships/image" Target="../media/image205.jpeg"/></Relationships>
</file>

<file path=ppt/slides/_rels/slide21.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notesSlide" Target="../notesSlides/notesSlide21.xml"/><Relationship Id="rId7" Type="http://schemas.openxmlformats.org/officeDocument/2006/relationships/image" Target="../media/image50.tiff"/><Relationship Id="rId2" Type="http://schemas.openxmlformats.org/officeDocument/2006/relationships/slideLayout" Target="../slideLayouts/slideLayout34.xml"/><Relationship Id="rId1" Type="http://schemas.openxmlformats.org/officeDocument/2006/relationships/tags" Target="../tags/tag22.xml"/><Relationship Id="rId6" Type="http://schemas.openxmlformats.org/officeDocument/2006/relationships/image" Target="../media/image49.tiff"/><Relationship Id="rId5" Type="http://schemas.openxmlformats.org/officeDocument/2006/relationships/image" Target="../media/image48.jpeg"/><Relationship Id="rId4" Type="http://schemas.openxmlformats.org/officeDocument/2006/relationships/image" Target="../media/image47.tiff"/><Relationship Id="rId9" Type="http://schemas.openxmlformats.org/officeDocument/2006/relationships/image" Target="../media/image52.tiff"/></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11.xml"/><Relationship Id="rId1" Type="http://schemas.openxmlformats.org/officeDocument/2006/relationships/tags" Target="../tags/tag211.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13.xml"/><Relationship Id="rId1" Type="http://schemas.openxmlformats.org/officeDocument/2006/relationships/tags" Target="../tags/tag212.xml"/><Relationship Id="rId4" Type="http://schemas.openxmlformats.org/officeDocument/2006/relationships/image" Target="../media/image206.jpe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13.xml"/><Relationship Id="rId1" Type="http://schemas.openxmlformats.org/officeDocument/2006/relationships/tags" Target="../tags/tag213.xml"/><Relationship Id="rId5" Type="http://schemas.openxmlformats.org/officeDocument/2006/relationships/image" Target="../media/image208.jpeg"/><Relationship Id="rId4" Type="http://schemas.openxmlformats.org/officeDocument/2006/relationships/image" Target="../media/image207.tiff"/></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1.xml"/><Relationship Id="rId1" Type="http://schemas.openxmlformats.org/officeDocument/2006/relationships/tags" Target="../tags/tag214.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13.xml"/><Relationship Id="rId1" Type="http://schemas.openxmlformats.org/officeDocument/2006/relationships/tags" Target="../tags/tag215.xml"/><Relationship Id="rId4" Type="http://schemas.openxmlformats.org/officeDocument/2006/relationships/image" Target="../media/image209.jpe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7.xml"/><Relationship Id="rId1" Type="http://schemas.openxmlformats.org/officeDocument/2006/relationships/tags" Target="../tags/tag216.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11.xml"/><Relationship Id="rId1" Type="http://schemas.openxmlformats.org/officeDocument/2006/relationships/tags" Target="../tags/tag217.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3.xml"/><Relationship Id="rId1" Type="http://schemas.openxmlformats.org/officeDocument/2006/relationships/tags" Target="../tags/tag218.xml"/><Relationship Id="rId4" Type="http://schemas.openxmlformats.org/officeDocument/2006/relationships/image" Target="../media/image210.jpe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13.xml"/><Relationship Id="rId1" Type="http://schemas.openxmlformats.org/officeDocument/2006/relationships/tags" Target="../tags/tag219.xml"/><Relationship Id="rId4" Type="http://schemas.openxmlformats.org/officeDocument/2006/relationships/image" Target="../media/image211.jpe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3.xml"/><Relationship Id="rId1" Type="http://schemas.openxmlformats.org/officeDocument/2006/relationships/tags" Target="../tags/tag220.xml"/><Relationship Id="rId4" Type="http://schemas.openxmlformats.org/officeDocument/2006/relationships/image" Target="../media/image211.jpeg"/></Relationships>
</file>

<file path=ppt/slides/_rels/slide22.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notesSlide" Target="../notesSlides/notesSlide22.xml"/><Relationship Id="rId7" Type="http://schemas.openxmlformats.org/officeDocument/2006/relationships/image" Target="../media/image56.jpeg"/><Relationship Id="rId2" Type="http://schemas.openxmlformats.org/officeDocument/2006/relationships/slideLayout" Target="../slideLayouts/slideLayout34.xml"/><Relationship Id="rId1" Type="http://schemas.openxmlformats.org/officeDocument/2006/relationships/tags" Target="../tags/tag23.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 Id="rId9" Type="http://schemas.openxmlformats.org/officeDocument/2006/relationships/image" Target="../media/image58.jpe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13.xml"/><Relationship Id="rId1" Type="http://schemas.openxmlformats.org/officeDocument/2006/relationships/tags" Target="../tags/tag221.xml"/><Relationship Id="rId4" Type="http://schemas.openxmlformats.org/officeDocument/2006/relationships/image" Target="../media/image211.jpeg"/></Relationships>
</file>

<file path=ppt/slides/_rels/slide22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24.xml"/><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13.xml"/><Relationship Id="rId1" Type="http://schemas.openxmlformats.org/officeDocument/2006/relationships/tags" Target="../tags/tag222.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13.xml"/><Relationship Id="rId1" Type="http://schemas.openxmlformats.org/officeDocument/2006/relationships/tags" Target="../tags/tag223.xml"/><Relationship Id="rId4" Type="http://schemas.openxmlformats.org/officeDocument/2006/relationships/image" Target="../media/image214.jpe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3.xml"/><Relationship Id="rId1" Type="http://schemas.openxmlformats.org/officeDocument/2006/relationships/tags" Target="../tags/tag224.xml"/><Relationship Id="rId4" Type="http://schemas.openxmlformats.org/officeDocument/2006/relationships/image" Target="../media/image214.jpeg"/></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11.xml"/><Relationship Id="rId1" Type="http://schemas.openxmlformats.org/officeDocument/2006/relationships/tags" Target="../tags/tag225.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11.xml"/><Relationship Id="rId1" Type="http://schemas.openxmlformats.org/officeDocument/2006/relationships/tags" Target="../tags/tag22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230.xml.rels><?xml version="1.0" encoding="UTF-8" standalone="yes"?>
<Relationships xmlns="http://schemas.openxmlformats.org/package/2006/relationships"><Relationship Id="rId8" Type="http://schemas.openxmlformats.org/officeDocument/2006/relationships/image" Target="../media/image219.jpeg"/><Relationship Id="rId13" Type="http://schemas.openxmlformats.org/officeDocument/2006/relationships/image" Target="../media/image224.jpeg"/><Relationship Id="rId3" Type="http://schemas.openxmlformats.org/officeDocument/2006/relationships/notesSlide" Target="../notesSlides/notesSlide230.xml"/><Relationship Id="rId7" Type="http://schemas.openxmlformats.org/officeDocument/2006/relationships/image" Target="../media/image218.jpeg"/><Relationship Id="rId12" Type="http://schemas.openxmlformats.org/officeDocument/2006/relationships/image" Target="../media/image223.jpeg"/><Relationship Id="rId2" Type="http://schemas.openxmlformats.org/officeDocument/2006/relationships/slideLayout" Target="../slideLayouts/slideLayout38.xml"/><Relationship Id="rId1" Type="http://schemas.openxmlformats.org/officeDocument/2006/relationships/tags" Target="../tags/tag227.xml"/><Relationship Id="rId6" Type="http://schemas.openxmlformats.org/officeDocument/2006/relationships/image" Target="../media/image217.jpeg"/><Relationship Id="rId11" Type="http://schemas.openxmlformats.org/officeDocument/2006/relationships/image" Target="../media/image222.jpeg"/><Relationship Id="rId5" Type="http://schemas.openxmlformats.org/officeDocument/2006/relationships/image" Target="../media/image216.jpeg"/><Relationship Id="rId10" Type="http://schemas.openxmlformats.org/officeDocument/2006/relationships/image" Target="../media/image221.jpeg"/><Relationship Id="rId4" Type="http://schemas.openxmlformats.org/officeDocument/2006/relationships/image" Target="../media/image215.jpeg"/><Relationship Id="rId9" Type="http://schemas.openxmlformats.org/officeDocument/2006/relationships/image" Target="../media/image220.jpe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13.xml"/><Relationship Id="rId1" Type="http://schemas.openxmlformats.org/officeDocument/2006/relationships/tags" Target="../tags/tag228.xml"/><Relationship Id="rId4" Type="http://schemas.openxmlformats.org/officeDocument/2006/relationships/image" Target="../media/image225.tiff"/></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13.xml"/><Relationship Id="rId1" Type="http://schemas.openxmlformats.org/officeDocument/2006/relationships/tags" Target="../tags/tag229.xml"/><Relationship Id="rId4" Type="http://schemas.openxmlformats.org/officeDocument/2006/relationships/image" Target="../media/image226.tiff"/></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13.xml"/><Relationship Id="rId1" Type="http://schemas.openxmlformats.org/officeDocument/2006/relationships/tags" Target="../tags/tag230.xml"/><Relationship Id="rId4" Type="http://schemas.openxmlformats.org/officeDocument/2006/relationships/image" Target="../media/image227.jpe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13.xml"/><Relationship Id="rId1" Type="http://schemas.openxmlformats.org/officeDocument/2006/relationships/tags" Target="../tags/tag231.xml"/><Relationship Id="rId4" Type="http://schemas.openxmlformats.org/officeDocument/2006/relationships/image" Target="../media/image228.jpe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1.xml"/><Relationship Id="rId1" Type="http://schemas.openxmlformats.org/officeDocument/2006/relationships/tags" Target="../tags/tag232.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1.xml"/><Relationship Id="rId1" Type="http://schemas.openxmlformats.org/officeDocument/2006/relationships/tags" Target="../tags/tag233.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13.xml"/><Relationship Id="rId1" Type="http://schemas.openxmlformats.org/officeDocument/2006/relationships/tags" Target="../tags/tag234.xml"/><Relationship Id="rId5" Type="http://schemas.openxmlformats.org/officeDocument/2006/relationships/image" Target="../media/image230.tiff"/><Relationship Id="rId4" Type="http://schemas.openxmlformats.org/officeDocument/2006/relationships/image" Target="../media/image229.tiff"/></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13.xml"/><Relationship Id="rId1" Type="http://schemas.openxmlformats.org/officeDocument/2006/relationships/tags" Target="../tags/tag235.xml"/><Relationship Id="rId4" Type="http://schemas.openxmlformats.org/officeDocument/2006/relationships/image" Target="../media/image231.jpe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13.xml"/><Relationship Id="rId1" Type="http://schemas.openxmlformats.org/officeDocument/2006/relationships/tags" Target="../tags/tag236.xml"/><Relationship Id="rId4" Type="http://schemas.openxmlformats.org/officeDocument/2006/relationships/image" Target="../media/image2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61.jpeg"/><Relationship Id="rId5" Type="http://schemas.openxmlformats.org/officeDocument/2006/relationships/image" Target="../media/image60.tiff"/><Relationship Id="rId4" Type="http://schemas.openxmlformats.org/officeDocument/2006/relationships/image" Target="../media/image59.tiff"/></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8.xml"/><Relationship Id="rId1" Type="http://schemas.openxmlformats.org/officeDocument/2006/relationships/tags" Target="../tags/tag237.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11.xml"/><Relationship Id="rId1" Type="http://schemas.openxmlformats.org/officeDocument/2006/relationships/tags" Target="../tags/tag238.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11.xml"/><Relationship Id="rId1" Type="http://schemas.openxmlformats.org/officeDocument/2006/relationships/tags" Target="../tags/tag239.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3.xml"/><Relationship Id="rId7" Type="http://schemas.openxmlformats.org/officeDocument/2006/relationships/image" Target="../media/image236.jpeg"/><Relationship Id="rId2" Type="http://schemas.openxmlformats.org/officeDocument/2006/relationships/slideLayout" Target="../slideLayouts/slideLayout26.xml"/><Relationship Id="rId1" Type="http://schemas.openxmlformats.org/officeDocument/2006/relationships/tags" Target="../tags/tag240.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4.xml"/><Relationship Id="rId7" Type="http://schemas.openxmlformats.org/officeDocument/2006/relationships/image" Target="../media/image240.jpeg"/><Relationship Id="rId2" Type="http://schemas.openxmlformats.org/officeDocument/2006/relationships/slideLayout" Target="../slideLayouts/slideLayout26.xml"/><Relationship Id="rId1" Type="http://schemas.openxmlformats.org/officeDocument/2006/relationships/tags" Target="../tags/tag241.xml"/><Relationship Id="rId6" Type="http://schemas.openxmlformats.org/officeDocument/2006/relationships/image" Target="../media/image239.tiff"/><Relationship Id="rId5" Type="http://schemas.openxmlformats.org/officeDocument/2006/relationships/image" Target="../media/image238.jpeg"/><Relationship Id="rId4" Type="http://schemas.openxmlformats.org/officeDocument/2006/relationships/image" Target="../media/image237.tiff"/></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11.xml"/><Relationship Id="rId1" Type="http://schemas.openxmlformats.org/officeDocument/2006/relationships/tags" Target="../tags/tag242.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11.xml"/><Relationship Id="rId1" Type="http://schemas.openxmlformats.org/officeDocument/2006/relationships/tags" Target="../tags/tag243.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13.xml"/><Relationship Id="rId1" Type="http://schemas.openxmlformats.org/officeDocument/2006/relationships/tags" Target="../tags/tag244.xml"/><Relationship Id="rId4" Type="http://schemas.openxmlformats.org/officeDocument/2006/relationships/image" Target="../media/image241.jpeg"/></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13.xml"/><Relationship Id="rId1" Type="http://schemas.openxmlformats.org/officeDocument/2006/relationships/tags" Target="../tags/tag245.xml"/><Relationship Id="rId4" Type="http://schemas.openxmlformats.org/officeDocument/2006/relationships/image" Target="../media/image242.jpeg"/></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1.xml"/><Relationship Id="rId1" Type="http://schemas.openxmlformats.org/officeDocument/2006/relationships/tags" Target="../tags/tag24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62.jpe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9.xml"/><Relationship Id="rId1" Type="http://schemas.openxmlformats.org/officeDocument/2006/relationships/tags" Target="../tags/tag247.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1.xml"/><Relationship Id="rId1" Type="http://schemas.openxmlformats.org/officeDocument/2006/relationships/tags" Target="../tags/tag248.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11.xml"/><Relationship Id="rId1" Type="http://schemas.openxmlformats.org/officeDocument/2006/relationships/tags" Target="../tags/tag249.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3.xml"/><Relationship Id="rId1" Type="http://schemas.openxmlformats.org/officeDocument/2006/relationships/tags" Target="../tags/tag250.xml"/><Relationship Id="rId4" Type="http://schemas.openxmlformats.org/officeDocument/2006/relationships/image" Target="../media/image243.jpeg"/></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13.xml"/><Relationship Id="rId1" Type="http://schemas.openxmlformats.org/officeDocument/2006/relationships/tags" Target="../tags/tag251.xml"/><Relationship Id="rId4" Type="http://schemas.openxmlformats.org/officeDocument/2006/relationships/image" Target="../media/image244.jpeg"/></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13.xml"/><Relationship Id="rId1" Type="http://schemas.openxmlformats.org/officeDocument/2006/relationships/tags" Target="../tags/tag252.xml"/><Relationship Id="rId4" Type="http://schemas.openxmlformats.org/officeDocument/2006/relationships/image" Target="../media/image245.jpeg"/></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13.xml"/><Relationship Id="rId1" Type="http://schemas.openxmlformats.org/officeDocument/2006/relationships/tags" Target="../tags/tag253.xml"/><Relationship Id="rId4" Type="http://schemas.openxmlformats.org/officeDocument/2006/relationships/image" Target="../media/image24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63.jpeg"/></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13.xml"/><Relationship Id="rId1" Type="http://schemas.openxmlformats.org/officeDocument/2006/relationships/tags" Target="../tags/tag254.xml"/><Relationship Id="rId4" Type="http://schemas.openxmlformats.org/officeDocument/2006/relationships/image" Target="../media/image247.jpeg"/></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11.xml"/><Relationship Id="rId1" Type="http://schemas.openxmlformats.org/officeDocument/2006/relationships/tags" Target="../tags/tag255.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3.xml"/><Relationship Id="rId1" Type="http://schemas.openxmlformats.org/officeDocument/2006/relationships/tags" Target="../tags/tag256.xml"/><Relationship Id="rId4" Type="http://schemas.openxmlformats.org/officeDocument/2006/relationships/image" Target="../media/image248.jpeg"/></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13.xml"/><Relationship Id="rId1" Type="http://schemas.openxmlformats.org/officeDocument/2006/relationships/tags" Target="../tags/tag257.xml"/><Relationship Id="rId4" Type="http://schemas.openxmlformats.org/officeDocument/2006/relationships/image" Target="../media/image249.jpe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13.xml"/><Relationship Id="rId1" Type="http://schemas.openxmlformats.org/officeDocument/2006/relationships/tags" Target="../tags/tag258.xml"/><Relationship Id="rId5" Type="http://schemas.openxmlformats.org/officeDocument/2006/relationships/image" Target="../media/image250.jpeg"/><Relationship Id="rId4" Type="http://schemas.openxmlformats.org/officeDocument/2006/relationships/image" Target="../media/image249.jpeg"/></Relationships>
</file>

<file path=ppt/slides/_rels/slide265.xml.rels><?xml version="1.0" encoding="UTF-8" standalone="yes"?>
<Relationships xmlns="http://schemas.openxmlformats.org/package/2006/relationships"><Relationship Id="rId8" Type="http://schemas.openxmlformats.org/officeDocument/2006/relationships/image" Target="../media/image255.jpeg"/><Relationship Id="rId3" Type="http://schemas.openxmlformats.org/officeDocument/2006/relationships/notesSlide" Target="../notesSlides/notesSlide265.xml"/><Relationship Id="rId7" Type="http://schemas.openxmlformats.org/officeDocument/2006/relationships/image" Target="../media/image254.jpeg"/><Relationship Id="rId2" Type="http://schemas.openxmlformats.org/officeDocument/2006/relationships/slideLayout" Target="../slideLayouts/slideLayout29.xml"/><Relationship Id="rId1" Type="http://schemas.openxmlformats.org/officeDocument/2006/relationships/tags" Target="../tags/tag259.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tiff"/></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13.xml"/><Relationship Id="rId1" Type="http://schemas.openxmlformats.org/officeDocument/2006/relationships/tags" Target="../tags/tag260.xml"/><Relationship Id="rId4" Type="http://schemas.openxmlformats.org/officeDocument/2006/relationships/image" Target="../media/image256.jpeg"/></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13.xml"/><Relationship Id="rId1" Type="http://schemas.openxmlformats.org/officeDocument/2006/relationships/tags" Target="../tags/tag261.xml"/><Relationship Id="rId4" Type="http://schemas.openxmlformats.org/officeDocument/2006/relationships/image" Target="../media/image256.jpeg"/></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11.xml"/><Relationship Id="rId1" Type="http://schemas.openxmlformats.org/officeDocument/2006/relationships/tags" Target="../tags/tag262.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13.xml"/><Relationship Id="rId1" Type="http://schemas.openxmlformats.org/officeDocument/2006/relationships/tags" Target="../tags/tag263.xml"/><Relationship Id="rId4" Type="http://schemas.openxmlformats.org/officeDocument/2006/relationships/image" Target="../media/image25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63.jpeg"/></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4.xml"/><Relationship Id="rId1" Type="http://schemas.openxmlformats.org/officeDocument/2006/relationships/tags" Target="../tags/tag264.xml"/><Relationship Id="rId6" Type="http://schemas.openxmlformats.org/officeDocument/2006/relationships/image" Target="../media/image260.emf"/><Relationship Id="rId5" Type="http://schemas.openxmlformats.org/officeDocument/2006/relationships/image" Target="../media/image259.jpeg"/><Relationship Id="rId4" Type="http://schemas.openxmlformats.org/officeDocument/2006/relationships/image" Target="../media/image258.jpeg"/></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13.xml"/><Relationship Id="rId1" Type="http://schemas.openxmlformats.org/officeDocument/2006/relationships/tags" Target="../tags/tag265.xml"/><Relationship Id="rId4" Type="http://schemas.openxmlformats.org/officeDocument/2006/relationships/image" Target="../media/image261.jpeg"/></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13.xml"/><Relationship Id="rId1" Type="http://schemas.openxmlformats.org/officeDocument/2006/relationships/tags" Target="../tags/tag266.xml"/><Relationship Id="rId4" Type="http://schemas.openxmlformats.org/officeDocument/2006/relationships/image" Target="../media/image262.jpe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13.xml"/><Relationship Id="rId1" Type="http://schemas.openxmlformats.org/officeDocument/2006/relationships/tags" Target="../tags/tag267.xml"/><Relationship Id="rId4" Type="http://schemas.openxmlformats.org/officeDocument/2006/relationships/image" Target="../media/image263.jpe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13.xml"/><Relationship Id="rId1" Type="http://schemas.openxmlformats.org/officeDocument/2006/relationships/tags" Target="../tags/tag268.xml"/><Relationship Id="rId5" Type="http://schemas.openxmlformats.org/officeDocument/2006/relationships/image" Target="../media/image265.emf"/><Relationship Id="rId4" Type="http://schemas.openxmlformats.org/officeDocument/2006/relationships/image" Target="../media/image264.jpeg"/></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13.xml"/><Relationship Id="rId1" Type="http://schemas.openxmlformats.org/officeDocument/2006/relationships/tags" Target="../tags/tag269.xml"/><Relationship Id="rId5" Type="http://schemas.openxmlformats.org/officeDocument/2006/relationships/image" Target="../media/image267.jpeg"/><Relationship Id="rId4" Type="http://schemas.openxmlformats.org/officeDocument/2006/relationships/image" Target="../media/image266.jpe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3.xml"/><Relationship Id="rId1" Type="http://schemas.openxmlformats.org/officeDocument/2006/relationships/tags" Target="../tags/tag270.xml"/><Relationship Id="rId4" Type="http://schemas.openxmlformats.org/officeDocument/2006/relationships/image" Target="../media/image267.jpeg"/></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13.xml"/><Relationship Id="rId1" Type="http://schemas.openxmlformats.org/officeDocument/2006/relationships/tags" Target="../tags/tag271.xml"/><Relationship Id="rId4" Type="http://schemas.openxmlformats.org/officeDocument/2006/relationships/image" Target="../media/image268.jpe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11.xml"/><Relationship Id="rId1" Type="http://schemas.openxmlformats.org/officeDocument/2006/relationships/tags" Target="../tags/tag272.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11.xml"/><Relationship Id="rId1" Type="http://schemas.openxmlformats.org/officeDocument/2006/relationships/tags" Target="../tags/tag27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29.xml"/><Relationship Id="rId1" Type="http://schemas.openxmlformats.org/officeDocument/2006/relationships/themeOverride" Target="../theme/themeOverride1.xml"/><Relationship Id="rId5" Type="http://schemas.openxmlformats.org/officeDocument/2006/relationships/image" Target="../media/image62.jpeg"/><Relationship Id="rId4"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11.xml"/><Relationship Id="rId1" Type="http://schemas.openxmlformats.org/officeDocument/2006/relationships/tags" Target="../tags/tag274.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11.xml"/><Relationship Id="rId1" Type="http://schemas.openxmlformats.org/officeDocument/2006/relationships/tags" Target="../tags/tag275.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13.xml"/><Relationship Id="rId1" Type="http://schemas.openxmlformats.org/officeDocument/2006/relationships/tags" Target="../tags/tag276.xml"/><Relationship Id="rId4" Type="http://schemas.openxmlformats.org/officeDocument/2006/relationships/image" Target="../media/image269.jpeg"/></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11.xml"/><Relationship Id="rId1" Type="http://schemas.openxmlformats.org/officeDocument/2006/relationships/tags" Target="../tags/tag277.xml"/><Relationship Id="rId4" Type="http://schemas.openxmlformats.org/officeDocument/2006/relationships/image" Target="../media/image270.jpe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11.xml"/><Relationship Id="rId1" Type="http://schemas.openxmlformats.org/officeDocument/2006/relationships/tags" Target="../tags/tag278.xml"/></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13.xml"/><Relationship Id="rId1" Type="http://schemas.openxmlformats.org/officeDocument/2006/relationships/tags" Target="../tags/tag279.xml"/><Relationship Id="rId5" Type="http://schemas.openxmlformats.org/officeDocument/2006/relationships/image" Target="../media/image272.tiff"/><Relationship Id="rId4" Type="http://schemas.openxmlformats.org/officeDocument/2006/relationships/image" Target="../media/image271.jpe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13.xml"/><Relationship Id="rId1" Type="http://schemas.openxmlformats.org/officeDocument/2006/relationships/tags" Target="../tags/tag280.xml"/><Relationship Id="rId5" Type="http://schemas.openxmlformats.org/officeDocument/2006/relationships/image" Target="../media/image274.jpeg"/><Relationship Id="rId4" Type="http://schemas.openxmlformats.org/officeDocument/2006/relationships/image" Target="../media/image273.jpe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10.xml"/><Relationship Id="rId1" Type="http://schemas.openxmlformats.org/officeDocument/2006/relationships/tags" Target="../tags/tag281.xml"/></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11.xml"/><Relationship Id="rId1" Type="http://schemas.openxmlformats.org/officeDocument/2006/relationships/tags" Target="../tags/tag282.xml"/></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11.xml"/><Relationship Id="rId1" Type="http://schemas.openxmlformats.org/officeDocument/2006/relationships/tags" Target="../tags/tag28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30.xml"/><Relationship Id="rId1" Type="http://schemas.openxmlformats.org/officeDocument/2006/relationships/themeOverride" Target="../theme/themeOverride2.xml"/><Relationship Id="rId4"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13.xml"/><Relationship Id="rId1" Type="http://schemas.openxmlformats.org/officeDocument/2006/relationships/tags" Target="../tags/tag284.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13.xml"/><Relationship Id="rId1" Type="http://schemas.openxmlformats.org/officeDocument/2006/relationships/tags" Target="../tags/tag285.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13.xml"/><Relationship Id="rId1" Type="http://schemas.openxmlformats.org/officeDocument/2006/relationships/tags" Target="../tags/tag286.xml"/><Relationship Id="rId4" Type="http://schemas.openxmlformats.org/officeDocument/2006/relationships/image" Target="../media/image275.jpeg"/></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13.xml"/><Relationship Id="rId1" Type="http://schemas.openxmlformats.org/officeDocument/2006/relationships/tags" Target="../tags/tag287.xml"/><Relationship Id="rId4" Type="http://schemas.openxmlformats.org/officeDocument/2006/relationships/image" Target="../media/image275.jpe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13.xml"/><Relationship Id="rId1" Type="http://schemas.openxmlformats.org/officeDocument/2006/relationships/tags" Target="../tags/tag288.xml"/><Relationship Id="rId4" Type="http://schemas.openxmlformats.org/officeDocument/2006/relationships/image" Target="../media/image276.jpeg"/></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13.xml"/><Relationship Id="rId1" Type="http://schemas.openxmlformats.org/officeDocument/2006/relationships/tags" Target="../tags/tag289.xml"/><Relationship Id="rId4" Type="http://schemas.openxmlformats.org/officeDocument/2006/relationships/image" Target="../media/image276.jpeg"/></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13.xml"/><Relationship Id="rId1" Type="http://schemas.openxmlformats.org/officeDocument/2006/relationships/tags" Target="../tags/tag290.xml"/><Relationship Id="rId4" Type="http://schemas.openxmlformats.org/officeDocument/2006/relationships/image" Target="../media/image277.jpe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11.xml"/><Relationship Id="rId1" Type="http://schemas.openxmlformats.org/officeDocument/2006/relationships/tags" Target="../tags/tag291.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11.xml"/><Relationship Id="rId1" Type="http://schemas.openxmlformats.org/officeDocument/2006/relationships/tags" Target="../tags/tag292.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1.xml"/><Relationship Id="rId1" Type="http://schemas.openxmlformats.org/officeDocument/2006/relationships/tags" Target="../tags/tag29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31.xml"/><Relationship Id="rId1" Type="http://schemas.openxmlformats.org/officeDocument/2006/relationships/themeOverride" Target="../theme/themeOverride3.xml"/><Relationship Id="rId4"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8" Type="http://schemas.openxmlformats.org/officeDocument/2006/relationships/image" Target="../media/image282.tiff"/><Relationship Id="rId3" Type="http://schemas.openxmlformats.org/officeDocument/2006/relationships/notesSlide" Target="../notesSlides/notesSlide300.xml"/><Relationship Id="rId7" Type="http://schemas.openxmlformats.org/officeDocument/2006/relationships/image" Target="../media/image281.tiff"/><Relationship Id="rId2" Type="http://schemas.openxmlformats.org/officeDocument/2006/relationships/slideLayout" Target="../slideLayouts/slideLayout29.xml"/><Relationship Id="rId1" Type="http://schemas.openxmlformats.org/officeDocument/2006/relationships/tags" Target="../tags/tag294.xml"/><Relationship Id="rId6" Type="http://schemas.openxmlformats.org/officeDocument/2006/relationships/image" Target="../media/image280.tiff"/><Relationship Id="rId5" Type="http://schemas.openxmlformats.org/officeDocument/2006/relationships/image" Target="../media/image279.tiff"/><Relationship Id="rId4" Type="http://schemas.openxmlformats.org/officeDocument/2006/relationships/image" Target="../media/image278.tiff"/></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13.xml"/><Relationship Id="rId1" Type="http://schemas.openxmlformats.org/officeDocument/2006/relationships/tags" Target="../tags/tag295.xml"/><Relationship Id="rId4" Type="http://schemas.openxmlformats.org/officeDocument/2006/relationships/image" Target="../media/image283.jpe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13.xml"/><Relationship Id="rId1" Type="http://schemas.openxmlformats.org/officeDocument/2006/relationships/tags" Target="../tags/tag296.xml"/><Relationship Id="rId4" Type="http://schemas.openxmlformats.org/officeDocument/2006/relationships/image" Target="../media/image284.jpe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13.xml"/><Relationship Id="rId1" Type="http://schemas.openxmlformats.org/officeDocument/2006/relationships/tags" Target="../tags/tag297.xml"/><Relationship Id="rId4" Type="http://schemas.openxmlformats.org/officeDocument/2006/relationships/image" Target="../media/image284.jpeg"/></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11.xml"/><Relationship Id="rId1" Type="http://schemas.openxmlformats.org/officeDocument/2006/relationships/tags" Target="../tags/tag298.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13.xml"/><Relationship Id="rId1" Type="http://schemas.openxmlformats.org/officeDocument/2006/relationships/tags" Target="../tags/tag299.xml"/><Relationship Id="rId4" Type="http://schemas.openxmlformats.org/officeDocument/2006/relationships/image" Target="../media/image285.tiff"/></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13.xml"/><Relationship Id="rId1" Type="http://schemas.openxmlformats.org/officeDocument/2006/relationships/tags" Target="../tags/tag300.xml"/><Relationship Id="rId4" Type="http://schemas.openxmlformats.org/officeDocument/2006/relationships/image" Target="../media/image286.jpeg"/></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13.xml"/><Relationship Id="rId1" Type="http://schemas.openxmlformats.org/officeDocument/2006/relationships/tags" Target="../tags/tag301.xml"/><Relationship Id="rId4" Type="http://schemas.openxmlformats.org/officeDocument/2006/relationships/image" Target="../media/image287.jpeg"/></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13.xml"/><Relationship Id="rId1" Type="http://schemas.openxmlformats.org/officeDocument/2006/relationships/tags" Target="../tags/tag302.xml"/><Relationship Id="rId4" Type="http://schemas.openxmlformats.org/officeDocument/2006/relationships/image" Target="../media/image248.jpeg"/></Relationships>
</file>

<file path=ppt/slides/_rels/slide309.xml.rels><?xml version="1.0" encoding="UTF-8" standalone="yes"?>
<Relationships xmlns="http://schemas.openxmlformats.org/package/2006/relationships"><Relationship Id="rId8" Type="http://schemas.openxmlformats.org/officeDocument/2006/relationships/image" Target="../media/image292.tiff"/><Relationship Id="rId3" Type="http://schemas.openxmlformats.org/officeDocument/2006/relationships/notesSlide" Target="../notesSlides/notesSlide309.xml"/><Relationship Id="rId7" Type="http://schemas.openxmlformats.org/officeDocument/2006/relationships/image" Target="../media/image291.tiff"/><Relationship Id="rId2" Type="http://schemas.openxmlformats.org/officeDocument/2006/relationships/slideLayout" Target="../slideLayouts/slideLayout29.xml"/><Relationship Id="rId1" Type="http://schemas.openxmlformats.org/officeDocument/2006/relationships/tags" Target="../tags/tag303.xml"/><Relationship Id="rId6" Type="http://schemas.openxmlformats.org/officeDocument/2006/relationships/image" Target="../media/image290.tiff"/><Relationship Id="rId5" Type="http://schemas.openxmlformats.org/officeDocument/2006/relationships/image" Target="../media/image289.tiff"/><Relationship Id="rId4" Type="http://schemas.openxmlformats.org/officeDocument/2006/relationships/image" Target="../media/image288.tif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2.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13.xml"/><Relationship Id="rId1" Type="http://schemas.openxmlformats.org/officeDocument/2006/relationships/tags" Target="../tags/tag304.xml"/><Relationship Id="rId4" Type="http://schemas.openxmlformats.org/officeDocument/2006/relationships/image" Target="../media/image293.jpe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13.xml"/><Relationship Id="rId1" Type="http://schemas.openxmlformats.org/officeDocument/2006/relationships/tags" Target="../tags/tag305.xml"/><Relationship Id="rId4" Type="http://schemas.openxmlformats.org/officeDocument/2006/relationships/image" Target="../media/image293.jpe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11.xml"/><Relationship Id="rId1" Type="http://schemas.openxmlformats.org/officeDocument/2006/relationships/tags" Target="../tags/tag306.xml"/></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3.xml"/><Relationship Id="rId1" Type="http://schemas.openxmlformats.org/officeDocument/2006/relationships/tags" Target="../tags/tag307.xml"/><Relationship Id="rId4" Type="http://schemas.openxmlformats.org/officeDocument/2006/relationships/image" Target="../media/image294.tiff"/></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13.xml"/><Relationship Id="rId1" Type="http://schemas.openxmlformats.org/officeDocument/2006/relationships/tags" Target="../tags/tag308.xml"/><Relationship Id="rId4" Type="http://schemas.openxmlformats.org/officeDocument/2006/relationships/image" Target="../media/image295.jpeg"/></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13.xml"/><Relationship Id="rId1" Type="http://schemas.openxmlformats.org/officeDocument/2006/relationships/tags" Target="../tags/tag309.xml"/><Relationship Id="rId4" Type="http://schemas.openxmlformats.org/officeDocument/2006/relationships/image" Target="../media/image296.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11.xml"/><Relationship Id="rId1" Type="http://schemas.openxmlformats.org/officeDocument/2006/relationships/tags" Target="../tags/tag310.xml"/></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13.xml"/><Relationship Id="rId1" Type="http://schemas.openxmlformats.org/officeDocument/2006/relationships/tags" Target="../tags/tag311.xml"/><Relationship Id="rId4" Type="http://schemas.openxmlformats.org/officeDocument/2006/relationships/image" Target="../media/image297.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13.xml"/><Relationship Id="rId1" Type="http://schemas.openxmlformats.org/officeDocument/2006/relationships/tags" Target="../tags/tag312.xml"/><Relationship Id="rId4" Type="http://schemas.openxmlformats.org/officeDocument/2006/relationships/image" Target="../media/image298.png"/></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13.xml"/><Relationship Id="rId1" Type="http://schemas.openxmlformats.org/officeDocument/2006/relationships/tags" Target="../tags/tag313.xml"/><Relationship Id="rId4" Type="http://schemas.openxmlformats.org/officeDocument/2006/relationships/image" Target="../media/image29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64.jpeg"/></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3.xml"/><Relationship Id="rId1" Type="http://schemas.openxmlformats.org/officeDocument/2006/relationships/tags" Target="../tags/tag314.xml"/><Relationship Id="rId4" Type="http://schemas.openxmlformats.org/officeDocument/2006/relationships/image" Target="../media/image299.jpe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13.xml"/><Relationship Id="rId1" Type="http://schemas.openxmlformats.org/officeDocument/2006/relationships/tags" Target="../tags/tag315.xml"/><Relationship Id="rId4" Type="http://schemas.openxmlformats.org/officeDocument/2006/relationships/image" Target="../media/image300.jpe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1.xml"/><Relationship Id="rId1" Type="http://schemas.openxmlformats.org/officeDocument/2006/relationships/tags" Target="../tags/tag316.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11.xml"/><Relationship Id="rId1" Type="http://schemas.openxmlformats.org/officeDocument/2006/relationships/tags" Target="../tags/tag317.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13.xml"/><Relationship Id="rId1" Type="http://schemas.openxmlformats.org/officeDocument/2006/relationships/tags" Target="../tags/tag318.xml"/><Relationship Id="rId4" Type="http://schemas.openxmlformats.org/officeDocument/2006/relationships/image" Target="../media/image30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4.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39.xml"/><Relationship Id="rId4" Type="http://schemas.openxmlformats.org/officeDocument/2006/relationships/image" Target="../media/image65.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40.xml"/><Relationship Id="rId4" Type="http://schemas.openxmlformats.org/officeDocument/2006/relationships/image" Target="../media/image65.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1.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69.jpeg"/><Relationship Id="rId2" Type="http://schemas.openxmlformats.org/officeDocument/2006/relationships/slideLayout" Target="../slideLayouts/slideLayout30.xml"/><Relationship Id="rId1" Type="http://schemas.openxmlformats.org/officeDocument/2006/relationships/tags" Target="../tags/tag4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44.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45.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notesSlide" Target="../notesSlides/notesSlide45.xml"/><Relationship Id="rId7" Type="http://schemas.openxmlformats.org/officeDocument/2006/relationships/image" Target="../media/image75.emf"/><Relationship Id="rId2" Type="http://schemas.openxmlformats.org/officeDocument/2006/relationships/slideLayout" Target="../slideLayouts/slideLayout34.xml"/><Relationship Id="rId1" Type="http://schemas.openxmlformats.org/officeDocument/2006/relationships/tags" Target="../tags/tag46.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 Id="rId9"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47.xml"/><Relationship Id="rId4" Type="http://schemas.openxmlformats.org/officeDocument/2006/relationships/image" Target="../media/image78.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48.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49.xml"/><Relationship Id="rId4" Type="http://schemas.openxmlformats.org/officeDocument/2006/relationships/image" Target="../media/image79.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50.xml"/><Relationship Id="rId4" Type="http://schemas.openxmlformats.org/officeDocument/2006/relationships/image" Target="../media/image80.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8.emf"/><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51.xml"/><Relationship Id="rId4" Type="http://schemas.openxmlformats.org/officeDocument/2006/relationships/image" Target="../media/image81.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52.xml"/><Relationship Id="rId4" Type="http://schemas.openxmlformats.org/officeDocument/2006/relationships/image" Target="../media/image82.e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53.xml"/><Relationship Id="rId5" Type="http://schemas.openxmlformats.org/officeDocument/2006/relationships/image" Target="../media/image80.emf"/><Relationship Id="rId4" Type="http://schemas.openxmlformats.org/officeDocument/2006/relationships/image" Target="../media/image79.e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1.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9.xml"/><Relationship Id="rId1" Type="http://schemas.openxmlformats.org/officeDocument/2006/relationships/tags" Target="../tags/tag55.xml"/><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9.xml"/><Relationship Id="rId1" Type="http://schemas.openxmlformats.org/officeDocument/2006/relationships/tags" Target="../tags/tag56.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9.xml"/><Relationship Id="rId1" Type="http://schemas.openxmlformats.org/officeDocument/2006/relationships/tags" Target="../tags/tag57.xml"/><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9.xml"/><Relationship Id="rId1" Type="http://schemas.openxmlformats.org/officeDocument/2006/relationships/tags" Target="../tags/tag58.xml"/><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ags" Target="../tags/tag60.xml"/><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2.emf"/><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1.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9.xml"/><Relationship Id="rId1" Type="http://schemas.openxmlformats.org/officeDocument/2006/relationships/tags" Target="../tags/tag62.xml"/><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9.xml"/><Relationship Id="rId1" Type="http://schemas.openxmlformats.org/officeDocument/2006/relationships/tags" Target="../tags/tag63.xml"/><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tags" Target="../tags/tag64.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65.xml"/><Relationship Id="rId4" Type="http://schemas.openxmlformats.org/officeDocument/2006/relationships/image" Target="../media/image89.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ags" Target="../tags/tag66.xml"/><Relationship Id="rId4" Type="http://schemas.openxmlformats.org/officeDocument/2006/relationships/image" Target="../media/image90.tif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xml"/><Relationship Id="rId1" Type="http://schemas.openxmlformats.org/officeDocument/2006/relationships/tags" Target="../tags/tag67.xml"/><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tags" Target="../tags/tag68.xml"/><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ags" Target="../tags/tag69.xml"/><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3.xml"/><Relationship Id="rId1" Type="http://schemas.openxmlformats.org/officeDocument/2006/relationships/tags" Target="../tags/tag70.xml"/><Relationship Id="rId4" Type="http://schemas.openxmlformats.org/officeDocument/2006/relationships/image" Target="../media/image9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tif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xml"/><Relationship Id="rId1" Type="http://schemas.openxmlformats.org/officeDocument/2006/relationships/tags" Target="../tags/tag71.xml"/><Relationship Id="rId6" Type="http://schemas.openxmlformats.org/officeDocument/2006/relationships/image" Target="../media/image94.png"/><Relationship Id="rId5" Type="http://schemas.openxmlformats.org/officeDocument/2006/relationships/image" Target="../media/image93.emf"/><Relationship Id="rId4" Type="http://schemas.openxmlformats.org/officeDocument/2006/relationships/image" Target="../media/image92.tif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1.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xml"/><Relationship Id="rId1" Type="http://schemas.openxmlformats.org/officeDocument/2006/relationships/tags" Target="../tags/tag73.xml"/><Relationship Id="rId4" Type="http://schemas.openxmlformats.org/officeDocument/2006/relationships/image" Target="../media/image95.tif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xml"/><Relationship Id="rId1" Type="http://schemas.openxmlformats.org/officeDocument/2006/relationships/tags" Target="../tags/tag74.xml"/><Relationship Id="rId4" Type="http://schemas.openxmlformats.org/officeDocument/2006/relationships/image" Target="../media/image95.tif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xml"/><Relationship Id="rId1" Type="http://schemas.openxmlformats.org/officeDocument/2006/relationships/tags" Target="../tags/tag75.xml"/><Relationship Id="rId4" Type="http://schemas.openxmlformats.org/officeDocument/2006/relationships/image" Target="../media/image96.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1.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1.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1.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1.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3.xml"/><Relationship Id="rId1" Type="http://schemas.openxmlformats.org/officeDocument/2006/relationships/tags" Target="../tags/tag80.xml"/><Relationship Id="rId4" Type="http://schemas.openxmlformats.org/officeDocument/2006/relationships/image" Target="../media/image9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36.tiff"/></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3.xml"/><Relationship Id="rId1" Type="http://schemas.openxmlformats.org/officeDocument/2006/relationships/tags" Target="../tags/tag81.xml"/><Relationship Id="rId4" Type="http://schemas.openxmlformats.org/officeDocument/2006/relationships/image" Target="../media/image98.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1.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1.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3.xml"/><Relationship Id="rId1" Type="http://schemas.openxmlformats.org/officeDocument/2006/relationships/tags" Target="../tags/tag84.xml"/><Relationship Id="rId4" Type="http://schemas.openxmlformats.org/officeDocument/2006/relationships/image" Target="../media/image99.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3.xml"/><Relationship Id="rId1" Type="http://schemas.openxmlformats.org/officeDocument/2006/relationships/tags" Target="../tags/tag85.xml"/><Relationship Id="rId4" Type="http://schemas.openxmlformats.org/officeDocument/2006/relationships/image" Target="../media/image99.jpeg"/></Relationships>
</file>

<file path=ppt/slides/_rels/slide85.xml.rels><?xml version="1.0" encoding="UTF-8" standalone="yes"?>
<Relationships xmlns="http://schemas.openxmlformats.org/package/2006/relationships"><Relationship Id="rId8" Type="http://schemas.openxmlformats.org/officeDocument/2006/relationships/image" Target="../media/image104.tiff"/><Relationship Id="rId3" Type="http://schemas.openxmlformats.org/officeDocument/2006/relationships/notesSlide" Target="../notesSlides/notesSlide85.xml"/><Relationship Id="rId7" Type="http://schemas.openxmlformats.org/officeDocument/2006/relationships/image" Target="../media/image103.tiff"/><Relationship Id="rId2" Type="http://schemas.openxmlformats.org/officeDocument/2006/relationships/slideLayout" Target="../slideLayouts/slideLayout35.xml"/><Relationship Id="rId1" Type="http://schemas.openxmlformats.org/officeDocument/2006/relationships/tags" Target="../tags/tag86.xml"/><Relationship Id="rId6" Type="http://schemas.openxmlformats.org/officeDocument/2006/relationships/image" Target="../media/image102.tiff"/><Relationship Id="rId11" Type="http://schemas.openxmlformats.org/officeDocument/2006/relationships/image" Target="../media/image107.tiff"/><Relationship Id="rId5" Type="http://schemas.openxmlformats.org/officeDocument/2006/relationships/image" Target="../media/image101.tiff"/><Relationship Id="rId10" Type="http://schemas.openxmlformats.org/officeDocument/2006/relationships/image" Target="../media/image106.tiff"/><Relationship Id="rId4" Type="http://schemas.openxmlformats.org/officeDocument/2006/relationships/image" Target="../media/image100.tiff"/><Relationship Id="rId9" Type="http://schemas.openxmlformats.org/officeDocument/2006/relationships/image" Target="../media/image105.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xml"/><Relationship Id="rId1" Type="http://schemas.openxmlformats.org/officeDocument/2006/relationships/tags" Target="../tags/tag87.xml"/><Relationship Id="rId4" Type="http://schemas.openxmlformats.org/officeDocument/2006/relationships/image" Target="../media/image108.tiff"/></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4.xml"/><Relationship Id="rId1" Type="http://schemas.openxmlformats.org/officeDocument/2006/relationships/tags" Target="../tags/tag88.xml"/><Relationship Id="rId4" Type="http://schemas.openxmlformats.org/officeDocument/2006/relationships/image" Target="../media/image109.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3.xml"/><Relationship Id="rId1" Type="http://schemas.openxmlformats.org/officeDocument/2006/relationships/tags" Target="../tags/tag89.xml"/><Relationship Id="rId4" Type="http://schemas.openxmlformats.org/officeDocument/2006/relationships/image" Target="../media/image110.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3.xml"/><Relationship Id="rId1" Type="http://schemas.openxmlformats.org/officeDocument/2006/relationships/tags" Target="../tags/tag90.xml"/><Relationship Id="rId4" Type="http://schemas.openxmlformats.org/officeDocument/2006/relationships/image" Target="../media/image111.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7.tiff"/></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1.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xml"/><Relationship Id="rId1" Type="http://schemas.openxmlformats.org/officeDocument/2006/relationships/tags" Target="../tags/tag93.xml"/><Relationship Id="rId4" Type="http://schemas.openxmlformats.org/officeDocument/2006/relationships/image" Target="../media/image112.tiff"/></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4.xml"/><Relationship Id="rId1" Type="http://schemas.openxmlformats.org/officeDocument/2006/relationships/tags" Target="../tags/tag94.xml"/><Relationship Id="rId5" Type="http://schemas.openxmlformats.org/officeDocument/2006/relationships/image" Target="../media/image114.jpeg"/><Relationship Id="rId4" Type="http://schemas.openxmlformats.org/officeDocument/2006/relationships/image" Target="../media/image113.tiff"/></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3.xml"/><Relationship Id="rId1" Type="http://schemas.openxmlformats.org/officeDocument/2006/relationships/tags" Target="../tags/tag95.xml"/><Relationship Id="rId4" Type="http://schemas.openxmlformats.org/officeDocument/2006/relationships/image" Target="../media/image115.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3.xml"/><Relationship Id="rId1" Type="http://schemas.openxmlformats.org/officeDocument/2006/relationships/tags" Target="../tags/tag96.xml"/><Relationship Id="rId4" Type="http://schemas.openxmlformats.org/officeDocument/2006/relationships/image" Target="../media/image116.jpeg"/></Relationships>
</file>

<file path=ppt/slides/_rels/slide9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notesSlide" Target="../notesSlides/notesSlide96.xml"/><Relationship Id="rId7" Type="http://schemas.openxmlformats.org/officeDocument/2006/relationships/image" Target="../media/image120.jpeg"/><Relationship Id="rId2" Type="http://schemas.openxmlformats.org/officeDocument/2006/relationships/slideLayout" Target="../slideLayouts/slideLayout29.xml"/><Relationship Id="rId1" Type="http://schemas.openxmlformats.org/officeDocument/2006/relationships/tags" Target="../tags/tag9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3.xml"/><Relationship Id="rId1" Type="http://schemas.openxmlformats.org/officeDocument/2006/relationships/tags" Target="../tags/tag98.xml"/><Relationship Id="rId4" Type="http://schemas.openxmlformats.org/officeDocument/2006/relationships/image" Target="../media/image122.tiff"/></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3.xml"/><Relationship Id="rId1" Type="http://schemas.openxmlformats.org/officeDocument/2006/relationships/tags" Target="../tags/tag99.xml"/><Relationship Id="rId4" Type="http://schemas.openxmlformats.org/officeDocument/2006/relationships/image" Target="../media/image123.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3.xml"/><Relationship Id="rId1" Type="http://schemas.openxmlformats.org/officeDocument/2006/relationships/tags" Target="../tags/tag100.xml"/><Relationship Id="rId4" Type="http://schemas.openxmlformats.org/officeDocument/2006/relationships/image" Target="../media/image1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dirty="0">
                <a:latin typeface="Arial Narrow" charset="0"/>
                <a:cs typeface="+mj-cs"/>
              </a:rPr>
              <a:t>Contaminants</a:t>
            </a:r>
          </a:p>
        </p:txBody>
      </p:sp>
      <p:sp>
        <p:nvSpPr>
          <p:cNvPr id="22531" name="Rectangle 3"/>
          <p:cNvSpPr>
            <a:spLocks noGrp="1" noChangeArrowheads="1"/>
          </p:cNvSpPr>
          <p:nvPr>
            <p:ph idx="1"/>
          </p:nvPr>
        </p:nvSpPr>
        <p:spPr/>
        <p:txBody>
          <a:bodyPr/>
          <a:lstStyle/>
          <a:p>
            <a:pPr marL="0" indent="0" eaLnBrk="1" hangingPunct="1">
              <a:defRPr/>
            </a:pPr>
            <a:r>
              <a:rPr lang="en-US" dirty="0">
                <a:latin typeface="Arial Narrow" charset="0"/>
                <a:cs typeface="+mn-cs"/>
              </a:rPr>
              <a:t>Physical hazards:</a:t>
            </a:r>
          </a:p>
          <a:p>
            <a:pPr marL="347472" lvl="1" indent="-347472" eaLnBrk="1" hangingPunct="1">
              <a:lnSpc>
                <a:spcPct val="100000"/>
              </a:lnSpc>
              <a:spcBef>
                <a:spcPts val="900"/>
              </a:spcBef>
              <a:defRPr/>
            </a:pPr>
            <a:r>
              <a:rPr lang="en-US" dirty="0">
                <a:latin typeface="Arial Narrow" charset="0"/>
              </a:rPr>
              <a:t>Metal shavings</a:t>
            </a:r>
          </a:p>
          <a:p>
            <a:pPr marL="347472" lvl="1" indent="-347472" eaLnBrk="1" hangingPunct="1">
              <a:lnSpc>
                <a:spcPct val="100000"/>
              </a:lnSpc>
              <a:spcBef>
                <a:spcPts val="900"/>
              </a:spcBef>
              <a:defRPr/>
            </a:pPr>
            <a:r>
              <a:rPr lang="en-US" dirty="0">
                <a:latin typeface="Arial Narrow" charset="0"/>
              </a:rPr>
              <a:t>Staples</a:t>
            </a:r>
          </a:p>
          <a:p>
            <a:pPr marL="347472" lvl="1" indent="-347472" eaLnBrk="1" hangingPunct="1">
              <a:lnSpc>
                <a:spcPct val="100000"/>
              </a:lnSpc>
              <a:spcBef>
                <a:spcPts val="900"/>
              </a:spcBef>
              <a:defRPr/>
            </a:pPr>
            <a:r>
              <a:rPr lang="en-US" dirty="0">
                <a:latin typeface="Arial Narrow" charset="0"/>
              </a:rPr>
              <a:t>Bandages</a:t>
            </a:r>
          </a:p>
          <a:p>
            <a:pPr marL="347472" lvl="1" indent="-347472" eaLnBrk="1" hangingPunct="1">
              <a:lnSpc>
                <a:spcPct val="100000"/>
              </a:lnSpc>
              <a:spcBef>
                <a:spcPts val="900"/>
              </a:spcBef>
              <a:defRPr/>
            </a:pPr>
            <a:r>
              <a:rPr lang="en-US" dirty="0">
                <a:latin typeface="Arial Narrow" charset="0"/>
              </a:rPr>
              <a:t>Glass</a:t>
            </a:r>
          </a:p>
          <a:p>
            <a:pPr marL="347472" lvl="1" indent="-347472" eaLnBrk="1" hangingPunct="1">
              <a:lnSpc>
                <a:spcPct val="100000"/>
              </a:lnSpc>
              <a:spcBef>
                <a:spcPts val="900"/>
              </a:spcBef>
              <a:defRPr/>
            </a:pPr>
            <a:r>
              <a:rPr lang="en-US" dirty="0">
                <a:latin typeface="Arial Narrow" charset="0"/>
              </a:rPr>
              <a:t>Dirt</a:t>
            </a:r>
          </a:p>
          <a:p>
            <a:pPr marL="347472" lvl="1" indent="-347472" eaLnBrk="1" hangingPunct="1">
              <a:lnSpc>
                <a:spcPct val="100000"/>
              </a:lnSpc>
              <a:spcBef>
                <a:spcPts val="900"/>
              </a:spcBef>
              <a:defRPr/>
            </a:pPr>
            <a:r>
              <a:rPr lang="en-US" dirty="0">
                <a:latin typeface="Arial Narrow" charset="0"/>
              </a:rPr>
              <a:t>Natural objects (e.g., fish bones in a fillet)</a:t>
            </a:r>
          </a:p>
        </p:txBody>
      </p:sp>
      <p:sp>
        <p:nvSpPr>
          <p:cNvPr id="225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1-10</a:t>
            </a:r>
          </a:p>
        </p:txBody>
      </p:sp>
      <p:sp>
        <p:nvSpPr>
          <p:cNvPr id="2" name="Picture Placeholder 1"/>
          <p:cNvSpPr>
            <a:spLocks noGrp="1"/>
          </p:cNvSpPr>
          <p:nvPr>
            <p:ph type="pic" sz="quarter" idx="12"/>
          </p:nvPr>
        </p:nvSpPr>
        <p:spPr/>
      </p:sp>
      <p:pic>
        <p:nvPicPr>
          <p:cNvPr id="7" name="Picture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Footer Placeholder 2">
            <a:extLst>
              <a:ext uri="{FF2B5EF4-FFF2-40B4-BE49-F238E27FC236}">
                <a16:creationId xmlns:a16="http://schemas.microsoft.com/office/drawing/2014/main" id="{8BADF17A-DD52-EB61-969B-8C3E2AD3D91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93187" name="Rectangle 1027"/>
          <p:cNvSpPr>
            <a:spLocks noGrp="1" noChangeArrowheads="1"/>
          </p:cNvSpPr>
          <p:nvPr>
            <p:ph idx="1"/>
          </p:nvPr>
        </p:nvSpPr>
        <p:spPr/>
        <p:txBody>
          <a:bodyPr/>
          <a:lstStyle/>
          <a:p>
            <a:pPr marL="0" indent="0" eaLnBrk="1" hangingPunct="1">
              <a:defRPr/>
            </a:pPr>
            <a:r>
              <a:rPr lang="en-US" dirty="0">
                <a:latin typeface="Arial Narrow" charset="0"/>
                <a:cs typeface="+mn-cs"/>
              </a:rPr>
              <a:t>When to Wash Hands</a:t>
            </a:r>
          </a:p>
          <a:p>
            <a:pPr marL="0" indent="0" eaLnBrk="1" hangingPunct="1">
              <a:defRPr/>
            </a:pPr>
            <a:r>
              <a:rPr lang="en-US" dirty="0">
                <a:latin typeface="Arial Narrow" charset="0"/>
                <a:cs typeface="+mn-cs"/>
              </a:rPr>
              <a:t>Food handlers must wash their hands </a:t>
            </a:r>
            <a:r>
              <a:rPr lang="en-US" i="1" dirty="0">
                <a:latin typeface="Arial Narrow" charset="0"/>
                <a:cs typeface="+mn-cs"/>
              </a:rPr>
              <a:t>after</a:t>
            </a:r>
            <a:r>
              <a:rPr lang="en-US" dirty="0">
                <a:latin typeface="Arial Narrow" charset="0"/>
                <a:cs typeface="+mn-cs"/>
              </a:rPr>
              <a:t>:</a:t>
            </a:r>
          </a:p>
          <a:p>
            <a:pPr lvl="1" eaLnBrk="1" hangingPunct="1">
              <a:defRPr/>
            </a:pPr>
            <a:r>
              <a:rPr lang="en-US" dirty="0">
                <a:latin typeface="Arial Narrow" charset="0"/>
              </a:rPr>
              <a:t>Handling service or aquatic animals </a:t>
            </a:r>
          </a:p>
          <a:p>
            <a:pPr lvl="1" eaLnBrk="1" hangingPunct="1">
              <a:defRPr/>
            </a:pPr>
            <a:r>
              <a:rPr lang="en-US" dirty="0">
                <a:latin typeface="Arial Narrow" charset="0"/>
              </a:rPr>
              <a:t>Handling chemicals that might affect food safety</a:t>
            </a:r>
          </a:p>
          <a:p>
            <a:pPr lvl="1" eaLnBrk="1" hangingPunct="1">
              <a:defRPr/>
            </a:pPr>
            <a:r>
              <a:rPr lang="en-US" dirty="0">
                <a:latin typeface="Arial Narrow" charset="0"/>
              </a:rPr>
              <a:t>Changing tasks (before beginning new task).</a:t>
            </a:r>
          </a:p>
          <a:p>
            <a:pPr lvl="1" eaLnBrk="1" hangingPunct="1">
              <a:defRPr/>
            </a:pPr>
            <a:r>
              <a:rPr lang="en-US" dirty="0">
                <a:latin typeface="Arial Narrow" charset="0"/>
              </a:rPr>
              <a:t>Leaving and returning to the kitchen/prep area.</a:t>
            </a:r>
          </a:p>
          <a:p>
            <a:pPr lvl="1" eaLnBrk="1" hangingPunct="1">
              <a:defRPr/>
            </a:pPr>
            <a:r>
              <a:rPr lang="en-US" dirty="0">
                <a:latin typeface="Arial Narrow" charset="0"/>
              </a:rPr>
              <a:t>Handling money.</a:t>
            </a:r>
          </a:p>
          <a:p>
            <a:pPr lvl="1" eaLnBrk="1" hangingPunct="1">
              <a:defRPr/>
            </a:pPr>
            <a:r>
              <a:rPr lang="en-US" dirty="0">
                <a:latin typeface="Arial Narrow" charset="0"/>
              </a:rPr>
              <a:t>Using electronic devices</a:t>
            </a:r>
          </a:p>
          <a:p>
            <a:pPr lvl="1" eaLnBrk="1" hangingPunct="1">
              <a:defRPr/>
            </a:pPr>
            <a:r>
              <a:rPr lang="en-US" dirty="0">
                <a:latin typeface="Arial Narrow" charset="0"/>
              </a:rPr>
              <a:t>Touching anything that may contaminate hands</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3-11</a:t>
            </a:r>
          </a:p>
        </p:txBody>
      </p:sp>
      <p:pic>
        <p:nvPicPr>
          <p:cNvPr id="7"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2" name="Footer Placeholder 1">
            <a:extLst>
              <a:ext uri="{FF2B5EF4-FFF2-40B4-BE49-F238E27FC236}">
                <a16:creationId xmlns:a16="http://schemas.microsoft.com/office/drawing/2014/main" id="{88673D07-113E-5DB3-367A-22C13692D4C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5227364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93187" name="Rectangle 1027"/>
          <p:cNvSpPr>
            <a:spLocks noGrp="1" noChangeArrowheads="1"/>
          </p:cNvSpPr>
          <p:nvPr>
            <p:ph idx="1"/>
          </p:nvPr>
        </p:nvSpPr>
        <p:spPr/>
        <p:txBody>
          <a:bodyPr/>
          <a:lstStyle/>
          <a:p>
            <a:pPr marL="0" indent="0" eaLnBrk="1" hangingPunct="1">
              <a:defRPr/>
            </a:pPr>
            <a:r>
              <a:rPr lang="en-US" dirty="0">
                <a:latin typeface="Arial Narrow" charset="0"/>
                <a:cs typeface="+mn-cs"/>
              </a:rPr>
              <a:t>Corrective Action</a:t>
            </a:r>
          </a:p>
          <a:p>
            <a:pPr marL="0" indent="0" eaLnBrk="1" hangingPunct="1">
              <a:defRPr/>
            </a:pPr>
            <a:r>
              <a:rPr lang="en-US" dirty="0">
                <a:latin typeface="Arial Narrow" charset="0"/>
                <a:cs typeface="+mn-cs"/>
              </a:rPr>
              <a:t>If food handlers have touched food or food-contact surfaces with unclean hands:</a:t>
            </a:r>
          </a:p>
          <a:p>
            <a:pPr lvl="1" eaLnBrk="1" hangingPunct="1">
              <a:defRPr/>
            </a:pPr>
            <a:r>
              <a:rPr lang="en-US" dirty="0">
                <a:latin typeface="Arial Narrow" charset="0"/>
              </a:rPr>
              <a:t>Dispose of the contaminated food.</a:t>
            </a:r>
          </a:p>
          <a:p>
            <a:pPr lvl="1" eaLnBrk="1" hangingPunct="1">
              <a:defRPr/>
            </a:pPr>
            <a:r>
              <a:rPr lang="en-US" dirty="0">
                <a:latin typeface="Arial Narrow" charset="0"/>
              </a:rPr>
              <a:t>Clean potentially contaminated equipment </a:t>
            </a:r>
            <a:br>
              <a:rPr lang="en-US" dirty="0">
                <a:latin typeface="Arial Narrow" charset="0"/>
              </a:rPr>
            </a:br>
            <a:r>
              <a:rPr lang="en-US" dirty="0">
                <a:latin typeface="Arial Narrow" charset="0"/>
              </a:rPr>
              <a:t>and utensils.</a:t>
            </a:r>
          </a:p>
          <a:p>
            <a:pPr lvl="1" eaLnBrk="1" hangingPunct="1">
              <a:defRPr/>
            </a:pPr>
            <a:r>
              <a:rPr lang="en-US" dirty="0">
                <a:latin typeface="Arial Narrow" charset="0"/>
              </a:rPr>
              <a:t>Retrain or coach food handlers who are not following proper handwashing procedures if necessary.</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3-12</a:t>
            </a:r>
          </a:p>
        </p:txBody>
      </p:sp>
      <p:pic>
        <p:nvPicPr>
          <p:cNvPr id="7"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2" name="Footer Placeholder 1">
            <a:extLst>
              <a:ext uri="{FF2B5EF4-FFF2-40B4-BE49-F238E27FC236}">
                <a16:creationId xmlns:a16="http://schemas.microsoft.com/office/drawing/2014/main" id="{29CB0D20-5673-45DF-5503-EE5D5BCCB33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5167207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95234" name="Rectangle 2"/>
          <p:cNvSpPr>
            <a:spLocks noGrp="1" noChangeArrowheads="1"/>
          </p:cNvSpPr>
          <p:nvPr>
            <p:ph type="title"/>
          </p:nvPr>
        </p:nvSpPr>
        <p:spPr/>
        <p:txBody>
          <a:bodyPr/>
          <a:lstStyle/>
          <a:p>
            <a:pPr eaLnBrk="1" hangingPunct="1">
              <a:defRPr/>
            </a:pPr>
            <a:r>
              <a:rPr lang="en-US" dirty="0">
                <a:latin typeface="Arial Narrow" charset="0"/>
              </a:rPr>
              <a:t>Handwashing</a:t>
            </a:r>
            <a:endParaRPr lang="en-US" dirty="0">
              <a:latin typeface="Arial Narrow" charset="0"/>
              <a:cs typeface="+mj-cs"/>
            </a:endParaRPr>
          </a:p>
        </p:txBody>
      </p:sp>
      <p:sp>
        <p:nvSpPr>
          <p:cNvPr id="95235" name="Rectangle 3"/>
          <p:cNvSpPr>
            <a:spLocks noGrp="1" noChangeArrowheads="1"/>
          </p:cNvSpPr>
          <p:nvPr>
            <p:ph idx="1"/>
          </p:nvPr>
        </p:nvSpPr>
        <p:spPr/>
        <p:txBody>
          <a:bodyPr/>
          <a:lstStyle/>
          <a:p>
            <a:pPr eaLnBrk="1" hangingPunct="1">
              <a:defRPr/>
            </a:pPr>
            <a:r>
              <a:rPr lang="en-US" dirty="0">
                <a:latin typeface="Arial Narrow" charset="0"/>
                <a:cs typeface="+mn-cs"/>
              </a:rPr>
              <a:t>Hand antiseptics:</a:t>
            </a:r>
          </a:p>
          <a:p>
            <a:pPr marL="347472" lvl="1" indent="-347472" eaLnBrk="1" hangingPunct="1">
              <a:lnSpc>
                <a:spcPct val="100000"/>
              </a:lnSpc>
              <a:spcBef>
                <a:spcPts val="900"/>
              </a:spcBef>
              <a:defRPr/>
            </a:pPr>
            <a:r>
              <a:rPr lang="en-US" dirty="0">
                <a:latin typeface="Arial Narrow" charset="0"/>
              </a:rPr>
              <a:t>Liquids or gels used to lower the number </a:t>
            </a:r>
            <a:br>
              <a:rPr lang="en-US" dirty="0">
                <a:latin typeface="Arial Narrow" charset="0"/>
              </a:rPr>
            </a:br>
            <a:r>
              <a:rPr lang="en-US" dirty="0">
                <a:latin typeface="Arial Narrow" charset="0"/>
              </a:rPr>
              <a:t>of pathogens on skin</a:t>
            </a:r>
          </a:p>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If used, hand antiseptics:</a:t>
            </a:r>
          </a:p>
          <a:p>
            <a:pPr marL="347472" lvl="1" indent="-347472" eaLnBrk="1" hangingPunct="1">
              <a:lnSpc>
                <a:spcPct val="100000"/>
              </a:lnSpc>
              <a:spcBef>
                <a:spcPts val="900"/>
              </a:spcBef>
              <a:defRPr/>
            </a:pPr>
            <a:r>
              <a:rPr lang="en-US" dirty="0">
                <a:latin typeface="Arial Narrow" charset="0"/>
              </a:rPr>
              <a:t>Must comply with the CFR and </a:t>
            </a:r>
            <a:br>
              <a:rPr lang="en-US" dirty="0">
                <a:latin typeface="Arial Narrow" charset="0"/>
              </a:rPr>
            </a:br>
            <a:r>
              <a:rPr lang="en-US" dirty="0">
                <a:latin typeface="Arial Narrow" charset="0"/>
              </a:rPr>
              <a:t>FDA standards</a:t>
            </a:r>
          </a:p>
          <a:p>
            <a:pPr marL="347472" lvl="1" indent="-347472" eaLnBrk="1" hangingPunct="1">
              <a:lnSpc>
                <a:spcPct val="100000"/>
              </a:lnSpc>
              <a:spcBef>
                <a:spcPts val="900"/>
              </a:spcBef>
              <a:defRPr/>
            </a:pPr>
            <a:r>
              <a:rPr lang="en-US" dirty="0">
                <a:latin typeface="Arial Narrow" charset="0"/>
              </a:rPr>
              <a:t>Should be used only </a:t>
            </a:r>
            <a:r>
              <a:rPr lang="en-US" i="1" dirty="0">
                <a:latin typeface="Arial Narrow" charset="0"/>
              </a:rPr>
              <a:t>after</a:t>
            </a:r>
            <a:r>
              <a:rPr lang="en-US" dirty="0">
                <a:latin typeface="Arial Narrow" charset="0"/>
              </a:rPr>
              <a:t> handwashing </a:t>
            </a:r>
          </a:p>
          <a:p>
            <a:pPr marL="347472" lvl="1" indent="-347472" eaLnBrk="1" hangingPunct="1">
              <a:lnSpc>
                <a:spcPct val="100000"/>
              </a:lnSpc>
              <a:spcBef>
                <a:spcPts val="900"/>
              </a:spcBef>
              <a:defRPr/>
            </a:pPr>
            <a:r>
              <a:rPr lang="en-US" dirty="0">
                <a:latin typeface="Arial Narrow" charset="0"/>
              </a:rPr>
              <a:t>Must </a:t>
            </a:r>
            <a:r>
              <a:rPr lang="en-US" dirty="0">
                <a:solidFill>
                  <a:srgbClr val="CC0000"/>
                </a:solidFill>
                <a:latin typeface="Arial Narrow" charset="0"/>
              </a:rPr>
              <a:t>NEVER</a:t>
            </a:r>
            <a:r>
              <a:rPr lang="en-US" dirty="0">
                <a:latin typeface="Arial Narrow" charset="0"/>
              </a:rPr>
              <a:t> be used in place of handwashing</a:t>
            </a:r>
          </a:p>
          <a:p>
            <a:pPr marL="347472" lvl="1" indent="-347472" eaLnBrk="1" hangingPunct="1">
              <a:lnSpc>
                <a:spcPct val="100000"/>
              </a:lnSpc>
              <a:spcBef>
                <a:spcPts val="900"/>
              </a:spcBef>
              <a:defRPr/>
            </a:pPr>
            <a:r>
              <a:rPr lang="en-US" dirty="0">
                <a:latin typeface="Arial Narrow" charset="0"/>
              </a:rPr>
              <a:t>Should be allowed to dry before touching food or equipment</a:t>
            </a:r>
          </a:p>
        </p:txBody>
      </p:sp>
      <p:sp>
        <p:nvSpPr>
          <p:cNvPr id="95236"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3-13</a:t>
            </a:r>
          </a:p>
        </p:txBody>
      </p:sp>
      <p:pic>
        <p:nvPicPr>
          <p:cNvPr id="2" name="Picture 1" descr="6e_c03_0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
        <p:nvSpPr>
          <p:cNvPr id="4" name="Footer Placeholder 3">
            <a:extLst>
              <a:ext uri="{FF2B5EF4-FFF2-40B4-BE49-F238E27FC236}">
                <a16:creationId xmlns:a16="http://schemas.microsoft.com/office/drawing/2014/main" id="{BC397176-700A-2246-DD4E-54343C2F7DA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8"/>
          <p:cNvSpPr>
            <a:spLocks noChangeArrowheads="1"/>
          </p:cNvSpPr>
          <p:nvPr/>
        </p:nvSpPr>
        <p:spPr bwMode="auto">
          <a:xfrm>
            <a:off x="4975225" y="1784350"/>
            <a:ext cx="1601788" cy="17907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pic>
        <p:nvPicPr>
          <p:cNvPr id="11" name="Picture Placeholder 10">
            <a:extLst>
              <a:ext uri="{FF2B5EF4-FFF2-40B4-BE49-F238E27FC236}">
                <a16:creationId xmlns:a16="http://schemas.microsoft.com/office/drawing/2014/main" id="{B1B481A7-D7B5-4A00-A831-2F58940475AB}"/>
              </a:ext>
            </a:extLst>
          </p:cNvPr>
          <p:cNvPicPr>
            <a:picLocks noGrp="1" noChangeAspect="1"/>
          </p:cNvPicPr>
          <p:nvPr>
            <p:ph type="pic" sz="quarter" idx="20"/>
          </p:nvPr>
        </p:nvPicPr>
        <p:blipFill rotWithShape="1">
          <a:blip r:embed="rId4" cstate="print">
            <a:extLst>
              <a:ext uri="{28A0092B-C50C-407E-A947-70E740481C1C}">
                <a14:useLocalDpi xmlns:a14="http://schemas.microsoft.com/office/drawing/2010/main"/>
              </a:ext>
            </a:extLst>
          </a:blip>
          <a:srcRect/>
          <a:stretch/>
        </p:blipFill>
        <p:spPr>
          <a:xfrm>
            <a:off x="1020763" y="2251874"/>
            <a:ext cx="2103437" cy="2103120"/>
          </a:xfrm>
        </p:spPr>
      </p:pic>
      <p:pic>
        <p:nvPicPr>
          <p:cNvPr id="14" name="Picture Placeholder 13">
            <a:extLst>
              <a:ext uri="{FF2B5EF4-FFF2-40B4-BE49-F238E27FC236}">
                <a16:creationId xmlns:a16="http://schemas.microsoft.com/office/drawing/2014/main" id="{0A287E50-2ACB-445A-B357-0CEE78670F38}"/>
              </a:ext>
            </a:extLst>
          </p:cNvPr>
          <p:cNvPicPr>
            <a:picLocks noGrp="1" noChangeAspect="1"/>
          </p:cNvPicPr>
          <p:nvPr>
            <p:ph type="pic" sz="quarter" idx="21"/>
          </p:nvPr>
        </p:nvPicPr>
        <p:blipFill rotWithShape="1">
          <a:blip r:embed="rId5" cstate="print">
            <a:extLst>
              <a:ext uri="{28A0092B-C50C-407E-A947-70E740481C1C}">
                <a14:useLocalDpi xmlns:a14="http://schemas.microsoft.com/office/drawing/2010/main"/>
              </a:ext>
            </a:extLst>
          </a:blip>
          <a:srcRect/>
          <a:stretch/>
        </p:blipFill>
        <p:spPr>
          <a:xfrm>
            <a:off x="3826874" y="2243407"/>
            <a:ext cx="2103437" cy="2103120"/>
          </a:xfrm>
        </p:spPr>
      </p:pic>
      <p:pic>
        <p:nvPicPr>
          <p:cNvPr id="16" name="Picture Placeholder 15">
            <a:extLst>
              <a:ext uri="{FF2B5EF4-FFF2-40B4-BE49-F238E27FC236}">
                <a16:creationId xmlns:a16="http://schemas.microsoft.com/office/drawing/2014/main" id="{47F509AC-A70D-445C-97CC-A9521FEE0B89}"/>
              </a:ext>
            </a:extLst>
          </p:cNvPr>
          <p:cNvPicPr>
            <a:picLocks noGrp="1" noChangeAspect="1"/>
          </p:cNvPicPr>
          <p:nvPr>
            <p:ph type="pic" sz="quarter" idx="22"/>
          </p:nvPr>
        </p:nvPicPr>
        <p:blipFill rotWithShape="1">
          <a:blip r:embed="rId6" cstate="print">
            <a:extLst>
              <a:ext uri="{28A0092B-C50C-407E-A947-70E740481C1C}">
                <a14:useLocalDpi xmlns:a14="http://schemas.microsoft.com/office/drawing/2010/main"/>
              </a:ext>
            </a:extLst>
          </a:blip>
          <a:srcRect/>
          <a:stretch/>
        </p:blipFill>
        <p:spPr>
          <a:xfrm>
            <a:off x="6535834" y="2251874"/>
            <a:ext cx="2103437" cy="2103120"/>
          </a:xfrm>
        </p:spPr>
      </p:pic>
      <p:sp>
        <p:nvSpPr>
          <p:cNvPr id="5" name="Text Placeholder 4"/>
          <p:cNvSpPr>
            <a:spLocks noGrp="1"/>
          </p:cNvSpPr>
          <p:nvPr>
            <p:ph type="body" sz="quarter" idx="19"/>
          </p:nvPr>
        </p:nvSpPr>
        <p:spPr>
          <a:xfrm>
            <a:off x="6223886" y="4420517"/>
            <a:ext cx="2723578" cy="395287"/>
          </a:xfrm>
        </p:spPr>
        <p:txBody>
          <a:bodyPr/>
          <a:lstStyle/>
          <a:p>
            <a:pPr marL="0" indent="0">
              <a:spcBef>
                <a:spcPts val="0"/>
              </a:spcBef>
            </a:pPr>
            <a:r>
              <a:rPr lang="en-US" dirty="0"/>
              <a:t>Do </a:t>
            </a:r>
            <a:r>
              <a:rPr lang="en-US" dirty="0">
                <a:solidFill>
                  <a:srgbClr val="FF0000"/>
                </a:solidFill>
              </a:rPr>
              <a:t>NOT</a:t>
            </a:r>
            <a:r>
              <a:rPr lang="en-US" dirty="0"/>
              <a:t> wear </a:t>
            </a:r>
            <a:br>
              <a:rPr lang="en-US" dirty="0"/>
            </a:br>
            <a:r>
              <a:rPr lang="en-US" dirty="0"/>
              <a:t>nail polish.</a:t>
            </a:r>
          </a:p>
          <a:p>
            <a:endParaRPr lang="en-US" dirty="0"/>
          </a:p>
        </p:txBody>
      </p:sp>
      <p:sp>
        <p:nvSpPr>
          <p:cNvPr id="3" name="Text Placeholder 2"/>
          <p:cNvSpPr>
            <a:spLocks noGrp="1"/>
          </p:cNvSpPr>
          <p:nvPr>
            <p:ph type="body" sz="quarter" idx="18"/>
          </p:nvPr>
        </p:nvSpPr>
        <p:spPr>
          <a:xfrm>
            <a:off x="3518505" y="4420517"/>
            <a:ext cx="2723578" cy="395287"/>
          </a:xfrm>
        </p:spPr>
        <p:txBody>
          <a:bodyPr/>
          <a:lstStyle/>
          <a:p>
            <a:pPr marL="0" indent="0">
              <a:spcBef>
                <a:spcPts val="0"/>
              </a:spcBef>
            </a:pPr>
            <a:r>
              <a:rPr lang="en-US" dirty="0"/>
              <a:t>Do </a:t>
            </a:r>
            <a:r>
              <a:rPr lang="en-US" dirty="0">
                <a:solidFill>
                  <a:srgbClr val="FF0000"/>
                </a:solidFill>
              </a:rPr>
              <a:t>NOT</a:t>
            </a:r>
            <a:r>
              <a:rPr lang="en-US" dirty="0"/>
              <a:t> wear </a:t>
            </a:r>
            <a:br>
              <a:rPr lang="en-US" dirty="0"/>
            </a:br>
            <a:r>
              <a:rPr lang="en-US" dirty="0"/>
              <a:t>false nails.</a:t>
            </a:r>
          </a:p>
          <a:p>
            <a:endParaRPr lang="en-US" dirty="0"/>
          </a:p>
        </p:txBody>
      </p:sp>
      <p:sp>
        <p:nvSpPr>
          <p:cNvPr id="96260" name="Rectangle 3"/>
          <p:cNvSpPr>
            <a:spLocks noGrp="1" noChangeArrowheads="1"/>
          </p:cNvSpPr>
          <p:nvPr>
            <p:ph type="body" sz="quarter" idx="17"/>
          </p:nvPr>
        </p:nvSpPr>
        <p:spPr>
          <a:xfrm>
            <a:off x="719742" y="4420517"/>
            <a:ext cx="2723578" cy="395287"/>
          </a:xfrm>
        </p:spPr>
        <p:txBody>
          <a:bodyPr/>
          <a:lstStyle/>
          <a:p>
            <a:pPr marL="0" indent="0" eaLnBrk="1" hangingPunct="1">
              <a:defRPr/>
            </a:pPr>
            <a:r>
              <a:rPr lang="en-US" dirty="0">
                <a:latin typeface="Arial Narrow" charset="0"/>
                <a:cs typeface="+mn-cs"/>
              </a:rPr>
              <a:t>Keep fingernails </a:t>
            </a:r>
            <a:br>
              <a:rPr lang="en-US" dirty="0">
                <a:latin typeface="Arial Narrow" charset="0"/>
                <a:cs typeface="+mn-cs"/>
              </a:rPr>
            </a:br>
            <a:r>
              <a:rPr lang="en-US" dirty="0">
                <a:latin typeface="Arial Narrow" charset="0"/>
                <a:cs typeface="+mn-cs"/>
              </a:rPr>
              <a:t>short and clean.</a:t>
            </a:r>
          </a:p>
        </p:txBody>
      </p:sp>
      <p:sp>
        <p:nvSpPr>
          <p:cNvPr id="96259" name="Rectangle 2"/>
          <p:cNvSpPr>
            <a:spLocks noGrp="1" noChangeArrowheads="1"/>
          </p:cNvSpPr>
          <p:nvPr>
            <p:ph type="title"/>
          </p:nvPr>
        </p:nvSpPr>
        <p:spPr/>
        <p:txBody>
          <a:bodyPr/>
          <a:lstStyle/>
          <a:p>
            <a:pPr eaLnBrk="1" hangingPunct="1">
              <a:defRPr/>
            </a:pPr>
            <a:r>
              <a:rPr lang="en-US" dirty="0">
                <a:latin typeface="Arial Narrow" charset="0"/>
                <a:cs typeface="+mj-cs"/>
              </a:rPr>
              <a:t>Hand Care</a:t>
            </a:r>
          </a:p>
        </p:txBody>
      </p:sp>
      <p:sp>
        <p:nvSpPr>
          <p:cNvPr id="2" name="Content Placeholder 1"/>
          <p:cNvSpPr>
            <a:spLocks noGrp="1"/>
          </p:cNvSpPr>
          <p:nvPr>
            <p:ph idx="1"/>
          </p:nvPr>
        </p:nvSpPr>
        <p:spPr/>
        <p:txBody>
          <a:bodyPr/>
          <a:lstStyle/>
          <a:p>
            <a:r>
              <a:rPr lang="en-US" sz="2800" dirty="0">
                <a:latin typeface="Arial Narrow" charset="0"/>
              </a:rPr>
              <a:t>Requirements for food handlers:</a:t>
            </a:r>
          </a:p>
          <a:p>
            <a:endParaRPr lang="en-US" dirty="0"/>
          </a:p>
        </p:txBody>
      </p:sp>
      <p:sp>
        <p:nvSpPr>
          <p:cNvPr id="96267" name="Text Box 205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3-14</a:t>
            </a:r>
          </a:p>
        </p:txBody>
      </p:sp>
      <p:sp>
        <p:nvSpPr>
          <p:cNvPr id="4" name="Footer Placeholder 3">
            <a:extLst>
              <a:ext uri="{FF2B5EF4-FFF2-40B4-BE49-F238E27FC236}">
                <a16:creationId xmlns:a16="http://schemas.microsoft.com/office/drawing/2014/main" id="{A68A5659-EB38-5909-975F-4B7D8728D8F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AC8C7C3-57D8-4CCE-9705-AB08C0761C9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97283" name="Rectangle 2"/>
          <p:cNvSpPr>
            <a:spLocks noGrp="1" noChangeArrowheads="1"/>
          </p:cNvSpPr>
          <p:nvPr>
            <p:ph type="title"/>
          </p:nvPr>
        </p:nvSpPr>
        <p:spPr/>
        <p:txBody>
          <a:bodyPr/>
          <a:lstStyle/>
          <a:p>
            <a:pPr eaLnBrk="1" hangingPunct="1">
              <a:defRPr/>
            </a:pPr>
            <a:r>
              <a:rPr lang="en-US" dirty="0">
                <a:latin typeface="Arial Narrow" charset="0"/>
                <a:cs typeface="+mj-cs"/>
              </a:rPr>
              <a:t>Infected Wounds or Cuts</a:t>
            </a:r>
          </a:p>
        </p:txBody>
      </p:sp>
      <p:sp>
        <p:nvSpPr>
          <p:cNvPr id="98307" name="Rectangle 3"/>
          <p:cNvSpPr>
            <a:spLocks noGrp="1" noChangeArrowheads="1"/>
          </p:cNvSpPr>
          <p:nvPr>
            <p:ph idx="1"/>
          </p:nvPr>
        </p:nvSpPr>
        <p:spPr>
          <a:xfrm>
            <a:off x="409575" y="1143000"/>
            <a:ext cx="5718093" cy="4983163"/>
          </a:xfrm>
        </p:spPr>
        <p:txBody>
          <a:bodyPr/>
          <a:lstStyle/>
          <a:p>
            <a:pPr eaLnBrk="1" hangingPunct="1">
              <a:buFont typeface="Wingdings" pitchFamily="2" charset="2"/>
              <a:buNone/>
              <a:defRPr/>
            </a:pPr>
            <a:r>
              <a:rPr lang="en-US" dirty="0">
                <a:ea typeface="+mn-ea"/>
                <a:cs typeface="+mn-cs"/>
              </a:rPr>
              <a:t>Infected wounds, cuts, or boils:</a:t>
            </a:r>
          </a:p>
          <a:p>
            <a:pPr marL="347472" lvl="1" indent="-347472" eaLnBrk="1" hangingPunct="1">
              <a:lnSpc>
                <a:spcPct val="100000"/>
              </a:lnSpc>
              <a:spcBef>
                <a:spcPts val="900"/>
              </a:spcBef>
              <a:buFont typeface="Wingdings" pitchFamily="2" charset="2"/>
              <a:buChar char="l"/>
              <a:defRPr/>
            </a:pPr>
            <a:r>
              <a:rPr lang="en-US" dirty="0"/>
              <a:t>Contain pus</a:t>
            </a:r>
          </a:p>
          <a:p>
            <a:pPr marL="347472" lvl="1" indent="-347472" eaLnBrk="1" hangingPunct="1">
              <a:lnSpc>
                <a:spcPct val="100000"/>
              </a:lnSpc>
              <a:spcBef>
                <a:spcPts val="900"/>
              </a:spcBef>
              <a:buFont typeface="Wingdings" pitchFamily="2" charset="2"/>
              <a:buChar char="l"/>
              <a:defRPr/>
            </a:pPr>
            <a:r>
              <a:rPr lang="en-US" dirty="0"/>
              <a:t>Must be covered if they are open or draining</a:t>
            </a:r>
          </a:p>
          <a:p>
            <a:pPr marL="0" indent="0" eaLnBrk="1" hangingPunct="1">
              <a:buFont typeface="Wingdings" pitchFamily="2" charset="2"/>
              <a:buNone/>
              <a:defRPr/>
            </a:pPr>
            <a:r>
              <a:rPr lang="en-US" dirty="0">
                <a:ea typeface="+mn-ea"/>
                <a:cs typeface="+mn-cs"/>
              </a:rPr>
              <a:t>How a wound is covered depends on </a:t>
            </a:r>
            <a:br>
              <a:rPr lang="en-US" dirty="0">
                <a:ea typeface="+mn-ea"/>
                <a:cs typeface="+mn-cs"/>
              </a:rPr>
            </a:br>
            <a:r>
              <a:rPr lang="en-US" dirty="0">
                <a:ea typeface="+mn-ea"/>
                <a:cs typeface="+mn-cs"/>
              </a:rPr>
              <a:t>where it is located:</a:t>
            </a:r>
          </a:p>
          <a:p>
            <a:pPr marL="347472" lvl="1" indent="-347472" eaLnBrk="1" hangingPunct="1">
              <a:lnSpc>
                <a:spcPct val="100000"/>
              </a:lnSpc>
              <a:spcBef>
                <a:spcPts val="900"/>
              </a:spcBef>
              <a:buFont typeface="Wingdings" pitchFamily="2" charset="2"/>
              <a:buChar char="l"/>
              <a:defRPr/>
            </a:pPr>
            <a:r>
              <a:rPr lang="en-US" dirty="0"/>
              <a:t>Hand, finger, or wrist—Cover wounds with an </a:t>
            </a:r>
            <a:br>
              <a:rPr lang="en-US" dirty="0"/>
            </a:br>
            <a:r>
              <a:rPr lang="en-US" dirty="0"/>
              <a:t>impermeable cover (e.g., bandage or finger cot) and then a single-use glove.</a:t>
            </a:r>
          </a:p>
          <a:p>
            <a:pPr marL="347472" lvl="1" indent="-347472" eaLnBrk="1" hangingPunct="1">
              <a:lnSpc>
                <a:spcPct val="100000"/>
              </a:lnSpc>
              <a:spcBef>
                <a:spcPts val="900"/>
              </a:spcBef>
              <a:buFont typeface="Wingdings" pitchFamily="2" charset="2"/>
              <a:buChar char="l"/>
              <a:defRPr/>
            </a:pPr>
            <a:r>
              <a:rPr lang="en-US" dirty="0"/>
              <a:t>Arm—Cover wounds with an impermeable cover, </a:t>
            </a:r>
            <a:br>
              <a:rPr lang="en-US" dirty="0"/>
            </a:br>
            <a:r>
              <a:rPr lang="en-US" dirty="0"/>
              <a:t>such as a bandage.</a:t>
            </a:r>
          </a:p>
          <a:p>
            <a:pPr marL="347472" lvl="1" indent="-347472" eaLnBrk="1" hangingPunct="1">
              <a:lnSpc>
                <a:spcPct val="100000"/>
              </a:lnSpc>
              <a:spcBef>
                <a:spcPts val="900"/>
              </a:spcBef>
              <a:buFont typeface="Wingdings" pitchFamily="2" charset="2"/>
              <a:buChar char="l"/>
              <a:defRPr/>
            </a:pPr>
            <a:r>
              <a:rPr lang="en-US" dirty="0"/>
              <a:t>Other part of the body—Cover wounds with a dry, </a:t>
            </a:r>
            <a:br>
              <a:rPr lang="en-US" dirty="0"/>
            </a:br>
            <a:r>
              <a:rPr lang="en-US" dirty="0"/>
              <a:t>tight-fitting bandage.</a:t>
            </a:r>
          </a:p>
          <a:p>
            <a:pPr marL="114300" lvl="1" indent="0" eaLnBrk="1" hangingPunct="1">
              <a:buFont typeface="Wingdings" pitchFamily="2" charset="2"/>
              <a:buNone/>
              <a:defRPr/>
            </a:pPr>
            <a:endParaRPr lang="en-US" dirty="0"/>
          </a:p>
        </p:txBody>
      </p:sp>
      <p:sp>
        <p:nvSpPr>
          <p:cNvPr id="97284"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3-15</a:t>
            </a:r>
          </a:p>
        </p:txBody>
      </p:sp>
      <p:sp>
        <p:nvSpPr>
          <p:cNvPr id="2" name="Footer Placeholder 1">
            <a:extLst>
              <a:ext uri="{FF2B5EF4-FFF2-40B4-BE49-F238E27FC236}">
                <a16:creationId xmlns:a16="http://schemas.microsoft.com/office/drawing/2014/main" id="{5D25CCCB-A1FD-98B5-F510-CDB5E2D5219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1E90924-B481-4585-A1AD-4FAEE3ECA98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98306" name="Rectangle 2"/>
          <p:cNvSpPr>
            <a:spLocks noGrp="1" noChangeArrowheads="1"/>
          </p:cNvSpPr>
          <p:nvPr>
            <p:ph type="title"/>
          </p:nvPr>
        </p:nvSpPr>
        <p:spPr/>
        <p:txBody>
          <a:bodyPr/>
          <a:lstStyle/>
          <a:p>
            <a:pPr eaLnBrk="1" hangingPunct="1">
              <a:defRPr/>
            </a:pPr>
            <a:r>
              <a:rPr lang="en-US" dirty="0">
                <a:latin typeface="Arial Narrow" charset="0"/>
                <a:cs typeface="+mj-cs"/>
              </a:rPr>
              <a:t>Single-Use Gloves</a:t>
            </a:r>
          </a:p>
        </p:txBody>
      </p:sp>
      <p:sp>
        <p:nvSpPr>
          <p:cNvPr id="98307" name="Rectangle 3"/>
          <p:cNvSpPr>
            <a:spLocks noGrp="1" noChangeArrowheads="1"/>
          </p:cNvSpPr>
          <p:nvPr>
            <p:ph idx="1"/>
          </p:nvPr>
        </p:nvSpPr>
        <p:spPr/>
        <p:txBody>
          <a:bodyPr/>
          <a:lstStyle/>
          <a:p>
            <a:pPr marL="0" indent="0" eaLnBrk="1" hangingPunct="1">
              <a:defRPr/>
            </a:pPr>
            <a:r>
              <a:rPr lang="en-US" dirty="0">
                <a:latin typeface="Arial Narrow" charset="0"/>
                <a:cs typeface="+mn-cs"/>
              </a:rPr>
              <a:t>Single-use gloves:</a:t>
            </a:r>
          </a:p>
          <a:p>
            <a:pPr lvl="1" eaLnBrk="1" hangingPunct="1">
              <a:defRPr/>
            </a:pPr>
            <a:r>
              <a:rPr lang="en-US" dirty="0">
                <a:solidFill>
                  <a:srgbClr val="000000"/>
                </a:solidFill>
                <a:latin typeface="Arial Narrow" charset="0"/>
              </a:rPr>
              <a:t>Must </a:t>
            </a:r>
            <a:r>
              <a:rPr lang="en-US" dirty="0">
                <a:solidFill>
                  <a:schemeClr val="accent2"/>
                </a:solidFill>
                <a:latin typeface="Arial Narrow" charset="0"/>
              </a:rPr>
              <a:t>NEVER</a:t>
            </a:r>
            <a:r>
              <a:rPr lang="en-US" dirty="0">
                <a:solidFill>
                  <a:srgbClr val="000000"/>
                </a:solidFill>
                <a:latin typeface="Arial Narrow" charset="0"/>
              </a:rPr>
              <a:t> be used in place </a:t>
            </a:r>
            <a:br>
              <a:rPr lang="en-US" dirty="0">
                <a:solidFill>
                  <a:srgbClr val="000000"/>
                </a:solidFill>
                <a:latin typeface="Arial Narrow" charset="0"/>
              </a:rPr>
            </a:br>
            <a:r>
              <a:rPr lang="en-US" dirty="0">
                <a:solidFill>
                  <a:srgbClr val="000000"/>
                </a:solidFill>
                <a:latin typeface="Arial Narrow" charset="0"/>
              </a:rPr>
              <a:t>of handwashing</a:t>
            </a:r>
          </a:p>
          <a:p>
            <a:pPr marL="347472" lvl="1" indent="-347472" eaLnBrk="1" hangingPunct="1">
              <a:lnSpc>
                <a:spcPct val="100000"/>
              </a:lnSpc>
              <a:spcBef>
                <a:spcPts val="900"/>
              </a:spcBef>
              <a:defRPr/>
            </a:pPr>
            <a:r>
              <a:rPr lang="en-US" dirty="0">
                <a:solidFill>
                  <a:srgbClr val="000000"/>
                </a:solidFill>
                <a:latin typeface="Arial Narrow" charset="0"/>
              </a:rPr>
              <a:t>Should be used when handling </a:t>
            </a:r>
            <a:br>
              <a:rPr lang="en-US" dirty="0">
                <a:solidFill>
                  <a:srgbClr val="000000"/>
                </a:solidFill>
                <a:latin typeface="Arial Narrow" charset="0"/>
              </a:rPr>
            </a:br>
            <a:r>
              <a:rPr lang="en-US" dirty="0">
                <a:solidFill>
                  <a:srgbClr val="000000"/>
                </a:solidFill>
                <a:latin typeface="Arial Narrow" charset="0"/>
              </a:rPr>
              <a:t>ready-to-eat food</a:t>
            </a:r>
          </a:p>
          <a:p>
            <a:pPr marL="694944" lvl="2" indent="-347472" eaLnBrk="1" hangingPunct="1">
              <a:lnSpc>
                <a:spcPct val="100000"/>
              </a:lnSpc>
              <a:spcBef>
                <a:spcPts val="900"/>
              </a:spcBef>
              <a:defRPr/>
            </a:pPr>
            <a:r>
              <a:rPr lang="en-US" dirty="0">
                <a:solidFill>
                  <a:srgbClr val="000000"/>
                </a:solidFill>
                <a:latin typeface="Arial Narrow" charset="0"/>
              </a:rPr>
              <a:t>Except when washing produce</a:t>
            </a:r>
          </a:p>
          <a:p>
            <a:pPr marL="694944" lvl="2" indent="-347472" eaLnBrk="1" hangingPunct="1">
              <a:lnSpc>
                <a:spcPct val="100000"/>
              </a:lnSpc>
              <a:spcBef>
                <a:spcPts val="900"/>
              </a:spcBef>
              <a:defRPr/>
            </a:pPr>
            <a:r>
              <a:rPr lang="en-US" dirty="0">
                <a:solidFill>
                  <a:srgbClr val="000000"/>
                </a:solidFill>
                <a:latin typeface="Arial Narrow" charset="0"/>
              </a:rPr>
              <a:t>Except when handling ready-to-eat ingredients for a dish that will be cooked to the correct internal temperature</a:t>
            </a:r>
          </a:p>
          <a:p>
            <a:pPr marL="0" indent="0" eaLnBrk="1" hangingPunct="1">
              <a:defRPr/>
            </a:pPr>
            <a:endParaRPr lang="en-US"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3-16</a:t>
            </a:r>
          </a:p>
        </p:txBody>
      </p:sp>
      <p:sp>
        <p:nvSpPr>
          <p:cNvPr id="2" name="Footer Placeholder 1">
            <a:extLst>
              <a:ext uri="{FF2B5EF4-FFF2-40B4-BE49-F238E27FC236}">
                <a16:creationId xmlns:a16="http://schemas.microsoft.com/office/drawing/2014/main" id="{CD6B8229-3373-12B2-D5F8-755256CDD60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n-US" dirty="0">
                <a:latin typeface="Arial Narrow" charset="0"/>
                <a:cs typeface="+mj-cs"/>
              </a:rPr>
              <a:t>Single-Use Gloves</a:t>
            </a:r>
          </a:p>
        </p:txBody>
      </p:sp>
      <p:sp>
        <p:nvSpPr>
          <p:cNvPr id="98307" name="Rectangle 3"/>
          <p:cNvSpPr>
            <a:spLocks noGrp="1" noChangeArrowheads="1"/>
          </p:cNvSpPr>
          <p:nvPr>
            <p:ph idx="1"/>
          </p:nvPr>
        </p:nvSpPr>
        <p:spPr/>
        <p:txBody>
          <a:bodyPr/>
          <a:lstStyle/>
          <a:p>
            <a:pPr marL="0" indent="0" eaLnBrk="1" hangingPunct="1">
              <a:defRPr/>
            </a:pPr>
            <a:r>
              <a:rPr lang="en-US" dirty="0">
                <a:latin typeface="Arial Narrow" charset="0"/>
                <a:cs typeface="+mn-cs"/>
              </a:rPr>
              <a:t>Which gloves to buy:</a:t>
            </a:r>
          </a:p>
          <a:p>
            <a:pPr lvl="1" eaLnBrk="1" hangingPunct="1">
              <a:defRPr/>
            </a:pPr>
            <a:r>
              <a:rPr lang="en-US" dirty="0">
                <a:solidFill>
                  <a:srgbClr val="000000"/>
                </a:solidFill>
                <a:latin typeface="Arial Narrow" charset="0"/>
              </a:rPr>
              <a:t>Approved gloves</a:t>
            </a:r>
          </a:p>
          <a:p>
            <a:pPr lvl="1" eaLnBrk="1" hangingPunct="1">
              <a:defRPr/>
            </a:pPr>
            <a:r>
              <a:rPr lang="en-US" dirty="0">
                <a:solidFill>
                  <a:srgbClr val="000000"/>
                </a:solidFill>
                <a:latin typeface="Arial Narrow" charset="0"/>
              </a:rPr>
              <a:t>Disposable gloves</a:t>
            </a:r>
          </a:p>
          <a:p>
            <a:pPr lvl="1" eaLnBrk="1" hangingPunct="1">
              <a:defRPr/>
            </a:pPr>
            <a:r>
              <a:rPr lang="en-US" dirty="0">
                <a:solidFill>
                  <a:srgbClr val="000000"/>
                </a:solidFill>
                <a:latin typeface="Arial Narrow" charset="0"/>
              </a:rPr>
              <a:t>Multiple sizes</a:t>
            </a:r>
          </a:p>
          <a:p>
            <a:pPr lvl="1" eaLnBrk="1" hangingPunct="1">
              <a:defRPr/>
            </a:pPr>
            <a:r>
              <a:rPr lang="en-US" dirty="0">
                <a:solidFill>
                  <a:srgbClr val="000000"/>
                </a:solidFill>
                <a:latin typeface="Arial Narrow" charset="0"/>
              </a:rPr>
              <a:t>Latex alternatives</a:t>
            </a:r>
          </a:p>
          <a:p>
            <a:pPr marL="0" indent="0" eaLnBrk="1" hangingPunct="1">
              <a:defRPr/>
            </a:pPr>
            <a:endParaRPr lang="en-US"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3-17</a:t>
            </a:r>
          </a:p>
        </p:txBody>
      </p:sp>
      <p:pic>
        <p:nvPicPr>
          <p:cNvPr id="7" name="Picture Placeholder 4">
            <a:extLst>
              <a:ext uri="{FF2B5EF4-FFF2-40B4-BE49-F238E27FC236}">
                <a16:creationId xmlns:a16="http://schemas.microsoft.com/office/drawing/2014/main" id="{51E90924-B481-4585-A1AD-4FAEE3ECA98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 name="Footer Placeholder 1">
            <a:extLst>
              <a:ext uri="{FF2B5EF4-FFF2-40B4-BE49-F238E27FC236}">
                <a16:creationId xmlns:a16="http://schemas.microsoft.com/office/drawing/2014/main" id="{9902879D-AB61-7B6E-4664-ECC5F482295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9159146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5F21543-A807-46B2-BE5C-F0E71854D05A}"/>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99330" name="Rectangle 2"/>
          <p:cNvSpPr>
            <a:spLocks noGrp="1" noChangeArrowheads="1"/>
          </p:cNvSpPr>
          <p:nvPr>
            <p:ph type="title"/>
          </p:nvPr>
        </p:nvSpPr>
        <p:spPr/>
        <p:txBody>
          <a:bodyPr/>
          <a:lstStyle/>
          <a:p>
            <a:pPr eaLnBrk="1" hangingPunct="1">
              <a:defRPr/>
            </a:pPr>
            <a:r>
              <a:rPr lang="en-US" dirty="0">
                <a:latin typeface="Arial Narrow" charset="0"/>
                <a:cs typeface="+mj-cs"/>
              </a:rPr>
              <a:t>Single-Use Gloves</a:t>
            </a:r>
          </a:p>
        </p:txBody>
      </p:sp>
      <p:sp>
        <p:nvSpPr>
          <p:cNvPr id="99331" name="Rectangle 3"/>
          <p:cNvSpPr>
            <a:spLocks noGrp="1" noChangeArrowheads="1"/>
          </p:cNvSpPr>
          <p:nvPr>
            <p:ph idx="1"/>
          </p:nvPr>
        </p:nvSpPr>
        <p:spPr>
          <a:xfrm>
            <a:off x="409575" y="1143000"/>
            <a:ext cx="5645236" cy="4983163"/>
          </a:xfrm>
        </p:spPr>
        <p:txBody>
          <a:bodyPr/>
          <a:lstStyle/>
          <a:p>
            <a:pPr marL="0" indent="0" eaLnBrk="1" hangingPunct="1">
              <a:defRPr/>
            </a:pPr>
            <a:r>
              <a:rPr lang="en-US" dirty="0">
                <a:latin typeface="Arial Narrow" charset="0"/>
                <a:cs typeface="+mn-cs"/>
              </a:rPr>
              <a:t>How to use gloves:</a:t>
            </a:r>
          </a:p>
          <a:p>
            <a:pPr lvl="1" eaLnBrk="1" hangingPunct="1">
              <a:defRPr/>
            </a:pPr>
            <a:r>
              <a:rPr lang="en-US" dirty="0">
                <a:solidFill>
                  <a:srgbClr val="000000"/>
                </a:solidFill>
                <a:latin typeface="Arial Narrow" charset="0"/>
              </a:rPr>
              <a:t>Wash hands before putting on gloves </a:t>
            </a:r>
            <a:r>
              <a:rPr lang="en-US" dirty="0">
                <a:solidFill>
                  <a:schemeClr val="tx1"/>
                </a:solidFill>
                <a:latin typeface="Arial Narrow" charset="0"/>
              </a:rPr>
              <a:t>when starting a new task.</a:t>
            </a:r>
          </a:p>
          <a:p>
            <a:pPr marL="347472" lvl="1" indent="-347472" eaLnBrk="1" hangingPunct="1">
              <a:lnSpc>
                <a:spcPct val="100000"/>
              </a:lnSpc>
              <a:spcBef>
                <a:spcPts val="900"/>
              </a:spcBef>
              <a:defRPr/>
            </a:pPr>
            <a:r>
              <a:rPr lang="en-US" dirty="0">
                <a:solidFill>
                  <a:srgbClr val="000000"/>
                </a:solidFill>
                <a:latin typeface="Arial Narrow" charset="0"/>
              </a:rPr>
              <a:t>Select the correct glove size.</a:t>
            </a:r>
          </a:p>
          <a:p>
            <a:pPr marL="347472" lvl="1" indent="-347472" eaLnBrk="1" hangingPunct="1">
              <a:lnSpc>
                <a:spcPct val="100000"/>
              </a:lnSpc>
              <a:spcBef>
                <a:spcPts val="900"/>
              </a:spcBef>
              <a:defRPr/>
            </a:pPr>
            <a:r>
              <a:rPr lang="en-US" dirty="0">
                <a:solidFill>
                  <a:srgbClr val="000000"/>
                </a:solidFill>
                <a:latin typeface="Arial Narrow" charset="0"/>
              </a:rPr>
              <a:t>Hold gloves by the edge when putting them on.</a:t>
            </a:r>
          </a:p>
          <a:p>
            <a:pPr marL="347472" lvl="1" indent="-347472" eaLnBrk="1" hangingPunct="1">
              <a:lnSpc>
                <a:spcPct val="100000"/>
              </a:lnSpc>
              <a:spcBef>
                <a:spcPts val="900"/>
              </a:spcBef>
              <a:defRPr/>
            </a:pPr>
            <a:r>
              <a:rPr lang="en-US" dirty="0">
                <a:solidFill>
                  <a:srgbClr val="000000"/>
                </a:solidFill>
                <a:latin typeface="Arial Narrow" charset="0"/>
              </a:rPr>
              <a:t>Once gloves are on, check for rips or tears.</a:t>
            </a:r>
          </a:p>
          <a:p>
            <a:pPr marL="347472" lvl="1" indent="-347472" eaLnBrk="1" hangingPunct="1">
              <a:lnSpc>
                <a:spcPct val="100000"/>
              </a:lnSpc>
              <a:spcBef>
                <a:spcPts val="900"/>
              </a:spcBef>
              <a:defRPr/>
            </a:pPr>
            <a:r>
              <a:rPr lang="en-US" dirty="0">
                <a:solidFill>
                  <a:srgbClr val="FF0000"/>
                </a:solidFill>
              </a:rPr>
              <a:t>NEVER</a:t>
            </a:r>
            <a:r>
              <a:rPr lang="en-US" dirty="0">
                <a:solidFill>
                  <a:srgbClr val="000000"/>
                </a:solidFill>
                <a:latin typeface="Arial Narrow" charset="0"/>
              </a:rPr>
              <a:t> blow into gloves.</a:t>
            </a:r>
          </a:p>
          <a:p>
            <a:pPr marL="347472" lvl="1" indent="-347472" eaLnBrk="1" hangingPunct="1">
              <a:lnSpc>
                <a:spcPct val="100000"/>
              </a:lnSpc>
              <a:spcBef>
                <a:spcPts val="900"/>
              </a:spcBef>
              <a:defRPr/>
            </a:pPr>
            <a:r>
              <a:rPr lang="en-US" dirty="0">
                <a:solidFill>
                  <a:srgbClr val="FF0000"/>
                </a:solidFill>
              </a:rPr>
              <a:t>NEVER</a:t>
            </a:r>
            <a:r>
              <a:rPr lang="en-US" dirty="0">
                <a:solidFill>
                  <a:srgbClr val="000000"/>
                </a:solidFill>
                <a:latin typeface="Arial Narrow" charset="0"/>
              </a:rPr>
              <a:t> roll gloves to make them easier to put on.</a:t>
            </a:r>
          </a:p>
          <a:p>
            <a:pPr marL="347472" lvl="1" indent="-347472" eaLnBrk="1" hangingPunct="1">
              <a:lnSpc>
                <a:spcPct val="100000"/>
              </a:lnSpc>
              <a:spcBef>
                <a:spcPts val="900"/>
              </a:spcBef>
              <a:defRPr/>
            </a:pPr>
            <a:r>
              <a:rPr lang="en-US" dirty="0">
                <a:solidFill>
                  <a:srgbClr val="FF0000"/>
                </a:solidFill>
                <a:latin typeface="Arial Narrow" charset="0"/>
              </a:rPr>
              <a:t>NEVER</a:t>
            </a:r>
            <a:r>
              <a:rPr lang="en-US" dirty="0">
                <a:solidFill>
                  <a:srgbClr val="000000"/>
                </a:solidFill>
                <a:latin typeface="Arial Narrow" charset="0"/>
              </a:rPr>
              <a:t> wash and reuse gloves.</a:t>
            </a:r>
          </a:p>
        </p:txBody>
      </p:sp>
      <p:sp>
        <p:nvSpPr>
          <p:cNvPr id="99333"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3-18</a:t>
            </a:r>
          </a:p>
        </p:txBody>
      </p:sp>
      <p:sp>
        <p:nvSpPr>
          <p:cNvPr id="2" name="Footer Placeholder 1">
            <a:extLst>
              <a:ext uri="{FF2B5EF4-FFF2-40B4-BE49-F238E27FC236}">
                <a16:creationId xmlns:a16="http://schemas.microsoft.com/office/drawing/2014/main" id="{8CFAA128-7E22-B3B5-634C-CAB995CAA73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054"/>
          <p:cNvSpPr>
            <a:spLocks noGrp="1" noChangeArrowheads="1"/>
          </p:cNvSpPr>
          <p:nvPr>
            <p:ph type="title"/>
          </p:nvPr>
        </p:nvSpPr>
        <p:spPr/>
        <p:txBody>
          <a:bodyPr/>
          <a:lstStyle/>
          <a:p>
            <a:pPr eaLnBrk="1" hangingPunct="1">
              <a:defRPr/>
            </a:pPr>
            <a:r>
              <a:rPr lang="en-US" dirty="0">
                <a:latin typeface="Arial Narrow" charset="0"/>
                <a:cs typeface="+mj-cs"/>
              </a:rPr>
              <a:t>Single-Use Gloves</a:t>
            </a:r>
          </a:p>
        </p:txBody>
      </p:sp>
      <p:sp>
        <p:nvSpPr>
          <p:cNvPr id="100354" name="Rectangle 3"/>
          <p:cNvSpPr>
            <a:spLocks noGrp="1" noChangeArrowheads="1"/>
          </p:cNvSpPr>
          <p:nvPr>
            <p:ph idx="1"/>
          </p:nvPr>
        </p:nvSpPr>
        <p:spPr>
          <a:xfrm>
            <a:off x="409575" y="1143000"/>
            <a:ext cx="5521668" cy="4983163"/>
          </a:xfrm>
        </p:spPr>
        <p:txBody>
          <a:bodyPr/>
          <a:lstStyle/>
          <a:p>
            <a:pPr marL="0" indent="0" eaLnBrk="1" hangingPunct="1">
              <a:defRPr/>
            </a:pPr>
            <a:r>
              <a:rPr lang="en-US" dirty="0">
                <a:latin typeface="Arial Narrow" charset="0"/>
                <a:cs typeface="+mn-cs"/>
              </a:rPr>
              <a:t>When to change gloves:</a:t>
            </a:r>
          </a:p>
          <a:p>
            <a:pPr marL="347472" lvl="1" indent="-347472" eaLnBrk="1" hangingPunct="1">
              <a:lnSpc>
                <a:spcPct val="100000"/>
              </a:lnSpc>
              <a:spcBef>
                <a:spcPts val="900"/>
              </a:spcBef>
              <a:defRPr/>
            </a:pPr>
            <a:r>
              <a:rPr lang="en-US" dirty="0">
                <a:solidFill>
                  <a:srgbClr val="000000"/>
                </a:solidFill>
                <a:latin typeface="Arial Narrow" charset="0"/>
              </a:rPr>
              <a:t>As soon as they become dirty or torn.</a:t>
            </a:r>
          </a:p>
          <a:p>
            <a:pPr marL="347472" lvl="1" indent="-347472" eaLnBrk="1" hangingPunct="1">
              <a:lnSpc>
                <a:spcPct val="100000"/>
              </a:lnSpc>
              <a:spcBef>
                <a:spcPts val="900"/>
              </a:spcBef>
              <a:defRPr/>
            </a:pPr>
            <a:r>
              <a:rPr lang="en-US" dirty="0">
                <a:solidFill>
                  <a:srgbClr val="000000"/>
                </a:solidFill>
                <a:latin typeface="Arial Narrow" charset="0"/>
              </a:rPr>
              <a:t>Before beginning a different task.</a:t>
            </a:r>
          </a:p>
          <a:p>
            <a:pPr marL="347472" lvl="1" indent="-347472" eaLnBrk="1" hangingPunct="1">
              <a:lnSpc>
                <a:spcPct val="100000"/>
              </a:lnSpc>
              <a:spcBef>
                <a:spcPts val="900"/>
              </a:spcBef>
              <a:defRPr/>
            </a:pPr>
            <a:r>
              <a:rPr lang="en-US" dirty="0">
                <a:solidFill>
                  <a:srgbClr val="000000"/>
                </a:solidFill>
                <a:latin typeface="Arial Narrow" charset="0"/>
              </a:rPr>
              <a:t>After an interruption, such as taking a phone call.</a:t>
            </a:r>
          </a:p>
          <a:p>
            <a:pPr marL="347472" lvl="1" indent="-347472" eaLnBrk="1" hangingPunct="1">
              <a:lnSpc>
                <a:spcPct val="100000"/>
              </a:lnSpc>
              <a:spcBef>
                <a:spcPts val="900"/>
              </a:spcBef>
              <a:defRPr/>
            </a:pPr>
            <a:r>
              <a:rPr lang="en-US" dirty="0">
                <a:solidFill>
                  <a:srgbClr val="000000"/>
                </a:solidFill>
                <a:latin typeface="Arial Narrow" charset="0"/>
              </a:rPr>
              <a:t>After handling raw meat, seafood, or poultry and before handling ready-to-eat food.</a:t>
            </a:r>
          </a:p>
          <a:p>
            <a:pPr lvl="1" eaLnBrk="1" hangingPunct="1">
              <a:defRPr/>
            </a:pPr>
            <a:r>
              <a:rPr lang="en-US" dirty="0"/>
              <a:t>After four hours of continuous use.</a:t>
            </a:r>
            <a:endParaRPr lang="en-US" dirty="0">
              <a:latin typeface="Arial Narrow" charset="0"/>
            </a:endParaRPr>
          </a:p>
        </p:txBody>
      </p:sp>
      <p:sp>
        <p:nvSpPr>
          <p:cNvPr id="100357"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3-19</a:t>
            </a:r>
          </a:p>
        </p:txBody>
      </p:sp>
      <p:pic>
        <p:nvPicPr>
          <p:cNvPr id="7" name="Picture Placeholder 4">
            <a:extLst>
              <a:ext uri="{FF2B5EF4-FFF2-40B4-BE49-F238E27FC236}">
                <a16:creationId xmlns:a16="http://schemas.microsoft.com/office/drawing/2014/main" id="{35F21543-A807-46B2-BE5C-F0E71854D05A}"/>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 name="Footer Placeholder 1">
            <a:extLst>
              <a:ext uri="{FF2B5EF4-FFF2-40B4-BE49-F238E27FC236}">
                <a16:creationId xmlns:a16="http://schemas.microsoft.com/office/drawing/2014/main" id="{6EA5F327-6891-0431-6840-74D4B193688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DE1E497-6E5E-4BE5-A5A4-25F404517F7E}"/>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01378" name="Rectangle 2"/>
          <p:cNvSpPr>
            <a:spLocks noGrp="1" noChangeArrowheads="1"/>
          </p:cNvSpPr>
          <p:nvPr>
            <p:ph type="title"/>
          </p:nvPr>
        </p:nvSpPr>
        <p:spPr/>
        <p:txBody>
          <a:bodyPr/>
          <a:lstStyle/>
          <a:p>
            <a:pPr eaLnBrk="1" hangingPunct="1">
              <a:defRPr/>
            </a:pPr>
            <a:r>
              <a:rPr lang="en-US" dirty="0">
                <a:latin typeface="Arial Narrow" charset="0"/>
                <a:cs typeface="+mj-cs"/>
              </a:rPr>
              <a:t>Bare-Hand Contact with Ready-to-Eat Food</a:t>
            </a:r>
          </a:p>
        </p:txBody>
      </p:sp>
      <p:sp>
        <p:nvSpPr>
          <p:cNvPr id="15363" name="Rectangle 3"/>
          <p:cNvSpPr>
            <a:spLocks noGrp="1" noChangeArrowheads="1"/>
          </p:cNvSpPr>
          <p:nvPr>
            <p:ph idx="1"/>
          </p:nvPr>
        </p:nvSpPr>
        <p:spPr>
          <a:xfrm>
            <a:off x="409575" y="1143000"/>
            <a:ext cx="5366385" cy="5227320"/>
          </a:xfrm>
        </p:spPr>
        <p:txBody>
          <a:bodyPr/>
          <a:lstStyle/>
          <a:p>
            <a:pPr marL="0" indent="0" eaLnBrk="1" hangingPunct="1">
              <a:defRPr/>
            </a:pPr>
            <a:r>
              <a:rPr lang="en-US" dirty="0">
                <a:solidFill>
                  <a:srgbClr val="CC0000"/>
                </a:solidFill>
                <a:latin typeface="Arial Narrow" charset="0"/>
              </a:rPr>
              <a:t>NEVER</a:t>
            </a:r>
            <a:r>
              <a:rPr lang="en-US" dirty="0">
                <a:latin typeface="Arial Narrow" charset="0"/>
              </a:rPr>
              <a:t> handle ready-to-eat food with bare hands when you primarily serve a high-risk population.</a:t>
            </a:r>
          </a:p>
          <a:p>
            <a:pPr marL="0" indent="0" eaLnBrk="1" hangingPunct="1">
              <a:buFont typeface="Wingdings" pitchFamily="2" charset="2"/>
              <a:buNone/>
              <a:defRPr/>
            </a:pPr>
            <a:r>
              <a:rPr lang="en-US" dirty="0">
                <a:latin typeface="Arial Narrow" charset="0"/>
                <a:cs typeface="+mn-cs"/>
              </a:rPr>
              <a:t>Avoid bare-hand contact with ready-to-eat food </a:t>
            </a:r>
            <a:r>
              <a:rPr lang="en-US" i="1" dirty="0">
                <a:ea typeface="+mn-ea"/>
                <a:cs typeface="+mn-cs"/>
              </a:rPr>
              <a:t>unless:</a:t>
            </a:r>
          </a:p>
          <a:p>
            <a:pPr lvl="1" eaLnBrk="1" hangingPunct="1">
              <a:buFont typeface="Wingdings" pitchFamily="2" charset="2"/>
              <a:buChar char="l"/>
              <a:defRPr/>
            </a:pPr>
            <a:r>
              <a:rPr lang="en-US" dirty="0"/>
              <a:t>The </a:t>
            </a:r>
            <a:r>
              <a:rPr lang="en-US" dirty="0">
                <a:solidFill>
                  <a:schemeClr val="tx1"/>
                </a:solidFill>
              </a:rPr>
              <a:t>food is an ingredient in a dish that does </a:t>
            </a:r>
            <a:r>
              <a:rPr lang="en-US" i="1" dirty="0">
                <a:solidFill>
                  <a:schemeClr val="tx1"/>
                </a:solidFill>
              </a:rPr>
              <a:t>not </a:t>
            </a:r>
            <a:r>
              <a:rPr lang="en-US" dirty="0">
                <a:solidFill>
                  <a:schemeClr val="tx1"/>
                </a:solidFill>
              </a:rPr>
              <a:t>contain raw meat, seafood, or poultry </a:t>
            </a:r>
            <a:r>
              <a:rPr lang="en-US" i="1" dirty="0">
                <a:solidFill>
                  <a:schemeClr val="tx1"/>
                </a:solidFill>
              </a:rPr>
              <a:t>and</a:t>
            </a:r>
          </a:p>
          <a:p>
            <a:pPr lvl="2" eaLnBrk="1" hangingPunct="1">
              <a:buFont typeface="Courier New" pitchFamily="49" charset="0"/>
              <a:buChar char="o"/>
              <a:defRPr/>
            </a:pPr>
            <a:r>
              <a:rPr lang="en-US" dirty="0">
                <a:solidFill>
                  <a:srgbClr val="000000"/>
                </a:solidFill>
              </a:rPr>
              <a:t>The </a:t>
            </a:r>
            <a:r>
              <a:rPr lang="en-US" dirty="0">
                <a:solidFill>
                  <a:schemeClr val="tx1"/>
                </a:solidFill>
              </a:rPr>
              <a:t>dish will be cooked to at least </a:t>
            </a:r>
            <a:br>
              <a:rPr lang="en-US" dirty="0">
                <a:solidFill>
                  <a:schemeClr val="tx1"/>
                </a:solidFill>
              </a:rPr>
            </a:br>
            <a:r>
              <a:rPr lang="en-US" dirty="0">
                <a:solidFill>
                  <a:schemeClr val="tx1"/>
                </a:solidFill>
              </a:rPr>
              <a:t>145˚F (63˚C).</a:t>
            </a:r>
          </a:p>
          <a:p>
            <a:pPr lvl="1" eaLnBrk="1" hangingPunct="1">
              <a:buFont typeface="Wingdings" pitchFamily="2" charset="2"/>
              <a:buChar char="l"/>
              <a:defRPr/>
            </a:pPr>
            <a:r>
              <a:rPr lang="en-US" dirty="0"/>
              <a:t>The </a:t>
            </a:r>
            <a:r>
              <a:rPr lang="en-US" dirty="0">
                <a:solidFill>
                  <a:schemeClr val="tx1"/>
                </a:solidFill>
              </a:rPr>
              <a:t>food is an ingredient in a dish containing raw meat, seafood, or poultry </a:t>
            </a:r>
            <a:r>
              <a:rPr lang="en-US" i="1" dirty="0">
                <a:solidFill>
                  <a:schemeClr val="tx1"/>
                </a:solidFill>
              </a:rPr>
              <a:t>and</a:t>
            </a:r>
          </a:p>
          <a:p>
            <a:pPr marL="690563" lvl="1" indent="-350838" defTabSz="690563" eaLnBrk="1" hangingPunct="1">
              <a:buFont typeface="Courier New"/>
              <a:buChar char="o"/>
              <a:defRPr/>
            </a:pPr>
            <a:r>
              <a:rPr lang="en-US" sz="2000" dirty="0">
                <a:solidFill>
                  <a:srgbClr val="000000"/>
                </a:solidFill>
              </a:rPr>
              <a:t>The </a:t>
            </a:r>
            <a:r>
              <a:rPr lang="en-US" sz="2000" dirty="0">
                <a:solidFill>
                  <a:schemeClr val="tx1"/>
                </a:solidFill>
              </a:rPr>
              <a:t>dish will be cooked to the required minimum internal temperature of the raw item(s).</a:t>
            </a:r>
          </a:p>
          <a:p>
            <a:pPr marL="571500" lvl="1" indent="-457200" eaLnBrk="1" hangingPunct="1">
              <a:buFont typeface="Wingdings" pitchFamily="2" charset="2"/>
              <a:buNone/>
              <a:defRPr/>
            </a:pPr>
            <a:endParaRPr lang="en-US" dirty="0"/>
          </a:p>
        </p:txBody>
      </p:sp>
      <p:sp>
        <p:nvSpPr>
          <p:cNvPr id="10138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3-20</a:t>
            </a:r>
          </a:p>
        </p:txBody>
      </p:sp>
      <p:sp>
        <p:nvSpPr>
          <p:cNvPr id="2" name="Footer Placeholder 1">
            <a:extLst>
              <a:ext uri="{FF2B5EF4-FFF2-40B4-BE49-F238E27FC236}">
                <a16:creationId xmlns:a16="http://schemas.microsoft.com/office/drawing/2014/main" id="{1C47516E-B778-5FF3-80DC-19AAA8870FF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dirty="0">
                <a:latin typeface="Arial Narrow" charset="0"/>
                <a:cs typeface="+mj-cs"/>
              </a:rPr>
              <a:t>How Food Becomes Unsafe</a:t>
            </a:r>
          </a:p>
        </p:txBody>
      </p:sp>
      <p:sp>
        <p:nvSpPr>
          <p:cNvPr id="23555" name="Rectangle 3"/>
          <p:cNvSpPr>
            <a:spLocks noGrp="1" noChangeArrowheads="1"/>
          </p:cNvSpPr>
          <p:nvPr>
            <p:ph idx="1"/>
          </p:nvPr>
        </p:nvSpPr>
        <p:spPr/>
        <p:txBody>
          <a:bodyPr/>
          <a:lstStyle/>
          <a:p>
            <a:pPr marL="0" indent="0" eaLnBrk="1" hangingPunct="1">
              <a:defRPr/>
            </a:pPr>
            <a:r>
              <a:rPr lang="en-US" dirty="0">
                <a:latin typeface="Arial Narrow" charset="0"/>
                <a:cs typeface="+mn-cs"/>
              </a:rPr>
              <a:t>Five risk factors for foodborne illness: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Purchasing food from unsafe sources.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Failing to cook food correctly.</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Holding food at incorrect temperatures.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Using contaminated equipment.</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Practicing poor personal hygiene.</a:t>
            </a:r>
          </a:p>
          <a:p>
            <a:pPr marL="571500" lvl="1" indent="-457200" eaLnBrk="1" hangingPunct="1">
              <a:buFont typeface="Wingdings" charset="0"/>
              <a:buNone/>
              <a:defRPr/>
            </a:pPr>
            <a:endParaRPr lang="en-US" dirty="0">
              <a:latin typeface="Arial Narrow" charset="0"/>
            </a:endParaRPr>
          </a:p>
        </p:txBody>
      </p:sp>
      <p:sp>
        <p:nvSpPr>
          <p:cNvPr id="2355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1-11</a:t>
            </a:r>
          </a:p>
        </p:txBody>
      </p:sp>
      <p:sp>
        <p:nvSpPr>
          <p:cNvPr id="2" name="Footer Placeholder 1">
            <a:extLst>
              <a:ext uri="{FF2B5EF4-FFF2-40B4-BE49-F238E27FC236}">
                <a16:creationId xmlns:a16="http://schemas.microsoft.com/office/drawing/2014/main" id="{5A25B804-0746-9725-6DA6-59DEB28AAFD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p:txBody>
          <a:bodyPr/>
          <a:lstStyle/>
          <a:p>
            <a:pPr eaLnBrk="1" hangingPunct="1">
              <a:defRPr/>
            </a:pPr>
            <a:r>
              <a:rPr lang="en-US" dirty="0">
                <a:latin typeface="Arial Narrow" charset="0"/>
                <a:cs typeface="+mj-cs"/>
              </a:rPr>
              <a:t>Personal Hygiene Practices</a:t>
            </a:r>
          </a:p>
        </p:txBody>
      </p:sp>
      <p:sp>
        <p:nvSpPr>
          <p:cNvPr id="102403" name="Rectangle 4"/>
          <p:cNvSpPr>
            <a:spLocks noGrp="1" noChangeArrowheads="1"/>
          </p:cNvSpPr>
          <p:nvPr>
            <p:ph idx="1"/>
          </p:nvPr>
        </p:nvSpPr>
        <p:spPr>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marL="571500" indent="-571500" eaLnBrk="1" hangingPunct="1">
              <a:defRPr/>
            </a:pPr>
            <a:r>
              <a:rPr lang="en-US" dirty="0">
                <a:latin typeface="Arial Narrow" charset="0"/>
                <a:cs typeface="+mn-cs"/>
              </a:rPr>
              <a:t>Food handlers must: </a:t>
            </a:r>
          </a:p>
          <a:p>
            <a:pPr marL="347472" lvl="1" indent="-347472" eaLnBrk="1" hangingPunct="1">
              <a:lnSpc>
                <a:spcPct val="100000"/>
              </a:lnSpc>
              <a:spcBef>
                <a:spcPts val="900"/>
              </a:spcBef>
              <a:defRPr/>
            </a:pPr>
            <a:r>
              <a:rPr lang="en-US" dirty="0">
                <a:latin typeface="Arial Narrow" charset="0"/>
              </a:rPr>
              <a:t>Follow a personal hygiene program.</a:t>
            </a:r>
          </a:p>
          <a:p>
            <a:pPr marL="347472" lvl="1" indent="-347472" eaLnBrk="1" hangingPunct="1">
              <a:lnSpc>
                <a:spcPct val="100000"/>
              </a:lnSpc>
              <a:spcBef>
                <a:spcPts val="900"/>
              </a:spcBef>
              <a:defRPr/>
            </a:pPr>
            <a:r>
              <a:rPr lang="en-US" dirty="0">
                <a:latin typeface="Arial Narrow" charset="0"/>
              </a:rPr>
              <a:t>Shower or bathe before work.</a:t>
            </a:r>
          </a:p>
          <a:p>
            <a:pPr marL="0" lvl="1" indent="0" eaLnBrk="1" hangingPunct="1">
              <a:lnSpc>
                <a:spcPct val="100000"/>
              </a:lnSpc>
              <a:spcBef>
                <a:spcPts val="900"/>
              </a:spcBef>
              <a:buNone/>
              <a:defRPr/>
            </a:pPr>
            <a:endParaRPr lang="en-US" dirty="0">
              <a:latin typeface="Arial Narrow" charset="0"/>
            </a:endParaRP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3-21</a:t>
            </a:r>
          </a:p>
        </p:txBody>
      </p:sp>
      <p:sp>
        <p:nvSpPr>
          <p:cNvPr id="2" name="Footer Placeholder 1">
            <a:extLst>
              <a:ext uri="{FF2B5EF4-FFF2-40B4-BE49-F238E27FC236}">
                <a16:creationId xmlns:a16="http://schemas.microsoft.com/office/drawing/2014/main" id="{A6BFFB39-7B73-47DC-DEE0-ED7F75632DC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6796682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7D4F2C-BF6A-477F-B4B3-69ABEA805E89}"/>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n-US" dirty="0">
                <a:latin typeface="Arial Narrow" charset="0"/>
                <a:cs typeface="+mj-cs"/>
              </a:rPr>
              <a:t>Work Attire</a:t>
            </a:r>
          </a:p>
        </p:txBody>
      </p:sp>
      <p:sp>
        <p:nvSpPr>
          <p:cNvPr id="102403" name="Rectangle 4"/>
          <p:cNvSpPr>
            <a:spLocks noGrp="1" noChangeArrowheads="1"/>
          </p:cNvSpPr>
          <p:nvPr>
            <p:ph idx="1"/>
          </p:nvPr>
        </p:nvSpPr>
        <p:spPr>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charset="0"/>
                <a:cs typeface="+mn-cs"/>
              </a:rPr>
              <a:t>Food handers must use hair restraints:</a:t>
            </a:r>
          </a:p>
          <a:p>
            <a:pPr lvl="1" eaLnBrk="1" hangingPunct="1">
              <a:defRPr/>
            </a:pPr>
            <a:r>
              <a:rPr lang="en-US" dirty="0">
                <a:latin typeface="Arial Narrow" charset="0"/>
              </a:rPr>
              <a:t>Wear a clean hat or other hair restraint when in a food-prep area.</a:t>
            </a:r>
          </a:p>
          <a:p>
            <a:pPr lvl="1" eaLnBrk="1" hangingPunct="1">
              <a:defRPr/>
            </a:pPr>
            <a:r>
              <a:rPr lang="en-US" dirty="0">
                <a:latin typeface="Arial Narrow" charset="0"/>
              </a:rPr>
              <a:t>Do </a:t>
            </a:r>
            <a:r>
              <a:rPr lang="en-US" dirty="0">
                <a:solidFill>
                  <a:srgbClr val="FF0000"/>
                </a:solidFill>
              </a:rPr>
              <a:t>NOT</a:t>
            </a:r>
            <a:r>
              <a:rPr lang="en-US" dirty="0">
                <a:latin typeface="Arial Narrow" charset="0"/>
              </a:rPr>
              <a:t> wear hair accessories that could become physical contaminants.</a:t>
            </a:r>
          </a:p>
          <a:p>
            <a:pPr lvl="1" eaLnBrk="1" hangingPunct="1">
              <a:defRPr/>
            </a:pPr>
            <a:r>
              <a:rPr lang="en-US" dirty="0">
                <a:latin typeface="Arial Narrow" charset="0"/>
              </a:rPr>
              <a:t>Do </a:t>
            </a:r>
            <a:r>
              <a:rPr lang="en-US" dirty="0">
                <a:solidFill>
                  <a:srgbClr val="FF0000"/>
                </a:solidFill>
              </a:rPr>
              <a:t>NOT</a:t>
            </a:r>
            <a:r>
              <a:rPr lang="en-US" dirty="0">
                <a:latin typeface="Arial Narrow" charset="0"/>
              </a:rPr>
              <a:t> wear false eyelashes.</a:t>
            </a:r>
          </a:p>
          <a:p>
            <a:pPr lvl="1" eaLnBrk="1" hangingPunct="1">
              <a:defRPr/>
            </a:pPr>
            <a:r>
              <a:rPr lang="en-US" dirty="0">
                <a:latin typeface="Arial Narrow" charset="0"/>
              </a:rPr>
              <a:t>Wear a beard restraint to cover facial hair.</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3-22</a:t>
            </a:r>
          </a:p>
        </p:txBody>
      </p:sp>
      <p:sp>
        <p:nvSpPr>
          <p:cNvPr id="2" name="Footer Placeholder 1">
            <a:extLst>
              <a:ext uri="{FF2B5EF4-FFF2-40B4-BE49-F238E27FC236}">
                <a16:creationId xmlns:a16="http://schemas.microsoft.com/office/drawing/2014/main" id="{E55DFB53-15A8-007C-5FEF-AE3664CB0A8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7045081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8CFF8F7-B8A3-4B28-A439-1F8A399716A9}"/>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02402" name="Rectangle 3"/>
          <p:cNvSpPr>
            <a:spLocks noGrp="1" noChangeArrowheads="1"/>
          </p:cNvSpPr>
          <p:nvPr>
            <p:ph type="title"/>
          </p:nvPr>
        </p:nvSpPr>
        <p:spPr/>
        <p:txBody>
          <a:bodyPr/>
          <a:lstStyle/>
          <a:p>
            <a:pPr eaLnBrk="1" hangingPunct="1">
              <a:defRPr/>
            </a:pPr>
            <a:r>
              <a:rPr lang="en-US" dirty="0">
                <a:latin typeface="Arial Narrow" charset="0"/>
              </a:rPr>
              <a:t>Work Attire</a:t>
            </a:r>
            <a:endParaRPr lang="en-US" dirty="0">
              <a:latin typeface="Arial Narrow" charset="0"/>
              <a:cs typeface="+mj-cs"/>
            </a:endParaRPr>
          </a:p>
        </p:txBody>
      </p:sp>
      <p:sp>
        <p:nvSpPr>
          <p:cNvPr id="102403" name="Rectangle 4"/>
          <p:cNvSpPr>
            <a:spLocks noGrp="1" noChangeArrowheads="1"/>
          </p:cNvSpPr>
          <p:nvPr>
            <p:ph idx="1"/>
          </p:nvPr>
        </p:nvSpPr>
        <p:spPr>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charset="0"/>
                <a:cs typeface="+mn-cs"/>
              </a:rPr>
              <a:t>F</a:t>
            </a:r>
            <a:r>
              <a:rPr lang="en-US" dirty="0">
                <a:latin typeface="Arial Narrow" charset="0"/>
              </a:rPr>
              <a:t>ood handers must wear </a:t>
            </a:r>
            <a:r>
              <a:rPr lang="en-US" dirty="0">
                <a:latin typeface="Arial Narrow" charset="0"/>
                <a:cs typeface="+mn-cs"/>
              </a:rPr>
              <a:t>clean clothing:</a:t>
            </a:r>
          </a:p>
          <a:p>
            <a:pPr lvl="1" eaLnBrk="1" hangingPunct="1">
              <a:defRPr/>
            </a:pPr>
            <a:r>
              <a:rPr lang="en-US" dirty="0">
                <a:latin typeface="Arial Narrow" charset="0"/>
              </a:rPr>
              <a:t>Wear clean clothing daily.</a:t>
            </a:r>
          </a:p>
          <a:p>
            <a:pPr lvl="1" eaLnBrk="1" hangingPunct="1">
              <a:defRPr/>
            </a:pPr>
            <a:r>
              <a:rPr lang="en-US" dirty="0">
                <a:latin typeface="Arial Narrow" charset="0"/>
              </a:rPr>
              <a:t>Change uniforms, including aprons, when they are soiled.</a:t>
            </a:r>
          </a:p>
          <a:p>
            <a:pPr lvl="1" eaLnBrk="1" hangingPunct="1">
              <a:defRPr/>
            </a:pPr>
            <a:r>
              <a:rPr lang="en-US" dirty="0">
                <a:latin typeface="Arial Narrow" charset="0"/>
              </a:rPr>
              <a:t>Change into work clothes at work.</a:t>
            </a:r>
          </a:p>
          <a:p>
            <a:pPr lvl="1" eaLnBrk="1" hangingPunct="1">
              <a:defRPr/>
            </a:pPr>
            <a:r>
              <a:rPr lang="en-US" dirty="0">
                <a:latin typeface="Arial Narrow" charset="0"/>
              </a:rPr>
              <a:t>Store street clothing and personal belongings in designated areas.</a:t>
            </a:r>
          </a:p>
          <a:p>
            <a:pPr lvl="1" eaLnBrk="1" hangingPunct="1">
              <a:defRPr/>
            </a:pPr>
            <a:r>
              <a:rPr lang="en-US" dirty="0">
                <a:latin typeface="Arial Narrow" charset="0"/>
              </a:rPr>
              <a:t>Keep dirty clothing away from food and prep areas.</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3-23</a:t>
            </a:r>
          </a:p>
        </p:txBody>
      </p:sp>
      <p:sp>
        <p:nvSpPr>
          <p:cNvPr id="2" name="Footer Placeholder 1">
            <a:extLst>
              <a:ext uri="{FF2B5EF4-FFF2-40B4-BE49-F238E27FC236}">
                <a16:creationId xmlns:a16="http://schemas.microsoft.com/office/drawing/2014/main" id="{2083B41B-C459-C45C-2290-FB09B60DB31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529603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B3D22CE-EDF9-4FB4-AA1A-58D254A7E1CD}"/>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n-US" dirty="0">
                <a:latin typeface="Arial Narrow" charset="0"/>
              </a:rPr>
              <a:t>Work Attire</a:t>
            </a:r>
            <a:endParaRPr lang="en-US" dirty="0">
              <a:latin typeface="Arial Narrow" charset="0"/>
              <a:cs typeface="+mj-cs"/>
            </a:endParaRPr>
          </a:p>
        </p:txBody>
      </p:sp>
      <p:sp>
        <p:nvSpPr>
          <p:cNvPr id="102403" name="Rectangle 4"/>
          <p:cNvSpPr>
            <a:spLocks noGrp="1" noChangeArrowheads="1"/>
          </p:cNvSpPr>
          <p:nvPr>
            <p:ph idx="1"/>
          </p:nvPr>
        </p:nvSpPr>
        <p:spPr>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charset="0"/>
                <a:cs typeface="+mn-cs"/>
              </a:rPr>
              <a:t>F</a:t>
            </a:r>
            <a:r>
              <a:rPr lang="en-US" dirty="0">
                <a:latin typeface="Arial Narrow" charset="0"/>
              </a:rPr>
              <a:t>ood handers must handle </a:t>
            </a:r>
            <a:r>
              <a:rPr lang="en-US" dirty="0">
                <a:latin typeface="Arial Narrow" charset="0"/>
                <a:cs typeface="+mn-cs"/>
              </a:rPr>
              <a:t>aprons</a:t>
            </a:r>
            <a:r>
              <a:rPr lang="en-US" dirty="0">
                <a:latin typeface="Arial Narrow" charset="0"/>
              </a:rPr>
              <a:t> correctly</a:t>
            </a:r>
            <a:r>
              <a:rPr lang="en-US" dirty="0">
                <a:latin typeface="Arial Narrow" charset="0"/>
                <a:cs typeface="+mn-cs"/>
              </a:rPr>
              <a:t>:</a:t>
            </a:r>
          </a:p>
          <a:p>
            <a:pPr lvl="1" eaLnBrk="1" hangingPunct="1">
              <a:defRPr/>
            </a:pPr>
            <a:r>
              <a:rPr lang="en-US" dirty="0">
                <a:latin typeface="Arial Narrow" charset="0"/>
              </a:rPr>
              <a:t>Remove aprons when leaving prep areas.</a:t>
            </a:r>
          </a:p>
          <a:p>
            <a:pPr lvl="1" eaLnBrk="1" hangingPunct="1">
              <a:defRPr/>
            </a:pPr>
            <a:r>
              <a:rPr lang="en-US" dirty="0">
                <a:solidFill>
                  <a:srgbClr val="FF0000"/>
                </a:solidFill>
              </a:rPr>
              <a:t>NEVER</a:t>
            </a:r>
            <a:r>
              <a:rPr lang="en-US" dirty="0">
                <a:latin typeface="Arial Narrow" charset="0"/>
              </a:rPr>
              <a:t> wipe your hands on your apron.</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3-24</a:t>
            </a:r>
          </a:p>
        </p:txBody>
      </p:sp>
      <p:sp>
        <p:nvSpPr>
          <p:cNvPr id="2" name="Footer Placeholder 1">
            <a:extLst>
              <a:ext uri="{FF2B5EF4-FFF2-40B4-BE49-F238E27FC236}">
                <a16:creationId xmlns:a16="http://schemas.microsoft.com/office/drawing/2014/main" id="{6364F714-9C55-E479-92F2-A5930D9DA20E}"/>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7843180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1E53964-2492-41E8-AA68-07824FBBCC7A}"/>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b="-204"/>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n-US" dirty="0">
                <a:latin typeface="Arial Narrow" charset="0"/>
                <a:cs typeface="+mj-cs"/>
              </a:rPr>
              <a:t>Work Attire</a:t>
            </a:r>
          </a:p>
        </p:txBody>
      </p:sp>
      <p:sp>
        <p:nvSpPr>
          <p:cNvPr id="102403" name="Rectangle 4"/>
          <p:cNvSpPr>
            <a:spLocks noGrp="1" noChangeArrowheads="1"/>
          </p:cNvSpPr>
          <p:nvPr>
            <p:ph idx="1"/>
          </p:nvPr>
        </p:nvSpPr>
        <p:spPr>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charset="0"/>
                <a:cs typeface="+mn-cs"/>
              </a:rPr>
              <a:t>F</a:t>
            </a:r>
            <a:r>
              <a:rPr lang="en-US" dirty="0">
                <a:latin typeface="Arial Narrow" charset="0"/>
              </a:rPr>
              <a:t>ood handers must not wear </a:t>
            </a:r>
            <a:r>
              <a:rPr lang="en-US" dirty="0">
                <a:latin typeface="Arial Narrow" charset="0"/>
                <a:cs typeface="+mn-cs"/>
              </a:rPr>
              <a:t>jewelry:</a:t>
            </a:r>
          </a:p>
          <a:p>
            <a:pPr lvl="1" eaLnBrk="1" hangingPunct="1">
              <a:defRPr/>
            </a:pPr>
            <a:r>
              <a:rPr lang="en-US" dirty="0">
                <a:latin typeface="Arial Narrow" charset="0"/>
              </a:rPr>
              <a:t>Remove jewelry from hands and arms before prepping food or when working around prep areas:</a:t>
            </a:r>
          </a:p>
          <a:p>
            <a:pPr lvl="2" eaLnBrk="1" hangingPunct="1">
              <a:defRPr/>
            </a:pPr>
            <a:r>
              <a:rPr lang="en-US" dirty="0">
                <a:latin typeface="Arial Narrow" charset="0"/>
              </a:rPr>
              <a:t>Rings, except for a plain band</a:t>
            </a:r>
          </a:p>
          <a:p>
            <a:pPr lvl="2" eaLnBrk="1" hangingPunct="1">
              <a:defRPr/>
            </a:pPr>
            <a:r>
              <a:rPr lang="en-US" dirty="0">
                <a:latin typeface="Arial Narrow" charset="0"/>
              </a:rPr>
              <a:t>Bracelets, including medical bracelets</a:t>
            </a:r>
          </a:p>
          <a:p>
            <a:pPr lvl="2" eaLnBrk="1" hangingPunct="1">
              <a:defRPr/>
            </a:pPr>
            <a:r>
              <a:rPr lang="en-US" dirty="0">
                <a:latin typeface="Arial Narrow" charset="0"/>
              </a:rPr>
              <a:t>Watches</a:t>
            </a:r>
          </a:p>
          <a:p>
            <a:pPr lvl="1" eaLnBrk="1" hangingPunct="1">
              <a:defRPr/>
            </a:pPr>
            <a:r>
              <a:rPr lang="en-US" dirty="0">
                <a:latin typeface="Arial Narrow" charset="0"/>
              </a:rPr>
              <a:t>Remove other jewelry, as required by your company.</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3-25</a:t>
            </a:r>
          </a:p>
        </p:txBody>
      </p:sp>
      <p:sp>
        <p:nvSpPr>
          <p:cNvPr id="2" name="Footer Placeholder 1">
            <a:extLst>
              <a:ext uri="{FF2B5EF4-FFF2-40B4-BE49-F238E27FC236}">
                <a16:creationId xmlns:a16="http://schemas.microsoft.com/office/drawing/2014/main" id="{1CC1381E-52B8-30BD-19DA-2B434FFBF4A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845277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3175061-7227-4490-A489-FAF83736B25B}"/>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03426" name="Rectangle 2"/>
          <p:cNvSpPr>
            <a:spLocks noGrp="1" noChangeArrowheads="1"/>
          </p:cNvSpPr>
          <p:nvPr>
            <p:ph type="title"/>
          </p:nvPr>
        </p:nvSpPr>
        <p:spPr/>
        <p:txBody>
          <a:bodyPr/>
          <a:lstStyle/>
          <a:p>
            <a:pPr eaLnBrk="1" hangingPunct="1">
              <a:defRPr/>
            </a:pPr>
            <a:r>
              <a:rPr lang="en-US" dirty="0">
                <a:latin typeface="Arial Narrow" charset="0"/>
                <a:cs typeface="+mj-cs"/>
              </a:rPr>
              <a:t>Eating, Drinking, Smoking, and Chewing Gum or Tobacco</a:t>
            </a:r>
          </a:p>
        </p:txBody>
      </p:sp>
      <p:sp>
        <p:nvSpPr>
          <p:cNvPr id="103427" name="Rectangle 3"/>
          <p:cNvSpPr>
            <a:spLocks noGrp="1" noChangeArrowheads="1"/>
          </p:cNvSpPr>
          <p:nvPr>
            <p:ph idx="1"/>
          </p:nvPr>
        </p:nvSpPr>
        <p:spPr>
          <a:xfrm>
            <a:off x="409575" y="1143000"/>
            <a:ext cx="5624513" cy="4983163"/>
          </a:xfrm>
        </p:spPr>
        <p:txBody>
          <a:bodyPr/>
          <a:lstStyle/>
          <a:p>
            <a:pPr marL="0" indent="0" eaLnBrk="1" hangingPunct="1">
              <a:defRPr/>
            </a:pPr>
            <a:r>
              <a:rPr lang="en-US" dirty="0">
                <a:latin typeface="Arial Narrow" charset="0"/>
                <a:cs typeface="+mn-cs"/>
              </a:rPr>
              <a:t>Food handlers m</a:t>
            </a:r>
            <a:r>
              <a:rPr lang="en-US" dirty="0">
                <a:latin typeface="Arial Narrow" charset="0"/>
              </a:rPr>
              <a:t>ay only eat, drink, smoke, or chew gum or tobacco in designated areas.</a:t>
            </a:r>
          </a:p>
          <a:p>
            <a:pPr marL="0" indent="0" eaLnBrk="1" hangingPunct="1">
              <a:defRPr/>
            </a:pPr>
            <a:r>
              <a:rPr lang="en-US" dirty="0">
                <a:latin typeface="Arial Narrow" charset="0"/>
              </a:rPr>
              <a:t>Food handlers must </a:t>
            </a:r>
            <a:r>
              <a:rPr lang="en-US" dirty="0">
                <a:solidFill>
                  <a:srgbClr val="CC0000"/>
                </a:solidFill>
              </a:rPr>
              <a:t>NEVER</a:t>
            </a:r>
            <a:r>
              <a:rPr lang="en-US" dirty="0">
                <a:latin typeface="Arial Narrow" charset="0"/>
              </a:rPr>
              <a:t> eat, drink, smoke, or chew gum or tobacco w</a:t>
            </a:r>
            <a:r>
              <a:rPr lang="en-US" dirty="0">
                <a:latin typeface="Arial Narrow" charset="0"/>
                <a:cs typeface="+mn-cs"/>
              </a:rPr>
              <a:t>hen:</a:t>
            </a:r>
          </a:p>
          <a:p>
            <a:pPr marL="347472" lvl="1" indent="-347472" eaLnBrk="1" hangingPunct="1">
              <a:lnSpc>
                <a:spcPct val="100000"/>
              </a:lnSpc>
              <a:spcBef>
                <a:spcPts val="900"/>
              </a:spcBef>
              <a:buFont typeface="Wingdings" charset="2"/>
              <a:buChar char="l"/>
              <a:defRPr/>
            </a:pPr>
            <a:r>
              <a:rPr lang="en-US" dirty="0">
                <a:latin typeface="Arial Narrow" charset="0"/>
              </a:rPr>
              <a:t>Prepping or serving food</a:t>
            </a:r>
          </a:p>
          <a:p>
            <a:pPr marL="347472" lvl="1" indent="-347472" eaLnBrk="1" hangingPunct="1">
              <a:lnSpc>
                <a:spcPct val="100000"/>
              </a:lnSpc>
              <a:spcBef>
                <a:spcPts val="900"/>
              </a:spcBef>
              <a:defRPr/>
            </a:pPr>
            <a:r>
              <a:rPr lang="en-US" dirty="0">
                <a:latin typeface="Arial Narrow" charset="0"/>
              </a:rPr>
              <a:t>Working in prep areas</a:t>
            </a:r>
          </a:p>
          <a:p>
            <a:pPr marL="347472" lvl="1" indent="-347472" eaLnBrk="1" hangingPunct="1">
              <a:lnSpc>
                <a:spcPct val="100000"/>
              </a:lnSpc>
              <a:spcBef>
                <a:spcPts val="900"/>
              </a:spcBef>
              <a:defRPr/>
            </a:pPr>
            <a:r>
              <a:rPr lang="en-US" dirty="0">
                <a:latin typeface="Arial Narrow" charset="0"/>
              </a:rPr>
              <a:t>Working in areas used to clean utensils and equipment </a:t>
            </a:r>
          </a:p>
          <a:p>
            <a:pPr marL="114300" lvl="1" indent="0" eaLnBrk="1" hangingPunct="1">
              <a:buNone/>
              <a:defRPr/>
            </a:pPr>
            <a:r>
              <a:rPr lang="en-US" sz="2400" b="1" dirty="0">
                <a:solidFill>
                  <a:srgbClr val="E97635"/>
                </a:solidFill>
                <a:latin typeface="Arial Narrow" charset="0"/>
                <a:cs typeface="ＭＳ Ｐゴシック" charset="0"/>
              </a:rPr>
              <a:t>Exception: </a:t>
            </a:r>
            <a:r>
              <a:rPr lang="en-US" dirty="0">
                <a:latin typeface="Arial Narrow" charset="0"/>
              </a:rPr>
              <a:t>Employees can drink from a correctly covered container if they are careful to prevent contamination of their hands, the container, and exposed food, utensils, and equipment.</a:t>
            </a:r>
          </a:p>
        </p:txBody>
      </p:sp>
      <p:sp>
        <p:nvSpPr>
          <p:cNvPr id="103428" name="Oval 9"/>
          <p:cNvSpPr>
            <a:spLocks noChangeArrowheads="1"/>
          </p:cNvSpPr>
          <p:nvPr/>
        </p:nvSpPr>
        <p:spPr bwMode="auto">
          <a:xfrm>
            <a:off x="6896100" y="2263775"/>
            <a:ext cx="868363" cy="70485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03429"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3-26</a:t>
            </a:r>
          </a:p>
        </p:txBody>
      </p:sp>
      <p:sp>
        <p:nvSpPr>
          <p:cNvPr id="2" name="Footer Placeholder 1">
            <a:extLst>
              <a:ext uri="{FF2B5EF4-FFF2-40B4-BE49-F238E27FC236}">
                <a16:creationId xmlns:a16="http://schemas.microsoft.com/office/drawing/2014/main" id="{FFE10E7D-26A7-2438-09E4-A5E2A3B8EB1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charset="0"/>
                <a:cs typeface="+mj-cs"/>
              </a:rPr>
              <a:t>Policies for Reporting Health Issues</a:t>
            </a:r>
          </a:p>
        </p:txBody>
      </p:sp>
      <p:sp>
        <p:nvSpPr>
          <p:cNvPr id="2" name="Content Placeholder 1"/>
          <p:cNvSpPr>
            <a:spLocks noGrp="1"/>
          </p:cNvSpPr>
          <p:nvPr>
            <p:ph idx="1"/>
          </p:nvPr>
        </p:nvSpPr>
        <p:spPr/>
        <p:txBody>
          <a:bodyPr/>
          <a:lstStyle/>
          <a:p>
            <a:pPr lvl="1" eaLnBrk="1" hangingPunct="1">
              <a:buFont typeface="Wingdings" charset="2"/>
              <a:buChar char="l"/>
              <a:defRPr/>
            </a:pPr>
            <a:r>
              <a:rPr lang="en-US" dirty="0">
                <a:latin typeface="Arial Narrow" charset="0"/>
              </a:rPr>
              <a:t>Tell staff to let you know when they are sick.</a:t>
            </a:r>
          </a:p>
          <a:p>
            <a:pPr lvl="1" eaLnBrk="1" hangingPunct="1">
              <a:buFont typeface="Wingdings" charset="2"/>
              <a:buChar char="l"/>
              <a:defRPr/>
            </a:pPr>
            <a:r>
              <a:rPr lang="en-US" dirty="0">
                <a:latin typeface="Arial Narrow" charset="0"/>
              </a:rPr>
              <a:t>Be prepared to show proof that you have done this, such as:</a:t>
            </a:r>
          </a:p>
          <a:p>
            <a:pPr lvl="2" eaLnBrk="1" hangingPunct="1">
              <a:defRPr/>
            </a:pPr>
            <a:r>
              <a:rPr lang="en-US" dirty="0">
                <a:latin typeface="Arial Narrow" charset="0"/>
              </a:rPr>
              <a:t>Signed statements in which staff have agreed to report illness</a:t>
            </a:r>
          </a:p>
          <a:p>
            <a:pPr lvl="2" eaLnBrk="1" hangingPunct="1">
              <a:defRPr/>
            </a:pPr>
            <a:r>
              <a:rPr lang="en-US" dirty="0">
                <a:latin typeface="Arial Narrow" charset="0"/>
              </a:rPr>
              <a:t>Documentation showing staff have completed training, which includes information on the importance of reporting illness</a:t>
            </a:r>
          </a:p>
          <a:p>
            <a:pPr lvl="2" eaLnBrk="1" hangingPunct="1">
              <a:defRPr/>
            </a:pPr>
            <a:r>
              <a:rPr lang="en-US" dirty="0">
                <a:latin typeface="Arial Narrow" charset="0"/>
              </a:rPr>
              <a:t>Posted signs or pocket cards that remind staff to notify managers when they are sick</a:t>
            </a:r>
          </a:p>
          <a:p>
            <a:endParaRPr lang="en-US"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3-27</a:t>
            </a:r>
          </a:p>
        </p:txBody>
      </p:sp>
      <p:sp>
        <p:nvSpPr>
          <p:cNvPr id="3" name="Footer Placeholder 2">
            <a:extLst>
              <a:ext uri="{FF2B5EF4-FFF2-40B4-BE49-F238E27FC236}">
                <a16:creationId xmlns:a16="http://schemas.microsoft.com/office/drawing/2014/main" id="{0099ED52-19FD-3463-3CBB-17221C319C0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6270115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04450" name="Rectangle 2"/>
          <p:cNvSpPr>
            <a:spLocks noGrp="1" noChangeArrowheads="1"/>
          </p:cNvSpPr>
          <p:nvPr>
            <p:ph type="title"/>
          </p:nvPr>
        </p:nvSpPr>
        <p:spPr/>
        <p:txBody>
          <a:bodyPr/>
          <a:lstStyle/>
          <a:p>
            <a:pPr eaLnBrk="1" hangingPunct="1">
              <a:defRPr/>
            </a:pPr>
            <a:r>
              <a:rPr lang="en-US" dirty="0"/>
              <a:t>Reporting Illness</a:t>
            </a:r>
            <a:endParaRPr lang="en-US" dirty="0">
              <a:latin typeface="Arial Narrow" charset="0"/>
              <a:cs typeface="+mj-cs"/>
            </a:endParaRPr>
          </a:p>
        </p:txBody>
      </p:sp>
      <p:sp>
        <p:nvSpPr>
          <p:cNvPr id="2" name="Content Placeholder 1"/>
          <p:cNvSpPr>
            <a:spLocks noGrp="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Staff must report illnesses:</a:t>
            </a:r>
          </a:p>
          <a:p>
            <a:pPr lvl="1" eaLnBrk="1" hangingPunct="1">
              <a:buFont typeface="Wingdings" charset="2"/>
              <a:buChar char="l"/>
              <a:defRPr/>
            </a:pPr>
            <a:r>
              <a:rPr lang="en-US" dirty="0">
                <a:latin typeface="Arial Narrow" charset="0"/>
              </a:rPr>
              <a:t>Before they come to work.</a:t>
            </a:r>
          </a:p>
          <a:p>
            <a:pPr lvl="1" eaLnBrk="1" hangingPunct="1">
              <a:buFont typeface="Wingdings" charset="2"/>
              <a:buChar char="l"/>
              <a:defRPr/>
            </a:pPr>
            <a:r>
              <a:rPr lang="en-US" dirty="0">
                <a:latin typeface="Arial Narrow" charset="0"/>
              </a:rPr>
              <a:t>If they get sick while working</a:t>
            </a:r>
          </a:p>
          <a:p>
            <a:pPr lvl="1" eaLnBrk="1" hangingPunct="1">
              <a:buFont typeface="Wingdings" charset="2"/>
              <a:buChar char="l"/>
              <a:defRPr/>
            </a:pPr>
            <a:r>
              <a:rPr lang="en-US" dirty="0">
                <a:latin typeface="Arial Narrow" charset="0"/>
              </a:rPr>
              <a:t>If they—or someone they live with—has been diagnosed with an illness from one of these pathogens:</a:t>
            </a:r>
          </a:p>
          <a:p>
            <a:pPr lvl="2" eaLnBrk="1" hangingPunct="1">
              <a:defRPr/>
            </a:pPr>
            <a:r>
              <a:rPr lang="en-US" dirty="0">
                <a:latin typeface="Arial Narrow" charset="0"/>
              </a:rPr>
              <a:t>Norovirus</a:t>
            </a:r>
          </a:p>
          <a:p>
            <a:pPr lvl="2" eaLnBrk="1" hangingPunct="1">
              <a:defRPr/>
            </a:pPr>
            <a:r>
              <a:rPr lang="en-US" dirty="0">
                <a:latin typeface="Arial Narrow" charset="0"/>
              </a:rPr>
              <a:t>Hepatitis A</a:t>
            </a:r>
          </a:p>
          <a:p>
            <a:pPr lvl="2" eaLnBrk="1" hangingPunct="1">
              <a:defRPr/>
            </a:pPr>
            <a:r>
              <a:rPr lang="en-US" i="1" dirty="0" err="1">
                <a:latin typeface="Arial Narrow" charset="0"/>
              </a:rPr>
              <a:t>Shigella</a:t>
            </a:r>
            <a:r>
              <a:rPr lang="en-US" i="1" dirty="0">
                <a:latin typeface="Arial Narrow" charset="0"/>
              </a:rPr>
              <a:t> </a:t>
            </a:r>
            <a:r>
              <a:rPr lang="en-US" dirty="0">
                <a:latin typeface="Arial Narrow" charset="0"/>
              </a:rPr>
              <a:t>spp.</a:t>
            </a:r>
          </a:p>
          <a:p>
            <a:pPr lvl="2" eaLnBrk="1" hangingPunct="1">
              <a:defRPr/>
            </a:pPr>
            <a:r>
              <a:rPr lang="en-US" dirty="0">
                <a:latin typeface="Arial Narrow" charset="0"/>
              </a:rPr>
              <a:t>Shiga-toxin producing </a:t>
            </a:r>
            <a:r>
              <a:rPr lang="en-US" i="1" dirty="0">
                <a:latin typeface="Arial Narrow" charset="0"/>
              </a:rPr>
              <a:t>E. coli</a:t>
            </a:r>
            <a:r>
              <a:rPr lang="en-US" dirty="0">
                <a:latin typeface="Arial Narrow" charset="0"/>
              </a:rPr>
              <a:t> (STEC)</a:t>
            </a:r>
          </a:p>
          <a:p>
            <a:pPr lvl="2" eaLnBrk="1" hangingPunct="1">
              <a:defRPr/>
            </a:pPr>
            <a:r>
              <a:rPr lang="en-US" i="1" dirty="0">
                <a:latin typeface="Arial Narrow" charset="0"/>
              </a:rPr>
              <a:t>Salmonella</a:t>
            </a:r>
            <a:r>
              <a:rPr lang="en-US" dirty="0">
                <a:latin typeface="Arial Narrow" charset="0"/>
              </a:rPr>
              <a:t> </a:t>
            </a:r>
            <a:r>
              <a:rPr lang="en-US" dirty="0" err="1">
                <a:latin typeface="Arial Narrow" charset="0"/>
              </a:rPr>
              <a:t>Typhi</a:t>
            </a:r>
            <a:endParaRPr lang="en-US" dirty="0">
              <a:latin typeface="Arial Narrow" charset="0"/>
            </a:endParaRPr>
          </a:p>
          <a:p>
            <a:pPr lvl="2" eaLnBrk="1" hangingPunct="1">
              <a:defRPr/>
            </a:pPr>
            <a:r>
              <a:rPr lang="en-US" dirty="0" err="1">
                <a:latin typeface="Arial Narrow" charset="0"/>
              </a:rPr>
              <a:t>Nontyphoidal</a:t>
            </a:r>
            <a:r>
              <a:rPr lang="en-US" dirty="0">
                <a:latin typeface="Arial Narrow" charset="0"/>
              </a:rPr>
              <a:t> </a:t>
            </a:r>
            <a:r>
              <a:rPr lang="en-US" i="1" dirty="0">
                <a:latin typeface="Arial Narrow" charset="0"/>
              </a:rPr>
              <a:t>Salmonella</a:t>
            </a:r>
          </a:p>
          <a:p>
            <a:endParaRPr lang="en-US"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3-28</a:t>
            </a:r>
          </a:p>
        </p:txBody>
      </p:sp>
      <p:sp>
        <p:nvSpPr>
          <p:cNvPr id="3" name="Footer Placeholder 2">
            <a:extLst>
              <a:ext uri="{FF2B5EF4-FFF2-40B4-BE49-F238E27FC236}">
                <a16:creationId xmlns:a16="http://schemas.microsoft.com/office/drawing/2014/main" id="{51E9F669-4DF9-582B-568A-9B74264B2F3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5212910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t>Reporting Illness</a:t>
            </a:r>
            <a:endParaRPr lang="en-US" dirty="0">
              <a:latin typeface="Arial Narrow" charset="0"/>
              <a:cs typeface="+mj-cs"/>
            </a:endParaRPr>
          </a:p>
        </p:txBody>
      </p:sp>
      <p:sp>
        <p:nvSpPr>
          <p:cNvPr id="2" name="Content Placeholder 1"/>
          <p:cNvSpPr>
            <a:spLocks noGrp="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When food handlers are sick, you may need to:</a:t>
            </a:r>
          </a:p>
          <a:p>
            <a:pPr lvl="1" eaLnBrk="1" hangingPunct="1">
              <a:buFont typeface="Wingdings" charset="2"/>
              <a:buChar char="l"/>
              <a:defRPr/>
            </a:pPr>
            <a:r>
              <a:rPr lang="en-US" dirty="0">
                <a:latin typeface="Arial Narrow" charset="0"/>
              </a:rPr>
              <a:t>Restrict them from working with exposed food, utensils, and equipment. </a:t>
            </a:r>
          </a:p>
          <a:p>
            <a:pPr lvl="1" eaLnBrk="1" hangingPunct="1">
              <a:buFont typeface="Wingdings" charset="2"/>
              <a:buChar char="l"/>
              <a:defRPr/>
            </a:pPr>
            <a:r>
              <a:rPr lang="en-US" dirty="0">
                <a:latin typeface="Arial Narrow" charset="0"/>
              </a:rPr>
              <a:t>Exclude them from coming into the operation. This is especially important if they have these symptoms:</a:t>
            </a:r>
          </a:p>
          <a:p>
            <a:pPr lvl="2" eaLnBrk="1" hangingPunct="1">
              <a:buFont typeface="Courier New" panose="02070309020205020404" pitchFamily="49" charset="0"/>
              <a:buChar char="o"/>
              <a:defRPr/>
            </a:pPr>
            <a:r>
              <a:rPr lang="en-US" dirty="0">
                <a:latin typeface="Arial Narrow" charset="0"/>
              </a:rPr>
              <a:t>Vomiting</a:t>
            </a:r>
          </a:p>
          <a:p>
            <a:pPr lvl="2" eaLnBrk="1" hangingPunct="1">
              <a:buFont typeface="Courier New" panose="02070309020205020404" pitchFamily="49" charset="0"/>
              <a:buChar char="o"/>
              <a:defRPr/>
            </a:pPr>
            <a:r>
              <a:rPr lang="en-US" dirty="0">
                <a:latin typeface="Arial Narrow" charset="0"/>
              </a:rPr>
              <a:t>Diarrhea</a:t>
            </a:r>
          </a:p>
          <a:p>
            <a:pPr lvl="2" eaLnBrk="1" hangingPunct="1">
              <a:buFont typeface="Courier New" panose="02070309020205020404" pitchFamily="49" charset="0"/>
              <a:buChar char="o"/>
              <a:defRPr/>
            </a:pPr>
            <a:r>
              <a:rPr lang="en-US" dirty="0">
                <a:latin typeface="Arial Narrow" charset="0"/>
              </a:rPr>
              <a:t>Jaundice (a yellowing of the skin or eyes)</a:t>
            </a:r>
          </a:p>
          <a:p>
            <a:pPr lvl="2" eaLnBrk="1" hangingPunct="1">
              <a:buFont typeface="Courier New" panose="02070309020205020404" pitchFamily="49" charset="0"/>
              <a:buChar char="o"/>
              <a:defRPr/>
            </a:pPr>
            <a:r>
              <a:rPr lang="en-US" dirty="0">
                <a:latin typeface="Arial Narrow" charset="0"/>
              </a:rPr>
              <a:t>Sore throat with fever</a:t>
            </a:r>
          </a:p>
          <a:p>
            <a:pPr lvl="2" eaLnBrk="1" hangingPunct="1">
              <a:buFont typeface="Courier New" panose="02070309020205020404" pitchFamily="49" charset="0"/>
              <a:buChar char="o"/>
              <a:defRPr/>
            </a:pPr>
            <a:r>
              <a:rPr lang="en-US" dirty="0">
                <a:latin typeface="Arial Narrow" charset="0"/>
              </a:rPr>
              <a:t>Infected wound or boil that is open or draining (unless properly covered)</a:t>
            </a:r>
          </a:p>
          <a:p>
            <a:endParaRPr lang="en-US"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3-29</a:t>
            </a:r>
          </a:p>
        </p:txBody>
      </p:sp>
      <p:pic>
        <p:nvPicPr>
          <p:cNvPr id="7"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3" name="Footer Placeholder 2">
            <a:extLst>
              <a:ext uri="{FF2B5EF4-FFF2-40B4-BE49-F238E27FC236}">
                <a16:creationId xmlns:a16="http://schemas.microsoft.com/office/drawing/2014/main" id="{017F5DFE-904E-1E1F-AC27-38289067B1F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422958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t>Watching for Staff Illnesses</a:t>
            </a:r>
            <a:endParaRPr lang="en-US" dirty="0">
              <a:latin typeface="Arial Narrow" charset="0"/>
              <a:cs typeface="+mj-cs"/>
            </a:endParaRPr>
          </a:p>
        </p:txBody>
      </p:sp>
      <p:sp>
        <p:nvSpPr>
          <p:cNvPr id="2" name="Content Placeholder 1"/>
          <p:cNvSpPr>
            <a:spLocks noGrp="1"/>
          </p:cNvSpPr>
          <p:nvPr>
            <p:ph idx="1"/>
          </p:nvPr>
        </p:nvSpPr>
        <p:spPr>
          <a:xfrm>
            <a:off x="409575" y="1143000"/>
            <a:ext cx="5339375" cy="4983163"/>
          </a:xfrm>
          <a:solidFill>
            <a:schemeClr val="bg1"/>
          </a:solidFill>
          <a:ln>
            <a:noFill/>
          </a:ln>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Watch for these signs of illness:</a:t>
            </a:r>
          </a:p>
          <a:p>
            <a:pPr lvl="1" eaLnBrk="1" hangingPunct="1">
              <a:buFont typeface="Wingdings" charset="2"/>
              <a:buChar char="l"/>
              <a:defRPr/>
            </a:pPr>
            <a:r>
              <a:rPr lang="en-US" dirty="0">
                <a:latin typeface="Arial Narrow" charset="0"/>
              </a:rPr>
              <a:t>Vomiting</a:t>
            </a:r>
          </a:p>
          <a:p>
            <a:pPr lvl="1" eaLnBrk="1" hangingPunct="1">
              <a:buFont typeface="Wingdings" charset="2"/>
              <a:buChar char="l"/>
              <a:defRPr/>
            </a:pPr>
            <a:r>
              <a:rPr lang="en-US" dirty="0">
                <a:latin typeface="Arial Narrow" charset="0"/>
              </a:rPr>
              <a:t>Excessive trips to the bathroom</a:t>
            </a:r>
          </a:p>
          <a:p>
            <a:pPr lvl="1" eaLnBrk="1" hangingPunct="1">
              <a:buFont typeface="Wingdings" charset="2"/>
              <a:buChar char="l"/>
              <a:defRPr/>
            </a:pPr>
            <a:r>
              <a:rPr lang="en-US" dirty="0">
                <a:latin typeface="Arial Narrow" charset="0"/>
              </a:rPr>
              <a:t>Yellowing of the skin, eyes, and fingernails</a:t>
            </a:r>
          </a:p>
          <a:p>
            <a:pPr lvl="1" eaLnBrk="1" hangingPunct="1">
              <a:buFont typeface="Wingdings" charset="2"/>
              <a:buChar char="l"/>
              <a:defRPr/>
            </a:pPr>
            <a:r>
              <a:rPr lang="en-US" dirty="0">
                <a:latin typeface="Arial Narrow" charset="0"/>
              </a:rPr>
              <a:t>Cold sweats or chills (indicating a fever)</a:t>
            </a:r>
          </a:p>
          <a:p>
            <a:pPr lvl="1" eaLnBrk="1" hangingPunct="1">
              <a:buFont typeface="Wingdings" charset="2"/>
              <a:buChar char="l"/>
              <a:defRPr/>
            </a:pPr>
            <a:r>
              <a:rPr lang="en-US" dirty="0">
                <a:latin typeface="Arial Narrow" charset="0"/>
              </a:rPr>
              <a:t>Persistent nasal discharge and sneezing</a:t>
            </a:r>
          </a:p>
          <a:p>
            <a:endParaRPr lang="en-US"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3-30</a:t>
            </a:r>
          </a:p>
        </p:txBody>
      </p:sp>
      <p:pic>
        <p:nvPicPr>
          <p:cNvPr id="7"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3" name="Footer Placeholder 2">
            <a:extLst>
              <a:ext uri="{FF2B5EF4-FFF2-40B4-BE49-F238E27FC236}">
                <a16:creationId xmlns:a16="http://schemas.microsoft.com/office/drawing/2014/main" id="{17C0C783-7CF0-0CFD-DD5A-4021A6921B5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66172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17" name="Picture Placeholder 16"/>
          <p:cNvSpPr>
            <a:spLocks noGrp="1"/>
          </p:cNvSpPr>
          <p:nvPr>
            <p:ph type="pic" sz="quarter" idx="23"/>
          </p:nvPr>
        </p:nvSpPr>
        <p:spPr/>
      </p:sp>
      <p:sp>
        <p:nvSpPr>
          <p:cNvPr id="24580"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1-12</a:t>
            </a:r>
          </a:p>
        </p:txBody>
      </p:sp>
      <p:sp>
        <p:nvSpPr>
          <p:cNvPr id="4" name="Picture Placeholder 3"/>
          <p:cNvSpPr>
            <a:spLocks noGrp="1"/>
          </p:cNvSpPr>
          <p:nvPr>
            <p:ph type="pic" sz="quarter" idx="22"/>
          </p:nvPr>
        </p:nvSpPr>
        <p:spPr/>
      </p:sp>
      <p:sp>
        <p:nvSpPr>
          <p:cNvPr id="10" name="Picture Placeholder 9"/>
          <p:cNvSpPr>
            <a:spLocks noGrp="1"/>
          </p:cNvSpPr>
          <p:nvPr>
            <p:ph type="pic" sz="quarter" idx="12"/>
          </p:nvPr>
        </p:nvSpPr>
        <p:spPr/>
      </p:sp>
      <p:sp>
        <p:nvSpPr>
          <p:cNvPr id="14" name="Picture Placeholder 13"/>
          <p:cNvSpPr>
            <a:spLocks noGrp="1"/>
          </p:cNvSpPr>
          <p:nvPr>
            <p:ph type="pic" sz="quarter" idx="13"/>
          </p:nvPr>
        </p:nvSpPr>
        <p:spPr/>
      </p:sp>
      <p:sp>
        <p:nvSpPr>
          <p:cNvPr id="22" name="Text Placeholder 20"/>
          <p:cNvSpPr>
            <a:spLocks noGrp="1"/>
          </p:cNvSpPr>
          <p:nvPr>
            <p:ph type="body" sz="quarter" idx="18"/>
          </p:nvPr>
        </p:nvSpPr>
        <p:spPr>
          <a:xfrm>
            <a:off x="4760008" y="2998764"/>
            <a:ext cx="2723578" cy="395287"/>
          </a:xfrm>
        </p:spPr>
        <p:txBody>
          <a:bodyPr/>
          <a:lstStyle/>
          <a:p>
            <a:r>
              <a:rPr lang="en-US" dirty="0"/>
              <a:t>Cross-contamination</a:t>
            </a:r>
          </a:p>
        </p:txBody>
      </p:sp>
      <p:sp>
        <p:nvSpPr>
          <p:cNvPr id="23" name="Rectangle 20"/>
          <p:cNvSpPr>
            <a:spLocks noGrp="1" noChangeArrowheads="1"/>
          </p:cNvSpPr>
          <p:nvPr>
            <p:ph type="body" sz="quarter" idx="17"/>
          </p:nvPr>
        </p:nvSpPr>
        <p:spPr>
          <a:xfrm>
            <a:off x="1601617" y="2998764"/>
            <a:ext cx="2723578" cy="395287"/>
          </a:xfrm>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txBody>
          <a:bodyPr/>
          <a:lstStyle/>
          <a:p>
            <a:pPr marL="0" indent="0" eaLnBrk="1" hangingPunct="1">
              <a:spcBef>
                <a:spcPct val="50000"/>
              </a:spcBef>
              <a:buClr>
                <a:srgbClr val="0093D3"/>
              </a:buClr>
              <a:defRPr/>
            </a:pPr>
            <a:r>
              <a:rPr lang="en-US" sz="2200" dirty="0">
                <a:solidFill>
                  <a:srgbClr val="231F20"/>
                </a:solidFill>
                <a:ea typeface="+mn-ea"/>
                <a:cs typeface="+mn-cs"/>
              </a:rPr>
              <a:t>Time-temperature abuse</a:t>
            </a:r>
          </a:p>
          <a:p>
            <a:pPr marL="0" indent="0" eaLnBrk="1" hangingPunct="1">
              <a:spcBef>
                <a:spcPct val="50000"/>
              </a:spcBef>
              <a:buClr>
                <a:srgbClr val="0093D3"/>
              </a:buClr>
              <a:defRPr/>
            </a:pPr>
            <a:endParaRPr lang="en-US" sz="2200" dirty="0">
              <a:solidFill>
                <a:srgbClr val="231F20"/>
              </a:solidFill>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p:txBody>
      </p:sp>
      <p:sp>
        <p:nvSpPr>
          <p:cNvPr id="24" name="Text Placeholder 21"/>
          <p:cNvSpPr>
            <a:spLocks noGrp="1"/>
          </p:cNvSpPr>
          <p:nvPr>
            <p:ph type="body" sz="quarter" idx="19"/>
          </p:nvPr>
        </p:nvSpPr>
        <p:spPr>
          <a:xfrm>
            <a:off x="4574031" y="5331622"/>
            <a:ext cx="3082135" cy="395287"/>
          </a:xfrm>
        </p:spPr>
        <p:txBody>
          <a:bodyPr/>
          <a:lstStyle/>
          <a:p>
            <a:r>
              <a:rPr lang="en-US" dirty="0"/>
              <a:t>Poor </a:t>
            </a:r>
            <a:r>
              <a:rPr lang="en-US"/>
              <a:t>cleaning and sanitizing</a:t>
            </a:r>
          </a:p>
          <a:p>
            <a:endParaRPr lang="en-US" dirty="0"/>
          </a:p>
        </p:txBody>
      </p:sp>
      <p:sp>
        <p:nvSpPr>
          <p:cNvPr id="25" name="Text Placeholder 22"/>
          <p:cNvSpPr>
            <a:spLocks noGrp="1"/>
          </p:cNvSpPr>
          <p:nvPr>
            <p:ph type="body" sz="quarter" idx="20"/>
          </p:nvPr>
        </p:nvSpPr>
        <p:spPr>
          <a:xfrm>
            <a:off x="1601617" y="5331622"/>
            <a:ext cx="2723578" cy="395287"/>
          </a:xfrm>
        </p:spPr>
        <p:txBody>
          <a:bodyPr/>
          <a:lstStyle/>
          <a:p>
            <a:r>
              <a:rPr lang="en-US" dirty="0"/>
              <a:t>Poor personal hygiene</a:t>
            </a:r>
          </a:p>
        </p:txBody>
      </p:sp>
      <p:pic>
        <p:nvPicPr>
          <p:cNvPr id="26" name="Picture Placeholder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916377" y="1279499"/>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Placeholder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068571" y="1279499"/>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Placeholder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1916377" y="3612601"/>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Placeholder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5068571" y="3612601"/>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F14B8233-890E-A1ED-1BA8-3429F6B77D2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charset="0"/>
                <a:cs typeface="+mj-cs"/>
              </a:rPr>
              <a:t>Restricting or Excluding Staff for Medical Conditions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3-31</a:t>
            </a:r>
          </a:p>
        </p:txBody>
      </p:sp>
      <p:graphicFrame>
        <p:nvGraphicFramePr>
          <p:cNvPr id="2" name="Table 1"/>
          <p:cNvGraphicFramePr>
            <a:graphicFrameLocks noGrp="1"/>
          </p:cNvGraphicFramePr>
          <p:nvPr>
            <p:extLst>
              <p:ext uri="{D42A27DB-BD31-4B8C-83A1-F6EECF244321}">
                <p14:modId xmlns:p14="http://schemas.microsoft.com/office/powerpoint/2010/main" val="2323829528"/>
              </p:ext>
            </p:extLst>
          </p:nvPr>
        </p:nvGraphicFramePr>
        <p:xfrm>
          <a:off x="571500" y="1169234"/>
          <a:ext cx="7881378" cy="4170236"/>
        </p:xfrm>
        <a:graphic>
          <a:graphicData uri="http://schemas.openxmlformats.org/drawingml/2006/table">
            <a:tbl>
              <a:tblPr firstRow="1" bandRow="1">
                <a:tableStyleId>{5C22544A-7EE6-4342-B048-85BDC9FD1C3A}</a:tableStyleId>
              </a:tblPr>
              <a:tblGrid>
                <a:gridCol w="2769733">
                  <a:extLst>
                    <a:ext uri="{9D8B030D-6E8A-4147-A177-3AD203B41FA5}">
                      <a16:colId xmlns:a16="http://schemas.microsoft.com/office/drawing/2014/main" val="20000"/>
                    </a:ext>
                  </a:extLst>
                </a:gridCol>
                <a:gridCol w="5111645">
                  <a:extLst>
                    <a:ext uri="{9D8B030D-6E8A-4147-A177-3AD203B41FA5}">
                      <a16:colId xmlns:a16="http://schemas.microsoft.com/office/drawing/2014/main" val="20001"/>
                    </a:ext>
                  </a:extLst>
                </a:gridCol>
              </a:tblGrid>
              <a:tr h="405956">
                <a:tc>
                  <a:txBody>
                    <a:bodyPr/>
                    <a:lstStyle/>
                    <a:p>
                      <a:r>
                        <a:rPr lang="en-US" dirty="0"/>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n-US" dirty="0"/>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1301284">
                <a:tc>
                  <a:txBody>
                    <a:bodyPr/>
                    <a:lstStyle/>
                    <a:p>
                      <a:pPr marL="0" lvl="1" eaLnBrk="0" hangingPunct="0">
                        <a:spcBef>
                          <a:spcPts val="900"/>
                        </a:spcBef>
                        <a:defRPr/>
                      </a:pPr>
                      <a:r>
                        <a:rPr lang="en-US" sz="2200" b="0" kern="1200" dirty="0">
                          <a:solidFill>
                            <a:srgbClr val="231F20"/>
                          </a:solidFill>
                          <a:latin typeface="+mj-lt"/>
                          <a:ea typeface="+mn-ea"/>
                          <a:cs typeface="Arial Narrow"/>
                        </a:rPr>
                        <a:t>The food handler has </a:t>
                      </a:r>
                      <a:r>
                        <a:rPr lang="en-US" sz="2200" b="0" dirty="0">
                          <a:solidFill>
                            <a:srgbClr val="231F20"/>
                          </a:solidFill>
                          <a:latin typeface="+mj-lt"/>
                          <a:cs typeface="Arial Narrow"/>
                        </a:rPr>
                        <a:t>an infected wound or boil that is not properly covered.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231F20"/>
                          </a:solidFill>
                          <a:latin typeface="+mj-lt"/>
                          <a:cs typeface="Arial Narrow"/>
                        </a:rPr>
                        <a:t>Restrict</a:t>
                      </a:r>
                      <a:r>
                        <a:rPr lang="en-US" sz="2200" b="0" dirty="0">
                          <a:solidFill>
                            <a:srgbClr val="231F20"/>
                          </a:solidFill>
                          <a:latin typeface="+mj-lt"/>
                          <a:cs typeface="Arial Narrow"/>
                        </a:rPr>
                        <a:t> the food handler from working with exposed food, utensils, and equipment.	</a:t>
                      </a:r>
                    </a:p>
                    <a:p>
                      <a:endParaRPr lang="en-US" sz="2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5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rgbClr val="231F20"/>
                          </a:solidFill>
                          <a:latin typeface="+mj-lt"/>
                          <a:ea typeface="+mn-ea"/>
                          <a:cs typeface="Arial Narrow"/>
                        </a:rPr>
                        <a:t>The food handler has </a:t>
                      </a:r>
                      <a:r>
                        <a:rPr lang="en-US" sz="2200" b="0" dirty="0">
                          <a:solidFill>
                            <a:srgbClr val="231F20"/>
                          </a:solidFill>
                          <a:latin typeface="+mj-lt"/>
                          <a:cs typeface="Arial Narrow"/>
                        </a:rPr>
                        <a:t>a sore throat with a fever.</a:t>
                      </a:r>
                      <a:endParaRPr lang="en-US" sz="2200" b="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n-US" sz="2200" dirty="0">
                          <a:solidFill>
                            <a:srgbClr val="231F20"/>
                          </a:solidFill>
                          <a:latin typeface="Arial Narrow" charset="0"/>
                          <a:ea typeface="ＭＳ Ｐゴシック" charset="0"/>
                        </a:rPr>
                        <a:t>Restrict the food handler from working with exposed food, utensils, and equipment.</a:t>
                      </a:r>
                    </a:p>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n-US" sz="2200" dirty="0">
                          <a:solidFill>
                            <a:srgbClr val="231F20"/>
                          </a:solidFill>
                          <a:latin typeface="Arial Narrow" charset="0"/>
                          <a:ea typeface="ＭＳ Ｐゴシック" charset="0"/>
                        </a:rPr>
                        <a:t>Exclude the food handler from the operation if you primarily serve a high-risk population.</a:t>
                      </a:r>
                    </a:p>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n-US" sz="2200" dirty="0">
                          <a:solidFill>
                            <a:srgbClr val="231F20"/>
                          </a:solidFill>
                          <a:latin typeface="Arial Narrow" charset="0"/>
                          <a:ea typeface="ＭＳ Ｐゴシック" charset="0"/>
                        </a:rPr>
                        <a:t>A written release from a medical practitioner is required before returning to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 name="Footer Placeholder 2">
            <a:extLst>
              <a:ext uri="{FF2B5EF4-FFF2-40B4-BE49-F238E27FC236}">
                <a16:creationId xmlns:a16="http://schemas.microsoft.com/office/drawing/2014/main" id="{32ADD289-7BB0-4E97-DB7A-2A7A8396B64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4138883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charset="0"/>
                <a:cs typeface="+mj-cs"/>
              </a:rPr>
              <a:t>Restricting or Excluding Staff for Medical Conditions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3-32</a:t>
            </a:r>
          </a:p>
        </p:txBody>
      </p:sp>
      <p:graphicFrame>
        <p:nvGraphicFramePr>
          <p:cNvPr id="2" name="Table 1"/>
          <p:cNvGraphicFramePr>
            <a:graphicFrameLocks noGrp="1"/>
          </p:cNvGraphicFramePr>
          <p:nvPr>
            <p:extLst>
              <p:ext uri="{D42A27DB-BD31-4B8C-83A1-F6EECF244321}">
                <p14:modId xmlns:p14="http://schemas.microsoft.com/office/powerpoint/2010/main" val="2407332783"/>
              </p:ext>
            </p:extLst>
          </p:nvPr>
        </p:nvGraphicFramePr>
        <p:xfrm>
          <a:off x="571500" y="1169234"/>
          <a:ext cx="7881378" cy="3072956"/>
        </p:xfrm>
        <a:graphic>
          <a:graphicData uri="http://schemas.openxmlformats.org/drawingml/2006/table">
            <a:tbl>
              <a:tblPr firstRow="1" bandRow="1">
                <a:tableStyleId>{5C22544A-7EE6-4342-B048-85BDC9FD1C3A}</a:tableStyleId>
              </a:tblPr>
              <a:tblGrid>
                <a:gridCol w="2769733">
                  <a:extLst>
                    <a:ext uri="{9D8B030D-6E8A-4147-A177-3AD203B41FA5}">
                      <a16:colId xmlns:a16="http://schemas.microsoft.com/office/drawing/2014/main" val="20000"/>
                    </a:ext>
                  </a:extLst>
                </a:gridCol>
                <a:gridCol w="5111645">
                  <a:extLst>
                    <a:ext uri="{9D8B030D-6E8A-4147-A177-3AD203B41FA5}">
                      <a16:colId xmlns:a16="http://schemas.microsoft.com/office/drawing/2014/main" val="20001"/>
                    </a:ext>
                  </a:extLst>
                </a:gridCol>
              </a:tblGrid>
              <a:tr h="405956">
                <a:tc>
                  <a:txBody>
                    <a:bodyPr/>
                    <a:lstStyle/>
                    <a:p>
                      <a:r>
                        <a:rPr lang="en-US" dirty="0"/>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n-US" dirty="0"/>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1301284">
                <a:tc>
                  <a:txBody>
                    <a:bodyPr/>
                    <a:lstStyle/>
                    <a:p>
                      <a:pPr marL="0" lvl="1" eaLnBrk="0" hangingPunct="0">
                        <a:spcBef>
                          <a:spcPts val="900"/>
                        </a:spcBef>
                        <a:defRPr/>
                      </a:pPr>
                      <a:r>
                        <a:rPr lang="en-US" sz="2200" b="0" kern="1200" dirty="0">
                          <a:solidFill>
                            <a:srgbClr val="231F20"/>
                          </a:solidFill>
                          <a:latin typeface="Arial Narrow"/>
                          <a:ea typeface="+mn-ea"/>
                          <a:cs typeface="+mn-cs"/>
                        </a:rPr>
                        <a:t>The food handler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Has persistent sneezing, coughing, or a runny nose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With discharges from the eyes, nose, or mouth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1" algn="l" defTabSz="914400" rtl="0" eaLnBrk="0" latinLnBrk="0" hangingPunct="0">
                        <a:spcBef>
                          <a:spcPts val="900"/>
                        </a:spcBef>
                        <a:defRPr/>
                      </a:pPr>
                      <a:r>
                        <a:rPr lang="en-US" sz="2200" b="1" kern="1200" dirty="0">
                          <a:solidFill>
                            <a:srgbClr val="231F20"/>
                          </a:solidFill>
                          <a:latin typeface="Arial Narrow"/>
                          <a:ea typeface="+mn-ea"/>
                          <a:cs typeface="+mn-cs"/>
                        </a:rPr>
                        <a:t>Restrict</a:t>
                      </a:r>
                      <a:r>
                        <a:rPr lang="en-US" sz="2200" b="0" kern="1200" dirty="0">
                          <a:solidFill>
                            <a:srgbClr val="231F20"/>
                          </a:solidFill>
                          <a:latin typeface="Arial Narrow"/>
                          <a:ea typeface="+mn-ea"/>
                          <a:cs typeface="+mn-cs"/>
                        </a:rPr>
                        <a:t> the food handler from working with exposed food, utensils, and equipment.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Footer Placeholder 2">
            <a:extLst>
              <a:ext uri="{FF2B5EF4-FFF2-40B4-BE49-F238E27FC236}">
                <a16:creationId xmlns:a16="http://schemas.microsoft.com/office/drawing/2014/main" id="{3DCDDC1B-884D-6AF6-FD39-3E6B4917DFA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7904546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charset="0"/>
                <a:cs typeface="+mj-cs"/>
              </a:rPr>
              <a:t>Restricting or Excluding Staff for Medical Conditions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3-33</a:t>
            </a:r>
          </a:p>
        </p:txBody>
      </p:sp>
      <p:graphicFrame>
        <p:nvGraphicFramePr>
          <p:cNvPr id="2" name="Table 1"/>
          <p:cNvGraphicFramePr>
            <a:graphicFrameLocks noGrp="1"/>
          </p:cNvGraphicFramePr>
          <p:nvPr>
            <p:extLst>
              <p:ext uri="{D42A27DB-BD31-4B8C-83A1-F6EECF244321}">
                <p14:modId xmlns:p14="http://schemas.microsoft.com/office/powerpoint/2010/main" val="482004931"/>
              </p:ext>
            </p:extLst>
          </p:nvPr>
        </p:nvGraphicFramePr>
        <p:xfrm>
          <a:off x="576072" y="941833"/>
          <a:ext cx="7912607" cy="5573267"/>
        </p:xfrm>
        <a:graphic>
          <a:graphicData uri="http://schemas.openxmlformats.org/drawingml/2006/table">
            <a:tbl>
              <a:tblPr firstRow="1" bandRow="1">
                <a:tableStyleId>{5C22544A-7EE6-4342-B048-85BDC9FD1C3A}</a:tableStyleId>
              </a:tblPr>
              <a:tblGrid>
                <a:gridCol w="2038675">
                  <a:extLst>
                    <a:ext uri="{9D8B030D-6E8A-4147-A177-3AD203B41FA5}">
                      <a16:colId xmlns:a16="http://schemas.microsoft.com/office/drawing/2014/main" val="20000"/>
                    </a:ext>
                  </a:extLst>
                </a:gridCol>
                <a:gridCol w="5873932">
                  <a:extLst>
                    <a:ext uri="{9D8B030D-6E8A-4147-A177-3AD203B41FA5}">
                      <a16:colId xmlns:a16="http://schemas.microsoft.com/office/drawing/2014/main" val="20001"/>
                    </a:ext>
                  </a:extLst>
                </a:gridCol>
              </a:tblGrid>
              <a:tr h="366416">
                <a:tc>
                  <a:txBody>
                    <a:bodyPr/>
                    <a:lstStyle/>
                    <a:p>
                      <a:r>
                        <a:rPr lang="en-US" dirty="0"/>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n-US" dirty="0"/>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5206851">
                <a:tc>
                  <a:txBody>
                    <a:bodyPr/>
                    <a:lstStyle/>
                    <a:p>
                      <a:pPr marL="0" lvl="1" eaLnBrk="0" hangingPunct="0">
                        <a:defRPr/>
                      </a:pPr>
                      <a:r>
                        <a:rPr lang="en-US" sz="2000" b="0" kern="1200" dirty="0">
                          <a:solidFill>
                            <a:srgbClr val="231F20"/>
                          </a:solidFill>
                          <a:latin typeface="+mj-lt"/>
                          <a:ea typeface="+mn-ea"/>
                          <a:cs typeface="Arial Narrow"/>
                        </a:rPr>
                        <a:t>The food handler has at least one of </a:t>
                      </a:r>
                      <a:r>
                        <a:rPr lang="en-US" sz="2000" b="0" dirty="0">
                          <a:solidFill>
                            <a:srgbClr val="231F20"/>
                          </a:solidFill>
                          <a:latin typeface="+mj-lt"/>
                          <a:cs typeface="Arial Narrow"/>
                        </a:rPr>
                        <a:t>these symptoms from an infectious condition:</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Vomiting</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Diarrhea</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Jaundice (yellow skin or eyes)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1" indent="0" eaLnBrk="0" hangingPunct="0">
                        <a:spcBef>
                          <a:spcPts val="900"/>
                        </a:spcBef>
                        <a:buClr>
                          <a:srgbClr val="005CAB"/>
                        </a:buClr>
                        <a:buSzPct val="75000"/>
                        <a:buFont typeface="Wingdings" charset="2"/>
                        <a:buNone/>
                        <a:defRPr/>
                      </a:pPr>
                      <a:r>
                        <a:rPr lang="en-US" sz="2000" b="1" kern="0" dirty="0">
                          <a:solidFill>
                            <a:srgbClr val="231F20"/>
                          </a:solidFill>
                          <a:latin typeface="+mj-lt"/>
                        </a:rPr>
                        <a:t>Exclude</a:t>
                      </a:r>
                      <a:r>
                        <a:rPr lang="en-US" sz="2000" b="0" kern="0" dirty="0">
                          <a:solidFill>
                            <a:srgbClr val="231F20"/>
                          </a:solidFill>
                          <a:latin typeface="+mj-lt"/>
                        </a:rPr>
                        <a:t> the food handler from the operation.</a:t>
                      </a:r>
                    </a:p>
                    <a:p>
                      <a:pPr>
                        <a:spcBef>
                          <a:spcPts val="1800"/>
                        </a:spcBef>
                      </a:pPr>
                      <a:r>
                        <a:rPr lang="en-US" sz="2000" b="1" i="0" u="none" strike="noStrike" kern="1200" baseline="0" dirty="0">
                          <a:solidFill>
                            <a:schemeClr val="dk1"/>
                          </a:solidFill>
                          <a:latin typeface="+mj-lt"/>
                          <a:ea typeface="+mn-ea"/>
                          <a:cs typeface="+mn-cs"/>
                        </a:rPr>
                        <a:t>Vomiting and diarrhea</a:t>
                      </a:r>
                      <a:endParaRPr lang="en-US" sz="2000" b="0" i="0" u="none" strike="noStrike" kern="1200" baseline="0" dirty="0">
                        <a:solidFill>
                          <a:schemeClr val="dk1"/>
                        </a:solidFill>
                        <a:latin typeface="+mj-lt"/>
                        <a:ea typeface="+mn-ea"/>
                        <a:cs typeface="+mn-cs"/>
                      </a:endParaRPr>
                    </a:p>
                    <a:p>
                      <a:pPr>
                        <a:spcBef>
                          <a:spcPts val="300"/>
                        </a:spcBef>
                      </a:pPr>
                      <a:r>
                        <a:rPr lang="en-US" sz="2000" b="0" i="0" u="none" strike="noStrike" kern="1200" baseline="0" dirty="0">
                          <a:solidFill>
                            <a:schemeClr val="dk1"/>
                          </a:solidFill>
                          <a:latin typeface="+mj-lt"/>
                          <a:ea typeface="+mn-ea"/>
                          <a:cs typeface="+mn-cs"/>
                        </a:rPr>
                        <a:t>Before returning to work, food handlers must have either:</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Had no symptoms for at least 24 hours.</a:t>
                      </a:r>
                    </a:p>
                    <a:p>
                      <a:pPr marL="0" lvl="1" indent="0" algn="l" defTabSz="914400" rtl="0" eaLnBrk="1" fontAlgn="base" latinLnBrk="0" hangingPunct="1">
                        <a:lnSpc>
                          <a:spcPct val="100000"/>
                        </a:lnSpc>
                        <a:spcBef>
                          <a:spcPts val="300"/>
                        </a:spcBef>
                        <a:spcAft>
                          <a:spcPct val="0"/>
                        </a:spcAft>
                        <a:buClr>
                          <a:srgbClr val="E97635"/>
                        </a:buClr>
                        <a:buSzPct val="75000"/>
                        <a:buFont typeface="Wingdings" charset="2"/>
                        <a:buNone/>
                        <a:defRPr/>
                      </a:pPr>
                      <a:r>
                        <a:rPr lang="en-US" sz="2000" kern="1200" dirty="0">
                          <a:solidFill>
                            <a:srgbClr val="231F20"/>
                          </a:solidFill>
                          <a:latin typeface="Arial Narrow" charset="0"/>
                          <a:ea typeface="ＭＳ Ｐゴシック" charset="0"/>
                          <a:cs typeface="+mn-cs"/>
                        </a:rPr>
                        <a:t>Or</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A written release from a medical practitioner.</a:t>
                      </a:r>
                    </a:p>
                    <a:p>
                      <a:pPr>
                        <a:spcBef>
                          <a:spcPts val="1800"/>
                        </a:spcBef>
                      </a:pPr>
                      <a:r>
                        <a:rPr lang="en-US" sz="2000" b="1" i="0" u="none" strike="noStrike" kern="1200" baseline="0" dirty="0">
                          <a:solidFill>
                            <a:schemeClr val="dk1"/>
                          </a:solidFill>
                          <a:latin typeface="+mj-lt"/>
                          <a:ea typeface="+mn-ea"/>
                          <a:cs typeface="+mn-cs"/>
                        </a:rPr>
                        <a:t>Jaundice</a:t>
                      </a:r>
                      <a:endParaRPr lang="en-US" sz="2000" b="0" i="0" u="none" strike="noStrike" kern="1200" baseline="0" dirty="0">
                        <a:solidFill>
                          <a:schemeClr val="dk1"/>
                        </a:solidFill>
                        <a:latin typeface="+mj-lt"/>
                        <a:ea typeface="+mn-ea"/>
                        <a:cs typeface="+mn-cs"/>
                      </a:endParaRPr>
                    </a:p>
                    <a:p>
                      <a:pPr>
                        <a:spcBef>
                          <a:spcPts val="300"/>
                        </a:spcBef>
                      </a:pPr>
                      <a:r>
                        <a:rPr lang="en-US" sz="2000" b="0" i="0" u="none" strike="noStrike" kern="1200" baseline="0" dirty="0">
                          <a:solidFill>
                            <a:schemeClr val="dk1"/>
                          </a:solidFill>
                          <a:latin typeface="+mj-lt"/>
                          <a:ea typeface="+mn-ea"/>
                          <a:cs typeface="+mn-cs"/>
                        </a:rPr>
                        <a:t>Report food handlers to the regulatory authority. Exclude food handlers who have had jaundice for seven days or less.</a:t>
                      </a:r>
                    </a:p>
                    <a:p>
                      <a:pPr>
                        <a:spcBef>
                          <a:spcPts val="1200"/>
                        </a:spcBef>
                      </a:pPr>
                      <a:r>
                        <a:rPr lang="en-US" sz="2000" b="0" i="0" u="none" strike="noStrike" kern="1200" baseline="0" dirty="0">
                          <a:solidFill>
                            <a:schemeClr val="dk1"/>
                          </a:solidFill>
                          <a:latin typeface="+mj-lt"/>
                          <a:ea typeface="+mn-ea"/>
                          <a:cs typeface="+mn-cs"/>
                        </a:rPr>
                        <a:t>Before returning to work, food handlers must have both:</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A written release from a medical practitioner </a:t>
                      </a:r>
                    </a:p>
                    <a:p>
                      <a:pPr marL="0" lvl="1" indent="0" algn="l" defTabSz="914400" rtl="0" eaLnBrk="1" fontAlgn="base" latinLnBrk="0" hangingPunct="1">
                        <a:lnSpc>
                          <a:spcPct val="100000"/>
                        </a:lnSpc>
                        <a:spcBef>
                          <a:spcPts val="300"/>
                        </a:spcBef>
                        <a:spcAft>
                          <a:spcPct val="0"/>
                        </a:spcAft>
                        <a:buClr>
                          <a:srgbClr val="E97635"/>
                        </a:buClr>
                        <a:buSzPct val="75000"/>
                        <a:buFont typeface="Wingdings" charset="2"/>
                        <a:buNone/>
                        <a:defRPr/>
                      </a:pPr>
                      <a:r>
                        <a:rPr lang="en-US" sz="2000" kern="1200" dirty="0">
                          <a:solidFill>
                            <a:srgbClr val="231F20"/>
                          </a:solidFill>
                          <a:latin typeface="Arial Narrow" charset="0"/>
                          <a:ea typeface="ＭＳ Ｐゴシック" charset="0"/>
                          <a:cs typeface="+mn-cs"/>
                        </a:rPr>
                        <a:t>And </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Approval from the regulatory authority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Footer Placeholder 2">
            <a:extLst>
              <a:ext uri="{FF2B5EF4-FFF2-40B4-BE49-F238E27FC236}">
                <a16:creationId xmlns:a16="http://schemas.microsoft.com/office/drawing/2014/main" id="{16CB1963-803B-F7E8-ED21-DA3F8102638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5195774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charset="0"/>
                <a:cs typeface="+mj-cs"/>
              </a:rPr>
              <a:t>Restricting or Excluding Staff for Medical Conditions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3-34</a:t>
            </a:r>
          </a:p>
        </p:txBody>
      </p:sp>
      <p:graphicFrame>
        <p:nvGraphicFramePr>
          <p:cNvPr id="2" name="Table 1"/>
          <p:cNvGraphicFramePr>
            <a:graphicFrameLocks noGrp="1"/>
          </p:cNvGraphicFramePr>
          <p:nvPr>
            <p:extLst>
              <p:ext uri="{D42A27DB-BD31-4B8C-83A1-F6EECF244321}">
                <p14:modId xmlns:p14="http://schemas.microsoft.com/office/powerpoint/2010/main" val="1629032052"/>
              </p:ext>
            </p:extLst>
          </p:nvPr>
        </p:nvGraphicFramePr>
        <p:xfrm>
          <a:off x="576073" y="950404"/>
          <a:ext cx="8131366" cy="5450396"/>
        </p:xfrm>
        <a:graphic>
          <a:graphicData uri="http://schemas.openxmlformats.org/drawingml/2006/table">
            <a:tbl>
              <a:tblPr firstRow="1" bandRow="1">
                <a:tableStyleId>{5C22544A-7EE6-4342-B048-85BDC9FD1C3A}</a:tableStyleId>
              </a:tblPr>
              <a:tblGrid>
                <a:gridCol w="4300727">
                  <a:extLst>
                    <a:ext uri="{9D8B030D-6E8A-4147-A177-3AD203B41FA5}">
                      <a16:colId xmlns:a16="http://schemas.microsoft.com/office/drawing/2014/main" val="20000"/>
                    </a:ext>
                  </a:extLst>
                </a:gridCol>
                <a:gridCol w="3830639">
                  <a:extLst>
                    <a:ext uri="{9D8B030D-6E8A-4147-A177-3AD203B41FA5}">
                      <a16:colId xmlns:a16="http://schemas.microsoft.com/office/drawing/2014/main" val="20001"/>
                    </a:ext>
                  </a:extLst>
                </a:gridCol>
              </a:tblGrid>
              <a:tr h="405956">
                <a:tc>
                  <a:txBody>
                    <a:bodyPr/>
                    <a:lstStyle/>
                    <a:p>
                      <a:r>
                        <a:rPr lang="en-US" dirty="0"/>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n-US" dirty="0"/>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5044440">
                <a:tc>
                  <a:txBody>
                    <a:bodyPr/>
                    <a:lstStyle/>
                    <a:p>
                      <a:pPr marL="0" lvl="1" eaLnBrk="0" hangingPunct="0">
                        <a:defRPr/>
                      </a:pPr>
                      <a:r>
                        <a:rPr lang="en-US" sz="2000" b="0" kern="0" dirty="0">
                          <a:solidFill>
                            <a:srgbClr val="231F20"/>
                          </a:solidFill>
                          <a:latin typeface="+mj-lt"/>
                        </a:rPr>
                        <a:t>The food handler is vomiting or has diarrhea and has been diagnosed with an illness caused by one of these pathogens:</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Norovirus</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i="1" kern="1200" dirty="0" err="1">
                          <a:solidFill>
                            <a:srgbClr val="231F20"/>
                          </a:solidFill>
                          <a:latin typeface="Arial Narrow" charset="0"/>
                          <a:ea typeface="ＭＳ Ｐゴシック" charset="0"/>
                          <a:cs typeface="+mn-cs"/>
                        </a:rPr>
                        <a:t>Shigella</a:t>
                      </a:r>
                      <a:r>
                        <a:rPr lang="en-US" sz="2200" kern="1200" dirty="0">
                          <a:solidFill>
                            <a:srgbClr val="231F20"/>
                          </a:solidFill>
                          <a:latin typeface="Arial Narrow" charset="0"/>
                          <a:ea typeface="ＭＳ Ｐゴシック" charset="0"/>
                          <a:cs typeface="+mn-cs"/>
                        </a:rPr>
                        <a:t> spp.</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err="1">
                          <a:solidFill>
                            <a:srgbClr val="231F20"/>
                          </a:solidFill>
                          <a:latin typeface="Arial Narrow" charset="0"/>
                          <a:ea typeface="ＭＳ Ｐゴシック" charset="0"/>
                          <a:cs typeface="+mn-cs"/>
                        </a:rPr>
                        <a:t>Nontyphoidal</a:t>
                      </a:r>
                      <a:r>
                        <a:rPr lang="en-US" sz="2200" kern="1200" dirty="0">
                          <a:solidFill>
                            <a:srgbClr val="231F20"/>
                          </a:solidFill>
                          <a:latin typeface="Arial Narrow" charset="0"/>
                          <a:ea typeface="ＭＳ Ｐゴシック" charset="0"/>
                          <a:cs typeface="+mn-cs"/>
                        </a:rPr>
                        <a:t> </a:t>
                      </a:r>
                      <a:r>
                        <a:rPr lang="en-US" sz="2200" i="1" kern="1200" dirty="0">
                          <a:solidFill>
                            <a:srgbClr val="231F20"/>
                          </a:solidFill>
                          <a:latin typeface="Arial Narrow" charset="0"/>
                          <a:ea typeface="ＭＳ Ｐゴシック" charset="0"/>
                          <a:cs typeface="+mn-cs"/>
                        </a:rPr>
                        <a:t>Salmonella</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Shiga toxin-producing </a:t>
                      </a:r>
                      <a:r>
                        <a:rPr lang="en-US" sz="2200" i="1" kern="1200" dirty="0">
                          <a:solidFill>
                            <a:srgbClr val="231F20"/>
                          </a:solidFill>
                          <a:latin typeface="Arial Narrow" charset="0"/>
                          <a:ea typeface="ＭＳ Ｐゴシック" charset="0"/>
                          <a:cs typeface="+mn-cs"/>
                        </a:rPr>
                        <a:t>E. coli </a:t>
                      </a:r>
                      <a:r>
                        <a:rPr lang="en-US" sz="2200" kern="1200" dirty="0">
                          <a:solidFill>
                            <a:srgbClr val="231F20"/>
                          </a:solidFill>
                          <a:latin typeface="Arial Narrow" charset="0"/>
                          <a:ea typeface="ＭＳ Ｐゴシック" charset="0"/>
                          <a:cs typeface="+mn-cs"/>
                        </a:rPr>
                        <a:t>(STEC)</a:t>
                      </a:r>
                    </a:p>
                    <a:p>
                      <a:pPr marL="0" lvl="1" eaLnBrk="0" hangingPunct="0">
                        <a:spcBef>
                          <a:spcPts val="1200"/>
                        </a:spcBef>
                        <a:defRPr/>
                      </a:pPr>
                      <a:r>
                        <a:rPr lang="en-US" sz="2000" b="0" kern="0" dirty="0">
                          <a:solidFill>
                            <a:srgbClr val="231F20"/>
                          </a:solidFill>
                          <a:latin typeface="+mj-lt"/>
                        </a:rPr>
                        <a:t>The food handler has been diagnosed with an illness caused by one of these pathogens:</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Hepatitis A</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i="1" kern="1200" dirty="0">
                          <a:solidFill>
                            <a:srgbClr val="231F20"/>
                          </a:solidFill>
                          <a:latin typeface="Arial Narrow" charset="0"/>
                          <a:ea typeface="ＭＳ Ｐゴシック" charset="0"/>
                          <a:cs typeface="+mn-cs"/>
                        </a:rPr>
                        <a:t>Salmonella </a:t>
                      </a:r>
                      <a:r>
                        <a:rPr lang="en-US" sz="2200" kern="1200" dirty="0" err="1">
                          <a:solidFill>
                            <a:srgbClr val="231F20"/>
                          </a:solidFill>
                          <a:latin typeface="Arial Narrow" charset="0"/>
                          <a:ea typeface="ＭＳ Ｐゴシック" charset="0"/>
                          <a:cs typeface="+mn-cs"/>
                        </a:rPr>
                        <a:t>Typhi</a:t>
                      </a:r>
                      <a:endParaRPr lang="en-US" sz="2200" kern="1200" dirty="0">
                        <a:solidFill>
                          <a:srgbClr val="231F20"/>
                        </a:solidFill>
                        <a:latin typeface="Arial Narrow" charset="0"/>
                        <a:ea typeface="ＭＳ Ｐゴシック"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b="1" kern="1200" dirty="0">
                          <a:solidFill>
                            <a:srgbClr val="231F20"/>
                          </a:solidFill>
                          <a:latin typeface="Arial Narrow" charset="0"/>
                          <a:ea typeface="ＭＳ Ｐゴシック" charset="0"/>
                          <a:cs typeface="+mn-cs"/>
                        </a:rPr>
                        <a:t>Exclude</a:t>
                      </a:r>
                      <a:r>
                        <a:rPr lang="en-US" sz="2200" kern="1200" dirty="0">
                          <a:solidFill>
                            <a:srgbClr val="231F20"/>
                          </a:solidFill>
                          <a:latin typeface="Arial Narrow" charset="0"/>
                          <a:ea typeface="ＭＳ Ｐゴシック" charset="0"/>
                          <a:cs typeface="+mn-cs"/>
                        </a:rPr>
                        <a:t> the food handler from the operation.</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b="1" kern="1200" dirty="0">
                          <a:solidFill>
                            <a:srgbClr val="231F20"/>
                          </a:solidFill>
                          <a:latin typeface="Arial Narrow" charset="0"/>
                          <a:ea typeface="ＭＳ Ｐゴシック" charset="0"/>
                          <a:cs typeface="+mn-cs"/>
                        </a:rPr>
                        <a:t>Report </a:t>
                      </a:r>
                      <a:r>
                        <a:rPr lang="en-US" sz="2200" kern="1200" dirty="0">
                          <a:solidFill>
                            <a:srgbClr val="231F20"/>
                          </a:solidFill>
                          <a:latin typeface="Arial Narrow" charset="0"/>
                          <a:ea typeface="ＭＳ Ｐゴシック" charset="0"/>
                          <a:cs typeface="+mn-cs"/>
                        </a:rPr>
                        <a:t>the situation to the regulatory authority.</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Work with the medical practitioner and the local regulatory authority.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Footer Placeholder 2">
            <a:extLst>
              <a:ext uri="{FF2B5EF4-FFF2-40B4-BE49-F238E27FC236}">
                <a16:creationId xmlns:a16="http://schemas.microsoft.com/office/drawing/2014/main" id="{BE619B7B-3F2F-28C4-5431-B901A4E0396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195339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168178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11"/>
          <p:cNvSpPr>
            <a:spLocks noGrp="1" noChangeArrowheads="1"/>
          </p:cNvSpPr>
          <p:nvPr>
            <p:ph type="title"/>
          </p:nvPr>
        </p:nvSpPr>
        <p:spPr/>
        <p:txBody>
          <a:bodyPr/>
          <a:lstStyle/>
          <a:p>
            <a:pPr eaLnBrk="1" hangingPunct="1">
              <a:defRPr/>
            </a:pPr>
            <a:r>
              <a:rPr lang="en-US" dirty="0">
                <a:latin typeface="Arial Narrow" charset="0"/>
                <a:cs typeface="+mj-cs"/>
              </a:rPr>
              <a:t>The Flow of Food: An Introduction</a:t>
            </a:r>
          </a:p>
        </p:txBody>
      </p:sp>
      <p:sp>
        <p:nvSpPr>
          <p:cNvPr id="108546"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marL="347472" lvl="1" indent="-347472" eaLnBrk="1" hangingPunct="1">
              <a:lnSpc>
                <a:spcPct val="100000"/>
              </a:lnSpc>
              <a:spcBef>
                <a:spcPts val="900"/>
              </a:spcBef>
              <a:defRPr/>
            </a:pPr>
            <a:r>
              <a:rPr lang="en-US" dirty="0">
                <a:latin typeface="Arial Narrow" charset="0"/>
              </a:rPr>
              <a:t>How to prevent cross-contamination</a:t>
            </a:r>
          </a:p>
          <a:p>
            <a:pPr marL="347472" lvl="1" indent="-347472" eaLnBrk="1" hangingPunct="1">
              <a:lnSpc>
                <a:spcPct val="100000"/>
              </a:lnSpc>
              <a:spcBef>
                <a:spcPts val="900"/>
              </a:spcBef>
              <a:defRPr/>
            </a:pPr>
            <a:r>
              <a:rPr lang="en-US" dirty="0">
                <a:latin typeface="Arial Narrow" charset="0"/>
              </a:rPr>
              <a:t>How to prevent time-temperature abuse</a:t>
            </a:r>
          </a:p>
          <a:p>
            <a:pPr marL="347472" lvl="1" indent="-347472" eaLnBrk="1" hangingPunct="1">
              <a:lnSpc>
                <a:spcPct val="100000"/>
              </a:lnSpc>
              <a:spcBef>
                <a:spcPts val="900"/>
              </a:spcBef>
              <a:defRPr/>
            </a:pPr>
            <a:r>
              <a:rPr lang="en-US" dirty="0">
                <a:latin typeface="Arial Narrow" charset="0"/>
              </a:rPr>
              <a:t>How to use and maintain thermometers correctly</a:t>
            </a:r>
          </a:p>
          <a:p>
            <a:pPr marL="571500" lvl="1" indent="-457200" eaLnBrk="1" hangingPunct="1">
              <a:defRPr/>
            </a:pPr>
            <a:endParaRPr lang="en-US" dirty="0">
              <a:latin typeface="Arial Narrow" charset="0"/>
            </a:endParaRPr>
          </a:p>
        </p:txBody>
      </p:sp>
      <p:sp>
        <p:nvSpPr>
          <p:cNvPr id="108547" name="Rectangle 4"/>
          <p:cNvSpPr>
            <a:spLocks noChangeArrowheads="1"/>
          </p:cNvSpPr>
          <p:nvPr/>
        </p:nvSpPr>
        <p:spPr bwMode="auto">
          <a:xfrm>
            <a:off x="1066800" y="5775325"/>
            <a:ext cx="64008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spcAft>
                <a:spcPct val="25000"/>
              </a:spcAft>
              <a:tabLst>
                <a:tab pos="228600" algn="l"/>
              </a:tabLst>
              <a:defRPr/>
            </a:pPr>
            <a:endParaRPr lang="en-US" sz="2000" b="0" dirty="0">
              <a:solidFill>
                <a:srgbClr val="000000"/>
              </a:solidFill>
              <a:cs typeface="Times New Roman" charset="0"/>
            </a:endParaRPr>
          </a:p>
          <a:p>
            <a:pPr>
              <a:spcBef>
                <a:spcPct val="50000"/>
              </a:spcBef>
              <a:spcAft>
                <a:spcPct val="25000"/>
              </a:spcAft>
              <a:tabLst>
                <a:tab pos="228600" algn="l"/>
              </a:tabLst>
              <a:defRPr/>
            </a:pPr>
            <a:endParaRPr lang="en-US" sz="2000" b="0" dirty="0">
              <a:solidFill>
                <a:srgbClr val="000000"/>
              </a:solidFill>
              <a:cs typeface="Times New Roman" charset="0"/>
            </a:endParaRPr>
          </a:p>
        </p:txBody>
      </p:sp>
      <p:sp>
        <p:nvSpPr>
          <p:cNvPr id="10854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4-2</a:t>
            </a:r>
          </a:p>
        </p:txBody>
      </p:sp>
      <p:sp>
        <p:nvSpPr>
          <p:cNvPr id="2" name="Footer Placeholder 1">
            <a:extLst>
              <a:ext uri="{FF2B5EF4-FFF2-40B4-BE49-F238E27FC236}">
                <a16:creationId xmlns:a16="http://schemas.microsoft.com/office/drawing/2014/main" id="{295FC24C-7DF5-C491-1D7D-9BBDE3C377A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350670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4503" t="-2581" r="-4666" b="-2417"/>
          <a:stretch/>
        </p:blipFill>
        <p:spPr>
          <a:ln w="3175">
            <a:solidFill>
              <a:schemeClr val="tx1"/>
            </a:solidFill>
          </a:ln>
        </p:spPr>
      </p:pic>
      <p:sp>
        <p:nvSpPr>
          <p:cNvPr id="109573" name="Rectangle 11"/>
          <p:cNvSpPr>
            <a:spLocks noGrp="1" noChangeArrowheads="1"/>
          </p:cNvSpPr>
          <p:nvPr>
            <p:ph type="title"/>
          </p:nvPr>
        </p:nvSpPr>
        <p:spPr/>
        <p:txBody>
          <a:bodyPr/>
          <a:lstStyle/>
          <a:p>
            <a:pPr eaLnBrk="1" hangingPunct="1">
              <a:defRPr/>
            </a:pPr>
            <a:r>
              <a:rPr lang="en-US" dirty="0">
                <a:latin typeface="Arial Narrow" charset="0"/>
                <a:cs typeface="+mj-cs"/>
              </a:rPr>
              <a:t>The Flow of Food</a:t>
            </a:r>
          </a:p>
        </p:txBody>
      </p:sp>
      <p:sp>
        <p:nvSpPr>
          <p:cNvPr id="109570" name="Rectangle 3"/>
          <p:cNvSpPr>
            <a:spLocks noGrp="1" noChangeArrowheads="1"/>
          </p:cNvSpPr>
          <p:nvPr>
            <p:ph idx="1"/>
          </p:nvPr>
        </p:nvSpPr>
        <p:spPr/>
        <p:txBody>
          <a:bodyPr/>
          <a:lstStyle/>
          <a:p>
            <a:pPr marL="0" indent="0" eaLnBrk="1" hangingPunct="1">
              <a:defRPr/>
            </a:pPr>
            <a:r>
              <a:rPr lang="en-US" dirty="0">
                <a:latin typeface="Arial Narrow" charset="0"/>
                <a:cs typeface="+mn-cs"/>
              </a:rPr>
              <a:t>The flow of food:</a:t>
            </a:r>
          </a:p>
          <a:p>
            <a:pPr marL="0" lvl="1" indent="0" eaLnBrk="1" hangingPunct="1">
              <a:buNone/>
              <a:defRPr/>
            </a:pPr>
            <a:r>
              <a:rPr lang="en-US" dirty="0">
                <a:latin typeface="Arial Narrow" charset="0"/>
              </a:rPr>
              <a:t>The path that food takes through your operation</a:t>
            </a:r>
          </a:p>
          <a:p>
            <a:pPr marL="0" indent="0" eaLnBrk="1" hangingPunct="1">
              <a:defRPr/>
            </a:pPr>
            <a:r>
              <a:rPr lang="en-US" dirty="0">
                <a:latin typeface="Arial Narrow" charset="0"/>
                <a:cs typeface="+mn-cs"/>
              </a:rPr>
              <a:t>To keep food safe throughout the </a:t>
            </a:r>
            <a:br>
              <a:rPr lang="en-US" dirty="0">
                <a:latin typeface="Arial Narrow" charset="0"/>
                <a:cs typeface="+mn-cs"/>
              </a:rPr>
            </a:br>
            <a:r>
              <a:rPr lang="en-US" dirty="0">
                <a:latin typeface="Arial Narrow" charset="0"/>
                <a:cs typeface="+mn-cs"/>
              </a:rPr>
              <a:t>flow of food:</a:t>
            </a:r>
          </a:p>
          <a:p>
            <a:pPr marL="347472" lvl="1" indent="-347472" eaLnBrk="1" hangingPunct="1">
              <a:lnSpc>
                <a:spcPct val="100000"/>
              </a:lnSpc>
              <a:spcBef>
                <a:spcPts val="900"/>
              </a:spcBef>
              <a:defRPr/>
            </a:pPr>
            <a:r>
              <a:rPr lang="en-US" dirty="0">
                <a:latin typeface="Arial Narrow" charset="0"/>
              </a:rPr>
              <a:t>Prevent cross-contamination.</a:t>
            </a:r>
          </a:p>
          <a:p>
            <a:pPr marL="347472" lvl="1" indent="-347472" eaLnBrk="1" hangingPunct="1">
              <a:lnSpc>
                <a:spcPct val="100000"/>
              </a:lnSpc>
              <a:spcBef>
                <a:spcPts val="900"/>
              </a:spcBef>
              <a:defRPr/>
            </a:pPr>
            <a:r>
              <a:rPr lang="en-US" dirty="0">
                <a:latin typeface="Arial Narrow" charset="0"/>
              </a:rPr>
              <a:t>Prevent time-temperature abuse.</a:t>
            </a:r>
          </a:p>
          <a:p>
            <a:pPr marL="571500" lvl="1" indent="-457200" eaLnBrk="1" hangingPunct="1">
              <a:defRPr/>
            </a:pPr>
            <a:endParaRPr lang="en-US" dirty="0">
              <a:latin typeface="Arial Narrow" charset="0"/>
            </a:endParaRPr>
          </a:p>
        </p:txBody>
      </p:sp>
      <p:sp>
        <p:nvSpPr>
          <p:cNvPr id="10957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4-3</a:t>
            </a:r>
          </a:p>
        </p:txBody>
      </p:sp>
      <p:sp>
        <p:nvSpPr>
          <p:cNvPr id="2" name="Footer Placeholder 1">
            <a:extLst>
              <a:ext uri="{FF2B5EF4-FFF2-40B4-BE49-F238E27FC236}">
                <a16:creationId xmlns:a16="http://schemas.microsoft.com/office/drawing/2014/main" id="{61E42D6C-6955-7A5A-1B88-02897E99C78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9186865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4073C2-5CDA-4B29-86CE-BBCA2F26E7D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510"/>
          <a:stretch/>
        </p:blipFill>
        <p:spPr>
          <a:xfrm>
            <a:off x="6523038" y="1243013"/>
            <a:ext cx="2103437" cy="2103120"/>
          </a:xfrm>
        </p:spPr>
      </p:pic>
      <p:sp>
        <p:nvSpPr>
          <p:cNvPr id="110596" name="Rectangle 8"/>
          <p:cNvSpPr>
            <a:spLocks noGrp="1" noChangeArrowheads="1"/>
          </p:cNvSpPr>
          <p:nvPr>
            <p:ph type="title"/>
          </p:nvPr>
        </p:nvSpPr>
        <p:spPr/>
        <p:txBody>
          <a:bodyPr/>
          <a:lstStyle/>
          <a:p>
            <a:pPr eaLnBrk="1" hangingPunct="1">
              <a:defRPr/>
            </a:pPr>
            <a:r>
              <a:rPr lang="en-US" dirty="0">
                <a:latin typeface="Arial Narrow" charset="0"/>
                <a:cs typeface="+mj-cs"/>
              </a:rPr>
              <a:t>Preventing Cross-Contamination</a:t>
            </a:r>
          </a:p>
        </p:txBody>
      </p:sp>
      <p:sp>
        <p:nvSpPr>
          <p:cNvPr id="110594" name="Rectangle 3"/>
          <p:cNvSpPr>
            <a:spLocks noGrp="1" noChangeArrowheads="1"/>
          </p:cNvSpPr>
          <p:nvPr>
            <p:ph idx="1"/>
          </p:nvPr>
        </p:nvSpPr>
        <p:spPr/>
        <p:txBody>
          <a:bodyPr/>
          <a:lstStyle/>
          <a:p>
            <a:pPr marL="0" indent="0" eaLnBrk="1" hangingPunct="1">
              <a:defRPr/>
            </a:pPr>
            <a:r>
              <a:rPr lang="en-US" dirty="0">
                <a:latin typeface="Arial Narrow" charset="0"/>
                <a:cs typeface="+mn-cs"/>
              </a:rPr>
              <a:t>Separate equipment:</a:t>
            </a:r>
          </a:p>
          <a:p>
            <a:pPr lvl="1" eaLnBrk="1" hangingPunct="1">
              <a:defRPr/>
            </a:pPr>
            <a:r>
              <a:rPr lang="en-US" dirty="0">
                <a:solidFill>
                  <a:srgbClr val="000000"/>
                </a:solidFill>
                <a:latin typeface="Arial Narrow" charset="0"/>
              </a:rPr>
              <a:t>Use separate equipment for raw and </a:t>
            </a:r>
            <a:br>
              <a:rPr lang="en-US" dirty="0">
                <a:solidFill>
                  <a:srgbClr val="000000"/>
                </a:solidFill>
                <a:latin typeface="Arial Narrow" charset="0"/>
              </a:rPr>
            </a:br>
            <a:r>
              <a:rPr lang="en-US" dirty="0">
                <a:solidFill>
                  <a:srgbClr val="000000"/>
                </a:solidFill>
                <a:latin typeface="Arial Narrow" charset="0"/>
              </a:rPr>
              <a:t>ready-to-eat food.</a:t>
            </a:r>
          </a:p>
          <a:p>
            <a:pPr marL="0" indent="0" eaLnBrk="1" hangingPunct="1">
              <a:defRPr/>
            </a:pPr>
            <a:endParaRPr lang="en-US" dirty="0">
              <a:latin typeface="Arial Narrow" charset="0"/>
              <a:cs typeface="+mn-cs"/>
            </a:endParaRPr>
          </a:p>
          <a:p>
            <a:pPr marL="0" indent="0" eaLnBrk="1" hangingPunct="1">
              <a:defRPr/>
            </a:pPr>
            <a:r>
              <a:rPr lang="en-US" dirty="0">
                <a:latin typeface="Arial Narrow" charset="0"/>
                <a:cs typeface="+mn-cs"/>
              </a:rPr>
              <a:t>Clean and sanitize:</a:t>
            </a:r>
          </a:p>
          <a:p>
            <a:pPr marL="347472" lvl="1" indent="-347472" eaLnBrk="1" hangingPunct="1">
              <a:lnSpc>
                <a:spcPct val="100000"/>
              </a:lnSpc>
              <a:spcBef>
                <a:spcPts val="900"/>
              </a:spcBef>
              <a:defRPr/>
            </a:pPr>
            <a:r>
              <a:rPr lang="en-US" dirty="0">
                <a:solidFill>
                  <a:srgbClr val="000000"/>
                </a:solidFill>
                <a:latin typeface="Arial Narrow" charset="0"/>
              </a:rPr>
              <a:t>Clean and sanitize all work surfaces, equipment, and utensils before and after </a:t>
            </a:r>
            <a:br>
              <a:rPr lang="en-US" dirty="0">
                <a:solidFill>
                  <a:srgbClr val="000000"/>
                </a:solidFill>
                <a:latin typeface="Arial Narrow" charset="0"/>
              </a:rPr>
            </a:br>
            <a:r>
              <a:rPr lang="en-US" dirty="0">
                <a:solidFill>
                  <a:srgbClr val="000000"/>
                </a:solidFill>
                <a:latin typeface="Arial Narrow" charset="0"/>
              </a:rPr>
              <a:t>each task.</a:t>
            </a:r>
          </a:p>
          <a:p>
            <a:pPr marL="0" indent="0" eaLnBrk="1" hangingPunct="1">
              <a:defRPr/>
            </a:pPr>
            <a:endParaRPr lang="en-US" dirty="0">
              <a:solidFill>
                <a:srgbClr val="000000"/>
              </a:solidFill>
              <a:latin typeface="Arial Narrow" charset="0"/>
              <a:cs typeface="+mn-cs"/>
            </a:endParaRPr>
          </a:p>
        </p:txBody>
      </p:sp>
      <p:sp>
        <p:nvSpPr>
          <p:cNvPr id="11059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4-4</a:t>
            </a:r>
          </a:p>
        </p:txBody>
      </p:sp>
      <p:pic>
        <p:nvPicPr>
          <p:cNvPr id="8" name="Picture Placeholder 4">
            <a:extLst>
              <a:ext uri="{FF2B5EF4-FFF2-40B4-BE49-F238E27FC236}">
                <a16:creationId xmlns:a16="http://schemas.microsoft.com/office/drawing/2014/main" id="{D14073C2-5CDA-4B29-86CE-BBCA2F26E7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7" y="3634581"/>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0A150852-1396-D858-0605-DCF26DD8FF5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561532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21" name="Rectangle 11"/>
          <p:cNvSpPr>
            <a:spLocks noGrp="1" noChangeArrowheads="1"/>
          </p:cNvSpPr>
          <p:nvPr>
            <p:ph type="title"/>
          </p:nvPr>
        </p:nvSpPr>
        <p:spPr/>
        <p:txBody>
          <a:bodyPr/>
          <a:lstStyle/>
          <a:p>
            <a:pPr eaLnBrk="1" hangingPunct="1">
              <a:defRPr/>
            </a:pPr>
            <a:r>
              <a:rPr lang="en-US" dirty="0">
                <a:latin typeface="Arial Narrow" charset="0"/>
                <a:cs typeface="+mj-cs"/>
              </a:rPr>
              <a:t>Preventing Cross-Contamination</a:t>
            </a:r>
          </a:p>
        </p:txBody>
      </p:sp>
      <p:sp>
        <p:nvSpPr>
          <p:cNvPr id="111618" name="Rectangle 3"/>
          <p:cNvSpPr>
            <a:spLocks noGrp="1" noChangeArrowheads="1"/>
          </p:cNvSpPr>
          <p:nvPr>
            <p:ph idx="1"/>
          </p:nvPr>
        </p:nvSpPr>
        <p:spPr/>
        <p:txBody>
          <a:bodyPr/>
          <a:lstStyle/>
          <a:p>
            <a:pPr marL="0" indent="0" eaLnBrk="1" hangingPunct="1">
              <a:defRPr/>
            </a:pPr>
            <a:r>
              <a:rPr lang="en-US" dirty="0">
                <a:latin typeface="Arial Narrow" charset="0"/>
                <a:cs typeface="+mn-cs"/>
              </a:rPr>
              <a:t>Prep raw and ready-to-eat food at different times:</a:t>
            </a:r>
          </a:p>
          <a:p>
            <a:pPr lvl="1" eaLnBrk="1" hangingPunct="1">
              <a:defRPr/>
            </a:pPr>
            <a:r>
              <a:rPr lang="en-US" dirty="0">
                <a:solidFill>
                  <a:srgbClr val="000000"/>
                </a:solidFill>
                <a:latin typeface="Arial Narrow" charset="0"/>
              </a:rPr>
              <a:t>If using the same prep table, prep raw meat, fish, and poultry at a different time than ready-to-eat food.</a:t>
            </a:r>
          </a:p>
          <a:p>
            <a:pPr lvl="1" eaLnBrk="1" hangingPunct="1">
              <a:defRPr/>
            </a:pPr>
            <a:r>
              <a:rPr lang="en-US" dirty="0">
                <a:solidFill>
                  <a:srgbClr val="000000"/>
                </a:solidFill>
                <a:latin typeface="Arial Narrow" charset="0"/>
              </a:rPr>
              <a:t>When possible, prep ready-to-eat food before raw food.</a:t>
            </a: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4-5</a:t>
            </a:r>
          </a:p>
        </p:txBody>
      </p:sp>
      <p:pic>
        <p:nvPicPr>
          <p:cNvPr id="13" name="Picture Placeholder 12">
            <a:extLst>
              <a:ext uri="{FF2B5EF4-FFF2-40B4-BE49-F238E27FC236}">
                <a16:creationId xmlns:a16="http://schemas.microsoft.com/office/drawing/2014/main" id="{AD672093-7426-42C2-B9DA-54A03529B285}"/>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2" name="Footer Placeholder 1">
            <a:extLst>
              <a:ext uri="{FF2B5EF4-FFF2-40B4-BE49-F238E27FC236}">
                <a16:creationId xmlns:a16="http://schemas.microsoft.com/office/drawing/2014/main" id="{E9C92BAB-BB6A-7882-E48A-8B76D6A98B8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7946740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21" name="Rectangle 11"/>
          <p:cNvSpPr>
            <a:spLocks noGrp="1" noChangeArrowheads="1"/>
          </p:cNvSpPr>
          <p:nvPr>
            <p:ph type="title"/>
          </p:nvPr>
        </p:nvSpPr>
        <p:spPr/>
        <p:txBody>
          <a:bodyPr/>
          <a:lstStyle/>
          <a:p>
            <a:pPr eaLnBrk="1" hangingPunct="1">
              <a:defRPr/>
            </a:pPr>
            <a:r>
              <a:rPr lang="en-US" dirty="0">
                <a:latin typeface="Arial Narrow" charset="0"/>
                <a:cs typeface="+mj-cs"/>
              </a:rPr>
              <a:t>Preventing Cross-Contamination</a:t>
            </a:r>
          </a:p>
        </p:txBody>
      </p:sp>
      <p:sp>
        <p:nvSpPr>
          <p:cNvPr id="111618" name="Rectangle 3"/>
          <p:cNvSpPr>
            <a:spLocks noGrp="1" noChangeArrowheads="1"/>
          </p:cNvSpPr>
          <p:nvPr>
            <p:ph idx="1"/>
          </p:nvPr>
        </p:nvSpPr>
        <p:spPr/>
        <p:txBody>
          <a:bodyPr/>
          <a:lstStyle/>
          <a:p>
            <a:pPr marL="0" indent="0" eaLnBrk="1" hangingPunct="1">
              <a:defRPr/>
            </a:pPr>
            <a:r>
              <a:rPr lang="en-US" dirty="0">
                <a:latin typeface="Arial Narrow" charset="0"/>
                <a:cs typeface="+mn-cs"/>
              </a:rPr>
              <a:t>Prep raw and ready-to-eat food at different times:</a:t>
            </a:r>
            <a:endParaRPr lang="en-US" dirty="0">
              <a:solidFill>
                <a:srgbClr val="000000"/>
              </a:solidFill>
              <a:latin typeface="Arial Narrow" charset="0"/>
            </a:endParaRPr>
          </a:p>
          <a:p>
            <a:pPr lvl="1" eaLnBrk="1" hangingPunct="1">
              <a:defRPr/>
            </a:pPr>
            <a:r>
              <a:rPr lang="en-US" dirty="0">
                <a:solidFill>
                  <a:srgbClr val="000000"/>
                </a:solidFill>
                <a:latin typeface="Arial Narrow" charset="0"/>
              </a:rPr>
              <a:t>Separate raw meat, poultry, and seafood from unwashed and ready-to-eat fruits and vegetables.</a:t>
            </a:r>
          </a:p>
          <a:p>
            <a:pPr marL="0" indent="0" eaLnBrk="1" hangingPunct="1">
              <a:defRPr/>
            </a:pPr>
            <a:r>
              <a:rPr lang="en-US" dirty="0">
                <a:latin typeface="Arial Narrow" charset="0"/>
                <a:cs typeface="+mn-cs"/>
              </a:rPr>
              <a:t>Buy prepared food:</a:t>
            </a:r>
          </a:p>
          <a:p>
            <a:pPr marL="347472" lvl="1" indent="-347472" eaLnBrk="1" hangingPunct="1">
              <a:lnSpc>
                <a:spcPct val="100000"/>
              </a:lnSpc>
              <a:spcBef>
                <a:spcPts val="900"/>
              </a:spcBef>
              <a:defRPr/>
            </a:pPr>
            <a:r>
              <a:rPr lang="en-US" dirty="0">
                <a:latin typeface="Arial Narrow" charset="0"/>
              </a:rPr>
              <a:t>Buy food items that don’t require much prepping or handling.</a:t>
            </a: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4-6</a:t>
            </a:r>
          </a:p>
        </p:txBody>
      </p:sp>
      <p:pic>
        <p:nvPicPr>
          <p:cNvPr id="13" name="Picture Placeholder 12">
            <a:extLst>
              <a:ext uri="{FF2B5EF4-FFF2-40B4-BE49-F238E27FC236}">
                <a16:creationId xmlns:a16="http://schemas.microsoft.com/office/drawing/2014/main" id="{AD672093-7426-42C2-B9DA-54A03529B285}"/>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2" name="Footer Placeholder 1">
            <a:extLst>
              <a:ext uri="{FF2B5EF4-FFF2-40B4-BE49-F238E27FC236}">
                <a16:creationId xmlns:a16="http://schemas.microsoft.com/office/drawing/2014/main" id="{40FFCB51-9BEA-E45F-76CA-EF3284FE328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716032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42"/>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25604"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Time-temperature abuse:</a:t>
            </a:r>
          </a:p>
          <a:p>
            <a:pPr marL="347472" lvl="1" indent="-347472" eaLnBrk="1" hangingPunct="1">
              <a:lnSpc>
                <a:spcPct val="100000"/>
              </a:lnSpc>
              <a:spcBef>
                <a:spcPts val="900"/>
              </a:spcBef>
              <a:buFont typeface="Wingdings" pitchFamily="2" charset="2"/>
              <a:buChar char="l"/>
              <a:defRPr/>
            </a:pPr>
            <a:r>
              <a:rPr lang="en-US" dirty="0"/>
              <a:t>When food has stayed too long at temperatures good for pathogen growth</a:t>
            </a:r>
          </a:p>
          <a:p>
            <a:pPr marL="114300" lvl="1" indent="0" eaLnBrk="1" hangingPunct="1">
              <a:buFont typeface="Wingdings" pitchFamily="2" charset="2"/>
              <a:buNone/>
              <a:defRPr/>
            </a:pPr>
            <a:endParaRPr lang="en-US" dirty="0"/>
          </a:p>
        </p:txBody>
      </p:sp>
      <p:sp>
        <p:nvSpPr>
          <p:cNvPr id="2" name="Text Box 104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1-13</a:t>
            </a:r>
          </a:p>
        </p:txBody>
      </p:sp>
      <p:sp>
        <p:nvSpPr>
          <p:cNvPr id="3" name="Picture Placeholder 2"/>
          <p:cNvSpPr>
            <a:spLocks noGrp="1"/>
          </p:cNvSpPr>
          <p:nvPr>
            <p:ph type="pic" sz="quarter" idx="12"/>
          </p:nvPr>
        </p:nvSpPr>
        <p:spPr/>
      </p:sp>
      <p:pic>
        <p:nvPicPr>
          <p:cNvPr id="9" name="Picture Placeholder 3">
            <a:extLst>
              <a:ext uri="{FF2B5EF4-FFF2-40B4-BE49-F238E27FC236}">
                <a16:creationId xmlns:a16="http://schemas.microsoft.com/office/drawing/2014/main" id="{DAC196D3-B4B5-4CFE-84BD-DE1294C73F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55"/>
          <a:stretch/>
        </p:blipFill>
        <p:spPr bwMode="auto">
          <a:xfrm>
            <a:off x="6523038"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Footer Placeholder 3">
            <a:extLst>
              <a:ext uri="{FF2B5EF4-FFF2-40B4-BE49-F238E27FC236}">
                <a16:creationId xmlns:a16="http://schemas.microsoft.com/office/drawing/2014/main" id="{9B0E79E9-DB52-6D29-5964-6731C359670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10"/>
          <p:cNvSpPr>
            <a:spLocks noGrp="1" noChangeArrowheads="1"/>
          </p:cNvSpPr>
          <p:nvPr>
            <p:ph type="title"/>
          </p:nvPr>
        </p:nvSpPr>
        <p:spPr/>
        <p:txBody>
          <a:bodyPr/>
          <a:lstStyle/>
          <a:p>
            <a:pPr eaLnBrk="1" hangingPunct="1">
              <a:defRPr/>
            </a:pPr>
            <a:r>
              <a:rPr lang="en-US" dirty="0">
                <a:latin typeface="Arial Narrow" charset="0"/>
                <a:cs typeface="+mj-cs"/>
              </a:rPr>
              <a:t>Preventing Time-Temperature Abuse</a:t>
            </a:r>
          </a:p>
        </p:txBody>
      </p:sp>
      <p:sp>
        <p:nvSpPr>
          <p:cNvPr id="112642" name="Rectangle 3"/>
          <p:cNvSpPr>
            <a:spLocks noGrp="1" noChangeArrowheads="1"/>
          </p:cNvSpPr>
          <p:nvPr>
            <p:ph idx="1"/>
          </p:nvPr>
        </p:nvSpPr>
        <p:spPr/>
        <p:txBody>
          <a:bodyPr/>
          <a:lstStyle/>
          <a:p>
            <a:pPr marL="0" indent="0" eaLnBrk="1" hangingPunct="1">
              <a:defRPr/>
            </a:pPr>
            <a:r>
              <a:rPr lang="en-US" dirty="0">
                <a:latin typeface="Arial Narrow" charset="0"/>
                <a:cs typeface="+mn-cs"/>
              </a:rPr>
              <a:t>Time-temperature control:</a:t>
            </a:r>
          </a:p>
          <a:p>
            <a:pPr lvl="1" eaLnBrk="1" hangingPunct="1">
              <a:defRPr/>
            </a:pPr>
            <a:r>
              <a:rPr lang="en-US" dirty="0">
                <a:solidFill>
                  <a:srgbClr val="000000"/>
                </a:solidFill>
                <a:latin typeface="Arial Narrow" charset="0"/>
              </a:rPr>
              <a:t>Food held in the range of 41</a:t>
            </a:r>
            <a:r>
              <a:rPr lang="en-US" dirty="0">
                <a:solidFill>
                  <a:schemeClr val="tx1"/>
                </a:solidFill>
              </a:rPr>
              <a:t>˚F</a:t>
            </a:r>
            <a:r>
              <a:rPr lang="en-US" dirty="0">
                <a:solidFill>
                  <a:srgbClr val="000000"/>
                </a:solidFill>
                <a:latin typeface="Arial Narrow" charset="0"/>
              </a:rPr>
              <a:t> and 135</a:t>
            </a:r>
            <a:r>
              <a:rPr lang="en-US" dirty="0">
                <a:solidFill>
                  <a:schemeClr val="tx1"/>
                </a:solidFill>
              </a:rPr>
              <a:t>˚F </a:t>
            </a:r>
            <a:br>
              <a:rPr lang="en-US" dirty="0">
                <a:solidFill>
                  <a:schemeClr val="tx1"/>
                </a:solidFill>
              </a:rPr>
            </a:br>
            <a:r>
              <a:rPr lang="en-US" dirty="0">
                <a:solidFill>
                  <a:srgbClr val="000000"/>
                </a:solidFill>
                <a:latin typeface="Arial Narrow" charset="0"/>
              </a:rPr>
              <a:t>(5</a:t>
            </a:r>
            <a:r>
              <a:rPr lang="en-US" dirty="0">
                <a:solidFill>
                  <a:schemeClr val="tx1"/>
                </a:solidFill>
              </a:rPr>
              <a:t>˚C</a:t>
            </a:r>
            <a:r>
              <a:rPr lang="en-US" dirty="0">
                <a:solidFill>
                  <a:srgbClr val="000000"/>
                </a:solidFill>
                <a:latin typeface="Arial Narrow" charset="0"/>
              </a:rPr>
              <a:t> and 57</a:t>
            </a:r>
            <a:r>
              <a:rPr lang="en-US" dirty="0">
                <a:solidFill>
                  <a:schemeClr val="tx1"/>
                </a:solidFill>
              </a:rPr>
              <a:t>˚C</a:t>
            </a:r>
            <a:r>
              <a:rPr lang="en-US" dirty="0">
                <a:solidFill>
                  <a:srgbClr val="000000"/>
                </a:solidFill>
                <a:latin typeface="Arial Narrow" charset="0"/>
              </a:rPr>
              <a:t>) has been time-temperature abused.</a:t>
            </a:r>
          </a:p>
          <a:p>
            <a:pPr marL="347472" lvl="1" indent="-347472" eaLnBrk="1" hangingPunct="1">
              <a:lnSpc>
                <a:spcPct val="100000"/>
              </a:lnSpc>
              <a:spcBef>
                <a:spcPts val="900"/>
              </a:spcBef>
              <a:defRPr/>
            </a:pPr>
            <a:r>
              <a:rPr lang="en-US" dirty="0">
                <a:solidFill>
                  <a:srgbClr val="000000"/>
                </a:solidFill>
                <a:latin typeface="Arial Narrow" charset="0"/>
              </a:rPr>
              <a:t>Food is being temperature abused whenever it is handled in the following ways:</a:t>
            </a:r>
          </a:p>
          <a:p>
            <a:pPr marL="694944" lvl="2" indent="-347472" eaLnBrk="1" hangingPunct="1">
              <a:lnSpc>
                <a:spcPct val="100000"/>
              </a:lnSpc>
              <a:spcBef>
                <a:spcPts val="900"/>
              </a:spcBef>
              <a:defRPr/>
            </a:pPr>
            <a:r>
              <a:rPr lang="en-US" dirty="0">
                <a:solidFill>
                  <a:srgbClr val="000000"/>
                </a:solidFill>
                <a:latin typeface="Arial Narrow" charset="0"/>
              </a:rPr>
              <a:t>Cooked to the wrong internal temperature</a:t>
            </a:r>
          </a:p>
          <a:p>
            <a:pPr marL="694944" lvl="2" indent="-347472" eaLnBrk="1" hangingPunct="1">
              <a:lnSpc>
                <a:spcPct val="100000"/>
              </a:lnSpc>
              <a:spcBef>
                <a:spcPts val="900"/>
              </a:spcBef>
              <a:defRPr/>
            </a:pPr>
            <a:r>
              <a:rPr lang="en-US" dirty="0">
                <a:solidFill>
                  <a:srgbClr val="000000"/>
                </a:solidFill>
                <a:latin typeface="Arial Narrow" charset="0"/>
              </a:rPr>
              <a:t>Held at the wrong temperature</a:t>
            </a:r>
          </a:p>
          <a:p>
            <a:pPr marL="694944" lvl="2" indent="-347472" eaLnBrk="1" hangingPunct="1">
              <a:lnSpc>
                <a:spcPct val="100000"/>
              </a:lnSpc>
              <a:spcBef>
                <a:spcPts val="900"/>
              </a:spcBef>
              <a:defRPr/>
            </a:pPr>
            <a:r>
              <a:rPr lang="en-US" dirty="0">
                <a:solidFill>
                  <a:srgbClr val="000000"/>
                </a:solidFill>
                <a:latin typeface="Arial Narrow" charset="0"/>
              </a:rPr>
              <a:t>Cooled or reheated incorrectly</a:t>
            </a:r>
          </a:p>
        </p:txBody>
      </p:sp>
      <p:sp>
        <p:nvSpPr>
          <p:cNvPr id="11264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4-7</a:t>
            </a:r>
          </a:p>
        </p:txBody>
      </p:sp>
      <p:pic>
        <p:nvPicPr>
          <p:cNvPr id="6" name="Picture 5" descr="6e_c04_04_Temperature_L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4238" y="1243013"/>
            <a:ext cx="2743200" cy="3529584"/>
          </a:xfrm>
          <a:prstGeom prst="rect">
            <a:avLst/>
          </a:prstGeom>
        </p:spPr>
      </p:pic>
      <p:sp>
        <p:nvSpPr>
          <p:cNvPr id="2" name="Footer Placeholder 1">
            <a:extLst>
              <a:ext uri="{FF2B5EF4-FFF2-40B4-BE49-F238E27FC236}">
                <a16:creationId xmlns:a16="http://schemas.microsoft.com/office/drawing/2014/main" id="{24BA2A70-5BB4-3DF3-27E8-7A5739D473D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0029096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3D916DB-C532-4AB2-9461-3B6665DA3009}"/>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13669" name="Rectangle 10"/>
          <p:cNvSpPr>
            <a:spLocks noGrp="1" noChangeArrowheads="1"/>
          </p:cNvSpPr>
          <p:nvPr>
            <p:ph type="title"/>
          </p:nvPr>
        </p:nvSpPr>
        <p:spPr/>
        <p:txBody>
          <a:bodyPr/>
          <a:lstStyle/>
          <a:p>
            <a:pPr eaLnBrk="1" hangingPunct="1">
              <a:defRPr/>
            </a:pPr>
            <a:r>
              <a:rPr lang="en-US" dirty="0">
                <a:latin typeface="Arial Narrow" charset="0"/>
                <a:cs typeface="+mj-cs"/>
              </a:rPr>
              <a:t>Preventing Time-Temperature Abuse</a:t>
            </a:r>
          </a:p>
        </p:txBody>
      </p:sp>
      <p:sp>
        <p:nvSpPr>
          <p:cNvPr id="113666" name="Rectangle 3"/>
          <p:cNvSpPr>
            <a:spLocks noGrp="1" noChangeArrowheads="1"/>
          </p:cNvSpPr>
          <p:nvPr>
            <p:ph idx="1"/>
          </p:nvPr>
        </p:nvSpPr>
        <p:spPr/>
        <p:txBody>
          <a:bodyPr/>
          <a:lstStyle/>
          <a:p>
            <a:pPr marL="0" indent="0" eaLnBrk="1" hangingPunct="1">
              <a:defRPr/>
            </a:pPr>
            <a:r>
              <a:rPr lang="en-US" dirty="0">
                <a:latin typeface="Arial Narrow" charset="0"/>
                <a:cs typeface="+mn-cs"/>
              </a:rPr>
              <a:t>Avoid time-temperature abuse:</a:t>
            </a:r>
          </a:p>
          <a:p>
            <a:pPr marL="347472" lvl="1" indent="-347472" eaLnBrk="1" hangingPunct="1">
              <a:lnSpc>
                <a:spcPct val="100000"/>
              </a:lnSpc>
              <a:spcBef>
                <a:spcPts val="900"/>
              </a:spcBef>
              <a:defRPr/>
            </a:pPr>
            <a:r>
              <a:rPr lang="en-US" dirty="0">
                <a:solidFill>
                  <a:srgbClr val="000000"/>
                </a:solidFill>
                <a:latin typeface="Arial Narrow" charset="0"/>
              </a:rPr>
              <a:t>Monitor time and temperature.</a:t>
            </a:r>
          </a:p>
          <a:p>
            <a:pPr marL="347472" lvl="1" indent="-347472" eaLnBrk="1" hangingPunct="1">
              <a:lnSpc>
                <a:spcPct val="100000"/>
              </a:lnSpc>
              <a:spcBef>
                <a:spcPts val="900"/>
              </a:spcBef>
              <a:defRPr/>
            </a:pPr>
            <a:r>
              <a:rPr lang="en-US" dirty="0">
                <a:solidFill>
                  <a:srgbClr val="000000"/>
                </a:solidFill>
                <a:latin typeface="Arial Narrow" charset="0"/>
              </a:rPr>
              <a:t>Make sure the correct kinds of thermometers are available.</a:t>
            </a:r>
          </a:p>
          <a:p>
            <a:pPr marL="347472" lvl="1" indent="-347472" eaLnBrk="1" hangingPunct="1">
              <a:lnSpc>
                <a:spcPct val="100000"/>
              </a:lnSpc>
              <a:spcBef>
                <a:spcPts val="900"/>
              </a:spcBef>
              <a:defRPr/>
            </a:pPr>
            <a:r>
              <a:rPr lang="en-US" dirty="0">
                <a:solidFill>
                  <a:srgbClr val="000000"/>
                </a:solidFill>
                <a:latin typeface="Arial Narrow" charset="0"/>
              </a:rPr>
              <a:t>Regularly record temperatures and the times they are taken.</a:t>
            </a:r>
          </a:p>
          <a:p>
            <a:pPr marL="347472" lvl="1" indent="-347472" eaLnBrk="1" hangingPunct="1">
              <a:lnSpc>
                <a:spcPct val="100000"/>
              </a:lnSpc>
              <a:spcBef>
                <a:spcPts val="900"/>
              </a:spcBef>
              <a:defRPr/>
            </a:pPr>
            <a:r>
              <a:rPr lang="en-US" dirty="0">
                <a:solidFill>
                  <a:srgbClr val="000000"/>
                </a:solidFill>
                <a:latin typeface="Arial Narrow" charset="0"/>
              </a:rPr>
              <a:t>Minimize the time that food spends in the temperature danger zone.</a:t>
            </a:r>
          </a:p>
          <a:p>
            <a:pPr marL="347472" lvl="1" indent="-347472" eaLnBrk="1" hangingPunct="1">
              <a:lnSpc>
                <a:spcPct val="100000"/>
              </a:lnSpc>
              <a:spcBef>
                <a:spcPts val="900"/>
              </a:spcBef>
              <a:defRPr/>
            </a:pPr>
            <a:r>
              <a:rPr lang="en-US" dirty="0">
                <a:solidFill>
                  <a:srgbClr val="000000"/>
                </a:solidFill>
                <a:latin typeface="Arial Narrow" charset="0"/>
              </a:rPr>
              <a:t>Take corrective actions if time-temperature standards are not met.</a:t>
            </a:r>
          </a:p>
        </p:txBody>
      </p:sp>
      <p:sp>
        <p:nvSpPr>
          <p:cNvPr id="11366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4-8</a:t>
            </a:r>
          </a:p>
        </p:txBody>
      </p:sp>
      <p:sp>
        <p:nvSpPr>
          <p:cNvPr id="2" name="Footer Placeholder 1">
            <a:extLst>
              <a:ext uri="{FF2B5EF4-FFF2-40B4-BE49-F238E27FC236}">
                <a16:creationId xmlns:a16="http://schemas.microsoft.com/office/drawing/2014/main" id="{D37FDE6C-238E-D13E-B618-ABFEDB2C36D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4915663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5"/>
          <p:cNvSpPr>
            <a:spLocks noGrp="1" noChangeArrowheads="1"/>
          </p:cNvSpPr>
          <p:nvPr>
            <p:ph type="title"/>
          </p:nvPr>
        </p:nvSpPr>
        <p:spPr/>
        <p:txBody>
          <a:bodyPr/>
          <a:lstStyle/>
          <a:p>
            <a:pPr eaLnBrk="1" hangingPunct="1">
              <a:defRPr/>
            </a:pPr>
            <a:r>
              <a:rPr lang="en-US" dirty="0">
                <a:latin typeface="Arial Narrow" charset="0"/>
                <a:cs typeface="+mj-cs"/>
              </a:rPr>
              <a:t>Monitoring Time and Temperature</a:t>
            </a:r>
          </a:p>
        </p:txBody>
      </p:sp>
      <p:sp>
        <p:nvSpPr>
          <p:cNvPr id="2" name="Content Placeholder 1"/>
          <p:cNvSpPr>
            <a:spLocks noGrp="1"/>
          </p:cNvSpPr>
          <p:nvPr>
            <p:ph idx="1"/>
          </p:nvPr>
        </p:nvSpPr>
        <p:spPr/>
        <p:txBody>
          <a:bodyPr/>
          <a:lstStyle/>
          <a:p>
            <a:pPr eaLnBrk="1" hangingPunct="1">
              <a:defRPr/>
            </a:pPr>
            <a:r>
              <a:rPr lang="en-US" dirty="0">
                <a:latin typeface="Arial Narrow" charset="0"/>
              </a:rPr>
              <a:t>Bimetallic stemmed thermometer</a:t>
            </a:r>
          </a:p>
          <a:p>
            <a:pPr lvl="1" eaLnBrk="1" hangingPunct="1">
              <a:defRPr/>
            </a:pPr>
            <a:r>
              <a:rPr lang="en-US" dirty="0">
                <a:solidFill>
                  <a:srgbClr val="000000"/>
                </a:solidFill>
                <a:latin typeface="Arial Narrow" charset="0"/>
              </a:rPr>
              <a:t>Measures temperature through a metal stem</a:t>
            </a:r>
          </a:p>
          <a:p>
            <a:pPr lvl="1" eaLnBrk="1" hangingPunct="1">
              <a:defRPr/>
            </a:pPr>
            <a:r>
              <a:rPr lang="en-US" dirty="0">
                <a:solidFill>
                  <a:srgbClr val="000000"/>
                </a:solidFill>
                <a:latin typeface="Arial Narrow" charset="0"/>
              </a:rPr>
              <a:t>Has a sensing area from the tip to the dimple</a:t>
            </a:r>
          </a:p>
          <a:p>
            <a:pPr lvl="2" eaLnBrk="1" hangingPunct="1">
              <a:defRPr/>
            </a:pPr>
            <a:r>
              <a:rPr lang="en-US" dirty="0">
                <a:solidFill>
                  <a:srgbClr val="000000"/>
                </a:solidFill>
                <a:latin typeface="Arial Narrow" charset="0"/>
              </a:rPr>
              <a:t>The entire sensing area must be inserted into the food.</a:t>
            </a:r>
          </a:p>
          <a:p>
            <a:pPr lvl="1" eaLnBrk="1" hangingPunct="1">
              <a:defRPr/>
            </a:pPr>
            <a:r>
              <a:rPr lang="en-US" dirty="0">
                <a:solidFill>
                  <a:srgbClr val="000000"/>
                </a:solidFill>
                <a:latin typeface="Arial Narrow" charset="0"/>
              </a:rPr>
              <a:t>Has a calibration nut to keep the thermometer accurate</a:t>
            </a:r>
          </a:p>
          <a:p>
            <a:endParaRPr lang="en-US" dirty="0"/>
          </a:p>
        </p:txBody>
      </p:sp>
      <p:sp>
        <p:nvSpPr>
          <p:cNvPr id="114692" name="Text Box 2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4-9</a:t>
            </a:r>
          </a:p>
        </p:txBody>
      </p:sp>
      <p:pic>
        <p:nvPicPr>
          <p:cNvPr id="10" name="Picture Placeholder 2" descr="thermocouple.jpg"/>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102626" y="1243013"/>
            <a:ext cx="2604812" cy="4184904"/>
          </a:xfrm>
          <a:ln w="3175" cmpd="sng">
            <a:solidFill>
              <a:srgbClr val="000000"/>
            </a:solidFill>
          </a:ln>
        </p:spPr>
      </p:pic>
      <p:sp>
        <p:nvSpPr>
          <p:cNvPr id="3" name="Footer Placeholder 2">
            <a:extLst>
              <a:ext uri="{FF2B5EF4-FFF2-40B4-BE49-F238E27FC236}">
                <a16:creationId xmlns:a16="http://schemas.microsoft.com/office/drawing/2014/main" id="{06042D8E-91BB-A837-8096-CCE6890C365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976908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C5C071-C7A4-46B3-9959-D5FFA3062600}"/>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55"/>
          <a:stretch/>
        </p:blipFill>
        <p:spPr>
          <a:xfrm>
            <a:off x="6523038" y="1243013"/>
            <a:ext cx="2103437" cy="2103120"/>
          </a:xfrm>
        </p:spPr>
      </p:pic>
      <p:sp>
        <p:nvSpPr>
          <p:cNvPr id="115717" name="Rectangle 14"/>
          <p:cNvSpPr>
            <a:spLocks noGrp="1" noChangeArrowheads="1"/>
          </p:cNvSpPr>
          <p:nvPr>
            <p:ph type="title"/>
          </p:nvPr>
        </p:nvSpPr>
        <p:spPr/>
        <p:txBody>
          <a:bodyPr/>
          <a:lstStyle/>
          <a:p>
            <a:pPr eaLnBrk="1" hangingPunct="1">
              <a:defRPr/>
            </a:pPr>
            <a:r>
              <a:rPr lang="en-US" dirty="0">
                <a:latin typeface="Arial Narrow" charset="0"/>
                <a:cs typeface="+mj-cs"/>
              </a:rPr>
              <a:t>Monitoring Time and Temperature</a:t>
            </a:r>
          </a:p>
        </p:txBody>
      </p:sp>
      <p:sp>
        <p:nvSpPr>
          <p:cNvPr id="115714" name="Rectangle 3"/>
          <p:cNvSpPr>
            <a:spLocks noGrp="1" noChangeArrowheads="1"/>
          </p:cNvSpPr>
          <p:nvPr>
            <p:ph idx="1"/>
          </p:nvPr>
        </p:nvSpPr>
        <p:spPr/>
        <p:txBody>
          <a:bodyPr/>
          <a:lstStyle/>
          <a:p>
            <a:pPr marL="0" indent="0" eaLnBrk="1" hangingPunct="1">
              <a:defRPr/>
            </a:pPr>
            <a:r>
              <a:rPr lang="en-US" dirty="0">
                <a:latin typeface="Arial Narrow" charset="0"/>
                <a:cs typeface="+mn-cs"/>
              </a:rPr>
              <a:t>Thermocouples and thermistors:</a:t>
            </a:r>
            <a:endParaRPr lang="en-US" sz="20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Measure temperature through a metal probe</a:t>
            </a:r>
          </a:p>
          <a:p>
            <a:pPr marL="347472" lvl="1" indent="-347472" eaLnBrk="1" hangingPunct="1">
              <a:lnSpc>
                <a:spcPct val="100000"/>
              </a:lnSpc>
              <a:spcBef>
                <a:spcPts val="900"/>
              </a:spcBef>
              <a:defRPr/>
            </a:pPr>
            <a:r>
              <a:rPr lang="en-US" dirty="0">
                <a:solidFill>
                  <a:srgbClr val="000000"/>
                </a:solidFill>
                <a:latin typeface="Arial Narrow" charset="0"/>
              </a:rPr>
              <a:t>Display temperatures digitally</a:t>
            </a:r>
          </a:p>
          <a:p>
            <a:pPr lvl="1" eaLnBrk="1" hangingPunct="1">
              <a:defRPr/>
            </a:pPr>
            <a:r>
              <a:rPr lang="en-US" dirty="0">
                <a:solidFill>
                  <a:srgbClr val="000000"/>
                </a:solidFill>
                <a:latin typeface="Arial Narrow" charset="0"/>
              </a:rPr>
              <a:t>Have a sensing area on the tip of their probe</a:t>
            </a:r>
          </a:p>
          <a:p>
            <a:pPr marL="347472" lvl="1" indent="-347472" eaLnBrk="1" hangingPunct="1">
              <a:lnSpc>
                <a:spcPct val="100000"/>
              </a:lnSpc>
              <a:spcBef>
                <a:spcPts val="900"/>
              </a:spcBef>
              <a:defRPr/>
            </a:pPr>
            <a:r>
              <a:rPr lang="en-US" dirty="0">
                <a:solidFill>
                  <a:srgbClr val="000000"/>
                </a:solidFill>
                <a:latin typeface="Arial Narrow" charset="0"/>
              </a:rPr>
              <a:t>Come with interchangeable probes:</a:t>
            </a:r>
          </a:p>
          <a:p>
            <a:pPr marL="694944" lvl="2" indent="-347472" eaLnBrk="1" hangingPunct="1">
              <a:lnSpc>
                <a:spcPct val="100000"/>
              </a:lnSpc>
              <a:spcBef>
                <a:spcPts val="900"/>
              </a:spcBef>
              <a:defRPr/>
            </a:pPr>
            <a:r>
              <a:rPr lang="en-US" dirty="0">
                <a:solidFill>
                  <a:srgbClr val="000000"/>
                </a:solidFill>
                <a:latin typeface="Arial Narrow" charset="0"/>
              </a:rPr>
              <a:t>Immersion probe</a:t>
            </a:r>
          </a:p>
          <a:p>
            <a:pPr marL="694944" lvl="2" indent="-347472" eaLnBrk="1" hangingPunct="1">
              <a:lnSpc>
                <a:spcPct val="100000"/>
              </a:lnSpc>
              <a:spcBef>
                <a:spcPts val="900"/>
              </a:spcBef>
              <a:defRPr/>
            </a:pPr>
            <a:r>
              <a:rPr lang="en-US" dirty="0">
                <a:solidFill>
                  <a:srgbClr val="000000"/>
                </a:solidFill>
                <a:latin typeface="Arial Narrow" charset="0"/>
              </a:rPr>
              <a:t>Surface probe</a:t>
            </a:r>
          </a:p>
          <a:p>
            <a:pPr marL="694944" lvl="2" indent="-347472" eaLnBrk="1" hangingPunct="1">
              <a:lnSpc>
                <a:spcPct val="100000"/>
              </a:lnSpc>
              <a:spcBef>
                <a:spcPts val="900"/>
              </a:spcBef>
              <a:defRPr/>
            </a:pPr>
            <a:r>
              <a:rPr lang="en-US" dirty="0">
                <a:solidFill>
                  <a:srgbClr val="000000"/>
                </a:solidFill>
                <a:latin typeface="Arial Narrow" charset="0"/>
              </a:rPr>
              <a:t>Penetration probe</a:t>
            </a:r>
          </a:p>
          <a:p>
            <a:pPr marL="694944" lvl="2" indent="-347472" eaLnBrk="1" hangingPunct="1">
              <a:lnSpc>
                <a:spcPct val="100000"/>
              </a:lnSpc>
              <a:spcBef>
                <a:spcPts val="900"/>
              </a:spcBef>
              <a:defRPr/>
            </a:pPr>
            <a:r>
              <a:rPr lang="en-US" dirty="0">
                <a:solidFill>
                  <a:srgbClr val="000000"/>
                </a:solidFill>
                <a:latin typeface="Arial Narrow" charset="0"/>
              </a:rPr>
              <a:t>Air probe</a:t>
            </a:r>
          </a:p>
        </p:txBody>
      </p:sp>
      <p:sp>
        <p:nvSpPr>
          <p:cNvPr id="11571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4-10</a:t>
            </a:r>
          </a:p>
        </p:txBody>
      </p:sp>
      <p:sp>
        <p:nvSpPr>
          <p:cNvPr id="2" name="Footer Placeholder 1">
            <a:extLst>
              <a:ext uri="{FF2B5EF4-FFF2-40B4-BE49-F238E27FC236}">
                <a16:creationId xmlns:a16="http://schemas.microsoft.com/office/drawing/2014/main" id="{BC0A23FE-9590-73F1-4054-684289065E7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2804630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8496138-16DD-4231-8125-81E9CE6DC3D9}"/>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16741" name="Rectangle 14"/>
          <p:cNvSpPr>
            <a:spLocks noGrp="1" noChangeArrowheads="1"/>
          </p:cNvSpPr>
          <p:nvPr>
            <p:ph type="title"/>
          </p:nvPr>
        </p:nvSpPr>
        <p:spPr/>
        <p:txBody>
          <a:bodyPr/>
          <a:lstStyle/>
          <a:p>
            <a:pPr eaLnBrk="1" hangingPunct="1">
              <a:defRPr/>
            </a:pPr>
            <a:r>
              <a:rPr lang="en-US" dirty="0">
                <a:latin typeface="Arial Narrow" charset="0"/>
                <a:cs typeface="+mj-cs"/>
              </a:rPr>
              <a:t>Monitoring Time and Temperature</a:t>
            </a:r>
          </a:p>
        </p:txBody>
      </p:sp>
      <p:sp>
        <p:nvSpPr>
          <p:cNvPr id="116738" name="Rectangle 3"/>
          <p:cNvSpPr>
            <a:spLocks noGrp="1" noChangeArrowheads="1"/>
          </p:cNvSpPr>
          <p:nvPr>
            <p:ph idx="1"/>
          </p:nvPr>
        </p:nvSpPr>
        <p:spPr/>
        <p:txBody>
          <a:bodyPr/>
          <a:lstStyle/>
          <a:p>
            <a:pPr marL="0" indent="0" eaLnBrk="1" hangingPunct="1">
              <a:defRPr/>
            </a:pPr>
            <a:r>
              <a:rPr lang="en-US" dirty="0">
                <a:latin typeface="Arial Narrow" charset="0"/>
                <a:cs typeface="+mn-cs"/>
              </a:rPr>
              <a:t>Infrared (laser) thermometers:</a:t>
            </a:r>
          </a:p>
          <a:p>
            <a:pPr marL="347472" lvl="1" indent="-347472" eaLnBrk="1" hangingPunct="1">
              <a:lnSpc>
                <a:spcPct val="100000"/>
              </a:lnSpc>
              <a:spcBef>
                <a:spcPts val="900"/>
              </a:spcBef>
              <a:defRPr/>
            </a:pPr>
            <a:r>
              <a:rPr lang="en-US" dirty="0">
                <a:latin typeface="Arial Narrow" charset="0"/>
              </a:rPr>
              <a:t>Used to measure the surface temperature of food and equipment.</a:t>
            </a:r>
          </a:p>
          <a:p>
            <a:pPr marL="347472" lvl="1" indent="-347472" eaLnBrk="1" hangingPunct="1">
              <a:lnSpc>
                <a:spcPct val="100000"/>
              </a:lnSpc>
              <a:spcBef>
                <a:spcPts val="900"/>
              </a:spcBef>
              <a:defRPr/>
            </a:pPr>
            <a:r>
              <a:rPr lang="en-US" dirty="0">
                <a:latin typeface="Arial Narrow" charset="0"/>
              </a:rPr>
              <a:t>Hold as close to the food or equipment as possible. </a:t>
            </a:r>
          </a:p>
          <a:p>
            <a:pPr marL="347472" lvl="1" indent="-347472" eaLnBrk="1" hangingPunct="1">
              <a:lnSpc>
                <a:spcPct val="100000"/>
              </a:lnSpc>
              <a:spcBef>
                <a:spcPts val="900"/>
              </a:spcBef>
              <a:defRPr/>
            </a:pPr>
            <a:r>
              <a:rPr lang="en-US" dirty="0">
                <a:latin typeface="Arial Narrow" charset="0"/>
              </a:rPr>
              <a:t>Remove anything between the thermometer and the food, food package, or equipment.</a:t>
            </a:r>
          </a:p>
          <a:p>
            <a:pPr marL="347472" lvl="1" indent="-347472" eaLnBrk="1" hangingPunct="1">
              <a:lnSpc>
                <a:spcPct val="100000"/>
              </a:lnSpc>
              <a:spcBef>
                <a:spcPts val="900"/>
              </a:spcBef>
              <a:defRPr/>
            </a:pPr>
            <a:r>
              <a:rPr lang="en-US" dirty="0">
                <a:latin typeface="Arial Narrow" charset="0"/>
              </a:rPr>
              <a:t>Follow manufacturers</a:t>
            </a:r>
            <a:r>
              <a:rPr lang="ja-JP" altLang="en-US" dirty="0">
                <a:latin typeface="Arial Narrow" charset="0"/>
              </a:rPr>
              <a:t>’</a:t>
            </a:r>
            <a:r>
              <a:rPr lang="en-US" dirty="0">
                <a:latin typeface="Arial Narrow" charset="0"/>
              </a:rPr>
              <a:t>guidelines.</a:t>
            </a:r>
            <a:r>
              <a:rPr lang="en-US" sz="2000" dirty="0">
                <a:latin typeface="Arial Narrow" charset="0"/>
              </a:rPr>
              <a:t> </a:t>
            </a:r>
          </a:p>
        </p:txBody>
      </p:sp>
      <p:sp>
        <p:nvSpPr>
          <p:cNvPr id="116740"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4-11</a:t>
            </a:r>
          </a:p>
        </p:txBody>
      </p:sp>
      <p:sp>
        <p:nvSpPr>
          <p:cNvPr id="2" name="Footer Placeholder 1">
            <a:extLst>
              <a:ext uri="{FF2B5EF4-FFF2-40B4-BE49-F238E27FC236}">
                <a16:creationId xmlns:a16="http://schemas.microsoft.com/office/drawing/2014/main" id="{AC39439D-1F42-9089-9850-15647C55F43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829696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15"/>
          <p:cNvSpPr>
            <a:spLocks noGrp="1" noChangeArrowheads="1"/>
          </p:cNvSpPr>
          <p:nvPr>
            <p:ph type="title"/>
          </p:nvPr>
        </p:nvSpPr>
        <p:spPr/>
        <p:txBody>
          <a:bodyPr/>
          <a:lstStyle/>
          <a:p>
            <a:pPr eaLnBrk="1" hangingPunct="1">
              <a:defRPr/>
            </a:pPr>
            <a:r>
              <a:rPr lang="en-US" dirty="0">
                <a:latin typeface="Arial Narrow" charset="0"/>
                <a:cs typeface="+mj-cs"/>
              </a:rPr>
              <a:t>Monitoring Time and Temperature</a:t>
            </a:r>
          </a:p>
        </p:txBody>
      </p:sp>
      <p:sp>
        <p:nvSpPr>
          <p:cNvPr id="11266" name="Rectangle 3"/>
          <p:cNvSpPr>
            <a:spLocks noGrp="1" noChangeArrowheads="1"/>
          </p:cNvSpPr>
          <p:nvPr>
            <p:ph idx="1"/>
          </p:nvPr>
        </p:nvSpPr>
        <p:spPr/>
        <p:txBody>
          <a:bodyPr/>
          <a:lstStyle/>
          <a:p>
            <a:pPr marL="0" indent="0" eaLnBrk="1" hangingPunct="1">
              <a:buFont typeface="Wingdings" pitchFamily="2" charset="2"/>
              <a:buNone/>
              <a:defRPr/>
            </a:pPr>
            <a:r>
              <a:rPr lang="en-US" dirty="0"/>
              <a:t>Maximum registering thermometer:</a:t>
            </a:r>
          </a:p>
          <a:p>
            <a:pPr lvl="1" eaLnBrk="1" hangingPunct="1">
              <a:buFont typeface="Wingdings" pitchFamily="2" charset="2"/>
              <a:buChar char="l"/>
              <a:defRPr/>
            </a:pPr>
            <a:r>
              <a:rPr lang="en-US" dirty="0"/>
              <a:t>Indicates the highest temperature reached </a:t>
            </a:r>
            <a:br>
              <a:rPr lang="en-US" dirty="0"/>
            </a:br>
            <a:r>
              <a:rPr lang="en-US" dirty="0"/>
              <a:t>during use </a:t>
            </a:r>
          </a:p>
          <a:p>
            <a:pPr lvl="1" eaLnBrk="1" hangingPunct="1">
              <a:buFont typeface="Wingdings" pitchFamily="2" charset="2"/>
              <a:buChar char="l"/>
              <a:defRPr/>
            </a:pPr>
            <a:r>
              <a:rPr lang="en-US" dirty="0"/>
              <a:t>Used where temperature readings cannot </a:t>
            </a:r>
            <a:br>
              <a:rPr lang="en-US" dirty="0"/>
            </a:br>
            <a:r>
              <a:rPr lang="en-US" dirty="0"/>
              <a:t>be continuously observed</a:t>
            </a:r>
          </a:p>
          <a:p>
            <a:pPr marL="0" lvl="1" indent="0" eaLnBrk="1" hangingPunct="1">
              <a:buFont typeface="Wingdings" pitchFamily="2" charset="2"/>
              <a:buNone/>
              <a:defRPr/>
            </a:pPr>
            <a:r>
              <a:rPr lang="en-US" sz="2400" b="1" dirty="0">
                <a:solidFill>
                  <a:srgbClr val="E97635"/>
                </a:solidFill>
                <a:cs typeface="ＭＳ Ｐゴシック" charset="0"/>
              </a:rPr>
              <a:t>Time-temperature indicators (TTI):</a:t>
            </a:r>
          </a:p>
          <a:p>
            <a:pPr marL="347472" lvl="1" indent="-347472" eaLnBrk="1" hangingPunct="1">
              <a:lnSpc>
                <a:spcPct val="100000"/>
              </a:lnSpc>
              <a:spcBef>
                <a:spcPts val="900"/>
              </a:spcBef>
              <a:buFont typeface="Wingdings" pitchFamily="2" charset="2"/>
              <a:buChar char="l"/>
              <a:defRPr/>
            </a:pPr>
            <a:r>
              <a:rPr lang="en-US" dirty="0"/>
              <a:t>Monitor both time and temperature</a:t>
            </a:r>
          </a:p>
          <a:p>
            <a:pPr marL="347472" lvl="1" indent="-347472" eaLnBrk="1" hangingPunct="1">
              <a:lnSpc>
                <a:spcPct val="100000"/>
              </a:lnSpc>
              <a:spcBef>
                <a:spcPts val="900"/>
              </a:spcBef>
              <a:buFont typeface="Wingdings" pitchFamily="2" charset="2"/>
              <a:buChar char="l"/>
              <a:defRPr/>
            </a:pPr>
            <a:r>
              <a:rPr lang="en-US" dirty="0"/>
              <a:t>Are attached to packages by the supplier</a:t>
            </a:r>
          </a:p>
          <a:p>
            <a:pPr marL="347472" lvl="1" indent="-347472" eaLnBrk="1" hangingPunct="1">
              <a:lnSpc>
                <a:spcPct val="100000"/>
              </a:lnSpc>
              <a:spcBef>
                <a:spcPts val="900"/>
              </a:spcBef>
              <a:buFont typeface="Wingdings" pitchFamily="2" charset="2"/>
              <a:buChar char="l"/>
              <a:defRPr/>
            </a:pPr>
            <a:r>
              <a:rPr lang="en-US" dirty="0"/>
              <a:t>A color change appears on the device when </a:t>
            </a:r>
            <a:br>
              <a:rPr lang="en-US" dirty="0"/>
            </a:br>
            <a:r>
              <a:rPr lang="en-US" dirty="0"/>
              <a:t>time-temperature abuse has occurred </a:t>
            </a:r>
          </a:p>
          <a:p>
            <a:pPr marL="571500" lvl="1" indent="-457200" eaLnBrk="1" hangingPunct="1">
              <a:buFont typeface="Wingdings" pitchFamily="2" charset="2"/>
              <a:buChar char="l"/>
              <a:defRPr/>
            </a:pPr>
            <a:endParaRPr lang="en-US" dirty="0"/>
          </a:p>
        </p:txBody>
      </p:sp>
      <p:sp>
        <p:nvSpPr>
          <p:cNvPr id="117764"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4-12</a:t>
            </a:r>
          </a:p>
        </p:txBody>
      </p:sp>
      <p:pic>
        <p:nvPicPr>
          <p:cNvPr id="2" name="Picture 1" descr="6e_c04_08_time temp indicato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0307" y="1243013"/>
            <a:ext cx="2106168" cy="1661160"/>
          </a:xfrm>
          <a:prstGeom prst="rect">
            <a:avLst/>
          </a:prstGeom>
        </p:spPr>
      </p:pic>
      <p:sp>
        <p:nvSpPr>
          <p:cNvPr id="3" name="Footer Placeholder 2">
            <a:extLst>
              <a:ext uri="{FF2B5EF4-FFF2-40B4-BE49-F238E27FC236}">
                <a16:creationId xmlns:a16="http://schemas.microsoft.com/office/drawing/2014/main" id="{D6A6FABD-0F7C-4340-9880-97C99453C48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199456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581B1AA-E7D2-4768-9FC4-AC8E83E61667}"/>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18790" name="Rectangle 8"/>
          <p:cNvSpPr>
            <a:spLocks noGrp="1" noChangeArrowheads="1"/>
          </p:cNvSpPr>
          <p:nvPr>
            <p:ph type="title"/>
          </p:nvPr>
        </p:nvSpPr>
        <p:spPr/>
        <p:txBody>
          <a:bodyPr/>
          <a:lstStyle/>
          <a:p>
            <a:pPr eaLnBrk="1" hangingPunct="1">
              <a:defRPr/>
            </a:pPr>
            <a:r>
              <a:rPr lang="en-US" dirty="0">
                <a:latin typeface="Arial Narrow" charset="0"/>
                <a:cs typeface="+mj-cs"/>
              </a:rPr>
              <a:t>General Thermometer Guidelines</a:t>
            </a:r>
          </a:p>
        </p:txBody>
      </p:sp>
      <p:sp>
        <p:nvSpPr>
          <p:cNvPr id="118786" name="Rectangle 3"/>
          <p:cNvSpPr>
            <a:spLocks noGrp="1" noChangeArrowheads="1"/>
          </p:cNvSpPr>
          <p:nvPr>
            <p:ph idx="1"/>
          </p:nvPr>
        </p:nvSpPr>
        <p:spPr/>
        <p:txBody>
          <a:bodyPr/>
          <a:lstStyle/>
          <a:p>
            <a:pPr eaLnBrk="1" hangingPunct="1">
              <a:lnSpc>
                <a:spcPct val="80000"/>
              </a:lnSpc>
              <a:defRPr/>
            </a:pPr>
            <a:r>
              <a:rPr lang="en-US" dirty="0">
                <a:latin typeface="Arial Narrow" charset="0"/>
                <a:cs typeface="+mn-cs"/>
              </a:rPr>
              <a:t>When using thermometers:</a:t>
            </a:r>
          </a:p>
          <a:p>
            <a:pPr marL="347472" lvl="1" indent="-347472" eaLnBrk="1" hangingPunct="1">
              <a:lnSpc>
                <a:spcPct val="100000"/>
              </a:lnSpc>
              <a:spcBef>
                <a:spcPts val="900"/>
              </a:spcBef>
              <a:defRPr/>
            </a:pPr>
            <a:r>
              <a:rPr lang="en-US" dirty="0">
                <a:latin typeface="Arial Narrow" charset="0"/>
              </a:rPr>
              <a:t>Wash, rinse, sanitize, and air-dry thermometers before and after using them.</a:t>
            </a:r>
          </a:p>
          <a:p>
            <a:pPr marL="347472" lvl="1" indent="-347472" eaLnBrk="1" hangingPunct="1">
              <a:lnSpc>
                <a:spcPct val="100000"/>
              </a:lnSpc>
              <a:spcBef>
                <a:spcPts val="900"/>
              </a:spcBef>
              <a:defRPr/>
            </a:pPr>
            <a:r>
              <a:rPr lang="en-US" dirty="0">
                <a:latin typeface="Arial Narrow" charset="0"/>
              </a:rPr>
              <a:t>Calibrate them at these times:</a:t>
            </a:r>
          </a:p>
          <a:p>
            <a:pPr lvl="2" eaLnBrk="1" hangingPunct="1">
              <a:defRPr/>
            </a:pPr>
            <a:r>
              <a:rPr lang="en-US" dirty="0">
                <a:latin typeface="Arial Narrow" charset="0"/>
              </a:rPr>
              <a:t>After they have been bumped or dropped</a:t>
            </a:r>
          </a:p>
          <a:p>
            <a:pPr lvl="2" eaLnBrk="1" hangingPunct="1">
              <a:defRPr/>
            </a:pPr>
            <a:r>
              <a:rPr lang="en-US" dirty="0">
                <a:latin typeface="Arial Narrow" charset="0"/>
              </a:rPr>
              <a:t>After they have been exposed to extreme temperature changes</a:t>
            </a:r>
          </a:p>
          <a:p>
            <a:pPr lvl="2" eaLnBrk="1" hangingPunct="1">
              <a:defRPr/>
            </a:pPr>
            <a:r>
              <a:rPr lang="en-US" dirty="0">
                <a:latin typeface="Arial Narrow" charset="0"/>
              </a:rPr>
              <a:t>Before deliveries arrive</a:t>
            </a:r>
          </a:p>
          <a:p>
            <a:pPr lvl="2" eaLnBrk="1" hangingPunct="1">
              <a:defRPr/>
            </a:pPr>
            <a:r>
              <a:rPr lang="en-US" dirty="0">
                <a:latin typeface="Arial Narrow" charset="0"/>
              </a:rPr>
              <a:t>Before each shift</a:t>
            </a:r>
          </a:p>
        </p:txBody>
      </p:sp>
      <p:sp>
        <p:nvSpPr>
          <p:cNvPr id="118789"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4-13</a:t>
            </a:r>
          </a:p>
        </p:txBody>
      </p:sp>
      <p:sp>
        <p:nvSpPr>
          <p:cNvPr id="2" name="Footer Placeholder 1">
            <a:extLst>
              <a:ext uri="{FF2B5EF4-FFF2-40B4-BE49-F238E27FC236}">
                <a16:creationId xmlns:a16="http://schemas.microsoft.com/office/drawing/2014/main" id="{8126D172-EC30-6C5A-5B84-0B147ED87BFE}"/>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7915417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DE7F1BC-BD29-4A46-8661-11136DE0B44B}"/>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19814" name="Rectangle 8"/>
          <p:cNvSpPr>
            <a:spLocks noGrp="1" noChangeArrowheads="1"/>
          </p:cNvSpPr>
          <p:nvPr>
            <p:ph type="title"/>
          </p:nvPr>
        </p:nvSpPr>
        <p:spPr/>
        <p:txBody>
          <a:bodyPr/>
          <a:lstStyle/>
          <a:p>
            <a:pPr eaLnBrk="1" hangingPunct="1">
              <a:defRPr/>
            </a:pPr>
            <a:r>
              <a:rPr lang="en-US" dirty="0">
                <a:latin typeface="Arial Narrow" charset="0"/>
                <a:cs typeface="+mj-cs"/>
              </a:rPr>
              <a:t>General Thermometer Guidelines</a:t>
            </a:r>
          </a:p>
        </p:txBody>
      </p:sp>
      <p:sp>
        <p:nvSpPr>
          <p:cNvPr id="119810" name="Rectangle 3"/>
          <p:cNvSpPr>
            <a:spLocks noGrp="1" noChangeArrowheads="1"/>
          </p:cNvSpPr>
          <p:nvPr>
            <p:ph idx="1"/>
          </p:nvPr>
        </p:nvSpPr>
        <p:spPr/>
        <p:txBody>
          <a:bodyPr/>
          <a:lstStyle/>
          <a:p>
            <a:pPr eaLnBrk="1" hangingPunct="1">
              <a:lnSpc>
                <a:spcPct val="80000"/>
              </a:lnSpc>
              <a:defRPr/>
            </a:pPr>
            <a:r>
              <a:rPr lang="en-US" dirty="0">
                <a:latin typeface="Arial Narrow" charset="0"/>
                <a:cs typeface="+mn-cs"/>
              </a:rPr>
              <a:t>When using thermometers: </a:t>
            </a:r>
            <a:endParaRPr lang="en-US" i="1" dirty="0">
              <a:latin typeface="Arial Narrow" charset="0"/>
              <a:cs typeface="+mn-cs"/>
            </a:endParaRPr>
          </a:p>
          <a:p>
            <a:pPr lvl="1" eaLnBrk="1" hangingPunct="1">
              <a:defRPr/>
            </a:pPr>
            <a:r>
              <a:rPr lang="en-US" dirty="0">
                <a:latin typeface="Arial Narrow" charset="0"/>
              </a:rPr>
              <a:t>Make sure they are accurate:</a:t>
            </a:r>
          </a:p>
          <a:p>
            <a:pPr lvl="2" eaLnBrk="1" hangingPunct="1">
              <a:defRPr/>
            </a:pPr>
            <a:r>
              <a:rPr lang="en-US" dirty="0">
                <a:latin typeface="Arial Narrow" charset="0"/>
              </a:rPr>
              <a:t>If used to check food, thermometers must be accurate to +/- 2</a:t>
            </a:r>
            <a:r>
              <a:rPr lang="en-US" dirty="0">
                <a:solidFill>
                  <a:schemeClr val="tx1"/>
                </a:solidFill>
              </a:rPr>
              <a:t>˚F</a:t>
            </a:r>
            <a:r>
              <a:rPr lang="en-US" dirty="0">
                <a:latin typeface="Arial Narrow" charset="0"/>
              </a:rPr>
              <a:t> or +/- 1</a:t>
            </a:r>
            <a:r>
              <a:rPr lang="en-US" dirty="0">
                <a:solidFill>
                  <a:schemeClr val="tx1"/>
                </a:solidFill>
              </a:rPr>
              <a:t>˚C.</a:t>
            </a:r>
          </a:p>
          <a:p>
            <a:pPr lvl="2" eaLnBrk="1" hangingPunct="1">
              <a:defRPr/>
            </a:pPr>
            <a:r>
              <a:rPr lang="en-US" dirty="0">
                <a:latin typeface="Arial Narrow" charset="0"/>
              </a:rPr>
              <a:t>If used to check air temperature, thermometers must be accurate to +/- 3</a:t>
            </a:r>
            <a:r>
              <a:rPr lang="en-US" dirty="0">
                <a:solidFill>
                  <a:schemeClr val="tx1"/>
                </a:solidFill>
              </a:rPr>
              <a:t>˚F</a:t>
            </a:r>
            <a:r>
              <a:rPr lang="en-US" dirty="0">
                <a:latin typeface="Arial Narrow" charset="0"/>
              </a:rPr>
              <a:t> or +/- 1.5</a:t>
            </a:r>
            <a:r>
              <a:rPr lang="en-US" dirty="0">
                <a:solidFill>
                  <a:schemeClr val="tx1"/>
                </a:solidFill>
              </a:rPr>
              <a:t>˚C.</a:t>
            </a:r>
          </a:p>
          <a:p>
            <a:pPr lvl="1" eaLnBrk="1" hangingPunct="1">
              <a:defRPr/>
            </a:pPr>
            <a:r>
              <a:rPr lang="en-US" dirty="0">
                <a:latin typeface="Arial Narrow" charset="0"/>
              </a:rPr>
              <a:t>Only use glass thermometers if they are enclosed in a shatterproof casing. </a:t>
            </a:r>
          </a:p>
          <a:p>
            <a:pPr marL="347472" lvl="1" indent="-347472" eaLnBrk="1" hangingPunct="1">
              <a:lnSpc>
                <a:spcPct val="100000"/>
              </a:lnSpc>
              <a:spcBef>
                <a:spcPts val="900"/>
              </a:spcBef>
              <a:defRPr/>
            </a:pPr>
            <a:r>
              <a:rPr lang="en-US" dirty="0">
                <a:latin typeface="Arial Narrow" charset="0"/>
              </a:rPr>
              <a:t>Insert the thermometer stem or </a:t>
            </a:r>
            <a:br>
              <a:rPr lang="en-US" dirty="0">
                <a:latin typeface="Arial Narrow" charset="0"/>
              </a:rPr>
            </a:br>
            <a:r>
              <a:rPr lang="en-US" dirty="0">
                <a:latin typeface="Arial Narrow" charset="0"/>
              </a:rPr>
              <a:t>probe into the thickest part of the food.</a:t>
            </a:r>
          </a:p>
          <a:p>
            <a:pPr marL="347472" lvl="1" indent="-347472" eaLnBrk="1" hangingPunct="1">
              <a:lnSpc>
                <a:spcPct val="100000"/>
              </a:lnSpc>
              <a:spcBef>
                <a:spcPts val="900"/>
              </a:spcBef>
              <a:defRPr/>
            </a:pPr>
            <a:r>
              <a:rPr lang="en-US" dirty="0">
                <a:latin typeface="Arial Narrow" charset="0"/>
              </a:rPr>
              <a:t>Take more than one reading in different spots.</a:t>
            </a:r>
          </a:p>
          <a:p>
            <a:pPr marL="347472" lvl="1" indent="-347472" eaLnBrk="1" hangingPunct="1">
              <a:lnSpc>
                <a:spcPct val="100000"/>
              </a:lnSpc>
              <a:spcBef>
                <a:spcPts val="900"/>
              </a:spcBef>
              <a:defRPr/>
            </a:pPr>
            <a:r>
              <a:rPr lang="en-US" dirty="0">
                <a:latin typeface="Arial Narrow" charset="0"/>
              </a:rPr>
              <a:t>Wait for the thermometer reading to steady.</a:t>
            </a: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4-14</a:t>
            </a:r>
          </a:p>
        </p:txBody>
      </p:sp>
      <p:sp>
        <p:nvSpPr>
          <p:cNvPr id="2" name="Footer Placeholder 1">
            <a:extLst>
              <a:ext uri="{FF2B5EF4-FFF2-40B4-BE49-F238E27FC236}">
                <a16:creationId xmlns:a16="http://schemas.microsoft.com/office/drawing/2014/main" id="{6C221382-E8C5-185A-8DC3-ABA30675809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9956625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6A15C54-187C-496D-A84F-E1DFC82EBF22}"/>
              </a:ext>
            </a:extLst>
          </p:cNvPr>
          <p:cNvPicPr>
            <a:picLocks noGrp="1" noChangeAspect="1"/>
          </p:cNvPicPr>
          <p:nvPr>
            <p:ph type="pic" sz="quarter" idx="20"/>
          </p:nvPr>
        </p:nvPicPr>
        <p:blipFill rotWithShape="1">
          <a:blip r:embed="rId4" cstate="screen">
            <a:extLst>
              <a:ext uri="{28A0092B-C50C-407E-A947-70E740481C1C}">
                <a14:useLocalDpi xmlns:a14="http://schemas.microsoft.com/office/drawing/2010/main"/>
              </a:ext>
            </a:extLst>
          </a:blip>
          <a:srcRect/>
          <a:stretch/>
        </p:blipFill>
        <p:spPr>
          <a:xfrm>
            <a:off x="1020763" y="2251874"/>
            <a:ext cx="2103437" cy="2103120"/>
          </a:xfrm>
        </p:spPr>
      </p:pic>
      <p:pic>
        <p:nvPicPr>
          <p:cNvPr id="10" name="Picture Placeholder 9">
            <a:extLst>
              <a:ext uri="{FF2B5EF4-FFF2-40B4-BE49-F238E27FC236}">
                <a16:creationId xmlns:a16="http://schemas.microsoft.com/office/drawing/2014/main" id="{0550745B-C78A-4AA3-99A4-57172B5DF1F6}"/>
              </a:ext>
            </a:extLst>
          </p:cNvPr>
          <p:cNvPicPr>
            <a:picLocks noGrp="1" noChangeAspect="1"/>
          </p:cNvPicPr>
          <p:nvPr>
            <p:ph type="pic" sz="quarter" idx="21"/>
          </p:nvPr>
        </p:nvPicPr>
        <p:blipFill>
          <a:blip r:embed="rId5" cstate="screen">
            <a:extLs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731B07BA-9000-416A-BDBE-F9C443472D90}"/>
              </a:ext>
            </a:extLst>
          </p:cNvPr>
          <p:cNvPicPr>
            <a:picLocks noGrp="1" noChangeAspect="1"/>
          </p:cNvPicPr>
          <p:nvPr>
            <p:ph type="pic" sz="quarter" idx="22"/>
          </p:nvPr>
        </p:nvPicPr>
        <p:blipFill rotWithShape="1">
          <a:blip r:embed="rId6" cstate="screen">
            <a:extLst>
              <a:ext uri="{28A0092B-C50C-407E-A947-70E740481C1C}">
                <a14:useLocalDpi xmlns:a14="http://schemas.microsoft.com/office/drawing/2010/main"/>
              </a:ext>
            </a:extLst>
          </a:blip>
          <a:srcRect/>
          <a:stretch/>
        </p:blipFill>
        <p:spPr>
          <a:xfrm>
            <a:off x="6535834" y="2251874"/>
            <a:ext cx="2103437" cy="2103120"/>
          </a:xfrm>
        </p:spPr>
      </p:pic>
      <p:sp>
        <p:nvSpPr>
          <p:cNvPr id="8" name="Text Placeholder 7"/>
          <p:cNvSpPr>
            <a:spLocks noGrp="1"/>
          </p:cNvSpPr>
          <p:nvPr>
            <p:ph type="body" sz="quarter" idx="19"/>
          </p:nvPr>
        </p:nvSpPr>
        <p:spPr/>
        <p:txBody>
          <a:bodyPr/>
          <a:lstStyle/>
          <a:p>
            <a:pPr marL="457200" lvl="1" indent="0" algn="ctr">
              <a:lnSpc>
                <a:spcPct val="90000"/>
              </a:lnSpc>
              <a:spcBef>
                <a:spcPct val="100000"/>
              </a:spcBef>
              <a:buClr>
                <a:srgbClr val="009DDC"/>
              </a:buClr>
              <a:buNone/>
            </a:pPr>
            <a:r>
              <a:rPr lang="en-US" dirty="0">
                <a:solidFill>
                  <a:srgbClr val="000000"/>
                </a:solidFill>
                <a:latin typeface="Arial Narrow" charset="0"/>
              </a:rPr>
              <a:t>3. Adjust the thermometer so it reads 32ºF (0ºC). </a:t>
            </a:r>
          </a:p>
          <a:p>
            <a:endParaRPr lang="en-US" dirty="0"/>
          </a:p>
        </p:txBody>
      </p:sp>
      <p:sp>
        <p:nvSpPr>
          <p:cNvPr id="6" name="Text Placeholder 5"/>
          <p:cNvSpPr>
            <a:spLocks noGrp="1"/>
          </p:cNvSpPr>
          <p:nvPr>
            <p:ph type="body" sz="quarter" idx="18"/>
          </p:nvPr>
        </p:nvSpPr>
        <p:spPr/>
        <p:txBody>
          <a:bodyPr/>
          <a:lstStyle/>
          <a:p>
            <a:pPr marL="457200" lvl="1" indent="0" algn="ctr">
              <a:lnSpc>
                <a:spcPct val="90000"/>
              </a:lnSpc>
              <a:spcBef>
                <a:spcPct val="100000"/>
              </a:spcBef>
              <a:buClr>
                <a:srgbClr val="009DDC"/>
              </a:buClr>
              <a:buNone/>
            </a:pPr>
            <a:r>
              <a:rPr lang="en-US" dirty="0">
                <a:solidFill>
                  <a:srgbClr val="000000"/>
                </a:solidFill>
                <a:latin typeface="Arial Narrow" charset="0"/>
              </a:rPr>
              <a:t>2. Submerge the sensing area, and wait 30 seconds. </a:t>
            </a:r>
          </a:p>
          <a:p>
            <a:endParaRPr lang="en-US" dirty="0"/>
          </a:p>
        </p:txBody>
      </p:sp>
      <p:sp>
        <p:nvSpPr>
          <p:cNvPr id="119814" name="Rectangle 8"/>
          <p:cNvSpPr>
            <a:spLocks noGrp="1" noChangeArrowheads="1"/>
          </p:cNvSpPr>
          <p:nvPr>
            <p:ph type="title"/>
          </p:nvPr>
        </p:nvSpPr>
        <p:spPr/>
        <p:txBody>
          <a:bodyPr/>
          <a:lstStyle/>
          <a:p>
            <a:pPr eaLnBrk="1" hangingPunct="1">
              <a:defRPr/>
            </a:pPr>
            <a:r>
              <a:rPr lang="en-US" dirty="0">
                <a:latin typeface="Arial Narrow" charset="0"/>
                <a:cs typeface="+mj-cs"/>
              </a:rPr>
              <a:t>Calibrating Thermometers</a:t>
            </a:r>
          </a:p>
        </p:txBody>
      </p:sp>
      <p:sp>
        <p:nvSpPr>
          <p:cNvPr id="4" name="Content Placeholder 3"/>
          <p:cNvSpPr>
            <a:spLocks noGrp="1"/>
          </p:cNvSpPr>
          <p:nvPr>
            <p:ph idx="1"/>
          </p:nvPr>
        </p:nvSpPr>
        <p:spPr/>
        <p:txBody>
          <a:bodyPr/>
          <a:lstStyle/>
          <a:p>
            <a:r>
              <a:rPr lang="en-US" dirty="0"/>
              <a:t>Ice-point method:</a:t>
            </a: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4-15</a:t>
            </a:r>
          </a:p>
        </p:txBody>
      </p:sp>
      <p:sp>
        <p:nvSpPr>
          <p:cNvPr id="15" name="Text Placeholder 14"/>
          <p:cNvSpPr>
            <a:spLocks noGrp="1"/>
          </p:cNvSpPr>
          <p:nvPr>
            <p:ph type="body" sz="quarter" idx="17"/>
          </p:nvPr>
        </p:nvSpPr>
        <p:spPr/>
        <p:txBody>
          <a:bodyPr/>
          <a:lstStyle/>
          <a:p>
            <a:pPr marL="0" lvl="1" indent="0" algn="ctr">
              <a:lnSpc>
                <a:spcPct val="90000"/>
              </a:lnSpc>
              <a:spcBef>
                <a:spcPts val="0"/>
              </a:spcBef>
              <a:buClr>
                <a:srgbClr val="009DDC"/>
              </a:buClr>
              <a:buNone/>
            </a:pPr>
            <a:r>
              <a:rPr lang="en-US" dirty="0">
                <a:solidFill>
                  <a:srgbClr val="000000"/>
                </a:solidFill>
                <a:latin typeface="Arial Narrow" charset="0"/>
              </a:rPr>
              <a:t>1. Fill a large container with ice, and add </a:t>
            </a:r>
            <a:br>
              <a:rPr lang="en-US" dirty="0">
                <a:solidFill>
                  <a:srgbClr val="000000"/>
                </a:solidFill>
                <a:latin typeface="Arial Narrow" charset="0"/>
              </a:rPr>
            </a:br>
            <a:r>
              <a:rPr lang="en-US" dirty="0">
                <a:solidFill>
                  <a:srgbClr val="000000"/>
                </a:solidFill>
                <a:latin typeface="Arial Narrow" charset="0"/>
              </a:rPr>
              <a:t>tap water. </a:t>
            </a:r>
          </a:p>
          <a:p>
            <a:endParaRPr lang="en-US" dirty="0"/>
          </a:p>
        </p:txBody>
      </p:sp>
      <p:sp>
        <p:nvSpPr>
          <p:cNvPr id="2" name="Footer Placeholder 1">
            <a:extLst>
              <a:ext uri="{FF2B5EF4-FFF2-40B4-BE49-F238E27FC236}">
                <a16:creationId xmlns:a16="http://schemas.microsoft.com/office/drawing/2014/main" id="{5830800C-916A-10F4-B9EC-935EB73F1E5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90064127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201197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AC196D3-B4B5-4CFE-84BD-DE1294C73F8A}"/>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455"/>
          <a:stretch/>
        </p:blipFill>
        <p:spPr>
          <a:xfrm>
            <a:off x="6523038" y="1243013"/>
            <a:ext cx="2103437" cy="2103120"/>
          </a:xfrm>
        </p:spPr>
      </p:pic>
      <p:sp>
        <p:nvSpPr>
          <p:cNvPr id="26626" name="Rectangle 1042"/>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25604"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Food has been time-temperature abused when: </a:t>
            </a:r>
          </a:p>
          <a:p>
            <a:pPr lvl="1" eaLnBrk="1" hangingPunct="1">
              <a:buFont typeface="Wingdings" pitchFamily="2" charset="2"/>
              <a:buChar char="l"/>
              <a:defRPr/>
            </a:pPr>
            <a:r>
              <a:rPr lang="en-US" dirty="0"/>
              <a:t>It has not been held or stored at the correct temperature.</a:t>
            </a:r>
          </a:p>
          <a:p>
            <a:pPr lvl="1" eaLnBrk="1" hangingPunct="1">
              <a:buFont typeface="Wingdings" pitchFamily="2" charset="2"/>
              <a:buChar char="l"/>
              <a:defRPr/>
            </a:pPr>
            <a:r>
              <a:rPr lang="en-US" dirty="0"/>
              <a:t>It is not cooked or reheated enough to kill pathogens.</a:t>
            </a:r>
          </a:p>
          <a:p>
            <a:pPr lvl="1" eaLnBrk="1" hangingPunct="1">
              <a:buFont typeface="Wingdings" pitchFamily="2" charset="2"/>
              <a:buChar char="l"/>
              <a:defRPr/>
            </a:pPr>
            <a:r>
              <a:rPr lang="en-US" dirty="0"/>
              <a:t>It is not cooled correctly.</a:t>
            </a:r>
          </a:p>
          <a:p>
            <a:pPr marL="114300" lvl="1" indent="0" eaLnBrk="1" hangingPunct="1">
              <a:buFont typeface="Wingdings" pitchFamily="2" charset="2"/>
              <a:buNone/>
              <a:defRPr/>
            </a:pPr>
            <a:endParaRPr lang="en-US" dirty="0"/>
          </a:p>
          <a:p>
            <a:pPr marL="114300" lvl="1" indent="0" eaLnBrk="1" hangingPunct="1">
              <a:buFont typeface="Wingdings" pitchFamily="2" charset="2"/>
              <a:buNone/>
              <a:defRPr/>
            </a:pPr>
            <a:endParaRPr lang="en-US" dirty="0"/>
          </a:p>
        </p:txBody>
      </p:sp>
      <p:sp>
        <p:nvSpPr>
          <p:cNvPr id="26628" name="Text Box 1046"/>
          <p:cNvSpPr txBox="1">
            <a:spLocks noChangeArrowheads="1"/>
          </p:cNvSpPr>
          <p:nvPr/>
        </p:nvSpPr>
        <p:spPr bwMode="auto">
          <a:xfrm>
            <a:off x="0" y="6583363"/>
            <a:ext cx="571500" cy="274637"/>
          </a:xfrm>
          <a:prstGeom prst="rect">
            <a:avLst/>
          </a:prstGeom>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1-14</a:t>
            </a:r>
          </a:p>
        </p:txBody>
      </p:sp>
      <p:sp>
        <p:nvSpPr>
          <p:cNvPr id="2" name="Footer Placeholder 1">
            <a:extLst>
              <a:ext uri="{FF2B5EF4-FFF2-40B4-BE49-F238E27FC236}">
                <a16:creationId xmlns:a16="http://schemas.microsoft.com/office/drawing/2014/main" id="{E8CC62F2-0EEA-205C-D0BF-4E6138B141B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8"/>
          <p:cNvSpPr>
            <a:spLocks noGrp="1" noChangeArrowheads="1"/>
          </p:cNvSpPr>
          <p:nvPr>
            <p:ph type="title"/>
          </p:nvPr>
        </p:nvSpPr>
        <p:spPr/>
        <p:txBody>
          <a:bodyPr/>
          <a:lstStyle/>
          <a:p>
            <a:pPr eaLnBrk="1" hangingPunct="1">
              <a:defRPr/>
            </a:pPr>
            <a:r>
              <a:rPr lang="en-US" dirty="0">
                <a:latin typeface="Arial Narrow" charset="0"/>
                <a:cs typeface="+mj-cs"/>
              </a:rPr>
              <a:t>The Flow of Food: Purchasing, Receiving, and Storage</a:t>
            </a:r>
          </a:p>
        </p:txBody>
      </p:sp>
      <p:sp>
        <p:nvSpPr>
          <p:cNvPr id="120834"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marL="347472" lvl="1" indent="-347472" eaLnBrk="1" hangingPunct="1">
              <a:lnSpc>
                <a:spcPct val="100000"/>
              </a:lnSpc>
              <a:spcBef>
                <a:spcPts val="900"/>
              </a:spcBef>
              <a:defRPr/>
            </a:pPr>
            <a:r>
              <a:rPr lang="en-US" dirty="0">
                <a:solidFill>
                  <a:srgbClr val="000000"/>
                </a:solidFill>
                <a:latin typeface="Arial Narrow" charset="0"/>
              </a:rPr>
              <a:t>What is an approved, reputable supplier</a:t>
            </a:r>
          </a:p>
          <a:p>
            <a:pPr marL="347472" lvl="1" indent="-347472" eaLnBrk="1" hangingPunct="1">
              <a:lnSpc>
                <a:spcPct val="100000"/>
              </a:lnSpc>
              <a:spcBef>
                <a:spcPts val="900"/>
              </a:spcBef>
              <a:defRPr/>
            </a:pPr>
            <a:r>
              <a:rPr lang="en-US" dirty="0">
                <a:solidFill>
                  <a:srgbClr val="000000"/>
                </a:solidFill>
                <a:latin typeface="Arial Narrow" charset="0"/>
              </a:rPr>
              <a:t>Criteria for accepting or rejecting food during receiving</a:t>
            </a:r>
          </a:p>
          <a:p>
            <a:pPr marL="347472" lvl="1" indent="-347472" eaLnBrk="1" hangingPunct="1">
              <a:lnSpc>
                <a:spcPct val="100000"/>
              </a:lnSpc>
              <a:spcBef>
                <a:spcPts val="900"/>
              </a:spcBef>
              <a:defRPr/>
            </a:pPr>
            <a:r>
              <a:rPr lang="en-US" dirty="0">
                <a:solidFill>
                  <a:srgbClr val="000000"/>
                </a:solidFill>
                <a:latin typeface="Arial Narrow" charset="0"/>
              </a:rPr>
              <a:t>How to label and date food</a:t>
            </a:r>
          </a:p>
          <a:p>
            <a:pPr marL="347472" lvl="1" indent="-347472" eaLnBrk="1" hangingPunct="1">
              <a:lnSpc>
                <a:spcPct val="100000"/>
              </a:lnSpc>
              <a:spcBef>
                <a:spcPts val="900"/>
              </a:spcBef>
              <a:defRPr/>
            </a:pPr>
            <a:r>
              <a:rPr lang="en-US" dirty="0">
                <a:solidFill>
                  <a:srgbClr val="000000"/>
                </a:solidFill>
                <a:latin typeface="Arial Narrow" charset="0"/>
              </a:rPr>
              <a:t>How to store food and nonfood items to prevent time-temperature abuse and contamination</a:t>
            </a:r>
          </a:p>
        </p:txBody>
      </p:sp>
      <p:sp>
        <p:nvSpPr>
          <p:cNvPr id="12083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a:t>
            </a:r>
          </a:p>
        </p:txBody>
      </p:sp>
      <p:sp>
        <p:nvSpPr>
          <p:cNvPr id="2" name="Footer Placeholder 1">
            <a:extLst>
              <a:ext uri="{FF2B5EF4-FFF2-40B4-BE49-F238E27FC236}">
                <a16:creationId xmlns:a16="http://schemas.microsoft.com/office/drawing/2014/main" id="{F70D1412-95D0-69F4-7C6B-974F03C8955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0002685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8"/>
          <p:cNvSpPr>
            <a:spLocks noGrp="1" noChangeArrowheads="1"/>
          </p:cNvSpPr>
          <p:nvPr>
            <p:ph type="title"/>
          </p:nvPr>
        </p:nvSpPr>
        <p:spPr/>
        <p:txBody>
          <a:bodyPr/>
          <a:lstStyle/>
          <a:p>
            <a:pPr eaLnBrk="1" hangingPunct="1">
              <a:defRPr/>
            </a:pPr>
            <a:r>
              <a:rPr lang="en-US" dirty="0">
                <a:latin typeface="Arial Narrow" charset="0"/>
                <a:cs typeface="+mj-cs"/>
              </a:rPr>
              <a:t>General Purchasing Principles</a:t>
            </a:r>
          </a:p>
        </p:txBody>
      </p:sp>
      <p:sp>
        <p:nvSpPr>
          <p:cNvPr id="121858" name="Rectangle 3"/>
          <p:cNvSpPr>
            <a:spLocks noGrp="1" noChangeArrowheads="1"/>
          </p:cNvSpPr>
          <p:nvPr>
            <p:ph idx="1"/>
          </p:nvPr>
        </p:nvSpPr>
        <p:spPr/>
        <p:txBody>
          <a:bodyPr/>
          <a:lstStyle/>
          <a:p>
            <a:pPr marL="0" indent="0" eaLnBrk="1" hangingPunct="1">
              <a:defRPr/>
            </a:pPr>
            <a:r>
              <a:rPr lang="en-US" dirty="0">
                <a:latin typeface="Arial Narrow" charset="0"/>
                <a:cs typeface="+mn-cs"/>
              </a:rPr>
              <a:t>Purchase food from approved, reputable suppliers:</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They have been inspected.</a:t>
            </a:r>
          </a:p>
          <a:p>
            <a:pPr marL="347472" lvl="1" indent="-347472" eaLnBrk="1" hangingPunct="1">
              <a:lnSpc>
                <a:spcPct val="100000"/>
              </a:lnSpc>
              <a:spcBef>
                <a:spcPts val="900"/>
              </a:spcBef>
              <a:defRPr/>
            </a:pPr>
            <a:r>
              <a:rPr lang="en-US" dirty="0">
                <a:solidFill>
                  <a:srgbClr val="000000"/>
                </a:solidFill>
                <a:latin typeface="Arial Narrow" charset="0"/>
              </a:rPr>
              <a:t>They meet all applicable local, state, and federal laws.</a:t>
            </a:r>
            <a:endParaRPr lang="en-US" dirty="0">
              <a:latin typeface="Arial Narrow" charset="0"/>
            </a:endParaRPr>
          </a:p>
          <a:p>
            <a:pPr marL="0" indent="0" eaLnBrk="1" hangingPunct="1">
              <a:defRPr/>
            </a:pPr>
            <a:r>
              <a:rPr lang="en-US" dirty="0">
                <a:latin typeface="Arial Narrow" charset="0"/>
                <a:cs typeface="+mn-cs"/>
              </a:rPr>
              <a:t>Arrange deliveries so they arrive:</a:t>
            </a:r>
          </a:p>
          <a:p>
            <a:pPr marL="347472" lvl="1" indent="-347472" eaLnBrk="1" hangingPunct="1">
              <a:lnSpc>
                <a:spcPct val="100000"/>
              </a:lnSpc>
              <a:spcBef>
                <a:spcPts val="900"/>
              </a:spcBef>
              <a:defRPr/>
            </a:pPr>
            <a:r>
              <a:rPr lang="en-US" dirty="0">
                <a:solidFill>
                  <a:srgbClr val="000000"/>
                </a:solidFill>
                <a:latin typeface="Arial Narrow" charset="0"/>
              </a:rPr>
              <a:t>When staff has enough time to do inspections.</a:t>
            </a:r>
          </a:p>
          <a:p>
            <a:pPr marL="347472" lvl="1" indent="-347472" eaLnBrk="1" hangingPunct="1">
              <a:lnSpc>
                <a:spcPct val="100000"/>
              </a:lnSpc>
              <a:spcBef>
                <a:spcPts val="900"/>
              </a:spcBef>
              <a:defRPr/>
            </a:pPr>
            <a:r>
              <a:rPr lang="en-US" dirty="0">
                <a:solidFill>
                  <a:srgbClr val="000000"/>
                </a:solidFill>
                <a:latin typeface="Arial Narrow" charset="0"/>
              </a:rPr>
              <a:t>When they can be correctly received.</a:t>
            </a:r>
          </a:p>
        </p:txBody>
      </p:sp>
      <p:sp>
        <p:nvSpPr>
          <p:cNvPr id="12185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a:t>
            </a:r>
          </a:p>
        </p:txBody>
      </p:sp>
      <p:sp>
        <p:nvSpPr>
          <p:cNvPr id="2" name="Footer Placeholder 1">
            <a:extLst>
              <a:ext uri="{FF2B5EF4-FFF2-40B4-BE49-F238E27FC236}">
                <a16:creationId xmlns:a16="http://schemas.microsoft.com/office/drawing/2014/main" id="{44316EB8-3248-7797-9994-5C8F8CD6A00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8508498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79E8924-BDBD-4CF5-8862-9142C8BA6127}"/>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22884" name="Rectangle 7"/>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23906" name="Rectangle 3"/>
          <p:cNvSpPr>
            <a:spLocks noGrp="1" noChangeArrowheads="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General principles</a:t>
            </a:r>
          </a:p>
          <a:p>
            <a:pPr marL="347472" lvl="1" indent="-347472" eaLnBrk="1" hangingPunct="1">
              <a:lnSpc>
                <a:spcPct val="100000"/>
              </a:lnSpc>
              <a:spcBef>
                <a:spcPts val="900"/>
              </a:spcBef>
              <a:buFont typeface="Wingdings" pitchFamily="2" charset="2"/>
              <a:buChar char="l"/>
              <a:defRPr/>
            </a:pPr>
            <a:r>
              <a:rPr lang="en-US" dirty="0">
                <a:solidFill>
                  <a:srgbClr val="000000"/>
                </a:solidFill>
              </a:rPr>
              <a:t>Make specific staff responsible for receiving:</a:t>
            </a:r>
          </a:p>
          <a:p>
            <a:pPr marL="694944" lvl="2" indent="-347472" eaLnBrk="1" hangingPunct="1">
              <a:lnSpc>
                <a:spcPct val="100000"/>
              </a:lnSpc>
              <a:spcBef>
                <a:spcPts val="900"/>
              </a:spcBef>
              <a:buFont typeface="Courier New" pitchFamily="49" charset="0"/>
              <a:buChar char="o"/>
              <a:defRPr/>
            </a:pPr>
            <a:r>
              <a:rPr lang="en-US" dirty="0">
                <a:solidFill>
                  <a:srgbClr val="000000"/>
                </a:solidFill>
              </a:rPr>
              <a:t>Train them to follow food safety guidelines.</a:t>
            </a:r>
          </a:p>
          <a:p>
            <a:pPr marL="694944" lvl="2" indent="-347472" eaLnBrk="1" hangingPunct="1">
              <a:lnSpc>
                <a:spcPct val="100000"/>
              </a:lnSpc>
              <a:spcBef>
                <a:spcPts val="900"/>
              </a:spcBef>
              <a:buFont typeface="Courier New" pitchFamily="49" charset="0"/>
              <a:buChar char="o"/>
              <a:defRPr/>
            </a:pPr>
            <a:r>
              <a:rPr lang="en-US" dirty="0">
                <a:solidFill>
                  <a:srgbClr val="000000"/>
                </a:solidFill>
              </a:rPr>
              <a:t>Provide them with the correct tools.</a:t>
            </a:r>
          </a:p>
          <a:p>
            <a:pPr marL="347472" lvl="1" indent="-347472" eaLnBrk="1" hangingPunct="1">
              <a:lnSpc>
                <a:spcPct val="100000"/>
              </a:lnSpc>
              <a:spcBef>
                <a:spcPts val="900"/>
              </a:spcBef>
              <a:buFont typeface="Wingdings" pitchFamily="2" charset="2"/>
              <a:buChar char="l"/>
              <a:defRPr/>
            </a:pPr>
            <a:r>
              <a:rPr lang="en-US" dirty="0">
                <a:solidFill>
                  <a:srgbClr val="000000"/>
                </a:solidFill>
              </a:rPr>
              <a:t>Have enough trained staff available to </a:t>
            </a:r>
            <a:br>
              <a:rPr lang="en-US" dirty="0">
                <a:solidFill>
                  <a:srgbClr val="000000"/>
                </a:solidFill>
              </a:rPr>
            </a:br>
            <a:r>
              <a:rPr lang="en-US" dirty="0">
                <a:solidFill>
                  <a:srgbClr val="000000"/>
                </a:solidFill>
              </a:rPr>
              <a:t>receive food promptly:</a:t>
            </a:r>
          </a:p>
          <a:p>
            <a:pPr marL="694944" lvl="2" indent="-347472" eaLnBrk="1" hangingPunct="1">
              <a:lnSpc>
                <a:spcPct val="100000"/>
              </a:lnSpc>
              <a:spcBef>
                <a:spcPts val="900"/>
              </a:spcBef>
              <a:buFont typeface="Courier New" pitchFamily="49" charset="0"/>
              <a:buChar char="o"/>
              <a:defRPr/>
            </a:pPr>
            <a:r>
              <a:rPr lang="en-US" dirty="0">
                <a:solidFill>
                  <a:srgbClr val="000000"/>
                </a:solidFill>
              </a:rPr>
              <a:t>Inspect deliveries immediately upon receipt.</a:t>
            </a:r>
          </a:p>
          <a:p>
            <a:pPr marL="694944" lvl="2" indent="-347472" eaLnBrk="1" hangingPunct="1">
              <a:lnSpc>
                <a:spcPct val="100000"/>
              </a:lnSpc>
              <a:spcBef>
                <a:spcPts val="900"/>
              </a:spcBef>
              <a:buFont typeface="Courier New" pitchFamily="49" charset="0"/>
              <a:buChar char="o"/>
              <a:defRPr/>
            </a:pPr>
            <a:r>
              <a:rPr lang="en-US" dirty="0">
                <a:solidFill>
                  <a:srgbClr val="000000"/>
                </a:solidFill>
              </a:rPr>
              <a:t>Inspect delivery trucks for signs of contamination.</a:t>
            </a:r>
          </a:p>
          <a:p>
            <a:pPr marL="694944" lvl="2" indent="-347472" eaLnBrk="1" hangingPunct="1">
              <a:lnSpc>
                <a:spcPct val="100000"/>
              </a:lnSpc>
              <a:spcBef>
                <a:spcPts val="900"/>
              </a:spcBef>
              <a:buFont typeface="Courier New" pitchFamily="49" charset="0"/>
              <a:buChar char="o"/>
              <a:defRPr/>
            </a:pPr>
            <a:r>
              <a:rPr lang="en-US" dirty="0">
                <a:solidFill>
                  <a:srgbClr val="000000"/>
                </a:solidFill>
              </a:rPr>
              <a:t>Visually check food items and check temperatures. </a:t>
            </a:r>
          </a:p>
          <a:p>
            <a:pPr marL="347472" lvl="1" indent="-347472" eaLnBrk="1" hangingPunct="1">
              <a:lnSpc>
                <a:spcPct val="100000"/>
              </a:lnSpc>
              <a:spcBef>
                <a:spcPts val="900"/>
              </a:spcBef>
              <a:buFont typeface="Wingdings" pitchFamily="2" charset="2"/>
              <a:buChar char="l"/>
              <a:defRPr/>
            </a:pPr>
            <a:r>
              <a:rPr lang="en-US" dirty="0">
                <a:solidFill>
                  <a:srgbClr val="000000"/>
                </a:solidFill>
              </a:rPr>
              <a:t>Store items promptly after receiving.</a:t>
            </a:r>
          </a:p>
          <a:p>
            <a:pPr marL="114300" lvl="1" indent="0" eaLnBrk="1" hangingPunct="1">
              <a:buFont typeface="Wingdings" pitchFamily="2" charset="2"/>
              <a:buNone/>
              <a:defRPr/>
            </a:pPr>
            <a:endParaRPr lang="en-US" b="1" dirty="0">
              <a:solidFill>
                <a:srgbClr val="FF0000"/>
              </a:solidFill>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5-4</a:t>
            </a:r>
          </a:p>
        </p:txBody>
      </p:sp>
      <p:sp>
        <p:nvSpPr>
          <p:cNvPr id="2" name="Footer Placeholder 1">
            <a:extLst>
              <a:ext uri="{FF2B5EF4-FFF2-40B4-BE49-F238E27FC236}">
                <a16:creationId xmlns:a16="http://schemas.microsoft.com/office/drawing/2014/main" id="{73E91964-2B07-4B9C-0681-11B1B5C07AB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191330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7"/>
          <p:cNvSpPr>
            <a:spLocks noGrp="1" noChangeArrowheads="1"/>
          </p:cNvSpPr>
          <p:nvPr>
            <p:ph type="title"/>
          </p:nvPr>
        </p:nvSpPr>
        <p:spPr/>
        <p:txBody>
          <a:bodyPr/>
          <a:lstStyle/>
          <a:p>
            <a:pPr eaLnBrk="1" hangingPunct="1">
              <a:defRPr/>
            </a:pPr>
            <a:r>
              <a:rPr lang="en-US" dirty="0">
                <a:latin typeface="Arial Narrow" charset="0"/>
              </a:rPr>
              <a:t>Receiving and Inspecting</a:t>
            </a:r>
            <a:endParaRPr lang="en-US" dirty="0">
              <a:latin typeface="Arial Narrow" charset="0"/>
              <a:cs typeface="+mj-cs"/>
            </a:endParaRPr>
          </a:p>
        </p:txBody>
      </p:sp>
      <p:sp>
        <p:nvSpPr>
          <p:cNvPr id="123906" name="Rectangle 3"/>
          <p:cNvSpPr>
            <a:spLocks noGrp="1" noChangeArrowheads="1"/>
          </p:cNvSpPr>
          <p:nvPr>
            <p:ph idx="1"/>
          </p:nvPr>
        </p:nvSpPr>
        <p:spPr/>
        <p:txBody>
          <a:bodyPr/>
          <a:lstStyle/>
          <a:p>
            <a:pPr marL="0" indent="0" eaLnBrk="1" hangingPunct="1">
              <a:defRPr/>
            </a:pPr>
            <a:r>
              <a:rPr lang="en-US" dirty="0">
                <a:latin typeface="Arial Narrow" charset="0"/>
                <a:cs typeface="+mn-cs"/>
              </a:rPr>
              <a:t>Key drop deliveries:</a:t>
            </a:r>
          </a:p>
          <a:p>
            <a:pPr marL="347472" lvl="1" indent="-347472" eaLnBrk="1" hangingPunct="1">
              <a:lnSpc>
                <a:spcPct val="100000"/>
              </a:lnSpc>
              <a:spcBef>
                <a:spcPts val="900"/>
              </a:spcBef>
              <a:defRPr/>
            </a:pPr>
            <a:r>
              <a:rPr lang="en-US" dirty="0">
                <a:solidFill>
                  <a:srgbClr val="000000"/>
                </a:solidFill>
                <a:latin typeface="Arial Narrow" charset="0"/>
              </a:rPr>
              <a:t>Supplier is given after-hours access to the operation </a:t>
            </a:r>
            <a:br>
              <a:rPr lang="en-US" dirty="0">
                <a:solidFill>
                  <a:srgbClr val="000000"/>
                </a:solidFill>
                <a:latin typeface="Arial Narrow" charset="0"/>
              </a:rPr>
            </a:br>
            <a:r>
              <a:rPr lang="en-US" dirty="0">
                <a:solidFill>
                  <a:srgbClr val="000000"/>
                </a:solidFill>
                <a:latin typeface="Arial Narrow" charset="0"/>
              </a:rPr>
              <a:t>to make deliveries.</a:t>
            </a:r>
          </a:p>
          <a:p>
            <a:pPr marL="347472" lvl="1" indent="-347472" eaLnBrk="1" hangingPunct="1">
              <a:lnSpc>
                <a:spcPct val="100000"/>
              </a:lnSpc>
              <a:spcBef>
                <a:spcPts val="900"/>
              </a:spcBef>
              <a:defRPr/>
            </a:pPr>
            <a:r>
              <a:rPr lang="en-US" dirty="0">
                <a:solidFill>
                  <a:srgbClr val="000000"/>
                </a:solidFill>
                <a:latin typeface="Arial Narrow" charset="0"/>
              </a:rPr>
              <a:t>Staff must inspect the deliveries upon arrival at the operation.</a:t>
            </a:r>
          </a:p>
          <a:p>
            <a:pPr marL="347472" lvl="1" indent="-347472" eaLnBrk="1" hangingPunct="1">
              <a:lnSpc>
                <a:spcPct val="100000"/>
              </a:lnSpc>
              <a:spcBef>
                <a:spcPts val="900"/>
              </a:spcBef>
              <a:defRPr/>
            </a:pPr>
            <a:r>
              <a:rPr lang="en-US" dirty="0">
                <a:solidFill>
                  <a:srgbClr val="000000"/>
                </a:solidFill>
                <a:latin typeface="Arial Narrow" charset="0"/>
              </a:rPr>
              <a:t>Deliveries must meet the following criteria:</a:t>
            </a:r>
          </a:p>
          <a:p>
            <a:pPr marL="694944" lvl="2" indent="-347472" eaLnBrk="1" hangingPunct="1">
              <a:lnSpc>
                <a:spcPct val="100000"/>
              </a:lnSpc>
              <a:spcBef>
                <a:spcPts val="900"/>
              </a:spcBef>
              <a:defRPr/>
            </a:pPr>
            <a:r>
              <a:rPr lang="en-US" dirty="0">
                <a:solidFill>
                  <a:srgbClr val="000000"/>
                </a:solidFill>
                <a:latin typeface="Arial Narrow" charset="0"/>
              </a:rPr>
              <a:t>From an approved source</a:t>
            </a:r>
          </a:p>
          <a:p>
            <a:pPr marL="694944" lvl="2" indent="-347472" eaLnBrk="1" hangingPunct="1">
              <a:lnSpc>
                <a:spcPct val="100000"/>
              </a:lnSpc>
              <a:spcBef>
                <a:spcPts val="900"/>
              </a:spcBef>
              <a:defRPr/>
            </a:pPr>
            <a:r>
              <a:rPr lang="en-US" dirty="0">
                <a:solidFill>
                  <a:srgbClr val="000000"/>
                </a:solidFill>
                <a:latin typeface="Arial Narrow" charset="0"/>
              </a:rPr>
              <a:t>Placed in the correct storage location to </a:t>
            </a:r>
            <a:br>
              <a:rPr lang="en-US" dirty="0">
                <a:solidFill>
                  <a:srgbClr val="000000"/>
                </a:solidFill>
                <a:latin typeface="Arial Narrow" charset="0"/>
              </a:rPr>
            </a:br>
            <a:r>
              <a:rPr lang="en-US" dirty="0">
                <a:solidFill>
                  <a:srgbClr val="000000"/>
                </a:solidFill>
                <a:latin typeface="Arial Narrow" charset="0"/>
              </a:rPr>
              <a:t>maintain the required temperature </a:t>
            </a:r>
          </a:p>
          <a:p>
            <a:pPr marL="694944" lvl="2" indent="-347472" eaLnBrk="1" hangingPunct="1">
              <a:lnSpc>
                <a:spcPct val="100000"/>
              </a:lnSpc>
              <a:spcBef>
                <a:spcPts val="900"/>
              </a:spcBef>
              <a:defRPr/>
            </a:pPr>
            <a:r>
              <a:rPr lang="en-US" dirty="0">
                <a:solidFill>
                  <a:srgbClr val="000000"/>
                </a:solidFill>
                <a:latin typeface="Arial Narrow" charset="0"/>
              </a:rPr>
              <a:t>Protected from contamination in storage</a:t>
            </a:r>
          </a:p>
          <a:p>
            <a:pPr marL="694944" lvl="2" indent="-347472" eaLnBrk="1" hangingPunct="1">
              <a:lnSpc>
                <a:spcPct val="100000"/>
              </a:lnSpc>
              <a:spcBef>
                <a:spcPts val="900"/>
              </a:spcBef>
              <a:defRPr/>
            </a:pPr>
            <a:r>
              <a:rPr lang="en-US" dirty="0">
                <a:solidFill>
                  <a:srgbClr val="FF0000"/>
                </a:solidFill>
                <a:latin typeface="Arial Narrow" charset="0"/>
              </a:rPr>
              <a:t>NOT </a:t>
            </a:r>
            <a:r>
              <a:rPr lang="en-US" dirty="0">
                <a:solidFill>
                  <a:srgbClr val="000000"/>
                </a:solidFill>
                <a:latin typeface="Arial Narrow" charset="0"/>
              </a:rPr>
              <a:t>contaminated </a:t>
            </a:r>
          </a:p>
          <a:p>
            <a:pPr lvl="2" eaLnBrk="1" hangingPunct="1">
              <a:defRPr/>
            </a:pPr>
            <a:r>
              <a:rPr lang="en-US" dirty="0">
                <a:solidFill>
                  <a:srgbClr val="000000"/>
                </a:solidFill>
                <a:latin typeface="Arial Narrow" charset="0"/>
              </a:rPr>
              <a:t>Presented honestly </a:t>
            </a:r>
          </a:p>
          <a:p>
            <a:pPr marL="571500" lvl="1" indent="-457200" eaLnBrk="1" hangingPunct="1">
              <a:defRPr/>
            </a:pPr>
            <a:endParaRPr lang="en-US" dirty="0">
              <a:solidFill>
                <a:srgbClr val="000000"/>
              </a:solidFill>
              <a:latin typeface="Arial Narrow" charset="0"/>
            </a:endParaRPr>
          </a:p>
        </p:txBody>
      </p:sp>
      <p:sp>
        <p:nvSpPr>
          <p:cNvPr id="1239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5-5</a:t>
            </a:r>
          </a:p>
        </p:txBody>
      </p:sp>
      <p:sp>
        <p:nvSpPr>
          <p:cNvPr id="2" name="Footer Placeholder 1">
            <a:extLst>
              <a:ext uri="{FF2B5EF4-FFF2-40B4-BE49-F238E27FC236}">
                <a16:creationId xmlns:a16="http://schemas.microsoft.com/office/drawing/2014/main" id="{07DB5BCC-4126-85C9-D00C-3095559195A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3949105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7"/>
          <p:cNvSpPr>
            <a:spLocks noGrp="1" noChangeArrowheads="1"/>
          </p:cNvSpPr>
          <p:nvPr>
            <p:ph type="title"/>
          </p:nvPr>
        </p:nvSpPr>
        <p:spPr/>
        <p:txBody>
          <a:bodyPr/>
          <a:lstStyle/>
          <a:p>
            <a:pPr eaLnBrk="1" hangingPunct="1">
              <a:defRPr/>
            </a:pPr>
            <a:r>
              <a:rPr lang="en-US" dirty="0">
                <a:latin typeface="Arial Narrow" charset="0"/>
              </a:rPr>
              <a:t>Receiving and Inspecting</a:t>
            </a:r>
            <a:endParaRPr lang="en-US" dirty="0">
              <a:latin typeface="Arial Narrow" charset="0"/>
              <a:cs typeface="+mj-cs"/>
            </a:endParaRPr>
          </a:p>
        </p:txBody>
      </p:sp>
      <p:sp>
        <p:nvSpPr>
          <p:cNvPr id="124930" name="Rectangle 3"/>
          <p:cNvSpPr>
            <a:spLocks noGrp="1" noChangeArrowheads="1"/>
          </p:cNvSpPr>
          <p:nvPr>
            <p:ph idx="1"/>
          </p:nvPr>
        </p:nvSpPr>
        <p:spPr/>
        <p:txBody>
          <a:bodyPr/>
          <a:lstStyle/>
          <a:p>
            <a:pPr marL="0" indent="0" eaLnBrk="1" hangingPunct="1">
              <a:defRPr/>
            </a:pPr>
            <a:r>
              <a:rPr lang="en-US" dirty="0">
                <a:latin typeface="Arial Narrow" charset="0"/>
                <a:cs typeface="+mn-cs"/>
              </a:rPr>
              <a:t>Rejecting items:</a:t>
            </a:r>
          </a:p>
          <a:p>
            <a:pPr marL="347472" lvl="1" indent="-347472" eaLnBrk="1" hangingPunct="1">
              <a:lnSpc>
                <a:spcPct val="100000"/>
              </a:lnSpc>
              <a:spcBef>
                <a:spcPts val="900"/>
              </a:spcBef>
              <a:defRPr/>
            </a:pPr>
            <a:r>
              <a:rPr lang="en-US" dirty="0">
                <a:solidFill>
                  <a:srgbClr val="000000"/>
                </a:solidFill>
                <a:latin typeface="Arial Narrow" charset="0"/>
              </a:rPr>
              <a:t>Separate rejected items from accepted items.</a:t>
            </a:r>
          </a:p>
          <a:p>
            <a:pPr marL="347472" lvl="1" indent="-347472" eaLnBrk="1" hangingPunct="1">
              <a:lnSpc>
                <a:spcPct val="100000"/>
              </a:lnSpc>
              <a:spcBef>
                <a:spcPts val="900"/>
              </a:spcBef>
              <a:defRPr/>
            </a:pPr>
            <a:r>
              <a:rPr lang="en-US" dirty="0">
                <a:solidFill>
                  <a:srgbClr val="000000"/>
                </a:solidFill>
                <a:latin typeface="Arial Narrow" charset="0"/>
              </a:rPr>
              <a:t>Tell the delivery person what is wrong with the item.</a:t>
            </a:r>
          </a:p>
          <a:p>
            <a:pPr marL="347472" lvl="1" indent="-347472" eaLnBrk="1" hangingPunct="1">
              <a:lnSpc>
                <a:spcPct val="100000"/>
              </a:lnSpc>
              <a:spcBef>
                <a:spcPts val="900"/>
              </a:spcBef>
              <a:defRPr/>
            </a:pPr>
            <a:r>
              <a:rPr lang="en-US" dirty="0">
                <a:solidFill>
                  <a:srgbClr val="000000"/>
                </a:solidFill>
                <a:latin typeface="Arial Narrow" charset="0"/>
              </a:rPr>
              <a:t>Get a signed adjustment or credit slip before giving </a:t>
            </a:r>
            <a:br>
              <a:rPr lang="en-US" dirty="0">
                <a:solidFill>
                  <a:srgbClr val="000000"/>
                </a:solidFill>
                <a:latin typeface="Arial Narrow" charset="0"/>
              </a:rPr>
            </a:br>
            <a:r>
              <a:rPr lang="en-US" dirty="0">
                <a:solidFill>
                  <a:srgbClr val="000000"/>
                </a:solidFill>
                <a:latin typeface="Arial Narrow" charset="0"/>
              </a:rPr>
              <a:t>the rejected item to the delivery person.</a:t>
            </a:r>
          </a:p>
          <a:p>
            <a:pPr marL="347472" lvl="1" indent="-347472" eaLnBrk="1" hangingPunct="1">
              <a:lnSpc>
                <a:spcPct val="100000"/>
              </a:lnSpc>
              <a:spcBef>
                <a:spcPts val="900"/>
              </a:spcBef>
              <a:defRPr/>
            </a:pPr>
            <a:r>
              <a:rPr lang="en-US" dirty="0">
                <a:solidFill>
                  <a:srgbClr val="000000"/>
                </a:solidFill>
                <a:latin typeface="Arial Narrow" charset="0"/>
              </a:rPr>
              <a:t>Log the incident on the invoice or receiving document.</a:t>
            </a:r>
            <a:endParaRPr lang="en-US" dirty="0">
              <a:latin typeface="Arial Narrow" charset="0"/>
            </a:endParaRPr>
          </a:p>
        </p:txBody>
      </p:sp>
      <p:sp>
        <p:nvSpPr>
          <p:cNvPr id="12493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5-6</a:t>
            </a:r>
          </a:p>
        </p:txBody>
      </p:sp>
      <p:sp>
        <p:nvSpPr>
          <p:cNvPr id="2" name="Footer Placeholder 1">
            <a:extLst>
              <a:ext uri="{FF2B5EF4-FFF2-40B4-BE49-F238E27FC236}">
                <a16:creationId xmlns:a16="http://schemas.microsoft.com/office/drawing/2014/main" id="{4EA4EC80-0B64-3562-F900-1E452194A13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047089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CF1C00D-C9E9-4C9A-9FDC-29CFCE42673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25956" name="Rectangle 7"/>
          <p:cNvSpPr>
            <a:spLocks noGrp="1" noChangeArrowheads="1"/>
          </p:cNvSpPr>
          <p:nvPr>
            <p:ph type="title"/>
          </p:nvPr>
        </p:nvSpPr>
        <p:spPr/>
        <p:txBody>
          <a:bodyPr/>
          <a:lstStyle/>
          <a:p>
            <a:pPr eaLnBrk="1" hangingPunct="1">
              <a:defRPr/>
            </a:pPr>
            <a:r>
              <a:rPr lang="en-US" dirty="0">
                <a:latin typeface="Arial Narrow" charset="0"/>
              </a:rPr>
              <a:t>Receiving and Inspecting</a:t>
            </a:r>
            <a:endParaRPr lang="en-US" dirty="0">
              <a:latin typeface="Arial Narrow" charset="0"/>
              <a:cs typeface="+mj-cs"/>
            </a:endParaRPr>
          </a:p>
        </p:txBody>
      </p:sp>
      <p:sp>
        <p:nvSpPr>
          <p:cNvPr id="125954" name="Rectangle 3"/>
          <p:cNvSpPr>
            <a:spLocks noGrp="1" noChangeArrowheads="1"/>
          </p:cNvSpPr>
          <p:nvPr>
            <p:ph idx="1"/>
          </p:nvPr>
        </p:nvSpPr>
        <p:spPr/>
        <p:txBody>
          <a:bodyPr/>
          <a:lstStyle/>
          <a:p>
            <a:pPr marL="0" indent="0" eaLnBrk="1" hangingPunct="1">
              <a:defRPr/>
            </a:pPr>
            <a:r>
              <a:rPr lang="en-US" dirty="0">
                <a:latin typeface="Arial Narrow" charset="0"/>
                <a:cs typeface="+mn-cs"/>
              </a:rPr>
              <a:t>Recalls:</a:t>
            </a:r>
          </a:p>
          <a:p>
            <a:pPr marL="347472" lvl="1" indent="-347472" eaLnBrk="1" hangingPunct="1">
              <a:lnSpc>
                <a:spcPct val="100000"/>
              </a:lnSpc>
              <a:spcBef>
                <a:spcPts val="900"/>
              </a:spcBef>
              <a:defRPr/>
            </a:pPr>
            <a:r>
              <a:rPr lang="en-US" dirty="0">
                <a:solidFill>
                  <a:srgbClr val="000000"/>
                </a:solidFill>
                <a:latin typeface="Arial Narrow" charset="0"/>
              </a:rPr>
              <a:t>Identify the recalled food items. </a:t>
            </a:r>
          </a:p>
          <a:p>
            <a:pPr marL="347472" lvl="1" indent="-347472" eaLnBrk="1" hangingPunct="1">
              <a:lnSpc>
                <a:spcPct val="100000"/>
              </a:lnSpc>
              <a:spcBef>
                <a:spcPts val="900"/>
              </a:spcBef>
              <a:defRPr/>
            </a:pPr>
            <a:r>
              <a:rPr lang="en-US" dirty="0">
                <a:solidFill>
                  <a:srgbClr val="000000"/>
                </a:solidFill>
                <a:latin typeface="Arial Narrow" charset="0"/>
              </a:rPr>
              <a:t>Remove the item from inventory.</a:t>
            </a:r>
          </a:p>
          <a:p>
            <a:pPr marL="347472" lvl="1" indent="-347472" eaLnBrk="1" hangingPunct="1">
              <a:lnSpc>
                <a:spcPct val="100000"/>
              </a:lnSpc>
              <a:spcBef>
                <a:spcPts val="900"/>
              </a:spcBef>
              <a:defRPr/>
            </a:pPr>
            <a:r>
              <a:rPr lang="en-US" dirty="0">
                <a:solidFill>
                  <a:srgbClr val="000000"/>
                </a:solidFill>
                <a:latin typeface="Arial Narrow" charset="0"/>
              </a:rPr>
              <a:t>Store the item separately.</a:t>
            </a:r>
          </a:p>
          <a:p>
            <a:pPr marL="347472" lvl="1" indent="-347472" eaLnBrk="1" hangingPunct="1">
              <a:lnSpc>
                <a:spcPct val="100000"/>
              </a:lnSpc>
              <a:spcBef>
                <a:spcPts val="900"/>
              </a:spcBef>
              <a:defRPr/>
            </a:pPr>
            <a:r>
              <a:rPr lang="en-US" dirty="0">
                <a:solidFill>
                  <a:srgbClr val="000000"/>
                </a:solidFill>
                <a:latin typeface="Arial Narrow" charset="0"/>
              </a:rPr>
              <a:t>Label the item to prevent it from being placed back in inventory.</a:t>
            </a:r>
          </a:p>
          <a:p>
            <a:pPr marL="347472" lvl="1" indent="-347472" eaLnBrk="1" hangingPunct="1">
              <a:lnSpc>
                <a:spcPct val="100000"/>
              </a:lnSpc>
              <a:spcBef>
                <a:spcPts val="900"/>
              </a:spcBef>
              <a:defRPr/>
            </a:pPr>
            <a:r>
              <a:rPr lang="en-US" dirty="0">
                <a:solidFill>
                  <a:srgbClr val="000000"/>
                </a:solidFill>
                <a:latin typeface="Arial Narrow" charset="0"/>
              </a:rPr>
              <a:t>Inform staff not to use the product.</a:t>
            </a:r>
          </a:p>
          <a:p>
            <a:pPr marL="347472" lvl="1" indent="-347472" eaLnBrk="1" hangingPunct="1">
              <a:lnSpc>
                <a:spcPct val="100000"/>
              </a:lnSpc>
              <a:spcBef>
                <a:spcPts val="900"/>
              </a:spcBef>
              <a:defRPr/>
            </a:pPr>
            <a:r>
              <a:rPr lang="en-US" dirty="0">
                <a:solidFill>
                  <a:srgbClr val="000000"/>
                </a:solidFill>
                <a:latin typeface="Arial Narrow" charset="0"/>
              </a:rPr>
              <a:t>Refer to the vendor’s notification or recall notice for what to do with the item.</a:t>
            </a:r>
            <a:endParaRPr lang="en-US" dirty="0">
              <a:latin typeface="Arial Narrow" charset="0"/>
            </a:endParaRPr>
          </a:p>
        </p:txBody>
      </p:sp>
      <p:sp>
        <p:nvSpPr>
          <p:cNvPr id="12595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5-7</a:t>
            </a:r>
          </a:p>
        </p:txBody>
      </p:sp>
      <p:sp>
        <p:nvSpPr>
          <p:cNvPr id="2" name="Footer Placeholder 1">
            <a:extLst>
              <a:ext uri="{FF2B5EF4-FFF2-40B4-BE49-F238E27FC236}">
                <a16:creationId xmlns:a16="http://schemas.microsoft.com/office/drawing/2014/main" id="{7F62B8DE-8EE5-8B68-7D94-3A9EF7A1396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8711200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p:cNvSpPr>
            <a:spLocks noChangeArrowheads="1"/>
          </p:cNvSpPr>
          <p:nvPr/>
        </p:nvSpPr>
        <p:spPr bwMode="auto">
          <a:xfrm>
            <a:off x="7251700" y="4203700"/>
            <a:ext cx="215900" cy="12573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269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5-8</a:t>
            </a:r>
          </a:p>
        </p:txBody>
      </p:sp>
      <p:sp>
        <p:nvSpPr>
          <p:cNvPr id="126980" name="Rectangle 7"/>
          <p:cNvSpPr txBox="1">
            <a:spLocks noChangeArrowheads="1"/>
          </p:cNvSpPr>
          <p:nvPr/>
        </p:nvSpPr>
        <p:spPr bwMode="auto">
          <a:xfrm>
            <a:off x="393192" y="154642"/>
            <a:ext cx="830738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r>
              <a:rPr lang="en-US" sz="2800" dirty="0">
                <a:solidFill>
                  <a:schemeClr val="bg1"/>
                </a:solidFill>
                <a:latin typeface="Arial Narrow" charset="0"/>
                <a:cs typeface="+mj-cs"/>
              </a:rPr>
              <a:t>Receiving and Inspecting</a:t>
            </a:r>
          </a:p>
        </p:txBody>
      </p:sp>
      <p:sp>
        <p:nvSpPr>
          <p:cNvPr id="126982" name="Rectangle 3"/>
          <p:cNvSpPr txBox="1">
            <a:spLocks noChangeArrowheads="1"/>
          </p:cNvSpPr>
          <p:nvPr/>
        </p:nvSpPr>
        <p:spPr bwMode="auto">
          <a:xfrm>
            <a:off x="393192" y="1143000"/>
            <a:ext cx="5891994"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endParaRPr lang="en-US" sz="2200" dirty="0">
              <a:solidFill>
                <a:srgbClr val="231F20"/>
              </a:solidFill>
              <a:latin typeface="Arial Narrow" charset="0"/>
              <a:cs typeface="+mn-cs"/>
            </a:endParaRPr>
          </a:p>
        </p:txBody>
      </p:sp>
      <p:sp>
        <p:nvSpPr>
          <p:cNvPr id="3" name="Content Placeholder 2"/>
          <p:cNvSpPr>
            <a:spLocks noGrp="1"/>
          </p:cNvSpPr>
          <p:nvPr>
            <p:ph idx="1"/>
          </p:nvPr>
        </p:nvSpPr>
        <p:spPr>
          <a:xfrm>
            <a:off x="522658" y="1291347"/>
            <a:ext cx="5339375" cy="4983163"/>
          </a:xfrm>
        </p:spPr>
        <p:txBody>
          <a:bodyPr/>
          <a:lstStyle/>
          <a:p>
            <a:pPr marL="0" indent="0" eaLnBrk="1" hangingPunct="1">
              <a:defRPr/>
            </a:pPr>
            <a:r>
              <a:rPr lang="en-US" dirty="0">
                <a:latin typeface="Arial Narrow" charset="0"/>
                <a:cs typeface="+mn-cs"/>
              </a:rPr>
              <a:t>Checking the temperature of meat, poultry, and fish:</a:t>
            </a:r>
          </a:p>
          <a:p>
            <a:pPr lvl="1" eaLnBrk="1" hangingPunct="1">
              <a:defRPr/>
            </a:pPr>
            <a:r>
              <a:rPr lang="en-US" dirty="0">
                <a:solidFill>
                  <a:srgbClr val="000000"/>
                </a:solidFill>
                <a:latin typeface="Arial Narrow" charset="0"/>
              </a:rPr>
              <a:t>Insert the thermometer stem or probe into the thickest part of the food (usually the center).</a:t>
            </a:r>
          </a:p>
          <a:p>
            <a:pPr lvl="1" eaLnBrk="1" hangingPunct="1">
              <a:defRPr/>
            </a:pPr>
            <a:endParaRPr lang="en-US" dirty="0">
              <a:solidFill>
                <a:srgbClr val="000000"/>
              </a:solidFill>
              <a:latin typeface="Arial Narrow" charset="0"/>
            </a:endParaRPr>
          </a:p>
        </p:txBody>
      </p:sp>
      <p:pic>
        <p:nvPicPr>
          <p:cNvPr id="6" name="Picture Placeholder 5">
            <a:extLst>
              <a:ext uri="{FF2B5EF4-FFF2-40B4-BE49-F238E27FC236}">
                <a16:creationId xmlns:a16="http://schemas.microsoft.com/office/drawing/2014/main" id="{5DB5F921-9ACD-4B23-8025-A979E5B473F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rot="16200000">
            <a:off x="6523038" y="1243013"/>
            <a:ext cx="2103437" cy="2103120"/>
          </a:xfrm>
        </p:spPr>
      </p:pic>
      <p:sp>
        <p:nvSpPr>
          <p:cNvPr id="2" name="Footer Placeholder 1">
            <a:extLst>
              <a:ext uri="{FF2B5EF4-FFF2-40B4-BE49-F238E27FC236}">
                <a16:creationId xmlns:a16="http://schemas.microsoft.com/office/drawing/2014/main" id="{4F043AAB-A71D-D6E0-4B56-333024BFB07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3617826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5-9</a:t>
            </a:r>
          </a:p>
        </p:txBody>
      </p:sp>
      <p:pic>
        <p:nvPicPr>
          <p:cNvPr id="7" name="Picture Placeholder 6">
            <a:extLst>
              <a:ext uri="{FF2B5EF4-FFF2-40B4-BE49-F238E27FC236}">
                <a16:creationId xmlns:a16="http://schemas.microsoft.com/office/drawing/2014/main" id="{F011D6BE-3D40-47BF-95D3-4B61BBEE0BAF}"/>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780"/>
          <a:stretch/>
        </p:blipFill>
        <p:spPr>
          <a:xfrm rot="16200000">
            <a:off x="6523038" y="1243013"/>
            <a:ext cx="2103437" cy="2103120"/>
          </a:xfrm>
        </p:spPr>
      </p:pic>
      <p:sp>
        <p:nvSpPr>
          <p:cNvPr id="128003" name="Rectangle 7"/>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2" name="Content Placeholder 1"/>
          <p:cNvSpPr>
            <a:spLocks noGrp="1"/>
          </p:cNvSpPr>
          <p:nvPr>
            <p:ph idx="1"/>
          </p:nvPr>
        </p:nvSpPr>
        <p:spPr>
          <a:xfrm>
            <a:off x="409575" y="1143000"/>
            <a:ext cx="5442585" cy="4983163"/>
          </a:xfrm>
        </p:spPr>
        <p:txBody>
          <a:bodyPr/>
          <a:lstStyle/>
          <a:p>
            <a:pPr marL="0" indent="0" eaLnBrk="1" hangingPunct="1">
              <a:defRPr/>
            </a:pPr>
            <a:r>
              <a:rPr lang="en-US" dirty="0">
                <a:latin typeface="Arial Narrow" charset="0"/>
                <a:cs typeface="+mn-cs"/>
              </a:rPr>
              <a:t>Checking the temperature of ROP Food </a:t>
            </a:r>
            <a:br>
              <a:rPr lang="en-US" dirty="0">
                <a:latin typeface="Arial Narrow" charset="0"/>
                <a:cs typeface="+mn-cs"/>
              </a:rPr>
            </a:br>
            <a:r>
              <a:rPr lang="en-US" dirty="0">
                <a:latin typeface="Arial Narrow" charset="0"/>
                <a:cs typeface="+mn-cs"/>
              </a:rPr>
              <a:t>(MAP, vacuum-packed, and </a:t>
            </a:r>
            <a:r>
              <a:rPr lang="en-US" i="1" dirty="0">
                <a:latin typeface="Arial Narrow" charset="0"/>
                <a:cs typeface="+mn-cs"/>
              </a:rPr>
              <a:t>sous vide </a:t>
            </a:r>
            <a:r>
              <a:rPr lang="en-US" dirty="0">
                <a:latin typeface="Arial Narrow" charset="0"/>
                <a:cs typeface="+mn-cs"/>
              </a:rPr>
              <a:t>food): </a:t>
            </a:r>
          </a:p>
          <a:p>
            <a:pPr lvl="1" eaLnBrk="1" hangingPunct="1">
              <a:defRPr/>
            </a:pPr>
            <a:r>
              <a:rPr lang="en-US" dirty="0">
                <a:solidFill>
                  <a:srgbClr val="000000"/>
                </a:solidFill>
                <a:latin typeface="Arial Narrow" charset="0"/>
              </a:rPr>
              <a:t>Insert the thermometer stem or probe between </a:t>
            </a:r>
            <a:br>
              <a:rPr lang="en-US" dirty="0">
                <a:solidFill>
                  <a:srgbClr val="000000"/>
                </a:solidFill>
                <a:latin typeface="Arial Narrow" charset="0"/>
              </a:rPr>
            </a:br>
            <a:r>
              <a:rPr lang="en-US" dirty="0">
                <a:solidFill>
                  <a:srgbClr val="000000"/>
                </a:solidFill>
                <a:latin typeface="Arial Narrow" charset="0"/>
              </a:rPr>
              <a:t>two packages.</a:t>
            </a:r>
          </a:p>
          <a:p>
            <a:pPr lvl="1" eaLnBrk="1" hangingPunct="1">
              <a:defRPr/>
            </a:pPr>
            <a:r>
              <a:rPr lang="en-US" dirty="0">
                <a:solidFill>
                  <a:srgbClr val="000000"/>
                </a:solidFill>
                <a:latin typeface="Arial Narrow" charset="0"/>
              </a:rPr>
              <a:t>As an alternative, fold packaging around the thermometer </a:t>
            </a:r>
            <a:r>
              <a:rPr lang="en-US" dirty="0">
                <a:latin typeface="Arial Narrow" charset="0"/>
              </a:rPr>
              <a:t>stem or probe.</a:t>
            </a:r>
          </a:p>
          <a:p>
            <a:endParaRPr lang="en-US" dirty="0"/>
          </a:p>
        </p:txBody>
      </p:sp>
      <p:sp>
        <p:nvSpPr>
          <p:cNvPr id="3" name="Footer Placeholder 2">
            <a:extLst>
              <a:ext uri="{FF2B5EF4-FFF2-40B4-BE49-F238E27FC236}">
                <a16:creationId xmlns:a16="http://schemas.microsoft.com/office/drawing/2014/main" id="{C84307AB-261F-FAEC-5B9C-C0762311320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2944278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5-10</a:t>
            </a:r>
          </a:p>
        </p:txBody>
      </p:sp>
      <p:sp>
        <p:nvSpPr>
          <p:cNvPr id="129027" name="Rectangle 7"/>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2" name="Content Placeholder 1"/>
          <p:cNvSpPr>
            <a:spLocks noGrp="1"/>
          </p:cNvSpPr>
          <p:nvPr>
            <p:ph idx="1"/>
          </p:nvPr>
        </p:nvSpPr>
        <p:spPr/>
        <p:txBody>
          <a:bodyPr/>
          <a:lstStyle/>
          <a:p>
            <a:pPr marL="0" lvl="1" indent="0" eaLnBrk="1" hangingPunct="1">
              <a:buNone/>
              <a:defRPr/>
            </a:pPr>
            <a:r>
              <a:rPr lang="en-US" sz="2400" b="1" dirty="0">
                <a:solidFill>
                  <a:srgbClr val="E97635"/>
                </a:solidFill>
                <a:latin typeface="Arial Narrow" charset="0"/>
                <a:cs typeface="+mn-cs"/>
              </a:rPr>
              <a:t>Checking the temperature of other packaged food:</a:t>
            </a:r>
          </a:p>
          <a:p>
            <a:pPr lvl="1" eaLnBrk="1" hangingPunct="1">
              <a:defRPr/>
            </a:pPr>
            <a:r>
              <a:rPr lang="en-US" dirty="0">
                <a:solidFill>
                  <a:srgbClr val="000000"/>
                </a:solidFill>
                <a:latin typeface="Arial Narrow" charset="0"/>
              </a:rPr>
              <a:t>Open the package and insert the thermometer stem or probe into the food</a:t>
            </a:r>
            <a:r>
              <a:rPr lang="en-US" dirty="0"/>
              <a:t>.</a:t>
            </a:r>
            <a:endParaRPr lang="en-US" dirty="0">
              <a:latin typeface="Arial Narrow" charset="0"/>
            </a:endParaRPr>
          </a:p>
        </p:txBody>
      </p:sp>
      <p:pic>
        <p:nvPicPr>
          <p:cNvPr id="5" name="Picture Placeholder 4"/>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3" name="Footer Placeholder 2">
            <a:extLst>
              <a:ext uri="{FF2B5EF4-FFF2-40B4-BE49-F238E27FC236}">
                <a16:creationId xmlns:a16="http://schemas.microsoft.com/office/drawing/2014/main" id="{5EFA4C7B-DAE9-B433-EF74-800DB747719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0627649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C8657EF-F3CF-44D6-948E-93B9B6C8113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3718" r="-3718"/>
          <a:stretch/>
        </p:blipFill>
        <p:spPr>
          <a:xfrm>
            <a:off x="6522896" y="2425700"/>
            <a:ext cx="2101850" cy="1092200"/>
          </a:xfrm>
          <a:ln w="3175">
            <a:solidFill>
              <a:schemeClr val="tx1"/>
            </a:solidFill>
          </a:ln>
        </p:spPr>
      </p:pic>
      <p:pic>
        <p:nvPicPr>
          <p:cNvPr id="14" name="Picture Placeholder 13">
            <a:extLst>
              <a:ext uri="{FF2B5EF4-FFF2-40B4-BE49-F238E27FC236}">
                <a16:creationId xmlns:a16="http://schemas.microsoft.com/office/drawing/2014/main" id="{4EF11004-5504-42D9-82AD-FE2CFD21544F}"/>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a:stretch/>
        </p:blipFill>
        <p:spPr>
          <a:ln w="3175">
            <a:solidFill>
              <a:schemeClr val="tx1"/>
            </a:solidFill>
          </a:ln>
        </p:spPr>
      </p:pic>
      <p:pic>
        <p:nvPicPr>
          <p:cNvPr id="8" name="Picture Placeholder 7">
            <a:extLst>
              <a:ext uri="{FF2B5EF4-FFF2-40B4-BE49-F238E27FC236}">
                <a16:creationId xmlns:a16="http://schemas.microsoft.com/office/drawing/2014/main" id="{5BAAF02B-685B-4443-8814-2A90D2B29A27}"/>
              </a:ext>
            </a:extLst>
          </p:cNvPr>
          <p:cNvPicPr>
            <a:picLocks noGrp="1" noChangeAspect="1"/>
          </p:cNvPicPr>
          <p:nvPr>
            <p:ph type="pic" sz="quarter" idx="12"/>
          </p:nvPr>
        </p:nvPicPr>
        <p:blipFill rotWithShape="1">
          <a:blip r:embed="rId6" cstate="screen">
            <a:extLst>
              <a:ext uri="{28A0092B-C50C-407E-A947-70E740481C1C}">
                <a14:useLocalDpi xmlns:a14="http://schemas.microsoft.com/office/drawing/2010/main"/>
              </a:ext>
            </a:extLst>
          </a:blip>
          <a:srcRect l="-13320" r="-13338" b="-651"/>
          <a:stretch/>
        </p:blipFill>
        <p:spPr>
          <a:xfrm>
            <a:off x="6523038" y="1243013"/>
            <a:ext cx="2101850" cy="1092200"/>
          </a:xfrm>
          <a:ln w="3175">
            <a:solidFill>
              <a:schemeClr val="tx1"/>
            </a:solidFill>
          </a:ln>
        </p:spPr>
      </p:pic>
      <p:sp>
        <p:nvSpPr>
          <p:cNvPr id="130052" name="Rectangle 9"/>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0050"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Temperature criteria for deliveries:</a:t>
            </a:r>
          </a:p>
          <a:p>
            <a:pPr lvl="1" eaLnBrk="1" hangingPunct="1">
              <a:defRPr/>
            </a:pPr>
            <a:r>
              <a:rPr lang="en-US" b="1" dirty="0">
                <a:latin typeface="Arial Narrow" charset="0"/>
              </a:rPr>
              <a:t>Cold TCS food:</a:t>
            </a:r>
            <a:r>
              <a:rPr lang="en-US" dirty="0">
                <a:latin typeface="Arial Narrow" charset="0"/>
              </a:rPr>
              <a:t> Receive at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unless otherwise specified.</a:t>
            </a:r>
          </a:p>
          <a:p>
            <a:pPr lvl="1" eaLnBrk="1" hangingPunct="1">
              <a:defRPr/>
            </a:pPr>
            <a:r>
              <a:rPr lang="en-US" b="1" dirty="0">
                <a:latin typeface="Arial Narrow" charset="0"/>
              </a:rPr>
              <a:t>Live shellfish (oysters, mussels, clams, and scallops):</a:t>
            </a:r>
            <a:r>
              <a:rPr lang="en-US" dirty="0">
                <a:latin typeface="Arial Narrow" charset="0"/>
              </a:rPr>
              <a:t> Receive at an air temperature of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and an internal temperature no greater than </a:t>
            </a:r>
            <a:br>
              <a:rPr lang="en-US" dirty="0">
                <a:latin typeface="Arial Narrow" charset="0"/>
              </a:rPr>
            </a:br>
            <a:r>
              <a:rPr lang="en-US" dirty="0">
                <a:latin typeface="Arial Narrow" charset="0"/>
              </a:rPr>
              <a:t>50</a:t>
            </a:r>
            <a:r>
              <a:rPr lang="en-US" dirty="0">
                <a:solidFill>
                  <a:schemeClr val="tx1"/>
                </a:solidFill>
              </a:rPr>
              <a:t>˚F</a:t>
            </a:r>
            <a:r>
              <a:rPr lang="en-US" dirty="0">
                <a:latin typeface="Arial Narrow" charset="0"/>
              </a:rPr>
              <a:t> (10</a:t>
            </a:r>
            <a:r>
              <a:rPr lang="en-US" dirty="0">
                <a:solidFill>
                  <a:schemeClr val="tx1"/>
                </a:solidFill>
              </a:rPr>
              <a:t>˚C</a:t>
            </a:r>
            <a:r>
              <a:rPr lang="en-US" dirty="0">
                <a:latin typeface="Arial Narrow" charset="0"/>
              </a:rPr>
              <a:t>).</a:t>
            </a:r>
          </a:p>
          <a:p>
            <a:pPr lvl="2" eaLnBrk="1" hangingPunct="1">
              <a:defRPr/>
            </a:pPr>
            <a:r>
              <a:rPr lang="en-US" dirty="0">
                <a:latin typeface="Arial Narrow" charset="0"/>
              </a:rPr>
              <a:t>Once received, the shellfish must be cooled to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in four hours.</a:t>
            </a:r>
          </a:p>
          <a:p>
            <a:pPr lvl="1" eaLnBrk="1" hangingPunct="1">
              <a:defRPr/>
            </a:pPr>
            <a:r>
              <a:rPr lang="en-US" b="1" dirty="0">
                <a:latin typeface="Arial Narrow" charset="0"/>
              </a:rPr>
              <a:t>Shucked shellfish:</a:t>
            </a:r>
            <a:r>
              <a:rPr lang="en-US" dirty="0">
                <a:latin typeface="Arial Narrow" charset="0"/>
              </a:rPr>
              <a:t> Receive at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a:t>
            </a:r>
            <a:br>
              <a:rPr lang="en-US" dirty="0">
                <a:latin typeface="Arial Narrow" charset="0"/>
              </a:rPr>
            </a:br>
            <a:r>
              <a:rPr lang="en-US" dirty="0">
                <a:latin typeface="Arial Narrow" charset="0"/>
              </a:rPr>
              <a:t>or lower. </a:t>
            </a:r>
          </a:p>
          <a:p>
            <a:pPr lvl="2" eaLnBrk="1" hangingPunct="1">
              <a:defRPr/>
            </a:pPr>
            <a:r>
              <a:rPr lang="en-US" dirty="0">
                <a:latin typeface="Arial Narrow" charset="0"/>
              </a:rPr>
              <a:t>Cool the shellfish to 41</a:t>
            </a:r>
            <a:r>
              <a:rPr lang="en-US" dirty="0">
                <a:solidFill>
                  <a:schemeClr val="tx1"/>
                </a:solidFill>
              </a:rPr>
              <a:t>˚F</a:t>
            </a:r>
            <a:r>
              <a:rPr lang="en-US" dirty="0">
                <a:latin typeface="Arial Narrow" charset="0"/>
              </a:rPr>
              <a:t> (5</a:t>
            </a:r>
            <a:r>
              <a:rPr lang="en-US" dirty="0">
                <a:solidFill>
                  <a:schemeClr val="tx1"/>
                </a:solidFill>
              </a:rPr>
              <a:t>˚F</a:t>
            </a:r>
            <a:r>
              <a:rPr lang="en-US" dirty="0">
                <a:latin typeface="Arial Narrow" charset="0"/>
              </a:rPr>
              <a:t>) or lower in </a:t>
            </a:r>
            <a:br>
              <a:rPr lang="en-US" dirty="0">
                <a:latin typeface="Arial Narrow" charset="0"/>
              </a:rPr>
            </a:br>
            <a:r>
              <a:rPr lang="en-US" dirty="0">
                <a:latin typeface="Arial Narrow" charset="0"/>
              </a:rPr>
              <a:t>four hours.</a:t>
            </a:r>
          </a:p>
        </p:txBody>
      </p:sp>
      <p:sp>
        <p:nvSpPr>
          <p:cNvPr id="1300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5-11</a:t>
            </a:r>
          </a:p>
        </p:txBody>
      </p:sp>
      <p:sp>
        <p:nvSpPr>
          <p:cNvPr id="2" name="Footer Placeholder 1">
            <a:extLst>
              <a:ext uri="{FF2B5EF4-FFF2-40B4-BE49-F238E27FC236}">
                <a16:creationId xmlns:a16="http://schemas.microsoft.com/office/drawing/2014/main" id="{FB86AF2A-9EBF-8B17-6734-51DE2785128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799704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2"/>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26627"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Cross-contamination: </a:t>
            </a:r>
          </a:p>
          <a:p>
            <a:pPr marL="347472" lvl="1" indent="-347472" eaLnBrk="1" hangingPunct="1">
              <a:lnSpc>
                <a:spcPct val="100000"/>
              </a:lnSpc>
              <a:spcBef>
                <a:spcPts val="900"/>
              </a:spcBef>
              <a:buFont typeface="Wingdings" pitchFamily="2" charset="2"/>
              <a:buChar char="l"/>
              <a:defRPr/>
            </a:pPr>
            <a:r>
              <a:rPr lang="en-US" dirty="0"/>
              <a:t>When pathogens are transferred from one surface or food to another</a:t>
            </a:r>
          </a:p>
          <a:p>
            <a:pPr marL="114300" lvl="1" indent="0" eaLnBrk="1" hangingPunct="1">
              <a:buFont typeface="Wingdings" pitchFamily="2" charset="2"/>
              <a:buNone/>
              <a:defRPr/>
            </a:pPr>
            <a:endParaRPr lang="en-US" dirty="0"/>
          </a:p>
        </p:txBody>
      </p:sp>
      <p:sp>
        <p:nvSpPr>
          <p:cNvPr id="27652"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1-15</a:t>
            </a:r>
          </a:p>
        </p:txBody>
      </p:sp>
      <p:sp>
        <p:nvSpPr>
          <p:cNvPr id="2" name="Picture Placeholder 1"/>
          <p:cNvSpPr>
            <a:spLocks noGrp="1"/>
          </p:cNvSpPr>
          <p:nvPr>
            <p:ph type="pic" sz="quarter" idx="12"/>
          </p:nvPr>
        </p:nvSpPr>
        <p:spPr/>
      </p:sp>
      <p:pic>
        <p:nvPicPr>
          <p:cNvPr id="7" name="Picture Placeholder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Footer Placeholder 2">
            <a:extLst>
              <a:ext uri="{FF2B5EF4-FFF2-40B4-BE49-F238E27FC236}">
                <a16:creationId xmlns:a16="http://schemas.microsoft.com/office/drawing/2014/main" id="{D58D1763-D322-2764-3840-15F63CC0CF9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8827" r="-8827"/>
          <a:stretch/>
        </p:blipFill>
        <p:spPr>
          <a:ln w="3175">
            <a:solidFill>
              <a:schemeClr val="tx1"/>
            </a:solidFill>
          </a:ln>
        </p:spPr>
      </p:pic>
      <p:pic>
        <p:nvPicPr>
          <p:cNvPr id="10" name="Picture Placeholder 9">
            <a:extLst>
              <a:ext uri="{FF2B5EF4-FFF2-40B4-BE49-F238E27FC236}">
                <a16:creationId xmlns:a16="http://schemas.microsoft.com/office/drawing/2014/main" id="{B127AFE9-E7AF-41B5-8226-3306FC465475}"/>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l="-32063" r="-30589"/>
          <a:stretch/>
        </p:blipFill>
        <p:spPr>
          <a:ln w="3175">
            <a:solidFill>
              <a:schemeClr val="tx1"/>
            </a:solidFill>
          </a:ln>
        </p:spPr>
      </p:pic>
      <p:sp>
        <p:nvSpPr>
          <p:cNvPr id="131076" name="Rectangle 9"/>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107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Temperature criteria for deliveries: </a:t>
            </a:r>
            <a:endParaRPr lang="en-US" sz="1800" i="1" dirty="0">
              <a:latin typeface="Arial Narrow" charset="0"/>
              <a:cs typeface="+mn-cs"/>
            </a:endParaRPr>
          </a:p>
          <a:p>
            <a:pPr lvl="1" eaLnBrk="1" hangingPunct="1">
              <a:defRPr/>
            </a:pPr>
            <a:r>
              <a:rPr lang="en-US" b="1" dirty="0">
                <a:latin typeface="Arial Narrow" charset="0"/>
              </a:rPr>
              <a:t>Milk:</a:t>
            </a:r>
            <a:r>
              <a:rPr lang="en-US" dirty="0">
                <a:latin typeface="Arial Narrow" charset="0"/>
              </a:rPr>
              <a:t> Receive at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or lower.</a:t>
            </a:r>
          </a:p>
          <a:p>
            <a:pPr lvl="2" eaLnBrk="1" hangingPunct="1">
              <a:defRPr/>
            </a:pPr>
            <a:r>
              <a:rPr lang="en-US" dirty="0">
                <a:latin typeface="Arial Narrow" charset="0"/>
              </a:rPr>
              <a:t>Cool the milk to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in four hours.</a:t>
            </a:r>
          </a:p>
          <a:p>
            <a:pPr lvl="1" eaLnBrk="1" hangingPunct="1">
              <a:defRPr/>
            </a:pPr>
            <a:r>
              <a:rPr lang="en-US" b="1" dirty="0">
                <a:latin typeface="Arial Narrow" charset="0"/>
              </a:rPr>
              <a:t>Shell eggs: </a:t>
            </a:r>
            <a:r>
              <a:rPr lang="en-US" dirty="0">
                <a:latin typeface="Arial Narrow" charset="0"/>
              </a:rPr>
              <a:t>Receive at an air temperature of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or lower.</a:t>
            </a:r>
          </a:p>
          <a:p>
            <a:pPr lvl="1" eaLnBrk="1" hangingPunct="1">
              <a:defRPr/>
            </a:pPr>
            <a:r>
              <a:rPr lang="en-US" b="1" dirty="0">
                <a:latin typeface="Arial Narrow" charset="0"/>
              </a:rPr>
              <a:t>Hot TCS food:</a:t>
            </a:r>
            <a:r>
              <a:rPr lang="en-US" dirty="0">
                <a:latin typeface="Arial Narrow" charset="0"/>
              </a:rPr>
              <a:t> Receive at 135</a:t>
            </a:r>
            <a:r>
              <a:rPr lang="en-US" dirty="0">
                <a:solidFill>
                  <a:schemeClr val="tx1"/>
                </a:solidFill>
              </a:rPr>
              <a:t>˚F</a:t>
            </a:r>
            <a:r>
              <a:rPr lang="en-US" dirty="0">
                <a:latin typeface="Arial Narrow" charset="0"/>
              </a:rPr>
              <a:t> (57</a:t>
            </a:r>
            <a:r>
              <a:rPr lang="en-US" dirty="0">
                <a:solidFill>
                  <a:schemeClr val="tx1"/>
                </a:solidFill>
              </a:rPr>
              <a:t>˚C</a:t>
            </a:r>
            <a:r>
              <a:rPr lang="en-US" dirty="0">
                <a:latin typeface="Arial Narrow" charset="0"/>
              </a:rPr>
              <a:t>) </a:t>
            </a:r>
            <a:br>
              <a:rPr lang="en-US" dirty="0">
                <a:latin typeface="Arial Narrow" charset="0"/>
              </a:rPr>
            </a:br>
            <a:r>
              <a:rPr lang="en-US" dirty="0">
                <a:latin typeface="Arial Narrow" charset="0"/>
              </a:rPr>
              <a:t>or higher.</a:t>
            </a:r>
          </a:p>
        </p:txBody>
      </p:sp>
      <p:sp>
        <p:nvSpPr>
          <p:cNvPr id="1310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5-12</a:t>
            </a:r>
          </a:p>
        </p:txBody>
      </p:sp>
      <p:pic>
        <p:nvPicPr>
          <p:cNvPr id="11" name="Picture Placeholder 10"/>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l="-17238" r="-14112"/>
          <a:stretch/>
        </p:blipFill>
        <p:spPr>
          <a:solidFill>
            <a:srgbClr val="FBFCFC"/>
          </a:solidFill>
          <a:ln w="3175">
            <a:solidFill>
              <a:schemeClr val="tx1"/>
            </a:solidFill>
          </a:ln>
        </p:spPr>
      </p:pic>
      <p:sp>
        <p:nvSpPr>
          <p:cNvPr id="2" name="Footer Placeholder 1">
            <a:extLst>
              <a:ext uri="{FF2B5EF4-FFF2-40B4-BE49-F238E27FC236}">
                <a16:creationId xmlns:a16="http://schemas.microsoft.com/office/drawing/2014/main" id="{FAC59739-AA6E-D1DE-FAEB-7CD9D48BE20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6979767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ln w="3175">
            <a:solidFill>
              <a:schemeClr val="tx1"/>
            </a:solidFill>
          </a:ln>
        </p:spPr>
      </p:pic>
      <p:sp>
        <p:nvSpPr>
          <p:cNvPr id="132100" name="Rectangle 9"/>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209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Temperature criteria for deliveries: </a:t>
            </a:r>
            <a:endParaRPr lang="en-US" sz="1800" i="1" dirty="0">
              <a:latin typeface="Arial Narrow" charset="0"/>
              <a:cs typeface="+mn-cs"/>
            </a:endParaRPr>
          </a:p>
          <a:p>
            <a:pPr lvl="1" eaLnBrk="1" hangingPunct="1">
              <a:spcAft>
                <a:spcPts val="0"/>
              </a:spcAft>
              <a:defRPr/>
            </a:pPr>
            <a:r>
              <a:rPr lang="en-US" b="1" dirty="0">
                <a:latin typeface="Arial Narrow" charset="0"/>
              </a:rPr>
              <a:t>Frozen food: </a:t>
            </a:r>
            <a:r>
              <a:rPr lang="en-US" dirty="0">
                <a:latin typeface="Arial Narrow" charset="0"/>
              </a:rPr>
              <a:t>Receive frozen solid. </a:t>
            </a:r>
            <a:endParaRPr lang="en-US" dirty="0">
              <a:solidFill>
                <a:srgbClr val="000000"/>
              </a:solidFill>
              <a:latin typeface="Arial Narrow" charset="0"/>
            </a:endParaRPr>
          </a:p>
          <a:p>
            <a:pPr marL="347472" lvl="1" indent="-347472" eaLnBrk="1" hangingPunct="1">
              <a:lnSpc>
                <a:spcPct val="100000"/>
              </a:lnSpc>
              <a:spcBef>
                <a:spcPts val="900"/>
              </a:spcBef>
              <a:spcAft>
                <a:spcPts val="0"/>
              </a:spcAft>
              <a:defRPr/>
            </a:pPr>
            <a:r>
              <a:rPr lang="en-US" dirty="0">
                <a:latin typeface="Arial Narrow" charset="0"/>
              </a:rPr>
              <a:t>Reject frozen food if there is evidence of thawing and refreezing:</a:t>
            </a:r>
          </a:p>
          <a:p>
            <a:pPr marL="694944" lvl="2" indent="-347472" eaLnBrk="1" hangingPunct="1">
              <a:lnSpc>
                <a:spcPct val="100000"/>
              </a:lnSpc>
              <a:spcBef>
                <a:spcPts val="900"/>
              </a:spcBef>
              <a:spcAft>
                <a:spcPts val="0"/>
              </a:spcAft>
              <a:defRPr/>
            </a:pPr>
            <a:r>
              <a:rPr lang="en-US" dirty="0">
                <a:latin typeface="Arial Narrow" charset="0"/>
              </a:rPr>
              <a:t>Fluids or water stains in case bottoms or </a:t>
            </a:r>
            <a:br>
              <a:rPr lang="en-US" dirty="0">
                <a:latin typeface="Arial Narrow" charset="0"/>
              </a:rPr>
            </a:br>
            <a:r>
              <a:rPr lang="en-US" dirty="0">
                <a:latin typeface="Arial Narrow" charset="0"/>
              </a:rPr>
              <a:t>on packaging</a:t>
            </a:r>
            <a:endParaRPr lang="en-US" dirty="0">
              <a:solidFill>
                <a:srgbClr val="000000"/>
              </a:solidFill>
              <a:latin typeface="Arial Narrow" charset="0"/>
            </a:endParaRPr>
          </a:p>
          <a:p>
            <a:pPr marL="694944" lvl="2" indent="-347472" eaLnBrk="1" hangingPunct="1">
              <a:lnSpc>
                <a:spcPct val="100000"/>
              </a:lnSpc>
              <a:spcBef>
                <a:spcPts val="900"/>
              </a:spcBef>
              <a:spcAft>
                <a:spcPts val="0"/>
              </a:spcAft>
              <a:defRPr/>
            </a:pPr>
            <a:r>
              <a:rPr lang="en-US" dirty="0">
                <a:latin typeface="Arial Narrow" charset="0"/>
              </a:rPr>
              <a:t>Ice crystals or frozen liquids on the food </a:t>
            </a:r>
            <a:br>
              <a:rPr lang="en-US" dirty="0">
                <a:latin typeface="Arial Narrow" charset="0"/>
              </a:rPr>
            </a:br>
            <a:r>
              <a:rPr lang="en-US" dirty="0">
                <a:latin typeface="Arial Narrow" charset="0"/>
              </a:rPr>
              <a:t>or packaging</a:t>
            </a:r>
            <a:endParaRPr lang="en-US" dirty="0">
              <a:solidFill>
                <a:srgbClr val="000000"/>
              </a:solidFill>
              <a:latin typeface="Arial Narrow" charset="0"/>
            </a:endParaRPr>
          </a:p>
        </p:txBody>
      </p:sp>
      <p:sp>
        <p:nvSpPr>
          <p:cNvPr id="13209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5-13</a:t>
            </a:r>
          </a:p>
        </p:txBody>
      </p:sp>
      <p:sp>
        <p:nvSpPr>
          <p:cNvPr id="2" name="Footer Placeholder 1">
            <a:extLst>
              <a:ext uri="{FF2B5EF4-FFF2-40B4-BE49-F238E27FC236}">
                <a16:creationId xmlns:a16="http://schemas.microsoft.com/office/drawing/2014/main" id="{53CD61B0-D7CA-6FBF-C1A3-04E517BAAA2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2665291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C43C5AE-6651-4751-AFEA-683267444490}"/>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33125" name="Rectangle 13"/>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3123" name="Rectangle 4"/>
          <p:cNvSpPr>
            <a:spLocks noGrp="1" noChangeArrowheads="1"/>
          </p:cNvSpPr>
          <p:nvPr>
            <p:ph idx="1"/>
          </p:nvPr>
        </p:nvSpPr>
        <p:spPr/>
        <p:txBody>
          <a:bodyPr/>
          <a:lstStyle/>
          <a:p>
            <a:pPr marL="0" indent="0" eaLnBrk="1" hangingPunct="1">
              <a:defRPr/>
            </a:pPr>
            <a:r>
              <a:rPr lang="en-US" dirty="0">
                <a:latin typeface="Arial Narrow" charset="0"/>
                <a:cs typeface="+mn-cs"/>
              </a:rPr>
              <a:t>Reject packaged items with:</a:t>
            </a:r>
          </a:p>
          <a:p>
            <a:pPr marL="347472" lvl="1" indent="-347472" eaLnBrk="1" hangingPunct="1">
              <a:lnSpc>
                <a:spcPct val="100000"/>
              </a:lnSpc>
              <a:spcBef>
                <a:spcPts val="900"/>
              </a:spcBef>
              <a:defRPr/>
            </a:pPr>
            <a:r>
              <a:rPr lang="en-US" dirty="0">
                <a:latin typeface="Arial Narrow" charset="0"/>
              </a:rPr>
              <a:t>Tears, holes, or punctures in packaging</a:t>
            </a:r>
          </a:p>
          <a:p>
            <a:pPr lvl="1" eaLnBrk="1" hangingPunct="1">
              <a:defRPr/>
            </a:pPr>
            <a:r>
              <a:rPr lang="en-US" dirty="0">
                <a:latin typeface="Arial Narrow" charset="0"/>
              </a:rPr>
              <a:t>Cans—Severe dents in the seam or body, missing labels, swollen or bulging ends, holes, leaks, rust</a:t>
            </a:r>
          </a:p>
          <a:p>
            <a:pPr lvl="1" eaLnBrk="1" hangingPunct="1">
              <a:defRPr/>
            </a:pPr>
            <a:r>
              <a:rPr lang="en-US" dirty="0">
                <a:latin typeface="Arial Narrow" charset="0"/>
              </a:rPr>
              <a:t>ROP food—Bloating or leaking</a:t>
            </a:r>
          </a:p>
          <a:p>
            <a:pPr marL="347472" lvl="1" indent="-347472" eaLnBrk="1" hangingPunct="1">
              <a:lnSpc>
                <a:spcPct val="100000"/>
              </a:lnSpc>
              <a:spcBef>
                <a:spcPts val="900"/>
              </a:spcBef>
              <a:defRPr/>
            </a:pPr>
            <a:r>
              <a:rPr lang="en-US" dirty="0">
                <a:latin typeface="Arial Narrow" charset="0"/>
              </a:rPr>
              <a:t>Broken cartons or seals </a:t>
            </a:r>
          </a:p>
          <a:p>
            <a:pPr marL="347472" lvl="1" indent="-347472" eaLnBrk="1" hangingPunct="1">
              <a:lnSpc>
                <a:spcPct val="100000"/>
              </a:lnSpc>
              <a:spcBef>
                <a:spcPts val="900"/>
              </a:spcBef>
              <a:defRPr/>
            </a:pPr>
            <a:endParaRPr lang="en-US" dirty="0">
              <a:latin typeface="Arial Narrow" charset="0"/>
            </a:endParaRP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5-14</a:t>
            </a:r>
          </a:p>
        </p:txBody>
      </p:sp>
      <p:sp>
        <p:nvSpPr>
          <p:cNvPr id="2" name="Footer Placeholder 1">
            <a:extLst>
              <a:ext uri="{FF2B5EF4-FFF2-40B4-BE49-F238E27FC236}">
                <a16:creationId xmlns:a16="http://schemas.microsoft.com/office/drawing/2014/main" id="{E5611C3C-1CC1-EA3D-1F71-D256DE0E3C0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997813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133125" name="Rectangle 13"/>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3123" name="Rectangle 4"/>
          <p:cNvSpPr>
            <a:spLocks noGrp="1" noChangeArrowheads="1"/>
          </p:cNvSpPr>
          <p:nvPr>
            <p:ph idx="1"/>
          </p:nvPr>
        </p:nvSpPr>
        <p:spPr/>
        <p:txBody>
          <a:bodyPr/>
          <a:lstStyle/>
          <a:p>
            <a:pPr marL="0" indent="0" eaLnBrk="1" hangingPunct="1">
              <a:defRPr/>
            </a:pPr>
            <a:r>
              <a:rPr lang="en-US" dirty="0">
                <a:latin typeface="Arial Narrow" charset="0"/>
                <a:cs typeface="+mn-cs"/>
              </a:rPr>
              <a:t>Reject packaged items with:</a:t>
            </a:r>
          </a:p>
          <a:p>
            <a:pPr marL="347472" lvl="1" indent="-347472" eaLnBrk="1" hangingPunct="1">
              <a:lnSpc>
                <a:spcPct val="100000"/>
              </a:lnSpc>
              <a:spcBef>
                <a:spcPts val="900"/>
              </a:spcBef>
              <a:defRPr/>
            </a:pPr>
            <a:r>
              <a:rPr lang="en-US" dirty="0">
                <a:latin typeface="Arial Narrow" charset="0"/>
              </a:rPr>
              <a:t>Dirty and discolored packaging</a:t>
            </a:r>
          </a:p>
          <a:p>
            <a:pPr marL="347472" lvl="1" indent="-347472" eaLnBrk="1" hangingPunct="1">
              <a:lnSpc>
                <a:spcPct val="100000"/>
              </a:lnSpc>
              <a:spcBef>
                <a:spcPts val="900"/>
              </a:spcBef>
              <a:defRPr/>
            </a:pPr>
            <a:r>
              <a:rPr lang="en-US" dirty="0">
                <a:latin typeface="Arial Narrow" charset="0"/>
              </a:rPr>
              <a:t>Leaks, dampness, or water stains</a:t>
            </a:r>
          </a:p>
          <a:p>
            <a:pPr marL="347472" lvl="1" indent="-347472" eaLnBrk="1" hangingPunct="1">
              <a:lnSpc>
                <a:spcPct val="100000"/>
              </a:lnSpc>
              <a:spcBef>
                <a:spcPts val="900"/>
              </a:spcBef>
              <a:defRPr/>
            </a:pPr>
            <a:r>
              <a:rPr lang="en-US" dirty="0">
                <a:latin typeface="Arial Narrow" charset="0"/>
              </a:rPr>
              <a:t>Signs of pests or pest damage</a:t>
            </a:r>
          </a:p>
          <a:p>
            <a:pPr marL="347472" lvl="1" indent="-347472" eaLnBrk="1" hangingPunct="1">
              <a:lnSpc>
                <a:spcPct val="100000"/>
              </a:lnSpc>
              <a:spcBef>
                <a:spcPts val="900"/>
              </a:spcBef>
              <a:defRPr/>
            </a:pPr>
            <a:r>
              <a:rPr lang="en-US" dirty="0">
                <a:latin typeface="Arial Narrow" charset="0"/>
              </a:rPr>
              <a:t>Signs of tampering</a:t>
            </a:r>
          </a:p>
          <a:p>
            <a:pPr lvl="1" eaLnBrk="1" hangingPunct="1">
              <a:defRPr/>
            </a:pPr>
            <a:r>
              <a:rPr lang="en-US" dirty="0">
                <a:latin typeface="Arial Narrow" charset="0"/>
              </a:rPr>
              <a:t>Missing or incorrect labels</a:t>
            </a:r>
          </a:p>
          <a:p>
            <a:pPr lvl="1" eaLnBrk="1" hangingPunct="1">
              <a:defRPr/>
            </a:pPr>
            <a:r>
              <a:rPr lang="en-US" dirty="0">
                <a:latin typeface="Arial Narrow" charset="0"/>
              </a:rPr>
              <a:t>Expired use-by/expiration dates</a:t>
            </a:r>
          </a:p>
          <a:p>
            <a:pPr marL="347472" lvl="1" indent="-347472" eaLnBrk="1" hangingPunct="1">
              <a:lnSpc>
                <a:spcPct val="100000"/>
              </a:lnSpc>
              <a:spcBef>
                <a:spcPts val="900"/>
              </a:spcBef>
              <a:defRPr/>
            </a:pPr>
            <a:endParaRPr lang="en-US" dirty="0">
              <a:latin typeface="Arial Narrow" charset="0"/>
            </a:endParaRP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5-15</a:t>
            </a:r>
          </a:p>
        </p:txBody>
      </p:sp>
      <p:sp>
        <p:nvSpPr>
          <p:cNvPr id="2" name="Footer Placeholder 1">
            <a:extLst>
              <a:ext uri="{FF2B5EF4-FFF2-40B4-BE49-F238E27FC236}">
                <a16:creationId xmlns:a16="http://schemas.microsoft.com/office/drawing/2014/main" id="{2701641E-989D-6CFC-55B7-BD263A1D219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2052486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5-16</a:t>
            </a:r>
          </a:p>
        </p:txBody>
      </p:sp>
      <p:sp>
        <p:nvSpPr>
          <p:cNvPr id="134148" name="Rectangle 10"/>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9" name="Rectangle 3"/>
          <p:cNvSpPr>
            <a:spLocks noGrp="1" noChangeArrowheads="1"/>
          </p:cNvSpPr>
          <p:nvPr>
            <p:ph idx="1"/>
          </p:nvPr>
        </p:nvSpPr>
        <p:spPr/>
        <p:txBody>
          <a:bodyPr/>
          <a:lstStyle/>
          <a:p>
            <a:pPr marL="0" indent="0" eaLnBrk="1" hangingPunct="1">
              <a:defRPr/>
            </a:pPr>
            <a:r>
              <a:rPr lang="en-US" dirty="0">
                <a:latin typeface="Arial Narrow" charset="0"/>
                <a:cs typeface="+mn-cs"/>
              </a:rPr>
              <a:t>Required documents:</a:t>
            </a:r>
          </a:p>
          <a:p>
            <a:pPr marL="347472" lvl="1" indent="-347472" eaLnBrk="1" hangingPunct="1">
              <a:lnSpc>
                <a:spcPct val="100000"/>
              </a:lnSpc>
              <a:spcBef>
                <a:spcPts val="900"/>
              </a:spcBef>
              <a:defRPr/>
            </a:pPr>
            <a:r>
              <a:rPr lang="en-US" dirty="0">
                <a:latin typeface="Arial Narrow" charset="0"/>
              </a:rPr>
              <a:t>Shellfish must be received with shellstock identification tags: </a:t>
            </a:r>
          </a:p>
          <a:p>
            <a:pPr marL="694944" lvl="2" indent="-347472" eaLnBrk="1" hangingPunct="1">
              <a:lnSpc>
                <a:spcPct val="100000"/>
              </a:lnSpc>
              <a:spcBef>
                <a:spcPts val="900"/>
              </a:spcBef>
              <a:defRPr/>
            </a:pPr>
            <a:r>
              <a:rPr lang="en-US" dirty="0">
                <a:latin typeface="Arial Narrow" charset="0"/>
              </a:rPr>
              <a:t>Tags indicate when and where the shellfish were harvested. </a:t>
            </a:r>
          </a:p>
          <a:p>
            <a:pPr marL="347281" lvl="1" indent="-347472" eaLnBrk="1" hangingPunct="1">
              <a:defRPr/>
            </a:pPr>
            <a:r>
              <a:rPr lang="en-US" dirty="0">
                <a:latin typeface="Arial Narrow" charset="0"/>
              </a:rPr>
              <a:t>Store shellfish in their original container:</a:t>
            </a:r>
          </a:p>
          <a:p>
            <a:pPr marL="694944" lvl="2" indent="-347472" eaLnBrk="1" hangingPunct="1">
              <a:lnSpc>
                <a:spcPct val="100000"/>
              </a:lnSpc>
              <a:spcBef>
                <a:spcPts val="900"/>
              </a:spcBef>
              <a:defRPr/>
            </a:pPr>
            <a:r>
              <a:rPr lang="en-US" dirty="0">
                <a:latin typeface="Arial Narrow" charset="0"/>
              </a:rPr>
              <a:t>Do </a:t>
            </a:r>
            <a:r>
              <a:rPr lang="en-US" dirty="0">
                <a:solidFill>
                  <a:srgbClr val="FF0000"/>
                </a:solidFill>
              </a:rPr>
              <a:t>NOT</a:t>
            </a:r>
            <a:r>
              <a:rPr lang="en-US" dirty="0">
                <a:latin typeface="Arial Narrow" charset="0"/>
              </a:rPr>
              <a:t> remove the </a:t>
            </a:r>
            <a:r>
              <a:rPr lang="en-US" dirty="0" err="1">
                <a:latin typeface="Arial Narrow" charset="0"/>
              </a:rPr>
              <a:t>shellstock</a:t>
            </a:r>
            <a:r>
              <a:rPr lang="en-US" dirty="0">
                <a:latin typeface="Arial Narrow" charset="0"/>
              </a:rPr>
              <a:t> tag until the last shellfish is used.</a:t>
            </a:r>
          </a:p>
          <a:p>
            <a:pPr marL="694944" lvl="2" indent="-347472" eaLnBrk="1" hangingPunct="1">
              <a:defRPr/>
            </a:pPr>
            <a:r>
              <a:rPr lang="en-US" dirty="0">
                <a:latin typeface="Arial Narrow" charset="0"/>
              </a:rPr>
              <a:t>Write the date the last shellfish was used on the </a:t>
            </a:r>
            <a:r>
              <a:rPr lang="en-US" dirty="0" err="1">
                <a:latin typeface="Arial Narrow" charset="0"/>
              </a:rPr>
              <a:t>shellstock</a:t>
            </a:r>
            <a:r>
              <a:rPr lang="en-US" dirty="0">
                <a:latin typeface="Arial Narrow" charset="0"/>
              </a:rPr>
              <a:t> tag.</a:t>
            </a:r>
          </a:p>
          <a:p>
            <a:pPr marL="694944" lvl="2" indent="-347472" eaLnBrk="1" hangingPunct="1">
              <a:lnSpc>
                <a:spcPct val="100000"/>
              </a:lnSpc>
              <a:spcBef>
                <a:spcPts val="900"/>
              </a:spcBef>
              <a:defRPr/>
            </a:pPr>
            <a:r>
              <a:rPr lang="en-US" dirty="0">
                <a:latin typeface="Arial Narrow" charset="0"/>
              </a:rPr>
              <a:t>Keep the </a:t>
            </a:r>
            <a:r>
              <a:rPr lang="en-US" dirty="0" err="1">
                <a:latin typeface="Arial Narrow" charset="0"/>
              </a:rPr>
              <a:t>shellstock</a:t>
            </a:r>
            <a:r>
              <a:rPr lang="en-US" dirty="0">
                <a:latin typeface="Arial Narrow" charset="0"/>
              </a:rPr>
              <a:t> tag on file for 90 days after the last shellfish was used.</a:t>
            </a:r>
          </a:p>
        </p:txBody>
      </p:sp>
      <p:pic>
        <p:nvPicPr>
          <p:cNvPr id="2" name="Picture 1" descr="6e_c05_1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402080"/>
          </a:xfrm>
          <a:prstGeom prst="rect">
            <a:avLst/>
          </a:prstGeom>
        </p:spPr>
      </p:pic>
      <p:sp>
        <p:nvSpPr>
          <p:cNvPr id="3" name="Footer Placeholder 2">
            <a:extLst>
              <a:ext uri="{FF2B5EF4-FFF2-40B4-BE49-F238E27FC236}">
                <a16:creationId xmlns:a16="http://schemas.microsoft.com/office/drawing/2014/main" id="{E3772204-0075-8D77-5192-D97A08DC8AC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6719845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10"/>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5170" name="Rectangle 3"/>
          <p:cNvSpPr>
            <a:spLocks noGrp="1" noChangeArrowheads="1"/>
          </p:cNvSpPr>
          <p:nvPr>
            <p:ph idx="1"/>
          </p:nvPr>
        </p:nvSpPr>
        <p:spPr/>
        <p:txBody>
          <a:bodyPr/>
          <a:lstStyle/>
          <a:p>
            <a:pPr marL="0" indent="0" eaLnBrk="1" hangingPunct="1">
              <a:defRPr/>
            </a:pPr>
            <a:r>
              <a:rPr lang="en-US" dirty="0">
                <a:latin typeface="Arial Narrow" charset="0"/>
                <a:cs typeface="+mn-cs"/>
              </a:rPr>
              <a:t>Required documents: </a:t>
            </a:r>
            <a:endParaRPr lang="en-US" sz="1800"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Fish that will be eaten raw or partially cooked:</a:t>
            </a:r>
          </a:p>
          <a:p>
            <a:pPr marL="694944" lvl="2" indent="-347472" eaLnBrk="1" hangingPunct="1">
              <a:lnSpc>
                <a:spcPct val="100000"/>
              </a:lnSpc>
              <a:spcBef>
                <a:spcPts val="900"/>
              </a:spcBef>
              <a:defRPr/>
            </a:pPr>
            <a:r>
              <a:rPr lang="en-US" spc="-20" dirty="0">
                <a:latin typeface="Arial Narrow" charset="0"/>
              </a:rPr>
              <a:t>Documentation must show the fish was correctly frozen before being received.</a:t>
            </a:r>
            <a:r>
              <a:rPr lang="en-US" dirty="0">
                <a:latin typeface="Arial Narrow" charset="0"/>
              </a:rPr>
              <a:t> </a:t>
            </a:r>
          </a:p>
          <a:p>
            <a:pPr marL="694944" lvl="2" indent="-347472" eaLnBrk="1" hangingPunct="1">
              <a:lnSpc>
                <a:spcPct val="100000"/>
              </a:lnSpc>
              <a:spcBef>
                <a:spcPts val="900"/>
              </a:spcBef>
              <a:defRPr/>
            </a:pPr>
            <a:r>
              <a:rPr lang="en-US" dirty="0">
                <a:latin typeface="Arial Narrow" charset="0"/>
              </a:rPr>
              <a:t>Keep documents for 90 days from the sale of the fish. </a:t>
            </a:r>
          </a:p>
          <a:p>
            <a:pPr marL="347472" lvl="1" indent="-347472" eaLnBrk="1" hangingPunct="1">
              <a:lnSpc>
                <a:spcPct val="100000"/>
              </a:lnSpc>
              <a:spcBef>
                <a:spcPts val="900"/>
              </a:spcBef>
              <a:defRPr/>
            </a:pPr>
            <a:r>
              <a:rPr lang="en-US" dirty="0">
                <a:latin typeface="Arial Narrow" charset="0"/>
              </a:rPr>
              <a:t>Farm raised fish: </a:t>
            </a:r>
          </a:p>
          <a:p>
            <a:pPr marL="694944" lvl="2" indent="-347472" eaLnBrk="1" hangingPunct="1">
              <a:lnSpc>
                <a:spcPct val="100000"/>
              </a:lnSpc>
              <a:spcBef>
                <a:spcPts val="900"/>
              </a:spcBef>
              <a:defRPr/>
            </a:pPr>
            <a:r>
              <a:rPr lang="en-US" dirty="0">
                <a:latin typeface="Arial Narrow" charset="0"/>
              </a:rPr>
              <a:t>Must have documentation stating the fish was raised to FDA standards. </a:t>
            </a:r>
          </a:p>
          <a:p>
            <a:pPr marL="694944" lvl="2" indent="-347472" eaLnBrk="1" hangingPunct="1">
              <a:lnSpc>
                <a:spcPct val="100000"/>
              </a:lnSpc>
              <a:spcBef>
                <a:spcPts val="900"/>
              </a:spcBef>
              <a:defRPr/>
            </a:pPr>
            <a:r>
              <a:rPr lang="en-US" dirty="0">
                <a:latin typeface="Arial Narrow" charset="0"/>
              </a:rPr>
              <a:t>Keep documents for 90 days from the sale of the fish.</a:t>
            </a:r>
          </a:p>
        </p:txBody>
      </p:sp>
      <p:sp>
        <p:nvSpPr>
          <p:cNvPr id="13517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5-17</a:t>
            </a:r>
          </a:p>
        </p:txBody>
      </p:sp>
      <p:sp>
        <p:nvSpPr>
          <p:cNvPr id="2" name="Footer Placeholder 1">
            <a:extLst>
              <a:ext uri="{FF2B5EF4-FFF2-40B4-BE49-F238E27FC236}">
                <a16:creationId xmlns:a16="http://schemas.microsoft.com/office/drawing/2014/main" id="{D10E109C-513E-1AC0-15E8-57FF79B4C73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05228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B0683FD-220D-4718-BEDD-3C1565898E31}"/>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6194" name="Rectangle 3"/>
          <p:cNvSpPr>
            <a:spLocks noGrp="1" noChangeArrowheads="1"/>
          </p:cNvSpPr>
          <p:nvPr>
            <p:ph idx="1"/>
          </p:nvPr>
        </p:nvSpPr>
        <p:spPr/>
        <p:txBody>
          <a:bodyPr/>
          <a:lstStyle/>
          <a:p>
            <a:pPr marL="0" indent="0" eaLnBrk="1" hangingPunct="1">
              <a:defRPr/>
            </a:pPr>
            <a:r>
              <a:rPr lang="en-US" dirty="0">
                <a:latin typeface="Arial Narrow" charset="0"/>
                <a:cs typeface="+mn-cs"/>
              </a:rPr>
              <a:t>Assessing food quality:</a:t>
            </a:r>
          </a:p>
          <a:p>
            <a:pPr marL="347472" lvl="1" indent="-347472" eaLnBrk="1" hangingPunct="1">
              <a:lnSpc>
                <a:spcPct val="100000"/>
              </a:lnSpc>
              <a:spcBef>
                <a:spcPts val="900"/>
              </a:spcBef>
              <a:defRPr/>
            </a:pPr>
            <a:r>
              <a:rPr lang="en-US" b="1" dirty="0">
                <a:latin typeface="Arial Narrow" charset="0"/>
              </a:rPr>
              <a:t>Appearance:</a:t>
            </a:r>
            <a:r>
              <a:rPr lang="en-US" dirty="0">
                <a:latin typeface="Arial Narrow" charset="0"/>
              </a:rPr>
              <a:t> Reject food that is moldy or has an abnormal color.</a:t>
            </a:r>
          </a:p>
          <a:p>
            <a:pPr marL="347472" lvl="1" indent="-347472" eaLnBrk="1" hangingPunct="1">
              <a:lnSpc>
                <a:spcPct val="100000"/>
              </a:lnSpc>
              <a:spcBef>
                <a:spcPts val="900"/>
              </a:spcBef>
              <a:defRPr/>
            </a:pPr>
            <a:r>
              <a:rPr lang="en-US" b="1" dirty="0">
                <a:latin typeface="Arial Narrow" charset="0"/>
              </a:rPr>
              <a:t>Texture:</a:t>
            </a:r>
            <a:r>
              <a:rPr lang="en-US" dirty="0">
                <a:latin typeface="Arial Narrow" charset="0"/>
              </a:rPr>
              <a:t> Reject meat, fish, or poultry if:</a:t>
            </a:r>
          </a:p>
          <a:p>
            <a:pPr marL="694944" lvl="2" indent="-347472" eaLnBrk="1" hangingPunct="1">
              <a:lnSpc>
                <a:spcPct val="100000"/>
              </a:lnSpc>
              <a:spcBef>
                <a:spcPts val="900"/>
              </a:spcBef>
              <a:defRPr/>
            </a:pPr>
            <a:r>
              <a:rPr lang="en-US" dirty="0">
                <a:latin typeface="Arial Narrow" charset="0"/>
              </a:rPr>
              <a:t>It is slimy, sticky, or dry.</a:t>
            </a:r>
          </a:p>
          <a:p>
            <a:pPr marL="694944" lvl="2" indent="-347472" eaLnBrk="1" hangingPunct="1">
              <a:lnSpc>
                <a:spcPct val="100000"/>
              </a:lnSpc>
              <a:spcBef>
                <a:spcPts val="900"/>
              </a:spcBef>
              <a:defRPr/>
            </a:pPr>
            <a:r>
              <a:rPr lang="en-US" dirty="0">
                <a:latin typeface="Arial Narrow" charset="0"/>
              </a:rPr>
              <a:t>It has soft flesh that leaves an imprint when touched.</a:t>
            </a:r>
          </a:p>
          <a:p>
            <a:pPr marL="347472" lvl="1" indent="-347472" eaLnBrk="1" hangingPunct="1">
              <a:lnSpc>
                <a:spcPct val="100000"/>
              </a:lnSpc>
              <a:spcBef>
                <a:spcPts val="900"/>
              </a:spcBef>
              <a:defRPr/>
            </a:pPr>
            <a:r>
              <a:rPr lang="en-US" b="1" dirty="0">
                <a:latin typeface="Arial Narrow" charset="0"/>
              </a:rPr>
              <a:t>Odor:</a:t>
            </a:r>
            <a:r>
              <a:rPr lang="en-US" dirty="0">
                <a:latin typeface="Arial Narrow" charset="0"/>
              </a:rPr>
              <a:t> Reject food with an abnormal or unpleasant odor.</a:t>
            </a:r>
          </a:p>
          <a:p>
            <a:pPr marL="0" indent="0" eaLnBrk="1" hangingPunct="1">
              <a:defRPr/>
            </a:pPr>
            <a:endParaRPr lang="en-US" dirty="0">
              <a:latin typeface="Arial Narrow" charset="0"/>
              <a:cs typeface="+mn-cs"/>
            </a:endParaRPr>
          </a:p>
        </p:txBody>
      </p:sp>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5-18</a:t>
            </a:r>
          </a:p>
        </p:txBody>
      </p:sp>
      <p:sp>
        <p:nvSpPr>
          <p:cNvPr id="2" name="Footer Placeholder 1">
            <a:extLst>
              <a:ext uri="{FF2B5EF4-FFF2-40B4-BE49-F238E27FC236}">
                <a16:creationId xmlns:a16="http://schemas.microsoft.com/office/drawing/2014/main" id="{5C4DC5F9-F979-EE42-33A2-19DFC29D978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035796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5925EE5-E94C-484F-9F32-33820B4FCAA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37220" name="Rectangle 11"/>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37218" name="Rectangle 3"/>
          <p:cNvSpPr>
            <a:spLocks noGrp="1" noChangeArrowheads="1"/>
          </p:cNvSpPr>
          <p:nvPr>
            <p:ph idx="1"/>
          </p:nvPr>
        </p:nvSpPr>
        <p:spPr/>
        <p:txBody>
          <a:bodyPr/>
          <a:lstStyle/>
          <a:p>
            <a:pPr marL="0" indent="0" eaLnBrk="1" hangingPunct="1">
              <a:tabLst>
                <a:tab pos="0" algn="l"/>
              </a:tabLst>
              <a:defRPr/>
            </a:pPr>
            <a:r>
              <a:rPr lang="en-US" dirty="0">
                <a:latin typeface="Arial Narrow" charset="0"/>
                <a:cs typeface="+mn-cs"/>
              </a:rPr>
              <a:t>Labeling food for use on-site:</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All items not in their original containers must be labeled.</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Food labels should include the common name of the food or a statement that clearly and accurately identifies it.</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It is not necessary to label food if it clearly will not be mistaken for another item.</a:t>
            </a:r>
          </a:p>
        </p:txBody>
      </p:sp>
      <p:sp>
        <p:nvSpPr>
          <p:cNvPr id="1372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5-19</a:t>
            </a:r>
          </a:p>
        </p:txBody>
      </p:sp>
      <p:sp>
        <p:nvSpPr>
          <p:cNvPr id="2" name="Footer Placeholder 1">
            <a:extLst>
              <a:ext uri="{FF2B5EF4-FFF2-40B4-BE49-F238E27FC236}">
                <a16:creationId xmlns:a16="http://schemas.microsoft.com/office/drawing/2014/main" id="{4CADBD82-D9A0-DE3A-D2FB-69C6E6BD440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751834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11"/>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38242" name="Rectangle 3"/>
          <p:cNvSpPr>
            <a:spLocks noGrp="1" noChangeArrowheads="1"/>
          </p:cNvSpPr>
          <p:nvPr>
            <p:ph idx="1"/>
          </p:nvPr>
        </p:nvSpPr>
        <p:spPr/>
        <p:txBody>
          <a:bodyPr/>
          <a:lstStyle/>
          <a:p>
            <a:pPr marL="0" indent="0" eaLnBrk="1" hangingPunct="1">
              <a:tabLst>
                <a:tab pos="0" algn="l"/>
              </a:tabLst>
              <a:defRPr/>
            </a:pPr>
            <a:r>
              <a:rPr lang="en-US" dirty="0">
                <a:latin typeface="Arial Narrow" charset="0"/>
                <a:cs typeface="+mn-cs"/>
              </a:rPr>
              <a:t>Labeling food packaged on-site for retail sale:</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Common name of the food or a statement clearly identifying it</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Quantity of the food</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If the item contains two or more ingredients, list of the ingredients </a:t>
            </a:r>
            <a:br>
              <a:rPr lang="en-US" dirty="0">
                <a:solidFill>
                  <a:schemeClr val="tx1"/>
                </a:solidFill>
                <a:latin typeface="Arial Narrow" charset="0"/>
              </a:rPr>
            </a:br>
            <a:r>
              <a:rPr lang="en-US" dirty="0">
                <a:solidFill>
                  <a:schemeClr val="tx1"/>
                </a:solidFill>
                <a:latin typeface="Arial Narrow" charset="0"/>
              </a:rPr>
              <a:t>and </a:t>
            </a:r>
            <a:r>
              <a:rPr lang="en-US" dirty="0" err="1">
                <a:solidFill>
                  <a:schemeClr val="tx1"/>
                </a:solidFill>
                <a:latin typeface="Arial Narrow" charset="0"/>
              </a:rPr>
              <a:t>subingredients</a:t>
            </a:r>
            <a:r>
              <a:rPr lang="en-US" dirty="0">
                <a:solidFill>
                  <a:schemeClr val="tx1"/>
                </a:solidFill>
                <a:latin typeface="Arial Narrow" charset="0"/>
              </a:rPr>
              <a:t> in descending order by weight</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List of artificial colors and flavors and chemical preservatives</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Name and place of business of the manufacturer, packer, </a:t>
            </a:r>
            <a:br>
              <a:rPr lang="en-US" dirty="0">
                <a:solidFill>
                  <a:schemeClr val="tx1"/>
                </a:solidFill>
                <a:latin typeface="Arial Narrow" charset="0"/>
              </a:rPr>
            </a:br>
            <a:r>
              <a:rPr lang="en-US" dirty="0">
                <a:solidFill>
                  <a:schemeClr val="tx1"/>
                </a:solidFill>
                <a:latin typeface="Arial Narrow" charset="0"/>
              </a:rPr>
              <a:t>or distributor</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Source of each major food allergen contained in the food </a:t>
            </a:r>
          </a:p>
        </p:txBody>
      </p:sp>
      <p:sp>
        <p:nvSpPr>
          <p:cNvPr id="13824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5-20</a:t>
            </a:r>
          </a:p>
        </p:txBody>
      </p:sp>
      <p:sp>
        <p:nvSpPr>
          <p:cNvPr id="2" name="Footer Placeholder 1">
            <a:extLst>
              <a:ext uri="{FF2B5EF4-FFF2-40B4-BE49-F238E27FC236}">
                <a16:creationId xmlns:a16="http://schemas.microsoft.com/office/drawing/2014/main" id="{851C1D83-0873-8D7B-97B1-F292DC91969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6201970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F0991D6-B2FC-4DF9-985E-63CAD1C3B988}"/>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523038" y="1243013"/>
            <a:ext cx="2103437" cy="2103120"/>
          </a:xfrm>
        </p:spPr>
      </p:pic>
      <p:sp>
        <p:nvSpPr>
          <p:cNvPr id="139268"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0290"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Date marking:</a:t>
            </a:r>
          </a:p>
          <a:p>
            <a:pPr marL="347472" lvl="1" indent="-347472" eaLnBrk="1" hangingPunct="1">
              <a:lnSpc>
                <a:spcPct val="100000"/>
              </a:lnSpc>
              <a:spcBef>
                <a:spcPts val="900"/>
              </a:spcBef>
              <a:buFont typeface="Wingdings" pitchFamily="2" charset="2"/>
              <a:buChar char="l"/>
              <a:tabLst>
                <a:tab pos="0" algn="l"/>
              </a:tabLst>
              <a:defRPr/>
            </a:pPr>
            <a:r>
              <a:rPr lang="en-US" dirty="0"/>
              <a:t>Ready-to-eat TCS </a:t>
            </a:r>
            <a:r>
              <a:rPr lang="en-US" dirty="0">
                <a:solidFill>
                  <a:srgbClr val="000000"/>
                </a:solidFill>
              </a:rPr>
              <a:t>food must be marked if held for longer than 24 hours: </a:t>
            </a:r>
          </a:p>
          <a:p>
            <a:pPr marL="694944" lvl="2" indent="-347472" eaLnBrk="1" hangingPunct="1">
              <a:lnSpc>
                <a:spcPct val="100000"/>
              </a:lnSpc>
              <a:spcBef>
                <a:spcPts val="900"/>
              </a:spcBef>
              <a:buFont typeface="Courier New" pitchFamily="49" charset="0"/>
              <a:buChar char="o"/>
              <a:tabLst>
                <a:tab pos="0" algn="l"/>
              </a:tabLst>
              <a:defRPr/>
            </a:pPr>
            <a:r>
              <a:rPr lang="en-US" dirty="0">
                <a:solidFill>
                  <a:srgbClr val="000000"/>
                </a:solidFill>
              </a:rPr>
              <a:t>Date mark must indicate when the food must be sold, eaten, or thrown out.</a:t>
            </a:r>
          </a:p>
          <a:p>
            <a:pPr lvl="1" eaLnBrk="1" hangingPunct="1">
              <a:defRPr/>
            </a:pPr>
            <a:r>
              <a:rPr lang="en-US" dirty="0">
                <a:latin typeface="Arial Narrow" charset="0"/>
              </a:rPr>
              <a:t>Ready-to-eat TCS food can be stored for only seven days if it is held at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a:t>
            </a:r>
            <a:br>
              <a:rPr lang="en-US" dirty="0">
                <a:latin typeface="Arial Narrow" charset="0"/>
              </a:rPr>
            </a:br>
            <a:r>
              <a:rPr lang="en-US" dirty="0">
                <a:latin typeface="Arial Narrow" charset="0"/>
              </a:rPr>
              <a:t>or lower:</a:t>
            </a:r>
          </a:p>
          <a:p>
            <a:pPr lvl="2" eaLnBrk="1" hangingPunct="1">
              <a:defRPr/>
            </a:pPr>
            <a:r>
              <a:rPr lang="en-US" dirty="0">
                <a:solidFill>
                  <a:srgbClr val="000000"/>
                </a:solidFill>
                <a:latin typeface="Arial Narrow" charset="0"/>
              </a:rPr>
              <a:t>Day 1 is the day the food was prepared or a commercial container was opened.</a:t>
            </a:r>
          </a:p>
          <a:p>
            <a:pPr lvl="2" eaLnBrk="1" hangingPunct="1">
              <a:defRPr/>
            </a:pPr>
            <a:r>
              <a:rPr lang="en-US" dirty="0">
                <a:solidFill>
                  <a:srgbClr val="000000"/>
                </a:solidFill>
                <a:latin typeface="Arial Narrow" charset="0"/>
              </a:rPr>
              <a:t>For example, potato salad prepared and stored on October 1 would have a discard date of October 7 on the label.</a:t>
            </a:r>
          </a:p>
        </p:txBody>
      </p:sp>
      <p:sp>
        <p:nvSpPr>
          <p:cNvPr id="13926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5-21</a:t>
            </a:r>
          </a:p>
        </p:txBody>
      </p:sp>
      <p:sp>
        <p:nvSpPr>
          <p:cNvPr id="2" name="Footer Placeholder 1">
            <a:extLst>
              <a:ext uri="{FF2B5EF4-FFF2-40B4-BE49-F238E27FC236}">
                <a16:creationId xmlns:a16="http://schemas.microsoft.com/office/drawing/2014/main" id="{09750719-681C-C855-6D8C-B127A83F503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503013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2"/>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26627"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Cross-contamination can cause a foodborne illness when: </a:t>
            </a:r>
          </a:p>
          <a:p>
            <a:pPr marL="347472" lvl="1" indent="-347472" eaLnBrk="1" hangingPunct="1">
              <a:lnSpc>
                <a:spcPct val="100000"/>
              </a:lnSpc>
              <a:spcBef>
                <a:spcPts val="900"/>
              </a:spcBef>
              <a:buFont typeface="Wingdings" pitchFamily="2" charset="2"/>
              <a:buChar char="l"/>
              <a:defRPr/>
            </a:pPr>
            <a:r>
              <a:rPr lang="en-US" dirty="0"/>
              <a:t>Contaminated ingredients are added to food that receives no further cooking</a:t>
            </a:r>
          </a:p>
          <a:p>
            <a:pPr marL="347472" lvl="1" indent="-347472" eaLnBrk="1" hangingPunct="1">
              <a:lnSpc>
                <a:spcPct val="100000"/>
              </a:lnSpc>
              <a:spcBef>
                <a:spcPts val="900"/>
              </a:spcBef>
              <a:buFont typeface="Wingdings" pitchFamily="2" charset="2"/>
              <a:buChar char="l"/>
              <a:defRPr/>
            </a:pPr>
            <a:r>
              <a:rPr lang="en-US" dirty="0"/>
              <a:t>Ready-to-eat food touches contaminated surfaces.</a:t>
            </a:r>
          </a:p>
          <a:p>
            <a:pPr lvl="1" eaLnBrk="1" hangingPunct="1">
              <a:buFont typeface="Wingdings" pitchFamily="2" charset="2"/>
              <a:buChar char="l"/>
              <a:defRPr/>
            </a:pPr>
            <a:r>
              <a:rPr lang="en-US" dirty="0"/>
              <a:t>Contaminated food touches or drips fluids onto cooked or ready-to-eat food.</a:t>
            </a:r>
          </a:p>
          <a:p>
            <a:pPr marL="347472" lvl="1" indent="-347472" eaLnBrk="1" hangingPunct="1">
              <a:lnSpc>
                <a:spcPct val="100000"/>
              </a:lnSpc>
              <a:spcBef>
                <a:spcPts val="900"/>
              </a:spcBef>
              <a:buFont typeface="Wingdings" pitchFamily="2" charset="2"/>
              <a:buChar char="l"/>
              <a:defRPr/>
            </a:pPr>
            <a:r>
              <a:rPr lang="en-US" dirty="0"/>
              <a:t>A food handler touches contaminated food and then touches ready-to-eat food.</a:t>
            </a:r>
          </a:p>
          <a:p>
            <a:pPr marL="347472" lvl="1" indent="-347472" eaLnBrk="1" hangingPunct="1">
              <a:lnSpc>
                <a:spcPct val="100000"/>
              </a:lnSpc>
              <a:spcBef>
                <a:spcPts val="900"/>
              </a:spcBef>
              <a:buFont typeface="Wingdings" pitchFamily="2" charset="2"/>
              <a:buChar char="l"/>
              <a:defRPr/>
            </a:pPr>
            <a:r>
              <a:rPr lang="en-US" dirty="0"/>
              <a:t>Contaminated wiping cloths touch </a:t>
            </a:r>
            <a:br>
              <a:rPr lang="en-US" dirty="0"/>
            </a:br>
            <a:r>
              <a:rPr lang="en-US" dirty="0"/>
              <a:t>food-contact surfaces.</a:t>
            </a:r>
          </a:p>
          <a:p>
            <a:pPr marL="114300" lvl="1" indent="0" eaLnBrk="1" hangingPunct="1">
              <a:buFont typeface="Wingdings" pitchFamily="2" charset="2"/>
              <a:buNone/>
              <a:defRPr/>
            </a:pPr>
            <a:endParaRPr lang="en-US" dirty="0"/>
          </a:p>
        </p:txBody>
      </p:sp>
      <p:sp>
        <p:nvSpPr>
          <p:cNvPr id="28676"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1-16</a:t>
            </a:r>
          </a:p>
        </p:txBody>
      </p:sp>
      <p:sp>
        <p:nvSpPr>
          <p:cNvPr id="2" name="Picture Placeholder 1"/>
          <p:cNvSpPr>
            <a:spLocks noGrp="1"/>
          </p:cNvSpPr>
          <p:nvPr>
            <p:ph type="pic" sz="quarter" idx="12"/>
          </p:nvPr>
        </p:nvSpPr>
        <p:spPr/>
      </p:sp>
      <p:pic>
        <p:nvPicPr>
          <p:cNvPr id="7" name="Picture Placeholder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Footer Placeholder 2">
            <a:extLst>
              <a:ext uri="{FF2B5EF4-FFF2-40B4-BE49-F238E27FC236}">
                <a16:creationId xmlns:a16="http://schemas.microsoft.com/office/drawing/2014/main" id="{CB5D623E-4B9D-3A90-AC3D-E695E04A906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36F3413-7DA8-491E-8538-23F3FCDAB4DB}"/>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40292"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20482" name="Rectangle 3"/>
          <p:cNvSpPr>
            <a:spLocks noGrp="1" noChangeArrowheads="1"/>
          </p:cNvSpPr>
          <p:nvPr>
            <p:ph idx="1"/>
          </p:nvPr>
        </p:nvSpPr>
        <p:spPr/>
        <p:txBody>
          <a:bodyPr/>
          <a:lstStyle/>
          <a:p>
            <a:pPr marL="0" indent="0" eaLnBrk="1" hangingPunct="1">
              <a:defRPr/>
            </a:pPr>
            <a:r>
              <a:rPr lang="en-US" dirty="0">
                <a:latin typeface="Arial Narrow" charset="0"/>
                <a:cs typeface="+mn-cs"/>
              </a:rPr>
              <a:t>Date marking:</a:t>
            </a:r>
            <a:endParaRPr lang="en-US" sz="1800" dirty="0">
              <a:latin typeface="Arial Narrow" charset="0"/>
              <a:cs typeface="+mn-cs"/>
            </a:endParaRPr>
          </a:p>
          <a:p>
            <a:pPr lvl="1" eaLnBrk="1" hangingPunct="1">
              <a:defRPr/>
            </a:pPr>
            <a:r>
              <a:rPr lang="en-US" dirty="0">
                <a:solidFill>
                  <a:srgbClr val="000000"/>
                </a:solidFill>
                <a:latin typeface="Arial Narrow" charset="0"/>
              </a:rPr>
              <a:t>Operations use different systems for date marking:</a:t>
            </a:r>
          </a:p>
          <a:p>
            <a:pPr lvl="2" eaLnBrk="1" hangingPunct="1">
              <a:defRPr/>
            </a:pPr>
            <a:r>
              <a:rPr lang="en-US" dirty="0">
                <a:solidFill>
                  <a:srgbClr val="000000"/>
                </a:solidFill>
                <a:latin typeface="Arial Narrow" charset="0"/>
              </a:rPr>
              <a:t>Some write the day or date the food was prepared on the label.</a:t>
            </a:r>
          </a:p>
          <a:p>
            <a:pPr lvl="2" eaLnBrk="1" hangingPunct="1">
              <a:defRPr/>
            </a:pPr>
            <a:r>
              <a:rPr lang="en-US" dirty="0">
                <a:solidFill>
                  <a:srgbClr val="000000"/>
                </a:solidFill>
                <a:latin typeface="Arial Narrow" charset="0"/>
              </a:rPr>
              <a:t>Others write the use-by day or date on the label.</a:t>
            </a:r>
          </a:p>
          <a:p>
            <a:pPr marL="0" indent="0" eaLnBrk="1" hangingPunct="1">
              <a:defRPr/>
            </a:pPr>
            <a:endParaRPr lang="en-US" dirty="0">
              <a:solidFill>
                <a:srgbClr val="000000"/>
              </a:solidFill>
              <a:latin typeface="Arial Narrow" charset="0"/>
              <a:cs typeface="+mn-cs"/>
            </a:endParaRPr>
          </a:p>
        </p:txBody>
      </p:sp>
      <p:sp>
        <p:nvSpPr>
          <p:cNvPr id="14029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5-22</a:t>
            </a:r>
          </a:p>
        </p:txBody>
      </p:sp>
      <p:sp>
        <p:nvSpPr>
          <p:cNvPr id="2" name="Footer Placeholder 1">
            <a:extLst>
              <a:ext uri="{FF2B5EF4-FFF2-40B4-BE49-F238E27FC236}">
                <a16:creationId xmlns:a16="http://schemas.microsoft.com/office/drawing/2014/main" id="{45CB7F14-7135-BA03-92DF-E8A8AB071AD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37051783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2338"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Date marking:</a:t>
            </a:r>
            <a:endParaRPr lang="en-US" sz="1800" dirty="0">
              <a:ea typeface="+mn-ea"/>
              <a:cs typeface="+mn-cs"/>
            </a:endParaRPr>
          </a:p>
          <a:p>
            <a:pPr marL="0" lvl="1" indent="0" eaLnBrk="1" hangingPunct="1">
              <a:buFont typeface="Wingdings" pitchFamily="2" charset="2"/>
              <a:buNone/>
              <a:defRPr/>
            </a:pPr>
            <a:r>
              <a:rPr lang="en-US" sz="2400" b="1" dirty="0">
                <a:solidFill>
                  <a:srgbClr val="E97635"/>
                </a:solidFill>
                <a:ea typeface="+mn-ea"/>
                <a:cs typeface="+mn-cs"/>
              </a:rPr>
              <a:t>If: </a:t>
            </a:r>
          </a:p>
          <a:p>
            <a:pPr marL="347472" lvl="1" indent="-347472" eaLnBrk="1" hangingPunct="1">
              <a:lnSpc>
                <a:spcPct val="100000"/>
              </a:lnSpc>
              <a:spcBef>
                <a:spcPts val="900"/>
              </a:spcBef>
              <a:buFont typeface="Wingdings" pitchFamily="2" charset="2"/>
              <a:buChar char="l"/>
              <a:tabLst>
                <a:tab pos="0" algn="l"/>
              </a:tabLst>
              <a:defRPr/>
            </a:pPr>
            <a:r>
              <a:rPr lang="en-US" dirty="0">
                <a:solidFill>
                  <a:srgbClr val="000000"/>
                </a:solidFill>
              </a:rPr>
              <a:t>A commercially processed food has a use-by date that is less </a:t>
            </a:r>
            <a:br>
              <a:rPr lang="en-US" dirty="0">
                <a:solidFill>
                  <a:srgbClr val="000000"/>
                </a:solidFill>
              </a:rPr>
            </a:br>
            <a:r>
              <a:rPr lang="en-US" dirty="0">
                <a:solidFill>
                  <a:srgbClr val="000000"/>
                </a:solidFill>
              </a:rPr>
              <a:t>than seven days from the date the container was opened.</a:t>
            </a:r>
          </a:p>
          <a:p>
            <a:pPr marL="0" lvl="1" indent="0" eaLnBrk="1" hangingPunct="1">
              <a:buNone/>
              <a:defRPr/>
            </a:pPr>
            <a:r>
              <a:rPr lang="en-US" sz="2400" b="1" dirty="0">
                <a:solidFill>
                  <a:srgbClr val="E97635"/>
                </a:solidFill>
                <a:ea typeface="+mn-ea"/>
                <a:cs typeface="+mn-cs"/>
              </a:rPr>
              <a:t>Then:</a:t>
            </a:r>
          </a:p>
          <a:p>
            <a:pPr marL="347472" lvl="1" indent="-347472" eaLnBrk="1" hangingPunct="1">
              <a:lnSpc>
                <a:spcPct val="100000"/>
              </a:lnSpc>
              <a:spcBef>
                <a:spcPts val="900"/>
              </a:spcBef>
              <a:buFont typeface="Wingdings" pitchFamily="2" charset="2"/>
              <a:buChar char="l"/>
              <a:tabLst>
                <a:tab pos="0" algn="l"/>
              </a:tabLst>
              <a:defRPr/>
            </a:pPr>
            <a:r>
              <a:rPr lang="en-US" dirty="0">
                <a:solidFill>
                  <a:srgbClr val="000000"/>
                </a:solidFill>
              </a:rPr>
              <a:t>The container should be marked with this use-by date </a:t>
            </a:r>
            <a:br>
              <a:rPr lang="en-US" dirty="0">
                <a:solidFill>
                  <a:srgbClr val="000000"/>
                </a:solidFill>
              </a:rPr>
            </a:br>
            <a:r>
              <a:rPr lang="en-US" dirty="0">
                <a:solidFill>
                  <a:srgbClr val="000000"/>
                </a:solidFill>
              </a:rPr>
              <a:t>as long as the date is based on food safety.</a:t>
            </a:r>
          </a:p>
          <a:p>
            <a:pPr marL="538163" lvl="2" indent="0" eaLnBrk="1" hangingPunct="1">
              <a:buFont typeface="Courier New" pitchFamily="49" charset="0"/>
              <a:buChar char="o"/>
              <a:defRPr/>
            </a:pPr>
            <a:endParaRPr lang="en-US" dirty="0">
              <a:solidFill>
                <a:srgbClr val="000000"/>
              </a:solidFill>
            </a:endParaRPr>
          </a:p>
          <a:p>
            <a:pPr marL="538163" lvl="2" indent="0" eaLnBrk="1" hangingPunct="1">
              <a:buFont typeface="Courier New" pitchFamily="49" charset="0"/>
              <a:buChar char="o"/>
              <a:defRPr/>
            </a:pPr>
            <a:endParaRPr lang="en-US" dirty="0">
              <a:solidFill>
                <a:srgbClr val="000000"/>
              </a:solidFill>
            </a:endParaRPr>
          </a:p>
        </p:txBody>
      </p:sp>
      <p:sp>
        <p:nvSpPr>
          <p:cNvPr id="14131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5-23</a:t>
            </a:r>
          </a:p>
        </p:txBody>
      </p:sp>
      <p:sp>
        <p:nvSpPr>
          <p:cNvPr id="2" name="Footer Placeholder 1">
            <a:extLst>
              <a:ext uri="{FF2B5EF4-FFF2-40B4-BE49-F238E27FC236}">
                <a16:creationId xmlns:a16="http://schemas.microsoft.com/office/drawing/2014/main" id="{EB6963B3-46BB-B10E-8A8C-5CBACDF8232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926474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42340"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25602" name="Rectangle 3"/>
          <p:cNvSpPr>
            <a:spLocks noGrp="1" noChangeArrowheads="1"/>
          </p:cNvSpPr>
          <p:nvPr>
            <p:ph idx="1"/>
          </p:nvPr>
        </p:nvSpPr>
        <p:spPr>
          <a:xfrm>
            <a:off x="409575" y="1143000"/>
            <a:ext cx="5682467" cy="4983163"/>
          </a:xfrm>
        </p:spPr>
        <p:txBody>
          <a:bodyPr/>
          <a:lstStyle/>
          <a:p>
            <a:pPr marL="0" indent="0" eaLnBrk="1" hangingPunct="1">
              <a:buFont typeface="Wingdings" pitchFamily="2" charset="2"/>
              <a:buNone/>
              <a:defRPr/>
            </a:pPr>
            <a:r>
              <a:rPr lang="en-US" dirty="0">
                <a:ea typeface="+mn-ea"/>
                <a:cs typeface="+mn-cs"/>
              </a:rPr>
              <a:t>Date marking:</a:t>
            </a:r>
            <a:endParaRPr lang="en-US" sz="1800" i="1" dirty="0">
              <a:ea typeface="+mn-ea"/>
              <a:cs typeface="+mn-cs"/>
            </a:endParaRPr>
          </a:p>
          <a:p>
            <a:pPr lvl="1" eaLnBrk="1" hangingPunct="1">
              <a:buFont typeface="Wingdings" pitchFamily="2" charset="2"/>
              <a:buChar char="l"/>
              <a:tabLst>
                <a:tab pos="0" algn="l"/>
              </a:tabLst>
              <a:defRPr/>
            </a:pPr>
            <a:r>
              <a:rPr lang="en-US" dirty="0">
                <a:solidFill>
                  <a:srgbClr val="000000"/>
                </a:solidFill>
              </a:rPr>
              <a:t>When combining food with different </a:t>
            </a:r>
            <a:br>
              <a:rPr lang="en-US" dirty="0">
                <a:solidFill>
                  <a:srgbClr val="000000"/>
                </a:solidFill>
              </a:rPr>
            </a:br>
            <a:r>
              <a:rPr lang="en-US" dirty="0">
                <a:solidFill>
                  <a:srgbClr val="000000"/>
                </a:solidFill>
              </a:rPr>
              <a:t>use-by dates in a dish, base the discard date of the dish on the earliest use-by date of ingredients.</a:t>
            </a:r>
          </a:p>
          <a:p>
            <a:pPr lvl="1" eaLnBrk="1" hangingPunct="1">
              <a:buFont typeface="Wingdings" pitchFamily="2" charset="2"/>
              <a:buChar char="l"/>
              <a:tabLst>
                <a:tab pos="0" algn="l"/>
              </a:tabLst>
              <a:defRPr/>
            </a:pPr>
            <a:r>
              <a:rPr lang="en-US" dirty="0">
                <a:solidFill>
                  <a:srgbClr val="000000"/>
                </a:solidFill>
              </a:rPr>
              <a:t>Consider a shrimp and sausage jambalaya prepared on December 4:</a:t>
            </a:r>
          </a:p>
          <a:p>
            <a:pPr lvl="2" eaLnBrk="1" hangingPunct="1">
              <a:buFont typeface="Courier New" pitchFamily="49" charset="0"/>
              <a:buChar char="o"/>
              <a:defRPr/>
            </a:pPr>
            <a:r>
              <a:rPr lang="en-US" dirty="0">
                <a:solidFill>
                  <a:srgbClr val="000000"/>
                </a:solidFill>
              </a:rPr>
              <a:t>The shrimp has a use-by date of December 8.</a:t>
            </a:r>
          </a:p>
          <a:p>
            <a:pPr lvl="2" eaLnBrk="1" hangingPunct="1">
              <a:buFont typeface="Courier New" pitchFamily="49" charset="0"/>
              <a:buChar char="o"/>
              <a:defRPr/>
            </a:pPr>
            <a:r>
              <a:rPr lang="en-US" dirty="0">
                <a:solidFill>
                  <a:srgbClr val="000000"/>
                </a:solidFill>
              </a:rPr>
              <a:t>The sausage has a use-by date of December 10.</a:t>
            </a:r>
          </a:p>
          <a:p>
            <a:pPr lvl="2" eaLnBrk="1" hangingPunct="1">
              <a:buFont typeface="Courier New" pitchFamily="49" charset="0"/>
              <a:buChar char="o"/>
              <a:defRPr/>
            </a:pPr>
            <a:r>
              <a:rPr lang="en-US" dirty="0">
                <a:solidFill>
                  <a:srgbClr val="000000"/>
                </a:solidFill>
              </a:rPr>
              <a:t>The use-by date of the jambalaya is December 8.</a:t>
            </a:r>
          </a:p>
          <a:p>
            <a:pPr marL="0" lvl="1" indent="0" eaLnBrk="1" hangingPunct="1">
              <a:buNone/>
              <a:tabLst>
                <a:tab pos="0" algn="l"/>
              </a:tabLst>
              <a:defRPr/>
            </a:pPr>
            <a:endParaRPr lang="en-US" dirty="0">
              <a:solidFill>
                <a:srgbClr val="000000"/>
              </a:solidFill>
            </a:endParaRPr>
          </a:p>
        </p:txBody>
      </p:sp>
      <p:sp>
        <p:nvSpPr>
          <p:cNvPr id="14233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5-24</a:t>
            </a:r>
          </a:p>
        </p:txBody>
      </p:sp>
      <p:sp>
        <p:nvSpPr>
          <p:cNvPr id="8" name="Rectangle 3"/>
          <p:cNvSpPr txBox="1">
            <a:spLocks noChangeArrowheads="1"/>
          </p:cNvSpPr>
          <p:nvPr/>
        </p:nvSpPr>
        <p:spPr bwMode="auto">
          <a:xfrm>
            <a:off x="393192" y="2783435"/>
            <a:ext cx="3489260" cy="235819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lvl="1" eaLnBrk="1" hangingPunct="1">
              <a:buFont typeface="Wingdings" pitchFamily="2" charset="2"/>
              <a:buChar char="l"/>
              <a:tabLst>
                <a:tab pos="0" algn="l"/>
              </a:tabLst>
              <a:defRPr/>
            </a:pPr>
            <a:endParaRPr lang="en-US" b="0" kern="0" dirty="0">
              <a:solidFill>
                <a:srgbClr val="000000"/>
              </a:solidFill>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2982" y="1798320"/>
            <a:ext cx="2016028" cy="1118870"/>
          </a:xfrm>
          <a:prstGeom prst="rect">
            <a:avLst/>
          </a:prstGeom>
        </p:spPr>
      </p:pic>
      <p:sp>
        <p:nvSpPr>
          <p:cNvPr id="3" name="Footer Placeholder 2">
            <a:extLst>
              <a:ext uri="{FF2B5EF4-FFF2-40B4-BE49-F238E27FC236}">
                <a16:creationId xmlns:a16="http://schemas.microsoft.com/office/drawing/2014/main" id="{E1F0F9BF-E95E-2668-7C61-A94E3A4C71F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80514236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FE0A929-D483-424F-AFD0-081575B14E12}"/>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
        <p:nvSpPr>
          <p:cNvPr id="143365"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3362" name="Rectangle 3"/>
          <p:cNvSpPr>
            <a:spLocks noGrp="1" noChangeArrowheads="1"/>
          </p:cNvSpPr>
          <p:nvPr>
            <p:ph idx="1"/>
          </p:nvPr>
        </p:nvSpPr>
        <p:spPr/>
        <p:txBody>
          <a:bodyPr/>
          <a:lstStyle/>
          <a:p>
            <a:pPr marL="0" indent="0" eaLnBrk="1" hangingPunct="1">
              <a:defRPr/>
            </a:pPr>
            <a:r>
              <a:rPr lang="en-US" dirty="0">
                <a:latin typeface="Arial Narrow" charset="0"/>
                <a:cs typeface="+mn-cs"/>
              </a:rPr>
              <a:t>Temperatures:</a:t>
            </a:r>
          </a:p>
          <a:p>
            <a:pPr lvl="1" eaLnBrk="1" hangingPunct="1">
              <a:defRPr/>
            </a:pPr>
            <a:r>
              <a:rPr lang="en-US" dirty="0">
                <a:solidFill>
                  <a:srgbClr val="000000"/>
                </a:solidFill>
                <a:latin typeface="Arial Narrow" charset="0"/>
              </a:rPr>
              <a:t>Store TCS food at an internal temperature </a:t>
            </a:r>
            <a:br>
              <a:rPr lang="en-US" dirty="0">
                <a:solidFill>
                  <a:srgbClr val="000000"/>
                </a:solidFill>
                <a:latin typeface="Arial Narrow" charset="0"/>
              </a:rPr>
            </a:br>
            <a:r>
              <a:rPr lang="en-US" dirty="0">
                <a:solidFill>
                  <a:srgbClr val="000000"/>
                </a:solidFill>
                <a:latin typeface="Arial Narrow" charset="0"/>
              </a:rPr>
              <a:t>of 41˚</a:t>
            </a:r>
            <a:r>
              <a:rPr lang="en-US" dirty="0">
                <a:solidFill>
                  <a:schemeClr val="tx1"/>
                </a:solidFill>
              </a:rPr>
              <a:t>F</a:t>
            </a:r>
            <a:r>
              <a:rPr lang="en-US" dirty="0">
                <a:solidFill>
                  <a:srgbClr val="000000"/>
                </a:solidFill>
                <a:latin typeface="Arial Narrow" charset="0"/>
              </a:rPr>
              <a:t> (5˚</a:t>
            </a:r>
            <a:r>
              <a:rPr lang="en-US" dirty="0">
                <a:solidFill>
                  <a:schemeClr val="tx1"/>
                </a:solidFill>
              </a:rPr>
              <a:t>C</a:t>
            </a:r>
            <a:r>
              <a:rPr lang="en-US" dirty="0">
                <a:solidFill>
                  <a:srgbClr val="000000"/>
                </a:solidFill>
                <a:latin typeface="Arial Narrow" charset="0"/>
              </a:rPr>
              <a:t>) or lower or 135˚</a:t>
            </a:r>
            <a:r>
              <a:rPr lang="en-US" dirty="0">
                <a:solidFill>
                  <a:schemeClr val="tx1"/>
                </a:solidFill>
              </a:rPr>
              <a:t>F</a:t>
            </a:r>
            <a:r>
              <a:rPr lang="en-US" dirty="0">
                <a:solidFill>
                  <a:srgbClr val="000000"/>
                </a:solidFill>
                <a:latin typeface="Arial Narrow" charset="0"/>
              </a:rPr>
              <a:t> (57˚</a:t>
            </a:r>
            <a:r>
              <a:rPr lang="en-US" dirty="0">
                <a:solidFill>
                  <a:schemeClr val="tx1"/>
                </a:solidFill>
              </a:rPr>
              <a:t>C</a:t>
            </a:r>
            <a:r>
              <a:rPr lang="en-US" dirty="0">
                <a:solidFill>
                  <a:srgbClr val="000000"/>
                </a:solidFill>
                <a:latin typeface="Arial Narrow" charset="0"/>
              </a:rPr>
              <a:t>) </a:t>
            </a:r>
            <a:br>
              <a:rPr lang="en-US" dirty="0">
                <a:solidFill>
                  <a:srgbClr val="000000"/>
                </a:solidFill>
                <a:latin typeface="Arial Narrow" charset="0"/>
              </a:rPr>
            </a:br>
            <a:r>
              <a:rPr lang="en-US" dirty="0">
                <a:solidFill>
                  <a:srgbClr val="000000"/>
                </a:solidFill>
                <a:latin typeface="Arial Narrow" charset="0"/>
              </a:rPr>
              <a:t>or higher.</a:t>
            </a:r>
          </a:p>
          <a:p>
            <a:pPr marL="347472" lvl="1" indent="-347472" eaLnBrk="1" hangingPunct="1">
              <a:lnSpc>
                <a:spcPct val="100000"/>
              </a:lnSpc>
              <a:spcBef>
                <a:spcPts val="900"/>
              </a:spcBef>
              <a:defRPr/>
            </a:pPr>
            <a:r>
              <a:rPr lang="en-US" dirty="0">
                <a:solidFill>
                  <a:srgbClr val="000000"/>
                </a:solidFill>
                <a:latin typeface="Arial Narrow" charset="0"/>
              </a:rPr>
              <a:t>Store frozen food at temperatures that keep it frozen.</a:t>
            </a:r>
          </a:p>
          <a:p>
            <a:pPr lvl="1" eaLnBrk="1" hangingPunct="1">
              <a:defRPr/>
            </a:pPr>
            <a:r>
              <a:rPr lang="en-US" dirty="0">
                <a:solidFill>
                  <a:srgbClr val="000000"/>
                </a:solidFill>
                <a:latin typeface="Arial Narrow" charset="0"/>
              </a:rPr>
              <a:t>Make sure storage units have at least one air temperature measuring device:</a:t>
            </a:r>
          </a:p>
          <a:p>
            <a:pPr lvl="2" eaLnBrk="1" hangingPunct="1">
              <a:defRPr/>
            </a:pPr>
            <a:r>
              <a:rPr lang="en-US" dirty="0">
                <a:solidFill>
                  <a:srgbClr val="000000"/>
                </a:solidFill>
                <a:latin typeface="Arial Narrow" charset="0"/>
              </a:rPr>
              <a:t>It must be accurate to +/- 3˚</a:t>
            </a:r>
            <a:r>
              <a:rPr lang="en-US" dirty="0">
                <a:solidFill>
                  <a:schemeClr val="tx1"/>
                </a:solidFill>
              </a:rPr>
              <a:t>F</a:t>
            </a:r>
            <a:r>
              <a:rPr lang="en-US" dirty="0">
                <a:solidFill>
                  <a:srgbClr val="000000"/>
                </a:solidFill>
                <a:latin typeface="Arial Narrow" charset="0"/>
              </a:rPr>
              <a:t> or +/- 1.5˚</a:t>
            </a:r>
            <a:r>
              <a:rPr lang="en-US" dirty="0">
                <a:solidFill>
                  <a:schemeClr val="tx1"/>
                </a:solidFill>
              </a:rPr>
              <a:t>C.</a:t>
            </a:r>
          </a:p>
          <a:p>
            <a:pPr lvl="2" eaLnBrk="1" hangingPunct="1">
              <a:defRPr/>
            </a:pPr>
            <a:r>
              <a:rPr lang="en-US" dirty="0">
                <a:solidFill>
                  <a:srgbClr val="000000"/>
                </a:solidFill>
                <a:latin typeface="Arial Narrow" charset="0"/>
              </a:rPr>
              <a:t>Put it in the warmest part of refrigerated units or the coldest part of hot-holding units </a:t>
            </a:r>
          </a:p>
          <a:p>
            <a:pPr marL="571500" lvl="1" indent="-457200" eaLnBrk="1" hangingPunct="1">
              <a:defRPr/>
            </a:pPr>
            <a:endParaRPr lang="en-US" dirty="0">
              <a:solidFill>
                <a:srgbClr val="000000"/>
              </a:solidFill>
              <a:latin typeface="Arial Narrow" charset="0"/>
            </a:endParaRPr>
          </a:p>
        </p:txBody>
      </p:sp>
      <p:sp>
        <p:nvSpPr>
          <p:cNvPr id="143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5-25</a:t>
            </a:r>
          </a:p>
        </p:txBody>
      </p:sp>
      <p:sp>
        <p:nvSpPr>
          <p:cNvPr id="2" name="Footer Placeholder 1">
            <a:extLst>
              <a:ext uri="{FF2B5EF4-FFF2-40B4-BE49-F238E27FC236}">
                <a16:creationId xmlns:a16="http://schemas.microsoft.com/office/drawing/2014/main" id="{00BCCE36-C08D-C079-68A6-42B1D07257A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9807413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4386" name="Rectangle 3"/>
          <p:cNvSpPr>
            <a:spLocks noGrp="1" noChangeArrowheads="1"/>
          </p:cNvSpPr>
          <p:nvPr>
            <p:ph idx="1"/>
          </p:nvPr>
        </p:nvSpPr>
        <p:spPr/>
        <p:txBody>
          <a:bodyPr/>
          <a:lstStyle/>
          <a:p>
            <a:pPr marL="0" indent="0" eaLnBrk="1" hangingPunct="1">
              <a:defRPr/>
            </a:pPr>
            <a:r>
              <a:rPr lang="en-US" dirty="0">
                <a:latin typeface="Arial Narrow" charset="0"/>
                <a:cs typeface="+mn-cs"/>
              </a:rPr>
              <a:t>Temperatures:</a:t>
            </a:r>
            <a:endParaRPr lang="en-US" sz="18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Do </a:t>
            </a:r>
            <a:r>
              <a:rPr lang="en-US" dirty="0">
                <a:solidFill>
                  <a:schemeClr val="accent2"/>
                </a:solidFill>
                <a:latin typeface="Arial Narrow" charset="0"/>
              </a:rPr>
              <a:t>NOT</a:t>
            </a:r>
            <a:r>
              <a:rPr lang="en-US" dirty="0">
                <a:solidFill>
                  <a:srgbClr val="000000"/>
                </a:solidFill>
                <a:latin typeface="Arial Narrow" charset="0"/>
              </a:rPr>
              <a:t> overload coolers or freezers.</a:t>
            </a:r>
          </a:p>
          <a:p>
            <a:pPr marL="347472" lvl="1" indent="-347472" eaLnBrk="1" hangingPunct="1">
              <a:lnSpc>
                <a:spcPct val="100000"/>
              </a:lnSpc>
              <a:spcBef>
                <a:spcPts val="900"/>
              </a:spcBef>
              <a:defRPr/>
            </a:pPr>
            <a:r>
              <a:rPr lang="en-US" dirty="0">
                <a:solidFill>
                  <a:srgbClr val="000000"/>
                </a:solidFill>
                <a:latin typeface="Arial Narrow" charset="0"/>
              </a:rPr>
              <a:t>Frequent opening of the cooler lets warm air inside, which can affect food safety.</a:t>
            </a:r>
          </a:p>
          <a:p>
            <a:pPr marL="347472" lvl="1" indent="-347472" eaLnBrk="1" hangingPunct="1">
              <a:lnSpc>
                <a:spcPct val="100000"/>
              </a:lnSpc>
              <a:spcBef>
                <a:spcPts val="900"/>
              </a:spcBef>
              <a:defRPr/>
            </a:pPr>
            <a:r>
              <a:rPr lang="en-US" dirty="0">
                <a:solidFill>
                  <a:srgbClr val="000000"/>
                </a:solidFill>
                <a:latin typeface="Arial Narrow" charset="0"/>
              </a:rPr>
              <a:t>Use open shelving:</a:t>
            </a:r>
          </a:p>
          <a:p>
            <a:pPr marL="694944" lvl="2" indent="-347472" eaLnBrk="1" hangingPunct="1">
              <a:lnSpc>
                <a:spcPct val="100000"/>
              </a:lnSpc>
              <a:spcBef>
                <a:spcPts val="900"/>
              </a:spcBef>
              <a:defRPr/>
            </a:pPr>
            <a:r>
              <a:rPr lang="en-US" dirty="0">
                <a:solidFill>
                  <a:srgbClr val="000000"/>
                </a:solidFill>
                <a:latin typeface="Arial Narrow" charset="0"/>
              </a:rPr>
              <a:t>Lining shelving restricts circulation.</a:t>
            </a:r>
          </a:p>
          <a:p>
            <a:pPr marL="347472" lvl="1" indent="-347472" eaLnBrk="1" hangingPunct="1">
              <a:lnSpc>
                <a:spcPct val="100000"/>
              </a:lnSpc>
              <a:spcBef>
                <a:spcPts val="900"/>
              </a:spcBef>
              <a:defRPr/>
            </a:pPr>
            <a:r>
              <a:rPr lang="en-US" dirty="0">
                <a:solidFill>
                  <a:srgbClr val="000000"/>
                </a:solidFill>
                <a:latin typeface="Arial Narrow" charset="0"/>
              </a:rPr>
              <a:t>Monitor food temperatures regularly:</a:t>
            </a:r>
          </a:p>
          <a:p>
            <a:pPr marL="694944" lvl="2" indent="-347472" eaLnBrk="1" hangingPunct="1">
              <a:lnSpc>
                <a:spcPct val="100000"/>
              </a:lnSpc>
              <a:spcBef>
                <a:spcPts val="900"/>
              </a:spcBef>
              <a:defRPr/>
            </a:pPr>
            <a:r>
              <a:rPr lang="en-US" dirty="0">
                <a:solidFill>
                  <a:srgbClr val="000000"/>
                </a:solidFill>
                <a:latin typeface="Arial Narrow" charset="0"/>
              </a:rPr>
              <a:t>Randomly sample food temperatures.</a:t>
            </a:r>
          </a:p>
          <a:p>
            <a:pPr marL="694944" lvl="2" indent="-347472" eaLnBrk="1" hangingPunct="1">
              <a:lnSpc>
                <a:spcPct val="100000"/>
              </a:lnSpc>
              <a:spcBef>
                <a:spcPts val="900"/>
              </a:spcBef>
              <a:defRPr/>
            </a:pPr>
            <a:r>
              <a:rPr lang="en-US" dirty="0">
                <a:solidFill>
                  <a:srgbClr val="000000"/>
                </a:solidFill>
                <a:latin typeface="Arial Narrow" charset="0"/>
              </a:rPr>
              <a:t>If the food is not at the correct temperature, throw it out.</a:t>
            </a:r>
          </a:p>
        </p:txBody>
      </p:sp>
      <p:sp>
        <p:nvSpPr>
          <p:cNvPr id="14438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5-26</a:t>
            </a:r>
          </a:p>
        </p:txBody>
      </p:sp>
      <p:pic>
        <p:nvPicPr>
          <p:cNvPr id="7" name="Picture Placeholder 4">
            <a:extLst>
              <a:ext uri="{FF2B5EF4-FFF2-40B4-BE49-F238E27FC236}">
                <a16:creationId xmlns:a16="http://schemas.microsoft.com/office/drawing/2014/main" id="{3FE0A929-D483-424F-AFD0-081575B14E12}"/>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
        <p:nvSpPr>
          <p:cNvPr id="2" name="Footer Placeholder 1">
            <a:extLst>
              <a:ext uri="{FF2B5EF4-FFF2-40B4-BE49-F238E27FC236}">
                <a16:creationId xmlns:a16="http://schemas.microsoft.com/office/drawing/2014/main" id="{CC4B33EB-F471-8210-AECD-A7F824DCFED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5327563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4" name="Rectangle 15"/>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5411" name="Rectangle 3"/>
          <p:cNvSpPr>
            <a:spLocks noGrp="1" noChangeArrowheads="1"/>
          </p:cNvSpPr>
          <p:nvPr>
            <p:ph idx="1"/>
          </p:nvPr>
        </p:nvSpPr>
        <p:spPr>
          <a:xfrm>
            <a:off x="409575" y="1143000"/>
            <a:ext cx="5398101" cy="4983163"/>
          </a:xfrm>
        </p:spPr>
        <p:txBody>
          <a:bodyPr/>
          <a:lstStyle/>
          <a:p>
            <a:pPr marL="0" indent="0" eaLnBrk="1" hangingPunct="1">
              <a:defRPr/>
            </a:pPr>
            <a:r>
              <a:rPr lang="en-US" dirty="0">
                <a:latin typeface="Arial Narrow" charset="0"/>
                <a:cs typeface="+mn-cs"/>
              </a:rPr>
              <a:t>Rotate food to use the oldest inventory first:</a:t>
            </a:r>
          </a:p>
          <a:p>
            <a:pPr marL="347472" lvl="1" indent="-347472" eaLnBrk="1" hangingPunct="1">
              <a:lnSpc>
                <a:spcPct val="100000"/>
              </a:lnSpc>
              <a:spcBef>
                <a:spcPts val="900"/>
              </a:spcBef>
              <a:defRPr/>
            </a:pPr>
            <a:r>
              <a:rPr lang="en-US" dirty="0">
                <a:solidFill>
                  <a:srgbClr val="000000"/>
                </a:solidFill>
                <a:latin typeface="Arial Narrow" charset="0"/>
              </a:rPr>
              <a:t>One way to rotate products is to follow FIFO:</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Identify the food item’s use-by or expiration date.</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Store items with the earliest use-by or expiration dates in front of items with later dates.</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Once shelved, use those items stored in </a:t>
            </a:r>
            <a:br>
              <a:rPr lang="en-US" dirty="0">
                <a:solidFill>
                  <a:srgbClr val="000000"/>
                </a:solidFill>
                <a:latin typeface="Arial Narrow" charset="0"/>
              </a:rPr>
            </a:br>
            <a:r>
              <a:rPr lang="en-US" dirty="0">
                <a:solidFill>
                  <a:srgbClr val="000000"/>
                </a:solidFill>
                <a:latin typeface="Arial Narrow" charset="0"/>
              </a:rPr>
              <a:t>front first.</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Throw out food that has passed its manufacturer’s use-by or expiration date.</a:t>
            </a:r>
            <a:endParaRPr lang="en-US" dirty="0">
              <a:latin typeface="Arial Narrow" charset="0"/>
            </a:endParaRPr>
          </a:p>
        </p:txBody>
      </p:sp>
      <p:sp>
        <p:nvSpPr>
          <p:cNvPr id="145413"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5-27</a:t>
            </a:r>
          </a:p>
        </p:txBody>
      </p:sp>
      <p:pic>
        <p:nvPicPr>
          <p:cNvPr id="2" name="Picture 1" descr="6e_c05_10_stockRotat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00491"/>
          </a:xfrm>
          <a:prstGeom prst="rect">
            <a:avLst/>
          </a:prstGeom>
        </p:spPr>
      </p:pic>
      <p:sp>
        <p:nvSpPr>
          <p:cNvPr id="3" name="Footer Placeholder 2">
            <a:extLst>
              <a:ext uri="{FF2B5EF4-FFF2-40B4-BE49-F238E27FC236}">
                <a16:creationId xmlns:a16="http://schemas.microsoft.com/office/drawing/2014/main" id="{32694EB5-1BAC-6925-EE85-415A7EDDF32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5575052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BEEB956-E889-4761-A8C0-E37193F028E1}"/>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46436" name="Rectangle 6"/>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643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Preventing cross-contamination: </a:t>
            </a:r>
            <a:endParaRPr lang="en-US" b="0" i="1"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all items in designated storage areas.</a:t>
            </a:r>
          </a:p>
          <a:p>
            <a:pPr marL="694944" lvl="2" indent="-347472" eaLnBrk="1" hangingPunct="1">
              <a:lnSpc>
                <a:spcPct val="100000"/>
              </a:lnSpc>
              <a:spcBef>
                <a:spcPts val="900"/>
              </a:spcBef>
              <a:defRPr/>
            </a:pPr>
            <a:r>
              <a:rPr lang="en-US" dirty="0">
                <a:solidFill>
                  <a:srgbClr val="000000"/>
                </a:solidFill>
                <a:latin typeface="Arial Narrow" charset="0"/>
              </a:rPr>
              <a:t>Store items away from walls and at least </a:t>
            </a:r>
            <a:br>
              <a:rPr lang="en-US" dirty="0">
                <a:solidFill>
                  <a:srgbClr val="000000"/>
                </a:solidFill>
                <a:latin typeface="Arial Narrow" charset="0"/>
              </a:rPr>
            </a:br>
            <a:r>
              <a:rPr lang="en-US" dirty="0">
                <a:solidFill>
                  <a:srgbClr val="000000"/>
                </a:solidFill>
                <a:latin typeface="Arial Narrow" charset="0"/>
              </a:rPr>
              <a:t>six inches (15 centimeters) off the floor. </a:t>
            </a:r>
          </a:p>
          <a:p>
            <a:pPr marL="694944" lvl="2" indent="-347472" eaLnBrk="1" hangingPunct="1">
              <a:lnSpc>
                <a:spcPct val="100000"/>
              </a:lnSpc>
              <a:spcBef>
                <a:spcPts val="900"/>
              </a:spcBef>
              <a:defRPr/>
            </a:pPr>
            <a:r>
              <a:rPr lang="en-US" dirty="0">
                <a:solidFill>
                  <a:srgbClr val="000000"/>
                </a:solidFill>
                <a:latin typeface="Arial Narrow" charset="0"/>
              </a:rPr>
              <a:t>Store single-use items (e.g., sleeve of </a:t>
            </a:r>
            <a:br>
              <a:rPr lang="en-US" dirty="0">
                <a:solidFill>
                  <a:srgbClr val="000000"/>
                </a:solidFill>
                <a:latin typeface="Arial Narrow" charset="0"/>
              </a:rPr>
            </a:br>
            <a:r>
              <a:rPr lang="en-US" dirty="0">
                <a:solidFill>
                  <a:srgbClr val="000000"/>
                </a:solidFill>
                <a:latin typeface="Arial Narrow" charset="0"/>
              </a:rPr>
              <a:t>single-use cups, single-use gloves) in </a:t>
            </a:r>
            <a:br>
              <a:rPr lang="en-US" dirty="0">
                <a:solidFill>
                  <a:srgbClr val="000000"/>
                </a:solidFill>
                <a:latin typeface="Arial Narrow" charset="0"/>
              </a:rPr>
            </a:br>
            <a:r>
              <a:rPr lang="en-US" dirty="0">
                <a:solidFill>
                  <a:srgbClr val="000000"/>
                </a:solidFill>
                <a:latin typeface="Arial Narrow" charset="0"/>
              </a:rPr>
              <a:t>original packaging.</a:t>
            </a:r>
          </a:p>
        </p:txBody>
      </p:sp>
      <p:sp>
        <p:nvSpPr>
          <p:cNvPr id="1464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5-28</a:t>
            </a:r>
          </a:p>
        </p:txBody>
      </p:sp>
      <p:grpSp>
        <p:nvGrpSpPr>
          <p:cNvPr id="2" name="Group 1"/>
          <p:cNvGrpSpPr/>
          <p:nvPr/>
        </p:nvGrpSpPr>
        <p:grpSpPr>
          <a:xfrm>
            <a:off x="7204365" y="2147455"/>
            <a:ext cx="1315430" cy="1004454"/>
            <a:chOff x="7204365" y="2147455"/>
            <a:chExt cx="1315430" cy="1004454"/>
          </a:xfrm>
        </p:grpSpPr>
        <p:cxnSp>
          <p:nvCxnSpPr>
            <p:cNvPr id="3" name="Straight Connector 2"/>
            <p:cNvCxnSpPr/>
            <p:nvPr/>
          </p:nvCxnSpPr>
          <p:spPr bwMode="auto">
            <a:xfrm flipH="1">
              <a:off x="7204365" y="2147455"/>
              <a:ext cx="6926" cy="1004454"/>
            </a:xfrm>
            <a:prstGeom prst="line">
              <a:avLst/>
            </a:prstGeom>
            <a:noFill/>
            <a:ln w="28575">
              <a:solidFill>
                <a:schemeClr val="bg1"/>
              </a:solidFill>
              <a:headEnd type="oval" w="med" len="med"/>
              <a:tailEnd type="oval"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extBox 8"/>
            <p:cNvSpPr txBox="1"/>
            <p:nvPr/>
          </p:nvSpPr>
          <p:spPr>
            <a:xfrm>
              <a:off x="7314883" y="2359521"/>
              <a:ext cx="1204912" cy="307777"/>
            </a:xfrm>
            <a:prstGeom prst="rect">
              <a:avLst/>
            </a:prstGeom>
            <a:noFill/>
          </p:spPr>
          <p:txBody>
            <a:bodyPr wrap="square" rtlCol="0">
              <a:spAutoFit/>
            </a:bodyPr>
            <a:lstStyle/>
            <a:p>
              <a:r>
                <a:rPr lang="en-US" sz="1400" dirty="0"/>
                <a:t>6" (15 cm)</a:t>
              </a:r>
            </a:p>
          </p:txBody>
        </p:sp>
      </p:grpSp>
      <p:sp>
        <p:nvSpPr>
          <p:cNvPr id="4" name="Footer Placeholder 3">
            <a:extLst>
              <a:ext uri="{FF2B5EF4-FFF2-40B4-BE49-F238E27FC236}">
                <a16:creationId xmlns:a16="http://schemas.microsoft.com/office/drawing/2014/main" id="{2BD69702-722B-50AE-C16F-37365FE783F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3563778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6"/>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745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Preventing cross-contamination: </a:t>
            </a:r>
            <a:r>
              <a:rPr lang="en-US" sz="1800" dirty="0">
                <a:latin typeface="Arial Narrow" charset="0"/>
                <a:cs typeface="+mn-cs"/>
              </a:rPr>
              <a:t> </a:t>
            </a:r>
            <a:endParaRPr lang="en-US" sz="1800" i="1"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food in containers intended for food.</a:t>
            </a:r>
          </a:p>
          <a:p>
            <a:pPr marL="347472" lvl="1" indent="-347472" eaLnBrk="1" hangingPunct="1">
              <a:lnSpc>
                <a:spcPct val="100000"/>
              </a:lnSpc>
              <a:spcBef>
                <a:spcPts val="900"/>
              </a:spcBef>
              <a:defRPr/>
            </a:pPr>
            <a:r>
              <a:rPr lang="en-US" dirty="0">
                <a:solidFill>
                  <a:srgbClr val="000000"/>
                </a:solidFill>
                <a:latin typeface="Arial Narrow" charset="0"/>
              </a:rPr>
              <a:t>Use containers that are durable, </a:t>
            </a:r>
            <a:r>
              <a:rPr lang="en-US" dirty="0" err="1">
                <a:solidFill>
                  <a:srgbClr val="000000"/>
                </a:solidFill>
                <a:latin typeface="Arial Narrow" charset="0"/>
              </a:rPr>
              <a:t>leakproof</a:t>
            </a:r>
            <a:r>
              <a:rPr lang="en-US" dirty="0">
                <a:solidFill>
                  <a:srgbClr val="000000"/>
                </a:solidFill>
                <a:latin typeface="Arial Narrow" charset="0"/>
              </a:rPr>
              <a:t>, and able to be sealed or covered.</a:t>
            </a:r>
          </a:p>
          <a:p>
            <a:pPr marL="347472" lvl="1" indent="-347472" eaLnBrk="1" hangingPunct="1">
              <a:lnSpc>
                <a:spcPct val="100000"/>
              </a:lnSpc>
              <a:spcBef>
                <a:spcPts val="900"/>
              </a:spcBef>
              <a:defRPr/>
            </a:pPr>
            <a:r>
              <a:rPr lang="en-US" dirty="0">
                <a:solidFill>
                  <a:schemeClr val="accent2"/>
                </a:solidFill>
                <a:latin typeface="Arial Narrow" charset="0"/>
              </a:rPr>
              <a:t>NEVER</a:t>
            </a:r>
            <a:r>
              <a:rPr lang="en-US" dirty="0">
                <a:solidFill>
                  <a:srgbClr val="000000"/>
                </a:solidFill>
                <a:latin typeface="Arial Narrow" charset="0"/>
              </a:rPr>
              <a:t> use empty food containers to store chemicals; </a:t>
            </a:r>
            <a:r>
              <a:rPr lang="en-US" dirty="0">
                <a:solidFill>
                  <a:schemeClr val="accent2"/>
                </a:solidFill>
                <a:latin typeface="Arial Narrow" charset="0"/>
              </a:rPr>
              <a:t>NEVER</a:t>
            </a:r>
            <a:r>
              <a:rPr lang="en-US" dirty="0">
                <a:solidFill>
                  <a:srgbClr val="000000"/>
                </a:solidFill>
                <a:latin typeface="Arial Narrow" charset="0"/>
              </a:rPr>
              <a:t> put food in empty chemical containers.</a:t>
            </a:r>
          </a:p>
        </p:txBody>
      </p:sp>
      <p:sp>
        <p:nvSpPr>
          <p:cNvPr id="14745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5-29</a:t>
            </a:r>
          </a:p>
        </p:txBody>
      </p:sp>
      <p:pic>
        <p:nvPicPr>
          <p:cNvPr id="7" name="Picture Placeholder 6" descr="6e_c05_29.jpg"/>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
        <p:nvSpPr>
          <p:cNvPr id="2" name="Footer Placeholder 1">
            <a:extLst>
              <a:ext uri="{FF2B5EF4-FFF2-40B4-BE49-F238E27FC236}">
                <a16:creationId xmlns:a16="http://schemas.microsoft.com/office/drawing/2014/main" id="{AAED3ABC-45CD-2817-282B-A5272913678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5389634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8"/>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8482"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Preventing cross-contamination: </a:t>
            </a:r>
            <a:r>
              <a:rPr lang="en-US" sz="1800" dirty="0">
                <a:latin typeface="Arial Narrow" charset="0"/>
                <a:cs typeface="+mn-cs"/>
              </a:rPr>
              <a:t> </a:t>
            </a:r>
            <a:endParaRPr lang="en-US" sz="1800" i="1"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Keep all storage areas clean and dry.</a:t>
            </a:r>
          </a:p>
          <a:p>
            <a:pPr marL="347472" lvl="1" indent="-347472" eaLnBrk="1" hangingPunct="1">
              <a:lnSpc>
                <a:spcPct val="100000"/>
              </a:lnSpc>
              <a:spcBef>
                <a:spcPts val="900"/>
              </a:spcBef>
              <a:defRPr/>
            </a:pPr>
            <a:r>
              <a:rPr lang="en-US" dirty="0">
                <a:solidFill>
                  <a:srgbClr val="000000"/>
                </a:solidFill>
                <a:latin typeface="Arial Narrow" charset="0"/>
              </a:rPr>
              <a:t>Clean up spills and leaks promptly.</a:t>
            </a:r>
          </a:p>
          <a:p>
            <a:pPr marL="347472" lvl="1" indent="-347472" eaLnBrk="1" hangingPunct="1">
              <a:lnSpc>
                <a:spcPct val="100000"/>
              </a:lnSpc>
              <a:spcBef>
                <a:spcPts val="900"/>
              </a:spcBef>
              <a:defRPr/>
            </a:pPr>
            <a:r>
              <a:rPr lang="en-US" dirty="0">
                <a:solidFill>
                  <a:srgbClr val="000000"/>
                </a:solidFill>
                <a:latin typeface="Arial Narrow" charset="0"/>
              </a:rPr>
              <a:t>Clean dollies, carts, transporters, and </a:t>
            </a:r>
            <a:br>
              <a:rPr lang="en-US" dirty="0">
                <a:solidFill>
                  <a:srgbClr val="000000"/>
                </a:solidFill>
                <a:latin typeface="Arial Narrow" charset="0"/>
              </a:rPr>
            </a:br>
            <a:r>
              <a:rPr lang="en-US" dirty="0">
                <a:solidFill>
                  <a:srgbClr val="000000"/>
                </a:solidFill>
                <a:latin typeface="Arial Narrow" charset="0"/>
              </a:rPr>
              <a:t>trays often.</a:t>
            </a:r>
          </a:p>
          <a:p>
            <a:pPr marL="347472" lvl="1" indent="-347472" eaLnBrk="1" hangingPunct="1">
              <a:lnSpc>
                <a:spcPct val="100000"/>
              </a:lnSpc>
              <a:spcBef>
                <a:spcPts val="900"/>
              </a:spcBef>
              <a:defRPr/>
            </a:pPr>
            <a:r>
              <a:rPr lang="en-US" dirty="0">
                <a:solidFill>
                  <a:srgbClr val="000000"/>
                </a:solidFill>
                <a:latin typeface="Arial Narrow" charset="0"/>
              </a:rPr>
              <a:t>Store food in containers that have been cleaned and sanitized.</a:t>
            </a:r>
          </a:p>
          <a:p>
            <a:pPr marL="347472" lvl="1" indent="-347472" eaLnBrk="1" hangingPunct="1">
              <a:lnSpc>
                <a:spcPct val="100000"/>
              </a:lnSpc>
              <a:spcBef>
                <a:spcPts val="900"/>
              </a:spcBef>
              <a:defRPr/>
            </a:pPr>
            <a:r>
              <a:rPr lang="en-US" dirty="0">
                <a:solidFill>
                  <a:srgbClr val="000000"/>
                </a:solidFill>
                <a:latin typeface="Arial Narrow" charset="0"/>
              </a:rPr>
              <a:t>Store dirty linens in clean, nonabsorbent containers or washable laundry bags.</a:t>
            </a:r>
            <a:endParaRPr lang="en-US" dirty="0">
              <a:latin typeface="Arial Narrow" charset="0"/>
            </a:endParaRPr>
          </a:p>
        </p:txBody>
      </p:sp>
      <p:sp>
        <p:nvSpPr>
          <p:cNvPr id="14848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5-30</a:t>
            </a:r>
          </a:p>
        </p:txBody>
      </p:sp>
      <p:pic>
        <p:nvPicPr>
          <p:cNvPr id="2" name="Picture 1" descr="6e_c05_10_cleanCooler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8140" y="1238002"/>
            <a:ext cx="2106168" cy="2066544"/>
          </a:xfrm>
          <a:prstGeom prst="rect">
            <a:avLst/>
          </a:prstGeom>
        </p:spPr>
      </p:pic>
      <p:sp>
        <p:nvSpPr>
          <p:cNvPr id="3" name="Footer Placeholder 2">
            <a:extLst>
              <a:ext uri="{FF2B5EF4-FFF2-40B4-BE49-F238E27FC236}">
                <a16:creationId xmlns:a16="http://schemas.microsoft.com/office/drawing/2014/main" id="{1DC98004-0E8C-CF62-CEBF-1209D3CA2D4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1713710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5-31</a:t>
            </a:r>
          </a:p>
        </p:txBody>
      </p:sp>
      <p:sp>
        <p:nvSpPr>
          <p:cNvPr id="149507" name="Rectangle 8"/>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3" name="Content Placeholder 2"/>
          <p:cNvSpPr>
            <a:spLocks noGrp="1"/>
          </p:cNvSpPr>
          <p:nvPr>
            <p:ph idx="1"/>
          </p:nvPr>
        </p:nvSpPr>
        <p:spPr/>
        <p:txBody>
          <a:bodyPr/>
          <a:lstStyle/>
          <a:p>
            <a:pPr marL="0" indent="0" eaLnBrk="1" hangingPunct="1">
              <a:defRPr/>
            </a:pPr>
            <a:r>
              <a:rPr lang="en-US" dirty="0"/>
              <a:t>Preventing cross-contamination: </a:t>
            </a:r>
            <a:endParaRPr lang="en-US" sz="1800" i="1" dirty="0"/>
          </a:p>
          <a:p>
            <a:pPr lvl="1" eaLnBrk="1" hangingPunct="1">
              <a:defRPr/>
            </a:pPr>
            <a:r>
              <a:rPr lang="en-US" dirty="0">
                <a:solidFill>
                  <a:srgbClr val="000000"/>
                </a:solidFill>
              </a:rPr>
              <a:t>Wrap or cover food.</a:t>
            </a:r>
          </a:p>
          <a:p>
            <a:pPr lvl="1" eaLnBrk="1" hangingPunct="1">
              <a:defRPr/>
            </a:pPr>
            <a:r>
              <a:rPr lang="en-US" dirty="0">
                <a:solidFill>
                  <a:srgbClr val="000000"/>
                </a:solidFill>
              </a:rPr>
              <a:t>Store raw meat, poultry, and seafood separately from ready-to-eat food.</a:t>
            </a:r>
          </a:p>
          <a:p>
            <a:pPr lvl="2" eaLnBrk="1" hangingPunct="1">
              <a:defRPr/>
            </a:pPr>
            <a:r>
              <a:rPr lang="en-US" dirty="0">
                <a:solidFill>
                  <a:srgbClr val="000000"/>
                </a:solidFill>
              </a:rPr>
              <a:t>If this is not possible, store ready-to-eat food above raw meat, poultry, and seafood.</a:t>
            </a:r>
          </a:p>
          <a:p>
            <a:pPr lvl="2" eaLnBrk="1" hangingPunct="1">
              <a:defRPr/>
            </a:pPr>
            <a:r>
              <a:rPr lang="en-US" dirty="0">
                <a:solidFill>
                  <a:srgbClr val="000000"/>
                </a:solidFill>
              </a:rPr>
              <a:t>This will prevent juices from raw food from dripping onto ready-to-eat food.</a:t>
            </a:r>
          </a:p>
          <a:p>
            <a:endParaRPr lang="en-US" dirty="0"/>
          </a:p>
        </p:txBody>
      </p:sp>
      <p:pic>
        <p:nvPicPr>
          <p:cNvPr id="7" name="Picture Placeholder 6" descr="6e_c05_31.jpg"/>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
        <p:nvSpPr>
          <p:cNvPr id="2" name="Footer Placeholder 1">
            <a:extLst>
              <a:ext uri="{FF2B5EF4-FFF2-40B4-BE49-F238E27FC236}">
                <a16:creationId xmlns:a16="http://schemas.microsoft.com/office/drawing/2014/main" id="{8C7EE80C-F204-992A-81A5-E11830C1897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595314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27651" name="Rectangle 3"/>
          <p:cNvSpPr>
            <a:spLocks noGrp="1" noChangeArrowheads="1"/>
          </p:cNvSpPr>
          <p:nvPr>
            <p:ph idx="1"/>
          </p:nvPr>
        </p:nvSpPr>
        <p:spPr/>
        <p:txBody>
          <a:bodyPr/>
          <a:lstStyle/>
          <a:p>
            <a:pPr marL="0" lvl="1" indent="0" eaLnBrk="1" hangingPunct="1">
              <a:buClr>
                <a:srgbClr val="009DDC"/>
              </a:buClr>
              <a:buFont typeface="Wingdings" pitchFamily="2" charset="2"/>
              <a:buNone/>
              <a:defRPr/>
            </a:pPr>
            <a:r>
              <a:rPr lang="en-US" sz="2400" b="1" dirty="0">
                <a:solidFill>
                  <a:srgbClr val="E97635"/>
                </a:solidFill>
                <a:ea typeface="+mn-ea"/>
                <a:cs typeface="+mn-cs"/>
              </a:rPr>
              <a:t>Poor personal hygiene can cause a foodborne illness when food handlers: </a:t>
            </a:r>
          </a:p>
          <a:p>
            <a:pPr marL="347472" lvl="1" indent="-347472" eaLnBrk="1" hangingPunct="1">
              <a:lnSpc>
                <a:spcPct val="100000"/>
              </a:lnSpc>
              <a:spcBef>
                <a:spcPts val="900"/>
              </a:spcBef>
              <a:buFont typeface="Wingdings" pitchFamily="2" charset="2"/>
              <a:buChar char="l"/>
              <a:defRPr/>
            </a:pPr>
            <a:r>
              <a:rPr lang="en-US" dirty="0"/>
              <a:t>Fail to wash their hands correctly after using the restroom </a:t>
            </a:r>
          </a:p>
          <a:p>
            <a:pPr marL="347472" lvl="1" indent="-347472" eaLnBrk="1" hangingPunct="1">
              <a:lnSpc>
                <a:spcPct val="100000"/>
              </a:lnSpc>
              <a:spcBef>
                <a:spcPts val="900"/>
              </a:spcBef>
              <a:buFont typeface="Wingdings" pitchFamily="2" charset="2"/>
              <a:buChar char="l"/>
              <a:defRPr/>
            </a:pPr>
            <a:r>
              <a:rPr lang="en-US" dirty="0"/>
              <a:t>Cough or sneeze on food</a:t>
            </a:r>
          </a:p>
          <a:p>
            <a:pPr marL="347472" lvl="1" indent="-347472" eaLnBrk="1" hangingPunct="1">
              <a:lnSpc>
                <a:spcPct val="100000"/>
              </a:lnSpc>
              <a:spcBef>
                <a:spcPts val="900"/>
              </a:spcBef>
              <a:buFont typeface="Wingdings" pitchFamily="2" charset="2"/>
              <a:buChar char="l"/>
              <a:defRPr/>
            </a:pPr>
            <a:r>
              <a:rPr lang="en-US" dirty="0"/>
              <a:t>Touch or scratch wounds and then touch food</a:t>
            </a:r>
          </a:p>
          <a:p>
            <a:pPr marL="347472" lvl="1" indent="-347472" eaLnBrk="1" hangingPunct="1">
              <a:lnSpc>
                <a:spcPct val="100000"/>
              </a:lnSpc>
              <a:spcBef>
                <a:spcPts val="900"/>
              </a:spcBef>
              <a:buFont typeface="Wingdings" pitchFamily="2" charset="2"/>
              <a:buChar char="l"/>
              <a:defRPr/>
            </a:pPr>
            <a:r>
              <a:rPr lang="en-US" dirty="0"/>
              <a:t>Work while sick</a:t>
            </a:r>
          </a:p>
        </p:txBody>
      </p:sp>
      <p:sp>
        <p:nvSpPr>
          <p:cNvPr id="2970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1-17</a:t>
            </a:r>
          </a:p>
        </p:txBody>
      </p:sp>
      <p:sp>
        <p:nvSpPr>
          <p:cNvPr id="2" name="Picture Placeholder 1"/>
          <p:cNvSpPr>
            <a:spLocks noGrp="1"/>
          </p:cNvSpPr>
          <p:nvPr>
            <p:ph type="pic" sz="quarter" idx="12"/>
          </p:nvPr>
        </p:nvSpPr>
        <p:spPr/>
      </p:sp>
      <p:pic>
        <p:nvPicPr>
          <p:cNvPr id="7" name="Picture Placeholder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Footer Placeholder 2">
            <a:extLst>
              <a:ext uri="{FF2B5EF4-FFF2-40B4-BE49-F238E27FC236}">
                <a16:creationId xmlns:a16="http://schemas.microsoft.com/office/drawing/2014/main" id="{375B5593-8717-85ED-F42D-44AC9E4FC76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2B70B48-91A4-4112-B824-71637392EB7F}"/>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102626" y="1243013"/>
            <a:ext cx="2604812" cy="4184904"/>
          </a:xfrm>
        </p:spPr>
      </p:pic>
      <p:sp>
        <p:nvSpPr>
          <p:cNvPr id="150533" name="Rectangle 7"/>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50530" name="Rectangle 2"/>
          <p:cNvSpPr>
            <a:spLocks noGrp="1" noChangeArrowheads="1"/>
          </p:cNvSpPr>
          <p:nvPr>
            <p:ph idx="1"/>
          </p:nvPr>
        </p:nvSpPr>
        <p:spPr/>
        <p:txBody>
          <a:bodyPr/>
          <a:lstStyle/>
          <a:p>
            <a:pPr marL="0" indent="0" eaLnBrk="1" hangingPunct="1">
              <a:defRPr/>
            </a:pPr>
            <a:r>
              <a:rPr lang="en-US" dirty="0">
                <a:latin typeface="Arial Narrow" charset="0"/>
                <a:cs typeface="+mn-cs"/>
              </a:rPr>
              <a:t>Preventing cross-contamination:</a:t>
            </a:r>
            <a:endParaRPr lang="en-US" sz="18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food items in the following </a:t>
            </a:r>
            <a:br>
              <a:rPr lang="en-US" dirty="0">
                <a:solidFill>
                  <a:srgbClr val="000000"/>
                </a:solidFill>
                <a:latin typeface="Arial Narrow" charset="0"/>
              </a:rPr>
            </a:br>
            <a:r>
              <a:rPr lang="en-US" dirty="0">
                <a:solidFill>
                  <a:srgbClr val="000000"/>
                </a:solidFill>
                <a:latin typeface="Arial Narrow" charset="0"/>
              </a:rPr>
              <a:t>top-to-bottom order:</a:t>
            </a:r>
          </a:p>
          <a:p>
            <a:pPr marL="804672" lvl="2" indent="-457200" eaLnBrk="1" hangingPunct="1">
              <a:lnSpc>
                <a:spcPct val="100000"/>
              </a:lnSpc>
              <a:spcBef>
                <a:spcPts val="900"/>
              </a:spcBef>
              <a:buSzPct val="100000"/>
              <a:buFont typeface="+mj-lt"/>
              <a:buAutoNum type="alphaUcPeriod"/>
              <a:defRPr/>
            </a:pPr>
            <a:r>
              <a:rPr lang="en-US" dirty="0">
                <a:latin typeface="Arial Narrow" charset="0"/>
              </a:rPr>
              <a:t>Ready-to-eat food</a:t>
            </a:r>
          </a:p>
          <a:p>
            <a:pPr marL="804672" lvl="2" indent="-457200" eaLnBrk="1" hangingPunct="1">
              <a:lnSpc>
                <a:spcPct val="100000"/>
              </a:lnSpc>
              <a:spcBef>
                <a:spcPts val="900"/>
              </a:spcBef>
              <a:buSzPct val="100000"/>
              <a:buFont typeface="+mj-lt"/>
              <a:buAutoNum type="alphaUcPeriod"/>
              <a:defRPr/>
            </a:pPr>
            <a:r>
              <a:rPr lang="en-US" dirty="0">
                <a:latin typeface="Arial Narrow" charset="0"/>
              </a:rPr>
              <a:t>Seafood</a:t>
            </a:r>
          </a:p>
          <a:p>
            <a:pPr marL="804672" lvl="2" indent="-457200" eaLnBrk="1" hangingPunct="1">
              <a:lnSpc>
                <a:spcPct val="100000"/>
              </a:lnSpc>
              <a:spcBef>
                <a:spcPts val="900"/>
              </a:spcBef>
              <a:buSzPct val="100000"/>
              <a:buFont typeface="+mj-lt"/>
              <a:buAutoNum type="alphaUcPeriod"/>
              <a:defRPr/>
            </a:pPr>
            <a:r>
              <a:rPr lang="en-US" dirty="0">
                <a:latin typeface="Arial Narrow" charset="0"/>
              </a:rPr>
              <a:t>Whole cuts of beef and pork</a:t>
            </a:r>
          </a:p>
          <a:p>
            <a:pPr marL="804672" lvl="2" indent="-457200" eaLnBrk="1" hangingPunct="1">
              <a:lnSpc>
                <a:spcPct val="100000"/>
              </a:lnSpc>
              <a:spcBef>
                <a:spcPts val="900"/>
              </a:spcBef>
              <a:buSzPct val="100000"/>
              <a:buFont typeface="+mj-lt"/>
              <a:buAutoNum type="alphaUcPeriod"/>
              <a:defRPr/>
            </a:pPr>
            <a:r>
              <a:rPr lang="en-US" dirty="0">
                <a:latin typeface="Arial Narrow" charset="0"/>
              </a:rPr>
              <a:t>Ground meat and ground fish</a:t>
            </a:r>
          </a:p>
          <a:p>
            <a:pPr marL="804672" lvl="2" indent="-457200" eaLnBrk="1" hangingPunct="1">
              <a:lnSpc>
                <a:spcPct val="100000"/>
              </a:lnSpc>
              <a:spcBef>
                <a:spcPts val="900"/>
              </a:spcBef>
              <a:buSzPct val="100000"/>
              <a:buFont typeface="+mj-lt"/>
              <a:buAutoNum type="alphaUcPeriod"/>
              <a:defRPr/>
            </a:pPr>
            <a:r>
              <a:rPr lang="en-US" dirty="0">
                <a:latin typeface="Arial Narrow" charset="0"/>
              </a:rPr>
              <a:t>Whole and ground poultry</a:t>
            </a:r>
            <a:endParaRPr lang="en-US" i="1"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This storage order is based on the minimum internal cooking temperature of each food.</a:t>
            </a: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5-32</a:t>
            </a:r>
          </a:p>
        </p:txBody>
      </p:sp>
      <p:sp>
        <p:nvSpPr>
          <p:cNvPr id="16" name="TextBox 15"/>
          <p:cNvSpPr txBox="1"/>
          <p:nvPr/>
        </p:nvSpPr>
        <p:spPr>
          <a:xfrm>
            <a:off x="6170331" y="1659735"/>
            <a:ext cx="356188" cy="400110"/>
          </a:xfrm>
          <a:prstGeom prst="rect">
            <a:avLst/>
          </a:prstGeom>
          <a:noFill/>
        </p:spPr>
        <p:txBody>
          <a:bodyPr wrap="none" rtlCol="0">
            <a:spAutoFit/>
          </a:bodyPr>
          <a:lstStyle/>
          <a:p>
            <a:r>
              <a:rPr lang="en-US" sz="2000" b="0" dirty="0">
                <a:solidFill>
                  <a:schemeClr val="tx1"/>
                </a:solidFill>
              </a:rPr>
              <a:t>A</a:t>
            </a:r>
          </a:p>
        </p:txBody>
      </p:sp>
      <p:sp>
        <p:nvSpPr>
          <p:cNvPr id="17" name="TextBox 16"/>
          <p:cNvSpPr txBox="1"/>
          <p:nvPr/>
        </p:nvSpPr>
        <p:spPr>
          <a:xfrm>
            <a:off x="6170331" y="2547819"/>
            <a:ext cx="356188" cy="400110"/>
          </a:xfrm>
          <a:prstGeom prst="rect">
            <a:avLst/>
          </a:prstGeom>
          <a:noFill/>
        </p:spPr>
        <p:txBody>
          <a:bodyPr wrap="none" rtlCol="0">
            <a:spAutoFit/>
          </a:bodyPr>
          <a:lstStyle/>
          <a:p>
            <a:r>
              <a:rPr lang="en-US" sz="2000" b="0" dirty="0">
                <a:solidFill>
                  <a:schemeClr val="tx1"/>
                </a:solidFill>
              </a:rPr>
              <a:t>B</a:t>
            </a:r>
          </a:p>
        </p:txBody>
      </p:sp>
      <p:sp>
        <p:nvSpPr>
          <p:cNvPr id="18" name="TextBox 17"/>
          <p:cNvSpPr txBox="1"/>
          <p:nvPr/>
        </p:nvSpPr>
        <p:spPr>
          <a:xfrm>
            <a:off x="6163118" y="3436232"/>
            <a:ext cx="370614" cy="400110"/>
          </a:xfrm>
          <a:prstGeom prst="rect">
            <a:avLst/>
          </a:prstGeom>
          <a:noFill/>
        </p:spPr>
        <p:txBody>
          <a:bodyPr wrap="none" rtlCol="0">
            <a:spAutoFit/>
          </a:bodyPr>
          <a:lstStyle/>
          <a:p>
            <a:r>
              <a:rPr lang="en-US" sz="2000" b="0" dirty="0">
                <a:solidFill>
                  <a:schemeClr val="tx1"/>
                </a:solidFill>
              </a:rPr>
              <a:t>C</a:t>
            </a:r>
          </a:p>
        </p:txBody>
      </p:sp>
      <p:sp>
        <p:nvSpPr>
          <p:cNvPr id="19" name="TextBox 18"/>
          <p:cNvSpPr txBox="1"/>
          <p:nvPr/>
        </p:nvSpPr>
        <p:spPr>
          <a:xfrm>
            <a:off x="6163118" y="4257819"/>
            <a:ext cx="370614" cy="400110"/>
          </a:xfrm>
          <a:prstGeom prst="rect">
            <a:avLst/>
          </a:prstGeom>
          <a:noFill/>
        </p:spPr>
        <p:txBody>
          <a:bodyPr wrap="none" rtlCol="0">
            <a:spAutoFit/>
          </a:bodyPr>
          <a:lstStyle/>
          <a:p>
            <a:r>
              <a:rPr lang="en-US" sz="2000" b="0" dirty="0">
                <a:solidFill>
                  <a:schemeClr val="tx1"/>
                </a:solidFill>
              </a:rPr>
              <a:t>D</a:t>
            </a:r>
          </a:p>
        </p:txBody>
      </p:sp>
      <p:sp>
        <p:nvSpPr>
          <p:cNvPr id="20" name="TextBox 19"/>
          <p:cNvSpPr txBox="1"/>
          <p:nvPr/>
        </p:nvSpPr>
        <p:spPr>
          <a:xfrm>
            <a:off x="6170331" y="4958117"/>
            <a:ext cx="356188" cy="400110"/>
          </a:xfrm>
          <a:prstGeom prst="rect">
            <a:avLst/>
          </a:prstGeom>
          <a:noFill/>
        </p:spPr>
        <p:txBody>
          <a:bodyPr wrap="none" rtlCol="0">
            <a:spAutoFit/>
          </a:bodyPr>
          <a:lstStyle/>
          <a:p>
            <a:r>
              <a:rPr lang="en-US" sz="2000" b="0" dirty="0">
                <a:solidFill>
                  <a:schemeClr val="tx1"/>
                </a:solidFill>
              </a:rPr>
              <a:t>E</a:t>
            </a:r>
          </a:p>
        </p:txBody>
      </p:sp>
      <p:sp>
        <p:nvSpPr>
          <p:cNvPr id="2" name="Footer Placeholder 1">
            <a:extLst>
              <a:ext uri="{FF2B5EF4-FFF2-40B4-BE49-F238E27FC236}">
                <a16:creationId xmlns:a16="http://schemas.microsoft.com/office/drawing/2014/main" id="{2FB0607F-2EEC-1367-8698-54F837FC643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82133687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6"/>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51554" name="Rectangle 3"/>
          <p:cNvSpPr>
            <a:spLocks noGrp="1" noChangeArrowheads="1"/>
          </p:cNvSpPr>
          <p:nvPr>
            <p:ph idx="1"/>
          </p:nvPr>
        </p:nvSpPr>
        <p:spPr/>
        <p:txBody>
          <a:bodyPr/>
          <a:lstStyle/>
          <a:p>
            <a:pPr marL="0" indent="0" eaLnBrk="1" hangingPunct="1">
              <a:defRPr/>
            </a:pPr>
            <a:r>
              <a:rPr lang="en-US" dirty="0">
                <a:latin typeface="Arial Narrow" charset="0"/>
                <a:cs typeface="+mn-cs"/>
              </a:rPr>
              <a:t>Food should be stored in a clean, dry location away from dust and other contaminants: </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To prevent contamination, </a:t>
            </a:r>
            <a:r>
              <a:rPr lang="en-US" dirty="0">
                <a:solidFill>
                  <a:schemeClr val="accent2"/>
                </a:solidFill>
                <a:latin typeface="Arial Narrow" charset="0"/>
              </a:rPr>
              <a:t>NEVER</a:t>
            </a:r>
            <a:r>
              <a:rPr lang="en-US" dirty="0">
                <a:solidFill>
                  <a:srgbClr val="000000"/>
                </a:solidFill>
                <a:latin typeface="Arial Narrow" charset="0"/>
              </a:rPr>
              <a:t> store food in these areas:</a:t>
            </a:r>
          </a:p>
          <a:p>
            <a:pPr marL="694944" lvl="2" indent="-347472" eaLnBrk="1" hangingPunct="1">
              <a:lnSpc>
                <a:spcPct val="100000"/>
              </a:lnSpc>
              <a:spcBef>
                <a:spcPts val="900"/>
              </a:spcBef>
              <a:defRPr/>
            </a:pPr>
            <a:r>
              <a:rPr lang="en-US" dirty="0">
                <a:solidFill>
                  <a:srgbClr val="000000"/>
                </a:solidFill>
                <a:latin typeface="Arial Narrow" charset="0"/>
              </a:rPr>
              <a:t>Locker rooms or dressing rooms</a:t>
            </a:r>
          </a:p>
          <a:p>
            <a:pPr marL="694944" lvl="2" indent="-347472" eaLnBrk="1" hangingPunct="1">
              <a:lnSpc>
                <a:spcPct val="100000"/>
              </a:lnSpc>
              <a:spcBef>
                <a:spcPts val="900"/>
              </a:spcBef>
              <a:defRPr/>
            </a:pPr>
            <a:r>
              <a:rPr lang="en-US" dirty="0">
                <a:solidFill>
                  <a:srgbClr val="000000"/>
                </a:solidFill>
                <a:latin typeface="Arial Narrow" charset="0"/>
              </a:rPr>
              <a:t>Restrooms or garbage rooms</a:t>
            </a:r>
          </a:p>
          <a:p>
            <a:pPr marL="694944" lvl="2" indent="-347472" eaLnBrk="1" hangingPunct="1">
              <a:lnSpc>
                <a:spcPct val="100000"/>
              </a:lnSpc>
              <a:spcBef>
                <a:spcPts val="900"/>
              </a:spcBef>
              <a:defRPr/>
            </a:pPr>
            <a:r>
              <a:rPr lang="en-US" dirty="0">
                <a:solidFill>
                  <a:srgbClr val="000000"/>
                </a:solidFill>
                <a:latin typeface="Arial Narrow" charset="0"/>
              </a:rPr>
              <a:t>Mechanical rooms</a:t>
            </a:r>
          </a:p>
          <a:p>
            <a:pPr marL="694944" lvl="2" indent="-347472" eaLnBrk="1" hangingPunct="1">
              <a:lnSpc>
                <a:spcPct val="100000"/>
              </a:lnSpc>
              <a:spcBef>
                <a:spcPts val="900"/>
              </a:spcBef>
              <a:defRPr/>
            </a:pPr>
            <a:r>
              <a:rPr lang="en-US" dirty="0">
                <a:solidFill>
                  <a:srgbClr val="000000"/>
                </a:solidFill>
                <a:latin typeface="Arial Narrow" charset="0"/>
              </a:rPr>
              <a:t>Under unshielded sewer lines or leaking water lines</a:t>
            </a:r>
          </a:p>
          <a:p>
            <a:pPr marL="694944" lvl="2" indent="-347472" eaLnBrk="1" hangingPunct="1">
              <a:lnSpc>
                <a:spcPct val="100000"/>
              </a:lnSpc>
              <a:spcBef>
                <a:spcPts val="900"/>
              </a:spcBef>
              <a:defRPr/>
            </a:pPr>
            <a:r>
              <a:rPr lang="en-US" dirty="0">
                <a:solidFill>
                  <a:srgbClr val="000000"/>
                </a:solidFill>
                <a:latin typeface="Arial Narrow" charset="0"/>
              </a:rPr>
              <a:t>Under stairwells</a:t>
            </a:r>
          </a:p>
        </p:txBody>
      </p:sp>
      <p:sp>
        <p:nvSpPr>
          <p:cNvPr id="1515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5-33</a:t>
            </a:r>
          </a:p>
        </p:txBody>
      </p:sp>
      <p:sp>
        <p:nvSpPr>
          <p:cNvPr id="2" name="Footer Placeholder 1">
            <a:extLst>
              <a:ext uri="{FF2B5EF4-FFF2-40B4-BE49-F238E27FC236}">
                <a16:creationId xmlns:a16="http://schemas.microsoft.com/office/drawing/2014/main" id="{1D22E93B-1AD4-E999-B46A-799B78DCB4B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0764644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Rectangle 7"/>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50530" name="Rectangle 2"/>
          <p:cNvSpPr>
            <a:spLocks noGrp="1" noChangeArrowheads="1"/>
          </p:cNvSpPr>
          <p:nvPr>
            <p:ph idx="1"/>
          </p:nvPr>
        </p:nvSpPr>
        <p:spPr/>
        <p:txBody>
          <a:bodyPr/>
          <a:lstStyle/>
          <a:p>
            <a:pPr marL="0" indent="0" eaLnBrk="1" hangingPunct="1">
              <a:defRPr/>
            </a:pPr>
            <a:r>
              <a:rPr lang="en-US" dirty="0">
                <a:latin typeface="Arial Narrow" charset="0"/>
                <a:cs typeface="+mn-cs"/>
              </a:rPr>
              <a:t>Handling damaged, spoiled, or incorrectly stored food:</a:t>
            </a:r>
            <a:endParaRPr lang="en-US" sz="18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Discard food that has become unsafe:</a:t>
            </a:r>
          </a:p>
          <a:p>
            <a:pPr lvl="2" eaLnBrk="1" hangingPunct="1">
              <a:defRPr/>
            </a:pPr>
            <a:r>
              <a:rPr lang="en-US" dirty="0"/>
              <a:t>Expired, damaged, spoiled, or incorrectly stored food.</a:t>
            </a:r>
          </a:p>
          <a:p>
            <a:pPr lvl="2" eaLnBrk="1" hangingPunct="1">
              <a:defRPr/>
            </a:pPr>
            <a:r>
              <a:rPr lang="en-US" dirty="0"/>
              <a:t>Food missing a date mark.</a:t>
            </a:r>
          </a:p>
          <a:p>
            <a:pPr lvl="2" eaLnBrk="1" hangingPunct="1">
              <a:defRPr/>
            </a:pPr>
            <a:r>
              <a:rPr lang="en-US" dirty="0"/>
              <a:t>Ready-to-eat TCS food that has exceeded its date mark.</a:t>
            </a:r>
          </a:p>
          <a:p>
            <a:pPr lvl="2" eaLnBrk="1" hangingPunct="1">
              <a:defRPr/>
            </a:pPr>
            <a:r>
              <a:rPr lang="en-US" dirty="0"/>
              <a:t>Food that has exceeded time/temperature requirements. </a:t>
            </a:r>
          </a:p>
          <a:p>
            <a:pPr lvl="1" eaLnBrk="1" hangingPunct="1">
              <a:defRPr/>
            </a:pPr>
            <a:r>
              <a:rPr lang="en-US" dirty="0"/>
              <a:t> If food will be returned to the vendor:</a:t>
            </a:r>
          </a:p>
          <a:p>
            <a:pPr lvl="2" eaLnBrk="1" hangingPunct="1">
              <a:defRPr/>
            </a:pPr>
            <a:r>
              <a:rPr lang="en-US" dirty="0"/>
              <a:t>Store the food away from other food and equipment.</a:t>
            </a:r>
          </a:p>
          <a:p>
            <a:pPr lvl="2" eaLnBrk="1" hangingPunct="1">
              <a:defRPr/>
            </a:pPr>
            <a:r>
              <a:rPr lang="en-US" dirty="0"/>
              <a:t>Label the food so it will not be used.</a:t>
            </a:r>
            <a:endParaRPr lang="en-US" dirty="0">
              <a:solidFill>
                <a:srgbClr val="000000"/>
              </a:solidFill>
              <a:latin typeface="Arial Narrow" charset="0"/>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5-34</a:t>
            </a:r>
          </a:p>
        </p:txBody>
      </p:sp>
      <p:pic>
        <p:nvPicPr>
          <p:cNvPr id="10" name="Picture Placeholder 9">
            <a:extLst>
              <a:ext uri="{FF2B5EF4-FFF2-40B4-BE49-F238E27FC236}">
                <a16:creationId xmlns:a16="http://schemas.microsoft.com/office/drawing/2014/main" id="{D012F699-E74D-44A2-ADE1-B911006CE232}"/>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 name="Footer Placeholder 1">
            <a:extLst>
              <a:ext uri="{FF2B5EF4-FFF2-40B4-BE49-F238E27FC236}">
                <a16:creationId xmlns:a16="http://schemas.microsoft.com/office/drawing/2014/main" id="{6800767B-0282-B481-7CD5-4F43677975D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85336781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313313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9"/>
          <p:cNvSpPr>
            <a:spLocks noGrp="1" noChangeArrowheads="1"/>
          </p:cNvSpPr>
          <p:nvPr>
            <p:ph type="title"/>
          </p:nvPr>
        </p:nvSpPr>
        <p:spPr/>
        <p:txBody>
          <a:bodyPr/>
          <a:lstStyle/>
          <a:p>
            <a:pPr eaLnBrk="1" hangingPunct="1">
              <a:defRPr/>
            </a:pPr>
            <a:r>
              <a:rPr lang="en-US" dirty="0">
                <a:latin typeface="Arial Narrow" charset="0"/>
                <a:cs typeface="+mj-cs"/>
              </a:rPr>
              <a:t>The Flow of Food: Preparation</a:t>
            </a:r>
          </a:p>
        </p:txBody>
      </p:sp>
      <p:sp>
        <p:nvSpPr>
          <p:cNvPr id="152578" name="Rectangle 4"/>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endParaRPr lang="en-US" i="1" dirty="0">
              <a:latin typeface="Arial Narrow" charset="0"/>
              <a:cs typeface="+mn-cs"/>
            </a:endParaRPr>
          </a:p>
          <a:p>
            <a:pPr marL="0" lvl="1" indent="0" eaLnBrk="1" hangingPunct="1">
              <a:buNone/>
              <a:defRPr/>
            </a:pPr>
            <a:r>
              <a:rPr lang="en-US" dirty="0">
                <a:latin typeface="Arial Narrow" charset="0"/>
              </a:rPr>
              <a:t>By the end of this chapter, you should be able to identify the following:</a:t>
            </a:r>
          </a:p>
          <a:p>
            <a:pPr lvl="1" eaLnBrk="1" hangingPunct="1">
              <a:defRPr/>
            </a:pPr>
            <a:r>
              <a:rPr lang="en-US" dirty="0">
                <a:latin typeface="Arial Narrow" charset="0"/>
              </a:rPr>
              <a:t>Ways to prevent cross-contamination and time-temperature abuse</a:t>
            </a:r>
          </a:p>
          <a:p>
            <a:pPr lvl="1" eaLnBrk="1" hangingPunct="1">
              <a:defRPr/>
            </a:pPr>
            <a:r>
              <a:rPr lang="en-US" dirty="0">
                <a:latin typeface="Arial Narrow" charset="0"/>
              </a:rPr>
              <a:t>Ways to thaw food correctly</a:t>
            </a:r>
          </a:p>
          <a:p>
            <a:pPr lvl="1" eaLnBrk="1" hangingPunct="1">
              <a:defRPr/>
            </a:pPr>
            <a:r>
              <a:rPr lang="en-US" dirty="0">
                <a:latin typeface="Arial Narrow" charset="0"/>
              </a:rPr>
              <a:t>Minimum internal temperatures for cooking food safely</a:t>
            </a:r>
          </a:p>
          <a:p>
            <a:pPr lvl="1" eaLnBrk="1" hangingPunct="1">
              <a:defRPr/>
            </a:pPr>
            <a:r>
              <a:rPr lang="en-US" dirty="0">
                <a:latin typeface="Arial Narrow" charset="0"/>
              </a:rPr>
              <a:t>Ways to cool and reheat food correctly </a:t>
            </a:r>
          </a:p>
        </p:txBody>
      </p:sp>
      <p:sp>
        <p:nvSpPr>
          <p:cNvPr id="15257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a:t>
            </a:r>
          </a:p>
        </p:txBody>
      </p:sp>
      <p:sp>
        <p:nvSpPr>
          <p:cNvPr id="2" name="Footer Placeholder 1">
            <a:extLst>
              <a:ext uri="{FF2B5EF4-FFF2-40B4-BE49-F238E27FC236}">
                <a16:creationId xmlns:a16="http://schemas.microsoft.com/office/drawing/2014/main" id="{BC84F098-B032-FEA9-2510-AA5555EFD07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05010437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C18A029-AC87-4B49-8DCE-D05A3B9D4B8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206"/>
          <a:stretch/>
        </p:blipFill>
        <p:spPr>
          <a:xfrm>
            <a:off x="6523038" y="1243013"/>
            <a:ext cx="2103437" cy="2103120"/>
          </a:xfrm>
        </p:spPr>
      </p:pic>
      <p:sp>
        <p:nvSpPr>
          <p:cNvPr id="153605" name="Rectangle 9"/>
          <p:cNvSpPr>
            <a:spLocks noGrp="1" noChangeArrowheads="1"/>
          </p:cNvSpPr>
          <p:nvPr>
            <p:ph type="title"/>
          </p:nvPr>
        </p:nvSpPr>
        <p:spPr/>
        <p:txBody>
          <a:bodyPr/>
          <a:lstStyle/>
          <a:p>
            <a:pPr eaLnBrk="1" hangingPunct="1">
              <a:defRPr/>
            </a:pPr>
            <a:r>
              <a:rPr lang="en-US" dirty="0">
                <a:latin typeface="Arial Narrow" charset="0"/>
                <a:cs typeface="+mj-cs"/>
              </a:rPr>
              <a:t>General Preparation Practices</a:t>
            </a:r>
          </a:p>
        </p:txBody>
      </p:sp>
      <p:sp>
        <p:nvSpPr>
          <p:cNvPr id="153602" name="Rectangle 4"/>
          <p:cNvSpPr>
            <a:spLocks noGrp="1" noChangeArrowheads="1"/>
          </p:cNvSpPr>
          <p:nvPr>
            <p:ph idx="1"/>
          </p:nvPr>
        </p:nvSpPr>
        <p:spPr/>
        <p:txBody>
          <a:bodyPr/>
          <a:lstStyle/>
          <a:p>
            <a:pPr marL="0" indent="0" eaLnBrk="1" hangingPunct="1">
              <a:defRPr/>
            </a:pPr>
            <a:r>
              <a:rPr lang="en-US" dirty="0">
                <a:latin typeface="Arial Narrow" charset="0"/>
                <a:cs typeface="+mn-cs"/>
              </a:rPr>
              <a:t>When prepping food:</a:t>
            </a:r>
            <a:endParaRPr lang="en-US" i="1" dirty="0">
              <a:latin typeface="Arial Narrow" charset="0"/>
              <a:cs typeface="+mn-cs"/>
            </a:endParaRPr>
          </a:p>
          <a:p>
            <a:pPr lvl="1" eaLnBrk="1" hangingPunct="1">
              <a:defRPr/>
            </a:pPr>
            <a:r>
              <a:rPr lang="en-US" dirty="0">
                <a:latin typeface="Arial Narrow" charset="0"/>
              </a:rPr>
              <a:t>Make sure workstations, cutting boards, and utensils are clean and sanitized. </a:t>
            </a:r>
          </a:p>
          <a:p>
            <a:pPr lvl="1" eaLnBrk="1" hangingPunct="1">
              <a:defRPr/>
            </a:pPr>
            <a:r>
              <a:rPr lang="en-US" dirty="0">
                <a:latin typeface="Arial Narrow" charset="0"/>
              </a:rPr>
              <a:t>Only remove as much food from the cooler as you can prep in a short period of time.</a:t>
            </a:r>
          </a:p>
          <a:p>
            <a:pPr lvl="2" eaLnBrk="1" hangingPunct="1">
              <a:defRPr/>
            </a:pPr>
            <a:r>
              <a:rPr lang="en-US" dirty="0">
                <a:latin typeface="Arial Narrow" charset="0"/>
              </a:rPr>
              <a:t>This help prevent time-temperature abuse. </a:t>
            </a:r>
          </a:p>
          <a:p>
            <a:pPr lvl="1" eaLnBrk="1" hangingPunct="1">
              <a:defRPr/>
            </a:pPr>
            <a:r>
              <a:rPr lang="en-US" dirty="0">
                <a:latin typeface="Arial Narrow" charset="0"/>
              </a:rPr>
              <a:t>Return prepped food to the cooler or cook it as quickly as possible.</a:t>
            </a:r>
          </a:p>
        </p:txBody>
      </p:sp>
      <p:sp>
        <p:nvSpPr>
          <p:cNvPr id="15360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a:t>
            </a:r>
          </a:p>
        </p:txBody>
      </p:sp>
      <p:sp>
        <p:nvSpPr>
          <p:cNvPr id="2" name="Footer Placeholder 1">
            <a:extLst>
              <a:ext uri="{FF2B5EF4-FFF2-40B4-BE49-F238E27FC236}">
                <a16:creationId xmlns:a16="http://schemas.microsoft.com/office/drawing/2014/main" id="{7191E5B8-E919-E477-ABE8-A5C3A095436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981838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9"/>
          <p:cNvSpPr>
            <a:spLocks noGrp="1" noChangeArrowheads="1"/>
          </p:cNvSpPr>
          <p:nvPr>
            <p:ph type="title"/>
          </p:nvPr>
        </p:nvSpPr>
        <p:spPr/>
        <p:txBody>
          <a:bodyPr/>
          <a:lstStyle/>
          <a:p>
            <a:pPr eaLnBrk="1" hangingPunct="1">
              <a:defRPr/>
            </a:pPr>
            <a:r>
              <a:rPr lang="en-US" dirty="0">
                <a:latin typeface="Arial Narrow" charset="0"/>
                <a:cs typeface="+mj-cs"/>
              </a:rPr>
              <a:t>General Preparation Practices</a:t>
            </a:r>
          </a:p>
        </p:txBody>
      </p:sp>
      <p:sp>
        <p:nvSpPr>
          <p:cNvPr id="154626" name="Rectangle 4"/>
          <p:cNvSpPr>
            <a:spLocks noGrp="1" noChangeArrowheads="1"/>
          </p:cNvSpPr>
          <p:nvPr>
            <p:ph idx="1"/>
          </p:nvPr>
        </p:nvSpPr>
        <p:spPr/>
        <p:txBody>
          <a:bodyPr/>
          <a:lstStyle/>
          <a:p>
            <a:pPr marL="0" indent="0" eaLnBrk="1" hangingPunct="1">
              <a:defRPr/>
            </a:pPr>
            <a:r>
              <a:rPr lang="en-US" dirty="0">
                <a:latin typeface="Arial Narrow" charset="0"/>
                <a:cs typeface="+mn-cs"/>
              </a:rPr>
              <a:t>Food and color additives:</a:t>
            </a:r>
            <a:endParaRPr lang="en-US" i="1" dirty="0">
              <a:latin typeface="Arial Narrow" charset="0"/>
              <a:cs typeface="+mn-cs"/>
            </a:endParaRPr>
          </a:p>
          <a:p>
            <a:pPr lvl="1" eaLnBrk="1" hangingPunct="1">
              <a:defRPr/>
            </a:pPr>
            <a:r>
              <a:rPr lang="en-US" dirty="0">
                <a:latin typeface="Arial Narrow" charset="0"/>
              </a:rPr>
              <a:t>Only use additives approved by your local regulatory authority.</a:t>
            </a:r>
          </a:p>
          <a:p>
            <a:pPr lvl="1" eaLnBrk="1" hangingPunct="1">
              <a:defRPr/>
            </a:pPr>
            <a:r>
              <a:rPr lang="en-US" dirty="0">
                <a:solidFill>
                  <a:schemeClr val="accent2"/>
                </a:solidFill>
                <a:latin typeface="Arial Narrow" charset="0"/>
              </a:rPr>
              <a:t>NEVER</a:t>
            </a:r>
            <a:r>
              <a:rPr lang="en-US" dirty="0">
                <a:latin typeface="Arial Narrow" charset="0"/>
              </a:rPr>
              <a:t> use more additives than are allowed by law. </a:t>
            </a:r>
          </a:p>
          <a:p>
            <a:pPr lvl="1" eaLnBrk="1" hangingPunct="1">
              <a:defRPr/>
            </a:pPr>
            <a:r>
              <a:rPr lang="en-US" dirty="0">
                <a:solidFill>
                  <a:schemeClr val="accent2"/>
                </a:solidFill>
                <a:latin typeface="Arial Narrow" charset="0"/>
              </a:rPr>
              <a:t>NEVER</a:t>
            </a:r>
            <a:r>
              <a:rPr lang="en-US" dirty="0">
                <a:latin typeface="Arial Narrow" charset="0"/>
              </a:rPr>
              <a:t> use additives to alter the appearance of food. </a:t>
            </a:r>
          </a:p>
          <a:p>
            <a:pPr lvl="1" eaLnBrk="1" hangingPunct="1">
              <a:defRPr/>
            </a:pPr>
            <a:r>
              <a:rPr lang="en-US" dirty="0">
                <a:latin typeface="Arial Narrow" charset="0"/>
              </a:rPr>
              <a:t>Do </a:t>
            </a:r>
            <a:r>
              <a:rPr lang="en-US" dirty="0">
                <a:solidFill>
                  <a:schemeClr val="accent2"/>
                </a:solidFill>
                <a:latin typeface="Arial Narrow" charset="0"/>
              </a:rPr>
              <a:t>NOT</a:t>
            </a:r>
            <a:r>
              <a:rPr lang="en-US" dirty="0">
                <a:latin typeface="Arial Narrow" charset="0"/>
              </a:rPr>
              <a:t> sell produce treated with sulfites before it was received in the operation. </a:t>
            </a:r>
          </a:p>
          <a:p>
            <a:pPr lvl="1" eaLnBrk="1" hangingPunct="1">
              <a:defRPr/>
            </a:pPr>
            <a:r>
              <a:rPr lang="en-US" dirty="0">
                <a:solidFill>
                  <a:schemeClr val="accent2"/>
                </a:solidFill>
                <a:latin typeface="Arial Narrow" charset="0"/>
              </a:rPr>
              <a:t>NEVER</a:t>
            </a:r>
            <a:r>
              <a:rPr lang="en-US" dirty="0">
                <a:latin typeface="Arial Narrow" charset="0"/>
              </a:rPr>
              <a:t> add sulfites to produce that will be eaten raw.</a:t>
            </a:r>
          </a:p>
          <a:p>
            <a:pPr marL="571500" lvl="1" indent="-457200" eaLnBrk="1" hangingPunct="1">
              <a:defRPr/>
            </a:pPr>
            <a:endParaRPr lang="en-US" dirty="0">
              <a:latin typeface="Arial Narrow" charset="0"/>
            </a:endParaRPr>
          </a:p>
        </p:txBody>
      </p:sp>
      <p:sp>
        <p:nvSpPr>
          <p:cNvPr id="15462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a:t>
            </a:r>
          </a:p>
        </p:txBody>
      </p:sp>
      <p:sp>
        <p:nvSpPr>
          <p:cNvPr id="2" name="Footer Placeholder 1">
            <a:extLst>
              <a:ext uri="{FF2B5EF4-FFF2-40B4-BE49-F238E27FC236}">
                <a16:creationId xmlns:a16="http://schemas.microsoft.com/office/drawing/2014/main" id="{2B8FCC59-B03B-B89E-F1FD-C58C7F312F7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88567299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9"/>
          <p:cNvSpPr>
            <a:spLocks noGrp="1" noChangeArrowheads="1"/>
          </p:cNvSpPr>
          <p:nvPr>
            <p:ph type="title"/>
          </p:nvPr>
        </p:nvSpPr>
        <p:spPr/>
        <p:txBody>
          <a:bodyPr/>
          <a:lstStyle/>
          <a:p>
            <a:pPr eaLnBrk="1" hangingPunct="1">
              <a:defRPr/>
            </a:pPr>
            <a:r>
              <a:rPr lang="en-US" dirty="0">
                <a:latin typeface="Arial Narrow" charset="0"/>
                <a:cs typeface="+mj-cs"/>
              </a:rPr>
              <a:t>General Preparation Practices</a:t>
            </a:r>
          </a:p>
        </p:txBody>
      </p:sp>
      <p:sp>
        <p:nvSpPr>
          <p:cNvPr id="155650" name="Rectangle 4"/>
          <p:cNvSpPr>
            <a:spLocks noGrp="1" noChangeArrowheads="1"/>
          </p:cNvSpPr>
          <p:nvPr>
            <p:ph idx="1"/>
          </p:nvPr>
        </p:nvSpPr>
        <p:spPr/>
        <p:txBody>
          <a:bodyPr/>
          <a:lstStyle/>
          <a:p>
            <a:pPr marL="0" indent="0" eaLnBrk="1" hangingPunct="1">
              <a:defRPr/>
            </a:pPr>
            <a:r>
              <a:rPr lang="en-US" dirty="0">
                <a:latin typeface="Arial Narrow" charset="0"/>
                <a:cs typeface="+mn-cs"/>
              </a:rPr>
              <a:t>Present food honestly:</a:t>
            </a:r>
            <a:endParaRPr lang="en-US" i="1" dirty="0">
              <a:latin typeface="Arial Narrow" charset="0"/>
              <a:cs typeface="+mn-cs"/>
            </a:endParaRPr>
          </a:p>
          <a:p>
            <a:pPr lvl="1" eaLnBrk="1" hangingPunct="1">
              <a:defRPr/>
            </a:pPr>
            <a:r>
              <a:rPr lang="en-US" dirty="0">
                <a:latin typeface="Arial Narrow" charset="0"/>
              </a:rPr>
              <a:t>Do </a:t>
            </a:r>
            <a:r>
              <a:rPr lang="en-US" dirty="0">
                <a:solidFill>
                  <a:schemeClr val="accent2"/>
                </a:solidFill>
                <a:latin typeface="Arial Narrow" charset="0"/>
              </a:rPr>
              <a:t>NOT</a:t>
            </a:r>
            <a:r>
              <a:rPr lang="en-US" dirty="0">
                <a:latin typeface="Arial Narrow" charset="0"/>
              </a:rPr>
              <a:t> use the following to misrepresent the appearance of food:</a:t>
            </a:r>
          </a:p>
          <a:p>
            <a:pPr lvl="2" eaLnBrk="1" hangingPunct="1">
              <a:defRPr/>
            </a:pPr>
            <a:r>
              <a:rPr lang="en-US" dirty="0">
                <a:latin typeface="Arial Narrow" charset="0"/>
              </a:rPr>
              <a:t>Food additives or color additives</a:t>
            </a:r>
          </a:p>
          <a:p>
            <a:pPr lvl="2" eaLnBrk="1" hangingPunct="1">
              <a:defRPr/>
            </a:pPr>
            <a:r>
              <a:rPr lang="en-US" dirty="0">
                <a:latin typeface="Arial Narrow" charset="0"/>
              </a:rPr>
              <a:t>Colored overwraps</a:t>
            </a:r>
          </a:p>
          <a:p>
            <a:pPr lvl="2" eaLnBrk="1" hangingPunct="1">
              <a:defRPr/>
            </a:pPr>
            <a:r>
              <a:rPr lang="en-US" dirty="0">
                <a:latin typeface="Arial Narrow" charset="0"/>
              </a:rPr>
              <a:t>Lights</a:t>
            </a:r>
          </a:p>
          <a:p>
            <a:pPr lvl="1" eaLnBrk="1" hangingPunct="1">
              <a:defRPr/>
            </a:pPr>
            <a:r>
              <a:rPr lang="en-US" dirty="0">
                <a:latin typeface="Arial Narrow" charset="0"/>
              </a:rPr>
              <a:t>Present food in the way it was described.</a:t>
            </a:r>
          </a:p>
          <a:p>
            <a:pPr lvl="2" eaLnBrk="1" hangingPunct="1">
              <a:defRPr/>
            </a:pPr>
            <a:r>
              <a:rPr lang="en-US" dirty="0">
                <a:latin typeface="Arial Narrow" charset="0"/>
              </a:rPr>
              <a:t>For example, if a menu offers “Fried Perch,” another fish cannot be substituted.</a:t>
            </a:r>
          </a:p>
          <a:p>
            <a:pPr lvl="1" eaLnBrk="1" hangingPunct="1">
              <a:defRPr/>
            </a:pPr>
            <a:r>
              <a:rPr lang="en-US" dirty="0">
                <a:latin typeface="Arial Narrow" charset="0"/>
              </a:rPr>
              <a:t>Food not presented honestly must be thrown out.</a:t>
            </a:r>
          </a:p>
        </p:txBody>
      </p:sp>
      <p:sp>
        <p:nvSpPr>
          <p:cNvPr id="1556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6-5</a:t>
            </a:r>
          </a:p>
        </p:txBody>
      </p:sp>
      <p:sp>
        <p:nvSpPr>
          <p:cNvPr id="2" name="Footer Placeholder 1">
            <a:extLst>
              <a:ext uri="{FF2B5EF4-FFF2-40B4-BE49-F238E27FC236}">
                <a16:creationId xmlns:a16="http://schemas.microsoft.com/office/drawing/2014/main" id="{5B2276CB-7352-A54B-F924-35CD7F49F31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4149997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9"/>
          <p:cNvSpPr>
            <a:spLocks noGrp="1" noChangeArrowheads="1"/>
          </p:cNvSpPr>
          <p:nvPr>
            <p:ph type="title"/>
          </p:nvPr>
        </p:nvSpPr>
        <p:spPr/>
        <p:txBody>
          <a:bodyPr/>
          <a:lstStyle/>
          <a:p>
            <a:pPr eaLnBrk="1" hangingPunct="1">
              <a:defRPr/>
            </a:pPr>
            <a:r>
              <a:rPr lang="en-US" dirty="0">
                <a:latin typeface="Arial Narrow" charset="0"/>
                <a:cs typeface="+mj-cs"/>
              </a:rPr>
              <a:t>General Preparation Practices</a:t>
            </a:r>
          </a:p>
        </p:txBody>
      </p:sp>
      <p:sp>
        <p:nvSpPr>
          <p:cNvPr id="156674" name="Rectangle 4"/>
          <p:cNvSpPr>
            <a:spLocks noGrp="1" noChangeArrowheads="1"/>
          </p:cNvSpPr>
          <p:nvPr>
            <p:ph idx="1"/>
          </p:nvPr>
        </p:nvSpPr>
        <p:spPr/>
        <p:txBody>
          <a:bodyPr/>
          <a:lstStyle/>
          <a:p>
            <a:pPr marL="0" indent="0" eaLnBrk="1" hangingPunct="1">
              <a:defRPr/>
            </a:pPr>
            <a:r>
              <a:rPr lang="en-US" dirty="0">
                <a:latin typeface="Arial Narrow" charset="0"/>
                <a:cs typeface="+mn-cs"/>
              </a:rPr>
              <a:t>Corrective actions:</a:t>
            </a:r>
            <a:endParaRPr lang="en-US" i="1" dirty="0">
              <a:latin typeface="Arial Narrow" charset="0"/>
              <a:cs typeface="+mn-cs"/>
            </a:endParaRPr>
          </a:p>
          <a:p>
            <a:pPr lvl="1" eaLnBrk="1" hangingPunct="1">
              <a:defRPr/>
            </a:pPr>
            <a:r>
              <a:rPr lang="en-US" dirty="0">
                <a:latin typeface="Arial Narrow" charset="0"/>
              </a:rPr>
              <a:t>Food must be thrown out in the following situations:</a:t>
            </a:r>
          </a:p>
          <a:p>
            <a:pPr lvl="2" eaLnBrk="1" hangingPunct="1">
              <a:defRPr/>
            </a:pPr>
            <a:r>
              <a:rPr lang="en-US" dirty="0">
                <a:latin typeface="Arial Narrow" charset="0"/>
              </a:rPr>
              <a:t>When it is handled by staff who have been restricted or excluded from the operation due to illness</a:t>
            </a:r>
          </a:p>
          <a:p>
            <a:pPr lvl="2" eaLnBrk="1" hangingPunct="1">
              <a:defRPr/>
            </a:pPr>
            <a:r>
              <a:rPr lang="en-US" dirty="0">
                <a:latin typeface="Arial Narrow" charset="0"/>
              </a:rPr>
              <a:t>When it is contaminated by hands or bodily fluids, such as from sneezing</a:t>
            </a:r>
          </a:p>
          <a:p>
            <a:pPr lvl="2" eaLnBrk="1" hangingPunct="1">
              <a:defRPr/>
            </a:pPr>
            <a:r>
              <a:rPr lang="en-US" dirty="0">
                <a:latin typeface="Arial Narrow" charset="0"/>
              </a:rPr>
              <a:t>When it has exceeded the time and temperature requirements designed to keep food safe</a:t>
            </a:r>
          </a:p>
        </p:txBody>
      </p:sp>
      <p:sp>
        <p:nvSpPr>
          <p:cNvPr id="1566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6-6</a:t>
            </a:r>
          </a:p>
        </p:txBody>
      </p:sp>
      <p:sp>
        <p:nvSpPr>
          <p:cNvPr id="2" name="Footer Placeholder 1">
            <a:extLst>
              <a:ext uri="{FF2B5EF4-FFF2-40B4-BE49-F238E27FC236}">
                <a16:creationId xmlns:a16="http://schemas.microsoft.com/office/drawing/2014/main" id="{A7DFD70E-8FE6-68C3-0702-C9CCB94A1CC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23292060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18997BC-E32F-455A-BF7C-68D3AEF8265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57701" name="Rectangle 1031"/>
          <p:cNvSpPr>
            <a:spLocks noGrp="1" noChangeArrowheads="1"/>
          </p:cNvSpPr>
          <p:nvPr>
            <p:ph type="title"/>
          </p:nvPr>
        </p:nvSpPr>
        <p:spPr/>
        <p:txBody>
          <a:bodyPr/>
          <a:lstStyle/>
          <a:p>
            <a:pPr eaLnBrk="1" hangingPunct="1">
              <a:defRPr/>
            </a:pPr>
            <a:r>
              <a:rPr lang="en-US" dirty="0">
                <a:latin typeface="Arial Narrow" charset="0"/>
                <a:cs typeface="+mj-cs"/>
              </a:rPr>
              <a:t>Thawing</a:t>
            </a:r>
          </a:p>
        </p:txBody>
      </p:sp>
      <p:sp>
        <p:nvSpPr>
          <p:cNvPr id="157698" name="Rectangle 15"/>
          <p:cNvSpPr>
            <a:spLocks noGrp="1" noChangeArrowheads="1"/>
          </p:cNvSpPr>
          <p:nvPr>
            <p:ph idx="1"/>
          </p:nvPr>
        </p:nvSpPr>
        <p:spPr/>
        <p:txBody>
          <a:bodyPr/>
          <a:lstStyle/>
          <a:p>
            <a:pPr marL="0" indent="0" eaLnBrk="1" hangingPunct="1">
              <a:defRPr/>
            </a:pPr>
            <a:r>
              <a:rPr lang="en-US" dirty="0">
                <a:latin typeface="Arial Narrow" charset="0"/>
                <a:cs typeface="+mn-cs"/>
              </a:rPr>
              <a:t>General guidelines for TCS food:</a:t>
            </a:r>
            <a:endParaRPr lang="en-US" i="1" dirty="0">
              <a:latin typeface="Arial Narrow" charset="0"/>
              <a:cs typeface="+mn-cs"/>
            </a:endParaRPr>
          </a:p>
          <a:p>
            <a:pPr lvl="1" eaLnBrk="1" hangingPunct="1">
              <a:buSzTx/>
              <a:defRPr/>
            </a:pPr>
            <a:r>
              <a:rPr lang="en-US" dirty="0">
                <a:latin typeface="Arial Narrow" charset="0"/>
              </a:rPr>
              <a:t>Thaw food in a cooler, keeping its temperature at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a:t>
            </a:r>
          </a:p>
          <a:p>
            <a:pPr lvl="1" eaLnBrk="1" hangingPunct="1">
              <a:buSzTx/>
              <a:defRPr/>
            </a:pPr>
            <a:r>
              <a:rPr lang="en-US" dirty="0">
                <a:latin typeface="Arial Narrow" charset="0"/>
              </a:rPr>
              <a:t>Submerge food under running, drinkable water at 70</a:t>
            </a:r>
            <a:r>
              <a:rPr lang="en-US" dirty="0">
                <a:solidFill>
                  <a:schemeClr val="tx1"/>
                </a:solidFill>
              </a:rPr>
              <a:t>˚F</a:t>
            </a:r>
            <a:r>
              <a:rPr lang="en-US" dirty="0">
                <a:latin typeface="Arial Narrow" charset="0"/>
              </a:rPr>
              <a:t> (21</a:t>
            </a:r>
            <a:r>
              <a:rPr lang="en-US" dirty="0">
                <a:solidFill>
                  <a:schemeClr val="tx1"/>
                </a:solidFill>
              </a:rPr>
              <a:t>˚C</a:t>
            </a:r>
            <a:r>
              <a:rPr lang="en-US" dirty="0">
                <a:latin typeface="Arial Narrow" charset="0"/>
              </a:rPr>
              <a:t>) or lower.</a:t>
            </a:r>
          </a:p>
          <a:p>
            <a:pPr lvl="2" eaLnBrk="1" hangingPunct="1">
              <a:buSzTx/>
              <a:defRPr/>
            </a:pPr>
            <a:r>
              <a:rPr lang="en-US" dirty="0">
                <a:latin typeface="Arial Narrow" charset="0"/>
              </a:rPr>
              <a:t>Use a clean and sanitized food-prep sink.</a:t>
            </a:r>
          </a:p>
          <a:p>
            <a:pPr lvl="2" eaLnBrk="1" hangingPunct="1">
              <a:buSzTx/>
              <a:defRPr/>
            </a:pPr>
            <a:r>
              <a:rPr lang="en-US" dirty="0">
                <a:latin typeface="Arial Narrow" charset="0"/>
              </a:rPr>
              <a:t>Use water flow strong enough to wash away food bits.</a:t>
            </a:r>
          </a:p>
          <a:p>
            <a:pPr lvl="2" eaLnBrk="1" hangingPunct="1">
              <a:buSzTx/>
              <a:defRPr/>
            </a:pPr>
            <a:r>
              <a:rPr lang="en-US" dirty="0">
                <a:solidFill>
                  <a:srgbClr val="FF0000"/>
                </a:solidFill>
              </a:rPr>
              <a:t>NEVER</a:t>
            </a:r>
            <a:r>
              <a:rPr lang="en-US" sz="1800" dirty="0">
                <a:latin typeface="Arial Narrow" charset="0"/>
              </a:rPr>
              <a:t> </a:t>
            </a:r>
            <a:r>
              <a:rPr lang="en-US" dirty="0">
                <a:latin typeface="Arial Narrow" charset="0"/>
              </a:rPr>
              <a:t>let the temperature of the food go above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for longer than four hours. </a:t>
            </a: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6-7</a:t>
            </a:r>
          </a:p>
        </p:txBody>
      </p:sp>
      <p:pic>
        <p:nvPicPr>
          <p:cNvPr id="8" name="Picture Placeholder 5">
            <a:extLst>
              <a:ext uri="{FF2B5EF4-FFF2-40B4-BE49-F238E27FC236}">
                <a16:creationId xmlns:a16="http://schemas.microsoft.com/office/drawing/2014/main" id="{C18997BC-E32F-455A-BF7C-68D3AEF826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7" y="3557646"/>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365B767A-770D-77DC-4CBF-597AF08DB35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796521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0722" name="Rectangle 9"/>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15362"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Poor cleaning and sanitizing can spread pathogens from equipment to food when: </a:t>
            </a:r>
          </a:p>
          <a:p>
            <a:pPr marL="347472" lvl="1" indent="-347472" eaLnBrk="1" hangingPunct="1">
              <a:lnSpc>
                <a:spcPct val="100000"/>
              </a:lnSpc>
              <a:spcBef>
                <a:spcPts val="900"/>
              </a:spcBef>
              <a:buFont typeface="Wingdings" pitchFamily="2" charset="2"/>
              <a:buChar char="l"/>
              <a:defRPr/>
            </a:pPr>
            <a:r>
              <a:rPr lang="en-US" dirty="0"/>
              <a:t>Equipment and utensils are not washed, rinsed, and sanitized between uses.</a:t>
            </a:r>
          </a:p>
          <a:p>
            <a:pPr marL="347472" lvl="1" indent="-347472" eaLnBrk="1" hangingPunct="1">
              <a:lnSpc>
                <a:spcPct val="100000"/>
              </a:lnSpc>
              <a:spcBef>
                <a:spcPts val="900"/>
              </a:spcBef>
              <a:buFont typeface="Wingdings" pitchFamily="2" charset="2"/>
              <a:buChar char="l"/>
              <a:defRPr/>
            </a:pPr>
            <a:r>
              <a:rPr lang="en-US" dirty="0"/>
              <a:t>Food contact surfaces are wiped clean instead of being washed, rinsed, and sanitized.</a:t>
            </a:r>
          </a:p>
          <a:p>
            <a:pPr marL="347472" lvl="1" indent="-347472" eaLnBrk="1" hangingPunct="1">
              <a:lnSpc>
                <a:spcPct val="100000"/>
              </a:lnSpc>
              <a:spcBef>
                <a:spcPts val="900"/>
              </a:spcBef>
              <a:buFont typeface="Wingdings" pitchFamily="2" charset="2"/>
              <a:buChar char="l"/>
              <a:defRPr/>
            </a:pPr>
            <a:r>
              <a:rPr lang="en-US" dirty="0"/>
              <a:t>Wiping cloths are not stored in a sanitizer solution between uses.</a:t>
            </a:r>
          </a:p>
          <a:p>
            <a:pPr lvl="1" eaLnBrk="1" hangingPunct="1">
              <a:buFont typeface="Wingdings" pitchFamily="2" charset="2"/>
              <a:buChar char="l"/>
              <a:defRPr/>
            </a:pPr>
            <a:r>
              <a:rPr lang="en-US" dirty="0"/>
              <a:t>Sanitizing solutions are not at the required levels.</a:t>
            </a:r>
          </a:p>
        </p:txBody>
      </p:sp>
      <p:sp>
        <p:nvSpPr>
          <p:cNvPr id="307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1-18</a:t>
            </a:r>
          </a:p>
        </p:txBody>
      </p:sp>
      <p:pic>
        <p:nvPicPr>
          <p:cNvPr id="9" name="Picture Placeholder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8"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Footer Placeholder 2">
            <a:extLst>
              <a:ext uri="{FF2B5EF4-FFF2-40B4-BE49-F238E27FC236}">
                <a16:creationId xmlns:a16="http://schemas.microsoft.com/office/drawing/2014/main" id="{B7A94373-496A-753D-C10A-2530BF1CAD8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850B81F-A818-472B-B5C9-502D775379B3}"/>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57701" name="Rectangle 1031"/>
          <p:cNvSpPr>
            <a:spLocks noGrp="1" noChangeArrowheads="1"/>
          </p:cNvSpPr>
          <p:nvPr>
            <p:ph type="title"/>
          </p:nvPr>
        </p:nvSpPr>
        <p:spPr/>
        <p:txBody>
          <a:bodyPr/>
          <a:lstStyle/>
          <a:p>
            <a:pPr eaLnBrk="1" hangingPunct="1">
              <a:defRPr/>
            </a:pPr>
            <a:r>
              <a:rPr lang="en-US" dirty="0">
                <a:latin typeface="Arial Narrow" charset="0"/>
                <a:cs typeface="+mj-cs"/>
              </a:rPr>
              <a:t>Thawing</a:t>
            </a:r>
          </a:p>
        </p:txBody>
      </p:sp>
      <p:sp>
        <p:nvSpPr>
          <p:cNvPr id="157698" name="Rectangle 15"/>
          <p:cNvSpPr>
            <a:spLocks noGrp="1" noChangeArrowheads="1"/>
          </p:cNvSpPr>
          <p:nvPr>
            <p:ph idx="1"/>
          </p:nvPr>
        </p:nvSpPr>
        <p:spPr/>
        <p:txBody>
          <a:bodyPr/>
          <a:lstStyle/>
          <a:p>
            <a:pPr marL="0" indent="0" eaLnBrk="1" hangingPunct="1">
              <a:defRPr/>
            </a:pPr>
            <a:r>
              <a:rPr lang="en-US" dirty="0">
                <a:latin typeface="Arial Narrow" charset="0"/>
                <a:cs typeface="+mn-cs"/>
              </a:rPr>
              <a:t>General guidelines for TCS food:</a:t>
            </a:r>
            <a:endParaRPr lang="en-US" i="1" dirty="0">
              <a:latin typeface="Arial Narrow" charset="0"/>
              <a:cs typeface="+mn-cs"/>
            </a:endParaRPr>
          </a:p>
          <a:p>
            <a:pPr lvl="1" eaLnBrk="1" hangingPunct="1">
              <a:buSzTx/>
              <a:defRPr/>
            </a:pPr>
            <a:r>
              <a:rPr lang="en-US" dirty="0">
                <a:latin typeface="Arial Narrow" charset="0"/>
              </a:rPr>
              <a:t>Thaw food in a microwave.</a:t>
            </a:r>
          </a:p>
          <a:p>
            <a:pPr lvl="2" eaLnBrk="1" hangingPunct="1">
              <a:buSzTx/>
              <a:defRPr/>
            </a:pPr>
            <a:r>
              <a:rPr lang="en-US" dirty="0">
                <a:latin typeface="Arial Narrow" charset="0"/>
              </a:rPr>
              <a:t>Cook it in conventional cooking equipment immediately after thawing.</a:t>
            </a:r>
          </a:p>
          <a:p>
            <a:pPr lvl="1" eaLnBrk="1" hangingPunct="1">
              <a:buSzTx/>
              <a:defRPr/>
            </a:pPr>
            <a:r>
              <a:rPr lang="en-US" dirty="0">
                <a:latin typeface="Arial Narrow" charset="0"/>
              </a:rPr>
              <a:t>Thaw food as part of the cooking process.</a:t>
            </a: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6-8</a:t>
            </a:r>
          </a:p>
        </p:txBody>
      </p:sp>
      <p:pic>
        <p:nvPicPr>
          <p:cNvPr id="12" name="Picture Placeholder 5">
            <a:extLst>
              <a:ext uri="{FF2B5EF4-FFF2-40B4-BE49-F238E27FC236}">
                <a16:creationId xmlns:a16="http://schemas.microsoft.com/office/drawing/2014/main" id="{C18997BC-E32F-455A-BF7C-68D3AEF826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7" y="3563461"/>
            <a:ext cx="2103437" cy="2103119"/>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9380AD1F-8787-8E0F-936A-E8CB93FAD9A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6053659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Thawing</a:t>
            </a:r>
          </a:p>
        </p:txBody>
      </p:sp>
      <p:sp>
        <p:nvSpPr>
          <p:cNvPr id="3" name="Content Placeholder 2"/>
          <p:cNvSpPr>
            <a:spLocks noGrp="1"/>
          </p:cNvSpPr>
          <p:nvPr>
            <p:ph idx="1"/>
          </p:nvPr>
        </p:nvSpPr>
        <p:spPr/>
        <p:txBody>
          <a:bodyPr/>
          <a:lstStyle/>
          <a:p>
            <a:pPr marL="0" lvl="1" indent="0" eaLnBrk="1" hangingPunct="1">
              <a:lnSpc>
                <a:spcPct val="90000"/>
              </a:lnSpc>
              <a:spcBef>
                <a:spcPct val="100000"/>
              </a:spcBef>
              <a:buClr>
                <a:srgbClr val="009DDC"/>
              </a:buClr>
              <a:buFont typeface="Wingdings" charset="0"/>
              <a:buNone/>
              <a:defRPr/>
            </a:pPr>
            <a:r>
              <a:rPr lang="en-US" sz="2400" b="1" dirty="0">
                <a:solidFill>
                  <a:srgbClr val="E97635"/>
                </a:solidFill>
                <a:latin typeface="Arial Narrow" charset="0"/>
                <a:cs typeface="+mn-cs"/>
              </a:rPr>
              <a:t>ROP Fish:</a:t>
            </a:r>
          </a:p>
          <a:p>
            <a:pPr lvl="1"/>
            <a:r>
              <a:rPr lang="en-US" dirty="0"/>
              <a:t>Frozen fish received in ROP packaging must be thawed carefully.</a:t>
            </a:r>
          </a:p>
          <a:p>
            <a:pPr lvl="1"/>
            <a:r>
              <a:rPr lang="en-US" dirty="0"/>
              <a:t>If the label states that the product must remain frozen until use, then remove fish from packaging:</a:t>
            </a:r>
          </a:p>
          <a:p>
            <a:pPr lvl="2"/>
            <a:r>
              <a:rPr lang="en-US" dirty="0"/>
              <a:t>Before thawing under refrigeration</a:t>
            </a:r>
          </a:p>
          <a:p>
            <a:pPr lvl="2"/>
            <a:r>
              <a:rPr lang="en-US" dirty="0"/>
              <a:t>Before or immediately after thawing under running water</a:t>
            </a:r>
          </a:p>
          <a:p>
            <a:pPr marL="0" lvl="1" indent="-109728"/>
            <a:endParaRPr lang="en-US" dirty="0"/>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6-9</a:t>
            </a:r>
          </a:p>
        </p:txBody>
      </p:sp>
      <p:pic>
        <p:nvPicPr>
          <p:cNvPr id="6" name="Picture 5" descr="fishshrinkwrappe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25487" y="1258341"/>
            <a:ext cx="2103120" cy="1909359"/>
          </a:xfrm>
          <a:prstGeom prst="roundRect">
            <a:avLst>
              <a:gd name="adj" fmla="val 8594"/>
            </a:avLst>
          </a:prstGeom>
          <a:solidFill>
            <a:srgbClr val="FFFFFF">
              <a:shade val="85000"/>
            </a:srgbClr>
          </a:solidFill>
          <a:ln>
            <a:noFill/>
          </a:ln>
          <a:effectLst/>
        </p:spPr>
      </p:pic>
      <p:sp>
        <p:nvSpPr>
          <p:cNvPr id="5" name="Footer Placeholder 4">
            <a:extLst>
              <a:ext uri="{FF2B5EF4-FFF2-40B4-BE49-F238E27FC236}">
                <a16:creationId xmlns:a16="http://schemas.microsoft.com/office/drawing/2014/main" id="{737C332C-13F2-34EB-CE30-DE48249607D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906933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1" indent="0" eaLnBrk="1" hangingPunct="1">
              <a:lnSpc>
                <a:spcPct val="90000"/>
              </a:lnSpc>
              <a:spcBef>
                <a:spcPct val="100000"/>
              </a:spcBef>
              <a:buClr>
                <a:srgbClr val="009DDC"/>
              </a:buClr>
              <a:buFont typeface="Wingdings" charset="0"/>
              <a:buNone/>
              <a:defRPr/>
            </a:pPr>
            <a:r>
              <a:rPr lang="en-US" sz="2400" b="1" dirty="0">
                <a:solidFill>
                  <a:srgbClr val="E97635"/>
                </a:solidFill>
                <a:latin typeface="Arial Narrow" charset="0"/>
                <a:cs typeface="+mn-cs"/>
              </a:rPr>
              <a:t>If packaging fish using a reduced-oxygen packaging method the fish must:</a:t>
            </a:r>
          </a:p>
          <a:p>
            <a:pPr lvl="1"/>
            <a:r>
              <a:rPr lang="en-US" dirty="0"/>
              <a:t>Be frozen before, during, or after packaging</a:t>
            </a:r>
          </a:p>
          <a:p>
            <a:pPr lvl="1"/>
            <a:r>
              <a:rPr lang="en-US" dirty="0"/>
              <a:t>Include a label that states the fish must be frozen until used</a:t>
            </a:r>
          </a:p>
          <a:p>
            <a:endParaRPr lang="en-US" dirty="0"/>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6-10</a:t>
            </a:r>
          </a:p>
        </p:txBody>
      </p:sp>
      <p:pic>
        <p:nvPicPr>
          <p:cNvPr id="6" name="Picture 5" descr="fishshrinkwrappe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25487" y="1258341"/>
            <a:ext cx="2103120" cy="1909359"/>
          </a:xfrm>
          <a:prstGeom prst="roundRect">
            <a:avLst>
              <a:gd name="adj" fmla="val 8594"/>
            </a:avLst>
          </a:prstGeom>
          <a:solidFill>
            <a:srgbClr val="FFFFFF">
              <a:shade val="85000"/>
            </a:srgbClr>
          </a:solidFill>
          <a:ln>
            <a:noFill/>
          </a:ln>
          <a:effectLst/>
        </p:spPr>
      </p:pic>
      <p:sp>
        <p:nvSpPr>
          <p:cNvPr id="8" name="Rectangle 13"/>
          <p:cNvSpPr>
            <a:spLocks noGrp="1" noChangeArrowheads="1"/>
          </p:cNvSpPr>
          <p:nvPr>
            <p:ph type="title"/>
          </p:nvPr>
        </p:nvSpPr>
        <p:spPr>
          <a:xfrm>
            <a:off x="400050" y="160338"/>
            <a:ext cx="8307388" cy="519112"/>
          </a:xfrm>
        </p:spPr>
        <p:txBody>
          <a:bodyPr/>
          <a:lstStyle/>
          <a:p>
            <a:pPr eaLnBrk="1" hangingPunct="1">
              <a:defRPr/>
            </a:pPr>
            <a:r>
              <a:rPr lang="en-US" dirty="0">
                <a:latin typeface="Arial Narrow" charset="0"/>
                <a:cs typeface="+mj-cs"/>
              </a:rPr>
              <a:t>Prepping Specific Food</a:t>
            </a:r>
          </a:p>
        </p:txBody>
      </p:sp>
      <p:sp>
        <p:nvSpPr>
          <p:cNvPr id="2" name="Footer Placeholder 1">
            <a:extLst>
              <a:ext uri="{FF2B5EF4-FFF2-40B4-BE49-F238E27FC236}">
                <a16:creationId xmlns:a16="http://schemas.microsoft.com/office/drawing/2014/main" id="{C7CB27EB-4E63-9C71-D2CD-AB93A95E974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65436976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37A5C76-AE38-4581-867A-563D1878309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58724" name="Rectangle 13"/>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58722" name="Rectangle 3"/>
          <p:cNvSpPr>
            <a:spLocks noGrp="1" noChangeArrowheads="1"/>
          </p:cNvSpPr>
          <p:nvPr>
            <p:ph idx="1"/>
          </p:nvPr>
        </p:nvSpPr>
        <p:spPr>
          <a:xfrm>
            <a:off x="409575" y="1143000"/>
            <a:ext cx="5534025" cy="4983163"/>
          </a:xfrm>
        </p:spPr>
        <p:txBody>
          <a:bodyPr/>
          <a:lstStyle/>
          <a:p>
            <a:pPr marL="0" indent="0" eaLnBrk="1" hangingPunct="1">
              <a:tabLst>
                <a:tab pos="571500" algn="l"/>
              </a:tabLst>
              <a:defRPr/>
            </a:pPr>
            <a:r>
              <a:rPr lang="en-US" dirty="0">
                <a:latin typeface="Arial Narrow" charset="0"/>
                <a:cs typeface="+mn-cs"/>
              </a:rPr>
              <a:t>Produce:</a:t>
            </a:r>
          </a:p>
          <a:p>
            <a:pPr lvl="1" eaLnBrk="1" hangingPunct="1">
              <a:tabLst>
                <a:tab pos="571500" algn="l"/>
              </a:tabLst>
              <a:defRPr/>
            </a:pPr>
            <a:r>
              <a:rPr lang="en-US" dirty="0">
                <a:latin typeface="Arial Narrow" charset="0"/>
              </a:rPr>
              <a:t>Make sure produce does not touch surfaces exposed to raw meat, seafood, or poultry.</a:t>
            </a:r>
          </a:p>
          <a:p>
            <a:pPr lvl="1" eaLnBrk="1" hangingPunct="1">
              <a:tabLst>
                <a:tab pos="571500" algn="l"/>
              </a:tabLst>
              <a:defRPr/>
            </a:pPr>
            <a:r>
              <a:rPr lang="en-US" dirty="0">
                <a:latin typeface="Arial Narrow" charset="0"/>
              </a:rPr>
              <a:t>Wash the produce thoroughly before cutting, cooking, or combining it with other ingredients.</a:t>
            </a:r>
          </a:p>
          <a:p>
            <a:pPr lvl="1" eaLnBrk="1" hangingPunct="1">
              <a:tabLst>
                <a:tab pos="571500" algn="l"/>
              </a:tabLst>
              <a:defRPr/>
            </a:pPr>
            <a:r>
              <a:rPr lang="en-US" dirty="0">
                <a:latin typeface="Arial Narrow" charset="0"/>
              </a:rPr>
              <a:t>To wash produce:</a:t>
            </a:r>
          </a:p>
          <a:p>
            <a:pPr lvl="2" eaLnBrk="1" hangingPunct="1">
              <a:tabLst>
                <a:tab pos="571500" algn="l"/>
              </a:tabLst>
              <a:defRPr/>
            </a:pPr>
            <a:r>
              <a:rPr lang="en-US" dirty="0">
                <a:latin typeface="Arial Narrow" charset="0"/>
              </a:rPr>
              <a:t>Use running water a little warmer than the produce.</a:t>
            </a:r>
          </a:p>
          <a:p>
            <a:pPr lvl="2" eaLnBrk="1" hangingPunct="1">
              <a:tabLst>
                <a:tab pos="571500" algn="l"/>
              </a:tabLst>
              <a:defRPr/>
            </a:pPr>
            <a:r>
              <a:rPr lang="en-US" dirty="0">
                <a:latin typeface="Arial Narrow" charset="0"/>
              </a:rPr>
              <a:t>Pull apart leafy greens and rinse thoroughly.</a:t>
            </a:r>
          </a:p>
          <a:p>
            <a:pPr lvl="1" eaLnBrk="1" hangingPunct="1">
              <a:tabLst>
                <a:tab pos="571500" algn="l"/>
              </a:tabLst>
              <a:defRPr/>
            </a:pPr>
            <a:r>
              <a:rPr lang="en-US" dirty="0">
                <a:latin typeface="Arial Narrow" charset="0"/>
              </a:rPr>
              <a:t>Certain chemicals may be used to wash produce.</a:t>
            </a:r>
          </a:p>
        </p:txBody>
      </p:sp>
      <p:sp>
        <p:nvSpPr>
          <p:cNvPr id="15872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6-11</a:t>
            </a:r>
          </a:p>
        </p:txBody>
      </p:sp>
      <p:sp>
        <p:nvSpPr>
          <p:cNvPr id="2" name="Footer Placeholder 1">
            <a:extLst>
              <a:ext uri="{FF2B5EF4-FFF2-40B4-BE49-F238E27FC236}">
                <a16:creationId xmlns:a16="http://schemas.microsoft.com/office/drawing/2014/main" id="{2A7DB507-8E05-795D-98E7-98AA79A033A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22477552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7"/>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59746" name="Rectangle 2"/>
          <p:cNvSpPr>
            <a:spLocks noGrp="1" noChangeArrowheads="1"/>
          </p:cNvSpPr>
          <p:nvPr>
            <p:ph idx="1"/>
          </p:nvPr>
        </p:nvSpPr>
        <p:spPr/>
        <p:txBody>
          <a:bodyPr/>
          <a:lstStyle/>
          <a:p>
            <a:pPr marL="0" indent="0" eaLnBrk="1" hangingPunct="1">
              <a:defRPr/>
            </a:pPr>
            <a:r>
              <a:rPr lang="en-US" dirty="0">
                <a:latin typeface="Arial Narrow" charset="0"/>
                <a:cs typeface="+mn-cs"/>
              </a:rPr>
              <a:t>Produce: </a:t>
            </a:r>
            <a:endParaRPr lang="en-US" sz="2000" i="1" dirty="0">
              <a:latin typeface="Arial Narrow" charset="0"/>
              <a:cs typeface="+mn-cs"/>
            </a:endParaRPr>
          </a:p>
          <a:p>
            <a:pPr lvl="1" eaLnBrk="1" hangingPunct="1">
              <a:defRPr/>
            </a:pPr>
            <a:r>
              <a:rPr lang="en-US" dirty="0">
                <a:latin typeface="Arial Narrow" charset="0"/>
              </a:rPr>
              <a:t>When soaking or storing produce in standing water or an ice-water slurry, do </a:t>
            </a:r>
            <a:r>
              <a:rPr lang="en-US" dirty="0">
                <a:solidFill>
                  <a:schemeClr val="accent2"/>
                </a:solidFill>
                <a:latin typeface="Arial Narrow" charset="0"/>
              </a:rPr>
              <a:t>NOT</a:t>
            </a:r>
            <a:r>
              <a:rPr lang="en-US" dirty="0">
                <a:latin typeface="Arial Narrow" charset="0"/>
              </a:rPr>
              <a:t> mix:</a:t>
            </a:r>
          </a:p>
          <a:p>
            <a:pPr lvl="2" eaLnBrk="1" hangingPunct="1">
              <a:defRPr/>
            </a:pPr>
            <a:r>
              <a:rPr lang="en-US" dirty="0">
                <a:latin typeface="Arial Narrow" charset="0"/>
              </a:rPr>
              <a:t>Different items</a:t>
            </a:r>
          </a:p>
          <a:p>
            <a:pPr lvl="2" eaLnBrk="1" hangingPunct="1">
              <a:defRPr/>
            </a:pPr>
            <a:r>
              <a:rPr lang="en-US" dirty="0">
                <a:latin typeface="Arial Narrow" charset="0"/>
              </a:rPr>
              <a:t>Multiple batches of the same item</a:t>
            </a:r>
          </a:p>
          <a:p>
            <a:pPr lvl="1" eaLnBrk="1" hangingPunct="1">
              <a:tabLst>
                <a:tab pos="571500" algn="l"/>
              </a:tabLst>
              <a:defRPr/>
            </a:pPr>
            <a:r>
              <a:rPr lang="en-US" dirty="0">
                <a:latin typeface="Arial Narrow" charset="0"/>
              </a:rPr>
              <a:t>Refrigerate and hold sliced melons, </a:t>
            </a:r>
            <a:br>
              <a:rPr lang="en-US" dirty="0">
                <a:latin typeface="Arial Narrow" charset="0"/>
              </a:rPr>
            </a:br>
            <a:r>
              <a:rPr lang="en-US" dirty="0">
                <a:latin typeface="Arial Narrow" charset="0"/>
              </a:rPr>
              <a:t>cut tomatoes, and cut leafy greens at </a:t>
            </a:r>
            <a:br>
              <a:rPr lang="en-US" dirty="0">
                <a:latin typeface="Arial Narrow" charset="0"/>
              </a:rPr>
            </a:br>
            <a:r>
              <a:rPr lang="en-US" dirty="0">
                <a:latin typeface="Arial Narrow" charset="0"/>
              </a:rPr>
              <a:t>41</a:t>
            </a:r>
            <a:r>
              <a:rPr lang="en-US" dirty="0">
                <a:solidFill>
                  <a:srgbClr val="000000"/>
                </a:solidFill>
                <a:latin typeface="Arial Narrow" charset="0"/>
              </a:rPr>
              <a:t>˚</a:t>
            </a:r>
            <a:r>
              <a:rPr lang="en-US" dirty="0">
                <a:solidFill>
                  <a:schemeClr val="tx1"/>
                </a:solidFill>
              </a:rPr>
              <a:t>F</a:t>
            </a:r>
            <a:r>
              <a:rPr lang="en-US" dirty="0">
                <a:latin typeface="Arial Narrow" charset="0"/>
              </a:rPr>
              <a:t> (5</a:t>
            </a:r>
            <a:r>
              <a:rPr lang="en-US" dirty="0">
                <a:solidFill>
                  <a:srgbClr val="000000"/>
                </a:solidFill>
                <a:latin typeface="Arial Narrow" charset="0"/>
              </a:rPr>
              <a:t>˚</a:t>
            </a:r>
            <a:r>
              <a:rPr lang="en-US" dirty="0">
                <a:solidFill>
                  <a:schemeClr val="tx1"/>
                </a:solidFill>
              </a:rPr>
              <a:t>C</a:t>
            </a:r>
            <a:r>
              <a:rPr lang="en-US" dirty="0">
                <a:latin typeface="Arial Narrow" charset="0"/>
              </a:rPr>
              <a:t>) or lower. </a:t>
            </a:r>
          </a:p>
          <a:p>
            <a:pPr lvl="1" eaLnBrk="1" hangingPunct="1">
              <a:tabLst>
                <a:tab pos="571500" algn="l"/>
              </a:tabLst>
              <a:defRPr/>
            </a:pPr>
            <a:r>
              <a:rPr lang="en-US" dirty="0">
                <a:latin typeface="Arial Narrow" charset="0"/>
              </a:rPr>
              <a:t>Do </a:t>
            </a:r>
            <a:r>
              <a:rPr lang="en-US" dirty="0">
                <a:solidFill>
                  <a:srgbClr val="FF0000"/>
                </a:solidFill>
                <a:latin typeface="Arial Narrow" charset="0"/>
              </a:rPr>
              <a:t>NOT</a:t>
            </a:r>
            <a:r>
              <a:rPr lang="en-US" dirty="0">
                <a:latin typeface="Arial Narrow" charset="0"/>
              </a:rPr>
              <a:t> serve raw seed sprouts if primarily serving a high-risk population</a:t>
            </a:r>
          </a:p>
          <a:p>
            <a:pPr lvl="2" eaLnBrk="1" hangingPunct="1">
              <a:defRPr/>
            </a:pPr>
            <a:endParaRPr lang="en-US" dirty="0">
              <a:latin typeface="Arial Narrow" charset="0"/>
            </a:endParaRPr>
          </a:p>
          <a:p>
            <a:pPr marL="1028700" lvl="2" indent="-342900" eaLnBrk="1" hangingPunct="1">
              <a:defRPr/>
            </a:pPr>
            <a:endParaRPr lang="en-US" dirty="0">
              <a:latin typeface="Arial Narrow" charset="0"/>
            </a:endParaRPr>
          </a:p>
        </p:txBody>
      </p:sp>
      <p:sp>
        <p:nvSpPr>
          <p:cNvPr id="15974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6-12</a:t>
            </a:r>
          </a:p>
        </p:txBody>
      </p:sp>
      <p:pic>
        <p:nvPicPr>
          <p:cNvPr id="7" name="Picture Placeholder 4">
            <a:extLst>
              <a:ext uri="{FF2B5EF4-FFF2-40B4-BE49-F238E27FC236}">
                <a16:creationId xmlns:a16="http://schemas.microsoft.com/office/drawing/2014/main" id="{B37A5C76-AE38-4581-867A-563D1878309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 name="Footer Placeholder 1">
            <a:extLst>
              <a:ext uri="{FF2B5EF4-FFF2-40B4-BE49-F238E27FC236}">
                <a16:creationId xmlns:a16="http://schemas.microsoft.com/office/drawing/2014/main" id="{E5980B7E-9414-2C78-579C-BA56C6FB43F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3365820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11EA8C6-5018-4B03-9601-F2FC73554BB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791" r="-1037"/>
          <a:stretch/>
        </p:blipFill>
        <p:spPr>
          <a:ln w="3175">
            <a:solidFill>
              <a:schemeClr val="tx1"/>
            </a:solidFill>
          </a:ln>
        </p:spPr>
      </p:pic>
      <p:sp>
        <p:nvSpPr>
          <p:cNvPr id="161798" name="Rectangle 1032"/>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61796" name="Rectangle 2"/>
          <p:cNvSpPr>
            <a:spLocks noGrp="1" noChangeArrowheads="1"/>
          </p:cNvSpPr>
          <p:nvPr>
            <p:ph idx="1"/>
          </p:nvPr>
        </p:nvSpPr>
        <p:spPr/>
        <p:txBody>
          <a:bodyPr/>
          <a:lstStyle/>
          <a:p>
            <a:pPr marL="0" indent="0" eaLnBrk="1" hangingPunct="1">
              <a:defRPr/>
            </a:pPr>
            <a:r>
              <a:rPr lang="en-US" dirty="0">
                <a:latin typeface="Arial Narrow" charset="0"/>
                <a:cs typeface="+mn-cs"/>
              </a:rPr>
              <a:t>Eggs and egg mixtures:</a:t>
            </a:r>
            <a:endParaRPr lang="en-US" i="1" dirty="0">
              <a:solidFill>
                <a:srgbClr val="000000"/>
              </a:solidFill>
              <a:latin typeface="Arial Narrow" charset="0"/>
              <a:cs typeface="+mn-cs"/>
            </a:endParaRPr>
          </a:p>
          <a:p>
            <a:pPr lvl="1" eaLnBrk="1" hangingPunct="1">
              <a:defRPr/>
            </a:pPr>
            <a:r>
              <a:rPr lang="en-US" dirty="0">
                <a:solidFill>
                  <a:srgbClr val="000000"/>
                </a:solidFill>
                <a:latin typeface="Arial Narrow" charset="0"/>
              </a:rPr>
              <a:t>Handle pooled eggs (if allowed) with care:</a:t>
            </a:r>
            <a:r>
              <a:rPr lang="en-US" dirty="0">
                <a:latin typeface="Arial Narrow" charset="0"/>
              </a:rPr>
              <a:t> </a:t>
            </a:r>
            <a:endParaRPr lang="en-US" dirty="0">
              <a:solidFill>
                <a:srgbClr val="000000"/>
              </a:solidFill>
              <a:latin typeface="Arial Narrow" charset="0"/>
            </a:endParaRPr>
          </a:p>
          <a:p>
            <a:pPr lvl="2" eaLnBrk="1" hangingPunct="1">
              <a:defRPr/>
            </a:pPr>
            <a:r>
              <a:rPr lang="en-US" dirty="0">
                <a:solidFill>
                  <a:srgbClr val="000000"/>
                </a:solidFill>
                <a:latin typeface="Arial Narrow" charset="0"/>
              </a:rPr>
              <a:t>Cook promptly after mixing or store at </a:t>
            </a:r>
            <a:br>
              <a:rPr lang="en-US" dirty="0">
                <a:solidFill>
                  <a:srgbClr val="000000"/>
                </a:solidFill>
                <a:latin typeface="Arial Narrow" charset="0"/>
              </a:rPr>
            </a:br>
            <a:r>
              <a:rPr lang="en-US" dirty="0">
                <a:solidFill>
                  <a:srgbClr val="000000"/>
                </a:solidFill>
                <a:latin typeface="Arial Narrow" charset="0"/>
              </a:rPr>
              <a:t>41˚</a:t>
            </a:r>
            <a:r>
              <a:rPr lang="en-US" dirty="0">
                <a:solidFill>
                  <a:schemeClr val="tx1"/>
                </a:solidFill>
              </a:rPr>
              <a:t>F</a:t>
            </a:r>
            <a:r>
              <a:rPr lang="en-US" dirty="0">
                <a:solidFill>
                  <a:srgbClr val="000000"/>
                </a:solidFill>
                <a:latin typeface="Arial Narrow" charset="0"/>
              </a:rPr>
              <a:t> (5˚</a:t>
            </a:r>
            <a:r>
              <a:rPr lang="en-US" dirty="0">
                <a:solidFill>
                  <a:schemeClr val="tx1"/>
                </a:solidFill>
              </a:rPr>
              <a:t>C</a:t>
            </a:r>
            <a:r>
              <a:rPr lang="en-US" dirty="0">
                <a:solidFill>
                  <a:srgbClr val="000000"/>
                </a:solidFill>
                <a:latin typeface="Arial Narrow" charset="0"/>
              </a:rPr>
              <a:t>) or lower. </a:t>
            </a:r>
          </a:p>
          <a:p>
            <a:pPr lvl="2" eaLnBrk="1" hangingPunct="1">
              <a:defRPr/>
            </a:pPr>
            <a:r>
              <a:rPr lang="en-US" dirty="0">
                <a:solidFill>
                  <a:srgbClr val="000000"/>
                </a:solidFill>
                <a:latin typeface="Arial Narrow" charset="0"/>
              </a:rPr>
              <a:t>Clean and sanitize containers between batches.</a:t>
            </a:r>
          </a:p>
          <a:p>
            <a:pPr lvl="1" eaLnBrk="1" hangingPunct="1">
              <a:defRPr/>
            </a:pPr>
            <a:r>
              <a:rPr lang="en-US" dirty="0">
                <a:solidFill>
                  <a:srgbClr val="000000"/>
                </a:solidFill>
                <a:latin typeface="Arial Narrow" charset="0"/>
              </a:rPr>
              <a:t>Consider using pasteurized shell eggs or egg products when prepping dishes that need little or no cooking.</a:t>
            </a:r>
          </a:p>
          <a:p>
            <a:pPr marL="571500" lvl="1" indent="-457200" eaLnBrk="1" hangingPunct="1">
              <a:buFont typeface="Wingdings" charset="0"/>
              <a:buNone/>
              <a:defRPr/>
            </a:pPr>
            <a:endParaRPr lang="en-US" dirty="0">
              <a:solidFill>
                <a:srgbClr val="000000"/>
              </a:solidFill>
              <a:latin typeface="Arial Narrow" charset="0"/>
            </a:endParaRPr>
          </a:p>
        </p:txBody>
      </p:sp>
      <p:sp>
        <p:nvSpPr>
          <p:cNvPr id="161797" name="Text Box 103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6-13</a:t>
            </a:r>
          </a:p>
        </p:txBody>
      </p:sp>
      <p:sp>
        <p:nvSpPr>
          <p:cNvPr id="2" name="Footer Placeholder 1">
            <a:extLst>
              <a:ext uri="{FF2B5EF4-FFF2-40B4-BE49-F238E27FC236}">
                <a16:creationId xmlns:a16="http://schemas.microsoft.com/office/drawing/2014/main" id="{CCC59F1F-5096-6D14-FF79-39D42FF34BD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36687008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11"/>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6281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rPr>
              <a:t>Eggs and egg mixtures:</a:t>
            </a:r>
            <a:endParaRPr lang="en-US" i="1" dirty="0">
              <a:solidFill>
                <a:srgbClr val="000000"/>
              </a:solidFill>
              <a:latin typeface="Arial Narrow" charset="0"/>
            </a:endParaRPr>
          </a:p>
          <a:p>
            <a:pPr lvl="1" eaLnBrk="1" hangingPunct="1">
              <a:defRPr/>
            </a:pPr>
            <a:r>
              <a:rPr lang="en-US" dirty="0"/>
              <a:t>Take special care when serving a high-risk population:</a:t>
            </a:r>
          </a:p>
          <a:p>
            <a:pPr lvl="2" indent="-342900" eaLnBrk="1" hangingPunct="1">
              <a:defRPr/>
            </a:pPr>
            <a:r>
              <a:rPr lang="en-US" dirty="0"/>
              <a:t>Use pasteurized eggs or egg products when serving raw or undercooked dishes.</a:t>
            </a:r>
          </a:p>
          <a:p>
            <a:pPr lvl="2" indent="-342900" eaLnBrk="1" hangingPunct="1">
              <a:defRPr/>
            </a:pPr>
            <a:r>
              <a:rPr lang="en-US" dirty="0"/>
              <a:t>Unpasteurized shell eggs can be used if the dish will be cooked all the way through </a:t>
            </a:r>
            <a:br>
              <a:rPr lang="en-US" dirty="0"/>
            </a:br>
            <a:r>
              <a:rPr lang="en-US" dirty="0"/>
              <a:t>(e.g., omelets, cakes).</a:t>
            </a:r>
          </a:p>
          <a:p>
            <a:pPr lvl="2" indent="-342900" eaLnBrk="1" hangingPunct="1">
              <a:defRPr/>
            </a:pPr>
            <a:r>
              <a:rPr lang="en-US" dirty="0"/>
              <a:t>Use pasteurized shell eggs if eggs will </a:t>
            </a:r>
            <a:br>
              <a:rPr lang="en-US" dirty="0"/>
            </a:br>
            <a:r>
              <a:rPr lang="en-US" dirty="0"/>
              <a:t>be pooled.</a:t>
            </a:r>
          </a:p>
        </p:txBody>
      </p:sp>
      <p:sp>
        <p:nvSpPr>
          <p:cNvPr id="1628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6-14</a:t>
            </a:r>
          </a:p>
        </p:txBody>
      </p:sp>
      <p:pic>
        <p:nvPicPr>
          <p:cNvPr id="7" name="Picture Placeholder 5">
            <a:extLst>
              <a:ext uri="{FF2B5EF4-FFF2-40B4-BE49-F238E27FC236}">
                <a16:creationId xmlns:a16="http://schemas.microsoft.com/office/drawing/2014/main" id="{811EA8C6-5018-4B03-9601-F2FC73554BB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791" r="-1037"/>
          <a:stretch/>
        </p:blipFill>
        <p:spPr>
          <a:xfrm>
            <a:off x="6523038" y="1243013"/>
            <a:ext cx="2103437" cy="2103120"/>
          </a:xfrm>
          <a:ln w="3175">
            <a:solidFill>
              <a:schemeClr val="tx1"/>
            </a:solidFill>
          </a:ln>
        </p:spPr>
      </p:pic>
      <p:sp>
        <p:nvSpPr>
          <p:cNvPr id="2" name="Footer Placeholder 1">
            <a:extLst>
              <a:ext uri="{FF2B5EF4-FFF2-40B4-BE49-F238E27FC236}">
                <a16:creationId xmlns:a16="http://schemas.microsoft.com/office/drawing/2014/main" id="{CD632F38-71B6-2276-5722-A2780218A5C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9116591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163844" name="Rectangle 2056"/>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63842" name="Rectangle 2"/>
          <p:cNvSpPr>
            <a:spLocks noGrp="1" noChangeArrowheads="1"/>
          </p:cNvSpPr>
          <p:nvPr>
            <p:ph idx="1"/>
          </p:nvPr>
        </p:nvSpPr>
        <p:spPr/>
        <p:txBody>
          <a:bodyPr/>
          <a:lstStyle/>
          <a:p>
            <a:pPr marL="0" indent="0" eaLnBrk="1" hangingPunct="1">
              <a:defRPr/>
            </a:pPr>
            <a:r>
              <a:rPr lang="en-US" dirty="0">
                <a:latin typeface="Arial Narrow" charset="0"/>
                <a:cs typeface="+mn-cs"/>
              </a:rPr>
              <a:t>Salads containing TCS food:</a:t>
            </a:r>
            <a:endParaRPr lang="en-US" sz="2000" i="1" dirty="0">
              <a:solidFill>
                <a:srgbClr val="000000"/>
              </a:solidFill>
              <a:latin typeface="Arial Narrow" charset="0"/>
              <a:cs typeface="+mn-cs"/>
            </a:endParaRPr>
          </a:p>
          <a:p>
            <a:pPr lvl="1" eaLnBrk="1" hangingPunct="1">
              <a:defRPr/>
            </a:pPr>
            <a:r>
              <a:rPr lang="en-US" dirty="0">
                <a:solidFill>
                  <a:srgbClr val="000000"/>
                </a:solidFill>
                <a:latin typeface="Arial Narrow" charset="0"/>
              </a:rPr>
              <a:t>Only use leftover TCS food if it was cooked, held, cooled, and stored correctly.</a:t>
            </a:r>
          </a:p>
          <a:p>
            <a:pPr lvl="1" eaLnBrk="1" hangingPunct="1">
              <a:defRPr/>
            </a:pPr>
            <a:r>
              <a:rPr lang="en-US" dirty="0">
                <a:solidFill>
                  <a:srgbClr val="000000"/>
                </a:solidFill>
                <a:latin typeface="Arial Narrow" charset="0"/>
              </a:rPr>
              <a:t>Do </a:t>
            </a:r>
            <a:r>
              <a:rPr lang="en-US" dirty="0">
                <a:solidFill>
                  <a:srgbClr val="FF0000"/>
                </a:solidFill>
              </a:rPr>
              <a:t>NOT</a:t>
            </a:r>
            <a:r>
              <a:rPr lang="en-US" dirty="0">
                <a:solidFill>
                  <a:srgbClr val="000000"/>
                </a:solidFill>
                <a:latin typeface="Arial Narrow" charset="0"/>
              </a:rPr>
              <a:t> use leftover TCS food that has been held for more than seven days.</a:t>
            </a:r>
          </a:p>
        </p:txBody>
      </p:sp>
      <p:sp>
        <p:nvSpPr>
          <p:cNvPr id="163843"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6-15</a:t>
            </a:r>
          </a:p>
        </p:txBody>
      </p:sp>
      <p:pic>
        <p:nvPicPr>
          <p:cNvPr id="2" name="Picture 1" descr="6e_c06_1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
        <p:nvSpPr>
          <p:cNvPr id="4" name="Footer Placeholder 3">
            <a:extLst>
              <a:ext uri="{FF2B5EF4-FFF2-40B4-BE49-F238E27FC236}">
                <a16:creationId xmlns:a16="http://schemas.microsoft.com/office/drawing/2014/main" id="{EDFF28B7-5F8F-034B-CE89-57DDD748AEC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36156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9" name="Rectangle 13"/>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64866" name="Rectangle 3"/>
          <p:cNvSpPr>
            <a:spLocks noGrp="1" noChangeArrowheads="1"/>
          </p:cNvSpPr>
          <p:nvPr>
            <p:ph idx="1"/>
          </p:nvPr>
        </p:nvSpPr>
        <p:spPr>
          <a:xfrm>
            <a:off x="409575" y="1143000"/>
            <a:ext cx="5385744" cy="4983163"/>
          </a:xfrm>
        </p:spPr>
        <p:txBody>
          <a:bodyPr/>
          <a:lstStyle/>
          <a:p>
            <a:pPr marL="0" indent="0" eaLnBrk="1" hangingPunct="1">
              <a:defRPr/>
            </a:pPr>
            <a:r>
              <a:rPr lang="en-US" dirty="0">
                <a:latin typeface="Arial Narrow" charset="0"/>
                <a:cs typeface="+mn-cs"/>
              </a:rPr>
              <a:t>Ice: </a:t>
            </a:r>
          </a:p>
          <a:p>
            <a:pPr lvl="1" eaLnBrk="1" hangingPunct="1">
              <a:defRPr/>
            </a:pPr>
            <a:r>
              <a:rPr lang="en-US" dirty="0"/>
              <a:t>Make ice from water that is safe to drink.</a:t>
            </a:r>
          </a:p>
          <a:p>
            <a:pPr lvl="1" eaLnBrk="1" hangingPunct="1">
              <a:defRPr/>
            </a:pPr>
            <a:r>
              <a:rPr lang="en-US" dirty="0">
                <a:solidFill>
                  <a:schemeClr val="accent2"/>
                </a:solidFill>
                <a:latin typeface="Arial Narrow" charset="0"/>
              </a:rPr>
              <a:t>NEVER</a:t>
            </a:r>
            <a:r>
              <a:rPr lang="en-US" dirty="0">
                <a:latin typeface="Arial Narrow" charset="0"/>
              </a:rPr>
              <a:t> use ice as an ingredient if it was used to keep food cold.</a:t>
            </a:r>
          </a:p>
          <a:p>
            <a:pPr lvl="1" eaLnBrk="1" hangingPunct="1">
              <a:defRPr/>
            </a:pPr>
            <a:r>
              <a:rPr lang="en-US" dirty="0">
                <a:latin typeface="Arial Narrow" charset="0"/>
              </a:rPr>
              <a:t>Use clean and sanitized containers and scoops:</a:t>
            </a:r>
          </a:p>
          <a:p>
            <a:pPr lvl="2" eaLnBrk="1" hangingPunct="1">
              <a:defRPr/>
            </a:pPr>
            <a:r>
              <a:rPr lang="en-US" dirty="0"/>
              <a:t>Store scoops outside of the ice machine in a clean, protected location.</a:t>
            </a:r>
          </a:p>
          <a:p>
            <a:pPr lvl="2" eaLnBrk="1" hangingPunct="1">
              <a:defRPr/>
            </a:pPr>
            <a:r>
              <a:rPr lang="en-US" dirty="0">
                <a:solidFill>
                  <a:schemeClr val="accent2"/>
                </a:solidFill>
                <a:latin typeface="Arial Narrow" charset="0"/>
              </a:rPr>
              <a:t>NEVER</a:t>
            </a:r>
            <a:r>
              <a:rPr lang="en-US" dirty="0">
                <a:latin typeface="Arial Narrow" charset="0"/>
              </a:rPr>
              <a:t> hold ice in containers that held chemicals or raw meat, seafood, or poultry.</a:t>
            </a:r>
          </a:p>
          <a:p>
            <a:pPr lvl="2" eaLnBrk="1" hangingPunct="1">
              <a:defRPr/>
            </a:pPr>
            <a:r>
              <a:rPr lang="en-US" dirty="0">
                <a:solidFill>
                  <a:schemeClr val="accent2"/>
                </a:solidFill>
                <a:latin typeface="Arial Narrow" charset="0"/>
              </a:rPr>
              <a:t>NEVER</a:t>
            </a:r>
            <a:r>
              <a:rPr lang="en-US" b="1" dirty="0"/>
              <a:t> </a:t>
            </a:r>
            <a:r>
              <a:rPr lang="en-US" dirty="0"/>
              <a:t>touch ice with hands or use a glass to scoop ice.</a:t>
            </a:r>
            <a:endParaRPr lang="en-US" dirty="0">
              <a:latin typeface="Arial Narrow" charset="0"/>
            </a:endParaRPr>
          </a:p>
          <a:p>
            <a:pPr lvl="1" eaLnBrk="1" hangingPunct="1">
              <a:defRPr/>
            </a:pPr>
            <a:endParaRPr lang="en-US" dirty="0">
              <a:latin typeface="Arial Narrow" charset="0"/>
            </a:endParaRPr>
          </a:p>
          <a:p>
            <a:pPr marL="0" indent="0" eaLnBrk="1" hangingPunct="1">
              <a:defRPr/>
            </a:pPr>
            <a:r>
              <a:rPr lang="en-US" dirty="0">
                <a:latin typeface="Arial Narrow" charset="0"/>
                <a:cs typeface="+mn-cs"/>
              </a:rPr>
              <a:t>  </a:t>
            </a:r>
          </a:p>
          <a:p>
            <a:pPr marL="571500" lvl="1" indent="-457200" eaLnBrk="1" hangingPunct="1">
              <a:defRPr/>
            </a:pPr>
            <a:endParaRPr lang="en-US" dirty="0">
              <a:latin typeface="Arial Narrow" charset="0"/>
            </a:endParaRPr>
          </a:p>
        </p:txBody>
      </p:sp>
      <p:sp>
        <p:nvSpPr>
          <p:cNvPr id="16486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6-16</a:t>
            </a:r>
          </a:p>
        </p:txBody>
      </p:sp>
      <p:pic>
        <p:nvPicPr>
          <p:cNvPr id="2" name="Picture 1" descr="6E_c06_05_IceScoo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86083"/>
          </a:xfrm>
          <a:prstGeom prst="rect">
            <a:avLst/>
          </a:prstGeom>
        </p:spPr>
      </p:pic>
      <p:sp>
        <p:nvSpPr>
          <p:cNvPr id="3" name="Footer Placeholder 2">
            <a:extLst>
              <a:ext uri="{FF2B5EF4-FFF2-40B4-BE49-F238E27FC236}">
                <a16:creationId xmlns:a16="http://schemas.microsoft.com/office/drawing/2014/main" id="{8483A6EE-4BEE-6616-3C7A-61A430C1D64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5235365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8" name="Rectangle 10"/>
          <p:cNvSpPr>
            <a:spLocks noGrp="1" noChangeArrowheads="1"/>
          </p:cNvSpPr>
          <p:nvPr>
            <p:ph type="title"/>
          </p:nvPr>
        </p:nvSpPr>
        <p:spPr/>
        <p:txBody>
          <a:bodyPr/>
          <a:lstStyle/>
          <a:p>
            <a:pPr eaLnBrk="1" hangingPunct="1">
              <a:defRPr/>
            </a:pPr>
            <a:r>
              <a:rPr lang="en-US" dirty="0">
                <a:latin typeface="Arial Narrow" charset="0"/>
                <a:cs typeface="+mj-cs"/>
              </a:rPr>
              <a:t>Preparation Practices That Have Special Requirements</a:t>
            </a:r>
          </a:p>
        </p:txBody>
      </p:sp>
      <p:sp>
        <p:nvSpPr>
          <p:cNvPr id="166914" name="Rectangle 3"/>
          <p:cNvSpPr>
            <a:spLocks noGrp="1" noChangeArrowheads="1"/>
          </p:cNvSpPr>
          <p:nvPr>
            <p:ph idx="1"/>
          </p:nvPr>
        </p:nvSpPr>
        <p:spPr/>
        <p:txBody>
          <a:bodyPr/>
          <a:lstStyle/>
          <a:p>
            <a:pPr marL="0" indent="0" eaLnBrk="1" hangingPunct="1">
              <a:defRPr/>
            </a:pPr>
            <a:r>
              <a:rPr lang="en-US" dirty="0">
                <a:latin typeface="Arial Narrow" charset="0"/>
                <a:cs typeface="+mn-cs"/>
              </a:rPr>
              <a:t>You need a variance if prepping food in these ways:</a:t>
            </a:r>
          </a:p>
          <a:p>
            <a:pPr lvl="1" eaLnBrk="1" hangingPunct="1">
              <a:defRPr/>
            </a:pPr>
            <a:r>
              <a:rPr lang="en-US" dirty="0">
                <a:latin typeface="Arial Narrow" charset="0"/>
              </a:rPr>
              <a:t>Packaging fresh juice on-site for sale at a later time, unless the juice has a warning label</a:t>
            </a:r>
          </a:p>
          <a:p>
            <a:pPr lvl="1" eaLnBrk="1" hangingPunct="1">
              <a:defRPr/>
            </a:pPr>
            <a:r>
              <a:rPr lang="en-US" dirty="0">
                <a:latin typeface="Arial Narrow" charset="0"/>
              </a:rPr>
              <a:t>Smoking food to preserve it but not to </a:t>
            </a:r>
            <a:br>
              <a:rPr lang="en-US" dirty="0">
                <a:latin typeface="Arial Narrow" charset="0"/>
              </a:rPr>
            </a:br>
            <a:r>
              <a:rPr lang="en-US" dirty="0">
                <a:latin typeface="Arial Narrow" charset="0"/>
              </a:rPr>
              <a:t>enhance flavor</a:t>
            </a:r>
          </a:p>
          <a:p>
            <a:pPr lvl="1" eaLnBrk="1" hangingPunct="1">
              <a:defRPr/>
            </a:pPr>
            <a:r>
              <a:rPr lang="en-US" dirty="0">
                <a:latin typeface="Arial Narrow" charset="0"/>
              </a:rPr>
              <a:t>Using food additives or components to preserve or alter food so it no longer needs time and temperature control for safety</a:t>
            </a:r>
          </a:p>
          <a:p>
            <a:pPr lvl="1" eaLnBrk="1" hangingPunct="1">
              <a:defRPr/>
            </a:pPr>
            <a:r>
              <a:rPr lang="en-US" dirty="0">
                <a:latin typeface="Arial Narrow" charset="0"/>
              </a:rPr>
              <a:t>Curing food</a:t>
            </a:r>
          </a:p>
        </p:txBody>
      </p:sp>
      <p:sp>
        <p:nvSpPr>
          <p:cNvPr id="166915" name="Rectangle 4"/>
          <p:cNvSpPr>
            <a:spLocks noChangeArrowheads="1"/>
          </p:cNvSpPr>
          <p:nvPr/>
        </p:nvSpPr>
        <p:spPr bwMode="auto">
          <a:xfrm>
            <a:off x="6270625" y="3548063"/>
            <a:ext cx="2089150" cy="2352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6691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6-17</a:t>
            </a:r>
          </a:p>
        </p:txBody>
      </p:sp>
      <p:pic>
        <p:nvPicPr>
          <p:cNvPr id="2" name="Picture 1" descr="6e_c06_06_smokeMeat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31059"/>
          </a:xfrm>
          <a:prstGeom prst="rect">
            <a:avLst/>
          </a:prstGeom>
        </p:spPr>
      </p:pic>
      <p:sp>
        <p:nvSpPr>
          <p:cNvPr id="3" name="Footer Placeholder 2">
            <a:extLst>
              <a:ext uri="{FF2B5EF4-FFF2-40B4-BE49-F238E27FC236}">
                <a16:creationId xmlns:a16="http://schemas.microsoft.com/office/drawing/2014/main" id="{B2C9E0DB-4A37-5B1E-6FD6-DF45E011F49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506443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p:txBody>
          <a:bodyPr/>
          <a:lstStyle/>
          <a:p>
            <a:pPr marL="0" indent="0" eaLnBrk="1" hangingPunct="1">
              <a:defRPr/>
            </a:pPr>
            <a:r>
              <a:rPr lang="en-US" dirty="0">
                <a:ea typeface="+mn-ea"/>
                <a:cs typeface="+mn-cs"/>
              </a:rPr>
              <a:t>The two types of food that are most likely to become unsafe:</a:t>
            </a:r>
          </a:p>
          <a:p>
            <a:pPr lvl="1" eaLnBrk="1" hangingPunct="1">
              <a:buFont typeface="Wingdings" pitchFamily="2" charset="2"/>
              <a:buChar char="l"/>
              <a:defRPr/>
            </a:pPr>
            <a:r>
              <a:rPr lang="en-US" dirty="0"/>
              <a:t>TCS food</a:t>
            </a:r>
          </a:p>
          <a:p>
            <a:pPr lvl="1" eaLnBrk="1" hangingPunct="1">
              <a:buFont typeface="Wingdings" pitchFamily="2" charset="2"/>
              <a:buChar char="l"/>
              <a:defRPr/>
            </a:pPr>
            <a:r>
              <a:rPr lang="en-US" dirty="0"/>
              <a:t>Ready-to-eat food</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1-19</a:t>
            </a:r>
          </a:p>
        </p:txBody>
      </p:sp>
      <p:sp>
        <p:nvSpPr>
          <p:cNvPr id="2" name="Footer Placeholder 1">
            <a:extLst>
              <a:ext uri="{FF2B5EF4-FFF2-40B4-BE49-F238E27FC236}">
                <a16:creationId xmlns:a16="http://schemas.microsoft.com/office/drawing/2014/main" id="{CF28BC6F-3688-6784-691E-BDD72579392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3063420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833880A-C629-4E23-8268-1F8D6C5E956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67940" name="Rectangle 7"/>
          <p:cNvSpPr>
            <a:spLocks noGrp="1" noChangeArrowheads="1"/>
          </p:cNvSpPr>
          <p:nvPr>
            <p:ph type="title"/>
          </p:nvPr>
        </p:nvSpPr>
        <p:spPr/>
        <p:txBody>
          <a:bodyPr/>
          <a:lstStyle/>
          <a:p>
            <a:pPr eaLnBrk="1" hangingPunct="1">
              <a:defRPr/>
            </a:pPr>
            <a:r>
              <a:rPr lang="en-US" dirty="0">
                <a:latin typeface="Arial Narrow" charset="0"/>
              </a:rPr>
              <a:t>Preparation Practices That Have Special Requirements</a:t>
            </a:r>
            <a:endParaRPr lang="en-US" dirty="0">
              <a:latin typeface="Arial Narrow" charset="0"/>
              <a:cs typeface="+mj-cs"/>
            </a:endParaRPr>
          </a:p>
        </p:txBody>
      </p:sp>
      <p:sp>
        <p:nvSpPr>
          <p:cNvPr id="166914"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You need a variance if prepping food in these ways: </a:t>
            </a:r>
          </a:p>
          <a:p>
            <a:pPr lvl="1" eaLnBrk="1" hangingPunct="1">
              <a:buFont typeface="Wingdings" pitchFamily="2" charset="2"/>
              <a:buChar char="l"/>
              <a:defRPr/>
            </a:pPr>
            <a:r>
              <a:rPr lang="en-US" dirty="0"/>
              <a:t>Custom-processing animals for personal use (e.g., dressing a deer)</a:t>
            </a:r>
          </a:p>
          <a:p>
            <a:pPr lvl="1" eaLnBrk="1" hangingPunct="1">
              <a:buFont typeface="Wingdings" pitchFamily="2" charset="2"/>
              <a:buChar char="l"/>
              <a:defRPr/>
            </a:pPr>
            <a:r>
              <a:rPr lang="en-US" dirty="0"/>
              <a:t>Packaging food using a reduced-oxygen packaging (ROP) method</a:t>
            </a:r>
          </a:p>
          <a:p>
            <a:pPr lvl="1" eaLnBrk="1" hangingPunct="1">
              <a:buFont typeface="Wingdings" pitchFamily="2" charset="2"/>
              <a:buChar char="l"/>
              <a:defRPr/>
            </a:pPr>
            <a:r>
              <a:rPr lang="en-US" dirty="0"/>
              <a:t>Sprouting seeds or beans</a:t>
            </a:r>
          </a:p>
          <a:p>
            <a:pPr lvl="1" eaLnBrk="1" hangingPunct="1">
              <a:buFont typeface="Wingdings" pitchFamily="2" charset="2"/>
              <a:buChar char="l"/>
              <a:defRPr/>
            </a:pPr>
            <a:r>
              <a:rPr lang="en-US" dirty="0"/>
              <a:t>Offering live shellfish from a display tank</a:t>
            </a:r>
          </a:p>
          <a:p>
            <a:pPr marL="0" lvl="1" indent="0" eaLnBrk="1" hangingPunct="1">
              <a:buNone/>
              <a:defRPr/>
            </a:pPr>
            <a:endParaRPr lang="en-US" dirty="0"/>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6-18</a:t>
            </a:r>
          </a:p>
        </p:txBody>
      </p:sp>
      <p:sp>
        <p:nvSpPr>
          <p:cNvPr id="2" name="Footer Placeholder 1">
            <a:extLst>
              <a:ext uri="{FF2B5EF4-FFF2-40B4-BE49-F238E27FC236}">
                <a16:creationId xmlns:a16="http://schemas.microsoft.com/office/drawing/2014/main" id="{FAA76EAA-B847-DF46-3553-E84321A106C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09344328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40" name="Rectangle 7"/>
          <p:cNvSpPr>
            <a:spLocks noGrp="1" noChangeArrowheads="1"/>
          </p:cNvSpPr>
          <p:nvPr>
            <p:ph type="title"/>
          </p:nvPr>
        </p:nvSpPr>
        <p:spPr/>
        <p:txBody>
          <a:bodyPr/>
          <a:lstStyle/>
          <a:p>
            <a:pPr eaLnBrk="1" hangingPunct="1">
              <a:defRPr/>
            </a:pPr>
            <a:r>
              <a:rPr lang="en-US" dirty="0">
                <a:latin typeface="Arial Narrow" charset="0"/>
              </a:rPr>
              <a:t>Preparation Practices That Have Special Requirements</a:t>
            </a:r>
            <a:endParaRPr lang="en-US" dirty="0">
              <a:latin typeface="Arial Narrow" charset="0"/>
              <a:cs typeface="+mj-cs"/>
            </a:endParaRPr>
          </a:p>
        </p:txBody>
      </p:sp>
      <p:sp>
        <p:nvSpPr>
          <p:cNvPr id="166914" name="Rectangle 3"/>
          <p:cNvSpPr>
            <a:spLocks noGrp="1" noChangeArrowheads="1"/>
          </p:cNvSpPr>
          <p:nvPr>
            <p:ph idx="1"/>
          </p:nvPr>
        </p:nvSpPr>
        <p:spPr>
          <a:xfrm>
            <a:off x="409575" y="1143000"/>
            <a:ext cx="8297863" cy="4983163"/>
          </a:xfrm>
        </p:spPr>
        <p:txBody>
          <a:bodyPr/>
          <a:lstStyle/>
          <a:p>
            <a:pPr marL="0" indent="0" eaLnBrk="1" hangingPunct="1">
              <a:buFont typeface="Wingdings" pitchFamily="2" charset="2"/>
              <a:buNone/>
              <a:defRPr/>
            </a:pPr>
            <a:r>
              <a:rPr lang="en-US" dirty="0">
                <a:ea typeface="+mn-ea"/>
                <a:cs typeface="+mn-cs"/>
              </a:rPr>
              <a:t>A HACCP plan may be required when applying for a variance:</a:t>
            </a:r>
          </a:p>
          <a:p>
            <a:pPr lvl="1" eaLnBrk="1" hangingPunct="1">
              <a:buFont typeface="Wingdings" pitchFamily="2" charset="2"/>
              <a:buChar char="l"/>
              <a:defRPr/>
            </a:pPr>
            <a:r>
              <a:rPr lang="en-US" dirty="0"/>
              <a:t>The plan must account for food safety risks</a:t>
            </a:r>
          </a:p>
          <a:p>
            <a:pPr lvl="1" eaLnBrk="1" hangingPunct="1">
              <a:buFont typeface="Wingdings" pitchFamily="2" charset="2"/>
              <a:buChar char="l"/>
              <a:defRPr/>
            </a:pPr>
            <a:r>
              <a:rPr lang="en-US" dirty="0"/>
              <a:t>The establishment must comply with the plan and procedures</a:t>
            </a:r>
          </a:p>
          <a:p>
            <a:pPr lvl="1" eaLnBrk="1" hangingPunct="1">
              <a:buFont typeface="Wingdings" pitchFamily="2" charset="2"/>
              <a:buChar char="l"/>
              <a:defRPr/>
            </a:pPr>
            <a:r>
              <a:rPr lang="en-US" dirty="0"/>
              <a:t>All associated documents must be maintained and provided upon request </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6-19</a:t>
            </a:r>
          </a:p>
        </p:txBody>
      </p:sp>
      <p:sp>
        <p:nvSpPr>
          <p:cNvPr id="2" name="Footer Placeholder 1">
            <a:extLst>
              <a:ext uri="{FF2B5EF4-FFF2-40B4-BE49-F238E27FC236}">
                <a16:creationId xmlns:a16="http://schemas.microsoft.com/office/drawing/2014/main" id="{B654CB91-D994-DBA6-156D-BB24C1A9FE9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2"/>
    </p:custDataLst>
    <p:extLst>
      <p:ext uri="{BB962C8B-B14F-4D97-AF65-F5344CB8AC3E}">
        <p14:creationId xmlns:p14="http://schemas.microsoft.com/office/powerpoint/2010/main" val="1574031830"/>
      </p:ext>
    </p:extLst>
  </p:cSld>
  <p:clrMapOvr>
    <a:overrideClrMapping bg1="lt1" tx1="dk1" bg2="lt2" tx2="dk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40" name="Rectangle 7"/>
          <p:cNvSpPr>
            <a:spLocks noGrp="1" noChangeArrowheads="1"/>
          </p:cNvSpPr>
          <p:nvPr>
            <p:ph type="title"/>
          </p:nvPr>
        </p:nvSpPr>
        <p:spPr/>
        <p:txBody>
          <a:bodyPr/>
          <a:lstStyle/>
          <a:p>
            <a:pPr eaLnBrk="1" hangingPunct="1">
              <a:defRPr/>
            </a:pPr>
            <a:r>
              <a:rPr lang="en-US" dirty="0">
                <a:latin typeface="Arial Narrow" charset="0"/>
              </a:rPr>
              <a:t>Preparation Practices That Have Special Requirements</a:t>
            </a:r>
            <a:endParaRPr lang="en-US" dirty="0">
              <a:latin typeface="Arial Narrow" charset="0"/>
              <a:cs typeface="+mj-cs"/>
            </a:endParaRPr>
          </a:p>
        </p:txBody>
      </p:sp>
      <p:sp>
        <p:nvSpPr>
          <p:cNvPr id="166914" name="Rectangle 3"/>
          <p:cNvSpPr>
            <a:spLocks noGrp="1" noChangeArrowheads="1"/>
          </p:cNvSpPr>
          <p:nvPr>
            <p:ph idx="1"/>
          </p:nvPr>
        </p:nvSpPr>
        <p:spPr>
          <a:xfrm>
            <a:off x="409575" y="1143000"/>
            <a:ext cx="8297863" cy="4983163"/>
          </a:xfrm>
        </p:spPr>
        <p:txBody>
          <a:bodyPr/>
          <a:lstStyle/>
          <a:p>
            <a:pPr marL="0" indent="0" eaLnBrk="1" hangingPunct="1">
              <a:buFont typeface="Wingdings" pitchFamily="2" charset="2"/>
              <a:buNone/>
              <a:defRPr/>
            </a:pPr>
            <a:r>
              <a:rPr lang="en-US" dirty="0">
                <a:ea typeface="+mn-ea"/>
                <a:cs typeface="+mn-cs"/>
              </a:rPr>
              <a:t>Records must show that you:</a:t>
            </a:r>
          </a:p>
          <a:p>
            <a:pPr lvl="1" eaLnBrk="1" hangingPunct="1">
              <a:buFont typeface="Wingdings" pitchFamily="2" charset="2"/>
              <a:buChar char="l"/>
              <a:defRPr/>
            </a:pPr>
            <a:r>
              <a:rPr lang="en-US" dirty="0"/>
              <a:t>Have procedures for monitoring Critical Control Points</a:t>
            </a:r>
          </a:p>
          <a:p>
            <a:pPr lvl="1" eaLnBrk="1" hangingPunct="1">
              <a:buFont typeface="Wingdings" pitchFamily="2" charset="2"/>
              <a:buChar char="l"/>
              <a:defRPr/>
            </a:pPr>
            <a:r>
              <a:rPr lang="en-US" dirty="0"/>
              <a:t>Are regularly monitoring the Critical Control Points</a:t>
            </a:r>
          </a:p>
          <a:p>
            <a:pPr lvl="1" eaLnBrk="1" hangingPunct="1">
              <a:buFont typeface="Wingdings" pitchFamily="2" charset="2"/>
              <a:buChar char="l"/>
              <a:defRPr/>
            </a:pPr>
            <a:r>
              <a:rPr lang="en-US" dirty="0"/>
              <a:t>Are taking the necessary corrective actions if there is a failure at a Critical Control Point </a:t>
            </a:r>
          </a:p>
          <a:p>
            <a:pPr lvl="1" eaLnBrk="1" hangingPunct="1">
              <a:buFont typeface="Wingdings" pitchFamily="2" charset="2"/>
              <a:buChar char="l"/>
              <a:defRPr/>
            </a:pPr>
            <a:r>
              <a:rPr lang="en-US" dirty="0"/>
              <a:t>Are verifying the effectiveness of the procedures or process</a:t>
            </a:r>
          </a:p>
          <a:p>
            <a:pPr marL="0" indent="0" eaLnBrk="1" hangingPunct="1">
              <a:buFont typeface="Wingdings" pitchFamily="2" charset="2"/>
              <a:buNone/>
              <a:defRPr/>
            </a:pPr>
            <a:endParaRPr lang="en-US" dirty="0"/>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6-20</a:t>
            </a:r>
          </a:p>
        </p:txBody>
      </p:sp>
      <p:sp>
        <p:nvSpPr>
          <p:cNvPr id="2" name="Footer Placeholder 1">
            <a:extLst>
              <a:ext uri="{FF2B5EF4-FFF2-40B4-BE49-F238E27FC236}">
                <a16:creationId xmlns:a16="http://schemas.microsoft.com/office/drawing/2014/main" id="{8CA885BE-B035-07DF-221F-E1C641A09E6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2"/>
    </p:custDataLst>
    <p:extLst>
      <p:ext uri="{BB962C8B-B14F-4D97-AF65-F5344CB8AC3E}">
        <p14:creationId xmlns:p14="http://schemas.microsoft.com/office/powerpoint/2010/main" val="4094247150"/>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5" name="Rectangle 8"/>
          <p:cNvSpPr>
            <a:spLocks noGrp="1" noChangeArrowheads="1"/>
          </p:cNvSpPr>
          <p:nvPr>
            <p:ph type="title"/>
          </p:nvPr>
        </p:nvSpPr>
        <p:spPr/>
        <p:txBody>
          <a:bodyPr/>
          <a:lstStyle/>
          <a:p>
            <a:pPr eaLnBrk="1" hangingPunct="1">
              <a:defRPr/>
            </a:pPr>
            <a:r>
              <a:rPr lang="en-US" dirty="0">
                <a:latin typeface="Arial Narrow" charset="0"/>
                <a:cs typeface="+mj-cs"/>
              </a:rPr>
              <a:t>Cooking Food</a:t>
            </a:r>
          </a:p>
        </p:txBody>
      </p:sp>
      <p:sp>
        <p:nvSpPr>
          <p:cNvPr id="168962" name="Rectangle 3"/>
          <p:cNvSpPr>
            <a:spLocks noGrp="1" noChangeArrowheads="1"/>
          </p:cNvSpPr>
          <p:nvPr>
            <p:ph idx="1"/>
          </p:nvPr>
        </p:nvSpPr>
        <p:spPr>
          <a:xfrm>
            <a:off x="409575" y="1143000"/>
            <a:ext cx="5620522" cy="4983163"/>
          </a:xfrm>
        </p:spPr>
        <p:txBody>
          <a:bodyPr/>
          <a:lstStyle/>
          <a:p>
            <a:pPr marL="0" indent="0" eaLnBrk="1" hangingPunct="1">
              <a:defRPr/>
            </a:pPr>
            <a:r>
              <a:rPr lang="en-US" dirty="0">
                <a:latin typeface="Arial Narrow" charset="0"/>
                <a:cs typeface="+mn-cs"/>
              </a:rPr>
              <a:t>When cooking TCS food, the internal portion must:</a:t>
            </a:r>
          </a:p>
          <a:p>
            <a:pPr lvl="1" eaLnBrk="1" hangingPunct="1">
              <a:defRPr/>
            </a:pPr>
            <a:r>
              <a:rPr lang="en-US" dirty="0">
                <a:latin typeface="Arial Narrow" charset="0"/>
              </a:rPr>
              <a:t>Reach the required minimum internal temperature</a:t>
            </a:r>
          </a:p>
          <a:p>
            <a:pPr lvl="1" eaLnBrk="1" hangingPunct="1">
              <a:defRPr/>
            </a:pPr>
            <a:r>
              <a:rPr lang="en-US" dirty="0">
                <a:latin typeface="Arial Narrow" charset="0"/>
              </a:rPr>
              <a:t>Hold that temperature for a specific amount </a:t>
            </a:r>
            <a:br>
              <a:rPr lang="en-US" dirty="0">
                <a:latin typeface="Arial Narrow" charset="0"/>
              </a:rPr>
            </a:br>
            <a:r>
              <a:rPr lang="en-US" dirty="0">
                <a:latin typeface="Arial Narrow" charset="0"/>
              </a:rPr>
              <a:t>of time</a:t>
            </a:r>
          </a:p>
        </p:txBody>
      </p:sp>
      <p:sp>
        <p:nvSpPr>
          <p:cNvPr id="1689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6-21</a:t>
            </a:r>
          </a:p>
        </p:txBody>
      </p:sp>
      <p:pic>
        <p:nvPicPr>
          <p:cNvPr id="2" name="Picture 1" descr="6e_c06_1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1510" y="1277545"/>
            <a:ext cx="2103120" cy="1402080"/>
          </a:xfrm>
          <a:prstGeom prst="rect">
            <a:avLst/>
          </a:prstGeom>
        </p:spPr>
      </p:pic>
      <p:sp>
        <p:nvSpPr>
          <p:cNvPr id="3" name="Footer Placeholder 2">
            <a:extLst>
              <a:ext uri="{FF2B5EF4-FFF2-40B4-BE49-F238E27FC236}">
                <a16:creationId xmlns:a16="http://schemas.microsoft.com/office/drawing/2014/main" id="{0FFEBD4B-6EB9-149D-500F-27950F7DBEB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29474911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ln w="3175">
            <a:solidFill>
              <a:schemeClr val="tx1"/>
            </a:solidFill>
          </a:ln>
        </p:spPr>
      </p:pic>
      <p:sp>
        <p:nvSpPr>
          <p:cNvPr id="169988" name="Rectangle 8"/>
          <p:cNvSpPr>
            <a:spLocks noGrp="1" noChangeArrowheads="1"/>
          </p:cNvSpPr>
          <p:nvPr>
            <p:ph type="title"/>
          </p:nvPr>
        </p:nvSpPr>
        <p:spPr/>
        <p:txBody>
          <a:bodyPr/>
          <a:lstStyle/>
          <a:p>
            <a:pPr eaLnBrk="1" hangingPunct="1">
              <a:defRPr/>
            </a:pPr>
            <a:r>
              <a:rPr lang="en-US" dirty="0">
                <a:latin typeface="Arial Narrow" charset="0"/>
                <a:cs typeface="+mj-cs"/>
              </a:rPr>
              <a:t>Cooking Food</a:t>
            </a:r>
          </a:p>
        </p:txBody>
      </p:sp>
      <p:sp>
        <p:nvSpPr>
          <p:cNvPr id="18434" name="Rectangle 3"/>
          <p:cNvSpPr>
            <a:spLocks noGrp="1" noChangeArrowheads="1"/>
          </p:cNvSpPr>
          <p:nvPr>
            <p:ph idx="1"/>
          </p:nvPr>
        </p:nvSpPr>
        <p:spPr/>
        <p:txBody>
          <a:bodyPr/>
          <a:lstStyle/>
          <a:p>
            <a:pPr marL="114300" indent="-76200" eaLnBrk="1" hangingPunct="1">
              <a:buFont typeface="Wingdings" pitchFamily="2" charset="2"/>
              <a:buNone/>
              <a:defRPr/>
            </a:pPr>
            <a:r>
              <a:rPr lang="en-US" dirty="0">
                <a:ea typeface="+mn-ea"/>
                <a:cs typeface="+mn-cs"/>
              </a:rPr>
              <a:t>When checking temperatures:</a:t>
            </a:r>
          </a:p>
          <a:p>
            <a:pPr lvl="1" eaLnBrk="1" hangingPunct="1">
              <a:buFont typeface="Wingdings" pitchFamily="2" charset="2"/>
              <a:buChar char="l"/>
              <a:defRPr/>
            </a:pPr>
            <a:r>
              <a:rPr lang="en-US" dirty="0"/>
              <a:t>Pick a thermometer with a probe that is the correct size for the food.</a:t>
            </a:r>
          </a:p>
          <a:p>
            <a:pPr lvl="1" eaLnBrk="1" hangingPunct="1">
              <a:buFont typeface="Wingdings" pitchFamily="2" charset="2"/>
              <a:buChar char="l"/>
              <a:defRPr/>
            </a:pPr>
            <a:r>
              <a:rPr lang="en-US" dirty="0"/>
              <a:t>Check the temperature in the thickest part of the food.</a:t>
            </a:r>
          </a:p>
          <a:p>
            <a:pPr lvl="2" eaLnBrk="1" hangingPunct="1">
              <a:buFont typeface="Courier New" pitchFamily="49" charset="0"/>
              <a:buChar char="o"/>
              <a:defRPr/>
            </a:pPr>
            <a:r>
              <a:rPr lang="en-US" dirty="0"/>
              <a:t>Take at least two readings in different locations.</a:t>
            </a:r>
          </a:p>
          <a:p>
            <a:pPr marL="114300" indent="-76200" eaLnBrk="1" hangingPunct="1">
              <a:buFont typeface="Wingdings" pitchFamily="2" charset="2"/>
              <a:buNone/>
              <a:defRPr/>
            </a:pPr>
            <a:endParaRPr lang="en-US" dirty="0">
              <a:ea typeface="+mn-ea"/>
              <a:cs typeface="+mn-cs"/>
            </a:endParaRPr>
          </a:p>
          <a:p>
            <a:pPr marL="114300" indent="-76200" eaLnBrk="1" hangingPunct="1">
              <a:buFont typeface="Wingdings" pitchFamily="2" charset="2"/>
              <a:buNone/>
              <a:defRPr/>
            </a:pPr>
            <a:endParaRPr lang="en-US" dirty="0">
              <a:ea typeface="+mn-ea"/>
              <a:cs typeface="+mn-cs"/>
            </a:endParaRPr>
          </a:p>
          <a:p>
            <a:pPr marL="190500" lvl="1" indent="-76200" eaLnBrk="1" hangingPunct="1">
              <a:buFont typeface="Wingdings" pitchFamily="2" charset="2"/>
              <a:buChar char="l"/>
              <a:defRPr/>
            </a:pPr>
            <a:endParaRPr lang="en-US" dirty="0"/>
          </a:p>
        </p:txBody>
      </p:sp>
      <p:sp>
        <p:nvSpPr>
          <p:cNvPr id="16998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6-22</a:t>
            </a:r>
          </a:p>
        </p:txBody>
      </p:sp>
      <p:sp>
        <p:nvSpPr>
          <p:cNvPr id="2" name="Footer Placeholder 1">
            <a:extLst>
              <a:ext uri="{FF2B5EF4-FFF2-40B4-BE49-F238E27FC236}">
                <a16:creationId xmlns:a16="http://schemas.microsoft.com/office/drawing/2014/main" id="{AD5EFA2E-F320-3D6C-C731-D02276275E5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6430712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B5C59F9-5611-40BC-8A32-B03BC2248B48}"/>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61301"/>
            <a:ext cx="2103437" cy="2103120"/>
          </a:xfrm>
          <a:ln w="3175">
            <a:solidFill>
              <a:schemeClr val="tx1"/>
            </a:solidFill>
          </a:ln>
        </p:spPr>
      </p:pic>
      <p:sp>
        <p:nvSpPr>
          <p:cNvPr id="171012" name="Rectangle 4"/>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1010"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165˚F (74˚C) for &lt;1 second (Instantaneous)</a:t>
            </a:r>
          </a:p>
          <a:p>
            <a:pPr lvl="1" eaLnBrk="1" hangingPunct="1">
              <a:defRPr/>
            </a:pPr>
            <a:r>
              <a:rPr lang="en-US" dirty="0">
                <a:latin typeface="Arial Narrow" charset="0"/>
              </a:rPr>
              <a:t>Poultry—whole or ground chicken, turkey </a:t>
            </a:r>
            <a:br>
              <a:rPr lang="en-US" dirty="0">
                <a:latin typeface="Arial Narrow" charset="0"/>
              </a:rPr>
            </a:br>
            <a:r>
              <a:rPr lang="en-US" dirty="0">
                <a:latin typeface="Arial Narrow" charset="0"/>
              </a:rPr>
              <a:t>or duck</a:t>
            </a:r>
          </a:p>
          <a:p>
            <a:pPr lvl="1" eaLnBrk="1" hangingPunct="1">
              <a:defRPr/>
            </a:pPr>
            <a:r>
              <a:rPr lang="en-US" dirty="0">
                <a:latin typeface="Arial Narrow" charset="0"/>
              </a:rPr>
              <a:t>Stuffing made with fish, meat, or poultry</a:t>
            </a:r>
          </a:p>
          <a:p>
            <a:pPr lvl="1" eaLnBrk="1" hangingPunct="1">
              <a:defRPr/>
            </a:pPr>
            <a:r>
              <a:rPr lang="en-US" dirty="0">
                <a:latin typeface="Arial Narrow" charset="0"/>
              </a:rPr>
              <a:t>Stuffed meat, seafood, poultry, or pasta</a:t>
            </a:r>
          </a:p>
          <a:p>
            <a:pPr lvl="1" eaLnBrk="1" hangingPunct="1">
              <a:defRPr/>
            </a:pPr>
            <a:r>
              <a:rPr lang="en-US" dirty="0">
                <a:latin typeface="Arial Narrow" charset="0"/>
              </a:rPr>
              <a:t>Dishes that include previously cooked TCS ingredients</a:t>
            </a:r>
          </a:p>
          <a:p>
            <a:pPr marL="571500" lvl="1" indent="-457200" eaLnBrk="1" hangingPunct="1">
              <a:buFont typeface="Wingdings" charset="0"/>
              <a:buNone/>
              <a:defRPr/>
            </a:pPr>
            <a:endParaRPr lang="en-US" dirty="0">
              <a:latin typeface="Arial Narrow" charset="0"/>
            </a:endParaRPr>
          </a:p>
        </p:txBody>
      </p:sp>
      <p:sp>
        <p:nvSpPr>
          <p:cNvPr id="17101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6-23</a:t>
            </a:r>
          </a:p>
        </p:txBody>
      </p:sp>
      <p:sp>
        <p:nvSpPr>
          <p:cNvPr id="2" name="Footer Placeholder 1">
            <a:extLst>
              <a:ext uri="{FF2B5EF4-FFF2-40B4-BE49-F238E27FC236}">
                <a16:creationId xmlns:a16="http://schemas.microsoft.com/office/drawing/2014/main" id="{AF4EBD96-D2B3-A133-D64C-111BA2FBE86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3002665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EA30DD-2DE0-44F9-8B6E-D158E750B1FC}"/>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ln w="3175">
            <a:solidFill>
              <a:schemeClr val="tx1"/>
            </a:solidFill>
          </a:ln>
        </p:spPr>
      </p:pic>
      <p:sp>
        <p:nvSpPr>
          <p:cNvPr id="172036" name="Rectangle 6"/>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203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Minimum internal cooking temperature:</a:t>
            </a:r>
          </a:p>
          <a:p>
            <a:pPr marL="0" indent="0" eaLnBrk="1" hangingPunct="1">
              <a:lnSpc>
                <a:spcPct val="80000"/>
              </a:lnSpc>
              <a:defRPr/>
            </a:pPr>
            <a:r>
              <a:rPr lang="en-US" dirty="0">
                <a:latin typeface="Arial Narrow" charset="0"/>
                <a:cs typeface="+mn-cs"/>
              </a:rPr>
              <a:t>155˚F (68˚C) for 17 seconds</a:t>
            </a:r>
          </a:p>
          <a:p>
            <a:pPr lvl="1" eaLnBrk="1" hangingPunct="1">
              <a:defRPr/>
            </a:pPr>
            <a:r>
              <a:rPr lang="en-US" dirty="0">
                <a:latin typeface="Arial Narrow" charset="0"/>
              </a:rPr>
              <a:t>Ground meat—beef, pork, and other meat</a:t>
            </a:r>
          </a:p>
          <a:p>
            <a:pPr lvl="1" eaLnBrk="1" hangingPunct="1">
              <a:defRPr/>
            </a:pPr>
            <a:r>
              <a:rPr lang="en-US" dirty="0">
                <a:latin typeface="Arial Narrow" charset="0"/>
              </a:rPr>
              <a:t>Meat mechanically tenderized with needles or blades or by injecting it with brine or flavors (e.g. brined ham or flavor-injected roasts)</a:t>
            </a:r>
          </a:p>
          <a:p>
            <a:pPr lvl="1" eaLnBrk="1" hangingPunct="1">
              <a:defRPr/>
            </a:pPr>
            <a:r>
              <a:rPr lang="en-US" dirty="0">
                <a:latin typeface="Arial Narrow" charset="0"/>
              </a:rPr>
              <a:t>Meat vacuum-tumbled with marinades or other solutions</a:t>
            </a:r>
          </a:p>
          <a:p>
            <a:pPr lvl="1" eaLnBrk="1" hangingPunct="1">
              <a:defRPr/>
            </a:pPr>
            <a:r>
              <a:rPr lang="en-US" dirty="0"/>
              <a:t>Ground meat from game animals commercially raised and inspected</a:t>
            </a:r>
            <a:endParaRPr lang="en-US" dirty="0">
              <a:latin typeface="Arial Narrow" charset="0"/>
            </a:endParaRP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6-24</a:t>
            </a:r>
          </a:p>
        </p:txBody>
      </p:sp>
      <p:sp>
        <p:nvSpPr>
          <p:cNvPr id="2" name="Footer Placeholder 1">
            <a:extLst>
              <a:ext uri="{FF2B5EF4-FFF2-40B4-BE49-F238E27FC236}">
                <a16:creationId xmlns:a16="http://schemas.microsoft.com/office/drawing/2014/main" id="{66692700-62E5-D79B-5467-AD82FBCA58F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2"/>
    </p:custDataLst>
    <p:extLst>
      <p:ext uri="{BB962C8B-B14F-4D97-AF65-F5344CB8AC3E}">
        <p14:creationId xmlns:p14="http://schemas.microsoft.com/office/powerpoint/2010/main" val="297842851"/>
      </p:ext>
    </p:extLst>
  </p:cSld>
  <p:clrMapOvr>
    <a:overrideClrMapping bg1="lt1" tx1="dk1" bg2="lt2" tx2="dk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EA30DD-2DE0-44F9-8B6E-D158E750B1FC}"/>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ln w="3175">
            <a:solidFill>
              <a:schemeClr val="tx1"/>
            </a:solidFill>
          </a:ln>
        </p:spPr>
      </p:pic>
      <p:sp>
        <p:nvSpPr>
          <p:cNvPr id="172036" name="Rectangle 6"/>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203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Minimum internal cooking temperature:</a:t>
            </a:r>
          </a:p>
          <a:p>
            <a:pPr marL="0" indent="0" eaLnBrk="1" hangingPunct="1">
              <a:lnSpc>
                <a:spcPct val="80000"/>
              </a:lnSpc>
              <a:defRPr/>
            </a:pPr>
            <a:r>
              <a:rPr lang="en-US" dirty="0">
                <a:latin typeface="Arial Narrow" charset="0"/>
                <a:cs typeface="+mn-cs"/>
              </a:rPr>
              <a:t>155˚F (68˚C) for 17 seconds</a:t>
            </a:r>
          </a:p>
          <a:p>
            <a:pPr lvl="1" eaLnBrk="1" hangingPunct="1">
              <a:defRPr/>
            </a:pPr>
            <a:r>
              <a:rPr lang="en-US" dirty="0">
                <a:latin typeface="Arial Narrow" charset="0"/>
              </a:rPr>
              <a:t>Ratites—including ostrich and emu</a:t>
            </a:r>
          </a:p>
          <a:p>
            <a:pPr lvl="1" eaLnBrk="1" hangingPunct="1">
              <a:defRPr/>
            </a:pPr>
            <a:r>
              <a:rPr lang="en-US" dirty="0">
                <a:latin typeface="Arial Narrow" charset="0"/>
              </a:rPr>
              <a:t>Ground seafood—including chopped or minced seafood</a:t>
            </a:r>
          </a:p>
          <a:p>
            <a:pPr lvl="1" eaLnBrk="1" hangingPunct="1">
              <a:defRPr/>
            </a:pPr>
            <a:r>
              <a:rPr lang="en-US" dirty="0">
                <a:latin typeface="Arial Narrow" charset="0"/>
              </a:rPr>
              <a:t>Shell eggs that will be hot-held for service</a:t>
            </a: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6-25</a:t>
            </a:r>
          </a:p>
        </p:txBody>
      </p:sp>
      <p:sp>
        <p:nvSpPr>
          <p:cNvPr id="2" name="Footer Placeholder 1">
            <a:extLst>
              <a:ext uri="{FF2B5EF4-FFF2-40B4-BE49-F238E27FC236}">
                <a16:creationId xmlns:a16="http://schemas.microsoft.com/office/drawing/2014/main" id="{A06F910B-2E98-D4C6-4772-938AD602E8F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2"/>
    </p:custDataLst>
    <p:extLst>
      <p:ext uri="{BB962C8B-B14F-4D97-AF65-F5344CB8AC3E}">
        <p14:creationId xmlns:p14="http://schemas.microsoft.com/office/powerpoint/2010/main" val="2069629808"/>
      </p:ext>
    </p:extLst>
  </p:cSld>
  <p:clrMapOvr>
    <a:overrideClrMapping bg1="lt1" tx1="dk1" bg2="lt2" tx2="dk2" accent1="accent1" accent2="accent2" accent3="accent3" accent4="accent4" accent5="accent5" accent6="accent6" hlink="hlink" folHlink="folHlink"/>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FF0F429-D136-44FD-A0D7-DE93218E042B}"/>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73060" name="Rectangle 8"/>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3058"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145˚F (63˚C) for 15 seconds</a:t>
            </a:r>
          </a:p>
          <a:p>
            <a:pPr lvl="1" eaLnBrk="1" hangingPunct="1">
              <a:defRPr/>
            </a:pPr>
            <a:r>
              <a:rPr lang="en-US" dirty="0">
                <a:latin typeface="Arial Narrow" charset="0"/>
              </a:rPr>
              <a:t>Seafood—including fish, shellfish, and crustaceans</a:t>
            </a:r>
          </a:p>
          <a:p>
            <a:pPr lvl="1" eaLnBrk="1" hangingPunct="1">
              <a:defRPr/>
            </a:pPr>
            <a:r>
              <a:rPr lang="en-US" dirty="0">
                <a:latin typeface="Arial Narrow" charset="0"/>
              </a:rPr>
              <a:t>Steaks/chops of pork, beef, veal, and lamb</a:t>
            </a:r>
          </a:p>
          <a:p>
            <a:pPr lvl="1" eaLnBrk="1" hangingPunct="1">
              <a:defRPr/>
            </a:pPr>
            <a:r>
              <a:rPr lang="en-US" dirty="0">
                <a:latin typeface="Arial Narrow" charset="0"/>
              </a:rPr>
              <a:t>Commercially raised game</a:t>
            </a:r>
          </a:p>
          <a:p>
            <a:pPr lvl="1" eaLnBrk="1" hangingPunct="1">
              <a:defRPr/>
            </a:pPr>
            <a:r>
              <a:rPr lang="en-US" dirty="0">
                <a:latin typeface="Arial Narrow" charset="0"/>
              </a:rPr>
              <a:t>Shell eggs that will be served immediately</a:t>
            </a:r>
          </a:p>
          <a:p>
            <a:pPr marL="571500" lvl="1" indent="-457200" eaLnBrk="1" hangingPunct="1">
              <a:buFont typeface="Wingdings" charset="0"/>
              <a:buNone/>
              <a:defRPr/>
            </a:pPr>
            <a:endParaRPr lang="en-US" dirty="0">
              <a:latin typeface="Arial Narrow" charset="0"/>
            </a:endParaRPr>
          </a:p>
        </p:txBody>
      </p:sp>
      <p:sp>
        <p:nvSpPr>
          <p:cNvPr id="17305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6-26</a:t>
            </a:r>
          </a:p>
        </p:txBody>
      </p:sp>
      <p:sp>
        <p:nvSpPr>
          <p:cNvPr id="2" name="Footer Placeholder 1">
            <a:extLst>
              <a:ext uri="{FF2B5EF4-FFF2-40B4-BE49-F238E27FC236}">
                <a16:creationId xmlns:a16="http://schemas.microsoft.com/office/drawing/2014/main" id="{A691FD98-F4A7-7C2B-7D38-7A66C79C817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73886489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2DAD264-9924-40E1-9424-1611B4ACE4C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6487" b="-7741"/>
          <a:stretch/>
        </p:blipFill>
        <p:spPr>
          <a:ln w="3175">
            <a:solidFill>
              <a:schemeClr val="tx1"/>
            </a:solidFill>
          </a:ln>
        </p:spPr>
      </p:pic>
      <p:sp>
        <p:nvSpPr>
          <p:cNvPr id="174084" name="Rectangle 7"/>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5106"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145˚F (63˚C) for four minutes</a:t>
            </a:r>
          </a:p>
          <a:p>
            <a:pPr lvl="1" eaLnBrk="1" hangingPunct="1">
              <a:defRPr/>
            </a:pPr>
            <a:r>
              <a:rPr lang="en-US" dirty="0">
                <a:latin typeface="Arial Narrow" charset="0"/>
              </a:rPr>
              <a:t>Roasts of pork, beef, veal, and lamb</a:t>
            </a:r>
          </a:p>
          <a:p>
            <a:pPr lvl="1" eaLnBrk="1" hangingPunct="1">
              <a:defRPr/>
            </a:pPr>
            <a:r>
              <a:rPr lang="en-US" dirty="0">
                <a:latin typeface="Arial Narrow" charset="0"/>
              </a:rPr>
              <a:t>Alternate cooking times/temperatures</a:t>
            </a:r>
          </a:p>
          <a:p>
            <a:pPr lvl="2" eaLnBrk="1" hangingPunct="1">
              <a:spcBef>
                <a:spcPts val="300"/>
              </a:spcBef>
              <a:tabLst>
                <a:tab pos="2517775" algn="l"/>
              </a:tabLst>
              <a:defRPr/>
            </a:pPr>
            <a:r>
              <a:rPr lang="en-US" dirty="0">
                <a:latin typeface="Arial Narrow" charset="0"/>
              </a:rPr>
              <a:t>130</a:t>
            </a:r>
            <a:r>
              <a:rPr lang="en-US" dirty="0">
                <a:solidFill>
                  <a:schemeClr val="tx1"/>
                </a:solidFill>
              </a:rPr>
              <a:t>˚F</a:t>
            </a:r>
            <a:r>
              <a:rPr lang="en-US" dirty="0">
                <a:latin typeface="Arial Narrow" charset="0"/>
              </a:rPr>
              <a:t> (54</a:t>
            </a:r>
            <a:r>
              <a:rPr lang="en-US" dirty="0">
                <a:solidFill>
                  <a:schemeClr val="tx1"/>
                </a:solidFill>
              </a:rPr>
              <a:t>˚C</a:t>
            </a:r>
            <a:r>
              <a:rPr lang="en-US" dirty="0">
                <a:latin typeface="Arial Narrow" charset="0"/>
              </a:rPr>
              <a:t>)	112 minutes</a:t>
            </a:r>
          </a:p>
          <a:p>
            <a:pPr lvl="2" eaLnBrk="1" hangingPunct="1">
              <a:spcBef>
                <a:spcPts val="300"/>
              </a:spcBef>
              <a:tabLst>
                <a:tab pos="2517775" algn="l"/>
              </a:tabLst>
              <a:defRPr/>
            </a:pPr>
            <a:r>
              <a:rPr lang="en-US" dirty="0">
                <a:latin typeface="Arial Narrow" charset="0"/>
              </a:rPr>
              <a:t>131</a:t>
            </a:r>
            <a:r>
              <a:rPr lang="en-US" dirty="0">
                <a:solidFill>
                  <a:schemeClr val="tx1"/>
                </a:solidFill>
              </a:rPr>
              <a:t>˚F</a:t>
            </a:r>
            <a:r>
              <a:rPr lang="en-US" dirty="0">
                <a:latin typeface="Arial Narrow" charset="0"/>
              </a:rPr>
              <a:t> (55</a:t>
            </a:r>
            <a:r>
              <a:rPr lang="en-US" dirty="0">
                <a:solidFill>
                  <a:schemeClr val="tx1"/>
                </a:solidFill>
              </a:rPr>
              <a:t>˚C</a:t>
            </a:r>
            <a:r>
              <a:rPr lang="en-US" dirty="0">
                <a:latin typeface="Arial Narrow" charset="0"/>
              </a:rPr>
              <a:t>)	 89 minutes</a:t>
            </a:r>
          </a:p>
          <a:p>
            <a:pPr lvl="2" eaLnBrk="1" hangingPunct="1">
              <a:spcBef>
                <a:spcPts val="300"/>
              </a:spcBef>
              <a:tabLst>
                <a:tab pos="2517775" algn="l"/>
              </a:tabLst>
              <a:defRPr/>
            </a:pPr>
            <a:r>
              <a:rPr lang="en-US" dirty="0">
                <a:latin typeface="Arial Narrow" charset="0"/>
              </a:rPr>
              <a:t>133</a:t>
            </a:r>
            <a:r>
              <a:rPr lang="en-US" dirty="0">
                <a:solidFill>
                  <a:schemeClr val="tx1"/>
                </a:solidFill>
              </a:rPr>
              <a:t>˚F</a:t>
            </a:r>
            <a:r>
              <a:rPr lang="en-US" dirty="0">
                <a:latin typeface="Arial Narrow" charset="0"/>
              </a:rPr>
              <a:t> (56</a:t>
            </a:r>
            <a:r>
              <a:rPr lang="en-US" dirty="0">
                <a:solidFill>
                  <a:schemeClr val="tx1"/>
                </a:solidFill>
              </a:rPr>
              <a:t>˚C</a:t>
            </a:r>
            <a:r>
              <a:rPr lang="en-US" dirty="0">
                <a:latin typeface="Arial Narrow" charset="0"/>
              </a:rPr>
              <a:t>)	 56 minutes</a:t>
            </a:r>
          </a:p>
          <a:p>
            <a:pPr lvl="2" eaLnBrk="1" hangingPunct="1">
              <a:spcBef>
                <a:spcPts val="300"/>
              </a:spcBef>
              <a:tabLst>
                <a:tab pos="2517775" algn="l"/>
              </a:tabLst>
              <a:defRPr/>
            </a:pPr>
            <a:r>
              <a:rPr lang="en-US" dirty="0">
                <a:latin typeface="Arial Narrow" charset="0"/>
              </a:rPr>
              <a:t>135</a:t>
            </a:r>
            <a:r>
              <a:rPr lang="en-US" dirty="0">
                <a:solidFill>
                  <a:schemeClr val="tx1"/>
                </a:solidFill>
              </a:rPr>
              <a:t>˚F</a:t>
            </a:r>
            <a:r>
              <a:rPr lang="en-US" dirty="0">
                <a:latin typeface="Arial Narrow" charset="0"/>
              </a:rPr>
              <a:t> (57</a:t>
            </a:r>
            <a:r>
              <a:rPr lang="en-US" dirty="0">
                <a:solidFill>
                  <a:schemeClr val="tx1"/>
                </a:solidFill>
              </a:rPr>
              <a:t>˚C</a:t>
            </a:r>
            <a:r>
              <a:rPr lang="en-US" dirty="0">
                <a:latin typeface="Arial Narrow" charset="0"/>
              </a:rPr>
              <a:t>)	 36 minutes</a:t>
            </a:r>
          </a:p>
          <a:p>
            <a:pPr lvl="2" eaLnBrk="1" hangingPunct="1">
              <a:spcBef>
                <a:spcPts val="300"/>
              </a:spcBef>
              <a:tabLst>
                <a:tab pos="2517775" algn="l"/>
              </a:tabLst>
              <a:defRPr/>
            </a:pPr>
            <a:r>
              <a:rPr lang="en-US" dirty="0">
                <a:latin typeface="Arial Narrow" charset="0"/>
              </a:rPr>
              <a:t>136</a:t>
            </a:r>
            <a:r>
              <a:rPr lang="en-US" dirty="0">
                <a:solidFill>
                  <a:schemeClr val="tx1"/>
                </a:solidFill>
              </a:rPr>
              <a:t>˚F</a:t>
            </a:r>
            <a:r>
              <a:rPr lang="en-US" dirty="0">
                <a:latin typeface="Arial Narrow" charset="0"/>
              </a:rPr>
              <a:t> (58</a:t>
            </a:r>
            <a:r>
              <a:rPr lang="en-US" dirty="0">
                <a:solidFill>
                  <a:schemeClr val="tx1"/>
                </a:solidFill>
              </a:rPr>
              <a:t>˚C</a:t>
            </a:r>
            <a:r>
              <a:rPr lang="en-US" dirty="0">
                <a:latin typeface="Arial Narrow" charset="0"/>
              </a:rPr>
              <a:t>)	 28 minutes</a:t>
            </a:r>
          </a:p>
          <a:p>
            <a:pPr lvl="2" eaLnBrk="1" hangingPunct="1">
              <a:spcBef>
                <a:spcPts val="300"/>
              </a:spcBef>
              <a:tabLst>
                <a:tab pos="2517775" algn="l"/>
              </a:tabLst>
            </a:pPr>
            <a:r>
              <a:rPr lang="en-US" dirty="0">
                <a:latin typeface="Arial Narrow" charset="0"/>
              </a:rPr>
              <a:t>138</a:t>
            </a:r>
            <a:r>
              <a:rPr lang="en-US" dirty="0">
                <a:solidFill>
                  <a:schemeClr val="tx1"/>
                </a:solidFill>
              </a:rPr>
              <a:t>˚F</a:t>
            </a:r>
            <a:r>
              <a:rPr lang="en-US" dirty="0">
                <a:latin typeface="Arial Narrow" charset="0"/>
              </a:rPr>
              <a:t> (59</a:t>
            </a:r>
            <a:r>
              <a:rPr lang="en-US" dirty="0">
                <a:solidFill>
                  <a:schemeClr val="tx1"/>
                </a:solidFill>
              </a:rPr>
              <a:t>˚C</a:t>
            </a:r>
            <a:r>
              <a:rPr lang="en-US" dirty="0">
                <a:latin typeface="Arial Narrow" charset="0"/>
              </a:rPr>
              <a:t>)	 18 minutes</a:t>
            </a:r>
          </a:p>
          <a:p>
            <a:pPr lvl="2" eaLnBrk="1" hangingPunct="1">
              <a:spcBef>
                <a:spcPts val="300"/>
              </a:spcBef>
              <a:tabLst>
                <a:tab pos="2517775" algn="l"/>
              </a:tabLst>
            </a:pPr>
            <a:r>
              <a:rPr lang="en-US" dirty="0">
                <a:latin typeface="Arial Narrow" charset="0"/>
              </a:rPr>
              <a:t>140</a:t>
            </a:r>
            <a:r>
              <a:rPr lang="en-US" dirty="0">
                <a:solidFill>
                  <a:schemeClr val="tx1"/>
                </a:solidFill>
              </a:rPr>
              <a:t>˚F</a:t>
            </a:r>
            <a:r>
              <a:rPr lang="en-US" dirty="0">
                <a:latin typeface="Arial Narrow" charset="0"/>
              </a:rPr>
              <a:t> (60</a:t>
            </a:r>
            <a:r>
              <a:rPr lang="en-US" dirty="0">
                <a:solidFill>
                  <a:schemeClr val="tx1"/>
                </a:solidFill>
              </a:rPr>
              <a:t>˚C</a:t>
            </a:r>
            <a:r>
              <a:rPr lang="en-US" dirty="0">
                <a:latin typeface="Arial Narrow" charset="0"/>
              </a:rPr>
              <a:t>)	 12 minutes</a:t>
            </a:r>
          </a:p>
          <a:p>
            <a:pPr lvl="2" eaLnBrk="1" hangingPunct="1">
              <a:spcBef>
                <a:spcPts val="300"/>
              </a:spcBef>
              <a:tabLst>
                <a:tab pos="2517775" algn="l"/>
              </a:tabLst>
            </a:pPr>
            <a:r>
              <a:rPr lang="en-US" dirty="0">
                <a:latin typeface="Arial Narrow" charset="0"/>
              </a:rPr>
              <a:t>142</a:t>
            </a:r>
            <a:r>
              <a:rPr lang="en-US" dirty="0">
                <a:solidFill>
                  <a:schemeClr val="tx1"/>
                </a:solidFill>
              </a:rPr>
              <a:t>˚F</a:t>
            </a:r>
            <a:r>
              <a:rPr lang="en-US" dirty="0">
                <a:latin typeface="Arial Narrow" charset="0"/>
              </a:rPr>
              <a:t> (61</a:t>
            </a:r>
            <a:r>
              <a:rPr lang="en-US" dirty="0">
                <a:solidFill>
                  <a:schemeClr val="tx1"/>
                </a:solidFill>
              </a:rPr>
              <a:t>˚C</a:t>
            </a:r>
            <a:r>
              <a:rPr lang="en-US" dirty="0">
                <a:latin typeface="Arial Narrow" charset="0"/>
              </a:rPr>
              <a:t>)	  8 minutes</a:t>
            </a:r>
          </a:p>
          <a:p>
            <a:pPr lvl="2" eaLnBrk="1" hangingPunct="1">
              <a:spcBef>
                <a:spcPts val="300"/>
              </a:spcBef>
              <a:tabLst>
                <a:tab pos="2517775" algn="l"/>
              </a:tabLst>
            </a:pPr>
            <a:r>
              <a:rPr lang="en-US" dirty="0">
                <a:latin typeface="Arial Narrow" charset="0"/>
              </a:rPr>
              <a:t>144</a:t>
            </a:r>
            <a:r>
              <a:rPr lang="en-US" dirty="0">
                <a:solidFill>
                  <a:schemeClr val="tx1"/>
                </a:solidFill>
              </a:rPr>
              <a:t>˚F</a:t>
            </a:r>
            <a:r>
              <a:rPr lang="en-US" dirty="0">
                <a:latin typeface="Arial Narrow" charset="0"/>
              </a:rPr>
              <a:t> (62</a:t>
            </a:r>
            <a:r>
              <a:rPr lang="en-US" dirty="0">
                <a:solidFill>
                  <a:schemeClr val="tx1"/>
                </a:solidFill>
              </a:rPr>
              <a:t>˚C</a:t>
            </a:r>
            <a:r>
              <a:rPr lang="en-US" dirty="0">
                <a:latin typeface="Arial Narrow" charset="0"/>
              </a:rPr>
              <a:t>)	  5 minutes</a:t>
            </a:r>
          </a:p>
          <a:p>
            <a:pPr marL="1033463" lvl="2" indent="-457200" eaLnBrk="1" hangingPunct="1">
              <a:buFont typeface="Courier New" charset="0"/>
              <a:buNone/>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571500" lvl="1" indent="-457200" eaLnBrk="1" hangingPunct="1">
              <a:buFont typeface="Wingdings" charset="0"/>
              <a:buNone/>
              <a:defRPr/>
            </a:pPr>
            <a:endParaRPr lang="en-US" dirty="0">
              <a:latin typeface="Arial Narrow" charset="0"/>
            </a:endParaRPr>
          </a:p>
        </p:txBody>
      </p:sp>
      <p:sp>
        <p:nvSpPr>
          <p:cNvPr id="1740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6-27</a:t>
            </a:r>
          </a:p>
        </p:txBody>
      </p:sp>
      <p:sp>
        <p:nvSpPr>
          <p:cNvPr id="2" name="Footer Placeholder 1">
            <a:extLst>
              <a:ext uri="{FF2B5EF4-FFF2-40B4-BE49-F238E27FC236}">
                <a16:creationId xmlns:a16="http://schemas.microsoft.com/office/drawing/2014/main" id="{460094A6-D918-6964-424F-2DB2EC83323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0082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dirty="0">
                <a:latin typeface="Arial Narrow" charset="0"/>
                <a:cs typeface="+mj-cs"/>
              </a:rPr>
              <a:t>Providing Safe Food</a:t>
            </a:r>
          </a:p>
        </p:txBody>
      </p:sp>
      <p:sp>
        <p:nvSpPr>
          <p:cNvPr id="14339"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defRPr/>
            </a:pPr>
            <a:r>
              <a:rPr lang="en-US" dirty="0">
                <a:latin typeface="Arial Narrow" charset="0"/>
              </a:rPr>
              <a:t>What a foodborne illness is and when a foodborne-illness outbreak has occurred</a:t>
            </a:r>
          </a:p>
          <a:p>
            <a:pPr lvl="1" eaLnBrk="1" hangingPunct="1">
              <a:defRPr/>
            </a:pPr>
            <a:r>
              <a:rPr lang="en-US" dirty="0">
                <a:latin typeface="Arial Narrow" charset="0"/>
              </a:rPr>
              <a:t>TCS and ready-to-eat food</a:t>
            </a:r>
          </a:p>
          <a:p>
            <a:pPr lvl="1" eaLnBrk="1" hangingPunct="1">
              <a:defRPr/>
            </a:pPr>
            <a:r>
              <a:rPr lang="en-US" dirty="0">
                <a:latin typeface="Arial Narrow" charset="0"/>
              </a:rPr>
              <a:t>The five risk factors for foodborne illness</a:t>
            </a:r>
          </a:p>
          <a:p>
            <a:pPr lvl="1" eaLnBrk="1" hangingPunct="1">
              <a:defRPr/>
            </a:pPr>
            <a:r>
              <a:rPr lang="en-US" dirty="0">
                <a:latin typeface="Arial Narrow" charset="0"/>
              </a:rPr>
              <a:t>The populations that have a higher risk for foodborne illness</a:t>
            </a:r>
          </a:p>
          <a:p>
            <a:pPr lvl="1" eaLnBrk="1" hangingPunct="1">
              <a:defRPr/>
            </a:pPr>
            <a:r>
              <a:rPr lang="en-US" dirty="0">
                <a:latin typeface="Arial Narrow" charset="0"/>
              </a:rPr>
              <a:t>Ways to keep food safe</a:t>
            </a:r>
          </a:p>
          <a:p>
            <a:pPr lvl="1" eaLnBrk="1" hangingPunct="1">
              <a:defRPr/>
            </a:pPr>
            <a:r>
              <a:rPr lang="en-US" dirty="0">
                <a:latin typeface="Arial Narrow" charset="0"/>
              </a:rPr>
              <a:t>The roles of government agencies in keeping food safe</a:t>
            </a:r>
          </a:p>
        </p:txBody>
      </p:sp>
      <p:sp>
        <p:nvSpPr>
          <p:cNvPr id="1434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a:t>
            </a:r>
          </a:p>
        </p:txBody>
      </p:sp>
      <p:sp>
        <p:nvSpPr>
          <p:cNvPr id="2" name="Footer Placeholder 1">
            <a:extLst>
              <a:ext uri="{FF2B5EF4-FFF2-40B4-BE49-F238E27FC236}">
                <a16:creationId xmlns:a16="http://schemas.microsoft.com/office/drawing/2014/main" id="{D9A8961E-6936-4F96-1448-FA49936C9D7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p:txBody>
          <a:bodyPr/>
          <a:lstStyle/>
          <a:p>
            <a:pPr marL="0" indent="0" eaLnBrk="1" hangingPunct="1">
              <a:defRPr/>
            </a:pPr>
            <a:r>
              <a:rPr lang="en-US" dirty="0">
                <a:ea typeface="+mn-ea"/>
                <a:cs typeface="+mn-cs"/>
              </a:rPr>
              <a:t>TCS food:</a:t>
            </a:r>
          </a:p>
          <a:p>
            <a:pPr lvl="1" eaLnBrk="1" hangingPunct="1">
              <a:buFont typeface="Wingdings" pitchFamily="2" charset="2"/>
              <a:buChar char="l"/>
              <a:defRPr/>
            </a:pPr>
            <a:r>
              <a:rPr lang="en-US" dirty="0"/>
              <a:t>Food requiring time and temperature control to limit pathogen growth—“</a:t>
            </a:r>
            <a:r>
              <a:rPr lang="en-US" u="sng" dirty="0"/>
              <a:t>t</a:t>
            </a:r>
            <a:r>
              <a:rPr lang="en-US" dirty="0"/>
              <a:t>ime and </a:t>
            </a:r>
            <a:r>
              <a:rPr lang="en-US" u="sng" dirty="0"/>
              <a:t>t</a:t>
            </a:r>
            <a:r>
              <a:rPr lang="en-US" dirty="0"/>
              <a:t>emperature </a:t>
            </a:r>
            <a:r>
              <a:rPr lang="en-US" u="sng" dirty="0"/>
              <a:t>c</a:t>
            </a:r>
            <a:r>
              <a:rPr lang="en-US" dirty="0"/>
              <a:t>ontrol for </a:t>
            </a:r>
            <a:r>
              <a:rPr lang="en-US" u="sng" dirty="0"/>
              <a:t>s</a:t>
            </a:r>
            <a:r>
              <a:rPr lang="en-US" dirty="0"/>
              <a:t>afety”</a:t>
            </a:r>
          </a:p>
          <a:p>
            <a:pPr lvl="1" eaLnBrk="1" hangingPunct="1">
              <a:buFont typeface="Wingdings" pitchFamily="2" charset="2"/>
              <a:buChar char="l"/>
              <a:defRPr/>
            </a:pPr>
            <a:endParaRPr lang="en-US" dirty="0"/>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1-20</a:t>
            </a:r>
          </a:p>
        </p:txBody>
      </p:sp>
      <p:sp>
        <p:nvSpPr>
          <p:cNvPr id="2" name="Footer Placeholder 1">
            <a:extLst>
              <a:ext uri="{FF2B5EF4-FFF2-40B4-BE49-F238E27FC236}">
                <a16:creationId xmlns:a16="http://schemas.microsoft.com/office/drawing/2014/main" id="{2D821C66-F76C-B588-F3A1-1D185831092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2156688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55E3A4F-374D-4C61-9847-AB7A59BB525A}"/>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75108" name="Rectangle 7"/>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5106"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135˚F (57˚C) (no minimum time) </a:t>
            </a:r>
          </a:p>
          <a:p>
            <a:pPr lvl="1" eaLnBrk="1" hangingPunct="1">
              <a:defRPr/>
            </a:pPr>
            <a:r>
              <a:rPr lang="en-US" dirty="0">
                <a:latin typeface="Arial Narrow" charset="0"/>
              </a:rPr>
              <a:t>Food from plants, including fruits, vegetables, grains (e.g., rice, pasta), and legumes (e.g., beans, refried beans) that will be </a:t>
            </a:r>
            <a:br>
              <a:rPr lang="en-US" dirty="0">
                <a:latin typeface="Arial Narrow" charset="0"/>
              </a:rPr>
            </a:br>
            <a:r>
              <a:rPr lang="en-US" dirty="0">
                <a:latin typeface="Arial Narrow" charset="0"/>
              </a:rPr>
              <a:t>hot-held for service</a:t>
            </a:r>
          </a:p>
          <a:p>
            <a:pPr marL="571500" lvl="1" indent="-457200" eaLnBrk="1" hangingPunct="1">
              <a:buFont typeface="Wingdings" charset="0"/>
              <a:buNone/>
              <a:defRPr/>
            </a:pPr>
            <a:endParaRPr lang="en-US" dirty="0">
              <a:latin typeface="Arial Narrow" charset="0"/>
            </a:endParaRPr>
          </a:p>
        </p:txBody>
      </p:sp>
      <p:sp>
        <p:nvSpPr>
          <p:cNvPr id="1751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6-28</a:t>
            </a:r>
          </a:p>
        </p:txBody>
      </p:sp>
      <p:sp>
        <p:nvSpPr>
          <p:cNvPr id="2" name="Footer Placeholder 1">
            <a:extLst>
              <a:ext uri="{FF2B5EF4-FFF2-40B4-BE49-F238E27FC236}">
                <a16:creationId xmlns:a16="http://schemas.microsoft.com/office/drawing/2014/main" id="{611C6AAF-7AEE-67B7-E5EA-1CAFBF973BF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56128963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
          <p:cNvSpPr>
            <a:spLocks noChangeArrowheads="1"/>
          </p:cNvSpPr>
          <p:nvPr/>
        </p:nvSpPr>
        <p:spPr bwMode="auto">
          <a:xfrm>
            <a:off x="6354763" y="1649413"/>
            <a:ext cx="1947862" cy="215423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76132" name="Rectangle 6"/>
          <p:cNvSpPr>
            <a:spLocks noGrp="1" noChangeArrowheads="1"/>
          </p:cNvSpPr>
          <p:nvPr>
            <p:ph type="title"/>
          </p:nvPr>
        </p:nvSpPr>
        <p:spPr/>
        <p:txBody>
          <a:bodyPr/>
          <a:lstStyle/>
          <a:p>
            <a:pPr eaLnBrk="1" hangingPunct="1">
              <a:defRPr/>
            </a:pPr>
            <a:r>
              <a:rPr lang="en-US" dirty="0">
                <a:latin typeface="Arial Narrow" charset="0"/>
                <a:cs typeface="+mj-cs"/>
              </a:rPr>
              <a:t>Cooking TCS Food in a Microwave</a:t>
            </a:r>
          </a:p>
        </p:txBody>
      </p:sp>
      <p:sp>
        <p:nvSpPr>
          <p:cNvPr id="176131"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165˚F (74˚C) </a:t>
            </a:r>
          </a:p>
          <a:p>
            <a:pPr lvl="1" eaLnBrk="1" hangingPunct="1">
              <a:defRPr/>
            </a:pPr>
            <a:r>
              <a:rPr lang="en-US" dirty="0">
                <a:latin typeface="Arial Narrow" charset="0"/>
              </a:rPr>
              <a:t>Meat</a:t>
            </a:r>
          </a:p>
          <a:p>
            <a:pPr lvl="1" eaLnBrk="1" hangingPunct="1">
              <a:defRPr/>
            </a:pPr>
            <a:r>
              <a:rPr lang="en-US" dirty="0">
                <a:latin typeface="Arial Narrow" charset="0"/>
              </a:rPr>
              <a:t>Seafood</a:t>
            </a:r>
          </a:p>
          <a:p>
            <a:pPr lvl="1" eaLnBrk="1" hangingPunct="1">
              <a:defRPr/>
            </a:pPr>
            <a:r>
              <a:rPr lang="en-US" dirty="0">
                <a:latin typeface="Arial Narrow" charset="0"/>
              </a:rPr>
              <a:t>Poultry</a:t>
            </a:r>
          </a:p>
          <a:p>
            <a:pPr lvl="1" eaLnBrk="1" hangingPunct="1">
              <a:defRPr/>
            </a:pPr>
            <a:r>
              <a:rPr lang="en-US" dirty="0">
                <a:latin typeface="Arial Narrow" charset="0"/>
              </a:rPr>
              <a:t>Eggs</a:t>
            </a:r>
          </a:p>
          <a:p>
            <a:pPr marL="571500" lvl="1" indent="-457200" eaLnBrk="1" hangingPunct="1">
              <a:buFont typeface="Wingdings" charset="0"/>
              <a:buNone/>
              <a:defRPr/>
            </a:pPr>
            <a:endParaRPr lang="en-US" dirty="0">
              <a:latin typeface="Arial Narrow" charset="0"/>
            </a:endParaRP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6-29</a:t>
            </a:r>
          </a:p>
        </p:txBody>
      </p:sp>
      <p:pic>
        <p:nvPicPr>
          <p:cNvPr id="2" name="Picture 1" descr="6e_c06_2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038" y="1324451"/>
            <a:ext cx="2103120" cy="1402080"/>
          </a:xfrm>
          <a:prstGeom prst="rect">
            <a:avLst/>
          </a:prstGeom>
        </p:spPr>
      </p:pic>
      <p:sp>
        <p:nvSpPr>
          <p:cNvPr id="3" name="Footer Placeholder 2">
            <a:extLst>
              <a:ext uri="{FF2B5EF4-FFF2-40B4-BE49-F238E27FC236}">
                <a16:creationId xmlns:a16="http://schemas.microsoft.com/office/drawing/2014/main" id="{0983135D-6691-85DF-0673-E40B5FDB387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48202132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6"/>
          <p:cNvSpPr>
            <a:spLocks noGrp="1" noChangeArrowheads="1"/>
          </p:cNvSpPr>
          <p:nvPr>
            <p:ph type="title"/>
          </p:nvPr>
        </p:nvSpPr>
        <p:spPr/>
        <p:txBody>
          <a:bodyPr/>
          <a:lstStyle/>
          <a:p>
            <a:pPr eaLnBrk="1" hangingPunct="1">
              <a:defRPr/>
            </a:pPr>
            <a:r>
              <a:rPr lang="en-US" dirty="0"/>
              <a:t>Cooking Food</a:t>
            </a:r>
            <a:endParaRPr lang="en-US" dirty="0">
              <a:cs typeface="+mj-cs"/>
            </a:endParaRPr>
          </a:p>
        </p:txBody>
      </p:sp>
      <p:sp>
        <p:nvSpPr>
          <p:cNvPr id="176131" name="Rectangle 3"/>
          <p:cNvSpPr>
            <a:spLocks noGrp="1" noChangeArrowheads="1"/>
          </p:cNvSpPr>
          <p:nvPr>
            <p:ph idx="1"/>
          </p:nvPr>
        </p:nvSpPr>
        <p:spPr/>
        <p:txBody>
          <a:bodyPr/>
          <a:lstStyle/>
          <a:p>
            <a:pPr marL="0" indent="0" eaLnBrk="1" hangingPunct="1"/>
            <a:r>
              <a:rPr lang="en-US" dirty="0">
                <a:latin typeface="Arial Narrow" charset="0"/>
              </a:rPr>
              <a:t>Cooking TCS food in the microwave oven:</a:t>
            </a:r>
          </a:p>
          <a:p>
            <a:pPr lvl="1" eaLnBrk="1" hangingPunct="1"/>
            <a:r>
              <a:rPr lang="en-US" dirty="0">
                <a:latin typeface="Arial Narrow" charset="0"/>
              </a:rPr>
              <a:t>Cover the food to prevent drying.</a:t>
            </a:r>
          </a:p>
          <a:p>
            <a:pPr lvl="1" eaLnBrk="1" hangingPunct="1"/>
            <a:r>
              <a:rPr lang="en-US" dirty="0">
                <a:latin typeface="Arial Narrow" charset="0"/>
              </a:rPr>
              <a:t>For even cooking:</a:t>
            </a:r>
          </a:p>
          <a:p>
            <a:pPr lvl="2" eaLnBrk="1" hangingPunct="1"/>
            <a:r>
              <a:rPr lang="en-US" dirty="0">
                <a:latin typeface="Arial Narrow" charset="0"/>
              </a:rPr>
              <a:t>Rotate or stir food halfway through the cooking process.</a:t>
            </a:r>
          </a:p>
          <a:p>
            <a:pPr lvl="2" eaLnBrk="1" hangingPunct="1"/>
            <a:r>
              <a:rPr lang="en-US" dirty="0">
                <a:latin typeface="Arial Narrow" charset="0"/>
              </a:rPr>
              <a:t>Let the covered food stand for at least two minutes after cooking.</a:t>
            </a:r>
          </a:p>
          <a:p>
            <a:pPr lvl="1" eaLnBrk="1" hangingPunct="1"/>
            <a:r>
              <a:rPr lang="en-US" dirty="0">
                <a:latin typeface="Arial Narrow" charset="0"/>
              </a:rPr>
              <a:t>Check the temperature in at least two places.</a:t>
            </a: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6-30</a:t>
            </a:r>
          </a:p>
        </p:txBody>
      </p:sp>
      <p:pic>
        <p:nvPicPr>
          <p:cNvPr id="6" name="Picture 5" descr="6e_c06_2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038" y="1324451"/>
            <a:ext cx="2103120" cy="1402080"/>
          </a:xfrm>
          <a:prstGeom prst="rect">
            <a:avLst/>
          </a:prstGeom>
        </p:spPr>
      </p:pic>
      <p:sp>
        <p:nvSpPr>
          <p:cNvPr id="2" name="Footer Placeholder 1">
            <a:extLst>
              <a:ext uri="{FF2B5EF4-FFF2-40B4-BE49-F238E27FC236}">
                <a16:creationId xmlns:a16="http://schemas.microsoft.com/office/drawing/2014/main" id="{58549B64-A567-C158-D80B-5B029AE0EF0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494521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n-US" dirty="0">
                <a:latin typeface="Arial Narrow" charset="0"/>
                <a:cs typeface="+mj-cs"/>
              </a:rPr>
              <a:t>Partial Cooking during Preparation</a:t>
            </a:r>
          </a:p>
        </p:txBody>
      </p:sp>
      <p:sp>
        <p:nvSpPr>
          <p:cNvPr id="17817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If partially cooking meat, seafood, poultry, or eggs or dishes containing these items:</a:t>
            </a:r>
          </a:p>
          <a:p>
            <a:pPr lvl="1" eaLnBrk="1" hangingPunct="1">
              <a:defRPr/>
            </a:pPr>
            <a:r>
              <a:rPr lang="en-US" dirty="0">
                <a:solidFill>
                  <a:srgbClr val="FF0000"/>
                </a:solidFill>
                <a:latin typeface="Arial Narrow" charset="0"/>
              </a:rPr>
              <a:t>NEVER</a:t>
            </a:r>
            <a:r>
              <a:rPr lang="en-US" dirty="0">
                <a:latin typeface="Arial Narrow" charset="0"/>
              </a:rPr>
              <a:t> cook the food longer than </a:t>
            </a:r>
            <a:br>
              <a:rPr lang="en-US" dirty="0">
                <a:latin typeface="Arial Narrow" charset="0"/>
              </a:rPr>
            </a:br>
            <a:r>
              <a:rPr lang="en-US" dirty="0">
                <a:latin typeface="Arial Narrow" charset="0"/>
              </a:rPr>
              <a:t>60 minutes during initial cooking.</a:t>
            </a:r>
          </a:p>
          <a:p>
            <a:pPr lvl="1" eaLnBrk="1" hangingPunct="1">
              <a:defRPr/>
            </a:pPr>
            <a:r>
              <a:rPr lang="en-US" dirty="0">
                <a:latin typeface="Arial Narrow" charset="0"/>
              </a:rPr>
              <a:t>Cool the food immediately after </a:t>
            </a:r>
            <a:br>
              <a:rPr lang="en-US" dirty="0">
                <a:latin typeface="Arial Narrow" charset="0"/>
              </a:rPr>
            </a:br>
            <a:r>
              <a:rPr lang="en-US" dirty="0">
                <a:latin typeface="Arial Narrow" charset="0"/>
              </a:rPr>
              <a:t>initial cooking.</a:t>
            </a:r>
          </a:p>
          <a:p>
            <a:pPr lvl="1" eaLnBrk="1" hangingPunct="1">
              <a:defRPr/>
            </a:pPr>
            <a:r>
              <a:rPr lang="en-US" dirty="0">
                <a:latin typeface="Arial Narrow" charset="0"/>
              </a:rPr>
              <a:t>Freeze or refrigerate the food after cooling it:</a:t>
            </a:r>
          </a:p>
          <a:p>
            <a:pPr lvl="2" eaLnBrk="1" hangingPunct="1">
              <a:defRPr/>
            </a:pPr>
            <a:r>
              <a:rPr lang="en-US" dirty="0"/>
              <a:t>If refrigerating, hold it at 41˚F (5˚C) or lower and store it away from ready-to-eat food.</a:t>
            </a:r>
          </a:p>
          <a:p>
            <a:pPr lvl="1" eaLnBrk="1" hangingPunct="1">
              <a:defRPr/>
            </a:pPr>
            <a:r>
              <a:rPr lang="en-US" dirty="0">
                <a:latin typeface="Arial Narrow" charset="0"/>
              </a:rPr>
              <a:t>Heat the food to its required minimum internal temperature before selling or serving it.</a:t>
            </a:r>
          </a:p>
          <a:p>
            <a:pPr lvl="1" eaLnBrk="1" hangingPunct="1">
              <a:defRPr/>
            </a:pPr>
            <a:r>
              <a:rPr lang="en-US" dirty="0">
                <a:latin typeface="Arial Narrow" charset="0"/>
              </a:rPr>
              <a:t>Cool the food if it will not be served immediately or held for service.</a:t>
            </a: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6-31</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21768" y="1228408"/>
            <a:ext cx="2103120" cy="1402080"/>
          </a:xfrm>
          <a:prstGeom prst="rect">
            <a:avLst/>
          </a:prstGeom>
        </p:spPr>
      </p:pic>
      <p:sp>
        <p:nvSpPr>
          <p:cNvPr id="2" name="Footer Placeholder 1">
            <a:extLst>
              <a:ext uri="{FF2B5EF4-FFF2-40B4-BE49-F238E27FC236}">
                <a16:creationId xmlns:a16="http://schemas.microsoft.com/office/drawing/2014/main" id="{FF82A61E-63C3-0197-DBED-E79DB1B09D0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94734264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n-US" dirty="0">
                <a:latin typeface="Arial Narrow" charset="0"/>
                <a:cs typeface="+mj-cs"/>
              </a:rPr>
              <a:t>Partial Cooking during Preparation</a:t>
            </a:r>
          </a:p>
        </p:txBody>
      </p:sp>
      <p:sp>
        <p:nvSpPr>
          <p:cNvPr id="17817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Procedures for partial cooking should describe:</a:t>
            </a:r>
          </a:p>
          <a:p>
            <a:pPr lvl="1" eaLnBrk="1" hangingPunct="1">
              <a:defRPr/>
            </a:pPr>
            <a:r>
              <a:rPr lang="en-US" dirty="0">
                <a:latin typeface="Arial Narrow" charset="0"/>
              </a:rPr>
              <a:t>How to monitor and document requirements</a:t>
            </a:r>
          </a:p>
          <a:p>
            <a:pPr lvl="1" eaLnBrk="1" hangingPunct="1">
              <a:defRPr/>
            </a:pPr>
            <a:r>
              <a:rPr lang="en-US" dirty="0">
                <a:latin typeface="Arial Narrow" charset="0"/>
              </a:rPr>
              <a:t>Which corrective actions will be taken if requirements are not met</a:t>
            </a:r>
          </a:p>
          <a:p>
            <a:pPr lvl="1" eaLnBrk="1" hangingPunct="1">
              <a:defRPr/>
            </a:pPr>
            <a:r>
              <a:rPr lang="en-US" dirty="0">
                <a:latin typeface="Arial Narrow" charset="0"/>
              </a:rPr>
              <a:t>How </a:t>
            </a:r>
            <a:r>
              <a:rPr lang="en-US" dirty="0" err="1">
                <a:latin typeface="Arial Narrow" charset="0"/>
              </a:rPr>
              <a:t>parcooked</a:t>
            </a:r>
            <a:r>
              <a:rPr lang="en-US" dirty="0">
                <a:latin typeface="Arial Narrow" charset="0"/>
              </a:rPr>
              <a:t> items will be marked after initial cooking</a:t>
            </a:r>
          </a:p>
          <a:p>
            <a:pPr lvl="1" eaLnBrk="1" hangingPunct="1">
              <a:defRPr/>
            </a:pPr>
            <a:r>
              <a:rPr lang="en-US" dirty="0">
                <a:latin typeface="Arial Narrow" charset="0"/>
              </a:rPr>
              <a:t>How </a:t>
            </a:r>
            <a:r>
              <a:rPr lang="en-US" dirty="0" err="1">
                <a:latin typeface="Arial Narrow" charset="0"/>
              </a:rPr>
              <a:t>parcooked</a:t>
            </a:r>
            <a:r>
              <a:rPr lang="en-US" dirty="0">
                <a:latin typeface="Arial Narrow" charset="0"/>
              </a:rPr>
              <a:t> food will be stored separately from ready-to-eat food</a:t>
            </a: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6-32</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21768" y="1228408"/>
            <a:ext cx="2103120" cy="1402080"/>
          </a:xfrm>
          <a:prstGeom prst="rect">
            <a:avLst/>
          </a:prstGeom>
        </p:spPr>
      </p:pic>
      <p:sp>
        <p:nvSpPr>
          <p:cNvPr id="2" name="Footer Placeholder 1">
            <a:extLst>
              <a:ext uri="{FF2B5EF4-FFF2-40B4-BE49-F238E27FC236}">
                <a16:creationId xmlns:a16="http://schemas.microsoft.com/office/drawing/2014/main" id="{D4AB33DD-2B00-1954-97FC-2588962F95C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65716598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n-US" dirty="0">
                <a:latin typeface="Arial Narrow" charset="0"/>
                <a:cs typeface="+mj-cs"/>
              </a:rPr>
              <a:t>Consumer Advisories</a:t>
            </a:r>
          </a:p>
        </p:txBody>
      </p:sp>
      <p:sp>
        <p:nvSpPr>
          <p:cNvPr id="180226"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Disclosure:</a:t>
            </a:r>
          </a:p>
          <a:p>
            <a:pPr lvl="1" eaLnBrk="1" hangingPunct="1">
              <a:buFont typeface="Wingdings" pitchFamily="2" charset="2"/>
              <a:buChar char="l"/>
              <a:defRPr/>
            </a:pPr>
            <a:r>
              <a:rPr lang="en-US" dirty="0"/>
              <a:t>Disclose any raw or undercooked TCS items on the menu.</a:t>
            </a:r>
          </a:p>
          <a:p>
            <a:pPr lvl="1" eaLnBrk="1" hangingPunct="1">
              <a:buFont typeface="Wingdings" pitchFamily="2" charset="2"/>
              <a:buChar char="l"/>
              <a:defRPr/>
            </a:pPr>
            <a:r>
              <a:rPr lang="en-US" dirty="0"/>
              <a:t>Note it on the menu next to the items:</a:t>
            </a:r>
          </a:p>
          <a:p>
            <a:pPr lvl="2" eaLnBrk="1" hangingPunct="1">
              <a:buFont typeface="Courier New" pitchFamily="49" charset="0"/>
              <a:buChar char="o"/>
              <a:defRPr/>
            </a:pPr>
            <a:r>
              <a:rPr lang="en-US" dirty="0"/>
              <a:t>An asterisk with a footnote can be used.</a:t>
            </a:r>
          </a:p>
          <a:p>
            <a:pPr lvl="2" eaLnBrk="1" hangingPunct="1">
              <a:buFont typeface="Courier New" pitchFamily="49" charset="0"/>
              <a:buChar char="o"/>
              <a:defRPr/>
            </a:pPr>
            <a:r>
              <a:rPr lang="en-US" dirty="0"/>
              <a:t>The footnote must state that the item is raw or undercooked, or contains raw or undercooked ingredients.</a:t>
            </a:r>
          </a:p>
          <a:p>
            <a:pPr marL="571500" lvl="1" indent="-457200" eaLnBrk="1" hangingPunct="1">
              <a:buFont typeface="Wingdings" pitchFamily="2" charset="2"/>
              <a:buNone/>
              <a:defRPr/>
            </a:pPr>
            <a:endParaRPr lang="en-US" dirty="0"/>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6-33</a:t>
            </a:r>
          </a:p>
        </p:txBody>
      </p:sp>
      <p:pic>
        <p:nvPicPr>
          <p:cNvPr id="7" name="Picture Placeholder 6"/>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ln w="3175">
            <a:solidFill>
              <a:schemeClr val="tx1"/>
            </a:solidFill>
          </a:ln>
        </p:spPr>
      </p:pic>
      <p:sp>
        <p:nvSpPr>
          <p:cNvPr id="2" name="Footer Placeholder 1">
            <a:extLst>
              <a:ext uri="{FF2B5EF4-FFF2-40B4-BE49-F238E27FC236}">
                <a16:creationId xmlns:a16="http://schemas.microsoft.com/office/drawing/2014/main" id="{E318D93E-80EB-2A8F-4419-D543074850E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2207348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n-US" dirty="0">
                <a:latin typeface="Arial Narrow" charset="0"/>
                <a:cs typeface="+mj-cs"/>
              </a:rPr>
              <a:t>Consumer Advisories</a:t>
            </a:r>
          </a:p>
        </p:txBody>
      </p:sp>
      <p:sp>
        <p:nvSpPr>
          <p:cNvPr id="180226" name="Rectangle 3"/>
          <p:cNvSpPr>
            <a:spLocks noGrp="1" noChangeArrowheads="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ea typeface="+mn-ea"/>
                <a:cs typeface="+mn-cs"/>
              </a:rPr>
              <a:t>Reminder:</a:t>
            </a:r>
          </a:p>
          <a:p>
            <a:pPr lvl="1" eaLnBrk="1" hangingPunct="1">
              <a:buFont typeface="Wingdings" pitchFamily="2" charset="2"/>
              <a:buChar char="l"/>
              <a:defRPr/>
            </a:pPr>
            <a:r>
              <a:rPr lang="en-US" dirty="0"/>
              <a:t>Advise customers who order raw or undercooked TCS food of the increased risk of foodborne illness:</a:t>
            </a:r>
          </a:p>
          <a:p>
            <a:pPr lvl="2" eaLnBrk="1" hangingPunct="1">
              <a:buFont typeface="Courier New" pitchFamily="49" charset="0"/>
              <a:buChar char="o"/>
              <a:defRPr/>
            </a:pPr>
            <a:r>
              <a:rPr lang="en-US" dirty="0"/>
              <a:t>Post a notice in the menu.</a:t>
            </a:r>
          </a:p>
          <a:p>
            <a:pPr lvl="2" eaLnBrk="1" hangingPunct="1">
              <a:buFont typeface="Courier New" pitchFamily="49" charset="0"/>
              <a:buChar char="o"/>
              <a:defRPr/>
            </a:pPr>
            <a:r>
              <a:rPr lang="en-US" dirty="0"/>
              <a:t>Provide this information using brochures, table tents, or signs.</a:t>
            </a:r>
          </a:p>
          <a:p>
            <a:pPr marL="571500" lvl="1" indent="-457200" eaLnBrk="1" hangingPunct="1">
              <a:buFont typeface="Wingdings" pitchFamily="2" charset="2"/>
              <a:buNone/>
              <a:defRPr/>
            </a:pPr>
            <a:endParaRPr lang="en-US" dirty="0"/>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6-34</a:t>
            </a:r>
          </a:p>
        </p:txBody>
      </p:sp>
      <p:pic>
        <p:nvPicPr>
          <p:cNvPr id="8" name="Picture Placeholder 6"/>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
        <p:nvSpPr>
          <p:cNvPr id="2" name="Footer Placeholder 1">
            <a:extLst>
              <a:ext uri="{FF2B5EF4-FFF2-40B4-BE49-F238E27FC236}">
                <a16:creationId xmlns:a16="http://schemas.microsoft.com/office/drawing/2014/main" id="{AC4DD627-4463-D6F6-FD2C-2768BCB2D19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46418516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7"/>
          <p:cNvSpPr>
            <a:spLocks noGrp="1" noChangeArrowheads="1"/>
          </p:cNvSpPr>
          <p:nvPr>
            <p:ph type="title"/>
          </p:nvPr>
        </p:nvSpPr>
        <p:spPr/>
        <p:txBody>
          <a:bodyPr/>
          <a:lstStyle/>
          <a:p>
            <a:pPr eaLnBrk="1" hangingPunct="1">
              <a:defRPr/>
            </a:pPr>
            <a:r>
              <a:rPr lang="en-US" dirty="0">
                <a:latin typeface="Arial Narrow" charset="0"/>
                <a:cs typeface="+mj-cs"/>
              </a:rPr>
              <a:t>Children’s Menus</a:t>
            </a:r>
          </a:p>
        </p:txBody>
      </p:sp>
      <p:sp>
        <p:nvSpPr>
          <p:cNvPr id="180226" name="Rectangle 3"/>
          <p:cNvSpPr>
            <a:spLocks noGrp="1" noChangeArrowheads="1"/>
          </p:cNvSpPr>
          <p:nvPr>
            <p:ph idx="1"/>
          </p:nvPr>
        </p:nvSpPr>
        <p:spPr/>
        <p:txBody>
          <a:bodyPr/>
          <a:lstStyle/>
          <a:p>
            <a:pPr marL="0" indent="0" eaLnBrk="1" hangingPunct="1">
              <a:defRPr/>
            </a:pPr>
            <a:r>
              <a:rPr lang="en-US" dirty="0">
                <a:latin typeface="Arial Narrow" charset="0"/>
                <a:cs typeface="+mn-cs"/>
              </a:rPr>
              <a:t>The FDA advises against offering these items on a children’s menu if they are raw or undercooked:</a:t>
            </a:r>
          </a:p>
          <a:p>
            <a:pPr lvl="1" eaLnBrk="1" hangingPunct="1">
              <a:defRPr/>
            </a:pPr>
            <a:r>
              <a:rPr lang="en-US" dirty="0">
                <a:latin typeface="Arial Narrow" charset="0"/>
              </a:rPr>
              <a:t>Meat</a:t>
            </a:r>
          </a:p>
          <a:p>
            <a:pPr lvl="1" eaLnBrk="1" hangingPunct="1">
              <a:defRPr/>
            </a:pPr>
            <a:r>
              <a:rPr lang="en-US" dirty="0">
                <a:latin typeface="Arial Narrow" charset="0"/>
              </a:rPr>
              <a:t>Poultry</a:t>
            </a:r>
          </a:p>
          <a:p>
            <a:pPr lvl="1" eaLnBrk="1" hangingPunct="1">
              <a:defRPr/>
            </a:pPr>
            <a:r>
              <a:rPr lang="en-US" dirty="0">
                <a:latin typeface="Arial Narrow" charset="0"/>
              </a:rPr>
              <a:t>Seafood</a:t>
            </a:r>
          </a:p>
          <a:p>
            <a:pPr lvl="1" eaLnBrk="1" hangingPunct="1">
              <a:defRPr/>
            </a:pPr>
            <a:r>
              <a:rPr lang="en-US" dirty="0">
                <a:latin typeface="Arial Narrow" charset="0"/>
              </a:rPr>
              <a:t>Eggs</a:t>
            </a:r>
          </a:p>
          <a:p>
            <a:pPr marL="571500" lvl="1" indent="-457200" eaLnBrk="1" hangingPunct="1">
              <a:buFont typeface="Wingdings" charset="0"/>
              <a:buNone/>
              <a:defRPr/>
            </a:pPr>
            <a:endParaRPr lang="en-US" dirty="0">
              <a:latin typeface="Arial Narrow" charset="0"/>
            </a:endParaRPr>
          </a:p>
        </p:txBody>
      </p:sp>
      <p:sp>
        <p:nvSpPr>
          <p:cNvPr id="18022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6-35</a:t>
            </a:r>
          </a:p>
        </p:txBody>
      </p:sp>
      <p:pic>
        <p:nvPicPr>
          <p:cNvPr id="2" name="Picture 1" descr="6e_c06_12_Kidsmenu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8720" y="1243013"/>
            <a:ext cx="2106168" cy="1840992"/>
          </a:xfrm>
          <a:prstGeom prst="rect">
            <a:avLst/>
          </a:prstGeom>
        </p:spPr>
      </p:pic>
      <p:sp>
        <p:nvSpPr>
          <p:cNvPr id="3" name="Footer Placeholder 2">
            <a:extLst>
              <a:ext uri="{FF2B5EF4-FFF2-40B4-BE49-F238E27FC236}">
                <a16:creationId xmlns:a16="http://schemas.microsoft.com/office/drawing/2014/main" id="{2913246F-8BAB-EB52-0DF3-61CCBBF0267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0898133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23B814-587C-4E8D-8B57-EE5EAF1332C1}"/>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647" b="-5026"/>
          <a:stretch/>
        </p:blipFill>
        <p:spPr>
          <a:xfrm>
            <a:off x="6523038" y="1243013"/>
            <a:ext cx="2103437" cy="2103120"/>
          </a:xfrm>
          <a:ln w="3175">
            <a:solidFill>
              <a:schemeClr val="tx1"/>
            </a:solidFill>
          </a:ln>
        </p:spPr>
      </p:pic>
      <p:sp>
        <p:nvSpPr>
          <p:cNvPr id="181252" name="Rectangle 8"/>
          <p:cNvSpPr>
            <a:spLocks noGrp="1" noChangeArrowheads="1"/>
          </p:cNvSpPr>
          <p:nvPr>
            <p:ph type="title"/>
          </p:nvPr>
        </p:nvSpPr>
        <p:spPr/>
        <p:txBody>
          <a:bodyPr/>
          <a:lstStyle/>
          <a:p>
            <a:pPr eaLnBrk="1" hangingPunct="1">
              <a:defRPr/>
            </a:pPr>
            <a:r>
              <a:rPr lang="en-US" dirty="0">
                <a:latin typeface="Arial Narrow" charset="0"/>
                <a:cs typeface="+mj-cs"/>
              </a:rPr>
              <a:t>Operations That Mainly Serve High-Risk Populations</a:t>
            </a:r>
          </a:p>
        </p:txBody>
      </p:sp>
      <p:sp>
        <p:nvSpPr>
          <p:cNvPr id="181250" name="Rectangle 3"/>
          <p:cNvSpPr>
            <a:spLocks noGrp="1" noChangeArrowheads="1"/>
          </p:cNvSpPr>
          <p:nvPr>
            <p:ph idx="1"/>
          </p:nvPr>
        </p:nvSpPr>
        <p:spPr/>
        <p:txBody>
          <a:bodyPr/>
          <a:lstStyle/>
          <a:p>
            <a:pPr marL="0" indent="0" eaLnBrk="1" hangingPunct="1">
              <a:defRPr/>
            </a:pPr>
            <a:r>
              <a:rPr lang="en-US" dirty="0">
                <a:solidFill>
                  <a:schemeClr val="accent2"/>
                </a:solidFill>
                <a:latin typeface="Arial Narrow" charset="0"/>
                <a:cs typeface="+mn-cs"/>
              </a:rPr>
              <a:t>NEVER</a:t>
            </a:r>
            <a:r>
              <a:rPr lang="en-US" dirty="0">
                <a:latin typeface="Arial Narrow" charset="0"/>
                <a:cs typeface="+mn-cs"/>
              </a:rPr>
              <a:t> serve:</a:t>
            </a:r>
          </a:p>
          <a:p>
            <a:pPr lvl="1" eaLnBrk="1" hangingPunct="1">
              <a:defRPr/>
            </a:pPr>
            <a:r>
              <a:rPr lang="en-US" dirty="0">
                <a:latin typeface="Arial Narrow" charset="0"/>
              </a:rPr>
              <a:t>Raw seed sprouts</a:t>
            </a:r>
          </a:p>
          <a:p>
            <a:pPr lvl="1" eaLnBrk="1" hangingPunct="1">
              <a:defRPr/>
            </a:pPr>
            <a:r>
              <a:rPr lang="en-US" dirty="0">
                <a:latin typeface="Arial Narrow" charset="0"/>
              </a:rPr>
              <a:t>Raw or undercooked eggs (unpasteurized), meat, or seafood</a:t>
            </a:r>
          </a:p>
          <a:p>
            <a:pPr lvl="2" eaLnBrk="1" hangingPunct="1">
              <a:defRPr/>
            </a:pPr>
            <a:r>
              <a:rPr lang="en-US" dirty="0">
                <a:latin typeface="Arial Narrow" charset="0"/>
              </a:rPr>
              <a:t>Over-easy eggs</a:t>
            </a:r>
          </a:p>
          <a:p>
            <a:pPr lvl="2" eaLnBrk="1" hangingPunct="1">
              <a:defRPr/>
            </a:pPr>
            <a:r>
              <a:rPr lang="en-US" dirty="0">
                <a:latin typeface="Arial Narrow" charset="0"/>
              </a:rPr>
              <a:t>Raw oysters on the half shell</a:t>
            </a:r>
          </a:p>
          <a:p>
            <a:pPr lvl="2" eaLnBrk="1" hangingPunct="1">
              <a:defRPr/>
            </a:pPr>
            <a:r>
              <a:rPr lang="en-US" dirty="0">
                <a:latin typeface="Arial Narrow" charset="0"/>
              </a:rPr>
              <a:t>Rare hamburgers</a:t>
            </a:r>
          </a:p>
          <a:p>
            <a:pPr lvl="1" eaLnBrk="1" hangingPunct="1">
              <a:buFont typeface="Wingdings" pitchFamily="2" charset="2"/>
              <a:buChar char="l"/>
              <a:defRPr/>
            </a:pPr>
            <a:r>
              <a:rPr lang="en-US" dirty="0"/>
              <a:t>Unpasteurized milk or juice</a:t>
            </a:r>
          </a:p>
          <a:p>
            <a:pPr lvl="2" eaLnBrk="1" hangingPunct="1">
              <a:defRPr/>
            </a:pPr>
            <a:endParaRPr lang="en-US" dirty="0">
              <a:latin typeface="Arial Narrow" charset="0"/>
            </a:endParaRPr>
          </a:p>
        </p:txBody>
      </p:sp>
      <p:sp>
        <p:nvSpPr>
          <p:cNvPr id="1812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6-36</a:t>
            </a:r>
          </a:p>
        </p:txBody>
      </p:sp>
      <p:sp>
        <p:nvSpPr>
          <p:cNvPr id="2" name="Footer Placeholder 1">
            <a:extLst>
              <a:ext uri="{FF2B5EF4-FFF2-40B4-BE49-F238E27FC236}">
                <a16:creationId xmlns:a16="http://schemas.microsoft.com/office/drawing/2014/main" id="{C909BE99-FF59-7BDE-CC92-37458593CBC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90946733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4"/>
          <p:cNvSpPr>
            <a:spLocks noChangeArrowheads="1"/>
          </p:cNvSpPr>
          <p:nvPr/>
        </p:nvSpPr>
        <p:spPr bwMode="auto">
          <a:xfrm>
            <a:off x="804863" y="1981200"/>
            <a:ext cx="3135312"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6" name="Rectangle 5"/>
          <p:cNvSpPr>
            <a:spLocks noChangeArrowheads="1"/>
          </p:cNvSpPr>
          <p:nvPr/>
        </p:nvSpPr>
        <p:spPr bwMode="auto">
          <a:xfrm>
            <a:off x="3859213" y="1927225"/>
            <a:ext cx="1970087" cy="142557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6-37</a:t>
            </a:r>
          </a:p>
        </p:txBody>
      </p:sp>
      <p:sp>
        <p:nvSpPr>
          <p:cNvPr id="182278" name="Rectangle 12"/>
          <p:cNvSpPr>
            <a:spLocks noGrp="1" noChangeArrowheads="1"/>
          </p:cNvSpPr>
          <p:nvPr>
            <p:ph type="title"/>
          </p:nvPr>
        </p:nvSpPr>
        <p:spPr/>
        <p:txBody>
          <a:bodyPr/>
          <a:lstStyle/>
          <a:p>
            <a:pPr marL="0" indent="0" eaLnBrk="1" hangingPunct="1">
              <a:defRPr/>
            </a:pPr>
            <a:r>
              <a:rPr lang="en-US" dirty="0">
                <a:latin typeface="Arial Narrow" charset="0"/>
              </a:rPr>
              <a:t>Temperature Requirements for Cooling Food</a:t>
            </a:r>
          </a:p>
        </p:txBody>
      </p:sp>
      <p:sp>
        <p:nvSpPr>
          <p:cNvPr id="7" name="Content Placeholder 6"/>
          <p:cNvSpPr>
            <a:spLocks noGrp="1"/>
          </p:cNvSpPr>
          <p:nvPr>
            <p:ph idx="1"/>
          </p:nvPr>
        </p:nvSpPr>
        <p:spPr>
          <a:xfrm>
            <a:off x="409575" y="1143000"/>
            <a:ext cx="5805874" cy="4983163"/>
          </a:xfrm>
        </p:spPr>
        <p:txBody>
          <a:bodyPr/>
          <a:lstStyle/>
          <a:p>
            <a:r>
              <a:rPr lang="en-US" dirty="0"/>
              <a:t>1.	Cool food from 135˚F to 70˚F (57˚C to 21˚C) within two hours.</a:t>
            </a:r>
          </a:p>
          <a:p>
            <a:r>
              <a:rPr lang="en-US" dirty="0"/>
              <a:t>2. 	Cool it from 70˚F to 41˚F (21˚C to 5˚C) or lower in the next four hours.</a:t>
            </a:r>
          </a:p>
          <a:p>
            <a:endParaRPr lang="en-US" dirty="0"/>
          </a:p>
        </p:txBody>
      </p:sp>
      <p:pic>
        <p:nvPicPr>
          <p:cNvPr id="5" name="Picture Placeholder 4"/>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ln w="3175">
            <a:noFill/>
          </a:ln>
        </p:spPr>
      </p:pic>
      <p:sp>
        <p:nvSpPr>
          <p:cNvPr id="2" name="Footer Placeholder 1">
            <a:extLst>
              <a:ext uri="{FF2B5EF4-FFF2-40B4-BE49-F238E27FC236}">
                <a16:creationId xmlns:a16="http://schemas.microsoft.com/office/drawing/2014/main" id="{99D49FB8-9DC3-FD8E-1C5C-6A9C2EB4931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5953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p:txBody>
          <a:bodyPr/>
          <a:lstStyle/>
          <a:p>
            <a:pPr marL="0" indent="0" eaLnBrk="1" hangingPunct="1">
              <a:defRPr/>
            </a:pPr>
            <a:r>
              <a:rPr lang="en-US" dirty="0">
                <a:ea typeface="+mn-ea"/>
                <a:cs typeface="+mn-cs"/>
              </a:rPr>
              <a:t>TCS food:</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1-21</a:t>
            </a:r>
          </a:p>
        </p:txBody>
      </p:sp>
      <p:sp>
        <p:nvSpPr>
          <p:cNvPr id="2" name="Picture Placeholder 1"/>
          <p:cNvSpPr>
            <a:spLocks noGrp="1"/>
          </p:cNvSpPr>
          <p:nvPr>
            <p:ph type="pic" sz="quarter" idx="12"/>
          </p:nvPr>
        </p:nvSpPr>
        <p:spPr/>
      </p:sp>
      <p:sp>
        <p:nvSpPr>
          <p:cNvPr id="3" name="Picture Placeholder 2"/>
          <p:cNvSpPr>
            <a:spLocks noGrp="1"/>
          </p:cNvSpPr>
          <p:nvPr>
            <p:ph type="pic" sz="quarter" idx="26"/>
          </p:nvPr>
        </p:nvSpPr>
        <p:spPr/>
      </p:sp>
      <p:sp>
        <p:nvSpPr>
          <p:cNvPr id="4" name="Picture Placeholder 3"/>
          <p:cNvSpPr>
            <a:spLocks noGrp="1"/>
          </p:cNvSpPr>
          <p:nvPr>
            <p:ph type="pic" sz="quarter" idx="27"/>
          </p:nvPr>
        </p:nvSpPr>
        <p:spPr/>
      </p:sp>
      <p:sp>
        <p:nvSpPr>
          <p:cNvPr id="5" name="Picture Placeholder 4"/>
          <p:cNvSpPr>
            <a:spLocks noGrp="1"/>
          </p:cNvSpPr>
          <p:nvPr>
            <p:ph type="pic" sz="quarter" idx="28"/>
          </p:nvPr>
        </p:nvSpPr>
        <p:spPr/>
      </p:sp>
      <p:sp>
        <p:nvSpPr>
          <p:cNvPr id="6" name="Picture Placeholder 5"/>
          <p:cNvSpPr>
            <a:spLocks noGrp="1"/>
          </p:cNvSpPr>
          <p:nvPr>
            <p:ph type="pic" sz="quarter" idx="29"/>
          </p:nvPr>
        </p:nvSpPr>
        <p:spPr/>
      </p:sp>
      <p:sp>
        <p:nvSpPr>
          <p:cNvPr id="7" name="Picture Placeholder 6"/>
          <p:cNvSpPr>
            <a:spLocks noGrp="1"/>
          </p:cNvSpPr>
          <p:nvPr>
            <p:ph type="pic" sz="quarter" idx="30"/>
          </p:nvPr>
        </p:nvSpPr>
        <p:spPr/>
      </p:sp>
      <p:pic>
        <p:nvPicPr>
          <p:cNvPr id="18" name="Picture Placeholder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283324" y="4084982"/>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 name="Picture Placeholder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28566" y="1928190"/>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1" name="Picture Placeholder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3391038" y="1928190"/>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 name="Picture Placeholder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6263445" y="1928190"/>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Placeholder 12"/>
          <p:cNvPicPr>
            <a:picLocks noChangeAspect="1"/>
          </p:cNvPicPr>
          <p:nvPr/>
        </p:nvPicPr>
        <p:blipFill rotWithShape="1">
          <a:blip r:embed="rId8" cstate="screen">
            <a:extLst>
              <a:ext uri="{28A0092B-C50C-407E-A947-70E740481C1C}">
                <a14:useLocalDpi xmlns:a14="http://schemas.microsoft.com/office/drawing/2010/main"/>
              </a:ext>
            </a:extLst>
          </a:blip>
          <a:srcRect t="-4538" r="-548" b="-3266"/>
          <a:stretch/>
        </p:blipFill>
        <p:spPr bwMode="auto">
          <a:xfrm>
            <a:off x="548445" y="4084982"/>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Placeholder 14"/>
          <p:cNvPicPr>
            <a:picLocks noChangeAspect="1"/>
          </p:cNvPicPr>
          <p:nvPr/>
        </p:nvPicPr>
        <p:blipFill rotWithShape="1">
          <a:blip r:embed="rId9" cstate="screen">
            <a:extLst>
              <a:ext uri="{28A0092B-C50C-407E-A947-70E740481C1C}">
                <a14:useLocalDpi xmlns:a14="http://schemas.microsoft.com/office/drawing/2010/main"/>
              </a:ext>
            </a:extLst>
          </a:blip>
          <a:srcRect t="-18734" b="-18874"/>
          <a:stretch/>
        </p:blipFill>
        <p:spPr bwMode="auto">
          <a:xfrm>
            <a:off x="3410917" y="4084982"/>
            <a:ext cx="2526061" cy="1812789"/>
          </a:xfrm>
          <a:prstGeom prst="roundRect">
            <a:avLst>
              <a:gd name="adj" fmla="val 11021"/>
            </a:avLst>
          </a:prstGeom>
          <a:solidFill>
            <a:schemeClr val="bg1"/>
          </a:solidFill>
          <a:ln w="3175" cap="flat" cmpd="sng" algn="ctr">
            <a:solidFill>
              <a:schemeClr val="tx1"/>
            </a:solidFill>
            <a:prstDash val="solid"/>
          </a:ln>
          <a:effectLst/>
          <a:extLst>
            <a:ext uri="{FAA26D3D-D897-4be2-8F04-BA451C77F1D7}">
              <ma14:placeholderFlag xmlns:ma14="http://schemas.microsoft.com/office/mac/drawingml/2011/main" xmlns="" val="1"/>
            </a:ext>
          </a:extLst>
        </p:spPr>
      </p:pic>
      <p:sp>
        <p:nvSpPr>
          <p:cNvPr id="8" name="Footer Placeholder 7">
            <a:extLst>
              <a:ext uri="{FF2B5EF4-FFF2-40B4-BE49-F238E27FC236}">
                <a16:creationId xmlns:a16="http://schemas.microsoft.com/office/drawing/2014/main" id="{B039DBF3-E71E-EEEC-F074-1140242A6BE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7"/>
          <p:cNvSpPr>
            <a:spLocks noGrp="1" noChangeArrowheads="1"/>
          </p:cNvSpPr>
          <p:nvPr>
            <p:ph type="title"/>
          </p:nvPr>
        </p:nvSpPr>
        <p:spPr/>
        <p:txBody>
          <a:bodyPr/>
          <a:lstStyle/>
          <a:p>
            <a:pPr eaLnBrk="1" hangingPunct="1">
              <a:defRPr/>
            </a:pPr>
            <a:r>
              <a:rPr lang="en-US" dirty="0">
                <a:latin typeface="Arial Narrow" charset="0"/>
              </a:rPr>
              <a:t>Temperature Requirements for Cooling Food</a:t>
            </a:r>
            <a:endParaRPr lang="en-US" dirty="0">
              <a:latin typeface="Arial Narrow" charset="0"/>
              <a:cs typeface="+mj-cs"/>
            </a:endParaRPr>
          </a:p>
        </p:txBody>
      </p:sp>
      <p:sp>
        <p:nvSpPr>
          <p:cNvPr id="183298" name="Rectangle 3"/>
          <p:cNvSpPr>
            <a:spLocks noGrp="1" noChangeArrowheads="1"/>
          </p:cNvSpPr>
          <p:nvPr>
            <p:ph idx="1"/>
          </p:nvPr>
        </p:nvSpPr>
        <p:spPr/>
        <p:txBody>
          <a:bodyPr/>
          <a:lstStyle/>
          <a:p>
            <a:pPr marL="0" indent="0" eaLnBrk="1" hangingPunct="1">
              <a:defRPr/>
            </a:pPr>
            <a:r>
              <a:rPr lang="en-US" dirty="0">
                <a:latin typeface="Arial Narrow" charset="0"/>
                <a:cs typeface="+mn-cs"/>
              </a:rPr>
              <a:t>If you cool food from 135</a:t>
            </a:r>
            <a:r>
              <a:rPr lang="en-US" dirty="0"/>
              <a:t>˚</a:t>
            </a:r>
            <a:r>
              <a:rPr lang="en-US" dirty="0">
                <a:latin typeface="Arial Narrow" charset="0"/>
                <a:cs typeface="+mn-cs"/>
              </a:rPr>
              <a:t>F to 70</a:t>
            </a:r>
            <a:r>
              <a:rPr lang="en-US" dirty="0"/>
              <a:t>˚</a:t>
            </a:r>
            <a:r>
              <a:rPr lang="en-US" dirty="0">
                <a:latin typeface="Arial Narrow" charset="0"/>
                <a:cs typeface="+mn-cs"/>
              </a:rPr>
              <a:t>F (57</a:t>
            </a:r>
            <a:r>
              <a:rPr lang="en-US" dirty="0"/>
              <a:t>˚</a:t>
            </a:r>
            <a:r>
              <a:rPr lang="en-US" dirty="0">
                <a:latin typeface="Arial Narrow" charset="0"/>
                <a:cs typeface="+mn-cs"/>
              </a:rPr>
              <a:t>C to 21</a:t>
            </a:r>
            <a:r>
              <a:rPr lang="en-US" dirty="0"/>
              <a:t>˚</a:t>
            </a:r>
            <a:r>
              <a:rPr lang="en-US" dirty="0">
                <a:latin typeface="Arial Narrow" charset="0"/>
                <a:cs typeface="+mn-cs"/>
              </a:rPr>
              <a:t>C)</a:t>
            </a:r>
            <a:r>
              <a:rPr lang="en-US" b="0" dirty="0">
                <a:latin typeface="Arial Narrow" charset="0"/>
                <a:cs typeface="+mn-cs"/>
              </a:rPr>
              <a:t> </a:t>
            </a:r>
            <a:br>
              <a:rPr lang="en-US" b="0" dirty="0">
                <a:latin typeface="Arial Narrow" charset="0"/>
                <a:cs typeface="+mn-cs"/>
              </a:rPr>
            </a:br>
            <a:r>
              <a:rPr lang="en-US" dirty="0">
                <a:latin typeface="Arial Narrow" charset="0"/>
                <a:cs typeface="+mn-cs"/>
              </a:rPr>
              <a:t>in less than two hours: </a:t>
            </a:r>
          </a:p>
          <a:p>
            <a:pPr lvl="1" eaLnBrk="1" hangingPunct="1">
              <a:defRPr/>
            </a:pPr>
            <a:r>
              <a:rPr lang="en-US" dirty="0">
                <a:latin typeface="Arial Narrow" charset="0"/>
              </a:rPr>
              <a:t>The remaining time can be used to cool it to 41</a:t>
            </a:r>
            <a:r>
              <a:rPr lang="en-US" dirty="0"/>
              <a:t>˚</a:t>
            </a:r>
            <a:r>
              <a:rPr lang="en-US" dirty="0">
                <a:latin typeface="Arial Narrow" charset="0"/>
              </a:rPr>
              <a:t>F (5</a:t>
            </a:r>
            <a:r>
              <a:rPr lang="en-US" dirty="0"/>
              <a:t>˚</a:t>
            </a:r>
            <a:r>
              <a:rPr lang="en-US" dirty="0">
                <a:latin typeface="Arial Narrow" charset="0"/>
              </a:rPr>
              <a:t>C) or lower.</a:t>
            </a:r>
          </a:p>
          <a:p>
            <a:pPr lvl="1" eaLnBrk="1" hangingPunct="1">
              <a:defRPr/>
            </a:pPr>
            <a:r>
              <a:rPr lang="en-US" dirty="0">
                <a:latin typeface="Arial Narrow" charset="0"/>
              </a:rPr>
              <a:t>The total cooling time cannot be longer than six hours.</a:t>
            </a:r>
          </a:p>
          <a:p>
            <a:pPr marL="0" indent="0" eaLnBrk="1" hangingPunct="1">
              <a:defRPr/>
            </a:pPr>
            <a:r>
              <a:rPr lang="en-US" dirty="0">
                <a:latin typeface="Arial Narrow" charset="0"/>
                <a:cs typeface="+mn-cs"/>
              </a:rPr>
              <a:t>Example:</a:t>
            </a:r>
          </a:p>
          <a:p>
            <a:pPr lvl="1" eaLnBrk="1" hangingPunct="1">
              <a:defRPr/>
            </a:pPr>
            <a:r>
              <a:rPr lang="en-US" dirty="0">
                <a:latin typeface="Arial Narrow" charset="0"/>
              </a:rPr>
              <a:t>If you cool food from 135</a:t>
            </a:r>
            <a:r>
              <a:rPr lang="en-US" dirty="0"/>
              <a:t>˚</a:t>
            </a:r>
            <a:r>
              <a:rPr lang="en-US" dirty="0">
                <a:latin typeface="Arial Narrow" charset="0"/>
              </a:rPr>
              <a:t>F to 70</a:t>
            </a:r>
            <a:r>
              <a:rPr lang="en-US" dirty="0"/>
              <a:t>˚</a:t>
            </a:r>
            <a:r>
              <a:rPr lang="en-US" dirty="0">
                <a:latin typeface="Arial Narrow" charset="0"/>
              </a:rPr>
              <a:t>F (57</a:t>
            </a:r>
            <a:r>
              <a:rPr lang="en-US" dirty="0"/>
              <a:t>˚</a:t>
            </a:r>
            <a:r>
              <a:rPr lang="en-US" dirty="0">
                <a:latin typeface="Arial Narrow" charset="0"/>
              </a:rPr>
              <a:t>C to 21</a:t>
            </a:r>
            <a:r>
              <a:rPr lang="en-US" dirty="0"/>
              <a:t>˚</a:t>
            </a:r>
            <a:r>
              <a:rPr lang="en-US" dirty="0">
                <a:latin typeface="Arial Narrow" charset="0"/>
              </a:rPr>
              <a:t>C) in one hour.</a:t>
            </a:r>
          </a:p>
          <a:p>
            <a:pPr lvl="1" eaLnBrk="1" hangingPunct="1">
              <a:defRPr/>
            </a:pPr>
            <a:r>
              <a:rPr lang="en-US" dirty="0">
                <a:latin typeface="Arial Narrow" charset="0"/>
              </a:rPr>
              <a:t>Then you have five hours to get the food to 41</a:t>
            </a:r>
            <a:r>
              <a:rPr lang="en-US" dirty="0"/>
              <a:t>˚</a:t>
            </a:r>
            <a:r>
              <a:rPr lang="en-US" dirty="0">
                <a:latin typeface="Arial Narrow" charset="0"/>
              </a:rPr>
              <a:t>F (5</a:t>
            </a:r>
            <a:r>
              <a:rPr lang="en-US" dirty="0"/>
              <a:t>˚</a:t>
            </a:r>
            <a:r>
              <a:rPr lang="en-US" dirty="0">
                <a:latin typeface="Arial Narrow" charset="0"/>
              </a:rPr>
              <a:t>C) or lower.</a:t>
            </a:r>
          </a:p>
          <a:p>
            <a:pPr marL="571500" lvl="1" indent="-457200" eaLnBrk="1" hangingPunct="1">
              <a:defRPr/>
            </a:pPr>
            <a:endParaRPr lang="en-US" dirty="0">
              <a:latin typeface="Arial Narrow" charset="0"/>
            </a:endParaRPr>
          </a:p>
        </p:txBody>
      </p:sp>
      <p:sp>
        <p:nvSpPr>
          <p:cNvPr id="18329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6-38</a:t>
            </a:r>
          </a:p>
        </p:txBody>
      </p:sp>
      <p:sp>
        <p:nvSpPr>
          <p:cNvPr id="2" name="Footer Placeholder 1">
            <a:extLst>
              <a:ext uri="{FF2B5EF4-FFF2-40B4-BE49-F238E27FC236}">
                <a16:creationId xmlns:a16="http://schemas.microsoft.com/office/drawing/2014/main" id="{1ECD5DC7-8E4E-2B7D-E65F-53FA981C6DA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2252387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221E7D-CCD1-4754-AFBA-65294724A55E}"/>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84325" name="Rectangle 12"/>
          <p:cNvSpPr>
            <a:spLocks noGrp="1" noChangeArrowheads="1"/>
          </p:cNvSpPr>
          <p:nvPr>
            <p:ph type="title"/>
          </p:nvPr>
        </p:nvSpPr>
        <p:spPr/>
        <p:txBody>
          <a:bodyPr/>
          <a:lstStyle/>
          <a:p>
            <a:pPr eaLnBrk="1" hangingPunct="1">
              <a:defRPr/>
            </a:pPr>
            <a:r>
              <a:rPr lang="en-US" dirty="0">
                <a:latin typeface="Arial Narrow" charset="0"/>
                <a:cs typeface="+mj-cs"/>
              </a:rPr>
              <a:t>Cooling Food</a:t>
            </a:r>
          </a:p>
        </p:txBody>
      </p:sp>
      <p:sp>
        <p:nvSpPr>
          <p:cNvPr id="184322" name="Rectangle 3"/>
          <p:cNvSpPr>
            <a:spLocks noGrp="1" noChangeArrowheads="1"/>
          </p:cNvSpPr>
          <p:nvPr>
            <p:ph idx="1"/>
          </p:nvPr>
        </p:nvSpPr>
        <p:spPr/>
        <p:txBody>
          <a:bodyPr/>
          <a:lstStyle/>
          <a:p>
            <a:pPr marL="0" indent="0" eaLnBrk="1" hangingPunct="1">
              <a:defRPr/>
            </a:pPr>
            <a:r>
              <a:rPr lang="en-US" dirty="0">
                <a:latin typeface="Arial Narrow" charset="0"/>
                <a:cs typeface="+mn-cs"/>
              </a:rPr>
              <a:t>Factors that affect cooling:</a:t>
            </a:r>
          </a:p>
          <a:p>
            <a:pPr lvl="1" eaLnBrk="1" hangingPunct="1">
              <a:defRPr/>
            </a:pPr>
            <a:r>
              <a:rPr lang="en-US" dirty="0">
                <a:latin typeface="Arial Narrow" charset="0"/>
              </a:rPr>
              <a:t>Thickness or density of the food</a:t>
            </a:r>
          </a:p>
          <a:p>
            <a:pPr lvl="1" eaLnBrk="1" hangingPunct="1">
              <a:defRPr/>
            </a:pPr>
            <a:r>
              <a:rPr lang="en-US" dirty="0">
                <a:latin typeface="Arial Narrow" charset="0"/>
              </a:rPr>
              <a:t>Size of the food</a:t>
            </a:r>
          </a:p>
          <a:p>
            <a:pPr lvl="2" eaLnBrk="1" hangingPunct="1">
              <a:defRPr/>
            </a:pPr>
            <a:r>
              <a:rPr lang="en-US" dirty="0">
                <a:latin typeface="Arial Narrow" charset="0"/>
              </a:rPr>
              <a:t>Cut larger items into smaller pieces.</a:t>
            </a:r>
          </a:p>
          <a:p>
            <a:pPr lvl="2" eaLnBrk="1" hangingPunct="1">
              <a:defRPr/>
            </a:pPr>
            <a:r>
              <a:rPr lang="en-US" dirty="0">
                <a:latin typeface="Arial Narrow" charset="0"/>
              </a:rPr>
              <a:t>Divide large containers of food into smaller containers or shallow pans.</a:t>
            </a:r>
          </a:p>
          <a:p>
            <a:pPr lvl="1" eaLnBrk="1" hangingPunct="1">
              <a:defRPr/>
            </a:pPr>
            <a:r>
              <a:rPr lang="en-US" dirty="0">
                <a:latin typeface="Arial Narrow" charset="0"/>
              </a:rPr>
              <a:t>Storage container</a:t>
            </a:r>
          </a:p>
          <a:p>
            <a:pPr lvl="2" eaLnBrk="1" hangingPunct="1">
              <a:defRPr/>
            </a:pPr>
            <a:r>
              <a:rPr lang="en-US" dirty="0"/>
              <a:t>Stainless steel transfers heat away from food faster than plastic.</a:t>
            </a:r>
          </a:p>
          <a:p>
            <a:pPr lvl="2" eaLnBrk="1" hangingPunct="1">
              <a:defRPr/>
            </a:pPr>
            <a:r>
              <a:rPr lang="en-US" dirty="0"/>
              <a:t>Shallow pans let the heat from food disperse faster than deep pans.</a:t>
            </a:r>
            <a:endParaRPr lang="en-US" dirty="0">
              <a:latin typeface="Arial Narrow" charset="0"/>
            </a:endParaRPr>
          </a:p>
        </p:txBody>
      </p:sp>
      <p:sp>
        <p:nvSpPr>
          <p:cNvPr id="1843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6-39</a:t>
            </a:r>
          </a:p>
        </p:txBody>
      </p:sp>
      <p:sp>
        <p:nvSpPr>
          <p:cNvPr id="2" name="Footer Placeholder 1">
            <a:extLst>
              <a:ext uri="{FF2B5EF4-FFF2-40B4-BE49-F238E27FC236}">
                <a16:creationId xmlns:a16="http://schemas.microsoft.com/office/drawing/2014/main" id="{9136E190-3989-006F-C6DE-DC950C3AD50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5621298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840D5C3-A5B0-40F8-A499-472E6610AAD0}"/>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
        <p:nvSpPr>
          <p:cNvPr id="185352" name="Rectangle 11"/>
          <p:cNvSpPr>
            <a:spLocks noGrp="1" noChangeArrowheads="1"/>
          </p:cNvSpPr>
          <p:nvPr>
            <p:ph type="title"/>
          </p:nvPr>
        </p:nvSpPr>
        <p:spPr/>
        <p:txBody>
          <a:bodyPr/>
          <a:lstStyle/>
          <a:p>
            <a:pPr eaLnBrk="1" hangingPunct="1">
              <a:defRPr/>
            </a:pPr>
            <a:r>
              <a:rPr lang="en-US" dirty="0">
                <a:latin typeface="Arial Narrow" charset="0"/>
                <a:cs typeface="+mj-cs"/>
              </a:rPr>
              <a:t>Cooling Food</a:t>
            </a:r>
          </a:p>
        </p:txBody>
      </p:sp>
      <p:sp>
        <p:nvSpPr>
          <p:cNvPr id="186370" name="Rectangle 3"/>
          <p:cNvSpPr>
            <a:spLocks noGrp="1" noChangeArrowheads="1"/>
          </p:cNvSpPr>
          <p:nvPr>
            <p:ph idx="1"/>
          </p:nvPr>
        </p:nvSpPr>
        <p:spPr/>
        <p:txBody>
          <a:bodyPr/>
          <a:lstStyle/>
          <a:p>
            <a:pPr eaLnBrk="1" hangingPunct="1">
              <a:defRPr/>
            </a:pPr>
            <a:r>
              <a:rPr lang="en-US" dirty="0">
                <a:ea typeface="+mn-ea"/>
                <a:cs typeface="+mn-cs"/>
              </a:rPr>
              <a:t>Methods for cooling food:</a:t>
            </a:r>
          </a:p>
          <a:p>
            <a:pPr lvl="1" eaLnBrk="1" hangingPunct="1">
              <a:buFont typeface="Wingdings" pitchFamily="2" charset="2"/>
              <a:buChar char="l"/>
              <a:defRPr/>
            </a:pPr>
            <a:r>
              <a:rPr lang="en-US" dirty="0"/>
              <a:t>Place food in an ice-water bath.</a:t>
            </a:r>
          </a:p>
          <a:p>
            <a:pPr lvl="1" eaLnBrk="1" hangingPunct="1">
              <a:buFont typeface="Wingdings" pitchFamily="2" charset="2"/>
              <a:buChar char="l"/>
              <a:defRPr/>
            </a:pPr>
            <a:r>
              <a:rPr lang="en-US" dirty="0"/>
              <a:t>Place it in a blast chiller.</a:t>
            </a:r>
          </a:p>
          <a:p>
            <a:pPr lvl="1" eaLnBrk="1" hangingPunct="1">
              <a:buFont typeface="Wingdings" pitchFamily="2" charset="2"/>
              <a:buChar char="l"/>
              <a:defRPr/>
            </a:pPr>
            <a:r>
              <a:rPr lang="en-US" dirty="0"/>
              <a:t>Stir it with an ice paddle.</a:t>
            </a:r>
          </a:p>
          <a:p>
            <a:pPr lvl="1" eaLnBrk="1" hangingPunct="1">
              <a:buFont typeface="Wingdings" pitchFamily="2" charset="2"/>
              <a:buChar char="l"/>
              <a:defRPr/>
            </a:pPr>
            <a:r>
              <a:rPr lang="en-US" dirty="0"/>
              <a:t>Use ice or cold water as an ingredient.</a:t>
            </a:r>
          </a:p>
          <a:p>
            <a:pPr lvl="1" eaLnBrk="1" hangingPunct="1">
              <a:buFont typeface="Wingdings" pitchFamily="2" charset="2"/>
              <a:buChar char="l"/>
              <a:defRPr/>
            </a:pPr>
            <a:endParaRPr lang="en-US" dirty="0"/>
          </a:p>
          <a:p>
            <a:pPr marL="114300" lvl="1" indent="0" eaLnBrk="1" hangingPunct="1">
              <a:buFont typeface="Wingdings" pitchFamily="2" charset="2"/>
              <a:buNone/>
              <a:defRPr/>
            </a:pPr>
            <a:endParaRPr lang="en-US" dirty="0"/>
          </a:p>
          <a:p>
            <a:pPr marL="571500" lvl="1" indent="-457200" eaLnBrk="1" hangingPunct="1">
              <a:buFont typeface="Wingdings" pitchFamily="2" charset="2"/>
              <a:buNone/>
              <a:defRPr/>
            </a:pPr>
            <a:endParaRPr lang="en-US" sz="2000" dirty="0"/>
          </a:p>
        </p:txBody>
      </p:sp>
      <p:sp>
        <p:nvSpPr>
          <p:cNvPr id="185349" name="Rectangle 6"/>
          <p:cNvSpPr>
            <a:spLocks noChangeArrowheads="1"/>
          </p:cNvSpPr>
          <p:nvPr/>
        </p:nvSpPr>
        <p:spPr bwMode="auto">
          <a:xfrm>
            <a:off x="806450" y="3827463"/>
            <a:ext cx="1520825" cy="125888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8535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6-40</a:t>
            </a:r>
          </a:p>
        </p:txBody>
      </p:sp>
      <p:pic>
        <p:nvPicPr>
          <p:cNvPr id="11" name="Picture Placeholder 5">
            <a:extLst>
              <a:ext uri="{FF2B5EF4-FFF2-40B4-BE49-F238E27FC236}">
                <a16:creationId xmlns:a16="http://schemas.microsoft.com/office/drawing/2014/main" id="{3840D5C3-A5B0-40F8-A499-472E6610AA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7" y="3543618"/>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07F3BE7D-2B2C-86CB-E8B2-9BE9A33FCE0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30150123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8"/>
          <p:cNvSpPr>
            <a:spLocks noGrp="1" noChangeArrowheads="1"/>
          </p:cNvSpPr>
          <p:nvPr>
            <p:ph type="title"/>
          </p:nvPr>
        </p:nvSpPr>
        <p:spPr/>
        <p:txBody>
          <a:bodyPr/>
          <a:lstStyle/>
          <a:p>
            <a:pPr eaLnBrk="1" hangingPunct="1">
              <a:defRPr/>
            </a:pPr>
            <a:r>
              <a:rPr lang="en-US" dirty="0">
                <a:latin typeface="Arial Narrow" charset="0"/>
                <a:cs typeface="+mj-cs"/>
              </a:rPr>
              <a:t>Cooling Food</a:t>
            </a:r>
          </a:p>
        </p:txBody>
      </p:sp>
      <p:sp>
        <p:nvSpPr>
          <p:cNvPr id="3" name="Content Placeholder 2"/>
          <p:cNvSpPr>
            <a:spLocks noGrp="1"/>
          </p:cNvSpPr>
          <p:nvPr>
            <p:ph idx="1"/>
          </p:nvPr>
        </p:nvSpPr>
        <p:spPr/>
        <p:txBody>
          <a:bodyPr/>
          <a:lstStyle/>
          <a:p>
            <a:pPr>
              <a:defRPr/>
            </a:pPr>
            <a:r>
              <a:rPr lang="en-US" dirty="0">
                <a:ea typeface="+mn-ea"/>
                <a:cs typeface="+mn-cs"/>
              </a:rPr>
              <a:t>When storing food for further cooling:</a:t>
            </a:r>
          </a:p>
          <a:p>
            <a:pPr lvl="1" eaLnBrk="1" hangingPunct="1">
              <a:buFont typeface="Wingdings" pitchFamily="2" charset="2"/>
              <a:buChar char="l"/>
              <a:defRPr/>
            </a:pPr>
            <a:r>
              <a:rPr lang="en-US" dirty="0">
                <a:latin typeface="Arial Narrow" charset="0"/>
              </a:rPr>
              <a:t>Loosely cover food containers before storing them.</a:t>
            </a:r>
          </a:p>
          <a:p>
            <a:pPr lvl="1" eaLnBrk="1" hangingPunct="1">
              <a:buFont typeface="Wingdings" pitchFamily="2" charset="2"/>
              <a:buChar char="l"/>
              <a:defRPr/>
            </a:pPr>
            <a:r>
              <a:rPr lang="en-US" dirty="0">
                <a:latin typeface="Arial Narrow" charset="0"/>
              </a:rPr>
              <a:t>Food can be left uncovered if protected from contamination.</a:t>
            </a:r>
          </a:p>
          <a:p>
            <a:pPr lvl="2" eaLnBrk="1" hangingPunct="1">
              <a:buFont typeface="Courier New" pitchFamily="49" charset="0"/>
              <a:buChar char="o"/>
              <a:defRPr/>
            </a:pPr>
            <a:r>
              <a:rPr lang="en-US" sz="2200" dirty="0">
                <a:latin typeface="Arial Narrow" charset="0"/>
              </a:rPr>
              <a:t>Storing uncovered containers above other food, especially raw seafood, meat</a:t>
            </a:r>
            <a:r>
              <a:rPr lang="en-US" sz="2200" dirty="0"/>
              <a:t>, and poultry, will help prevent cross-contamination.</a:t>
            </a:r>
          </a:p>
          <a:p>
            <a:endParaRPr lang="en-US" dirty="0"/>
          </a:p>
        </p:txBody>
      </p:sp>
      <p:sp>
        <p:nvSpPr>
          <p:cNvPr id="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6-41</a:t>
            </a:r>
          </a:p>
        </p:txBody>
      </p:sp>
      <p:sp>
        <p:nvSpPr>
          <p:cNvPr id="2" name="Footer Placeholder 1">
            <a:extLst>
              <a:ext uri="{FF2B5EF4-FFF2-40B4-BE49-F238E27FC236}">
                <a16:creationId xmlns:a16="http://schemas.microsoft.com/office/drawing/2014/main" id="{49FF9BC5-A00D-90AD-3AAC-8FA48BA777C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27248789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6-42</a:t>
            </a:r>
          </a:p>
        </p:txBody>
      </p:sp>
      <p:sp>
        <p:nvSpPr>
          <p:cNvPr id="187397" name="Rectangle 8"/>
          <p:cNvSpPr>
            <a:spLocks noGrp="1" noChangeArrowheads="1"/>
          </p:cNvSpPr>
          <p:nvPr>
            <p:ph type="title"/>
          </p:nvPr>
        </p:nvSpPr>
        <p:spPr/>
        <p:txBody>
          <a:bodyPr/>
          <a:lstStyle/>
          <a:p>
            <a:pPr eaLnBrk="1" hangingPunct="1">
              <a:defRPr/>
            </a:pPr>
            <a:r>
              <a:rPr lang="en-US" dirty="0">
                <a:latin typeface="Arial Narrow" charset="0"/>
                <a:cs typeface="+mj-cs"/>
              </a:rPr>
              <a:t>Reheating Food</a:t>
            </a:r>
          </a:p>
        </p:txBody>
      </p:sp>
      <p:sp>
        <p:nvSpPr>
          <p:cNvPr id="5" name="Content Placeholder 4"/>
          <p:cNvSpPr>
            <a:spLocks noGrp="1"/>
          </p:cNvSpPr>
          <p:nvPr>
            <p:ph idx="1"/>
          </p:nvPr>
        </p:nvSpPr>
        <p:spPr/>
        <p:txBody>
          <a:bodyPr/>
          <a:lstStyle/>
          <a:p>
            <a:r>
              <a:rPr lang="en-US" dirty="0">
                <a:ea typeface="+mn-ea"/>
                <a:cs typeface="+mn-cs"/>
              </a:rPr>
              <a:t>Food reheated for immediate service:</a:t>
            </a:r>
          </a:p>
          <a:p>
            <a:pPr lvl="1" eaLnBrk="1" hangingPunct="1">
              <a:buFont typeface="Wingdings" pitchFamily="2" charset="2"/>
              <a:buChar char="l"/>
              <a:defRPr/>
            </a:pPr>
            <a:r>
              <a:rPr lang="en-US" dirty="0">
                <a:latin typeface="Arial Narrow" charset="0"/>
              </a:rPr>
              <a:t>Can be reheated to any temperature if it was cooked and cooled correctly</a:t>
            </a:r>
          </a:p>
          <a:p>
            <a:r>
              <a:rPr lang="en-US" dirty="0">
                <a:ea typeface="+mn-ea"/>
                <a:cs typeface="+mn-cs"/>
              </a:rPr>
              <a:t>Food reheated for hot-holding:</a:t>
            </a:r>
          </a:p>
          <a:p>
            <a:pPr lvl="1" eaLnBrk="1" hangingPunct="1">
              <a:buFont typeface="Wingdings" pitchFamily="2" charset="2"/>
              <a:buChar char="l"/>
              <a:defRPr/>
            </a:pPr>
            <a:r>
              <a:rPr lang="en-US" dirty="0">
                <a:latin typeface="Arial Narrow" charset="0"/>
              </a:rPr>
              <a:t>Must be reheated within two hours to an internal temperature of 165</a:t>
            </a:r>
            <a:r>
              <a:rPr lang="en-US" dirty="0"/>
              <a:t>˚</a:t>
            </a:r>
            <a:r>
              <a:rPr lang="en-US" dirty="0">
                <a:latin typeface="Arial Narrow" charset="0"/>
              </a:rPr>
              <a:t>F (74</a:t>
            </a:r>
            <a:r>
              <a:rPr lang="en-US" dirty="0"/>
              <a:t>˚</a:t>
            </a:r>
            <a:r>
              <a:rPr lang="en-US" dirty="0">
                <a:latin typeface="Arial Narrow" charset="0"/>
              </a:rPr>
              <a:t>C) for </a:t>
            </a:r>
            <a:br>
              <a:rPr lang="en-US" dirty="0">
                <a:latin typeface="Arial Narrow" charset="0"/>
              </a:rPr>
            </a:br>
            <a:r>
              <a:rPr lang="en-US" dirty="0">
                <a:latin typeface="Arial Narrow" charset="0"/>
              </a:rPr>
              <a:t>15 seconds</a:t>
            </a:r>
          </a:p>
          <a:p>
            <a:pPr lvl="1" eaLnBrk="1" hangingPunct="1">
              <a:buFont typeface="Wingdings" pitchFamily="2" charset="2"/>
              <a:buChar char="l"/>
              <a:defRPr/>
            </a:pPr>
            <a:r>
              <a:rPr lang="en-US" dirty="0">
                <a:latin typeface="Arial Narrow" charset="0"/>
              </a:rPr>
              <a:t>Reheat commercially processed and packaged ready-to-eat food to an internal temperature of at least 135</a:t>
            </a:r>
            <a:r>
              <a:rPr lang="en-US" dirty="0"/>
              <a:t>˚</a:t>
            </a:r>
            <a:r>
              <a:rPr lang="en-US" dirty="0">
                <a:solidFill>
                  <a:schemeClr val="tx1"/>
                </a:solidFill>
              </a:rPr>
              <a:t>F</a:t>
            </a:r>
            <a:r>
              <a:rPr lang="en-US" dirty="0"/>
              <a:t> </a:t>
            </a:r>
            <a:r>
              <a:rPr lang="en-US" dirty="0">
                <a:latin typeface="Arial Narrow" charset="0"/>
              </a:rPr>
              <a:t>(57</a:t>
            </a:r>
            <a:r>
              <a:rPr lang="en-US" dirty="0"/>
              <a:t>˚</a:t>
            </a:r>
            <a:r>
              <a:rPr lang="en-US" dirty="0">
                <a:solidFill>
                  <a:schemeClr val="tx1"/>
                </a:solidFill>
              </a:rPr>
              <a:t>C</a:t>
            </a:r>
            <a:r>
              <a:rPr lang="en-US" dirty="0">
                <a:latin typeface="Arial Narrow" charset="0"/>
              </a:rPr>
              <a:t>).</a:t>
            </a:r>
          </a:p>
          <a:p>
            <a:endParaRPr lang="en-US" dirty="0"/>
          </a:p>
        </p:txBody>
      </p:sp>
      <p:pic>
        <p:nvPicPr>
          <p:cNvPr id="2" name="Picture 1" descr="6e_c06_17_chowdertemp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40230"/>
          </a:xfrm>
          <a:prstGeom prst="rect">
            <a:avLst/>
          </a:prstGeom>
        </p:spPr>
      </p:pic>
      <p:sp>
        <p:nvSpPr>
          <p:cNvPr id="3" name="Footer Placeholder 2">
            <a:extLst>
              <a:ext uri="{FF2B5EF4-FFF2-40B4-BE49-F238E27FC236}">
                <a16:creationId xmlns:a16="http://schemas.microsoft.com/office/drawing/2014/main" id="{8B49FCC7-34CB-F8DE-5A2E-0868FEEA9D6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399598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272328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Rectangle 8"/>
          <p:cNvSpPr>
            <a:spLocks noGrp="1" noChangeArrowheads="1"/>
          </p:cNvSpPr>
          <p:nvPr>
            <p:ph type="title"/>
          </p:nvPr>
        </p:nvSpPr>
        <p:spPr/>
        <p:txBody>
          <a:bodyPr/>
          <a:lstStyle/>
          <a:p>
            <a:pPr eaLnBrk="1" hangingPunct="1">
              <a:defRPr/>
            </a:pPr>
            <a:r>
              <a:rPr lang="en-US" dirty="0">
                <a:latin typeface="Arial Narrow" charset="0"/>
                <a:cs typeface="+mj-cs"/>
              </a:rPr>
              <a:t>The Flow of Food: Service</a:t>
            </a:r>
          </a:p>
        </p:txBody>
      </p:sp>
      <p:sp>
        <p:nvSpPr>
          <p:cNvPr id="4098" name="Rectangle 2"/>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buFont typeface="Wingdings" pitchFamily="2" charset="2"/>
              <a:buChar char="l"/>
              <a:defRPr/>
            </a:pPr>
            <a:r>
              <a:rPr lang="en-US" dirty="0">
                <a:latin typeface="Arial Narrow" charset="0"/>
              </a:rPr>
              <a:t>Guidelines for holding cold food and hot food</a:t>
            </a:r>
          </a:p>
          <a:p>
            <a:pPr lvl="1" eaLnBrk="1" hangingPunct="1">
              <a:buFont typeface="Wingdings" pitchFamily="2" charset="2"/>
              <a:buChar char="l"/>
              <a:defRPr/>
            </a:pPr>
            <a:r>
              <a:rPr lang="en-US" dirty="0">
                <a:latin typeface="Arial Narrow" charset="0"/>
              </a:rPr>
              <a:t>When and how food can be held without temperature control</a:t>
            </a:r>
          </a:p>
          <a:p>
            <a:pPr lvl="1" eaLnBrk="1" hangingPunct="1">
              <a:buFont typeface="Wingdings" pitchFamily="2" charset="2"/>
              <a:buChar char="l"/>
              <a:defRPr/>
            </a:pPr>
            <a:r>
              <a:rPr lang="en-US" dirty="0">
                <a:latin typeface="Arial Narrow" charset="0"/>
              </a:rPr>
              <a:t>How to prevent contamination when serving food and in self-serve areas</a:t>
            </a:r>
          </a:p>
          <a:p>
            <a:pPr lvl="1" eaLnBrk="1" hangingPunct="1">
              <a:buFont typeface="Wingdings" pitchFamily="2" charset="2"/>
              <a:buChar char="l"/>
              <a:defRPr/>
            </a:pPr>
            <a:r>
              <a:rPr lang="en-US" dirty="0">
                <a:latin typeface="Arial Narrow" charset="0"/>
              </a:rPr>
              <a:t>How to prevent contamination and time-temperature abuse when serving food </a:t>
            </a:r>
            <a:r>
              <a:rPr lang="en-US" sz="2200" b="0" dirty="0">
                <a:solidFill>
                  <a:srgbClr val="231F20"/>
                </a:solidFill>
                <a:latin typeface="Arial Narrow" charset="0"/>
                <a:cs typeface="+mn-cs"/>
              </a:rPr>
              <a:t>off-site or through vending machines </a:t>
            </a:r>
          </a:p>
        </p:txBody>
      </p:sp>
      <p:sp>
        <p:nvSpPr>
          <p:cNvPr id="1884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a:t>
            </a:r>
          </a:p>
        </p:txBody>
      </p:sp>
      <p:sp>
        <p:nvSpPr>
          <p:cNvPr id="2" name="Footer Placeholder 1">
            <a:extLst>
              <a:ext uri="{FF2B5EF4-FFF2-40B4-BE49-F238E27FC236}">
                <a16:creationId xmlns:a16="http://schemas.microsoft.com/office/drawing/2014/main" id="{91E320C1-FABF-8A3D-648D-F3A1CED57C2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40159294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36B5B31-8657-467E-B902-4A6885C6B8CB}"/>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89444" name="Rectangle 9"/>
          <p:cNvSpPr>
            <a:spLocks noGrp="1" noChangeArrowheads="1"/>
          </p:cNvSpPr>
          <p:nvPr>
            <p:ph type="title"/>
          </p:nvPr>
        </p:nvSpPr>
        <p:spPr/>
        <p:txBody>
          <a:bodyPr/>
          <a:lstStyle/>
          <a:p>
            <a:pPr eaLnBrk="1" hangingPunct="1">
              <a:defRPr/>
            </a:pPr>
            <a:r>
              <a:rPr lang="en-US" dirty="0">
                <a:latin typeface="Arial Narrow" charset="0"/>
                <a:cs typeface="+mj-cs"/>
              </a:rPr>
              <a:t>Guidelines for Holding Food</a:t>
            </a:r>
          </a:p>
        </p:txBody>
      </p:sp>
      <p:sp>
        <p:nvSpPr>
          <p:cNvPr id="189442" name="Rectangle 3"/>
          <p:cNvSpPr>
            <a:spLocks noGrp="1" noChangeArrowheads="1"/>
          </p:cNvSpPr>
          <p:nvPr>
            <p:ph idx="1"/>
          </p:nvPr>
        </p:nvSpPr>
        <p:spPr/>
        <p:txBody>
          <a:bodyPr/>
          <a:lstStyle/>
          <a:p>
            <a:pPr marL="0" indent="0" eaLnBrk="1" hangingPunct="1">
              <a:tabLst>
                <a:tab pos="1485900" algn="l"/>
              </a:tabLst>
              <a:defRPr/>
            </a:pPr>
            <a:r>
              <a:rPr lang="en-US" dirty="0">
                <a:latin typeface="Arial Narrow" charset="0"/>
              </a:rPr>
              <a:t>Policies:</a:t>
            </a:r>
          </a:p>
          <a:p>
            <a:pPr lvl="1" eaLnBrk="1" hangingPunct="1">
              <a:tabLst>
                <a:tab pos="1485900" algn="l"/>
              </a:tabLst>
              <a:defRPr/>
            </a:pPr>
            <a:r>
              <a:rPr lang="en-US" dirty="0">
                <a:latin typeface="Arial Narrow" charset="0"/>
              </a:rPr>
              <a:t>Create policies about how long the operation will hold food and when it will be thrown out</a:t>
            </a:r>
          </a:p>
          <a:p>
            <a:pPr marL="0" indent="0" eaLnBrk="1" hangingPunct="1">
              <a:tabLst>
                <a:tab pos="1485900" algn="l"/>
              </a:tabLst>
              <a:defRPr/>
            </a:pPr>
            <a:r>
              <a:rPr lang="en-US" dirty="0">
                <a:latin typeface="Arial Narrow" charset="0"/>
                <a:cs typeface="+mn-cs"/>
              </a:rPr>
              <a:t>Food covers and sneeze guards:</a:t>
            </a:r>
          </a:p>
          <a:p>
            <a:pPr lvl="1" eaLnBrk="1" hangingPunct="1">
              <a:tabLst>
                <a:tab pos="1485900" algn="l"/>
              </a:tabLst>
              <a:defRPr/>
            </a:pPr>
            <a:r>
              <a:rPr lang="en-US" dirty="0">
                <a:latin typeface="Arial Narrow" charset="0"/>
              </a:rPr>
              <a:t>Cover food and install sneeze guards to protect food from contaminants</a:t>
            </a:r>
          </a:p>
          <a:p>
            <a:pPr lvl="1" eaLnBrk="1" hangingPunct="1">
              <a:tabLst>
                <a:tab pos="1485900" algn="l"/>
              </a:tabLst>
              <a:defRPr/>
            </a:pPr>
            <a:r>
              <a:rPr lang="en-US" dirty="0">
                <a:latin typeface="Arial Narrow" charset="0"/>
              </a:rPr>
              <a:t>Covers protect food from contamination and help maintain food temperatures</a:t>
            </a:r>
          </a:p>
          <a:p>
            <a:pPr marL="347472" lvl="2" indent="0" eaLnBrk="1" hangingPunct="1">
              <a:buNone/>
              <a:tabLst>
                <a:tab pos="1485900" algn="l"/>
              </a:tabLst>
              <a:defRPr/>
            </a:pPr>
            <a:r>
              <a:rPr lang="en-US" dirty="0">
                <a:latin typeface="Arial Narrow" charset="0"/>
              </a:rPr>
              <a:t> </a:t>
            </a:r>
          </a:p>
        </p:txBody>
      </p:sp>
      <p:sp>
        <p:nvSpPr>
          <p:cNvPr id="18944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7-3</a:t>
            </a:r>
          </a:p>
        </p:txBody>
      </p:sp>
      <p:sp>
        <p:nvSpPr>
          <p:cNvPr id="2" name="Footer Placeholder 1">
            <a:extLst>
              <a:ext uri="{FF2B5EF4-FFF2-40B4-BE49-F238E27FC236}">
                <a16:creationId xmlns:a16="http://schemas.microsoft.com/office/drawing/2014/main" id="{57776722-C0EE-656E-8DDD-70B9D8E4FEEE}"/>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8096714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8560772-9AFD-4CE7-ADC8-E18DEE688583}"/>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90468" name="Rectangle 8"/>
          <p:cNvSpPr>
            <a:spLocks noGrp="1" noChangeArrowheads="1"/>
          </p:cNvSpPr>
          <p:nvPr>
            <p:ph type="title"/>
          </p:nvPr>
        </p:nvSpPr>
        <p:spPr/>
        <p:txBody>
          <a:bodyPr/>
          <a:lstStyle/>
          <a:p>
            <a:pPr eaLnBrk="1" hangingPunct="1">
              <a:defRPr/>
            </a:pPr>
            <a:r>
              <a:rPr lang="en-US" dirty="0">
                <a:latin typeface="Arial Narrow" charset="0"/>
                <a:cs typeface="+mj-cs"/>
              </a:rPr>
              <a:t>Guidelines for Holding Food</a:t>
            </a:r>
          </a:p>
        </p:txBody>
      </p:sp>
      <p:sp>
        <p:nvSpPr>
          <p:cNvPr id="190466" name="Rectangle 2"/>
          <p:cNvSpPr>
            <a:spLocks noGrp="1" noChangeArrowheads="1"/>
          </p:cNvSpPr>
          <p:nvPr>
            <p:ph idx="1"/>
          </p:nvPr>
        </p:nvSpPr>
        <p:spPr/>
        <p:txBody>
          <a:bodyPr/>
          <a:lstStyle/>
          <a:p>
            <a:pPr marL="0" indent="0" eaLnBrk="1" hangingPunct="1">
              <a:defRPr/>
            </a:pPr>
            <a:r>
              <a:rPr lang="en-US" dirty="0">
                <a:latin typeface="Arial Narrow" charset="0"/>
              </a:rPr>
              <a:t>Temperature:</a:t>
            </a:r>
            <a:endParaRPr lang="en-US" sz="2000" i="1" dirty="0">
              <a:solidFill>
                <a:srgbClr val="000000"/>
              </a:solidFill>
              <a:latin typeface="Arial Narrow" charset="0"/>
            </a:endParaRPr>
          </a:p>
          <a:p>
            <a:pPr lvl="1" eaLnBrk="1" hangingPunct="1">
              <a:defRPr/>
            </a:pPr>
            <a:r>
              <a:rPr lang="en-US" dirty="0">
                <a:solidFill>
                  <a:srgbClr val="000000"/>
                </a:solidFill>
              </a:rPr>
              <a:t>Hold TCS food at the correct temperature:</a:t>
            </a:r>
          </a:p>
          <a:p>
            <a:pPr lvl="2" eaLnBrk="1" hangingPunct="1">
              <a:defRPr/>
            </a:pPr>
            <a:r>
              <a:rPr lang="en-US" dirty="0">
                <a:solidFill>
                  <a:schemeClr val="tx2"/>
                </a:solidFill>
              </a:rPr>
              <a:t>Hot food: 135</a:t>
            </a:r>
            <a:r>
              <a:rPr lang="en-US" dirty="0">
                <a:solidFill>
                  <a:schemeClr val="tx1"/>
                </a:solidFill>
              </a:rPr>
              <a:t>˚F</a:t>
            </a:r>
            <a:r>
              <a:rPr lang="en-US" dirty="0"/>
              <a:t> </a:t>
            </a:r>
            <a:r>
              <a:rPr lang="en-US" dirty="0">
                <a:solidFill>
                  <a:schemeClr val="tx2"/>
                </a:solidFill>
              </a:rPr>
              <a:t>(57</a:t>
            </a:r>
            <a:r>
              <a:rPr lang="en-US" dirty="0">
                <a:solidFill>
                  <a:schemeClr val="tx1"/>
                </a:solidFill>
              </a:rPr>
              <a:t>˚C</a:t>
            </a:r>
            <a:r>
              <a:rPr lang="en-US" dirty="0">
                <a:solidFill>
                  <a:schemeClr val="tx2"/>
                </a:solidFill>
              </a:rPr>
              <a:t>) or higher </a:t>
            </a:r>
          </a:p>
          <a:p>
            <a:pPr lvl="2" eaLnBrk="1" hangingPunct="1">
              <a:defRPr/>
            </a:pPr>
            <a:r>
              <a:rPr lang="en-US" dirty="0">
                <a:solidFill>
                  <a:schemeClr val="tx2"/>
                </a:solidFill>
              </a:rPr>
              <a:t>Cold food: 41</a:t>
            </a:r>
            <a:r>
              <a:rPr lang="en-US" dirty="0">
                <a:solidFill>
                  <a:schemeClr val="tx1"/>
                </a:solidFill>
              </a:rPr>
              <a:t>˚F</a:t>
            </a:r>
            <a:r>
              <a:rPr lang="en-US" dirty="0"/>
              <a:t> </a:t>
            </a:r>
            <a:r>
              <a:rPr lang="en-US" dirty="0">
                <a:solidFill>
                  <a:schemeClr val="tx2"/>
                </a:solidFill>
              </a:rPr>
              <a:t>(5</a:t>
            </a:r>
            <a:r>
              <a:rPr lang="en-US" dirty="0">
                <a:solidFill>
                  <a:schemeClr val="tx1"/>
                </a:solidFill>
              </a:rPr>
              <a:t>˚C</a:t>
            </a:r>
            <a:r>
              <a:rPr lang="en-US" dirty="0">
                <a:solidFill>
                  <a:schemeClr val="tx2"/>
                </a:solidFill>
              </a:rPr>
              <a:t>) or lower</a:t>
            </a:r>
            <a:endParaRPr lang="en-US" dirty="0">
              <a:solidFill>
                <a:srgbClr val="000000"/>
              </a:solidFill>
            </a:endParaRPr>
          </a:p>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ＭＳ Ｐゴシック" charset="0"/>
              </a:rPr>
              <a:t>Thermometer:</a:t>
            </a:r>
          </a:p>
          <a:p>
            <a:pPr lvl="1" eaLnBrk="1" hangingPunct="1">
              <a:defRPr/>
            </a:pPr>
            <a:r>
              <a:rPr lang="en-US" dirty="0"/>
              <a:t>Use a thermometer to check a food’s internal temperature:</a:t>
            </a:r>
          </a:p>
          <a:p>
            <a:pPr lvl="2" eaLnBrk="1" hangingPunct="1">
              <a:defRPr/>
            </a:pPr>
            <a:r>
              <a:rPr lang="en-US" dirty="0">
                <a:solidFill>
                  <a:srgbClr val="FF0000"/>
                </a:solidFill>
              </a:rPr>
              <a:t>NEVER</a:t>
            </a:r>
            <a:r>
              <a:rPr lang="en-US" sz="1800" b="1" dirty="0"/>
              <a:t> </a:t>
            </a:r>
            <a:r>
              <a:rPr lang="en-US" dirty="0"/>
              <a:t>use the temperature gauge on a holding unit to check the food’s temperature.</a:t>
            </a:r>
            <a:endParaRPr lang="en-US" dirty="0">
              <a:solidFill>
                <a:srgbClr val="000000"/>
              </a:solidFill>
            </a:endParaRPr>
          </a:p>
          <a:p>
            <a:pPr marL="1028700" lvl="2" indent="-342900" eaLnBrk="1" hangingPunct="1">
              <a:defRPr/>
            </a:pPr>
            <a:endParaRPr lang="en-US" dirty="0">
              <a:solidFill>
                <a:srgbClr val="000000"/>
              </a:solidFill>
              <a:latin typeface="Arial Narrow" charset="0"/>
            </a:endParaRPr>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7-4</a:t>
            </a:r>
          </a:p>
        </p:txBody>
      </p:sp>
      <p:sp>
        <p:nvSpPr>
          <p:cNvPr id="2" name="Footer Placeholder 1">
            <a:extLst>
              <a:ext uri="{FF2B5EF4-FFF2-40B4-BE49-F238E27FC236}">
                <a16:creationId xmlns:a16="http://schemas.microsoft.com/office/drawing/2014/main" id="{2AA774C6-773A-42E5-39AE-C78012E6D53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0456852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F92C799-13E7-4590-86CD-D03F2FF7434D}"/>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90468" name="Rectangle 8"/>
          <p:cNvSpPr>
            <a:spLocks noGrp="1" noChangeArrowheads="1"/>
          </p:cNvSpPr>
          <p:nvPr>
            <p:ph type="title"/>
          </p:nvPr>
        </p:nvSpPr>
        <p:spPr/>
        <p:txBody>
          <a:bodyPr/>
          <a:lstStyle/>
          <a:p>
            <a:r>
              <a:rPr lang="en-US"/>
              <a:t>Guidelines for Holding Food</a:t>
            </a:r>
            <a:endParaRPr lang="en-US" dirty="0"/>
          </a:p>
        </p:txBody>
      </p:sp>
      <p:sp>
        <p:nvSpPr>
          <p:cNvPr id="190466" name="Rectangle 2"/>
          <p:cNvSpPr>
            <a:spLocks noGrp="1" noChangeArrowheads="1"/>
          </p:cNvSpPr>
          <p:nvPr>
            <p:ph idx="1"/>
          </p:nvPr>
        </p:nvSpPr>
        <p:spPr/>
        <p:txBody>
          <a:bodyPr/>
          <a:lstStyle/>
          <a:p>
            <a:r>
              <a:rPr lang="en-US" dirty="0"/>
              <a:t>Time:</a:t>
            </a:r>
          </a:p>
          <a:p>
            <a:pPr lvl="1"/>
            <a:r>
              <a:rPr lang="en-US" dirty="0"/>
              <a:t>Make sure staff are monitoring holding temperatures regularly. </a:t>
            </a:r>
          </a:p>
          <a:p>
            <a:pPr lvl="1"/>
            <a:r>
              <a:rPr lang="en-US" dirty="0"/>
              <a:t>Check temperatures at least every four hours:</a:t>
            </a:r>
          </a:p>
          <a:p>
            <a:pPr lvl="2"/>
            <a:r>
              <a:rPr lang="en-US" dirty="0"/>
              <a:t>Throw out food not at 41˚F (5˚C) or lower or 135˚F (57˚C) or higher. </a:t>
            </a:r>
          </a:p>
          <a:p>
            <a:pPr lvl="2"/>
            <a:r>
              <a:rPr lang="en-US" dirty="0"/>
              <a:t>Optional: Check temperatures every two hours to leave time for corrective action.</a:t>
            </a:r>
          </a:p>
          <a:p>
            <a:pPr lvl="2"/>
            <a:endParaRPr lang="en-US" dirty="0"/>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7-5</a:t>
            </a:r>
          </a:p>
        </p:txBody>
      </p:sp>
      <p:sp>
        <p:nvSpPr>
          <p:cNvPr id="2" name="Footer Placeholder 1">
            <a:extLst>
              <a:ext uri="{FF2B5EF4-FFF2-40B4-BE49-F238E27FC236}">
                <a16:creationId xmlns:a16="http://schemas.microsoft.com/office/drawing/2014/main" id="{8C9ECBB6-304E-73D5-8DDB-317ACAC90D7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241870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Grp="1" noChangeArrowheads="1"/>
          </p:cNvSpPr>
          <p:nvPr>
            <p:ph type="title"/>
          </p:nvPr>
        </p:nvSpPr>
        <p:spPr/>
        <p:txBody>
          <a:bodyPr/>
          <a:lstStyle/>
          <a:p>
            <a:pPr eaLnBrk="1" hangingPunct="1">
              <a:defRPr/>
            </a:pPr>
            <a:r>
              <a:rPr lang="en-US" dirty="0">
                <a:latin typeface="Arial Narrow" charset="0"/>
                <a:cs typeface="+mj-cs"/>
              </a:rPr>
              <a:t>Food Most Likely to Become Unsafe</a:t>
            </a:r>
          </a:p>
        </p:txBody>
      </p:sp>
      <p:sp>
        <p:nvSpPr>
          <p:cNvPr id="10" name="Picture Placeholder 9"/>
          <p:cNvSpPr>
            <a:spLocks noGrp="1"/>
          </p:cNvSpPr>
          <p:nvPr>
            <p:ph type="pic" sz="quarter" idx="28"/>
          </p:nvPr>
        </p:nvSpPr>
        <p:spPr/>
      </p:sp>
      <p:sp>
        <p:nvSpPr>
          <p:cNvPr id="32771" name="Rectangle 3"/>
          <p:cNvSpPr>
            <a:spLocks noGrp="1" noChangeArrowheads="1"/>
          </p:cNvSpPr>
          <p:nvPr>
            <p:ph idx="1"/>
          </p:nvPr>
        </p:nvSpPr>
        <p:spPr/>
        <p:txBody>
          <a:bodyPr/>
          <a:lstStyle/>
          <a:p>
            <a:pPr marL="0" indent="0" eaLnBrk="1" hangingPunct="1">
              <a:defRPr/>
            </a:pPr>
            <a:r>
              <a:rPr lang="en-US" dirty="0">
                <a:ea typeface="+mn-ea"/>
                <a:cs typeface="+mn-cs"/>
              </a:rPr>
              <a:t>TCS food:</a:t>
            </a:r>
          </a:p>
        </p:txBody>
      </p:sp>
      <p:sp>
        <p:nvSpPr>
          <p:cNvPr id="3277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1-22</a:t>
            </a:r>
          </a:p>
        </p:txBody>
      </p:sp>
      <p:sp>
        <p:nvSpPr>
          <p:cNvPr id="2" name="Picture Placeholder 1"/>
          <p:cNvSpPr>
            <a:spLocks noGrp="1"/>
          </p:cNvSpPr>
          <p:nvPr>
            <p:ph type="pic" sz="quarter" idx="29"/>
          </p:nvPr>
        </p:nvSpPr>
        <p:spPr/>
      </p:sp>
      <p:sp>
        <p:nvSpPr>
          <p:cNvPr id="4" name="Picture Placeholder 3"/>
          <p:cNvSpPr>
            <a:spLocks noGrp="1"/>
          </p:cNvSpPr>
          <p:nvPr>
            <p:ph type="pic" sz="quarter" idx="30"/>
          </p:nvPr>
        </p:nvSpPr>
        <p:spPr/>
      </p:sp>
      <p:pic>
        <p:nvPicPr>
          <p:cNvPr id="28" name="Picture Placeholder 18"/>
          <p:cNvPicPr>
            <a:picLocks noChangeAspect="1"/>
          </p:cNvPicPr>
          <p:nvPr/>
        </p:nvPicPr>
        <p:blipFill rotWithShape="1">
          <a:blip r:embed="rId4" cstate="screen">
            <a:extLst>
              <a:ext uri="{28A0092B-C50C-407E-A947-70E740481C1C}">
                <a14:useLocalDpi xmlns:a14="http://schemas.microsoft.com/office/drawing/2010/main"/>
              </a:ext>
            </a:extLst>
          </a:blip>
          <a:srcRect l="-16850" r="-13975"/>
          <a:stretch/>
        </p:blipFill>
        <p:spPr bwMode="auto">
          <a:xfrm>
            <a:off x="6278865" y="4084982"/>
            <a:ext cx="2526061" cy="1812789"/>
          </a:xfrm>
          <a:prstGeom prst="roundRect">
            <a:avLst>
              <a:gd name="adj" fmla="val 11021"/>
            </a:avLst>
          </a:prstGeom>
          <a:solidFill>
            <a:srgbClr val="FCFDFF"/>
          </a:solidFill>
          <a:ln w="3175" cap="flat" cmpd="sng" algn="ctr">
            <a:solidFill>
              <a:schemeClr val="tx1"/>
            </a:solidFill>
            <a:prstDash val="solid"/>
          </a:ln>
          <a:effectLst/>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Placeholder 1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406458" y="4084982"/>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Placeholder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43986" y="4084982"/>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Placeholder 21"/>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a:stretch/>
        </p:blipFill>
        <p:spPr>
          <a:ln w="3175">
            <a:solidFill>
              <a:schemeClr val="tx1"/>
            </a:solidFill>
          </a:ln>
        </p:spPr>
      </p:pic>
      <p:pic>
        <p:nvPicPr>
          <p:cNvPr id="33" name="Picture Placeholder 7"/>
          <p:cNvPicPr>
            <a:picLocks noGrp="1" noChangeAspect="1"/>
          </p:cNvPicPr>
          <p:nvPr>
            <p:ph type="pic" sz="quarter" idx="26"/>
          </p:nvPr>
        </p:nvPicPr>
        <p:blipFill rotWithShape="1">
          <a:blip r:embed="rId8" cstate="screen">
            <a:extLst>
              <a:ext uri="{28A0092B-C50C-407E-A947-70E740481C1C}">
                <a14:useLocalDpi xmlns:a14="http://schemas.microsoft.com/office/drawing/2010/main"/>
              </a:ext>
            </a:extLst>
          </a:blip>
          <a:srcRect/>
          <a:stretch/>
        </p:blipFill>
        <p:spPr>
          <a:ln w="3175">
            <a:solidFill>
              <a:schemeClr val="tx1"/>
            </a:solidFill>
          </a:ln>
        </p:spPr>
      </p:pic>
      <p:pic>
        <p:nvPicPr>
          <p:cNvPr id="34" name="Picture Placeholder 9"/>
          <p:cNvPicPr>
            <a:picLocks noGrp="1" noChangeAspect="1"/>
          </p:cNvPicPr>
          <p:nvPr>
            <p:ph type="pic" sz="quarter" idx="27"/>
          </p:nvPr>
        </p:nvPicPr>
        <p:blipFill rotWithShape="1">
          <a:blip r:embed="rId9" cstate="screen">
            <a:extLst>
              <a:ext uri="{28A0092B-C50C-407E-A947-70E740481C1C}">
                <a14:useLocalDpi xmlns:a14="http://schemas.microsoft.com/office/drawing/2010/main"/>
              </a:ext>
            </a:extLst>
          </a:blip>
          <a:srcRect/>
          <a:stretch/>
        </p:blipFill>
        <p:spPr>
          <a:ln w="3175">
            <a:solidFill>
              <a:schemeClr val="tx1"/>
            </a:solidFill>
          </a:ln>
        </p:spPr>
      </p:pic>
      <p:sp>
        <p:nvSpPr>
          <p:cNvPr id="3" name="Footer Placeholder 2">
            <a:extLst>
              <a:ext uri="{FF2B5EF4-FFF2-40B4-BE49-F238E27FC236}">
                <a16:creationId xmlns:a16="http://schemas.microsoft.com/office/drawing/2014/main" id="{0B0B5B9B-CA75-B5D1-0AE9-F8CCAB660D0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DAAEE63-9FCB-4C17-8F15-F91EF40D54B3}"/>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91492" name="Rectangle 14"/>
          <p:cNvSpPr>
            <a:spLocks noGrp="1" noChangeArrowheads="1"/>
          </p:cNvSpPr>
          <p:nvPr>
            <p:ph type="title"/>
          </p:nvPr>
        </p:nvSpPr>
        <p:spPr/>
        <p:txBody>
          <a:bodyPr/>
          <a:lstStyle/>
          <a:p>
            <a:pPr eaLnBrk="1" hangingPunct="1">
              <a:defRPr/>
            </a:pPr>
            <a:r>
              <a:rPr lang="en-US" dirty="0">
                <a:latin typeface="Arial Narrow" charset="0"/>
                <a:cs typeface="+mj-cs"/>
              </a:rPr>
              <a:t>Guidelines for Holding Food</a:t>
            </a:r>
          </a:p>
        </p:txBody>
      </p:sp>
      <p:sp>
        <p:nvSpPr>
          <p:cNvPr id="191490" name="Rectangle 2"/>
          <p:cNvSpPr>
            <a:spLocks noGrp="1" noChangeArrowheads="1"/>
          </p:cNvSpPr>
          <p:nvPr>
            <p:ph idx="1"/>
          </p:nvPr>
        </p:nvSpPr>
        <p:spPr/>
        <p:txBody>
          <a:bodyPr/>
          <a:lstStyle/>
          <a:p>
            <a:pPr marL="0" indent="0" eaLnBrk="1" hangingPunct="1">
              <a:tabLst>
                <a:tab pos="571500" algn="l"/>
              </a:tabLst>
              <a:defRPr/>
            </a:pPr>
            <a:r>
              <a:rPr lang="en-US" dirty="0">
                <a:latin typeface="Arial Narrow" charset="0"/>
              </a:rPr>
              <a:t>Reheating food</a:t>
            </a:r>
            <a:r>
              <a:rPr lang="en-US" dirty="0">
                <a:latin typeface="Arial Narrow" charset="0"/>
                <a:cs typeface="+mn-cs"/>
              </a:rPr>
              <a:t>: </a:t>
            </a:r>
            <a:endParaRPr lang="en-US" sz="1800" i="1" dirty="0">
              <a:solidFill>
                <a:srgbClr val="000000"/>
              </a:solidFill>
              <a:latin typeface="Arial Narrow" charset="0"/>
              <a:cs typeface="+mn-cs"/>
            </a:endParaRPr>
          </a:p>
          <a:p>
            <a:pPr lvl="1" eaLnBrk="1" hangingPunct="1">
              <a:tabLst>
                <a:tab pos="571500" algn="l"/>
              </a:tabLst>
              <a:defRPr/>
            </a:pPr>
            <a:r>
              <a:rPr lang="en-US" dirty="0">
                <a:solidFill>
                  <a:schemeClr val="accent2"/>
                </a:solidFill>
                <a:latin typeface="Arial Narrow" charset="0"/>
              </a:rPr>
              <a:t>NEVER</a:t>
            </a:r>
            <a:r>
              <a:rPr lang="en-US" dirty="0">
                <a:solidFill>
                  <a:srgbClr val="000000"/>
                </a:solidFill>
                <a:latin typeface="Arial Narrow" charset="0"/>
              </a:rPr>
              <a:t> use hot-holding equipment to reheat food unless it</a:t>
            </a:r>
            <a:r>
              <a:rPr lang="en-US" altLang="ja-JP" dirty="0">
                <a:solidFill>
                  <a:srgbClr val="000000"/>
                </a:solidFill>
                <a:latin typeface="Arial Narrow" charset="0"/>
              </a:rPr>
              <a:t>’</a:t>
            </a:r>
            <a:r>
              <a:rPr lang="en-US" dirty="0">
                <a:solidFill>
                  <a:srgbClr val="000000"/>
                </a:solidFill>
                <a:latin typeface="Arial Narrow" charset="0"/>
              </a:rPr>
              <a:t>s built to do so.</a:t>
            </a:r>
          </a:p>
          <a:p>
            <a:pPr lvl="1" eaLnBrk="1" hangingPunct="1">
              <a:tabLst>
                <a:tab pos="571500" algn="l"/>
              </a:tabLst>
              <a:defRPr/>
            </a:pPr>
            <a:r>
              <a:rPr lang="en-US" dirty="0">
                <a:solidFill>
                  <a:srgbClr val="000000"/>
                </a:solidFill>
                <a:latin typeface="Arial Narrow" charset="0"/>
              </a:rPr>
              <a:t>Reheat food correctly, and then move it into a holding unit.</a:t>
            </a:r>
          </a:p>
        </p:txBody>
      </p:sp>
      <p:sp>
        <p:nvSpPr>
          <p:cNvPr id="191491"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7-6</a:t>
            </a:r>
          </a:p>
        </p:txBody>
      </p:sp>
      <p:sp>
        <p:nvSpPr>
          <p:cNvPr id="2" name="Footer Placeholder 1">
            <a:extLst>
              <a:ext uri="{FF2B5EF4-FFF2-40B4-BE49-F238E27FC236}">
                <a16:creationId xmlns:a16="http://schemas.microsoft.com/office/drawing/2014/main" id="{D79409F2-7B2C-F98E-DE98-F516A0A740A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13208787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Placeholder 2" descr="704coldLabel_H110_26387.jpg"/>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192517"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3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Cold ready-to-eat TCS food can be held without temperature control for up to six hours if:</a:t>
            </a:r>
            <a:r>
              <a:rPr lang="en-US" sz="2000" dirty="0">
                <a:latin typeface="Arial Narrow" charset="0"/>
                <a:cs typeface="+mn-cs"/>
              </a:rPr>
              <a:t> </a:t>
            </a:r>
          </a:p>
          <a:p>
            <a:pPr lvl="1" eaLnBrk="1" hangingPunct="1">
              <a:lnSpc>
                <a:spcPct val="80000"/>
              </a:lnSpc>
              <a:defRPr/>
            </a:pPr>
            <a:r>
              <a:rPr lang="en-US" dirty="0">
                <a:latin typeface="Arial Narrow" charset="0"/>
              </a:rPr>
              <a:t>It was held at 41ºF (5ºC) or lower before removing it from refrigeration</a:t>
            </a:r>
          </a:p>
          <a:p>
            <a:pPr lvl="1" eaLnBrk="1" hangingPunct="1">
              <a:lnSpc>
                <a:spcPct val="80000"/>
              </a:lnSpc>
              <a:defRPr/>
            </a:pPr>
            <a:r>
              <a:rPr lang="en-US" dirty="0">
                <a:latin typeface="Arial Narrow" charset="0"/>
              </a:rPr>
              <a:t>It does not exceed 70ºF (21ºC) during service</a:t>
            </a:r>
          </a:p>
          <a:p>
            <a:pPr lvl="2" eaLnBrk="1" hangingPunct="1">
              <a:lnSpc>
                <a:spcPct val="80000"/>
              </a:lnSpc>
              <a:defRPr/>
            </a:pPr>
            <a:r>
              <a:rPr lang="en-US" dirty="0">
                <a:latin typeface="Arial Narrow" charset="0"/>
              </a:rPr>
              <a:t>Throw out food that exceeds this temperature</a:t>
            </a:r>
          </a:p>
          <a:p>
            <a:pPr lvl="1" eaLnBrk="1" hangingPunct="1">
              <a:lnSpc>
                <a:spcPct val="80000"/>
              </a:lnSpc>
              <a:defRPr/>
            </a:pPr>
            <a:r>
              <a:rPr lang="en-US" dirty="0">
                <a:latin typeface="Arial Narrow" charset="0"/>
              </a:rPr>
              <a:t>It has a label specifying:</a:t>
            </a:r>
          </a:p>
          <a:p>
            <a:pPr lvl="2" eaLnBrk="1" hangingPunct="1">
              <a:lnSpc>
                <a:spcPct val="80000"/>
              </a:lnSpc>
              <a:defRPr/>
            </a:pPr>
            <a:r>
              <a:rPr lang="en-US" dirty="0">
                <a:latin typeface="Arial Narrow" charset="0"/>
              </a:rPr>
              <a:t>Time it was removed from refrigeration</a:t>
            </a:r>
          </a:p>
          <a:p>
            <a:pPr lvl="2" eaLnBrk="1" hangingPunct="1">
              <a:lnSpc>
                <a:spcPct val="80000"/>
              </a:lnSpc>
              <a:defRPr/>
            </a:pPr>
            <a:r>
              <a:rPr lang="en-US" dirty="0">
                <a:latin typeface="Arial Narrow" charset="0"/>
              </a:rPr>
              <a:t>Time it must be thrown out</a:t>
            </a:r>
          </a:p>
          <a:p>
            <a:pPr lvl="1" eaLnBrk="1" hangingPunct="1">
              <a:lnSpc>
                <a:spcPct val="80000"/>
              </a:lnSpc>
              <a:defRPr/>
            </a:pPr>
            <a:r>
              <a:rPr lang="en-US" dirty="0">
                <a:latin typeface="Arial Narrow" charset="0"/>
              </a:rPr>
              <a:t>It is sold, served, or thrown out within six hours</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7-7</a:t>
            </a:r>
          </a:p>
        </p:txBody>
      </p:sp>
      <p:sp>
        <p:nvSpPr>
          <p:cNvPr id="2" name="Footer Placeholder 1">
            <a:extLst>
              <a:ext uri="{FF2B5EF4-FFF2-40B4-BE49-F238E27FC236}">
                <a16:creationId xmlns:a16="http://schemas.microsoft.com/office/drawing/2014/main" id="{F5EC4235-63E5-08D8-D40A-F9A03E4CAC1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extLst>
      <p:ext uri="{BB962C8B-B14F-4D97-AF65-F5344CB8AC3E}">
        <p14:creationId xmlns:p14="http://schemas.microsoft.com/office/powerpoint/2010/main" val="2440928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7"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38" name="Rectangle 3"/>
          <p:cNvSpPr>
            <a:spLocks noGrp="1" noChangeArrowheads="1"/>
          </p:cNvSpPr>
          <p:nvPr>
            <p:ph idx="1"/>
          </p:nvPr>
        </p:nvSpPr>
        <p:spPr>
          <a:xfrm>
            <a:off x="409575" y="1143000"/>
            <a:ext cx="7328706" cy="4983163"/>
          </a:xfrm>
        </p:spPr>
        <p:txBody>
          <a:bodyPr/>
          <a:lstStyle/>
          <a:p>
            <a:pPr marL="0" indent="0" eaLnBrk="1" hangingPunct="1">
              <a:lnSpc>
                <a:spcPct val="80000"/>
              </a:lnSpc>
              <a:defRPr/>
            </a:pPr>
            <a:r>
              <a:rPr lang="en-US" dirty="0">
                <a:latin typeface="Arial Narrow" charset="0"/>
                <a:cs typeface="+mn-cs"/>
              </a:rPr>
              <a:t>Alternatives for holding cold ready-to-eat TCS food without temperature control:</a:t>
            </a:r>
            <a:r>
              <a:rPr lang="en-US" sz="2000" dirty="0">
                <a:latin typeface="Arial Narrow" charset="0"/>
                <a:cs typeface="+mn-cs"/>
              </a:rPr>
              <a:t> </a:t>
            </a:r>
          </a:p>
          <a:p>
            <a:pPr marL="347345" lvl="1" indent="-347345" eaLnBrk="1" hangingPunct="1">
              <a:lnSpc>
                <a:spcPct val="80000"/>
              </a:lnSpc>
              <a:defRPr/>
            </a:pPr>
            <a:r>
              <a:rPr lang="en-US" dirty="0">
                <a:latin typeface="Arial Narrow" charset="0"/>
              </a:rPr>
              <a:t>If discarded within four hours, the food can be allowed to reach  </a:t>
            </a:r>
            <a:r>
              <a:rPr lang="en-US" i="1" dirty="0">
                <a:latin typeface="Arial Narrow" charset="0"/>
              </a:rPr>
              <a:t>any </a:t>
            </a:r>
            <a:r>
              <a:rPr lang="en-US" dirty="0">
                <a:latin typeface="Arial Narrow" charset="0"/>
              </a:rPr>
              <a:t>temperature</a:t>
            </a:r>
          </a:p>
          <a:p>
            <a:pPr marL="694690" lvl="2" indent="-347345" eaLnBrk="1" hangingPunct="1">
              <a:lnSpc>
                <a:spcPct val="80000"/>
              </a:lnSpc>
              <a:defRPr/>
            </a:pPr>
            <a:r>
              <a:rPr lang="en-US" dirty="0">
                <a:ea typeface="+mj-lt"/>
                <a:cs typeface="+mj-lt"/>
              </a:rPr>
              <a:t>The food must be held at 41°F (5°C) or lower before removing it from temperature control </a:t>
            </a:r>
            <a:endParaRPr lang="en-US" dirty="0">
              <a:latin typeface="Arial Narrow"/>
              <a:ea typeface="ＭＳ Ｐゴシック"/>
            </a:endParaRPr>
          </a:p>
          <a:p>
            <a:pPr marL="694690" lvl="2" indent="-347345">
              <a:lnSpc>
                <a:spcPct val="80000"/>
              </a:lnSpc>
              <a:defRPr/>
            </a:pPr>
            <a:r>
              <a:rPr lang="en-US" dirty="0">
                <a:latin typeface="Arial Narrow"/>
                <a:ea typeface="ＭＳ Ｐゴシック"/>
              </a:rPr>
              <a:t>The discard time must be four hours from the time it was removed from temperature control</a:t>
            </a:r>
            <a:endParaRPr lang="en-US">
              <a:latin typeface="Arial Narrow"/>
              <a:ea typeface="ＭＳ Ｐゴシック"/>
            </a:endParaRPr>
          </a:p>
          <a:p>
            <a:pPr marL="694690" lvl="2" indent="-347345" eaLnBrk="1" hangingPunct="1">
              <a:lnSpc>
                <a:spcPct val="80000"/>
              </a:lnSpc>
              <a:defRPr/>
            </a:pPr>
            <a:r>
              <a:rPr lang="en-US" dirty="0">
                <a:latin typeface="Arial Narrow"/>
                <a:ea typeface="ＭＳ Ｐゴシック"/>
              </a:rPr>
              <a:t>The food must be sold, served, or thrown out within four hours</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7-8</a:t>
            </a:r>
          </a:p>
        </p:txBody>
      </p:sp>
      <p:sp>
        <p:nvSpPr>
          <p:cNvPr id="2" name="Footer Placeholder 1">
            <a:extLst>
              <a:ext uri="{FF2B5EF4-FFF2-40B4-BE49-F238E27FC236}">
                <a16:creationId xmlns:a16="http://schemas.microsoft.com/office/drawing/2014/main" id="{3398902D-278C-99B4-A5CD-31E7518325A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extLst>
      <p:ext uri="{BB962C8B-B14F-4D97-AF65-F5344CB8AC3E}">
        <p14:creationId xmlns:p14="http://schemas.microsoft.com/office/powerpoint/2010/main" val="420685233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7"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38" name="Rectangle 3"/>
          <p:cNvSpPr>
            <a:spLocks noGrp="1" noChangeArrowheads="1"/>
          </p:cNvSpPr>
          <p:nvPr>
            <p:ph idx="1"/>
          </p:nvPr>
        </p:nvSpPr>
        <p:spPr>
          <a:xfrm>
            <a:off x="409575" y="1143000"/>
            <a:ext cx="7328706" cy="4983163"/>
          </a:xfrm>
        </p:spPr>
        <p:txBody>
          <a:bodyPr/>
          <a:lstStyle/>
          <a:p>
            <a:pPr marL="0" indent="0" eaLnBrk="1" hangingPunct="1">
              <a:lnSpc>
                <a:spcPct val="80000"/>
              </a:lnSpc>
              <a:defRPr/>
            </a:pPr>
            <a:r>
              <a:rPr lang="en-US" dirty="0">
                <a:latin typeface="Arial Narrow" charset="0"/>
                <a:cs typeface="+mn-cs"/>
              </a:rPr>
              <a:t>Produce that becomes TCS when cut, chopped, or sliced and hermetically sealed containers of food that become TCS when opened:</a:t>
            </a:r>
            <a:endParaRPr lang="en-US" sz="2000" dirty="0">
              <a:latin typeface="Arial Narrow" charset="0"/>
              <a:cs typeface="+mn-cs"/>
            </a:endParaRPr>
          </a:p>
          <a:p>
            <a:pPr lvl="1" eaLnBrk="1" hangingPunct="1">
              <a:lnSpc>
                <a:spcPct val="80000"/>
              </a:lnSpc>
              <a:defRPr/>
            </a:pPr>
            <a:r>
              <a:rPr lang="en-US" dirty="0">
                <a:latin typeface="Arial Narrow" charset="0"/>
              </a:rPr>
              <a:t>Can have an initial temperature of 70</a:t>
            </a:r>
            <a:r>
              <a:rPr lang="en-US" dirty="0">
                <a:latin typeface="Arial Narrow" charset="0"/>
                <a:sym typeface="Symbol" panose="05050102010706020507" pitchFamily="18" charset="2"/>
              </a:rPr>
              <a:t></a:t>
            </a:r>
            <a:r>
              <a:rPr lang="en-US" dirty="0">
                <a:latin typeface="Arial Narrow" charset="0"/>
              </a:rPr>
              <a:t>F (21</a:t>
            </a:r>
            <a:r>
              <a:rPr lang="en-US" dirty="0">
                <a:latin typeface="Arial Narrow" charset="0"/>
                <a:sym typeface="Symbol" panose="05050102010706020507" pitchFamily="18" charset="2"/>
              </a:rPr>
              <a:t></a:t>
            </a:r>
            <a:r>
              <a:rPr lang="en-US" dirty="0">
                <a:latin typeface="Arial Narrow" charset="0"/>
              </a:rPr>
              <a:t>C) or lower</a:t>
            </a:r>
          </a:p>
          <a:p>
            <a:pPr lvl="2" eaLnBrk="1" hangingPunct="1">
              <a:lnSpc>
                <a:spcPct val="80000"/>
              </a:lnSpc>
              <a:defRPr/>
            </a:pPr>
            <a:r>
              <a:rPr lang="en-US" dirty="0">
                <a:latin typeface="Arial Narrow" charset="0"/>
              </a:rPr>
              <a:t>Must be discarded within four hours</a:t>
            </a:r>
          </a:p>
          <a:p>
            <a:pPr lvl="2" eaLnBrk="1" hangingPunct="1">
              <a:lnSpc>
                <a:spcPct val="80000"/>
              </a:lnSpc>
              <a:defRPr/>
            </a:pPr>
            <a:r>
              <a:rPr lang="en-US" dirty="0">
                <a:latin typeface="Arial Narrow" charset="0"/>
              </a:rPr>
              <a:t>Cannot exceed 70</a:t>
            </a:r>
            <a:r>
              <a:rPr lang="en-US" dirty="0">
                <a:latin typeface="Arial Narrow" charset="0"/>
                <a:sym typeface="Symbol" panose="05050102010706020507" pitchFamily="18" charset="2"/>
              </a:rPr>
              <a:t></a:t>
            </a:r>
            <a:r>
              <a:rPr lang="en-US" dirty="0">
                <a:latin typeface="Arial Narrow" charset="0"/>
              </a:rPr>
              <a:t>F (21</a:t>
            </a:r>
            <a:r>
              <a:rPr lang="en-US" dirty="0">
                <a:latin typeface="Arial Narrow" charset="0"/>
                <a:sym typeface="Symbol" panose="05050102010706020507" pitchFamily="18" charset="2"/>
              </a:rPr>
              <a:t></a:t>
            </a:r>
            <a:r>
              <a:rPr lang="en-US" dirty="0">
                <a:latin typeface="Arial Narrow" charset="0"/>
              </a:rPr>
              <a:t>C) within the four-hour period</a:t>
            </a:r>
          </a:p>
          <a:p>
            <a:pPr lvl="2" eaLnBrk="1" hangingPunct="1">
              <a:lnSpc>
                <a:spcPct val="80000"/>
              </a:lnSpc>
              <a:defRPr/>
            </a:pPr>
            <a:r>
              <a:rPr lang="en-US" dirty="0">
                <a:latin typeface="Arial Narrow" charset="0"/>
              </a:rPr>
              <a:t>Must be labeled with a discard time four hours from the time the product became a TCS food</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7-9</a:t>
            </a:r>
          </a:p>
        </p:txBody>
      </p:sp>
      <p:sp>
        <p:nvSpPr>
          <p:cNvPr id="2" name="Footer Placeholder 1">
            <a:extLst>
              <a:ext uri="{FF2B5EF4-FFF2-40B4-BE49-F238E27FC236}">
                <a16:creationId xmlns:a16="http://schemas.microsoft.com/office/drawing/2014/main" id="{36D04EC4-1CE1-73ED-EC7B-46F45E6297C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extLst>
      <p:ext uri="{BB962C8B-B14F-4D97-AF65-F5344CB8AC3E}">
        <p14:creationId xmlns:p14="http://schemas.microsoft.com/office/powerpoint/2010/main" val="7771052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7-10</a:t>
            </a:r>
          </a:p>
        </p:txBody>
      </p:sp>
      <p:pic>
        <p:nvPicPr>
          <p:cNvPr id="3" name="Picture Placeholder 2" descr="705hotLabel _H130_26395.jpg"/>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193540"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41" name="Rectangle 11"/>
          <p:cNvSpPr>
            <a:spLocks noGrp="1" noChangeArrowheads="1"/>
          </p:cNvSpPr>
          <p:nvPr>
            <p:ph idx="1"/>
          </p:nvPr>
        </p:nvSpPr>
        <p:spPr/>
        <p:txBody>
          <a:bodyPr/>
          <a:lstStyle/>
          <a:p>
            <a:pPr marL="0" indent="0" eaLnBrk="1" hangingPunct="1">
              <a:defRPr/>
            </a:pPr>
            <a:r>
              <a:rPr lang="en-US" dirty="0">
                <a:latin typeface="Arial Narrow" charset="0"/>
                <a:cs typeface="+mn-cs"/>
              </a:rPr>
              <a:t>Hot ready-to-eat</a:t>
            </a:r>
            <a:r>
              <a:rPr lang="en-US" dirty="0">
                <a:latin typeface="Arial Narrow" charset="0"/>
              </a:rPr>
              <a:t> TCS </a:t>
            </a:r>
            <a:r>
              <a:rPr lang="en-US" dirty="0">
                <a:latin typeface="Arial Narrow" charset="0"/>
                <a:cs typeface="+mn-cs"/>
              </a:rPr>
              <a:t>food can be held without temperature control for up to four hours if: </a:t>
            </a:r>
          </a:p>
          <a:p>
            <a:pPr lvl="1" eaLnBrk="1" hangingPunct="1">
              <a:defRPr/>
            </a:pPr>
            <a:r>
              <a:rPr lang="en-US" dirty="0">
                <a:latin typeface="Arial Narrow" charset="0"/>
              </a:rPr>
              <a:t>It was held at 135ºF (57ºC) or higher before removing it from temperature control</a:t>
            </a:r>
          </a:p>
          <a:p>
            <a:pPr lvl="1" eaLnBrk="1" hangingPunct="1">
              <a:defRPr/>
            </a:pPr>
            <a:r>
              <a:rPr lang="en-US" dirty="0">
                <a:latin typeface="Arial Narrow" charset="0"/>
              </a:rPr>
              <a:t>It has a label specifying when the item must be thrown out</a:t>
            </a:r>
          </a:p>
          <a:p>
            <a:pPr lvl="1" eaLnBrk="1" hangingPunct="1">
              <a:defRPr/>
            </a:pPr>
            <a:r>
              <a:rPr lang="en-US" dirty="0">
                <a:latin typeface="Arial Narrow" charset="0"/>
              </a:rPr>
              <a:t>It is sold, served, or thrown out within four hours</a:t>
            </a:r>
          </a:p>
          <a:p>
            <a:pPr marL="1682750" lvl="2" eaLnBrk="1" hangingPunct="1">
              <a:buFont typeface="Wingdings" charset="0"/>
              <a:buNone/>
              <a:defRPr/>
            </a:pPr>
            <a:endParaRPr lang="en-US" dirty="0">
              <a:latin typeface="Arial Narrow" charset="0"/>
            </a:endParaRPr>
          </a:p>
        </p:txBody>
      </p:sp>
      <p:sp>
        <p:nvSpPr>
          <p:cNvPr id="2" name="Footer Placeholder 1">
            <a:extLst>
              <a:ext uri="{FF2B5EF4-FFF2-40B4-BE49-F238E27FC236}">
                <a16:creationId xmlns:a16="http://schemas.microsoft.com/office/drawing/2014/main" id="{D902CC7A-00C9-F8B3-6494-C0915C15E98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extLst>
      <p:ext uri="{BB962C8B-B14F-4D97-AF65-F5344CB8AC3E}">
        <p14:creationId xmlns:p14="http://schemas.microsoft.com/office/powerpoint/2010/main" val="426969850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7-11</a:t>
            </a:r>
          </a:p>
        </p:txBody>
      </p:sp>
      <p:sp>
        <p:nvSpPr>
          <p:cNvPr id="193540"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41" name="Rectangle 11"/>
          <p:cNvSpPr>
            <a:spLocks noGrp="1" noChangeArrowheads="1"/>
          </p:cNvSpPr>
          <p:nvPr>
            <p:ph idx="1"/>
          </p:nvPr>
        </p:nvSpPr>
        <p:spPr>
          <a:xfrm>
            <a:off x="409575" y="1143000"/>
            <a:ext cx="5521668" cy="4983163"/>
          </a:xfrm>
        </p:spPr>
        <p:txBody>
          <a:bodyPr/>
          <a:lstStyle/>
          <a:p>
            <a:pPr marL="0" indent="0" eaLnBrk="1" hangingPunct="1">
              <a:defRPr/>
            </a:pPr>
            <a:r>
              <a:rPr lang="en-US" dirty="0">
                <a:latin typeface="Arial Narrow" charset="0"/>
                <a:cs typeface="+mn-cs"/>
              </a:rPr>
              <a:t>To get regulatory approval: </a:t>
            </a:r>
          </a:p>
          <a:p>
            <a:pPr lvl="1" eaLnBrk="1" hangingPunct="1">
              <a:defRPr/>
            </a:pPr>
            <a:r>
              <a:rPr lang="en-US" dirty="0">
                <a:latin typeface="Arial Narrow" charset="0"/>
              </a:rPr>
              <a:t>Prepare written procedures.</a:t>
            </a:r>
          </a:p>
          <a:p>
            <a:pPr lvl="1" eaLnBrk="1" hangingPunct="1">
              <a:defRPr/>
            </a:pPr>
            <a:r>
              <a:rPr lang="en-US" dirty="0">
                <a:latin typeface="Arial Narrow" charset="0"/>
              </a:rPr>
              <a:t>Get written approval in advance.</a:t>
            </a:r>
          </a:p>
          <a:p>
            <a:pPr lvl="1" eaLnBrk="1" hangingPunct="1">
              <a:defRPr/>
            </a:pPr>
            <a:r>
              <a:rPr lang="en-US" dirty="0">
                <a:latin typeface="Arial Narrow" charset="0"/>
              </a:rPr>
              <a:t>Maintain procedures.</a:t>
            </a:r>
          </a:p>
          <a:p>
            <a:pPr lvl="1" eaLnBrk="1" hangingPunct="1">
              <a:defRPr/>
            </a:pPr>
            <a:r>
              <a:rPr lang="en-US" dirty="0">
                <a:latin typeface="Arial Narrow" charset="0"/>
              </a:rPr>
              <a:t>Make procedures available.</a:t>
            </a:r>
          </a:p>
          <a:p>
            <a:pPr marL="1682750" lvl="2" eaLnBrk="1" hangingPunct="1">
              <a:buFont typeface="Wingdings" charset="0"/>
              <a:buNone/>
              <a:defRPr/>
            </a:pPr>
            <a:endParaRPr lang="en-US" dirty="0">
              <a:latin typeface="Arial Narrow" charset="0"/>
            </a:endParaRPr>
          </a:p>
        </p:txBody>
      </p:sp>
      <p:sp>
        <p:nvSpPr>
          <p:cNvPr id="2" name="Footer Placeholder 1">
            <a:extLst>
              <a:ext uri="{FF2B5EF4-FFF2-40B4-BE49-F238E27FC236}">
                <a16:creationId xmlns:a16="http://schemas.microsoft.com/office/drawing/2014/main" id="{008BD81E-45D6-EBAC-9F92-B93A6193579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7215372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253973C-6832-4805-8CFE-C7A44DF92E9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94565" name="Rectangle 8"/>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a:xfrm>
            <a:off x="409575" y="1143000"/>
            <a:ext cx="5583452" cy="4983163"/>
          </a:xfrm>
        </p:spPr>
        <p:txBody>
          <a:bodyPr/>
          <a:lstStyle/>
          <a:p>
            <a:pPr marL="0" indent="0" eaLnBrk="1" hangingPunct="1">
              <a:buFont typeface="Wingdings" pitchFamily="2" charset="2"/>
              <a:buNone/>
              <a:tabLst>
                <a:tab pos="1028700" algn="l"/>
              </a:tabLst>
              <a:defRPr/>
            </a:pPr>
            <a:r>
              <a:rPr lang="en-US" dirty="0">
                <a:ea typeface="+mn-ea"/>
                <a:cs typeface="+mn-cs"/>
              </a:rPr>
              <a:t>Prevent contamination when serving food:</a:t>
            </a:r>
            <a:endParaRPr lang="en-US" sz="2000" i="1" dirty="0">
              <a:solidFill>
                <a:srgbClr val="000000"/>
              </a:solidFill>
              <a:ea typeface="+mn-ea"/>
              <a:cs typeface="+mn-cs"/>
            </a:endParaRPr>
          </a:p>
          <a:p>
            <a:pPr lvl="1" eaLnBrk="1" hangingPunct="1">
              <a:defRPr/>
            </a:pPr>
            <a:r>
              <a:rPr lang="en-US" dirty="0">
                <a:solidFill>
                  <a:srgbClr val="000000"/>
                </a:solidFill>
                <a:latin typeface="Arial Narrow" charset="0"/>
              </a:rPr>
              <a:t>Avoid bare-hand contact with ready-to-eat food:</a:t>
            </a:r>
          </a:p>
          <a:p>
            <a:pPr lvl="2" eaLnBrk="1" hangingPunct="1">
              <a:defRPr/>
            </a:pPr>
            <a:r>
              <a:rPr lang="en-US" dirty="0">
                <a:solidFill>
                  <a:srgbClr val="000000"/>
                </a:solidFill>
                <a:latin typeface="Arial Narrow" charset="0"/>
              </a:rPr>
              <a:t>Wear single-use gloves.</a:t>
            </a:r>
          </a:p>
          <a:p>
            <a:pPr lvl="2" eaLnBrk="1" hangingPunct="1">
              <a:defRPr/>
            </a:pPr>
            <a:r>
              <a:rPr lang="en-US" dirty="0">
                <a:solidFill>
                  <a:srgbClr val="000000"/>
                </a:solidFill>
                <a:latin typeface="Arial Narrow" charset="0"/>
              </a:rPr>
              <a:t>Use spatulas, tongs, deli sheets, or other utensils.</a:t>
            </a:r>
          </a:p>
          <a:p>
            <a:pPr lvl="1" eaLnBrk="1" hangingPunct="1">
              <a:buFont typeface="Wingdings" pitchFamily="2" charset="2"/>
              <a:buChar char="l"/>
              <a:tabLst>
                <a:tab pos="1028700" algn="l"/>
              </a:tabLst>
              <a:defRPr/>
            </a:pPr>
            <a:r>
              <a:rPr lang="en-US" dirty="0">
                <a:solidFill>
                  <a:srgbClr val="000000"/>
                </a:solidFill>
              </a:rPr>
              <a:t>Use clean and sanitized utensils for serving:</a:t>
            </a:r>
          </a:p>
          <a:p>
            <a:pPr lvl="2" eaLnBrk="1" hangingPunct="1">
              <a:buFont typeface="Courier New" pitchFamily="49" charset="0"/>
              <a:buChar char="o"/>
              <a:tabLst>
                <a:tab pos="1028700" algn="l"/>
              </a:tabLst>
              <a:defRPr/>
            </a:pPr>
            <a:r>
              <a:rPr lang="en-US" dirty="0">
                <a:solidFill>
                  <a:srgbClr val="000000"/>
                </a:solidFill>
              </a:rPr>
              <a:t>Use separate utensils for each food.</a:t>
            </a:r>
          </a:p>
          <a:p>
            <a:pPr lvl="2" eaLnBrk="1" hangingPunct="1">
              <a:buFont typeface="Courier New" pitchFamily="49" charset="0"/>
              <a:buChar char="o"/>
              <a:tabLst>
                <a:tab pos="1028700" algn="l"/>
              </a:tabLst>
              <a:defRPr/>
            </a:pPr>
            <a:r>
              <a:rPr lang="en-US" dirty="0">
                <a:solidFill>
                  <a:srgbClr val="000000"/>
                </a:solidFill>
              </a:rPr>
              <a:t>Clean and sanitize utensils after each task.</a:t>
            </a:r>
          </a:p>
          <a:p>
            <a:pPr lvl="2" eaLnBrk="1" hangingPunct="1">
              <a:buFont typeface="Courier New" pitchFamily="49" charset="0"/>
              <a:buChar char="o"/>
              <a:tabLst>
                <a:tab pos="1028700" algn="l"/>
              </a:tabLst>
              <a:defRPr/>
            </a:pPr>
            <a:r>
              <a:rPr lang="en-US" dirty="0">
                <a:solidFill>
                  <a:srgbClr val="000000"/>
                </a:solidFill>
              </a:rPr>
              <a:t>If using them continuously, clean and sanitize them at least every four hours.</a:t>
            </a:r>
          </a:p>
        </p:txBody>
      </p:sp>
      <p:sp>
        <p:nvSpPr>
          <p:cNvPr id="1945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7-12</a:t>
            </a:r>
          </a:p>
        </p:txBody>
      </p:sp>
      <p:sp>
        <p:nvSpPr>
          <p:cNvPr id="2" name="Footer Placeholder 1">
            <a:extLst>
              <a:ext uri="{FF2B5EF4-FFF2-40B4-BE49-F238E27FC236}">
                <a16:creationId xmlns:a16="http://schemas.microsoft.com/office/drawing/2014/main" id="{1A7E24C3-5783-F046-7559-632A79AB12C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08057463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a:xfrm>
            <a:off x="409575" y="1143000"/>
            <a:ext cx="5290185" cy="4983163"/>
          </a:xfrm>
        </p:spPr>
        <p:txBody>
          <a:bodyPr/>
          <a:lstStyle/>
          <a:p>
            <a:pPr marL="0" indent="0" eaLnBrk="1" hangingPunct="1">
              <a:defRPr/>
            </a:pPr>
            <a:r>
              <a:rPr lang="en-US" dirty="0">
                <a:latin typeface="Arial Narrow" charset="0"/>
                <a:cs typeface="+mn-cs"/>
              </a:rPr>
              <a:t>Prevent contamination when serving food:</a:t>
            </a:r>
            <a:r>
              <a:rPr lang="en-US" sz="2000" i="1" dirty="0">
                <a:solidFill>
                  <a:srgbClr val="000000"/>
                </a:solidFill>
                <a:latin typeface="Arial Narrow" charset="0"/>
                <a:cs typeface="+mn-cs"/>
              </a:rPr>
              <a:t> </a:t>
            </a:r>
            <a:endParaRPr lang="en-US" dirty="0">
              <a:solidFill>
                <a:srgbClr val="000000"/>
              </a:solidFill>
              <a:latin typeface="Arial Narrow" charset="0"/>
              <a:cs typeface="+mn-cs"/>
            </a:endParaRPr>
          </a:p>
          <a:p>
            <a:pPr lvl="1" eaLnBrk="1" hangingPunct="1">
              <a:defRPr/>
            </a:pPr>
            <a:r>
              <a:rPr lang="en-US" dirty="0">
                <a:solidFill>
                  <a:srgbClr val="000000"/>
                </a:solidFill>
                <a:latin typeface="Arial Narrow" charset="0"/>
              </a:rPr>
              <a:t>Store serving utensils correctly between uses:</a:t>
            </a:r>
          </a:p>
          <a:p>
            <a:pPr lvl="2" eaLnBrk="1" hangingPunct="1">
              <a:defRPr/>
            </a:pPr>
            <a:r>
              <a:rPr lang="en-US" dirty="0">
                <a:solidFill>
                  <a:srgbClr val="000000"/>
                </a:solidFill>
                <a:latin typeface="Arial Narrow" charset="0"/>
              </a:rPr>
              <a:t>Leave them in the food with the handle extended above the container rim.</a:t>
            </a:r>
          </a:p>
          <a:p>
            <a:pPr lvl="2" eaLnBrk="1" hangingPunct="1">
              <a:defRPr/>
            </a:pPr>
            <a:r>
              <a:rPr lang="en-US" dirty="0">
                <a:solidFill>
                  <a:srgbClr val="000000"/>
                </a:solidFill>
                <a:latin typeface="Arial Narrow" charset="0"/>
              </a:rPr>
              <a:t>Place them on a clean and sanitized food-contact surface.</a:t>
            </a:r>
          </a:p>
          <a:p>
            <a:pPr lvl="2" eaLnBrk="1" hangingPunct="1">
              <a:defRPr/>
            </a:pPr>
            <a:r>
              <a:rPr lang="en-US" dirty="0">
                <a:solidFill>
                  <a:srgbClr val="000000"/>
                </a:solidFill>
                <a:latin typeface="Arial Narrow" charset="0"/>
              </a:rPr>
              <a:t>Optional: Store spoons or scoops under running water or in a container of water </a:t>
            </a:r>
            <a:r>
              <a:rPr lang="en-US" dirty="0"/>
              <a:t>at </a:t>
            </a:r>
            <a:br>
              <a:rPr lang="en-US" dirty="0"/>
            </a:br>
            <a:r>
              <a:rPr lang="en-US" dirty="0"/>
              <a:t>least 135˚F (57˚C).</a:t>
            </a:r>
            <a:endParaRPr lang="en-US" dirty="0">
              <a:solidFill>
                <a:srgbClr val="000000"/>
              </a:solidFill>
              <a:latin typeface="Arial Narrow" charset="0"/>
            </a:endParaRPr>
          </a:p>
          <a:p>
            <a:pPr lvl="2" eaLnBrk="1" hangingPunct="1">
              <a:defRPr/>
            </a:pPr>
            <a:endParaRPr lang="en-US" dirty="0">
              <a:solidFill>
                <a:srgbClr val="000000"/>
              </a:solidFill>
              <a:latin typeface="Arial Narrow"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7-13</a:t>
            </a:r>
          </a:p>
        </p:txBody>
      </p:sp>
      <p:pic>
        <p:nvPicPr>
          <p:cNvPr id="7" name="Picture Placeholder 3">
            <a:extLst>
              <a:ext uri="{FF2B5EF4-FFF2-40B4-BE49-F238E27FC236}">
                <a16:creationId xmlns:a16="http://schemas.microsoft.com/office/drawing/2014/main" id="{4253973C-6832-4805-8CFE-C7A44DF92E9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 name="Footer Placeholder 1">
            <a:extLst>
              <a:ext uri="{FF2B5EF4-FFF2-40B4-BE49-F238E27FC236}">
                <a16:creationId xmlns:a16="http://schemas.microsoft.com/office/drawing/2014/main" id="{8892E8F1-2F3E-026D-9C9C-C9BB26B0F20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34874859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 contamination when serving food:</a:t>
            </a:r>
            <a:r>
              <a:rPr lang="en-US" sz="2000" i="1" dirty="0">
                <a:solidFill>
                  <a:srgbClr val="000000"/>
                </a:solidFill>
                <a:latin typeface="Arial Narrow" charset="0"/>
                <a:cs typeface="+mn-cs"/>
              </a:rPr>
              <a:t> </a:t>
            </a:r>
            <a:endParaRPr lang="en-US" dirty="0">
              <a:solidFill>
                <a:srgbClr val="000000"/>
              </a:solidFill>
              <a:latin typeface="Arial Narrow" charset="0"/>
              <a:cs typeface="+mn-cs"/>
            </a:endParaRPr>
          </a:p>
          <a:p>
            <a:pPr lvl="1" eaLnBrk="1" hangingPunct="1">
              <a:defRPr/>
            </a:pPr>
            <a:r>
              <a:rPr lang="en-US" dirty="0">
                <a:solidFill>
                  <a:srgbClr val="000000"/>
                </a:solidFill>
                <a:latin typeface="Arial Narrow" charset="0"/>
              </a:rPr>
              <a:t>Take-home containers can be refilled only when the containers are:</a:t>
            </a:r>
          </a:p>
          <a:p>
            <a:pPr lvl="2" eaLnBrk="1" hangingPunct="1">
              <a:defRPr/>
            </a:pPr>
            <a:r>
              <a:rPr lang="en-US" dirty="0">
                <a:solidFill>
                  <a:srgbClr val="000000"/>
                </a:solidFill>
                <a:latin typeface="Arial Narrow" charset="0"/>
              </a:rPr>
              <a:t>Designed for reuse</a:t>
            </a:r>
          </a:p>
          <a:p>
            <a:pPr lvl="2" eaLnBrk="1" hangingPunct="1">
              <a:defRPr/>
            </a:pPr>
            <a:r>
              <a:rPr lang="en-US" dirty="0">
                <a:solidFill>
                  <a:srgbClr val="000000"/>
                </a:solidFill>
                <a:latin typeface="Arial Narrow" charset="0"/>
              </a:rPr>
              <a:t>Provided to guest by the operation</a:t>
            </a:r>
          </a:p>
          <a:p>
            <a:pPr lvl="2" eaLnBrk="1" hangingPunct="1">
              <a:defRPr/>
            </a:pPr>
            <a:r>
              <a:rPr lang="en-US" dirty="0">
                <a:solidFill>
                  <a:srgbClr val="000000"/>
                </a:solidFill>
                <a:latin typeface="Arial Narrow" charset="0"/>
              </a:rPr>
              <a:t>Cleaned and sanitized correctly</a:t>
            </a:r>
          </a:p>
          <a:p>
            <a:pPr lvl="2" eaLnBrk="1" hangingPunct="1">
              <a:defRPr/>
            </a:pPr>
            <a:endParaRPr lang="en-US" dirty="0">
              <a:solidFill>
                <a:srgbClr val="000000"/>
              </a:solidFill>
              <a:latin typeface="Arial Narrow"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7-14</a:t>
            </a:r>
          </a:p>
        </p:txBody>
      </p:sp>
      <p:sp>
        <p:nvSpPr>
          <p:cNvPr id="2" name="Footer Placeholder 1">
            <a:extLst>
              <a:ext uri="{FF2B5EF4-FFF2-40B4-BE49-F238E27FC236}">
                <a16:creationId xmlns:a16="http://schemas.microsoft.com/office/drawing/2014/main" id="{D85E5933-CEA7-CFDE-0697-32DFF0DE97B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114501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 contamination when serving food:</a:t>
            </a:r>
            <a:r>
              <a:rPr lang="en-US" sz="2000" i="1" dirty="0">
                <a:solidFill>
                  <a:srgbClr val="000000"/>
                </a:solidFill>
                <a:latin typeface="Arial Narrow" charset="0"/>
                <a:cs typeface="+mn-cs"/>
              </a:rPr>
              <a:t> </a:t>
            </a:r>
            <a:endParaRPr lang="en-US" dirty="0">
              <a:solidFill>
                <a:srgbClr val="000000"/>
              </a:solidFill>
              <a:latin typeface="Arial Narrow" charset="0"/>
              <a:cs typeface="+mn-cs"/>
            </a:endParaRPr>
          </a:p>
          <a:p>
            <a:pPr lvl="1" eaLnBrk="1" hangingPunct="1">
              <a:defRPr/>
            </a:pPr>
            <a:r>
              <a:rPr lang="en-US" dirty="0">
                <a:solidFill>
                  <a:srgbClr val="000000"/>
                </a:solidFill>
                <a:latin typeface="Arial Narrow" charset="0"/>
              </a:rPr>
              <a:t>Take-home beverage containers can be refilled if the:</a:t>
            </a:r>
          </a:p>
          <a:p>
            <a:pPr lvl="2" eaLnBrk="1" hangingPunct="1">
              <a:defRPr/>
            </a:pPr>
            <a:r>
              <a:rPr lang="en-US" dirty="0">
                <a:solidFill>
                  <a:srgbClr val="000000"/>
                </a:solidFill>
                <a:latin typeface="Arial Narrow" charset="0"/>
              </a:rPr>
              <a:t>Beverage is not a TCS food.</a:t>
            </a:r>
          </a:p>
          <a:p>
            <a:pPr lvl="2" eaLnBrk="1" hangingPunct="1">
              <a:defRPr/>
            </a:pPr>
            <a:r>
              <a:rPr lang="en-US" dirty="0">
                <a:solidFill>
                  <a:srgbClr val="000000"/>
                </a:solidFill>
                <a:latin typeface="Arial Narrow" charset="0"/>
              </a:rPr>
              <a:t>Container is refilled for the same guest.</a:t>
            </a:r>
          </a:p>
          <a:p>
            <a:pPr lvl="2" eaLnBrk="1" hangingPunct="1">
              <a:defRPr/>
            </a:pPr>
            <a:r>
              <a:rPr lang="en-US" dirty="0">
                <a:solidFill>
                  <a:srgbClr val="000000"/>
                </a:solidFill>
                <a:latin typeface="Arial Narrow" charset="0"/>
              </a:rPr>
              <a:t>Container can be effectively cleaned.</a:t>
            </a:r>
          </a:p>
          <a:p>
            <a:pPr lvl="2" eaLnBrk="1" hangingPunct="1">
              <a:defRPr/>
            </a:pPr>
            <a:r>
              <a:rPr lang="en-US" dirty="0">
                <a:solidFill>
                  <a:srgbClr val="000000"/>
                </a:solidFill>
                <a:latin typeface="Arial Narrow" charset="0"/>
              </a:rPr>
              <a:t>Container is rinsed with fresh, hot water under pressure before refilling.</a:t>
            </a:r>
          </a:p>
          <a:p>
            <a:pPr lvl="2" eaLnBrk="1" hangingPunct="1">
              <a:defRPr/>
            </a:pPr>
            <a:r>
              <a:rPr lang="en-US" dirty="0">
                <a:solidFill>
                  <a:srgbClr val="000000"/>
                </a:solidFill>
                <a:latin typeface="Arial Narrow" charset="0"/>
              </a:rPr>
              <a:t>Container is refilled by staff in the operation or by the guest using a process that prevents contamination.</a:t>
            </a:r>
          </a:p>
          <a:p>
            <a:pPr lvl="2" eaLnBrk="1" hangingPunct="1">
              <a:defRPr/>
            </a:pPr>
            <a:endParaRPr lang="en-US" dirty="0">
              <a:solidFill>
                <a:srgbClr val="000000"/>
              </a:solidFill>
              <a:latin typeface="Arial Narrow"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7-15</a:t>
            </a:r>
          </a:p>
        </p:txBody>
      </p:sp>
      <p:sp>
        <p:nvSpPr>
          <p:cNvPr id="2" name="Footer Placeholder 1">
            <a:extLst>
              <a:ext uri="{FF2B5EF4-FFF2-40B4-BE49-F238E27FC236}">
                <a16:creationId xmlns:a16="http://schemas.microsoft.com/office/drawing/2014/main" id="{FB214E54-C4EF-3E17-C2FC-643731EF12B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712685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title"/>
          </p:nvPr>
        </p:nvSpPr>
        <p:spPr/>
        <p:txBody>
          <a:bodyPr/>
          <a:lstStyle/>
          <a:p>
            <a:pPr eaLnBrk="1" hangingPunct="1">
              <a:defRPr/>
            </a:pPr>
            <a:r>
              <a:rPr lang="en-US" dirty="0">
                <a:latin typeface="Arial Narrow" charset="0"/>
              </a:rPr>
              <a:t>Food Most Likely to Become Unsafe</a:t>
            </a:r>
            <a:endParaRPr lang="en-US" dirty="0">
              <a:latin typeface="Arial Narrow" charset="0"/>
              <a:cs typeface="+mj-cs"/>
            </a:endParaRPr>
          </a:p>
        </p:txBody>
      </p:sp>
      <p:sp>
        <p:nvSpPr>
          <p:cNvPr id="30724" name="Rectangle 10"/>
          <p:cNvSpPr>
            <a:spLocks noGrp="1" noChangeArrowheads="1"/>
          </p:cNvSpPr>
          <p:nvPr>
            <p:ph idx="1"/>
          </p:nvPr>
        </p:nvSpPr>
        <p:spPr/>
        <p:txBody>
          <a:bodyPr/>
          <a:lstStyle/>
          <a:p>
            <a:pPr marL="0" lvl="1" indent="0" eaLnBrk="1" hangingPunct="1">
              <a:spcBef>
                <a:spcPct val="100000"/>
              </a:spcBef>
              <a:buClr>
                <a:srgbClr val="009DDC"/>
              </a:buClr>
              <a:buFont typeface="Wingdings" pitchFamily="2" charset="2"/>
              <a:buNone/>
              <a:defRPr/>
            </a:pPr>
            <a:r>
              <a:rPr lang="en-US" sz="2400" b="1" dirty="0">
                <a:solidFill>
                  <a:srgbClr val="E97635"/>
                </a:solidFill>
                <a:ea typeface="+mn-ea"/>
                <a:cs typeface="+mn-cs"/>
              </a:rPr>
              <a:t>Ready-to-eat food is food that can be eaten without further:</a:t>
            </a:r>
          </a:p>
          <a:p>
            <a:pPr marL="347472" lvl="1" indent="-347472" eaLnBrk="1" hangingPunct="1">
              <a:lnSpc>
                <a:spcPct val="100000"/>
              </a:lnSpc>
              <a:spcBef>
                <a:spcPts val="900"/>
              </a:spcBef>
              <a:buFont typeface="Wingdings" pitchFamily="2" charset="2"/>
              <a:buChar char="l"/>
              <a:defRPr/>
            </a:pPr>
            <a:r>
              <a:rPr lang="en-US" dirty="0"/>
              <a:t>Preparation</a:t>
            </a:r>
          </a:p>
          <a:p>
            <a:pPr marL="347472" lvl="1" indent="-347472" eaLnBrk="1" hangingPunct="1">
              <a:lnSpc>
                <a:spcPct val="100000"/>
              </a:lnSpc>
              <a:spcBef>
                <a:spcPts val="900"/>
              </a:spcBef>
              <a:buFont typeface="Wingdings" pitchFamily="2" charset="2"/>
              <a:buChar char="l"/>
              <a:defRPr/>
            </a:pPr>
            <a:r>
              <a:rPr lang="en-US" dirty="0"/>
              <a:t>Washing</a:t>
            </a:r>
          </a:p>
          <a:p>
            <a:pPr marL="347472" lvl="1" indent="-347472" eaLnBrk="1" hangingPunct="1">
              <a:lnSpc>
                <a:spcPct val="100000"/>
              </a:lnSpc>
              <a:spcBef>
                <a:spcPts val="900"/>
              </a:spcBef>
              <a:buFont typeface="Wingdings" pitchFamily="2" charset="2"/>
              <a:buChar char="l"/>
              <a:defRPr/>
            </a:pPr>
            <a:r>
              <a:rPr lang="en-US" dirty="0"/>
              <a:t>Cooking</a:t>
            </a:r>
          </a:p>
          <a:p>
            <a:pPr marL="0" indent="0" eaLnBrk="1" hangingPunct="1">
              <a:buFont typeface="Wingdings" pitchFamily="2" charset="2"/>
              <a:buNone/>
              <a:defRPr/>
            </a:pPr>
            <a:r>
              <a:rPr lang="en-US" dirty="0">
                <a:ea typeface="+mn-ea"/>
                <a:cs typeface="+mn-cs"/>
              </a:rPr>
              <a:t>Ready-to-eat food includes:</a:t>
            </a:r>
          </a:p>
          <a:p>
            <a:pPr marL="347472" lvl="1" indent="-347472" eaLnBrk="1" hangingPunct="1">
              <a:lnSpc>
                <a:spcPct val="100000"/>
              </a:lnSpc>
              <a:spcBef>
                <a:spcPts val="900"/>
              </a:spcBef>
              <a:buFont typeface="Wingdings" pitchFamily="2" charset="2"/>
              <a:buChar char="l"/>
              <a:defRPr/>
            </a:pPr>
            <a:r>
              <a:rPr lang="en-US" dirty="0"/>
              <a:t>Cooked food</a:t>
            </a:r>
          </a:p>
          <a:p>
            <a:pPr marL="347472" lvl="1" indent="-347472" eaLnBrk="1" hangingPunct="1">
              <a:lnSpc>
                <a:spcPct val="100000"/>
              </a:lnSpc>
              <a:spcBef>
                <a:spcPts val="900"/>
              </a:spcBef>
              <a:buFont typeface="Wingdings" pitchFamily="2" charset="2"/>
              <a:buChar char="l"/>
              <a:defRPr/>
            </a:pPr>
            <a:r>
              <a:rPr lang="en-US" dirty="0"/>
              <a:t>Washed fruit and vegetables</a:t>
            </a:r>
          </a:p>
          <a:p>
            <a:pPr marL="347472" lvl="1" indent="-347472" eaLnBrk="1" hangingPunct="1">
              <a:lnSpc>
                <a:spcPct val="100000"/>
              </a:lnSpc>
              <a:spcBef>
                <a:spcPts val="900"/>
              </a:spcBef>
              <a:buFont typeface="Wingdings" pitchFamily="2" charset="2"/>
              <a:buChar char="l"/>
              <a:defRPr/>
            </a:pPr>
            <a:r>
              <a:rPr lang="en-US" dirty="0"/>
              <a:t>Deli meat</a:t>
            </a:r>
          </a:p>
          <a:p>
            <a:pPr marL="347472" lvl="1" indent="-347472" eaLnBrk="1" hangingPunct="1">
              <a:lnSpc>
                <a:spcPct val="100000"/>
              </a:lnSpc>
              <a:spcBef>
                <a:spcPts val="900"/>
              </a:spcBef>
              <a:buFont typeface="Wingdings" pitchFamily="2" charset="2"/>
              <a:buChar char="l"/>
              <a:defRPr/>
            </a:pPr>
            <a:r>
              <a:rPr lang="en-US" dirty="0"/>
              <a:t>Bakery items</a:t>
            </a:r>
          </a:p>
          <a:p>
            <a:pPr marL="347472" lvl="1" indent="-347472" eaLnBrk="1" hangingPunct="1">
              <a:lnSpc>
                <a:spcPct val="100000"/>
              </a:lnSpc>
              <a:spcBef>
                <a:spcPts val="900"/>
              </a:spcBef>
              <a:buFont typeface="Wingdings" pitchFamily="2" charset="2"/>
              <a:buChar char="l"/>
              <a:defRPr/>
            </a:pPr>
            <a:r>
              <a:rPr lang="en-US" dirty="0"/>
              <a:t>Sugar, spices, and seasonings</a:t>
            </a:r>
          </a:p>
          <a:p>
            <a:pPr marL="571500" lvl="1" indent="-457200" eaLnBrk="1" hangingPunct="1">
              <a:buFont typeface="Wingdings" pitchFamily="2" charset="2"/>
              <a:buChar char="l"/>
              <a:defRPr/>
            </a:pPr>
            <a:endParaRPr lang="en-US" dirty="0"/>
          </a:p>
        </p:txBody>
      </p:sp>
      <p:sp>
        <p:nvSpPr>
          <p:cNvPr id="33796"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1-23</a:t>
            </a:r>
          </a:p>
        </p:txBody>
      </p:sp>
      <p:sp>
        <p:nvSpPr>
          <p:cNvPr id="2" name="Footer Placeholder 1">
            <a:extLst>
              <a:ext uri="{FF2B5EF4-FFF2-40B4-BE49-F238E27FC236}">
                <a16:creationId xmlns:a16="http://schemas.microsoft.com/office/drawing/2014/main" id="{D294E950-002E-8C1A-0DA6-4DB4C504E24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25" name="Rectangle 30"/>
          <p:cNvSpPr>
            <a:spLocks noGrp="1" noChangeArrowheads="1"/>
          </p:cNvSpPr>
          <p:nvPr>
            <p:ph type="title"/>
          </p:nvPr>
        </p:nvSpPr>
        <p:spPr/>
        <p:txBody>
          <a:bodyPr/>
          <a:lstStyle/>
          <a:p>
            <a:pPr eaLnBrk="1" hangingPunct="1">
              <a:defRPr/>
            </a:pPr>
            <a:r>
              <a:rPr lang="en-US" dirty="0">
                <a:latin typeface="Arial Narrow" charset="0"/>
                <a:cs typeface="+mj-cs"/>
              </a:rPr>
              <a:t>Service Staff Guidelines for Serving Food</a:t>
            </a:r>
          </a:p>
        </p:txBody>
      </p:sp>
      <p:sp>
        <p:nvSpPr>
          <p:cNvPr id="16" name="Content Placeholder 15"/>
          <p:cNvSpPr>
            <a:spLocks noGrp="1"/>
          </p:cNvSpPr>
          <p:nvPr>
            <p:ph idx="1"/>
          </p:nvPr>
        </p:nvSpPr>
        <p:spPr/>
        <p:txBody>
          <a:bodyPr/>
          <a:lstStyle/>
          <a:p>
            <a:r>
              <a:rPr lang="en-US" sz="2800" dirty="0">
                <a:latin typeface="Arial Narrow" charset="0"/>
              </a:rPr>
              <a:t>Handling dishes and glassware</a:t>
            </a:r>
            <a:endParaRPr lang="en-US" dirty="0"/>
          </a:p>
        </p:txBody>
      </p:sp>
      <p:pic>
        <p:nvPicPr>
          <p:cNvPr id="3" name="Picture Placeholder 2">
            <a:extLst>
              <a:ext uri="{FF2B5EF4-FFF2-40B4-BE49-F238E27FC236}">
                <a16:creationId xmlns:a16="http://schemas.microsoft.com/office/drawing/2014/main" id="{CC6141FE-2C48-4C42-98FE-3B003F623966}"/>
              </a:ext>
            </a:extLst>
          </p:cNvPr>
          <p:cNvPicPr>
            <a:picLocks noGrp="1" noChangeAspect="1"/>
          </p:cNvPicPr>
          <p:nvPr>
            <p:ph type="pic" sz="quarter" idx="32"/>
          </p:nvPr>
        </p:nvPicPr>
        <p:blipFill rotWithShape="1">
          <a:blip r:embed="rId4" cstate="screen">
            <a:extLst>
              <a:ext uri="{28A0092B-C50C-407E-A947-70E740481C1C}">
                <a14:useLocalDpi xmlns:a14="http://schemas.microsoft.com/office/drawing/2010/main"/>
              </a:ext>
            </a:extLst>
          </a:blip>
          <a:srcRect/>
          <a:stretch/>
        </p:blipFill>
        <p:spPr>
          <a:xfrm>
            <a:off x="582988" y="2523173"/>
            <a:ext cx="1613528" cy="1157924"/>
          </a:xfrm>
        </p:spPr>
      </p:pic>
      <p:pic>
        <p:nvPicPr>
          <p:cNvPr id="9" name="Picture Placeholder 8">
            <a:extLst>
              <a:ext uri="{FF2B5EF4-FFF2-40B4-BE49-F238E27FC236}">
                <a16:creationId xmlns:a16="http://schemas.microsoft.com/office/drawing/2014/main" id="{E757F43F-597E-47EC-9864-55B66E34F9DB}"/>
              </a:ext>
            </a:extLst>
          </p:cNvPr>
          <p:cNvPicPr>
            <a:picLocks noGrp="1" noChangeAspect="1"/>
          </p:cNvPicPr>
          <p:nvPr>
            <p:ph type="pic" sz="quarter" idx="33"/>
          </p:nvPr>
        </p:nvPicPr>
        <p:blipFill rotWithShape="1">
          <a:blip r:embed="rId5" cstate="screen">
            <a:extLst>
              <a:ext uri="{28A0092B-C50C-407E-A947-70E740481C1C}">
                <a14:useLocalDpi xmlns:a14="http://schemas.microsoft.com/office/drawing/2010/main"/>
              </a:ext>
            </a:extLst>
          </a:blip>
          <a:srcRect/>
          <a:stretch/>
        </p:blipFill>
        <p:spPr>
          <a:xfrm>
            <a:off x="2252762" y="2523173"/>
            <a:ext cx="1613528" cy="1157924"/>
          </a:xfrm>
        </p:spPr>
      </p:pic>
      <p:pic>
        <p:nvPicPr>
          <p:cNvPr id="29" name="Picture Placeholder 28">
            <a:extLst>
              <a:ext uri="{FF2B5EF4-FFF2-40B4-BE49-F238E27FC236}">
                <a16:creationId xmlns:a16="http://schemas.microsoft.com/office/drawing/2014/main" id="{BDFC151B-99CA-486C-B548-310C01EBDB32}"/>
              </a:ext>
            </a:extLst>
          </p:cNvPr>
          <p:cNvPicPr>
            <a:picLocks noGrp="1" noChangeAspect="1"/>
          </p:cNvPicPr>
          <p:nvPr>
            <p:ph type="pic" sz="quarter" idx="34"/>
          </p:nvPr>
        </p:nvPicPr>
        <p:blipFill rotWithShape="1">
          <a:blip r:embed="rId6" cstate="screen">
            <a:extLst>
              <a:ext uri="{28A0092B-C50C-407E-A947-70E740481C1C}">
                <a14:useLocalDpi xmlns:a14="http://schemas.microsoft.com/office/drawing/2010/main"/>
              </a:ext>
            </a:extLst>
          </a:blip>
          <a:srcRect/>
          <a:stretch/>
        </p:blipFill>
        <p:spPr>
          <a:xfrm>
            <a:off x="3912597" y="2523173"/>
            <a:ext cx="1613528" cy="1157924"/>
          </a:xfrm>
        </p:spPr>
      </p:pic>
      <p:pic>
        <p:nvPicPr>
          <p:cNvPr id="196615" name="Picture Placeholder 196614">
            <a:extLst>
              <a:ext uri="{FF2B5EF4-FFF2-40B4-BE49-F238E27FC236}">
                <a16:creationId xmlns:a16="http://schemas.microsoft.com/office/drawing/2014/main" id="{0E2721B2-E0B9-4C4C-B32E-31ADCD0B3727}"/>
              </a:ext>
            </a:extLst>
          </p:cNvPr>
          <p:cNvPicPr>
            <a:picLocks noGrp="1" noChangeAspect="1"/>
          </p:cNvPicPr>
          <p:nvPr>
            <p:ph type="pic" sz="quarter" idx="35"/>
          </p:nvPr>
        </p:nvPicPr>
        <p:blipFill rotWithShape="1">
          <a:blip r:embed="rId7" cstate="screen">
            <a:extLst>
              <a:ext uri="{28A0092B-C50C-407E-A947-70E740481C1C}">
                <a14:useLocalDpi xmlns:a14="http://schemas.microsoft.com/office/drawing/2010/main"/>
              </a:ext>
            </a:extLst>
          </a:blip>
          <a:srcRect/>
          <a:stretch/>
        </p:blipFill>
        <p:spPr>
          <a:xfrm>
            <a:off x="5592311" y="2523173"/>
            <a:ext cx="1613528" cy="1157924"/>
          </a:xfrm>
        </p:spPr>
      </p:pic>
      <p:pic>
        <p:nvPicPr>
          <p:cNvPr id="196619" name="Picture Placeholder 196618">
            <a:extLst>
              <a:ext uri="{FF2B5EF4-FFF2-40B4-BE49-F238E27FC236}">
                <a16:creationId xmlns:a16="http://schemas.microsoft.com/office/drawing/2014/main" id="{EED209A0-D82E-4656-9FAD-93F826FB99F2}"/>
              </a:ext>
            </a:extLst>
          </p:cNvPr>
          <p:cNvPicPr>
            <a:picLocks noGrp="1" noChangeAspect="1"/>
          </p:cNvPicPr>
          <p:nvPr>
            <p:ph type="pic" sz="quarter" idx="36"/>
          </p:nvPr>
        </p:nvPicPr>
        <p:blipFill rotWithShape="1">
          <a:blip r:embed="rId8" cstate="screen">
            <a:extLst>
              <a:ext uri="{28A0092B-C50C-407E-A947-70E740481C1C}">
                <a14:useLocalDpi xmlns:a14="http://schemas.microsoft.com/office/drawing/2010/main"/>
              </a:ext>
            </a:extLst>
          </a:blip>
          <a:srcRect/>
          <a:stretch/>
        </p:blipFill>
        <p:spPr>
          <a:xfrm>
            <a:off x="7262085" y="2533113"/>
            <a:ext cx="1613528" cy="1157924"/>
          </a:xfrm>
        </p:spPr>
      </p:pic>
      <p:pic>
        <p:nvPicPr>
          <p:cNvPr id="5" name="Picture Placeholder 4">
            <a:extLst>
              <a:ext uri="{FF2B5EF4-FFF2-40B4-BE49-F238E27FC236}">
                <a16:creationId xmlns:a16="http://schemas.microsoft.com/office/drawing/2014/main" id="{4BE5193D-461A-4D24-8F92-76F9894C1154}"/>
              </a:ext>
            </a:extLst>
          </p:cNvPr>
          <p:cNvPicPr>
            <a:picLocks noGrp="1" noChangeAspect="1"/>
          </p:cNvPicPr>
          <p:nvPr>
            <p:ph type="pic" sz="quarter" idx="37"/>
          </p:nvPr>
        </p:nvPicPr>
        <p:blipFill rotWithShape="1">
          <a:blip r:embed="rId9" cstate="screen">
            <a:extLst>
              <a:ext uri="{28A0092B-C50C-407E-A947-70E740481C1C}">
                <a14:useLocalDpi xmlns:a14="http://schemas.microsoft.com/office/drawing/2010/main"/>
              </a:ext>
            </a:extLst>
          </a:blip>
          <a:srcRect/>
          <a:stretch/>
        </p:blipFill>
        <p:spPr>
          <a:xfrm>
            <a:off x="582988" y="4719720"/>
            <a:ext cx="1613528" cy="1157924"/>
          </a:xfrm>
        </p:spPr>
      </p:pic>
      <p:pic>
        <p:nvPicPr>
          <p:cNvPr id="12" name="Picture Placeholder 11">
            <a:extLst>
              <a:ext uri="{FF2B5EF4-FFF2-40B4-BE49-F238E27FC236}">
                <a16:creationId xmlns:a16="http://schemas.microsoft.com/office/drawing/2014/main" id="{8420DD6D-2295-4F2C-B1AE-74B8138FCEC9}"/>
              </a:ext>
            </a:extLst>
          </p:cNvPr>
          <p:cNvPicPr>
            <a:picLocks noGrp="1" noChangeAspect="1"/>
          </p:cNvPicPr>
          <p:nvPr>
            <p:ph type="pic" sz="quarter" idx="38"/>
          </p:nvPr>
        </p:nvPicPr>
        <p:blipFill rotWithShape="1">
          <a:blip r:embed="rId10" cstate="screen">
            <a:extLst>
              <a:ext uri="{28A0092B-C50C-407E-A947-70E740481C1C}">
                <a14:useLocalDpi xmlns:a14="http://schemas.microsoft.com/office/drawing/2010/main"/>
              </a:ext>
            </a:extLst>
          </a:blip>
          <a:srcRect/>
          <a:stretch/>
        </p:blipFill>
        <p:spPr>
          <a:xfrm>
            <a:off x="2252762" y="4719720"/>
            <a:ext cx="1613528" cy="1157924"/>
          </a:xfrm>
        </p:spPr>
      </p:pic>
      <p:pic>
        <p:nvPicPr>
          <p:cNvPr id="196611" name="Picture Placeholder 196610">
            <a:extLst>
              <a:ext uri="{FF2B5EF4-FFF2-40B4-BE49-F238E27FC236}">
                <a16:creationId xmlns:a16="http://schemas.microsoft.com/office/drawing/2014/main" id="{C70E7D7B-84C7-471C-B244-294BA78BF449}"/>
              </a:ext>
            </a:extLst>
          </p:cNvPr>
          <p:cNvPicPr>
            <a:picLocks noGrp="1" noChangeAspect="1"/>
          </p:cNvPicPr>
          <p:nvPr>
            <p:ph type="pic" sz="quarter" idx="39"/>
          </p:nvPr>
        </p:nvPicPr>
        <p:blipFill rotWithShape="1">
          <a:blip r:embed="rId11" cstate="screen">
            <a:extLst>
              <a:ext uri="{28A0092B-C50C-407E-A947-70E740481C1C}">
                <a14:useLocalDpi xmlns:a14="http://schemas.microsoft.com/office/drawing/2010/main"/>
              </a:ext>
            </a:extLst>
          </a:blip>
          <a:srcRect/>
          <a:stretch/>
        </p:blipFill>
        <p:spPr>
          <a:xfrm>
            <a:off x="3912597" y="4719720"/>
            <a:ext cx="1613528" cy="1157924"/>
          </a:xfrm>
        </p:spPr>
      </p:pic>
      <p:pic>
        <p:nvPicPr>
          <p:cNvPr id="196617" name="Picture Placeholder 196616">
            <a:extLst>
              <a:ext uri="{FF2B5EF4-FFF2-40B4-BE49-F238E27FC236}">
                <a16:creationId xmlns:a16="http://schemas.microsoft.com/office/drawing/2014/main" id="{1902C58A-F2EA-4B78-8519-3A97BF5458D5}"/>
              </a:ext>
            </a:extLst>
          </p:cNvPr>
          <p:cNvPicPr>
            <a:picLocks noGrp="1" noChangeAspect="1"/>
          </p:cNvPicPr>
          <p:nvPr>
            <p:ph type="pic" sz="quarter" idx="40"/>
          </p:nvPr>
        </p:nvPicPr>
        <p:blipFill rotWithShape="1">
          <a:blip r:embed="rId12" cstate="screen">
            <a:extLst>
              <a:ext uri="{28A0092B-C50C-407E-A947-70E740481C1C}">
                <a14:useLocalDpi xmlns:a14="http://schemas.microsoft.com/office/drawing/2010/main"/>
              </a:ext>
            </a:extLst>
          </a:blip>
          <a:srcRect/>
          <a:stretch/>
        </p:blipFill>
        <p:spPr>
          <a:xfrm>
            <a:off x="5592311" y="4719720"/>
            <a:ext cx="1613528" cy="1157924"/>
          </a:xfrm>
        </p:spPr>
      </p:pic>
      <p:pic>
        <p:nvPicPr>
          <p:cNvPr id="196621" name="Picture Placeholder 196620">
            <a:extLst>
              <a:ext uri="{FF2B5EF4-FFF2-40B4-BE49-F238E27FC236}">
                <a16:creationId xmlns:a16="http://schemas.microsoft.com/office/drawing/2014/main" id="{80D7FC84-20CF-4B72-A445-B65A9A9BD8ED}"/>
              </a:ext>
            </a:extLst>
          </p:cNvPr>
          <p:cNvPicPr>
            <a:picLocks noGrp="1" noChangeAspect="1"/>
          </p:cNvPicPr>
          <p:nvPr>
            <p:ph type="pic" sz="quarter" idx="41"/>
          </p:nvPr>
        </p:nvPicPr>
        <p:blipFill rotWithShape="1">
          <a:blip r:embed="rId13" cstate="screen">
            <a:extLst>
              <a:ext uri="{28A0092B-C50C-407E-A947-70E740481C1C}">
                <a14:useLocalDpi xmlns:a14="http://schemas.microsoft.com/office/drawing/2010/main"/>
              </a:ext>
            </a:extLst>
          </a:blip>
          <a:srcRect/>
          <a:stretch/>
        </p:blipFill>
        <p:spPr>
          <a:xfrm>
            <a:off x="7262085" y="4729660"/>
            <a:ext cx="1613528" cy="1157924"/>
          </a:xfrm>
        </p:spPr>
      </p:pic>
      <p:sp>
        <p:nvSpPr>
          <p:cNvPr id="196612" name="Rectangle 2"/>
          <p:cNvSpPr>
            <a:spLocks noGrp="1" noChangeArrowheads="1"/>
          </p:cNvSpPr>
          <p:nvPr>
            <p:ph type="body" sz="quarter" idx="17"/>
          </p:nvPr>
        </p:nvSpPr>
        <p:spPr>
          <a:xfrm>
            <a:off x="582988" y="2037905"/>
            <a:ext cx="2895708" cy="418385"/>
          </a:xfrm>
        </p:spPr>
        <p:txBody>
          <a:bodyPr/>
          <a:lstStyle/>
          <a:p>
            <a:pPr eaLnBrk="1" hangingPunct="1">
              <a:defRPr/>
            </a:pPr>
            <a:r>
              <a:rPr lang="en-US" b="1" dirty="0">
                <a:solidFill>
                  <a:srgbClr val="E97635"/>
                </a:solidFill>
                <a:latin typeface="Arial Narrow" charset="0"/>
              </a:rPr>
              <a:t>Correct</a:t>
            </a:r>
          </a:p>
          <a:p>
            <a:pPr lvl="2" eaLnBrk="1" hangingPunct="1">
              <a:buFont typeface="Wingdings" charset="0"/>
              <a:buNone/>
              <a:defRPr/>
            </a:pPr>
            <a:endParaRPr lang="en-US" dirty="0">
              <a:solidFill>
                <a:srgbClr val="000000"/>
              </a:solidFill>
              <a:latin typeface="Arial Narrow" charset="0"/>
            </a:endParaRPr>
          </a:p>
        </p:txBody>
      </p:sp>
      <p:sp>
        <p:nvSpPr>
          <p:cNvPr id="30" name="Text Placeholder 29"/>
          <p:cNvSpPr>
            <a:spLocks noGrp="1"/>
          </p:cNvSpPr>
          <p:nvPr>
            <p:ph type="body" sz="quarter" idx="42"/>
          </p:nvPr>
        </p:nvSpPr>
        <p:spPr>
          <a:xfrm>
            <a:off x="622744" y="4214575"/>
            <a:ext cx="2895708" cy="418385"/>
          </a:xfrm>
        </p:spPr>
        <p:txBody>
          <a:bodyPr/>
          <a:lstStyle/>
          <a:p>
            <a:pPr eaLnBrk="1" hangingPunct="1">
              <a:defRPr/>
            </a:pPr>
            <a:r>
              <a:rPr lang="en-US" b="1" dirty="0">
                <a:solidFill>
                  <a:srgbClr val="E97635"/>
                </a:solidFill>
                <a:latin typeface="Arial Narrow" charset="0"/>
              </a:rPr>
              <a:t>Incorrect</a:t>
            </a:r>
          </a:p>
        </p:txBody>
      </p:sp>
      <p:sp>
        <p:nvSpPr>
          <p:cNvPr id="196624"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7-16</a:t>
            </a:r>
          </a:p>
        </p:txBody>
      </p:sp>
      <p:sp>
        <p:nvSpPr>
          <p:cNvPr id="2" name="Footer Placeholder 1">
            <a:extLst>
              <a:ext uri="{FF2B5EF4-FFF2-40B4-BE49-F238E27FC236}">
                <a16:creationId xmlns:a16="http://schemas.microsoft.com/office/drawing/2014/main" id="{17240505-976D-171E-2511-018FF507264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00695185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00C7B6E-27C9-421C-9540-3A063F03667D}"/>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99685" name="Rectangle 7"/>
          <p:cNvSpPr>
            <a:spLocks noGrp="1" noChangeArrowheads="1"/>
          </p:cNvSpPr>
          <p:nvPr>
            <p:ph type="title"/>
          </p:nvPr>
        </p:nvSpPr>
        <p:spPr/>
        <p:txBody>
          <a:bodyPr/>
          <a:lstStyle/>
          <a:p>
            <a:pPr eaLnBrk="1" hangingPunct="1">
              <a:defRPr/>
            </a:pPr>
            <a:r>
              <a:rPr lang="en-US" dirty="0">
                <a:latin typeface="Arial Narrow" charset="0"/>
              </a:rPr>
              <a:t>Service Staff Guidelines for Serving Food</a:t>
            </a:r>
            <a:endParaRPr lang="en-US" dirty="0">
              <a:latin typeface="Arial Narrow" charset="0"/>
              <a:cs typeface="+mj-cs"/>
            </a:endParaRPr>
          </a:p>
        </p:txBody>
      </p:sp>
      <p:sp>
        <p:nvSpPr>
          <p:cNvPr id="199682" name="Rectangle 3"/>
          <p:cNvSpPr>
            <a:spLocks noGrp="1" noChangeArrowheads="1"/>
          </p:cNvSpPr>
          <p:nvPr>
            <p:ph idx="1"/>
          </p:nvPr>
        </p:nvSpPr>
        <p:spPr/>
        <p:txBody>
          <a:bodyPr/>
          <a:lstStyle/>
          <a:p>
            <a:pPr marL="0" indent="0" eaLnBrk="1" hangingPunct="1">
              <a:defRPr/>
            </a:pPr>
            <a:r>
              <a:rPr lang="en-US" dirty="0">
                <a:latin typeface="Arial Narrow" charset="0"/>
                <a:cs typeface="+mn-cs"/>
              </a:rPr>
              <a:t>If you preset tableware: </a:t>
            </a:r>
          </a:p>
          <a:p>
            <a:pPr lvl="1" eaLnBrk="1" hangingPunct="1">
              <a:lnSpc>
                <a:spcPct val="80000"/>
              </a:lnSpc>
              <a:defRPr/>
            </a:pPr>
            <a:r>
              <a:rPr lang="en-US" dirty="0">
                <a:latin typeface="Arial Narrow" charset="0"/>
              </a:rPr>
              <a:t>Wrap or cover the items to prevent contamination.</a:t>
            </a:r>
          </a:p>
          <a:p>
            <a:pPr marL="0" indent="0" eaLnBrk="1" hangingPunct="1">
              <a:defRPr/>
            </a:pPr>
            <a:r>
              <a:rPr lang="en-US" dirty="0">
                <a:latin typeface="Arial Narrow" charset="0"/>
                <a:cs typeface="+mn-cs"/>
              </a:rPr>
              <a:t>Table settings do not need to be wrapped or covered if extra settings are either: </a:t>
            </a:r>
          </a:p>
          <a:p>
            <a:pPr marL="571500" lvl="1" indent="-457200" eaLnBrk="1" hangingPunct="1">
              <a:defRPr/>
            </a:pPr>
            <a:r>
              <a:rPr lang="en-US" dirty="0">
                <a:latin typeface="Arial Narrow" charset="0"/>
              </a:rPr>
              <a:t>Removed when guests are seated.</a:t>
            </a:r>
          </a:p>
          <a:p>
            <a:pPr marL="571500" lvl="1" indent="-457200" eaLnBrk="1" hangingPunct="1">
              <a:defRPr/>
            </a:pPr>
            <a:r>
              <a:rPr lang="en-US" dirty="0">
                <a:latin typeface="Arial Narrow" charset="0"/>
              </a:rPr>
              <a:t>If left on the table, cleaned and sanitized after guests have left.</a:t>
            </a:r>
          </a:p>
        </p:txBody>
      </p:sp>
      <p:sp>
        <p:nvSpPr>
          <p:cNvPr id="19968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7-17</a:t>
            </a:r>
          </a:p>
        </p:txBody>
      </p:sp>
      <p:sp>
        <p:nvSpPr>
          <p:cNvPr id="2" name="Footer Placeholder 1">
            <a:extLst>
              <a:ext uri="{FF2B5EF4-FFF2-40B4-BE49-F238E27FC236}">
                <a16:creationId xmlns:a16="http://schemas.microsoft.com/office/drawing/2014/main" id="{B2D4F608-2E09-A25C-CBE7-65B5D601998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7582140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38C85AE-08AF-48EB-90E9-D177418F6F8F}"/>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
        <p:nvSpPr>
          <p:cNvPr id="200708" name="Rectangle 8"/>
          <p:cNvSpPr>
            <a:spLocks noGrp="1" noChangeArrowheads="1"/>
          </p:cNvSpPr>
          <p:nvPr>
            <p:ph type="title"/>
          </p:nvPr>
        </p:nvSpPr>
        <p:spPr/>
        <p:txBody>
          <a:bodyPr/>
          <a:lstStyle/>
          <a:p>
            <a:pPr eaLnBrk="1" hangingPunct="1">
              <a:defRPr/>
            </a:pPr>
            <a:r>
              <a:rPr lang="en-US" dirty="0">
                <a:latin typeface="Arial Narrow" charset="0"/>
              </a:rPr>
              <a:t>Service Staff Guidelines for Serving Food</a:t>
            </a:r>
            <a:endParaRPr lang="en-US" dirty="0">
              <a:latin typeface="Arial Narrow" charset="0"/>
              <a:cs typeface="+mj-cs"/>
            </a:endParaRPr>
          </a:p>
        </p:txBody>
      </p:sp>
      <p:sp>
        <p:nvSpPr>
          <p:cNvPr id="200706" name="Rectangle 3"/>
          <p:cNvSpPr>
            <a:spLocks noGrp="1" noChangeArrowheads="1"/>
          </p:cNvSpPr>
          <p:nvPr>
            <p:ph idx="1"/>
          </p:nvPr>
        </p:nvSpPr>
        <p:spPr/>
        <p:txBody>
          <a:bodyPr/>
          <a:lstStyle/>
          <a:p>
            <a:pPr marL="0" indent="0" eaLnBrk="1" hangingPunct="1">
              <a:lnSpc>
                <a:spcPct val="80000"/>
              </a:lnSpc>
              <a:defRPr/>
            </a:pPr>
            <a:r>
              <a:rPr lang="en-US" dirty="0">
                <a:solidFill>
                  <a:schemeClr val="accent2"/>
                </a:solidFill>
                <a:latin typeface="Arial Narrow" charset="0"/>
                <a:cs typeface="+mn-cs"/>
              </a:rPr>
              <a:t>NEVER</a:t>
            </a:r>
            <a:r>
              <a:rPr lang="en-US" dirty="0">
                <a:latin typeface="Arial Narrow" charset="0"/>
                <a:cs typeface="+mn-cs"/>
              </a:rPr>
              <a:t> re-serve:</a:t>
            </a:r>
          </a:p>
          <a:p>
            <a:pPr lvl="1" eaLnBrk="1" hangingPunct="1">
              <a:defRPr/>
            </a:pPr>
            <a:r>
              <a:rPr lang="en-US" dirty="0">
                <a:latin typeface="Arial Narrow" charset="0"/>
              </a:rPr>
              <a:t>Food returned by a guest</a:t>
            </a:r>
          </a:p>
          <a:p>
            <a:pPr lvl="1" eaLnBrk="1" hangingPunct="1">
              <a:defRPr/>
            </a:pPr>
            <a:r>
              <a:rPr lang="en-US" dirty="0">
                <a:latin typeface="Arial Narrow" charset="0"/>
              </a:rPr>
              <a:t>Uncovered condiments</a:t>
            </a:r>
          </a:p>
          <a:p>
            <a:pPr lvl="1" eaLnBrk="1" hangingPunct="1">
              <a:defRPr/>
            </a:pPr>
            <a:r>
              <a:rPr lang="en-US" dirty="0">
                <a:latin typeface="Arial Narrow" charset="0"/>
              </a:rPr>
              <a:t>Uneaten bread </a:t>
            </a:r>
          </a:p>
          <a:p>
            <a:pPr lvl="1" eaLnBrk="1" hangingPunct="1">
              <a:defRPr/>
            </a:pPr>
            <a:r>
              <a:rPr lang="en-US" dirty="0">
                <a:latin typeface="Arial Narrow" charset="0"/>
              </a:rPr>
              <a:t>Plate garnishes</a:t>
            </a:r>
          </a:p>
          <a:p>
            <a:pPr marL="0" indent="0" eaLnBrk="1" hangingPunct="1">
              <a:lnSpc>
                <a:spcPct val="80000"/>
              </a:lnSpc>
              <a:defRPr/>
            </a:pPr>
            <a:r>
              <a:rPr lang="en-US" sz="2200" dirty="0">
                <a:latin typeface="Arial Narrow" charset="0"/>
                <a:cs typeface="+mn-cs"/>
              </a:rPr>
              <a:t>Generally, only unopened, prepackaged food in good condition can be re-served:</a:t>
            </a:r>
          </a:p>
          <a:p>
            <a:pPr lvl="1" eaLnBrk="1" hangingPunct="1">
              <a:defRPr/>
            </a:pPr>
            <a:r>
              <a:rPr lang="en-US" dirty="0">
                <a:latin typeface="Arial Narrow" charset="0"/>
              </a:rPr>
              <a:t>Condiment packets</a:t>
            </a:r>
          </a:p>
          <a:p>
            <a:pPr lvl="1" eaLnBrk="1" hangingPunct="1">
              <a:defRPr/>
            </a:pPr>
            <a:r>
              <a:rPr lang="en-US" dirty="0">
                <a:latin typeface="Arial Narrow" charset="0"/>
              </a:rPr>
              <a:t>Wrapped crackers or breadsticks</a:t>
            </a:r>
            <a:r>
              <a:rPr lang="en-US" sz="2000" dirty="0">
                <a:latin typeface="Arial Narrow" charset="0"/>
              </a:rPr>
              <a:t> </a:t>
            </a:r>
          </a:p>
        </p:txBody>
      </p:sp>
      <p:sp>
        <p:nvSpPr>
          <p:cNvPr id="20070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7-18</a:t>
            </a:r>
          </a:p>
        </p:txBody>
      </p:sp>
      <p:sp>
        <p:nvSpPr>
          <p:cNvPr id="2" name="Footer Placeholder 1">
            <a:extLst>
              <a:ext uri="{FF2B5EF4-FFF2-40B4-BE49-F238E27FC236}">
                <a16:creationId xmlns:a16="http://schemas.microsoft.com/office/drawing/2014/main" id="{E991D0C4-688A-B728-520D-33794FAC7E0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0030667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2E2BA80-56B1-4F76-95AE-A369FDEBF267}"/>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01733" name="Rectangle 9"/>
          <p:cNvSpPr>
            <a:spLocks noGrp="1" noChangeArrowheads="1"/>
          </p:cNvSpPr>
          <p:nvPr>
            <p:ph type="title"/>
          </p:nvPr>
        </p:nvSpPr>
        <p:spPr/>
        <p:txBody>
          <a:bodyPr/>
          <a:lstStyle/>
          <a:p>
            <a:pPr eaLnBrk="1" hangingPunct="1">
              <a:defRPr/>
            </a:pPr>
            <a:r>
              <a:rPr lang="en-US" dirty="0">
                <a:latin typeface="Arial Narrow" charset="0"/>
                <a:cs typeface="+mj-cs"/>
              </a:rPr>
              <a:t>Self-Service Areas</a:t>
            </a:r>
          </a:p>
        </p:txBody>
      </p:sp>
      <p:sp>
        <p:nvSpPr>
          <p:cNvPr id="201730"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 time-temperature abuse and contamination:</a:t>
            </a:r>
            <a:r>
              <a:rPr lang="en-US" sz="2000" dirty="0">
                <a:solidFill>
                  <a:schemeClr val="accent1"/>
                </a:solidFill>
                <a:latin typeface="Arial Narrow" charset="0"/>
                <a:cs typeface="+mn-cs"/>
              </a:rPr>
              <a:t> </a:t>
            </a:r>
          </a:p>
          <a:p>
            <a:pPr lvl="1" eaLnBrk="1" hangingPunct="1">
              <a:defRPr/>
            </a:pPr>
            <a:r>
              <a:rPr lang="en-US" dirty="0">
                <a:latin typeface="Arial Narrow" charset="0"/>
              </a:rPr>
              <a:t>Use sneeze guards, display cases, or packaging.</a:t>
            </a:r>
          </a:p>
          <a:p>
            <a:pPr lvl="1" eaLnBrk="1" hangingPunct="1">
              <a:defRPr/>
            </a:pPr>
            <a:r>
              <a:rPr lang="en-US" dirty="0">
                <a:latin typeface="Arial Narrow" charset="0"/>
              </a:rPr>
              <a:t>Use labels to identify food items.</a:t>
            </a:r>
          </a:p>
          <a:p>
            <a:pPr lvl="1" eaLnBrk="1" hangingPunct="1">
              <a:defRPr/>
            </a:pPr>
            <a:r>
              <a:rPr lang="en-US" dirty="0">
                <a:latin typeface="Arial Narrow" charset="0"/>
              </a:rPr>
              <a:t>Hold food at the correct temperature:</a:t>
            </a:r>
          </a:p>
          <a:p>
            <a:pPr lvl="2" eaLnBrk="1" hangingPunct="1">
              <a:defRPr/>
            </a:pPr>
            <a:r>
              <a:rPr lang="en-US" dirty="0"/>
              <a:t>Hot food: 135˚F (57˚C) or higher</a:t>
            </a:r>
          </a:p>
          <a:p>
            <a:pPr lvl="2" eaLnBrk="1" hangingPunct="1">
              <a:defRPr/>
            </a:pPr>
            <a:r>
              <a:rPr lang="en-US" dirty="0"/>
              <a:t>Cold food: 41˚F (5˚C) or lower</a:t>
            </a:r>
            <a:endParaRPr lang="en-US" dirty="0">
              <a:latin typeface="Arial Narrow" charset="0"/>
            </a:endParaRPr>
          </a:p>
        </p:txBody>
      </p:sp>
      <p:sp>
        <p:nvSpPr>
          <p:cNvPr id="2017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7-19</a:t>
            </a:r>
          </a:p>
        </p:txBody>
      </p:sp>
      <p:sp>
        <p:nvSpPr>
          <p:cNvPr id="2" name="Footer Placeholder 1">
            <a:extLst>
              <a:ext uri="{FF2B5EF4-FFF2-40B4-BE49-F238E27FC236}">
                <a16:creationId xmlns:a16="http://schemas.microsoft.com/office/drawing/2014/main" id="{373601A5-5A07-DE75-C1D3-3323E9CF066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54449758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02756" name="Rectangle 8"/>
          <p:cNvSpPr>
            <a:spLocks noGrp="1" noChangeArrowheads="1"/>
          </p:cNvSpPr>
          <p:nvPr>
            <p:ph type="title"/>
          </p:nvPr>
        </p:nvSpPr>
        <p:spPr/>
        <p:txBody>
          <a:bodyPr/>
          <a:lstStyle/>
          <a:p>
            <a:pPr eaLnBrk="1" hangingPunct="1">
              <a:defRPr/>
            </a:pPr>
            <a:r>
              <a:rPr lang="en-US" dirty="0">
                <a:latin typeface="Arial Narrow" charset="0"/>
                <a:cs typeface="+mj-cs"/>
              </a:rPr>
              <a:t>Self-Service Areas</a:t>
            </a:r>
          </a:p>
        </p:txBody>
      </p:sp>
      <p:sp>
        <p:nvSpPr>
          <p:cNvPr id="202754"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 time-temperature abuse and contamination:</a:t>
            </a:r>
            <a:r>
              <a:rPr lang="en-US" sz="2000" dirty="0">
                <a:latin typeface="Arial Narrow" charset="0"/>
                <a:cs typeface="+mn-cs"/>
              </a:rPr>
              <a:t> </a:t>
            </a:r>
          </a:p>
          <a:p>
            <a:pPr lvl="1" eaLnBrk="1" hangingPunct="1">
              <a:defRPr/>
            </a:pPr>
            <a:r>
              <a:rPr lang="en-US" dirty="0">
                <a:latin typeface="Arial Narrow" charset="0"/>
              </a:rPr>
              <a:t>Keep raw meat, fish, and poultry separate from ready-to-eat food. </a:t>
            </a:r>
          </a:p>
          <a:p>
            <a:pPr lvl="1" eaLnBrk="1" hangingPunct="1">
              <a:defRPr/>
            </a:pPr>
            <a:r>
              <a:rPr lang="en-US" dirty="0">
                <a:latin typeface="Arial Narrow" charset="0"/>
              </a:rPr>
              <a:t>Do </a:t>
            </a:r>
            <a:r>
              <a:rPr lang="en-US" dirty="0">
                <a:solidFill>
                  <a:schemeClr val="accent2"/>
                </a:solidFill>
                <a:latin typeface="Arial Narrow" charset="0"/>
              </a:rPr>
              <a:t>NOT</a:t>
            </a:r>
            <a:r>
              <a:rPr lang="en-US" dirty="0">
                <a:latin typeface="Arial Narrow" charset="0"/>
              </a:rPr>
              <a:t> let customers refill dirty plates or use dirty utensils at self-service areas.</a:t>
            </a:r>
          </a:p>
          <a:p>
            <a:pPr lvl="1" eaLnBrk="1" hangingPunct="1">
              <a:defRPr/>
            </a:pPr>
            <a:r>
              <a:rPr lang="en-US" dirty="0">
                <a:latin typeface="Arial Narrow" charset="0"/>
              </a:rPr>
              <a:t>Stock displays with the correct utensils.</a:t>
            </a:r>
          </a:p>
          <a:p>
            <a:pPr lvl="1" eaLnBrk="1" hangingPunct="1">
              <a:defRPr/>
            </a:pPr>
            <a:r>
              <a:rPr lang="en-US" dirty="0">
                <a:solidFill>
                  <a:schemeClr val="accent2"/>
                </a:solidFill>
                <a:latin typeface="Arial Narrow" charset="0"/>
              </a:rPr>
              <a:t>NEVER</a:t>
            </a:r>
            <a:r>
              <a:rPr lang="en-US" dirty="0">
                <a:latin typeface="Arial Narrow" charset="0"/>
              </a:rPr>
              <a:t> use ice as an ingredient if it was used to keep food or beverages cold.</a:t>
            </a:r>
          </a:p>
        </p:txBody>
      </p:sp>
      <p:sp>
        <p:nvSpPr>
          <p:cNvPr id="20275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7-20</a:t>
            </a:r>
          </a:p>
        </p:txBody>
      </p:sp>
      <p:pic>
        <p:nvPicPr>
          <p:cNvPr id="2" name="Picture 1" descr="6e_c07_1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
        <p:nvSpPr>
          <p:cNvPr id="4" name="Footer Placeholder 3">
            <a:extLst>
              <a:ext uri="{FF2B5EF4-FFF2-40B4-BE49-F238E27FC236}">
                <a16:creationId xmlns:a16="http://schemas.microsoft.com/office/drawing/2014/main" id="{8F18A8B0-294B-3E92-6E11-6A69B97B33C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43772391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8"/>
          <p:cNvSpPr>
            <a:spLocks noGrp="1" noChangeArrowheads="1"/>
          </p:cNvSpPr>
          <p:nvPr>
            <p:ph type="title"/>
          </p:nvPr>
        </p:nvSpPr>
        <p:spPr/>
        <p:txBody>
          <a:bodyPr/>
          <a:lstStyle/>
          <a:p>
            <a:pPr eaLnBrk="1" hangingPunct="1">
              <a:defRPr/>
            </a:pPr>
            <a:r>
              <a:rPr lang="en-US" dirty="0">
                <a:latin typeface="Arial Narrow" charset="0"/>
              </a:rPr>
              <a:t>Labeling Bulk Food in Self-Service Areas</a:t>
            </a:r>
            <a:endParaRPr lang="en-US" dirty="0">
              <a:latin typeface="Arial Narrow" charset="0"/>
              <a:cs typeface="+mj-cs"/>
            </a:endParaRPr>
          </a:p>
        </p:txBody>
      </p:sp>
      <p:sp>
        <p:nvSpPr>
          <p:cNvPr id="204802" name="Rectangle 3"/>
          <p:cNvSpPr>
            <a:spLocks noGrp="1" noChangeArrowheads="1"/>
          </p:cNvSpPr>
          <p:nvPr>
            <p:ph idx="1"/>
          </p:nvPr>
        </p:nvSpPr>
        <p:spPr/>
        <p:txBody>
          <a:bodyPr/>
          <a:lstStyle/>
          <a:p>
            <a:pPr marL="0" indent="0" eaLnBrk="1" hangingPunct="1">
              <a:defRPr/>
            </a:pPr>
            <a:r>
              <a:rPr lang="en-US" dirty="0">
                <a:latin typeface="Arial Narrow" charset="0"/>
                <a:cs typeface="+mn-cs"/>
              </a:rPr>
              <a:t>Label bulk food in self-service areas:</a:t>
            </a:r>
          </a:p>
          <a:p>
            <a:pPr lvl="1" eaLnBrk="1" hangingPunct="1">
              <a:defRPr/>
            </a:pPr>
            <a:r>
              <a:rPr lang="en-US" dirty="0">
                <a:latin typeface="Arial Narrow" charset="0"/>
              </a:rPr>
              <a:t>Make sure the label is in plain view of the customer.</a:t>
            </a:r>
          </a:p>
          <a:p>
            <a:pPr lvl="1" eaLnBrk="1" hangingPunct="1">
              <a:defRPr/>
            </a:pPr>
            <a:r>
              <a:rPr lang="en-US" dirty="0">
                <a:latin typeface="Arial Narrow" charset="0"/>
              </a:rPr>
              <a:t>Include the manufacturer or processor label provided with the food.</a:t>
            </a:r>
          </a:p>
          <a:p>
            <a:pPr lvl="2" eaLnBrk="1" hangingPunct="1">
              <a:defRPr/>
            </a:pPr>
            <a:r>
              <a:rPr lang="en-US" dirty="0">
                <a:latin typeface="Arial Narrow" charset="0"/>
              </a:rPr>
              <a:t>As an alternative, provide the information using a card, sign, or other labeling method.</a:t>
            </a:r>
          </a:p>
          <a:p>
            <a:pPr marL="400050" lvl="1" indent="-323850" eaLnBrk="1" hangingPunct="1">
              <a:defRPr/>
            </a:pPr>
            <a:endParaRPr lang="en-US" dirty="0">
              <a:latin typeface="Arial Narrow" charset="0"/>
            </a:endParaRPr>
          </a:p>
        </p:txBody>
      </p:sp>
      <p:sp>
        <p:nvSpPr>
          <p:cNvPr id="20480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7-21</a:t>
            </a:r>
          </a:p>
        </p:txBody>
      </p:sp>
      <p:sp>
        <p:nvSpPr>
          <p:cNvPr id="2" name="Footer Placeholder 1">
            <a:extLst>
              <a:ext uri="{FF2B5EF4-FFF2-40B4-BE49-F238E27FC236}">
                <a16:creationId xmlns:a16="http://schemas.microsoft.com/office/drawing/2014/main" id="{81E8624E-68FE-14E3-9AD3-BF06FC773E1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61898759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8"/>
          <p:cNvSpPr>
            <a:spLocks noGrp="1" noChangeArrowheads="1"/>
          </p:cNvSpPr>
          <p:nvPr>
            <p:ph type="title"/>
          </p:nvPr>
        </p:nvSpPr>
        <p:spPr/>
        <p:txBody>
          <a:bodyPr/>
          <a:lstStyle/>
          <a:p>
            <a:pPr eaLnBrk="1" hangingPunct="1">
              <a:defRPr/>
            </a:pPr>
            <a:r>
              <a:rPr lang="en-US" dirty="0">
                <a:latin typeface="Arial Narrow" charset="0"/>
                <a:cs typeface="+mj-cs"/>
              </a:rPr>
              <a:t>Labeling Bulk Food in Self-Service Areas</a:t>
            </a:r>
          </a:p>
        </p:txBody>
      </p:sp>
      <p:sp>
        <p:nvSpPr>
          <p:cNvPr id="205826" name="Rectangle 3"/>
          <p:cNvSpPr>
            <a:spLocks noGrp="1" noChangeArrowheads="1"/>
          </p:cNvSpPr>
          <p:nvPr>
            <p:ph idx="1"/>
          </p:nvPr>
        </p:nvSpPr>
        <p:spPr/>
        <p:txBody>
          <a:bodyPr/>
          <a:lstStyle/>
          <a:p>
            <a:pPr marL="0" indent="0" eaLnBrk="1" hangingPunct="1">
              <a:defRPr/>
            </a:pPr>
            <a:r>
              <a:rPr lang="en-US" dirty="0">
                <a:latin typeface="Arial Narrow" charset="0"/>
                <a:cs typeface="+mn-cs"/>
              </a:rPr>
              <a:t>A label is not needed for bulk unpackaged food, such as bakery products, if:</a:t>
            </a:r>
          </a:p>
          <a:p>
            <a:pPr marL="342900" lvl="1" eaLnBrk="1" hangingPunct="1">
              <a:defRPr/>
            </a:pPr>
            <a:r>
              <a:rPr lang="en-US" dirty="0">
                <a:latin typeface="Arial Narrow" charset="0"/>
              </a:rPr>
              <a:t>The product makes no claim regarding health or nutrient content.</a:t>
            </a:r>
          </a:p>
          <a:p>
            <a:pPr marL="342900" lvl="1" eaLnBrk="1" hangingPunct="1">
              <a:defRPr/>
            </a:pPr>
            <a:r>
              <a:rPr lang="en-US" dirty="0">
                <a:latin typeface="Arial Narrow" charset="0"/>
              </a:rPr>
              <a:t>No laws require the item to be labeled.</a:t>
            </a:r>
          </a:p>
          <a:p>
            <a:pPr marL="342900" lvl="1" eaLnBrk="1" hangingPunct="1">
              <a:defRPr/>
            </a:pPr>
            <a:r>
              <a:rPr lang="en-US" dirty="0">
                <a:latin typeface="Arial Narrow" charset="0"/>
              </a:rPr>
              <a:t>The food is manufactured or prepared on the premises.</a:t>
            </a:r>
          </a:p>
          <a:p>
            <a:pPr marL="342900" lvl="1" eaLnBrk="1" hangingPunct="1">
              <a:defRPr/>
            </a:pPr>
            <a:r>
              <a:rPr lang="en-US" dirty="0">
                <a:latin typeface="Arial Narrow" charset="0"/>
              </a:rPr>
              <a:t>The food is manufactured or prepared at another </a:t>
            </a:r>
            <a:r>
              <a:rPr lang="en-US" dirty="0"/>
              <a:t>operation or processing plant owned by the same person. </a:t>
            </a:r>
          </a:p>
          <a:p>
            <a:pPr marL="690372" lvl="2" eaLnBrk="1" hangingPunct="1">
              <a:defRPr/>
            </a:pPr>
            <a:r>
              <a:rPr lang="en-US" dirty="0"/>
              <a:t>The operation must also be regulated.</a:t>
            </a:r>
            <a:endParaRPr lang="en-US" dirty="0">
              <a:latin typeface="Arial Narrow" charset="0"/>
            </a:endParaRPr>
          </a:p>
        </p:txBody>
      </p:sp>
      <p:sp>
        <p:nvSpPr>
          <p:cNvPr id="20582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7-22</a:t>
            </a:r>
          </a:p>
        </p:txBody>
      </p:sp>
      <p:sp>
        <p:nvSpPr>
          <p:cNvPr id="2" name="Footer Placeholder 1">
            <a:extLst>
              <a:ext uri="{FF2B5EF4-FFF2-40B4-BE49-F238E27FC236}">
                <a16:creationId xmlns:a16="http://schemas.microsoft.com/office/drawing/2014/main" id="{4F53C31A-2087-AD27-1348-0BA74634886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75436581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E71B0B2-0860-4318-BE8C-4E3A33D7B90F}"/>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
        <p:nvSpPr>
          <p:cNvPr id="206855" name="Rectangle 10"/>
          <p:cNvSpPr>
            <a:spLocks noGrp="1" noChangeArrowheads="1"/>
          </p:cNvSpPr>
          <p:nvPr>
            <p:ph type="title"/>
          </p:nvPr>
        </p:nvSpPr>
        <p:spPr/>
        <p:txBody>
          <a:bodyPr/>
          <a:lstStyle/>
          <a:p>
            <a:pPr eaLnBrk="1" hangingPunct="1">
              <a:defRPr/>
            </a:pPr>
            <a:r>
              <a:rPr lang="en-US" dirty="0">
                <a:latin typeface="Arial Narrow" charset="0"/>
                <a:cs typeface="+mj-cs"/>
              </a:rPr>
              <a:t>Off-Site Service</a:t>
            </a:r>
          </a:p>
        </p:txBody>
      </p:sp>
      <p:sp>
        <p:nvSpPr>
          <p:cNvPr id="206850" name="Rectangle 3"/>
          <p:cNvSpPr>
            <a:spLocks noGrp="1" noChangeArrowheads="1"/>
          </p:cNvSpPr>
          <p:nvPr>
            <p:ph idx="1"/>
          </p:nvPr>
        </p:nvSpPr>
        <p:spPr/>
        <p:txBody>
          <a:bodyPr/>
          <a:lstStyle/>
          <a:p>
            <a:pPr marL="0" indent="0" eaLnBrk="1" hangingPunct="1">
              <a:defRPr/>
            </a:pPr>
            <a:r>
              <a:rPr lang="en-US" dirty="0">
                <a:latin typeface="Arial Narrow" charset="0"/>
                <a:cs typeface="+mn-cs"/>
              </a:rPr>
              <a:t>When transporting food off-site: </a:t>
            </a:r>
          </a:p>
          <a:p>
            <a:pPr lvl="1" eaLnBrk="1" hangingPunct="1">
              <a:defRPr/>
            </a:pPr>
            <a:r>
              <a:rPr lang="en-US" dirty="0">
                <a:latin typeface="Arial Narrow" charset="0"/>
              </a:rPr>
              <a:t>Use insulated, food-grade containers designed to keep food from mixing, leaking, and spilling.</a:t>
            </a:r>
          </a:p>
          <a:p>
            <a:pPr lvl="1" eaLnBrk="1" hangingPunct="1">
              <a:defRPr/>
            </a:pPr>
            <a:r>
              <a:rPr lang="en-US" dirty="0">
                <a:latin typeface="Arial Narrow" charset="0"/>
              </a:rPr>
              <a:t>Label food with a use-by date and time, and reheating and service instructions.</a:t>
            </a:r>
          </a:p>
          <a:p>
            <a:pPr lvl="1" eaLnBrk="1" hangingPunct="1">
              <a:defRPr/>
            </a:pPr>
            <a:r>
              <a:rPr lang="en-US" dirty="0">
                <a:latin typeface="Arial Narrow" charset="0"/>
              </a:rPr>
              <a:t>Clean the inside of delivery vehicles regularly.</a:t>
            </a:r>
          </a:p>
          <a:p>
            <a:pPr lvl="1" eaLnBrk="1" hangingPunct="1">
              <a:defRPr/>
            </a:pPr>
            <a:r>
              <a:rPr lang="en-US" dirty="0">
                <a:latin typeface="Arial Narrow" charset="0"/>
              </a:rPr>
              <a:t>Check internal food temperatures.</a:t>
            </a:r>
          </a:p>
        </p:txBody>
      </p:sp>
      <p:sp>
        <p:nvSpPr>
          <p:cNvPr id="206852" name="Rectangle 5"/>
          <p:cNvSpPr>
            <a:spLocks noChangeArrowheads="1"/>
          </p:cNvSpPr>
          <p:nvPr/>
        </p:nvSpPr>
        <p:spPr bwMode="auto">
          <a:xfrm>
            <a:off x="6126163" y="4159250"/>
            <a:ext cx="377825" cy="157163"/>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0685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7-23</a:t>
            </a:r>
          </a:p>
        </p:txBody>
      </p:sp>
      <p:pic>
        <p:nvPicPr>
          <p:cNvPr id="10" name="Picture Placeholder 4">
            <a:extLst>
              <a:ext uri="{FF2B5EF4-FFF2-40B4-BE49-F238E27FC236}">
                <a16:creationId xmlns:a16="http://schemas.microsoft.com/office/drawing/2014/main" id="{DE71B0B2-0860-4318-BE8C-4E3A33D7B9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355" y="3634581"/>
            <a:ext cx="2103120"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7BA4A6B9-F839-A247-FA10-BE418B24A5A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03784636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8"/>
          <p:cNvSpPr>
            <a:spLocks noGrp="1" noChangeArrowheads="1"/>
          </p:cNvSpPr>
          <p:nvPr>
            <p:ph type="title"/>
          </p:nvPr>
        </p:nvSpPr>
        <p:spPr/>
        <p:txBody>
          <a:bodyPr/>
          <a:lstStyle/>
          <a:p>
            <a:pPr eaLnBrk="1" hangingPunct="1">
              <a:defRPr/>
            </a:pPr>
            <a:r>
              <a:rPr lang="en-US" dirty="0">
                <a:latin typeface="Arial Narrow" charset="0"/>
                <a:cs typeface="+mj-cs"/>
              </a:rPr>
              <a:t>Off-Site Service</a:t>
            </a:r>
          </a:p>
        </p:txBody>
      </p:sp>
      <p:sp>
        <p:nvSpPr>
          <p:cNvPr id="207874" name="Rectangle 3"/>
          <p:cNvSpPr>
            <a:spLocks noGrp="1" noChangeArrowheads="1"/>
          </p:cNvSpPr>
          <p:nvPr>
            <p:ph idx="1"/>
          </p:nvPr>
        </p:nvSpPr>
        <p:spPr/>
        <p:txBody>
          <a:bodyPr/>
          <a:lstStyle/>
          <a:p>
            <a:pPr marL="0" indent="0" eaLnBrk="1" hangingPunct="1">
              <a:defRPr/>
            </a:pPr>
            <a:r>
              <a:rPr lang="en-US" dirty="0">
                <a:latin typeface="Arial Narrow" charset="0"/>
                <a:cs typeface="+mn-cs"/>
              </a:rPr>
              <a:t>When transporting food off-site: </a:t>
            </a:r>
          </a:p>
          <a:p>
            <a:pPr lvl="1" eaLnBrk="1" hangingPunct="1">
              <a:defRPr/>
            </a:pPr>
            <a:r>
              <a:rPr lang="en-US" dirty="0">
                <a:latin typeface="Arial Narrow" charset="0"/>
              </a:rPr>
              <a:t>Make sure the service site has the </a:t>
            </a:r>
            <a:br>
              <a:rPr lang="en-US" dirty="0">
                <a:latin typeface="Arial Narrow" charset="0"/>
              </a:rPr>
            </a:br>
            <a:r>
              <a:rPr lang="en-US" dirty="0">
                <a:latin typeface="Arial Narrow" charset="0"/>
              </a:rPr>
              <a:t>correct utilities:</a:t>
            </a:r>
          </a:p>
          <a:p>
            <a:pPr lvl="2" eaLnBrk="1" hangingPunct="1">
              <a:defRPr/>
            </a:pPr>
            <a:r>
              <a:rPr lang="en-US" dirty="0">
                <a:latin typeface="Arial Narrow" charset="0"/>
              </a:rPr>
              <a:t>Safe water for cooking, dishwashing, </a:t>
            </a:r>
            <a:br>
              <a:rPr lang="en-US" dirty="0">
                <a:latin typeface="Arial Narrow" charset="0"/>
              </a:rPr>
            </a:br>
            <a:r>
              <a:rPr lang="en-US" dirty="0">
                <a:latin typeface="Arial Narrow" charset="0"/>
              </a:rPr>
              <a:t>and handwashing</a:t>
            </a:r>
          </a:p>
          <a:p>
            <a:pPr lvl="2" eaLnBrk="1" hangingPunct="1">
              <a:defRPr/>
            </a:pPr>
            <a:r>
              <a:rPr lang="en-US" dirty="0">
                <a:latin typeface="Arial Narrow" charset="0"/>
              </a:rPr>
              <a:t>Garbage containers stored away from </a:t>
            </a:r>
            <a:br>
              <a:rPr lang="en-US" dirty="0">
                <a:latin typeface="Arial Narrow" charset="0"/>
              </a:rPr>
            </a:br>
            <a:r>
              <a:rPr lang="en-US" dirty="0">
                <a:latin typeface="Arial Narrow" charset="0"/>
              </a:rPr>
              <a:t>food-prep, storage, and serving areas</a:t>
            </a:r>
          </a:p>
          <a:p>
            <a:pPr lvl="1" eaLnBrk="1" hangingPunct="1">
              <a:defRPr/>
            </a:pPr>
            <a:r>
              <a:rPr lang="en-US" dirty="0">
                <a:latin typeface="Arial Narrow" charset="0"/>
              </a:rPr>
              <a:t>Store raw meat, poultry, and seafood separate from ready-to-eat items.</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7-24</a:t>
            </a:r>
          </a:p>
        </p:txBody>
      </p:sp>
      <p:pic>
        <p:nvPicPr>
          <p:cNvPr id="7" name="Picture Placeholder 6" descr="6e_c07_21.jpg"/>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
        <p:nvSpPr>
          <p:cNvPr id="2" name="Footer Placeholder 1">
            <a:extLst>
              <a:ext uri="{FF2B5EF4-FFF2-40B4-BE49-F238E27FC236}">
                <a16:creationId xmlns:a16="http://schemas.microsoft.com/office/drawing/2014/main" id="{002874C8-3AF1-C3B6-ECE2-1280043C784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21218840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2DA7CD9-CA53-4525-BD5D-4EDD26C1080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08901" name="Rectangle 8"/>
          <p:cNvSpPr>
            <a:spLocks noGrp="1" noChangeArrowheads="1"/>
          </p:cNvSpPr>
          <p:nvPr>
            <p:ph type="title"/>
          </p:nvPr>
        </p:nvSpPr>
        <p:spPr/>
        <p:txBody>
          <a:bodyPr/>
          <a:lstStyle/>
          <a:p>
            <a:pPr eaLnBrk="1" hangingPunct="1">
              <a:defRPr/>
            </a:pPr>
            <a:r>
              <a:rPr lang="en-US" dirty="0">
                <a:latin typeface="Arial Narrow" charset="0"/>
                <a:cs typeface="+mj-cs"/>
              </a:rPr>
              <a:t>Vending Machines</a:t>
            </a:r>
          </a:p>
        </p:txBody>
      </p:sp>
      <p:sp>
        <p:nvSpPr>
          <p:cNvPr id="208898" name="Rectangle 3"/>
          <p:cNvSpPr>
            <a:spLocks noGrp="1" noChangeArrowheads="1"/>
          </p:cNvSpPr>
          <p:nvPr>
            <p:ph idx="1"/>
          </p:nvPr>
        </p:nvSpPr>
        <p:spPr>
          <a:xfrm>
            <a:off x="409575" y="1143000"/>
            <a:ext cx="5620522" cy="4983163"/>
          </a:xfrm>
        </p:spPr>
        <p:txBody>
          <a:bodyPr/>
          <a:lstStyle/>
          <a:p>
            <a:pPr marL="0" indent="0" eaLnBrk="1" hangingPunct="1">
              <a:defRPr/>
            </a:pPr>
            <a:r>
              <a:rPr lang="en-US" dirty="0">
                <a:latin typeface="Arial Narrow" charset="0"/>
                <a:cs typeface="+mn-cs"/>
              </a:rPr>
              <a:t>To keep vended food safe:</a:t>
            </a:r>
            <a:endParaRPr lang="en-US" i="1" dirty="0">
              <a:latin typeface="Arial Narrow" charset="0"/>
              <a:cs typeface="+mn-cs"/>
            </a:endParaRPr>
          </a:p>
          <a:p>
            <a:pPr lvl="1" eaLnBrk="1" hangingPunct="1">
              <a:defRPr/>
            </a:pPr>
            <a:r>
              <a:rPr lang="en-US" dirty="0">
                <a:latin typeface="Arial Narrow" charset="0"/>
              </a:rPr>
              <a:t>Check product shelf life daily:</a:t>
            </a:r>
          </a:p>
          <a:p>
            <a:pPr lvl="2" eaLnBrk="1" hangingPunct="1">
              <a:defRPr/>
            </a:pPr>
            <a:r>
              <a:rPr lang="en-US" dirty="0">
                <a:latin typeface="Arial Narrow" charset="0"/>
              </a:rPr>
              <a:t>Throw away food past its expiration or use-by date.</a:t>
            </a:r>
          </a:p>
          <a:p>
            <a:pPr lvl="2" eaLnBrk="1" hangingPunct="1">
              <a:defRPr/>
            </a:pPr>
            <a:r>
              <a:rPr lang="en-US" dirty="0">
                <a:latin typeface="Arial Narrow" charset="0"/>
              </a:rPr>
              <a:t>Throw away refrigerated food prepped on-site and not sold in seven days.</a:t>
            </a:r>
          </a:p>
          <a:p>
            <a:pPr lvl="1" eaLnBrk="1" hangingPunct="1">
              <a:defRPr/>
            </a:pPr>
            <a:r>
              <a:rPr lang="en-US" dirty="0">
                <a:latin typeface="Arial Narrow" charset="0"/>
              </a:rPr>
              <a:t>Keep TCS food at the correct temperature.</a:t>
            </a:r>
          </a:p>
          <a:p>
            <a:pPr lvl="1" eaLnBrk="1" hangingPunct="1">
              <a:defRPr/>
            </a:pPr>
            <a:r>
              <a:rPr lang="en-US" dirty="0">
                <a:latin typeface="Arial Narrow" charset="0"/>
              </a:rPr>
              <a:t>Dispense TCS food in its original container.</a:t>
            </a:r>
          </a:p>
          <a:p>
            <a:pPr lvl="1" eaLnBrk="1" hangingPunct="1">
              <a:defRPr/>
            </a:pPr>
            <a:r>
              <a:rPr lang="en-US" dirty="0">
                <a:latin typeface="Arial Narrow" charset="0"/>
              </a:rPr>
              <a:t>Wash and wrap fresh fruit with edible peels before putting it in the machine.</a:t>
            </a:r>
          </a:p>
        </p:txBody>
      </p:sp>
      <p:sp>
        <p:nvSpPr>
          <p:cNvPr id="2089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7-25</a:t>
            </a:r>
          </a:p>
        </p:txBody>
      </p:sp>
      <p:sp>
        <p:nvSpPr>
          <p:cNvPr id="2" name="Footer Placeholder 1">
            <a:extLst>
              <a:ext uri="{FF2B5EF4-FFF2-40B4-BE49-F238E27FC236}">
                <a16:creationId xmlns:a16="http://schemas.microsoft.com/office/drawing/2014/main" id="{6F89C84B-4908-6DCA-2B87-6287BA04215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620035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4"/>
          <p:cNvSpPr>
            <a:spLocks noChangeArrowheads="1"/>
          </p:cNvSpPr>
          <p:nvPr/>
        </p:nvSpPr>
        <p:spPr bwMode="auto">
          <a:xfrm>
            <a:off x="6297613" y="1198563"/>
            <a:ext cx="1706562" cy="11017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34819" name="Rectangle 9"/>
          <p:cNvSpPr>
            <a:spLocks noGrp="1" noChangeArrowheads="1"/>
          </p:cNvSpPr>
          <p:nvPr>
            <p:ph type="title"/>
          </p:nvPr>
        </p:nvSpPr>
        <p:spPr/>
        <p:txBody>
          <a:bodyPr/>
          <a:lstStyle/>
          <a:p>
            <a:pPr eaLnBrk="1" hangingPunct="1">
              <a:defRPr/>
            </a:pPr>
            <a:r>
              <a:rPr lang="en-US" dirty="0">
                <a:latin typeface="Arial Narrow" charset="0"/>
                <a:cs typeface="+mj-cs"/>
              </a:rPr>
              <a:t>Populations at High Risk for Foodborne Illnesses</a:t>
            </a:r>
          </a:p>
        </p:txBody>
      </p:sp>
      <p:sp>
        <p:nvSpPr>
          <p:cNvPr id="30724" name="Rectangle 10"/>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These people have a higher risk of getting a foodborne illness:</a:t>
            </a:r>
          </a:p>
          <a:p>
            <a:pPr marL="347472" lvl="1" indent="-347472" eaLnBrk="1" hangingPunct="1">
              <a:lnSpc>
                <a:spcPct val="100000"/>
              </a:lnSpc>
              <a:spcBef>
                <a:spcPts val="900"/>
              </a:spcBef>
              <a:buFont typeface="Wingdings" pitchFamily="2" charset="2"/>
              <a:buChar char="l"/>
              <a:defRPr/>
            </a:pPr>
            <a:r>
              <a:rPr lang="en-US" dirty="0"/>
              <a:t>Elderly people</a:t>
            </a:r>
          </a:p>
          <a:p>
            <a:pPr marL="347472" lvl="1" indent="-347472" eaLnBrk="1" hangingPunct="1">
              <a:lnSpc>
                <a:spcPct val="100000"/>
              </a:lnSpc>
              <a:spcBef>
                <a:spcPts val="900"/>
              </a:spcBef>
              <a:buFont typeface="Wingdings" pitchFamily="2" charset="2"/>
              <a:buChar char="l"/>
              <a:defRPr/>
            </a:pPr>
            <a:r>
              <a:rPr lang="en-US" dirty="0"/>
              <a:t>Preschool-age children</a:t>
            </a:r>
          </a:p>
          <a:p>
            <a:pPr marL="347472" lvl="1" indent="-347472" eaLnBrk="1" hangingPunct="1">
              <a:lnSpc>
                <a:spcPct val="100000"/>
              </a:lnSpc>
              <a:spcBef>
                <a:spcPts val="900"/>
              </a:spcBef>
              <a:buFont typeface="Wingdings" pitchFamily="2" charset="2"/>
              <a:buChar char="l"/>
              <a:defRPr/>
            </a:pPr>
            <a:r>
              <a:rPr lang="en-US" dirty="0"/>
              <a:t>People with compromised immune systems </a:t>
            </a:r>
          </a:p>
          <a:p>
            <a:pPr marL="114300" lvl="1" indent="0" eaLnBrk="1" hangingPunct="1">
              <a:buFont typeface="Wingdings" pitchFamily="2" charset="2"/>
              <a:buNone/>
              <a:defRPr/>
            </a:pPr>
            <a:endParaRPr lang="en-US" dirty="0"/>
          </a:p>
        </p:txBody>
      </p:sp>
      <p:sp>
        <p:nvSpPr>
          <p:cNvPr id="34822"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1-24</a:t>
            </a:r>
          </a:p>
        </p:txBody>
      </p:sp>
      <p:pic>
        <p:nvPicPr>
          <p:cNvPr id="17" name="Picture Placeholder 5"/>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6522896" y="2425700"/>
            <a:ext cx="2101850" cy="1092200"/>
          </a:xfrm>
        </p:spPr>
      </p:pic>
      <p:pic>
        <p:nvPicPr>
          <p:cNvPr id="18" name="Picture Placeholder 6"/>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l="-26381"/>
          <a:stretch/>
        </p:blipFill>
        <p:spPr>
          <a:xfrm>
            <a:off x="6522896" y="3657600"/>
            <a:ext cx="2101850" cy="1092200"/>
          </a:xfrm>
        </p:spPr>
      </p:pic>
      <p:pic>
        <p:nvPicPr>
          <p:cNvPr id="19" name="Picture Placeholder 4"/>
          <p:cNvPicPr>
            <a:picLocks noGrp="1" noChangeAspect="1"/>
          </p:cNvPicPr>
          <p:nvPr>
            <p:ph type="pic" sz="quarter" idx="12"/>
          </p:nvPr>
        </p:nvPicPr>
        <p:blipFill rotWithShape="1">
          <a:blip r:embed="rId6" cstate="screen">
            <a:extLst>
              <a:ext uri="{28A0092B-C50C-407E-A947-70E740481C1C}">
                <a14:useLocalDpi xmlns:a14="http://schemas.microsoft.com/office/drawing/2010/main"/>
              </a:ext>
            </a:extLst>
          </a:blip>
          <a:srcRect r="-7"/>
          <a:stretch/>
        </p:blipFill>
        <p:spPr>
          <a:xfrm>
            <a:off x="6523038" y="1243013"/>
            <a:ext cx="2101850" cy="1092200"/>
          </a:xfrm>
        </p:spPr>
      </p:pic>
      <p:sp>
        <p:nvSpPr>
          <p:cNvPr id="2" name="Footer Placeholder 1">
            <a:extLst>
              <a:ext uri="{FF2B5EF4-FFF2-40B4-BE49-F238E27FC236}">
                <a16:creationId xmlns:a16="http://schemas.microsoft.com/office/drawing/2014/main" id="{06F26518-72C4-2357-ED3E-A94DACBAFEC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55917696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a:t>
            </a:r>
          </a:p>
        </p:txBody>
      </p:sp>
      <p:sp>
        <p:nvSpPr>
          <p:cNvPr id="209924" name="Rectangle 8"/>
          <p:cNvSpPr>
            <a:spLocks noGrp="1" noChangeArrowheads="1"/>
          </p:cNvSpPr>
          <p:nvPr>
            <p:ph type="title"/>
          </p:nvPr>
        </p:nvSpPr>
        <p:spPr/>
        <p:txBody>
          <a:bodyPr/>
          <a:lstStyle/>
          <a:p>
            <a:pPr eaLnBrk="1" hangingPunct="1">
              <a:defRPr/>
            </a:pPr>
            <a:r>
              <a:rPr lang="en-US" dirty="0">
                <a:latin typeface="Arial Narrow" charset="0"/>
                <a:cs typeface="+mj-cs"/>
              </a:rPr>
              <a:t>Food Safety Management Systems</a:t>
            </a:r>
          </a:p>
        </p:txBody>
      </p:sp>
      <p:sp>
        <p:nvSpPr>
          <p:cNvPr id="2" name="Content Placeholder 1"/>
          <p:cNvSpPr>
            <a:spLocks noGrp="1"/>
          </p:cNvSpPr>
          <p:nvPr>
            <p:ph idx="1"/>
          </p:nvPr>
        </p:nvSpPr>
        <p:spPr/>
        <p:txBody>
          <a:bodyPr/>
          <a:lstStyle/>
          <a:p>
            <a:pPr marL="0" indent="0" eaLnBrk="1" hangingPunct="1">
              <a:buFont typeface="Wingdings" pitchFamily="2" charset="2"/>
              <a:buNone/>
              <a:defRPr/>
            </a:pPr>
            <a:r>
              <a:rPr lang="en-US" dirty="0"/>
              <a:t>Objectives:</a:t>
            </a:r>
          </a:p>
          <a:p>
            <a:pPr marL="0" lvl="1" indent="0" eaLnBrk="1" hangingPunct="1">
              <a:buNone/>
              <a:defRPr/>
            </a:pPr>
            <a:r>
              <a:rPr lang="en-US" dirty="0">
                <a:latin typeface="Arial Narrow" charset="0"/>
              </a:rPr>
              <a:t>By the end of this chapter, you should be able to identify the following:</a:t>
            </a:r>
          </a:p>
          <a:p>
            <a:pPr lvl="1" eaLnBrk="1" hangingPunct="1">
              <a:buFont typeface="Wingdings" pitchFamily="2" charset="2"/>
              <a:buChar char="l"/>
              <a:defRPr/>
            </a:pPr>
            <a:r>
              <a:rPr lang="en-US" dirty="0"/>
              <a:t>What is a food safety management system</a:t>
            </a:r>
          </a:p>
          <a:p>
            <a:pPr lvl="1" eaLnBrk="1" hangingPunct="1">
              <a:buFont typeface="Wingdings" pitchFamily="2" charset="2"/>
              <a:buChar char="l"/>
              <a:defRPr/>
            </a:pPr>
            <a:r>
              <a:rPr lang="en-US" dirty="0"/>
              <a:t>What is active managerial control and how it can be applied</a:t>
            </a:r>
          </a:p>
          <a:p>
            <a:pPr lvl="1" eaLnBrk="1" hangingPunct="1">
              <a:buFont typeface="Wingdings" pitchFamily="2" charset="2"/>
              <a:buChar char="l"/>
              <a:defRPr/>
            </a:pPr>
            <a:r>
              <a:rPr lang="en-US" dirty="0"/>
              <a:t>What is a Hazard Analysis Critical Control point (HACCP) system</a:t>
            </a:r>
          </a:p>
          <a:p>
            <a:endParaRPr lang="en-US" dirty="0"/>
          </a:p>
        </p:txBody>
      </p:sp>
      <p:sp>
        <p:nvSpPr>
          <p:cNvPr id="3" name="Footer Placeholder 2">
            <a:extLst>
              <a:ext uri="{FF2B5EF4-FFF2-40B4-BE49-F238E27FC236}">
                <a16:creationId xmlns:a16="http://schemas.microsoft.com/office/drawing/2014/main" id="{86BA6FBE-E5CA-CD55-DB2B-8B26C6B896A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59698355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8-3</a:t>
            </a:r>
          </a:p>
        </p:txBody>
      </p:sp>
      <p:sp>
        <p:nvSpPr>
          <p:cNvPr id="210947" name="Rectangle 11"/>
          <p:cNvSpPr>
            <a:spLocks noGrp="1" noChangeArrowheads="1"/>
          </p:cNvSpPr>
          <p:nvPr>
            <p:ph type="title"/>
          </p:nvPr>
        </p:nvSpPr>
        <p:spPr/>
        <p:txBody>
          <a:bodyPr/>
          <a:lstStyle/>
          <a:p>
            <a:pPr eaLnBrk="1" hangingPunct="1">
              <a:defRPr/>
            </a:pPr>
            <a:r>
              <a:rPr lang="en-US" dirty="0">
                <a:latin typeface="Arial Narrow" charset="0"/>
                <a:cs typeface="+mj-cs"/>
              </a:rPr>
              <a:t>Food Safety Management Systems</a:t>
            </a:r>
          </a:p>
        </p:txBody>
      </p:sp>
      <p:sp>
        <p:nvSpPr>
          <p:cNvPr id="210948" name="Rectangle 1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Food safety management system:</a:t>
            </a:r>
          </a:p>
          <a:p>
            <a:pPr lvl="1" eaLnBrk="1" hangingPunct="1">
              <a:buFont typeface="Wingdings" pitchFamily="2" charset="2"/>
              <a:buChar char="l"/>
              <a:defRPr/>
            </a:pPr>
            <a:r>
              <a:rPr lang="en-US" dirty="0"/>
              <a:t>Group of practices and procedures intended to prevent foodborne illness</a:t>
            </a:r>
          </a:p>
          <a:p>
            <a:pPr lvl="1" eaLnBrk="1" hangingPunct="1">
              <a:buFont typeface="Wingdings" pitchFamily="2" charset="2"/>
              <a:buChar char="l"/>
              <a:defRPr/>
            </a:pPr>
            <a:r>
              <a:rPr lang="en-US" dirty="0"/>
              <a:t>Actively controls risks and hazards throughout the flow of food</a:t>
            </a:r>
          </a:p>
          <a:p>
            <a:pPr marL="114300" lvl="1" indent="0" eaLnBrk="1" hangingPunct="1">
              <a:buFont typeface="Wingdings" pitchFamily="2" charset="2"/>
              <a:buNone/>
              <a:defRPr/>
            </a:pPr>
            <a:endParaRPr lang="en-US" dirty="0"/>
          </a:p>
          <a:p>
            <a:pPr marL="571500" lvl="1" indent="-457200" eaLnBrk="1" hangingPunct="1">
              <a:buFont typeface="Wingdings" pitchFamily="2" charset="2"/>
              <a:buChar char="l"/>
              <a:defRPr/>
            </a:pPr>
            <a:endParaRPr lang="en-US" dirty="0"/>
          </a:p>
        </p:txBody>
      </p:sp>
      <p:sp>
        <p:nvSpPr>
          <p:cNvPr id="2" name="Footer Placeholder 1">
            <a:extLst>
              <a:ext uri="{FF2B5EF4-FFF2-40B4-BE49-F238E27FC236}">
                <a16:creationId xmlns:a16="http://schemas.microsoft.com/office/drawing/2014/main" id="{57B6E2B7-7232-309F-2E8F-82ADE570429E}"/>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3317006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8" name="Rectangle 20"/>
          <p:cNvSpPr>
            <a:spLocks noGrp="1" noChangeArrowheads="1"/>
          </p:cNvSpPr>
          <p:nvPr>
            <p:ph type="title"/>
          </p:nvPr>
        </p:nvSpPr>
        <p:spPr/>
        <p:txBody>
          <a:bodyPr/>
          <a:lstStyle/>
          <a:p>
            <a:pPr eaLnBrk="1" hangingPunct="1">
              <a:defRPr/>
            </a:pPr>
            <a:r>
              <a:rPr lang="en-US" dirty="0">
                <a:latin typeface="Arial Narrow" charset="0"/>
                <a:cs typeface="+mj-cs"/>
              </a:rPr>
              <a:t>Food Safety Programs</a:t>
            </a:r>
          </a:p>
        </p:txBody>
      </p:sp>
      <p:sp>
        <p:nvSpPr>
          <p:cNvPr id="26" name="Content Placeholder 25"/>
          <p:cNvSpPr>
            <a:spLocks noGrp="1"/>
          </p:cNvSpPr>
          <p:nvPr>
            <p:ph idx="1"/>
          </p:nvPr>
        </p:nvSpPr>
        <p:spPr/>
        <p:txBody>
          <a:bodyPr/>
          <a:lstStyle/>
          <a:p>
            <a:r>
              <a:rPr lang="en-US" dirty="0">
                <a:latin typeface="Arial Narrow" charset="0"/>
              </a:rPr>
              <a:t>These are the foundation of a food safety management system:</a:t>
            </a:r>
          </a:p>
          <a:p>
            <a:endParaRPr lang="en-US" dirty="0"/>
          </a:p>
        </p:txBody>
      </p:sp>
      <p:sp>
        <p:nvSpPr>
          <p:cNvPr id="30" name="Text Placeholder 29"/>
          <p:cNvSpPr>
            <a:spLocks noGrp="1"/>
          </p:cNvSpPr>
          <p:nvPr>
            <p:ph type="body" sz="quarter" idx="18"/>
          </p:nvPr>
        </p:nvSpPr>
        <p:spPr>
          <a:xfrm>
            <a:off x="4751638" y="3444138"/>
            <a:ext cx="2723578" cy="395287"/>
          </a:xfrm>
        </p:spPr>
        <p:txBody>
          <a:bodyPr/>
          <a:lstStyle/>
          <a:p>
            <a:pPr marL="0" indent="0">
              <a:spcBef>
                <a:spcPts val="0"/>
              </a:spcBef>
            </a:pPr>
            <a:r>
              <a:rPr lang="en-US" dirty="0"/>
              <a:t>Food safety </a:t>
            </a:r>
            <a:br>
              <a:rPr lang="en-US" dirty="0"/>
            </a:br>
            <a:r>
              <a:rPr lang="en-US" dirty="0"/>
              <a:t>training program</a:t>
            </a:r>
          </a:p>
          <a:p>
            <a:endParaRPr lang="en-US" dirty="0"/>
          </a:p>
        </p:txBody>
      </p:sp>
      <p:sp>
        <p:nvSpPr>
          <p:cNvPr id="29" name="Text Placeholder 28"/>
          <p:cNvSpPr>
            <a:spLocks noGrp="1"/>
          </p:cNvSpPr>
          <p:nvPr>
            <p:ph type="body" sz="quarter" idx="17"/>
          </p:nvPr>
        </p:nvSpPr>
        <p:spPr>
          <a:xfrm>
            <a:off x="1604560" y="3444138"/>
            <a:ext cx="2723578" cy="395287"/>
          </a:xfrm>
        </p:spPr>
        <p:txBody>
          <a:bodyPr/>
          <a:lstStyle/>
          <a:p>
            <a:pPr marL="0" indent="0"/>
            <a:r>
              <a:rPr lang="en-US" dirty="0"/>
              <a:t>Personal hygiene </a:t>
            </a:r>
            <a:br>
              <a:rPr lang="en-US" dirty="0"/>
            </a:br>
            <a:r>
              <a:rPr lang="en-US" dirty="0"/>
              <a:t>program</a:t>
            </a:r>
          </a:p>
          <a:p>
            <a:endParaRPr lang="en-US" dirty="0"/>
          </a:p>
        </p:txBody>
      </p:sp>
      <p:pic>
        <p:nvPicPr>
          <p:cNvPr id="5" name="Picture Placeholder 4">
            <a:extLst>
              <a:ext uri="{FF2B5EF4-FFF2-40B4-BE49-F238E27FC236}">
                <a16:creationId xmlns:a16="http://schemas.microsoft.com/office/drawing/2014/main" id="{F220024C-402F-49C5-B184-929A0AC23A0C}"/>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5068571" y="1724873"/>
            <a:ext cx="2093912" cy="1636161"/>
          </a:xfrm>
        </p:spPr>
      </p:pic>
      <p:pic>
        <p:nvPicPr>
          <p:cNvPr id="3" name="Picture Placeholder 2">
            <a:extLst>
              <a:ext uri="{FF2B5EF4-FFF2-40B4-BE49-F238E27FC236}">
                <a16:creationId xmlns:a16="http://schemas.microsoft.com/office/drawing/2014/main" id="{57886815-B404-4799-BF73-88384C3E4220}"/>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a:xfrm>
            <a:off x="1916377" y="1724873"/>
            <a:ext cx="2093912" cy="1645275"/>
          </a:xfrm>
        </p:spPr>
      </p:pic>
      <p:sp>
        <p:nvSpPr>
          <p:cNvPr id="31" name="Text Placeholder 30"/>
          <p:cNvSpPr>
            <a:spLocks noGrp="1"/>
          </p:cNvSpPr>
          <p:nvPr>
            <p:ph type="body" sz="quarter" idx="19"/>
          </p:nvPr>
        </p:nvSpPr>
        <p:spPr>
          <a:xfrm>
            <a:off x="4760782" y="5905012"/>
            <a:ext cx="2723578" cy="395287"/>
          </a:xfrm>
        </p:spPr>
        <p:txBody>
          <a:bodyPr/>
          <a:lstStyle/>
          <a:p>
            <a:pPr marL="0" indent="0">
              <a:spcBef>
                <a:spcPts val="0"/>
              </a:spcBef>
            </a:pPr>
            <a:r>
              <a:rPr lang="en-US" dirty="0"/>
              <a:t>Quality control and </a:t>
            </a:r>
            <a:br>
              <a:rPr lang="en-US" dirty="0"/>
            </a:br>
            <a:r>
              <a:rPr lang="en-US" dirty="0"/>
              <a:t>assurance program</a:t>
            </a:r>
          </a:p>
          <a:p>
            <a:endParaRPr lang="en-US" dirty="0"/>
          </a:p>
        </p:txBody>
      </p:sp>
      <p:sp>
        <p:nvSpPr>
          <p:cNvPr id="32" name="Text Placeholder 31"/>
          <p:cNvSpPr>
            <a:spLocks noGrp="1"/>
          </p:cNvSpPr>
          <p:nvPr>
            <p:ph type="body" sz="quarter" idx="20"/>
          </p:nvPr>
        </p:nvSpPr>
        <p:spPr>
          <a:xfrm>
            <a:off x="1604560" y="5905012"/>
            <a:ext cx="2723578" cy="395287"/>
          </a:xfrm>
        </p:spPr>
        <p:txBody>
          <a:bodyPr/>
          <a:lstStyle/>
          <a:p>
            <a:pPr marL="0" indent="0">
              <a:spcBef>
                <a:spcPts val="0"/>
              </a:spcBef>
            </a:pPr>
            <a:r>
              <a:rPr lang="en-US" dirty="0"/>
              <a:t>Supplier selection and specification program</a:t>
            </a:r>
          </a:p>
          <a:p>
            <a:endParaRPr lang="en-US" dirty="0"/>
          </a:p>
        </p:txBody>
      </p:sp>
      <p:pic>
        <p:nvPicPr>
          <p:cNvPr id="7" name="Picture Placeholder 6">
            <a:extLst>
              <a:ext uri="{FF2B5EF4-FFF2-40B4-BE49-F238E27FC236}">
                <a16:creationId xmlns:a16="http://schemas.microsoft.com/office/drawing/2014/main" id="{693A1A46-10B5-4957-B11D-4849E2DDD1E7}"/>
              </a:ext>
            </a:extLst>
          </p:cNvPr>
          <p:cNvPicPr>
            <a:picLocks noGrp="1" noChangeAspect="1"/>
          </p:cNvPicPr>
          <p:nvPr>
            <p:ph type="pic" sz="quarter" idx="22"/>
          </p:nvPr>
        </p:nvPicPr>
        <p:blipFill>
          <a:blip r:embed="rId6" cstate="screen">
            <a:extLst>
              <a:ext uri="{28A0092B-C50C-407E-A947-70E740481C1C}">
                <a14:useLocalDpi xmlns:a14="http://schemas.microsoft.com/office/drawing/2010/main"/>
              </a:ext>
            </a:extLst>
          </a:blip>
          <a:srcRect/>
          <a:stretch>
            <a:fillRect/>
          </a:stretch>
        </p:blipFill>
        <p:spPr>
          <a:xfrm>
            <a:off x="1916377" y="4185991"/>
            <a:ext cx="2093912" cy="1645275"/>
          </a:xfrm>
        </p:spPr>
      </p:pic>
      <p:pic>
        <p:nvPicPr>
          <p:cNvPr id="10" name="Picture Placeholder 9">
            <a:extLst>
              <a:ext uri="{FF2B5EF4-FFF2-40B4-BE49-F238E27FC236}">
                <a16:creationId xmlns:a16="http://schemas.microsoft.com/office/drawing/2014/main" id="{CEC52394-F566-48B9-B59A-4B1CF2732DA5}"/>
              </a:ext>
            </a:extLst>
          </p:cNvPr>
          <p:cNvPicPr>
            <a:picLocks noGrp="1" noChangeAspect="1"/>
          </p:cNvPicPr>
          <p:nvPr>
            <p:ph type="pic" sz="quarter" idx="23"/>
          </p:nvPr>
        </p:nvPicPr>
        <p:blipFill rotWithShape="1">
          <a:blip r:embed="rId7" cstate="screen">
            <a:extLst>
              <a:ext uri="{28A0092B-C50C-407E-A947-70E740481C1C}">
                <a14:useLocalDpi xmlns:a14="http://schemas.microsoft.com/office/drawing/2010/main"/>
              </a:ext>
            </a:extLst>
          </a:blip>
          <a:srcRect/>
          <a:stretch/>
        </p:blipFill>
        <p:spPr>
          <a:xfrm>
            <a:off x="5068571" y="4185991"/>
            <a:ext cx="2093912" cy="1636161"/>
          </a:xfrm>
        </p:spPr>
      </p:pic>
      <p:sp>
        <p:nvSpPr>
          <p:cNvPr id="21197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8-4</a:t>
            </a:r>
          </a:p>
        </p:txBody>
      </p:sp>
      <p:sp>
        <p:nvSpPr>
          <p:cNvPr id="2" name="Footer Placeholder 1">
            <a:extLst>
              <a:ext uri="{FF2B5EF4-FFF2-40B4-BE49-F238E27FC236}">
                <a16:creationId xmlns:a16="http://schemas.microsoft.com/office/drawing/2014/main" id="{090485F3-E314-BBA8-7B99-9656D32C1DF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25529488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8" name="Rectangle 20"/>
          <p:cNvSpPr>
            <a:spLocks noGrp="1" noChangeArrowheads="1"/>
          </p:cNvSpPr>
          <p:nvPr>
            <p:ph type="title"/>
          </p:nvPr>
        </p:nvSpPr>
        <p:spPr/>
        <p:txBody>
          <a:bodyPr/>
          <a:lstStyle/>
          <a:p>
            <a:pPr eaLnBrk="1" hangingPunct="1">
              <a:defRPr/>
            </a:pPr>
            <a:r>
              <a:rPr lang="en-US" dirty="0">
                <a:latin typeface="Arial Narrow" charset="0"/>
                <a:cs typeface="+mj-cs"/>
              </a:rPr>
              <a:t>Food Safety Programs</a:t>
            </a:r>
          </a:p>
        </p:txBody>
      </p:sp>
      <p:sp>
        <p:nvSpPr>
          <p:cNvPr id="3" name="Content Placeholder 2"/>
          <p:cNvSpPr>
            <a:spLocks noGrp="1"/>
          </p:cNvSpPr>
          <p:nvPr>
            <p:ph idx="1"/>
          </p:nvPr>
        </p:nvSpPr>
        <p:spPr/>
        <p:txBody>
          <a:bodyPr/>
          <a:lstStyle/>
          <a:p>
            <a:r>
              <a:rPr lang="en-US" dirty="0">
                <a:latin typeface="Arial Narrow" charset="0"/>
              </a:rPr>
              <a:t>These are the foundation of a food safety management system:</a:t>
            </a:r>
          </a:p>
          <a:p>
            <a:endParaRPr lang="en-US" dirty="0"/>
          </a:p>
        </p:txBody>
      </p:sp>
      <p:sp>
        <p:nvSpPr>
          <p:cNvPr id="10" name="Text Placeholder 9"/>
          <p:cNvSpPr>
            <a:spLocks noGrp="1"/>
          </p:cNvSpPr>
          <p:nvPr>
            <p:ph type="body" sz="quarter" idx="18"/>
          </p:nvPr>
        </p:nvSpPr>
        <p:spPr>
          <a:xfrm>
            <a:off x="4751638" y="3425850"/>
            <a:ext cx="2723578" cy="395287"/>
          </a:xfrm>
        </p:spPr>
        <p:txBody>
          <a:bodyPr/>
          <a:lstStyle/>
          <a:p>
            <a:pPr marL="0" indent="0"/>
            <a:r>
              <a:rPr lang="en-US" dirty="0"/>
              <a:t>Standard operating </a:t>
            </a:r>
            <a:br>
              <a:rPr lang="en-US" dirty="0"/>
            </a:br>
            <a:r>
              <a:rPr lang="en-US" dirty="0"/>
              <a:t>procedures (SOPs)</a:t>
            </a:r>
          </a:p>
          <a:p>
            <a:endParaRPr lang="en-US" dirty="0"/>
          </a:p>
        </p:txBody>
      </p:sp>
      <p:sp>
        <p:nvSpPr>
          <p:cNvPr id="9" name="Text Placeholder 8"/>
          <p:cNvSpPr>
            <a:spLocks noGrp="1"/>
          </p:cNvSpPr>
          <p:nvPr>
            <p:ph type="body" sz="quarter" idx="17"/>
          </p:nvPr>
        </p:nvSpPr>
        <p:spPr>
          <a:xfrm>
            <a:off x="1604560" y="3425850"/>
            <a:ext cx="2723578" cy="395287"/>
          </a:xfrm>
        </p:spPr>
        <p:txBody>
          <a:bodyPr/>
          <a:lstStyle/>
          <a:p>
            <a:pPr marL="0" indent="0">
              <a:spcBef>
                <a:spcPts val="0"/>
              </a:spcBef>
            </a:pPr>
            <a:r>
              <a:rPr lang="en-US" dirty="0"/>
              <a:t>Cleaning and </a:t>
            </a:r>
            <a:br>
              <a:rPr lang="en-US" dirty="0"/>
            </a:br>
            <a:r>
              <a:rPr lang="en-US" dirty="0"/>
              <a:t>sanitation program</a:t>
            </a:r>
          </a:p>
          <a:p>
            <a:endParaRPr lang="en-US" dirty="0"/>
          </a:p>
        </p:txBody>
      </p:sp>
      <p:pic>
        <p:nvPicPr>
          <p:cNvPr id="20" name="Picture Placeholder 19">
            <a:extLst>
              <a:ext uri="{FF2B5EF4-FFF2-40B4-BE49-F238E27FC236}">
                <a16:creationId xmlns:a16="http://schemas.microsoft.com/office/drawing/2014/main" id="{C12B42A6-4B23-476D-A35A-3548FAF441BA}"/>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a:xfrm>
            <a:off x="5068571" y="1706585"/>
            <a:ext cx="2093912" cy="1636161"/>
          </a:xfrm>
        </p:spPr>
      </p:pic>
      <p:pic>
        <p:nvPicPr>
          <p:cNvPr id="18" name="Picture Placeholder 17">
            <a:extLst>
              <a:ext uri="{FF2B5EF4-FFF2-40B4-BE49-F238E27FC236}">
                <a16:creationId xmlns:a16="http://schemas.microsoft.com/office/drawing/2014/main" id="{2149F57E-9E02-4FB9-904F-370C591D29DB}"/>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xfrm>
            <a:off x="1916377" y="1706585"/>
            <a:ext cx="2093912" cy="1645275"/>
          </a:xfrm>
        </p:spPr>
      </p:pic>
      <p:sp>
        <p:nvSpPr>
          <p:cNvPr id="11" name="Text Placeholder 10"/>
          <p:cNvSpPr>
            <a:spLocks noGrp="1"/>
          </p:cNvSpPr>
          <p:nvPr>
            <p:ph type="body" sz="quarter" idx="19"/>
          </p:nvPr>
        </p:nvSpPr>
        <p:spPr>
          <a:xfrm>
            <a:off x="4751638" y="5868436"/>
            <a:ext cx="2723578" cy="395287"/>
          </a:xfrm>
        </p:spPr>
        <p:txBody>
          <a:bodyPr/>
          <a:lstStyle/>
          <a:p>
            <a:pPr marL="0" indent="0">
              <a:spcBef>
                <a:spcPts val="0"/>
              </a:spcBef>
            </a:pPr>
            <a:r>
              <a:rPr lang="en-US" dirty="0"/>
              <a:t>Pest control program</a:t>
            </a:r>
          </a:p>
          <a:p>
            <a:endParaRPr lang="en-US" dirty="0"/>
          </a:p>
        </p:txBody>
      </p:sp>
      <p:sp>
        <p:nvSpPr>
          <p:cNvPr id="12" name="Text Placeholder 11"/>
          <p:cNvSpPr>
            <a:spLocks noGrp="1"/>
          </p:cNvSpPr>
          <p:nvPr>
            <p:ph type="body" sz="quarter" idx="20"/>
          </p:nvPr>
        </p:nvSpPr>
        <p:spPr>
          <a:xfrm>
            <a:off x="1604560" y="5868436"/>
            <a:ext cx="2723578" cy="395287"/>
          </a:xfrm>
        </p:spPr>
        <p:txBody>
          <a:bodyPr/>
          <a:lstStyle/>
          <a:p>
            <a:pPr marL="0" indent="0">
              <a:spcBef>
                <a:spcPts val="0"/>
              </a:spcBef>
            </a:pPr>
            <a:r>
              <a:rPr lang="en-US" dirty="0"/>
              <a:t>Facility design and equipment maintenance program</a:t>
            </a:r>
          </a:p>
          <a:p>
            <a:endParaRPr lang="en-US" dirty="0"/>
          </a:p>
        </p:txBody>
      </p:sp>
      <p:pic>
        <p:nvPicPr>
          <p:cNvPr id="24" name="Picture Placeholder 23">
            <a:extLst>
              <a:ext uri="{FF2B5EF4-FFF2-40B4-BE49-F238E27FC236}">
                <a16:creationId xmlns:a16="http://schemas.microsoft.com/office/drawing/2014/main" id="{4918EF27-5423-4077-804B-ED5089D3DD84}"/>
              </a:ext>
            </a:extLst>
          </p:cNvPr>
          <p:cNvPicPr>
            <a:picLocks noGrp="1" noChangeAspect="1"/>
          </p:cNvPicPr>
          <p:nvPr>
            <p:ph type="pic" sz="quarter" idx="22"/>
          </p:nvPr>
        </p:nvPicPr>
        <p:blipFill rotWithShape="1">
          <a:blip r:embed="rId6" cstate="print">
            <a:extLst>
              <a:ext uri="{28A0092B-C50C-407E-A947-70E740481C1C}">
                <a14:useLocalDpi xmlns:a14="http://schemas.microsoft.com/office/drawing/2010/main"/>
              </a:ext>
            </a:extLst>
          </a:blip>
          <a:srcRect/>
          <a:stretch/>
        </p:blipFill>
        <p:spPr>
          <a:xfrm>
            <a:off x="1916377" y="4149415"/>
            <a:ext cx="2093912" cy="1645275"/>
          </a:xfrm>
        </p:spPr>
      </p:pic>
      <p:pic>
        <p:nvPicPr>
          <p:cNvPr id="26" name="Picture Placeholder 25">
            <a:extLst>
              <a:ext uri="{FF2B5EF4-FFF2-40B4-BE49-F238E27FC236}">
                <a16:creationId xmlns:a16="http://schemas.microsoft.com/office/drawing/2014/main" id="{7ACEADD6-0045-476F-91D8-D12E47099696}"/>
              </a:ext>
            </a:extLst>
          </p:cNvPr>
          <p:cNvPicPr>
            <a:picLocks noGrp="1" noChangeAspect="1"/>
          </p:cNvPicPr>
          <p:nvPr>
            <p:ph type="pic" sz="quarter" idx="23"/>
          </p:nvPr>
        </p:nvPicPr>
        <p:blipFill rotWithShape="1">
          <a:blip r:embed="rId7" cstate="screen">
            <a:extLst>
              <a:ext uri="{28A0092B-C50C-407E-A947-70E740481C1C}">
                <a14:useLocalDpi xmlns:a14="http://schemas.microsoft.com/office/drawing/2010/main"/>
              </a:ext>
            </a:extLst>
          </a:blip>
          <a:srcRect/>
          <a:stretch/>
        </p:blipFill>
        <p:spPr>
          <a:xfrm>
            <a:off x="5068571" y="4149415"/>
            <a:ext cx="2093912" cy="1636161"/>
          </a:xfrm>
        </p:spPr>
      </p:pic>
      <p:sp>
        <p:nvSpPr>
          <p:cNvPr id="21299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8-5</a:t>
            </a:r>
          </a:p>
        </p:txBody>
      </p:sp>
      <p:sp>
        <p:nvSpPr>
          <p:cNvPr id="2" name="Footer Placeholder 1">
            <a:extLst>
              <a:ext uri="{FF2B5EF4-FFF2-40B4-BE49-F238E27FC236}">
                <a16:creationId xmlns:a16="http://schemas.microsoft.com/office/drawing/2014/main" id="{78629D8D-482E-6E02-34EF-627A91A51A8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2024698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8"/>
          <p:cNvSpPr>
            <a:spLocks noGrp="1" noChangeArrowheads="1"/>
          </p:cNvSpPr>
          <p:nvPr>
            <p:ph type="title"/>
          </p:nvPr>
        </p:nvSpPr>
        <p:spPr/>
        <p:txBody>
          <a:bodyPr/>
          <a:lstStyle/>
          <a:p>
            <a:pPr eaLnBrk="1" hangingPunct="1">
              <a:defRPr/>
            </a:pPr>
            <a:r>
              <a:rPr lang="en-US" dirty="0">
                <a:latin typeface="Arial Narrow" charset="0"/>
                <a:cs typeface="+mj-cs"/>
              </a:rPr>
              <a:t>Active Managerial Control</a:t>
            </a:r>
          </a:p>
        </p:txBody>
      </p:sp>
      <p:sp>
        <p:nvSpPr>
          <p:cNvPr id="214018" name="Rectangle 3"/>
          <p:cNvSpPr>
            <a:spLocks noGrp="1" noChangeArrowheads="1"/>
          </p:cNvSpPr>
          <p:nvPr>
            <p:ph idx="1"/>
          </p:nvPr>
        </p:nvSpPr>
        <p:spPr/>
        <p:txBody>
          <a:bodyPr/>
          <a:lstStyle/>
          <a:p>
            <a:pPr marL="0" indent="0" eaLnBrk="1" hangingPunct="1">
              <a:defRPr/>
            </a:pPr>
            <a:r>
              <a:rPr lang="en-US" dirty="0">
                <a:latin typeface="Arial Narrow" charset="0"/>
                <a:cs typeface="+mn-cs"/>
              </a:rPr>
              <a:t>Focuses on controlling the five most common risk factors for foodborne illness: </a:t>
            </a:r>
          </a:p>
          <a:p>
            <a:pPr lvl="1" eaLnBrk="1" hangingPunct="1">
              <a:buSzTx/>
              <a:buFont typeface="Wingdings" charset="0"/>
              <a:buAutoNum type="arabicPeriod"/>
              <a:defRPr/>
            </a:pPr>
            <a:r>
              <a:rPr lang="en-US" dirty="0">
                <a:latin typeface="Arial Narrow" charset="0"/>
              </a:rPr>
              <a:t>Purchasing food from unsafe sources</a:t>
            </a:r>
          </a:p>
          <a:p>
            <a:pPr lvl="1" eaLnBrk="1" hangingPunct="1">
              <a:buSzTx/>
              <a:buFont typeface="Wingdings" charset="0"/>
              <a:buAutoNum type="arabicPeriod"/>
              <a:defRPr/>
            </a:pPr>
            <a:r>
              <a:rPr lang="en-US" dirty="0">
                <a:latin typeface="Arial Narrow" charset="0"/>
              </a:rPr>
              <a:t>Failing to cook food adequately</a:t>
            </a:r>
          </a:p>
          <a:p>
            <a:pPr lvl="1" eaLnBrk="1" hangingPunct="1">
              <a:buSzTx/>
              <a:buFont typeface="Wingdings" charset="0"/>
              <a:buAutoNum type="arabicPeriod"/>
              <a:defRPr/>
            </a:pPr>
            <a:r>
              <a:rPr lang="en-US" dirty="0">
                <a:latin typeface="Arial Narrow" charset="0"/>
              </a:rPr>
              <a:t>Holding food at incorrect temperatures</a:t>
            </a:r>
          </a:p>
          <a:p>
            <a:pPr lvl="1" eaLnBrk="1" hangingPunct="1">
              <a:buSzTx/>
              <a:buFont typeface="Wingdings" charset="0"/>
              <a:buAutoNum type="arabicPeriod"/>
              <a:defRPr/>
            </a:pPr>
            <a:r>
              <a:rPr lang="en-US" dirty="0">
                <a:latin typeface="Arial Narrow" charset="0"/>
              </a:rPr>
              <a:t>Using contaminated equipment</a:t>
            </a:r>
          </a:p>
          <a:p>
            <a:pPr lvl="1" eaLnBrk="1" hangingPunct="1">
              <a:buSzTx/>
              <a:buFont typeface="Wingdings" charset="0"/>
              <a:buAutoNum type="arabicPeriod"/>
              <a:defRPr/>
            </a:pPr>
            <a:r>
              <a:rPr lang="en-US" dirty="0">
                <a:latin typeface="Arial Narrow" charset="0"/>
              </a:rPr>
              <a:t>Practicing poor personal hygiene</a:t>
            </a:r>
          </a:p>
        </p:txBody>
      </p:sp>
      <p:sp>
        <p:nvSpPr>
          <p:cNvPr id="2140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8-6</a:t>
            </a:r>
          </a:p>
        </p:txBody>
      </p:sp>
      <p:sp>
        <p:nvSpPr>
          <p:cNvPr id="2" name="Footer Placeholder 1">
            <a:extLst>
              <a:ext uri="{FF2B5EF4-FFF2-40B4-BE49-F238E27FC236}">
                <a16:creationId xmlns:a16="http://schemas.microsoft.com/office/drawing/2014/main" id="{6B79C8D5-03AF-132D-9D67-17464CBBFC2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2759135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8"/>
          <p:cNvSpPr>
            <a:spLocks noGrp="1" noChangeArrowheads="1"/>
          </p:cNvSpPr>
          <p:nvPr>
            <p:ph type="title"/>
          </p:nvPr>
        </p:nvSpPr>
        <p:spPr/>
        <p:txBody>
          <a:bodyPr/>
          <a:lstStyle/>
          <a:p>
            <a:pPr eaLnBrk="1" hangingPunct="1">
              <a:defRPr/>
            </a:pPr>
            <a:r>
              <a:rPr lang="en-US" dirty="0">
                <a:latin typeface="Arial Narrow" charset="0"/>
                <a:cs typeface="+mj-cs"/>
              </a:rPr>
              <a:t>Active Managerial Control</a:t>
            </a:r>
          </a:p>
        </p:txBody>
      </p:sp>
      <p:sp>
        <p:nvSpPr>
          <p:cNvPr id="214018"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There are many ways to achieve active managerial control in the operation: </a:t>
            </a:r>
          </a:p>
          <a:p>
            <a:pPr lvl="1" eaLnBrk="1" hangingPunct="1">
              <a:buFont typeface="Wingdings" pitchFamily="2" charset="2"/>
              <a:buChar char="l"/>
              <a:defRPr/>
            </a:pPr>
            <a:r>
              <a:rPr lang="en-US" dirty="0"/>
              <a:t>Training programs</a:t>
            </a:r>
          </a:p>
          <a:p>
            <a:pPr lvl="1" eaLnBrk="1" hangingPunct="1">
              <a:buFont typeface="Wingdings" pitchFamily="2" charset="2"/>
              <a:buChar char="l"/>
              <a:defRPr/>
            </a:pPr>
            <a:r>
              <a:rPr lang="en-US" dirty="0"/>
              <a:t>Manager supervision</a:t>
            </a:r>
          </a:p>
          <a:p>
            <a:pPr lvl="1" eaLnBrk="1" hangingPunct="1">
              <a:buFont typeface="Wingdings" pitchFamily="2" charset="2"/>
              <a:buChar char="l"/>
              <a:defRPr/>
            </a:pPr>
            <a:r>
              <a:rPr lang="en-US" dirty="0"/>
              <a:t>Standard operating procedures (SOPs)</a:t>
            </a:r>
          </a:p>
          <a:p>
            <a:pPr lvl="1" eaLnBrk="1" hangingPunct="1">
              <a:buFont typeface="Wingdings" pitchFamily="2" charset="2"/>
              <a:buChar char="l"/>
              <a:defRPr/>
            </a:pPr>
            <a:r>
              <a:rPr lang="en-US" dirty="0"/>
              <a:t>HACCP</a:t>
            </a:r>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8-7</a:t>
            </a:r>
          </a:p>
        </p:txBody>
      </p:sp>
      <p:sp>
        <p:nvSpPr>
          <p:cNvPr id="2" name="Footer Placeholder 1">
            <a:extLst>
              <a:ext uri="{FF2B5EF4-FFF2-40B4-BE49-F238E27FC236}">
                <a16:creationId xmlns:a16="http://schemas.microsoft.com/office/drawing/2014/main" id="{5C040B9A-776C-ECE8-9DFD-8DECB242923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31416749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A307751-979C-41DF-8889-FB3F55A43BF2}"/>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15044" name="Rectangle 8"/>
          <p:cNvSpPr>
            <a:spLocks noGrp="1" noChangeArrowheads="1"/>
          </p:cNvSpPr>
          <p:nvPr>
            <p:ph type="title"/>
          </p:nvPr>
        </p:nvSpPr>
        <p:spPr/>
        <p:txBody>
          <a:bodyPr/>
          <a:lstStyle/>
          <a:p>
            <a:pPr eaLnBrk="1" hangingPunct="1">
              <a:defRPr/>
            </a:pPr>
            <a:r>
              <a:rPr lang="en-US" dirty="0">
                <a:latin typeface="Arial Narrow" charset="0"/>
                <a:cs typeface="+mj-cs"/>
              </a:rPr>
              <a:t>Active Managerial Control</a:t>
            </a:r>
          </a:p>
        </p:txBody>
      </p:sp>
      <p:sp>
        <p:nvSpPr>
          <p:cNvPr id="214018" name="Rectangle 3"/>
          <p:cNvSpPr>
            <a:spLocks noGrp="1" noChangeArrowheads="1"/>
          </p:cNvSpPr>
          <p:nvPr>
            <p:ph idx="1"/>
          </p:nvPr>
        </p:nvSpPr>
        <p:spPr/>
        <p:txBody>
          <a:bodyPr/>
          <a:lstStyle/>
          <a:p>
            <a:pPr marL="0" indent="0" eaLnBrk="1" hangingPunct="1">
              <a:defRPr/>
            </a:pPr>
            <a:r>
              <a:rPr lang="en-US" dirty="0"/>
              <a:t>Steps for implementing active managerial control:</a:t>
            </a:r>
          </a:p>
          <a:p>
            <a:pPr marL="457200" lvl="1" indent="-457200" eaLnBrk="1" hangingPunct="1">
              <a:buFont typeface="+mj-lt"/>
              <a:buAutoNum type="arabicPeriod"/>
              <a:defRPr/>
            </a:pPr>
            <a:r>
              <a:rPr lang="en-US" dirty="0"/>
              <a:t>Identify and document potential risks and ways to control or eliminate them.</a:t>
            </a:r>
          </a:p>
          <a:p>
            <a:pPr marL="457200" lvl="1" indent="-457200" eaLnBrk="1" hangingPunct="1">
              <a:buFont typeface="+mj-lt"/>
              <a:buAutoNum type="arabicPeriod"/>
              <a:defRPr/>
            </a:pPr>
            <a:r>
              <a:rPr lang="en-US" dirty="0"/>
              <a:t>Monitor critical activities.</a:t>
            </a:r>
          </a:p>
          <a:p>
            <a:pPr marL="457200" lvl="1" indent="-457200" eaLnBrk="1" hangingPunct="1">
              <a:buFont typeface="+mj-lt"/>
              <a:buAutoNum type="arabicPeriod"/>
              <a:defRPr/>
            </a:pPr>
            <a:r>
              <a:rPr lang="en-US" dirty="0"/>
              <a:t>Correct improper procedures or behaviors.</a:t>
            </a:r>
          </a:p>
          <a:p>
            <a:pPr marL="457200" lvl="1" indent="-457200" eaLnBrk="1" hangingPunct="1">
              <a:buFont typeface="+mj-lt"/>
              <a:buAutoNum type="arabicPeriod"/>
              <a:defRPr/>
            </a:pPr>
            <a:r>
              <a:rPr lang="en-US" dirty="0"/>
              <a:t>Verify that policies, procedures, and corrective actions are followed.</a:t>
            </a:r>
          </a:p>
          <a:p>
            <a:pPr marL="457200" lvl="1" indent="-457200" eaLnBrk="1" hangingPunct="1">
              <a:buFont typeface="+mj-lt"/>
              <a:buAutoNum type="arabicPeriod"/>
              <a:defRPr/>
            </a:pPr>
            <a:r>
              <a:rPr lang="en-US" dirty="0"/>
              <a:t>Ensure employees are trained and retrained as needed.</a:t>
            </a:r>
          </a:p>
          <a:p>
            <a:pPr marL="457200" lvl="1" indent="-457200" eaLnBrk="1" hangingPunct="1">
              <a:buFont typeface="+mj-lt"/>
              <a:buAutoNum type="arabicPeriod"/>
              <a:defRPr/>
            </a:pPr>
            <a:r>
              <a:rPr lang="en-US" dirty="0"/>
              <a:t>Periodically assess the system to make sure it is working.</a:t>
            </a:r>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8-8</a:t>
            </a:r>
          </a:p>
        </p:txBody>
      </p:sp>
      <p:sp>
        <p:nvSpPr>
          <p:cNvPr id="2" name="Footer Placeholder 1">
            <a:extLst>
              <a:ext uri="{FF2B5EF4-FFF2-40B4-BE49-F238E27FC236}">
                <a16:creationId xmlns:a16="http://schemas.microsoft.com/office/drawing/2014/main" id="{37FDA563-98EA-ADF5-2D73-F90BE2D7275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83866338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689F19E-782C-4812-872F-B1DE4CB6A644}"/>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216068" name="Rectangle 6"/>
          <p:cNvSpPr>
            <a:spLocks noGrp="1" noChangeArrowheads="1"/>
          </p:cNvSpPr>
          <p:nvPr>
            <p:ph type="title"/>
          </p:nvPr>
        </p:nvSpPr>
        <p:spPr/>
        <p:txBody>
          <a:bodyPr/>
          <a:lstStyle/>
          <a:p>
            <a:pPr eaLnBrk="1" hangingPunct="1">
              <a:defRPr/>
            </a:pPr>
            <a:r>
              <a:rPr lang="en-US" dirty="0">
                <a:latin typeface="Arial Narrow" charset="0"/>
                <a:cs typeface="+mj-cs"/>
              </a:rPr>
              <a:t>Active Managerial Control</a:t>
            </a:r>
          </a:p>
        </p:txBody>
      </p:sp>
      <p:sp>
        <p:nvSpPr>
          <p:cNvPr id="216066"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The FDA public health interventions: </a:t>
            </a:r>
            <a:endParaRPr lang="en-US" sz="2200" dirty="0">
              <a:ea typeface="+mn-ea"/>
              <a:cs typeface="+mn-cs"/>
            </a:endParaRPr>
          </a:p>
          <a:p>
            <a:pPr lvl="1" eaLnBrk="1" hangingPunct="1">
              <a:buFont typeface="Wingdings" pitchFamily="2" charset="2"/>
              <a:buChar char="l"/>
              <a:defRPr/>
            </a:pPr>
            <a:r>
              <a:rPr lang="en-US" dirty="0"/>
              <a:t>Demonstration of knowledge</a:t>
            </a:r>
          </a:p>
          <a:p>
            <a:pPr lvl="1" eaLnBrk="1" hangingPunct="1">
              <a:buFont typeface="Wingdings" pitchFamily="2" charset="2"/>
              <a:buChar char="l"/>
              <a:defRPr/>
            </a:pPr>
            <a:r>
              <a:rPr lang="en-US" dirty="0"/>
              <a:t>Staff health controls</a:t>
            </a:r>
          </a:p>
          <a:p>
            <a:pPr lvl="1" eaLnBrk="1" hangingPunct="1">
              <a:buFont typeface="Wingdings" pitchFamily="2" charset="2"/>
              <a:buChar char="l"/>
              <a:defRPr/>
            </a:pPr>
            <a:r>
              <a:rPr lang="en-US" dirty="0"/>
              <a:t>Controlling hands as a vehicle of contamination</a:t>
            </a:r>
          </a:p>
          <a:p>
            <a:pPr lvl="1" eaLnBrk="1" hangingPunct="1">
              <a:buFont typeface="Wingdings" pitchFamily="2" charset="2"/>
              <a:buChar char="l"/>
              <a:defRPr/>
            </a:pPr>
            <a:r>
              <a:rPr lang="en-US" dirty="0"/>
              <a:t>Time and temperature parameters for controlling pathogens</a:t>
            </a:r>
          </a:p>
          <a:p>
            <a:pPr lvl="1" eaLnBrk="1" hangingPunct="1">
              <a:buFont typeface="Wingdings" pitchFamily="2" charset="2"/>
              <a:buChar char="l"/>
              <a:defRPr/>
            </a:pPr>
            <a:r>
              <a:rPr lang="en-US" dirty="0"/>
              <a:t>Consumer advisories</a:t>
            </a:r>
          </a:p>
          <a:p>
            <a:pPr marL="114300" lvl="1" indent="0" eaLnBrk="1" hangingPunct="1">
              <a:buFont typeface="Wingdings" pitchFamily="2" charset="2"/>
              <a:buNone/>
              <a:defRPr/>
            </a:pPr>
            <a:endParaRPr lang="en-US" dirty="0"/>
          </a:p>
        </p:txBody>
      </p:sp>
      <p:sp>
        <p:nvSpPr>
          <p:cNvPr id="216067"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8-9</a:t>
            </a:r>
          </a:p>
        </p:txBody>
      </p:sp>
      <p:sp>
        <p:nvSpPr>
          <p:cNvPr id="2" name="Footer Placeholder 1">
            <a:extLst>
              <a:ext uri="{FF2B5EF4-FFF2-40B4-BE49-F238E27FC236}">
                <a16:creationId xmlns:a16="http://schemas.microsoft.com/office/drawing/2014/main" id="{DCA32382-7772-F7BA-2870-F52952AFA6B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3291803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7"/>
          <p:cNvSpPr>
            <a:spLocks noGrp="1" noChangeArrowheads="1"/>
          </p:cNvSpPr>
          <p:nvPr>
            <p:ph type="title"/>
          </p:nvPr>
        </p:nvSpPr>
        <p:spPr/>
        <p:txBody>
          <a:bodyPr/>
          <a:lstStyle/>
          <a:p>
            <a:pPr eaLnBrk="1" hangingPunct="1">
              <a:defRPr/>
            </a:pPr>
            <a:r>
              <a:rPr lang="en-US" dirty="0">
                <a:latin typeface="Arial Narrow" charset="0"/>
                <a:cs typeface="+mj-cs"/>
              </a:rPr>
              <a:t>Hazard Analysis Critical Control Point (HACCP)</a:t>
            </a:r>
          </a:p>
        </p:txBody>
      </p:sp>
      <p:sp>
        <p:nvSpPr>
          <p:cNvPr id="217090" name="Rectangle 3"/>
          <p:cNvSpPr>
            <a:spLocks noGrp="1" noChangeArrowheads="1"/>
          </p:cNvSpPr>
          <p:nvPr>
            <p:ph idx="1"/>
          </p:nvPr>
        </p:nvSpPr>
        <p:spPr/>
        <p:txBody>
          <a:bodyPr/>
          <a:lstStyle/>
          <a:p>
            <a:pPr marL="0" indent="0" eaLnBrk="1" hangingPunct="1">
              <a:defRPr/>
            </a:pPr>
            <a:r>
              <a:rPr lang="en-US" dirty="0">
                <a:latin typeface="Arial Narrow" charset="0"/>
                <a:cs typeface="+mn-cs"/>
              </a:rPr>
              <a:t>HACCP program:</a:t>
            </a:r>
          </a:p>
          <a:p>
            <a:pPr lvl="1" eaLnBrk="1" hangingPunct="1">
              <a:defRPr/>
            </a:pPr>
            <a:r>
              <a:rPr lang="en-US" dirty="0">
                <a:latin typeface="Arial Narrow" charset="0"/>
              </a:rPr>
              <a:t>Identifies significant hazards at points within a product’s flow through an operation</a:t>
            </a:r>
          </a:p>
          <a:p>
            <a:pPr lvl="2" eaLnBrk="1" hangingPunct="1">
              <a:defRPr/>
            </a:pPr>
            <a:r>
              <a:rPr lang="en-US" dirty="0">
                <a:latin typeface="Arial Narrow" charset="0"/>
              </a:rPr>
              <a:t>Biological, chemical, and physical hazards</a:t>
            </a:r>
          </a:p>
          <a:p>
            <a:pPr lvl="1" eaLnBrk="1" hangingPunct="1">
              <a:defRPr/>
            </a:pPr>
            <a:r>
              <a:rPr lang="en-US" dirty="0">
                <a:latin typeface="Arial Narrow" charset="0"/>
              </a:rPr>
              <a:t>Identifies how to prevent, eliminate, or reduce hazards to safe levels</a:t>
            </a:r>
          </a:p>
          <a:p>
            <a:pPr lvl="1" eaLnBrk="1" hangingPunct="1">
              <a:defRPr/>
            </a:pPr>
            <a:r>
              <a:rPr lang="en-US" dirty="0">
                <a:latin typeface="Arial Narrow" charset="0"/>
              </a:rPr>
              <a:t>Is documented in a written plan</a:t>
            </a:r>
          </a:p>
          <a:p>
            <a:pPr lvl="2" eaLnBrk="1" hangingPunct="1">
              <a:defRPr/>
            </a:pPr>
            <a:r>
              <a:rPr lang="en-US" dirty="0">
                <a:latin typeface="Arial Narrow" charset="0"/>
              </a:rPr>
              <a:t>The plan is specific to the </a:t>
            </a:r>
            <a:r>
              <a:rPr lang="en-US" dirty="0"/>
              <a:t>facility’s menu, customers, equipment, processes, and operations.</a:t>
            </a:r>
          </a:p>
          <a:p>
            <a:pPr marL="0" indent="0" eaLnBrk="1" hangingPunct="1">
              <a:defRPr/>
            </a:pPr>
            <a:endParaRPr lang="en-US" dirty="0">
              <a:latin typeface="Arial Narrow" charset="0"/>
              <a:cs typeface="+mn-cs"/>
            </a:endParaRPr>
          </a:p>
          <a:p>
            <a:pPr marL="0" indent="0" eaLnBrk="1" hangingPunct="1">
              <a:defRPr/>
            </a:pPr>
            <a:endParaRPr lang="en-US" dirty="0">
              <a:solidFill>
                <a:srgbClr val="000000"/>
              </a:solidFill>
              <a:latin typeface="Arial Narrow" charset="0"/>
              <a:cs typeface="+mn-cs"/>
            </a:endParaRPr>
          </a:p>
        </p:txBody>
      </p:sp>
      <p:sp>
        <p:nvSpPr>
          <p:cNvPr id="21709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8-10</a:t>
            </a:r>
          </a:p>
        </p:txBody>
      </p:sp>
      <p:sp>
        <p:nvSpPr>
          <p:cNvPr id="2" name="Footer Placeholder 1">
            <a:extLst>
              <a:ext uri="{FF2B5EF4-FFF2-40B4-BE49-F238E27FC236}">
                <a16:creationId xmlns:a16="http://schemas.microsoft.com/office/drawing/2014/main" id="{A117582D-6324-48EC-8F7D-B7312AB7082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269277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Focus on these measures: </a:t>
            </a:r>
          </a:p>
          <a:p>
            <a:pPr lvl="1" eaLnBrk="1" hangingPunct="1">
              <a:defRPr/>
            </a:pPr>
            <a:r>
              <a:rPr lang="en-US" dirty="0">
                <a:latin typeface="Arial Narrow" charset="0"/>
              </a:rPr>
              <a:t>Purchasing from approved, reputable suppliers</a:t>
            </a:r>
          </a:p>
          <a:p>
            <a:pPr lvl="1" eaLnBrk="1" hangingPunct="1">
              <a:defRPr/>
            </a:pPr>
            <a:r>
              <a:rPr lang="en-US" dirty="0">
                <a:latin typeface="Arial Narrow" charset="0"/>
              </a:rPr>
              <a:t>Controlling time and temperature</a:t>
            </a:r>
          </a:p>
          <a:p>
            <a:pPr lvl="1" eaLnBrk="1" hangingPunct="1">
              <a:defRPr/>
            </a:pPr>
            <a:r>
              <a:rPr lang="en-US" dirty="0">
                <a:latin typeface="Arial Narrow" charset="0"/>
              </a:rPr>
              <a:t>Preventing cross-contamination</a:t>
            </a:r>
          </a:p>
          <a:p>
            <a:pPr lvl="1" eaLnBrk="1" hangingPunct="1">
              <a:defRPr/>
            </a:pPr>
            <a:r>
              <a:rPr lang="en-US" dirty="0">
                <a:latin typeface="Arial Narrow" charset="0"/>
              </a:rPr>
              <a:t>Practicing personal hygiene</a:t>
            </a:r>
          </a:p>
          <a:p>
            <a:pPr lvl="1" eaLnBrk="1" hangingPunct="1">
              <a:defRPr/>
            </a:pPr>
            <a:r>
              <a:rPr lang="en-US" dirty="0">
                <a:latin typeface="Arial Narrow" charset="0"/>
              </a:rPr>
              <a:t>Cleaning and sanitizing</a:t>
            </a:r>
          </a:p>
          <a:p>
            <a:endParaRPr lang="en-US" dirty="0"/>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1-25</a:t>
            </a:r>
          </a:p>
        </p:txBody>
      </p:sp>
      <p:pic>
        <p:nvPicPr>
          <p:cNvPr id="2" name="Picture 1" descr="6e_c01_2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1402080"/>
          </a:xfrm>
          <a:prstGeom prst="rect">
            <a:avLst/>
          </a:prstGeom>
        </p:spPr>
      </p:pic>
      <p:sp>
        <p:nvSpPr>
          <p:cNvPr id="4" name="Footer Placeholder 3">
            <a:extLst>
              <a:ext uri="{FF2B5EF4-FFF2-40B4-BE49-F238E27FC236}">
                <a16:creationId xmlns:a16="http://schemas.microsoft.com/office/drawing/2014/main" id="{5F8F24E5-029E-3538-4AE8-B4F4F169B6A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3591130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Rectangle 19"/>
          <p:cNvSpPr>
            <a:spLocks noGrp="1" noChangeArrowheads="1"/>
          </p:cNvSpPr>
          <p:nvPr>
            <p:ph type="title"/>
          </p:nvPr>
        </p:nvSpPr>
        <p:spPr/>
        <p:txBody>
          <a:bodyPr/>
          <a:lstStyle/>
          <a:p>
            <a:pPr eaLnBrk="1" hangingPunct="1">
              <a:defRPr/>
            </a:pPr>
            <a:r>
              <a:rPr lang="en-US" dirty="0">
                <a:latin typeface="Arial Narrow" charset="0"/>
                <a:cs typeface="+mj-cs"/>
              </a:rPr>
              <a:t>Safe Facilities and Pest Management</a:t>
            </a:r>
          </a:p>
        </p:txBody>
      </p:sp>
      <p:sp>
        <p:nvSpPr>
          <p:cNvPr id="229378"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defRPr/>
            </a:pPr>
            <a:r>
              <a:rPr lang="en-US" dirty="0">
                <a:latin typeface="Arial Narrow" charset="0"/>
              </a:rPr>
              <a:t>How to pick materials and equipment that are safe for use in foodservice operations</a:t>
            </a:r>
          </a:p>
          <a:p>
            <a:pPr lvl="1" eaLnBrk="1" hangingPunct="1">
              <a:defRPr/>
            </a:pPr>
            <a:r>
              <a:rPr lang="en-US" dirty="0">
                <a:latin typeface="Arial Narrow" charset="0"/>
              </a:rPr>
              <a:t>Ways to install and maintain equipment </a:t>
            </a:r>
          </a:p>
          <a:p>
            <a:pPr lvl="1" eaLnBrk="1" hangingPunct="1">
              <a:defRPr/>
            </a:pPr>
            <a:r>
              <a:rPr lang="en-US" dirty="0">
                <a:latin typeface="Arial Narrow" charset="0"/>
              </a:rPr>
              <a:t>Ways to avoid food safety hazards caused by utilities</a:t>
            </a:r>
          </a:p>
          <a:p>
            <a:pPr lvl="1" eaLnBrk="1" hangingPunct="1">
              <a:defRPr/>
            </a:pPr>
            <a:r>
              <a:rPr lang="en-US" dirty="0">
                <a:latin typeface="Arial Narrow" charset="0"/>
              </a:rPr>
              <a:t>Ways to maintain your facility </a:t>
            </a:r>
          </a:p>
          <a:p>
            <a:pPr lvl="1" eaLnBrk="1" hangingPunct="1">
              <a:defRPr/>
            </a:pPr>
            <a:r>
              <a:rPr lang="en-US" dirty="0">
                <a:latin typeface="Arial Narrow" charset="0"/>
              </a:rPr>
              <a:t>Best ways to handle emergencies</a:t>
            </a:r>
          </a:p>
          <a:p>
            <a:pPr lvl="1" eaLnBrk="1" hangingPunct="1">
              <a:defRPr/>
            </a:pPr>
            <a:r>
              <a:rPr lang="en-US" dirty="0">
                <a:latin typeface="Arial Narrow" charset="0"/>
              </a:rPr>
              <a:t>Ways to prevent and control pests</a:t>
            </a:r>
          </a:p>
          <a:p>
            <a:pPr marL="1028700" lvl="2" indent="-342900" eaLnBrk="1" hangingPunct="1">
              <a:defRPr/>
            </a:pPr>
            <a:endParaRPr lang="en-US" dirty="0">
              <a:latin typeface="Arial Narrow" charset="0"/>
            </a:endParaRPr>
          </a:p>
        </p:txBody>
      </p:sp>
      <p:sp>
        <p:nvSpPr>
          <p:cNvPr id="2293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a:t>
            </a:r>
          </a:p>
        </p:txBody>
      </p:sp>
      <p:sp>
        <p:nvSpPr>
          <p:cNvPr id="2" name="Footer Placeholder 1">
            <a:extLst>
              <a:ext uri="{FF2B5EF4-FFF2-40B4-BE49-F238E27FC236}">
                <a16:creationId xmlns:a16="http://schemas.microsoft.com/office/drawing/2014/main" id="{BA4D52A5-4070-3815-7505-3408616F2E2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90260560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9"/>
          <p:cNvSpPr>
            <a:spLocks noGrp="1" noChangeArrowheads="1"/>
          </p:cNvSpPr>
          <p:nvPr>
            <p:ph type="title"/>
          </p:nvPr>
        </p:nvSpPr>
        <p:spPr/>
        <p:txBody>
          <a:bodyPr/>
          <a:lstStyle/>
          <a:p>
            <a:pPr eaLnBrk="1" hangingPunct="1">
              <a:defRPr/>
            </a:pPr>
            <a:r>
              <a:rPr lang="en-US" dirty="0">
                <a:latin typeface="Arial Narrow" charset="0"/>
                <a:cs typeface="+mj-cs"/>
              </a:rPr>
              <a:t>Interior Requirements for a Safe Operation</a:t>
            </a:r>
          </a:p>
        </p:txBody>
      </p:sp>
      <p:sp>
        <p:nvSpPr>
          <p:cNvPr id="230402" name="Rectangle 3"/>
          <p:cNvSpPr>
            <a:spLocks noGrp="1" noChangeArrowheads="1"/>
          </p:cNvSpPr>
          <p:nvPr>
            <p:ph idx="1"/>
          </p:nvPr>
        </p:nvSpPr>
        <p:spPr/>
        <p:txBody>
          <a:bodyPr/>
          <a:lstStyle/>
          <a:p>
            <a:pPr marL="0" indent="0" eaLnBrk="1" hangingPunct="1">
              <a:spcBef>
                <a:spcPct val="0"/>
              </a:spcBef>
              <a:buClrTx/>
              <a:buSzTx/>
              <a:buFontTx/>
              <a:buNone/>
              <a:defRPr/>
            </a:pPr>
            <a:r>
              <a:rPr lang="en-US" dirty="0">
                <a:latin typeface="Arial Narrow" charset="0"/>
                <a:cs typeface="Times New Roman" charset="0"/>
              </a:rPr>
              <a:t>Floors, walls, and ceilings:</a:t>
            </a:r>
            <a:endParaRPr lang="en-US" dirty="0">
              <a:latin typeface="Arial Narrow" charset="0"/>
              <a:cs typeface="+mn-cs"/>
            </a:endParaRPr>
          </a:p>
          <a:p>
            <a:pPr lvl="1" eaLnBrk="1" hangingPunct="1">
              <a:defRPr/>
            </a:pPr>
            <a:r>
              <a:rPr lang="en-US" dirty="0">
                <a:latin typeface="Arial Narrow" charset="0"/>
              </a:rPr>
              <a:t>Made from smooth and durable materials for easier cleaning</a:t>
            </a:r>
          </a:p>
          <a:p>
            <a:pPr lvl="1" eaLnBrk="1" hangingPunct="1">
              <a:defRPr/>
            </a:pPr>
            <a:r>
              <a:rPr lang="en-US" dirty="0">
                <a:latin typeface="Arial Narrow" charset="0"/>
              </a:rPr>
              <a:t>Maintained regularly</a:t>
            </a:r>
          </a:p>
          <a:p>
            <a:pPr lvl="1" eaLnBrk="1" hangingPunct="1">
              <a:defRPr/>
            </a:pPr>
            <a:r>
              <a:rPr lang="en-US" dirty="0"/>
              <a:t>Have coving where the floors and walls meet</a:t>
            </a:r>
          </a:p>
          <a:p>
            <a:pPr lvl="1" eaLnBrk="1" hangingPunct="1">
              <a:defRPr/>
            </a:pPr>
            <a:r>
              <a:rPr lang="en-US" dirty="0">
                <a:latin typeface="Arial Narrow" charset="0"/>
              </a:rPr>
              <a:t>Promptly cleared of any standing water</a:t>
            </a:r>
          </a:p>
        </p:txBody>
      </p:sp>
      <p:sp>
        <p:nvSpPr>
          <p:cNvPr id="23040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a:t>
            </a:r>
          </a:p>
        </p:txBody>
      </p:sp>
      <p:sp>
        <p:nvSpPr>
          <p:cNvPr id="2" name="Footer Placeholder 1">
            <a:extLst>
              <a:ext uri="{FF2B5EF4-FFF2-40B4-BE49-F238E27FC236}">
                <a16:creationId xmlns:a16="http://schemas.microsoft.com/office/drawing/2014/main" id="{FB5418B3-9F46-6DEA-2CBD-771B05FC4BD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0792346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n-US" dirty="0">
                <a:latin typeface="Arial Narrow" charset="0"/>
                <a:cs typeface="+mj-cs"/>
              </a:rPr>
              <a:t>Equipment Selection</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Food equipment must be: </a:t>
            </a:r>
            <a:endParaRPr lang="en-US" i="1" dirty="0">
              <a:latin typeface="Arial Narrow" charset="0"/>
              <a:cs typeface="+mn-cs"/>
            </a:endParaRPr>
          </a:p>
          <a:p>
            <a:pPr lvl="1" eaLnBrk="1" hangingPunct="1">
              <a:defRPr/>
            </a:pPr>
            <a:r>
              <a:rPr lang="en-US" dirty="0">
                <a:latin typeface="Arial Narrow" charset="0"/>
              </a:rPr>
              <a:t>Smooth</a:t>
            </a:r>
          </a:p>
          <a:p>
            <a:pPr lvl="1" eaLnBrk="1" hangingPunct="1">
              <a:defRPr/>
            </a:pPr>
            <a:r>
              <a:rPr lang="en-US" dirty="0">
                <a:latin typeface="Arial Narrow" charset="0"/>
              </a:rPr>
              <a:t>Easy to clean</a:t>
            </a:r>
          </a:p>
          <a:p>
            <a:pPr lvl="1" eaLnBrk="1" hangingPunct="1">
              <a:defRPr/>
            </a:pPr>
            <a:r>
              <a:rPr lang="en-US" dirty="0">
                <a:latin typeface="Arial Narrow" charset="0"/>
              </a:rPr>
              <a:t>Durable</a:t>
            </a:r>
          </a:p>
          <a:p>
            <a:pPr lvl="1" eaLnBrk="1" hangingPunct="1">
              <a:defRPr/>
            </a:pPr>
            <a:r>
              <a:rPr lang="en-US" dirty="0">
                <a:latin typeface="Arial Narrow" charset="0"/>
              </a:rPr>
              <a:t>Resistant to damage</a:t>
            </a: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9-4</a:t>
            </a:r>
          </a:p>
        </p:txBody>
      </p:sp>
      <p:sp>
        <p:nvSpPr>
          <p:cNvPr id="2" name="Footer Placeholder 1">
            <a:extLst>
              <a:ext uri="{FF2B5EF4-FFF2-40B4-BE49-F238E27FC236}">
                <a16:creationId xmlns:a16="http://schemas.microsoft.com/office/drawing/2014/main" id="{B5349A7E-1BF2-84C7-9A7B-8FE3FF8B15B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extLst>
      <p:ext uri="{BB962C8B-B14F-4D97-AF65-F5344CB8AC3E}">
        <p14:creationId xmlns:p14="http://schemas.microsoft.com/office/powerpoint/2010/main" val="117574331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3"/>
          <p:cNvSpPr>
            <a:spLocks noGrp="1" noChangeArrowheads="1"/>
          </p:cNvSpPr>
          <p:nvPr>
            <p:ph idx="1"/>
          </p:nvPr>
        </p:nvSpPr>
        <p:spPr/>
        <p:txBody>
          <a:bodyPr/>
          <a:lstStyle/>
          <a:p>
            <a:pPr marL="0" indent="0" eaLnBrk="1" hangingPunct="1">
              <a:defRPr/>
            </a:pPr>
            <a:r>
              <a:rPr lang="en-US" dirty="0">
                <a:latin typeface="Arial Narrow" charset="0"/>
              </a:rPr>
              <a:t>Some organizations:</a:t>
            </a:r>
          </a:p>
          <a:p>
            <a:pPr lvl="1" eaLnBrk="1" hangingPunct="1">
              <a:defRPr/>
            </a:pPr>
            <a:r>
              <a:rPr lang="en-US" dirty="0">
                <a:latin typeface="Arial Narrow" charset="0"/>
              </a:rPr>
              <a:t>Develop standards for sanitary design and construction of equipment</a:t>
            </a:r>
          </a:p>
          <a:p>
            <a:pPr lvl="1" eaLnBrk="1" hangingPunct="1">
              <a:defRPr/>
            </a:pPr>
            <a:r>
              <a:rPr lang="en-US" dirty="0">
                <a:latin typeface="Arial Narrow" charset="0"/>
              </a:rPr>
              <a:t>Certify equipment meeting these standards</a:t>
            </a:r>
          </a:p>
          <a:p>
            <a:pPr lvl="1" eaLnBrk="1" hangingPunct="1">
              <a:defRPr/>
            </a:pPr>
            <a:r>
              <a:rPr lang="en-US" dirty="0">
                <a:latin typeface="Arial Narrow" charset="0"/>
              </a:rPr>
              <a:t>Must be accredited by ANSI</a:t>
            </a:r>
          </a:p>
          <a:p>
            <a:pPr marL="0" indent="0" eaLnBrk="1" hangingPunct="1">
              <a:defRPr/>
            </a:pPr>
            <a:r>
              <a:rPr lang="en-US" dirty="0">
                <a:latin typeface="Arial Narrow" charset="0"/>
                <a:cs typeface="+mn-cs"/>
              </a:rPr>
              <a:t>Other organizations:</a:t>
            </a:r>
          </a:p>
          <a:p>
            <a:pPr lvl="1" eaLnBrk="1" hangingPunct="1">
              <a:defRPr/>
            </a:pPr>
            <a:r>
              <a:rPr lang="en-US" dirty="0">
                <a:latin typeface="Arial Narrow" charset="0"/>
              </a:rPr>
              <a:t>Classify equipment meeting standards developed by others</a:t>
            </a:r>
          </a:p>
          <a:p>
            <a:pPr lvl="1" eaLnBrk="1" hangingPunct="1">
              <a:defRPr/>
            </a:pPr>
            <a:r>
              <a:rPr lang="en-US" dirty="0">
                <a:latin typeface="Arial Narrow" charset="0"/>
              </a:rPr>
              <a:t>Must be accredited by ANSI</a:t>
            </a: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9-5</a:t>
            </a:r>
          </a:p>
        </p:txBody>
      </p:sp>
      <p:sp>
        <p:nvSpPr>
          <p:cNvPr id="8" name="Rectangle 10">
            <a:extLst>
              <a:ext uri="{FF2B5EF4-FFF2-40B4-BE49-F238E27FC236}">
                <a16:creationId xmlns:a16="http://schemas.microsoft.com/office/drawing/2014/main" id="{0742B362-C70F-4A2D-B47D-708F8E65D62C}"/>
              </a:ext>
            </a:extLst>
          </p:cNvPr>
          <p:cNvSpPr>
            <a:spLocks noGrp="1" noChangeArrowheads="1"/>
          </p:cNvSpPr>
          <p:nvPr>
            <p:ph type="title"/>
          </p:nvPr>
        </p:nvSpPr>
        <p:spPr>
          <a:xfrm>
            <a:off x="400050" y="160338"/>
            <a:ext cx="8307388" cy="519112"/>
          </a:xfrm>
        </p:spPr>
        <p:txBody>
          <a:bodyPr/>
          <a:lstStyle/>
          <a:p>
            <a:pPr eaLnBrk="1" hangingPunct="1">
              <a:defRPr/>
            </a:pPr>
            <a:r>
              <a:rPr lang="en-US" dirty="0">
                <a:latin typeface="Arial Narrow" charset="0"/>
                <a:cs typeface="+mj-cs"/>
              </a:rPr>
              <a:t>Equipment Selection</a:t>
            </a:r>
          </a:p>
        </p:txBody>
      </p:sp>
      <p:sp>
        <p:nvSpPr>
          <p:cNvPr id="2" name="Footer Placeholder 1">
            <a:extLst>
              <a:ext uri="{FF2B5EF4-FFF2-40B4-BE49-F238E27FC236}">
                <a16:creationId xmlns:a16="http://schemas.microsoft.com/office/drawing/2014/main" id="{0DBB6CC3-29A4-7A1D-578D-C4F08A623B2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extLst>
      <p:ext uri="{BB962C8B-B14F-4D97-AF65-F5344CB8AC3E}">
        <p14:creationId xmlns:p14="http://schemas.microsoft.com/office/powerpoint/2010/main" val="171508676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3"/>
          <p:cNvSpPr>
            <a:spLocks noGrp="1" noChangeArrowheads="1"/>
          </p:cNvSpPr>
          <p:nvPr>
            <p:ph idx="1"/>
          </p:nvPr>
        </p:nvSpPr>
        <p:spPr/>
        <p:txBody>
          <a:bodyPr/>
          <a:lstStyle/>
          <a:p>
            <a:pPr marL="0" indent="0" eaLnBrk="1" hangingPunct="1">
              <a:defRPr/>
            </a:pPr>
            <a:r>
              <a:rPr lang="en-US" dirty="0">
                <a:latin typeface="Arial Narrow" charset="0"/>
              </a:rPr>
              <a:t>When purchasing equipment look for the:</a:t>
            </a:r>
          </a:p>
          <a:p>
            <a:pPr lvl="1" eaLnBrk="1" hangingPunct="1">
              <a:defRPr/>
            </a:pPr>
            <a:r>
              <a:rPr lang="en-US" dirty="0">
                <a:latin typeface="Arial Narrow" charset="0"/>
              </a:rPr>
              <a:t>NSF mark</a:t>
            </a:r>
          </a:p>
          <a:p>
            <a:pPr lvl="1" eaLnBrk="1" hangingPunct="1">
              <a:defRPr/>
            </a:pPr>
            <a:r>
              <a:rPr lang="en-US" dirty="0">
                <a:latin typeface="Arial Narrow" charset="0"/>
              </a:rPr>
              <a:t>UL EPH classified mark</a:t>
            </a:r>
          </a:p>
          <a:p>
            <a:pPr lvl="1" eaLnBrk="1" hangingPunct="1">
              <a:defRPr/>
            </a:pPr>
            <a:r>
              <a:rPr lang="en-US" dirty="0">
                <a:latin typeface="Arial Narrow" charset="0"/>
              </a:rPr>
              <a:t>ETL sanitation mark</a:t>
            </a: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9-6</a:t>
            </a:r>
          </a:p>
        </p:txBody>
      </p:sp>
      <p:sp>
        <p:nvSpPr>
          <p:cNvPr id="8" name="Rectangle 10">
            <a:extLst>
              <a:ext uri="{FF2B5EF4-FFF2-40B4-BE49-F238E27FC236}">
                <a16:creationId xmlns:a16="http://schemas.microsoft.com/office/drawing/2014/main" id="{0742B362-C70F-4A2D-B47D-708F8E65D62C}"/>
              </a:ext>
            </a:extLst>
          </p:cNvPr>
          <p:cNvSpPr>
            <a:spLocks noGrp="1" noChangeArrowheads="1"/>
          </p:cNvSpPr>
          <p:nvPr>
            <p:ph type="title"/>
          </p:nvPr>
        </p:nvSpPr>
        <p:spPr>
          <a:xfrm>
            <a:off x="400050" y="160338"/>
            <a:ext cx="8307388" cy="519112"/>
          </a:xfrm>
        </p:spPr>
        <p:txBody>
          <a:bodyPr/>
          <a:lstStyle/>
          <a:p>
            <a:pPr eaLnBrk="1" hangingPunct="1">
              <a:defRPr/>
            </a:pPr>
            <a:r>
              <a:rPr lang="en-US" dirty="0">
                <a:latin typeface="Arial Narrow" charset="0"/>
                <a:cs typeface="+mj-cs"/>
              </a:rPr>
              <a:t>Equipment Selection</a:t>
            </a:r>
          </a:p>
        </p:txBody>
      </p:sp>
      <p:sp>
        <p:nvSpPr>
          <p:cNvPr id="2" name="Footer Placeholder 1">
            <a:extLst>
              <a:ext uri="{FF2B5EF4-FFF2-40B4-BE49-F238E27FC236}">
                <a16:creationId xmlns:a16="http://schemas.microsoft.com/office/drawing/2014/main" id="{768A2293-4F79-5C5F-614F-1D68B68E251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extLst>
      <p:ext uri="{BB962C8B-B14F-4D97-AF65-F5344CB8AC3E}">
        <p14:creationId xmlns:p14="http://schemas.microsoft.com/office/powerpoint/2010/main" val="245826720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Rectangle 10"/>
          <p:cNvSpPr>
            <a:spLocks noGrp="1" noChangeArrowheads="1"/>
          </p:cNvSpPr>
          <p:nvPr>
            <p:ph type="title"/>
          </p:nvPr>
        </p:nvSpPr>
        <p:spPr/>
        <p:txBody>
          <a:bodyPr/>
          <a:lstStyle/>
          <a:p>
            <a:pPr eaLnBrk="1" hangingPunct="1">
              <a:defRPr/>
            </a:pPr>
            <a:r>
              <a:rPr lang="en-US" dirty="0">
                <a:latin typeface="Arial Narrow" charset="0"/>
              </a:rPr>
              <a:t>Interior Requirements for a Safe Operation</a:t>
            </a:r>
            <a:endParaRPr lang="en-US" dirty="0">
              <a:latin typeface="Arial Narrow" charset="0"/>
              <a:cs typeface="+mj-cs"/>
            </a:endParaRPr>
          </a:p>
        </p:txBody>
      </p:sp>
      <p:sp>
        <p:nvSpPr>
          <p:cNvPr id="23142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9-7</a:t>
            </a:r>
          </a:p>
        </p:txBody>
      </p:sp>
      <p:pic>
        <p:nvPicPr>
          <p:cNvPr id="6" name="Picture Placeholder 8">
            <a:extLst>
              <a:ext uri="{FF2B5EF4-FFF2-40B4-BE49-F238E27FC236}">
                <a16:creationId xmlns:a16="http://schemas.microsoft.com/office/drawing/2014/main" id="{E0C2942D-9937-4CDE-AA33-DE0638DDC2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32563" y="126206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 name="Content Placeholder 4"/>
          <p:cNvSpPr>
            <a:spLocks noGrp="1"/>
          </p:cNvSpPr>
          <p:nvPr>
            <p:ph idx="1"/>
          </p:nvPr>
        </p:nvSpPr>
        <p:spPr>
          <a:xfrm>
            <a:off x="409575" y="1143000"/>
            <a:ext cx="5339375" cy="4983163"/>
          </a:xfrm>
        </p:spPr>
        <p:txBody>
          <a:bodyPr/>
          <a:lstStyle/>
          <a:p>
            <a:pPr>
              <a:defRPr/>
            </a:pPr>
            <a:r>
              <a:rPr lang="en-US" dirty="0">
                <a:latin typeface="Arial Narrow" charset="0"/>
                <a:cs typeface="+mn-cs"/>
              </a:rPr>
              <a:t>Installing equipment:</a:t>
            </a:r>
          </a:p>
          <a:p>
            <a:pPr marL="0" lvl="1" indent="0" eaLnBrk="1" hangingPunct="1">
              <a:buNone/>
              <a:defRPr/>
            </a:pPr>
            <a:r>
              <a:rPr lang="en-US" dirty="0">
                <a:latin typeface="Arial Narrow" charset="0"/>
              </a:rPr>
              <a:t>Floor-mounted equipment must be either:</a:t>
            </a:r>
          </a:p>
          <a:p>
            <a:pPr lvl="1" eaLnBrk="1" hangingPunct="1">
              <a:defRPr/>
            </a:pPr>
            <a:r>
              <a:rPr lang="en-US" dirty="0">
                <a:latin typeface="Arial Narrow" charset="0"/>
              </a:rPr>
              <a:t>Mounted on legs at least six inches </a:t>
            </a:r>
            <a:br>
              <a:rPr lang="en-US" dirty="0">
                <a:latin typeface="Arial Narrow" charset="0"/>
              </a:rPr>
            </a:br>
            <a:r>
              <a:rPr lang="en-US" dirty="0">
                <a:latin typeface="Arial Narrow" charset="0"/>
              </a:rPr>
              <a:t>(15 centimeters) high </a:t>
            </a:r>
          </a:p>
          <a:p>
            <a:pPr lvl="1" eaLnBrk="1" hangingPunct="1">
              <a:defRPr/>
            </a:pPr>
            <a:r>
              <a:rPr lang="en-US" dirty="0">
                <a:latin typeface="Arial Narrow" charset="0"/>
              </a:rPr>
              <a:t>Sealed to a masonry base</a:t>
            </a:r>
          </a:p>
          <a:p>
            <a:endParaRPr lang="en-US" dirty="0"/>
          </a:p>
        </p:txBody>
      </p:sp>
      <p:sp>
        <p:nvSpPr>
          <p:cNvPr id="2" name="Footer Placeholder 1">
            <a:extLst>
              <a:ext uri="{FF2B5EF4-FFF2-40B4-BE49-F238E27FC236}">
                <a16:creationId xmlns:a16="http://schemas.microsoft.com/office/drawing/2014/main" id="{58663E42-1CC7-9CD1-0E1A-8452E736C65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23516124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Rectangle 10"/>
          <p:cNvSpPr>
            <a:spLocks noGrp="1" noChangeArrowheads="1"/>
          </p:cNvSpPr>
          <p:nvPr>
            <p:ph type="title"/>
          </p:nvPr>
        </p:nvSpPr>
        <p:spPr/>
        <p:txBody>
          <a:bodyPr/>
          <a:lstStyle/>
          <a:p>
            <a:pPr eaLnBrk="1" hangingPunct="1">
              <a:defRPr/>
            </a:pPr>
            <a:r>
              <a:rPr lang="en-US" dirty="0">
                <a:latin typeface="Arial Narrow" charset="0"/>
              </a:rPr>
              <a:t>Interior Requirements for a Safe Operation</a:t>
            </a:r>
            <a:endParaRPr lang="en-US" dirty="0">
              <a:latin typeface="Arial Narrow" charset="0"/>
              <a:cs typeface="+mj-cs"/>
            </a:endParaRPr>
          </a:p>
        </p:txBody>
      </p:sp>
      <p:sp>
        <p:nvSpPr>
          <p:cNvPr id="23142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9-8</a:t>
            </a:r>
          </a:p>
        </p:txBody>
      </p:sp>
      <p:pic>
        <p:nvPicPr>
          <p:cNvPr id="7" name="Picture Placeholder 2">
            <a:extLst>
              <a:ext uri="{FF2B5EF4-FFF2-40B4-BE49-F238E27FC236}">
                <a16:creationId xmlns:a16="http://schemas.microsoft.com/office/drawing/2014/main" id="{3B94E836-7CDA-4202-8DFD-FF9F8C71E99A}"/>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8" name="Content Placeholder 3"/>
          <p:cNvSpPr>
            <a:spLocks noGrp="1"/>
          </p:cNvSpPr>
          <p:nvPr>
            <p:ph idx="1"/>
          </p:nvPr>
        </p:nvSpPr>
        <p:spPr>
          <a:xfrm>
            <a:off x="409575" y="1143000"/>
            <a:ext cx="5339375" cy="4983163"/>
          </a:xfrm>
        </p:spPr>
        <p:txBody>
          <a:bodyPr/>
          <a:lstStyle/>
          <a:p>
            <a:pPr>
              <a:defRPr/>
            </a:pPr>
            <a:r>
              <a:rPr lang="en-US" dirty="0">
                <a:latin typeface="Arial Narrow" charset="0"/>
                <a:cs typeface="+mn-cs"/>
              </a:rPr>
              <a:t>Installing equipment:</a:t>
            </a:r>
          </a:p>
          <a:p>
            <a:pPr marL="0" lvl="1" indent="0">
              <a:lnSpc>
                <a:spcPct val="90000"/>
              </a:lnSpc>
              <a:buClr>
                <a:srgbClr val="005CAB"/>
              </a:buClr>
              <a:buNone/>
              <a:defRPr/>
            </a:pPr>
            <a:r>
              <a:rPr lang="en-US" dirty="0">
                <a:latin typeface="Arial Narrow" charset="0"/>
              </a:rPr>
              <a:t>Tabletop equipment should be either:</a:t>
            </a:r>
          </a:p>
          <a:p>
            <a:pPr lvl="1" eaLnBrk="1" hangingPunct="1">
              <a:defRPr/>
            </a:pPr>
            <a:r>
              <a:rPr lang="en-US" dirty="0">
                <a:latin typeface="Arial Narrow" charset="0"/>
              </a:rPr>
              <a:t>Mounted on legs at least four inches </a:t>
            </a:r>
            <a:br>
              <a:rPr lang="en-US" dirty="0">
                <a:latin typeface="Arial Narrow" charset="0"/>
              </a:rPr>
            </a:br>
            <a:r>
              <a:rPr lang="en-US" dirty="0">
                <a:latin typeface="Arial Narrow" charset="0"/>
              </a:rPr>
              <a:t>(10 centimeters) high </a:t>
            </a:r>
          </a:p>
          <a:p>
            <a:pPr lvl="1" eaLnBrk="1" hangingPunct="1">
              <a:defRPr/>
            </a:pPr>
            <a:r>
              <a:rPr lang="en-US" dirty="0">
                <a:latin typeface="Arial Narrow" charset="0"/>
              </a:rPr>
              <a:t>Sealed to the countertop</a:t>
            </a:r>
          </a:p>
          <a:p>
            <a:endParaRPr lang="en-US" dirty="0"/>
          </a:p>
        </p:txBody>
      </p:sp>
      <p:sp>
        <p:nvSpPr>
          <p:cNvPr id="2" name="Footer Placeholder 1">
            <a:extLst>
              <a:ext uri="{FF2B5EF4-FFF2-40B4-BE49-F238E27FC236}">
                <a16:creationId xmlns:a16="http://schemas.microsoft.com/office/drawing/2014/main" id="{44AC5E2D-FBDB-FCB4-1257-996E7AAC3C6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5472834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1" name="Rectangle 8"/>
          <p:cNvSpPr>
            <a:spLocks noGrp="1" noChangeArrowheads="1"/>
          </p:cNvSpPr>
          <p:nvPr>
            <p:ph type="title"/>
          </p:nvPr>
        </p:nvSpPr>
        <p:spPr/>
        <p:txBody>
          <a:bodyPr/>
          <a:lstStyle/>
          <a:p>
            <a:pPr eaLnBrk="1" hangingPunct="1">
              <a:defRPr/>
            </a:pPr>
            <a:r>
              <a:rPr lang="en-US" dirty="0">
                <a:latin typeface="Arial Narrow" charset="0"/>
              </a:rPr>
              <a:t>Interior Requirements for a Safe Operation</a:t>
            </a:r>
            <a:endParaRPr lang="en-US" dirty="0">
              <a:latin typeface="Arial Narrow" charset="0"/>
              <a:cs typeface="+mj-cs"/>
            </a:endParaRPr>
          </a:p>
        </p:txBody>
      </p:sp>
      <p:sp>
        <p:nvSpPr>
          <p:cNvPr id="234498" name="Rectangle 3"/>
          <p:cNvSpPr>
            <a:spLocks noGrp="1" noChangeArrowheads="1"/>
          </p:cNvSpPr>
          <p:nvPr>
            <p:ph idx="1"/>
          </p:nvPr>
        </p:nvSpPr>
        <p:spPr/>
        <p:txBody>
          <a:bodyPr/>
          <a:lstStyle/>
          <a:p>
            <a:pPr marL="0" indent="0" eaLnBrk="1" hangingPunct="1">
              <a:defRPr/>
            </a:pPr>
            <a:r>
              <a:rPr lang="en-US" dirty="0">
                <a:latin typeface="Arial Narrow" charset="0"/>
                <a:cs typeface="+mn-cs"/>
              </a:rPr>
              <a:t>Once equipment has been installed:</a:t>
            </a:r>
          </a:p>
          <a:p>
            <a:pPr lvl="1" eaLnBrk="1" hangingPunct="1">
              <a:defRPr/>
            </a:pPr>
            <a:r>
              <a:rPr lang="en-US" dirty="0">
                <a:latin typeface="Arial Narrow" charset="0"/>
              </a:rPr>
              <a:t>It must be maintained regularly.</a:t>
            </a:r>
          </a:p>
          <a:p>
            <a:pPr lvl="1" eaLnBrk="1" hangingPunct="1">
              <a:defRPr/>
            </a:pPr>
            <a:r>
              <a:rPr lang="en-US" dirty="0">
                <a:latin typeface="Arial Narrow" charset="0"/>
              </a:rPr>
              <a:t>Only qualified people should maintain it.</a:t>
            </a:r>
          </a:p>
          <a:p>
            <a:pPr lvl="1" eaLnBrk="1" hangingPunct="1">
              <a:defRPr/>
            </a:pPr>
            <a:r>
              <a:rPr lang="en-US" dirty="0">
                <a:latin typeface="Arial Narrow" charset="0"/>
              </a:rPr>
              <a:t>Set up a maintenance schedule with your supplier or manufacturer.</a:t>
            </a:r>
          </a:p>
          <a:p>
            <a:pPr lvl="1" eaLnBrk="1" hangingPunct="1">
              <a:defRPr/>
            </a:pPr>
            <a:r>
              <a:rPr lang="en-US" dirty="0">
                <a:latin typeface="Arial Narrow" charset="0"/>
              </a:rPr>
              <a:t>Check equipment regularly to make sure it is working correctly.</a:t>
            </a: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9-9</a:t>
            </a:r>
          </a:p>
        </p:txBody>
      </p:sp>
      <p:pic>
        <p:nvPicPr>
          <p:cNvPr id="2" name="Picture 1" descr="6e_c09_0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038" y="1243013"/>
            <a:ext cx="2103120" cy="1402080"/>
          </a:xfrm>
          <a:prstGeom prst="rect">
            <a:avLst/>
          </a:prstGeom>
        </p:spPr>
      </p:pic>
      <p:sp>
        <p:nvSpPr>
          <p:cNvPr id="3" name="Footer Placeholder 2">
            <a:extLst>
              <a:ext uri="{FF2B5EF4-FFF2-40B4-BE49-F238E27FC236}">
                <a16:creationId xmlns:a16="http://schemas.microsoft.com/office/drawing/2014/main" id="{713ABC64-BACF-1F01-39EC-36E3F61F7B3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3696948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35524" name="Rectangle 10"/>
          <p:cNvSpPr>
            <a:spLocks noGrp="1" noChangeArrowheads="1"/>
          </p:cNvSpPr>
          <p:nvPr>
            <p:ph type="title"/>
          </p:nvPr>
        </p:nvSpPr>
        <p:spPr/>
        <p:txBody>
          <a:bodyPr/>
          <a:lstStyle/>
          <a:p>
            <a:pPr eaLnBrk="1" hangingPunct="1">
              <a:defRPr/>
            </a:pPr>
            <a:r>
              <a:rPr lang="en-US" dirty="0">
                <a:latin typeface="Arial Narrow" charset="0"/>
                <a:cs typeface="+mj-cs"/>
              </a:rPr>
              <a:t>Dishwashing Machines</a:t>
            </a:r>
          </a:p>
        </p:txBody>
      </p:sp>
      <p:sp>
        <p:nvSpPr>
          <p:cNvPr id="235522" name="Rectangle 3"/>
          <p:cNvSpPr>
            <a:spLocks noGrp="1" noChangeArrowheads="1"/>
          </p:cNvSpPr>
          <p:nvPr>
            <p:ph idx="1"/>
          </p:nvPr>
        </p:nvSpPr>
        <p:spPr/>
        <p:txBody>
          <a:bodyPr tIns="73152" anchor="t" anchorCtr="0"/>
          <a:lstStyle/>
          <a:p>
            <a:pPr marL="0" indent="0" eaLnBrk="1" hangingPunct="1">
              <a:lnSpc>
                <a:spcPct val="80000"/>
              </a:lnSpc>
              <a:defRPr/>
            </a:pPr>
            <a:r>
              <a:rPr lang="en-US" dirty="0">
                <a:latin typeface="Arial Narrow" charset="0"/>
                <a:cs typeface="+mn-cs"/>
              </a:rPr>
              <a:t>Installing and using dishwashing machines:</a:t>
            </a:r>
          </a:p>
          <a:p>
            <a:pPr lvl="1" eaLnBrk="1" hangingPunct="1">
              <a:defRPr/>
            </a:pPr>
            <a:r>
              <a:rPr lang="en-US" dirty="0">
                <a:latin typeface="Arial Narrow" charset="0"/>
              </a:rPr>
              <a:t>Install them in a way that:</a:t>
            </a:r>
          </a:p>
          <a:p>
            <a:pPr lvl="2" eaLnBrk="1" hangingPunct="1">
              <a:defRPr/>
            </a:pPr>
            <a:r>
              <a:rPr lang="en-US" dirty="0">
                <a:latin typeface="Arial Narrow" charset="0"/>
              </a:rPr>
              <a:t>Makes them reachable and conveniently located</a:t>
            </a:r>
          </a:p>
          <a:p>
            <a:pPr lvl="2" eaLnBrk="1" hangingPunct="1">
              <a:defRPr/>
            </a:pPr>
            <a:r>
              <a:rPr lang="en-US" dirty="0">
                <a:latin typeface="Arial Narrow" charset="0"/>
              </a:rPr>
              <a:t>Keeps utensils, equipment, and other food-contact services from becoming contaminated</a:t>
            </a:r>
          </a:p>
          <a:p>
            <a:pPr lvl="1" eaLnBrk="1" hangingPunct="1">
              <a:defRPr/>
            </a:pPr>
            <a:r>
              <a:rPr lang="en-US" dirty="0"/>
              <a:t>Use detergents and sanitizers approved by the local regulatory authority.</a:t>
            </a:r>
            <a:endParaRPr lang="en-US" dirty="0">
              <a:latin typeface="Arial Narrow" charset="0"/>
            </a:endParaRPr>
          </a:p>
          <a:p>
            <a:pPr lvl="1" eaLnBrk="1" hangingPunct="1">
              <a:defRPr/>
            </a:pPr>
            <a:r>
              <a:rPr lang="en-US" dirty="0">
                <a:latin typeface="Arial Narrow" charset="0"/>
              </a:rPr>
              <a:t>Follow the manufacturer’s instructions.</a:t>
            </a:r>
          </a:p>
        </p:txBody>
      </p:sp>
      <p:sp>
        <p:nvSpPr>
          <p:cNvPr id="23552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9-10</a:t>
            </a:r>
          </a:p>
        </p:txBody>
      </p:sp>
      <p:pic>
        <p:nvPicPr>
          <p:cNvPr id="2" name="Picture 1" descr="6e_c09_0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
        <p:nvSpPr>
          <p:cNvPr id="4" name="Footer Placeholder 3">
            <a:extLst>
              <a:ext uri="{FF2B5EF4-FFF2-40B4-BE49-F238E27FC236}">
                <a16:creationId xmlns:a16="http://schemas.microsoft.com/office/drawing/2014/main" id="{1FFF632B-987B-9B42-50BE-CC8B872E346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796460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Training and monitoring:</a:t>
            </a:r>
          </a:p>
          <a:p>
            <a:pPr marL="347472" lvl="1" indent="-347472" eaLnBrk="1" hangingPunct="1">
              <a:lnSpc>
                <a:spcPct val="100000"/>
              </a:lnSpc>
              <a:spcBef>
                <a:spcPts val="900"/>
              </a:spcBef>
              <a:buFont typeface="Wingdings" pitchFamily="2" charset="2"/>
              <a:buChar char="l"/>
              <a:defRPr/>
            </a:pPr>
            <a:r>
              <a:rPr lang="en-US" dirty="0"/>
              <a:t>Train staff to follow food safety procedures.</a:t>
            </a:r>
          </a:p>
          <a:p>
            <a:pPr marL="347472" lvl="1" indent="-347472" eaLnBrk="1" hangingPunct="1">
              <a:lnSpc>
                <a:spcPct val="100000"/>
              </a:lnSpc>
              <a:spcBef>
                <a:spcPts val="900"/>
              </a:spcBef>
              <a:buFont typeface="Wingdings" pitchFamily="2" charset="2"/>
              <a:buChar char="l"/>
              <a:defRPr/>
            </a:pPr>
            <a:r>
              <a:rPr lang="en-US" dirty="0"/>
              <a:t>Provide initial and ongoing training.</a:t>
            </a:r>
          </a:p>
          <a:p>
            <a:pPr marL="347472" lvl="1" indent="-347472" eaLnBrk="1" hangingPunct="1">
              <a:lnSpc>
                <a:spcPct val="100000"/>
              </a:lnSpc>
              <a:spcBef>
                <a:spcPts val="900"/>
              </a:spcBef>
              <a:buFont typeface="Wingdings" pitchFamily="2" charset="2"/>
              <a:buChar char="l"/>
              <a:defRPr/>
            </a:pPr>
            <a:r>
              <a:rPr lang="en-US" dirty="0"/>
              <a:t>Provide all staff with general food </a:t>
            </a:r>
            <a:br>
              <a:rPr lang="en-US" dirty="0"/>
            </a:br>
            <a:r>
              <a:rPr lang="en-US" dirty="0"/>
              <a:t>safety knowledge.</a:t>
            </a:r>
          </a:p>
          <a:p>
            <a:pPr marL="347472" lvl="1" indent="-347472" eaLnBrk="1" hangingPunct="1">
              <a:lnSpc>
                <a:spcPct val="100000"/>
              </a:lnSpc>
              <a:spcBef>
                <a:spcPts val="900"/>
              </a:spcBef>
              <a:buFont typeface="Wingdings" pitchFamily="2" charset="2"/>
              <a:buChar char="l"/>
              <a:defRPr/>
            </a:pPr>
            <a:r>
              <a:rPr lang="en-US" dirty="0"/>
              <a:t>Provide job-specific, food safety training.</a:t>
            </a:r>
          </a:p>
          <a:p>
            <a:pPr marL="347472" lvl="1" indent="-347472" eaLnBrk="1" hangingPunct="1">
              <a:lnSpc>
                <a:spcPct val="100000"/>
              </a:lnSpc>
              <a:spcBef>
                <a:spcPts val="900"/>
              </a:spcBef>
              <a:buFont typeface="Wingdings" pitchFamily="2" charset="2"/>
              <a:buChar char="l"/>
              <a:defRPr/>
            </a:pPr>
            <a:r>
              <a:rPr lang="en-US" dirty="0"/>
              <a:t>Retrain staff regularly.</a:t>
            </a:r>
          </a:p>
          <a:p>
            <a:pPr marL="347472" lvl="1" indent="-347472" eaLnBrk="1" hangingPunct="1">
              <a:lnSpc>
                <a:spcPct val="100000"/>
              </a:lnSpc>
              <a:spcBef>
                <a:spcPts val="900"/>
              </a:spcBef>
              <a:buFont typeface="Wingdings" pitchFamily="2" charset="2"/>
              <a:buChar char="l"/>
              <a:defRPr/>
            </a:pPr>
            <a:r>
              <a:rPr lang="en-US" dirty="0"/>
              <a:t>Document training.</a:t>
            </a:r>
          </a:p>
          <a:p>
            <a:pPr marL="0" lvl="1" indent="0" eaLnBrk="1" hangingPunct="1">
              <a:lnSpc>
                <a:spcPct val="100000"/>
              </a:lnSpc>
              <a:spcBef>
                <a:spcPts val="900"/>
              </a:spcBef>
              <a:buNone/>
              <a:defRPr/>
            </a:pPr>
            <a:endParaRPr lang="en-US" dirty="0"/>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1-26</a:t>
            </a:r>
          </a:p>
        </p:txBody>
      </p:sp>
      <p:pic>
        <p:nvPicPr>
          <p:cNvPr id="2" name="Picture 1" descr="6e_c01_08_demonstrating_rev.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403" y="1243013"/>
            <a:ext cx="2100072" cy="1414272"/>
          </a:xfrm>
          <a:prstGeom prst="rect">
            <a:avLst/>
          </a:prstGeom>
        </p:spPr>
      </p:pic>
      <p:sp>
        <p:nvSpPr>
          <p:cNvPr id="3" name="Footer Placeholder 2">
            <a:extLst>
              <a:ext uri="{FF2B5EF4-FFF2-40B4-BE49-F238E27FC236}">
                <a16:creationId xmlns:a16="http://schemas.microsoft.com/office/drawing/2014/main" id="{ED5C9D3D-56D4-EBD7-F683-5571468D331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n-US" dirty="0">
                <a:latin typeface="Arial Narrow" charset="0"/>
                <a:cs typeface="+mj-cs"/>
              </a:rPr>
              <a:t>Dishwashing Machines</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Selecting dishwashing machines: </a:t>
            </a:r>
            <a:endParaRPr lang="en-US" i="1" dirty="0">
              <a:latin typeface="Arial Narrow" charset="0"/>
              <a:cs typeface="+mn-cs"/>
            </a:endParaRPr>
          </a:p>
          <a:p>
            <a:pPr lvl="1" eaLnBrk="1" hangingPunct="1">
              <a:defRPr/>
            </a:pPr>
            <a:r>
              <a:rPr lang="en-US" dirty="0">
                <a:latin typeface="Arial Narrow" charset="0"/>
              </a:rPr>
              <a:t>Make sure they can measure: </a:t>
            </a:r>
          </a:p>
          <a:p>
            <a:pPr lvl="2" eaLnBrk="1" hangingPunct="1">
              <a:defRPr/>
            </a:pPr>
            <a:r>
              <a:rPr lang="en-US" sz="2200" dirty="0">
                <a:latin typeface="Arial Narrow" charset="0"/>
              </a:rPr>
              <a:t>Water temperature </a:t>
            </a:r>
          </a:p>
          <a:p>
            <a:pPr lvl="2" eaLnBrk="1" hangingPunct="1">
              <a:defRPr/>
            </a:pPr>
            <a:r>
              <a:rPr lang="en-US" sz="2200" dirty="0">
                <a:latin typeface="Arial Narrow" charset="0"/>
              </a:rPr>
              <a:t>Water pressure</a:t>
            </a:r>
          </a:p>
          <a:p>
            <a:pPr lvl="2" eaLnBrk="1" hangingPunct="1">
              <a:defRPr/>
            </a:pPr>
            <a:r>
              <a:rPr lang="en-US" sz="2200" dirty="0">
                <a:latin typeface="Arial Narrow" charset="0"/>
              </a:rPr>
              <a:t>Cleaning and sanitizing chemical concentration</a:t>
            </a:r>
          </a:p>
          <a:p>
            <a:pPr lvl="1" eaLnBrk="1" hangingPunct="1">
              <a:defRPr/>
            </a:pPr>
            <a:r>
              <a:rPr lang="en-US" dirty="0">
                <a:latin typeface="Arial Narrow" charset="0"/>
              </a:rPr>
              <a:t>Post information about the correct settings on the machine.</a:t>
            </a:r>
          </a:p>
        </p:txBody>
      </p:sp>
      <p:sp>
        <p:nvSpPr>
          <p:cNvPr id="236547" name="Text Box 8"/>
          <p:cNvSpPr txBox="1">
            <a:spLocks noChangeArrowheads="1"/>
          </p:cNvSpPr>
          <p:nvPr/>
        </p:nvSpPr>
        <p:spPr bwMode="auto">
          <a:xfrm>
            <a:off x="13855"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9-11</a:t>
            </a:r>
          </a:p>
        </p:txBody>
      </p:sp>
      <p:pic>
        <p:nvPicPr>
          <p:cNvPr id="2" name="Picture 1" descr="6e_c09_03_machinelabe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37173"/>
          </a:xfrm>
          <a:prstGeom prst="rect">
            <a:avLst/>
          </a:prstGeom>
        </p:spPr>
      </p:pic>
      <p:sp>
        <p:nvSpPr>
          <p:cNvPr id="3" name="Footer Placeholder 2">
            <a:extLst>
              <a:ext uri="{FF2B5EF4-FFF2-40B4-BE49-F238E27FC236}">
                <a16:creationId xmlns:a16="http://schemas.microsoft.com/office/drawing/2014/main" id="{252C1CD1-2419-E16B-3135-BCE39EA26B7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55707679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n-US" dirty="0">
                <a:latin typeface="Arial Narrow" charset="0"/>
                <a:cs typeface="+mj-cs"/>
              </a:rPr>
              <a:t>Dishwashing Machines</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Cleaning dishwashing machines: </a:t>
            </a:r>
            <a:endParaRPr lang="en-US" i="1" dirty="0">
              <a:latin typeface="Arial Narrow" charset="0"/>
              <a:cs typeface="+mn-cs"/>
            </a:endParaRPr>
          </a:p>
          <a:p>
            <a:pPr lvl="1" eaLnBrk="1" hangingPunct="1">
              <a:defRPr/>
            </a:pPr>
            <a:r>
              <a:rPr lang="en-US" dirty="0">
                <a:latin typeface="Arial Narrow" charset="0"/>
              </a:rPr>
              <a:t>Clean them as often as necessary.</a:t>
            </a:r>
          </a:p>
          <a:p>
            <a:pPr lvl="1" eaLnBrk="1" hangingPunct="1">
              <a:defRPr/>
            </a:pPr>
            <a:r>
              <a:rPr lang="en-US" dirty="0">
                <a:latin typeface="Arial Narrow" charset="0"/>
              </a:rPr>
              <a:t>Follow manufacturer’s recommendations.</a:t>
            </a:r>
          </a:p>
          <a:p>
            <a:pPr lvl="1" eaLnBrk="1" hangingPunct="1">
              <a:defRPr/>
            </a:pPr>
            <a:r>
              <a:rPr lang="en-US" dirty="0">
                <a:latin typeface="Arial Narrow" charset="0"/>
              </a:rPr>
              <a:t>Follow local regulatory requirements.</a:t>
            </a: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9-12</a:t>
            </a:r>
          </a:p>
        </p:txBody>
      </p:sp>
      <p:sp>
        <p:nvSpPr>
          <p:cNvPr id="2" name="Footer Placeholder 1">
            <a:extLst>
              <a:ext uri="{FF2B5EF4-FFF2-40B4-BE49-F238E27FC236}">
                <a16:creationId xmlns:a16="http://schemas.microsoft.com/office/drawing/2014/main" id="{ADB8BD59-CD59-7CB6-DA05-61DE869915A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06615521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237572" name="Rectangle 15"/>
          <p:cNvSpPr>
            <a:spLocks noGrp="1" noChangeArrowheads="1"/>
          </p:cNvSpPr>
          <p:nvPr>
            <p:ph type="title"/>
          </p:nvPr>
        </p:nvSpPr>
        <p:spPr/>
        <p:txBody>
          <a:bodyPr/>
          <a:lstStyle/>
          <a:p>
            <a:pPr eaLnBrk="1" hangingPunct="1">
              <a:defRPr/>
            </a:pPr>
            <a:r>
              <a:rPr lang="en-US" dirty="0">
                <a:latin typeface="Arial Narrow" charset="0"/>
                <a:cs typeface="+mj-cs"/>
              </a:rPr>
              <a:t>Three-Compartment Sinks</a:t>
            </a:r>
          </a:p>
        </p:txBody>
      </p:sp>
      <p:sp>
        <p:nvSpPr>
          <p:cNvPr id="237570" name="Rectangle 3"/>
          <p:cNvSpPr>
            <a:spLocks noGrp="1" noChangeArrowheads="1"/>
          </p:cNvSpPr>
          <p:nvPr>
            <p:ph idx="1"/>
          </p:nvPr>
        </p:nvSpPr>
        <p:spPr/>
        <p:txBody>
          <a:bodyPr/>
          <a:lstStyle/>
          <a:p>
            <a:pPr marL="0" indent="0" eaLnBrk="1" hangingPunct="1">
              <a:defRPr/>
            </a:pPr>
            <a:r>
              <a:rPr lang="en-US" dirty="0">
                <a:latin typeface="Arial Narrow" charset="0"/>
                <a:cs typeface="+mn-cs"/>
              </a:rPr>
              <a:t>Purchase sinks large enough to accommodate large equipment and utensils.</a:t>
            </a:r>
          </a:p>
          <a:p>
            <a:pPr marL="0" indent="0" eaLnBrk="1" hangingPunct="1">
              <a:defRPr/>
            </a:pPr>
            <a:endParaRPr lang="en-US" dirty="0">
              <a:latin typeface="Arial Narrow" charset="0"/>
              <a:cs typeface="+mn-cs"/>
            </a:endParaRPr>
          </a:p>
        </p:txBody>
      </p:sp>
      <p:sp>
        <p:nvSpPr>
          <p:cNvPr id="23757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9-13</a:t>
            </a:r>
          </a:p>
        </p:txBody>
      </p:sp>
      <p:sp>
        <p:nvSpPr>
          <p:cNvPr id="3" name="Footer Placeholder 2">
            <a:extLst>
              <a:ext uri="{FF2B5EF4-FFF2-40B4-BE49-F238E27FC236}">
                <a16:creationId xmlns:a16="http://schemas.microsoft.com/office/drawing/2014/main" id="{04BF33DF-E4B5-A055-FBFE-65A29B3DB51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2825202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A9439C5-F572-4C71-BA39-C3AFE7F3F20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38596" name="Rectangle 15"/>
          <p:cNvSpPr>
            <a:spLocks noGrp="1" noChangeArrowheads="1"/>
          </p:cNvSpPr>
          <p:nvPr>
            <p:ph type="title"/>
          </p:nvPr>
        </p:nvSpPr>
        <p:spPr/>
        <p:txBody>
          <a:bodyPr/>
          <a:lstStyle/>
          <a:p>
            <a:pPr eaLnBrk="1" hangingPunct="1">
              <a:defRPr/>
            </a:pPr>
            <a:r>
              <a:rPr lang="en-US" dirty="0">
                <a:latin typeface="Arial Narrow" charset="0"/>
                <a:cs typeface="+mj-cs"/>
              </a:rPr>
              <a:t>Handwashing Stations</a:t>
            </a:r>
          </a:p>
        </p:txBody>
      </p:sp>
      <p:sp>
        <p:nvSpPr>
          <p:cNvPr id="18434"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Handwashing stations must be: </a:t>
            </a:r>
          </a:p>
          <a:p>
            <a:pPr lvl="1" eaLnBrk="1" hangingPunct="1">
              <a:buFont typeface="Wingdings" pitchFamily="2" charset="2"/>
              <a:buChar char="l"/>
              <a:defRPr/>
            </a:pPr>
            <a:r>
              <a:rPr lang="en-US" sz="2000" dirty="0"/>
              <a:t>C</a:t>
            </a:r>
            <a:r>
              <a:rPr lang="en-US" dirty="0"/>
              <a:t>onveniently located</a:t>
            </a:r>
          </a:p>
          <a:p>
            <a:pPr lvl="1" eaLnBrk="1" hangingPunct="1">
              <a:buFont typeface="Wingdings" pitchFamily="2" charset="2"/>
              <a:buChar char="l"/>
              <a:defRPr/>
            </a:pPr>
            <a:r>
              <a:rPr lang="en-US" dirty="0"/>
              <a:t>Located in:</a:t>
            </a:r>
          </a:p>
          <a:p>
            <a:pPr lvl="2" eaLnBrk="1" hangingPunct="1">
              <a:defRPr/>
            </a:pPr>
            <a:r>
              <a:rPr lang="en-US" sz="2200" dirty="0">
                <a:latin typeface="Arial Narrow" charset="0"/>
              </a:rPr>
              <a:t>Restrooms or directly next to them</a:t>
            </a:r>
          </a:p>
          <a:p>
            <a:pPr lvl="2" eaLnBrk="1" hangingPunct="1">
              <a:defRPr/>
            </a:pPr>
            <a:r>
              <a:rPr lang="en-US" sz="2200" dirty="0">
                <a:latin typeface="Arial Narrow" charset="0"/>
              </a:rPr>
              <a:t>Food-prep areas</a:t>
            </a:r>
          </a:p>
          <a:p>
            <a:pPr lvl="2" eaLnBrk="1" hangingPunct="1">
              <a:defRPr/>
            </a:pPr>
            <a:r>
              <a:rPr lang="en-US" sz="2200" dirty="0">
                <a:latin typeface="Arial Narrow" charset="0"/>
              </a:rPr>
              <a:t>Service areas</a:t>
            </a:r>
          </a:p>
          <a:p>
            <a:pPr lvl="2" eaLnBrk="1" hangingPunct="1">
              <a:defRPr/>
            </a:pPr>
            <a:r>
              <a:rPr lang="en-US" sz="2200" dirty="0">
                <a:latin typeface="Arial Narrow" charset="0"/>
              </a:rPr>
              <a:t>Dishwashing areas</a:t>
            </a:r>
          </a:p>
          <a:p>
            <a:pPr marL="63500" indent="-25400" eaLnBrk="1" hangingPunct="1">
              <a:buFont typeface="Wingdings" pitchFamily="2" charset="2"/>
              <a:buNone/>
              <a:defRPr/>
            </a:pPr>
            <a:endParaRPr lang="en-US" dirty="0">
              <a:ea typeface="+mn-ea"/>
              <a:cs typeface="+mn-cs"/>
            </a:endParaRPr>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9-14</a:t>
            </a:r>
          </a:p>
        </p:txBody>
      </p:sp>
      <p:sp>
        <p:nvSpPr>
          <p:cNvPr id="2" name="Footer Placeholder 1">
            <a:extLst>
              <a:ext uri="{FF2B5EF4-FFF2-40B4-BE49-F238E27FC236}">
                <a16:creationId xmlns:a16="http://schemas.microsoft.com/office/drawing/2014/main" id="{A2F9D5DF-C9C3-6978-BB28-8A76C688320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7568976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15"/>
          <p:cNvSpPr>
            <a:spLocks noGrp="1" noChangeArrowheads="1"/>
          </p:cNvSpPr>
          <p:nvPr>
            <p:ph type="title"/>
          </p:nvPr>
        </p:nvSpPr>
        <p:spPr/>
        <p:txBody>
          <a:bodyPr/>
          <a:lstStyle/>
          <a:p>
            <a:pPr eaLnBrk="1" hangingPunct="1">
              <a:defRPr/>
            </a:pPr>
            <a:r>
              <a:rPr lang="en-US" dirty="0">
                <a:latin typeface="Arial Narrow" charset="0"/>
                <a:cs typeface="+mj-cs"/>
              </a:rPr>
              <a:t>Handwashing Stations</a:t>
            </a:r>
          </a:p>
        </p:txBody>
      </p:sp>
      <p:sp>
        <p:nvSpPr>
          <p:cNvPr id="18434" name="Rectangle 3"/>
          <p:cNvSpPr>
            <a:spLocks noGrp="1" noChangeArrowheads="1"/>
          </p:cNvSpPr>
          <p:nvPr>
            <p:ph idx="1"/>
          </p:nvPr>
        </p:nvSpPr>
        <p:spPr>
          <a:xfrm>
            <a:off x="400050" y="1142999"/>
            <a:ext cx="5339375" cy="4983163"/>
          </a:xfrm>
        </p:spPr>
        <p:txBody>
          <a:bodyPr/>
          <a:lstStyle/>
          <a:p>
            <a:pPr marL="0" indent="0" eaLnBrk="1" hangingPunct="1">
              <a:buFont typeface="Wingdings" pitchFamily="2" charset="2"/>
              <a:buNone/>
              <a:defRPr/>
            </a:pPr>
            <a:r>
              <a:rPr lang="en-US" dirty="0">
                <a:ea typeface="+mn-ea"/>
                <a:cs typeface="+mn-cs"/>
              </a:rPr>
              <a:t>Handwashing stations must be: </a:t>
            </a:r>
          </a:p>
          <a:p>
            <a:pPr lvl="1" eaLnBrk="1" hangingPunct="1">
              <a:buFont typeface="Wingdings" pitchFamily="2" charset="2"/>
              <a:buChar char="l"/>
              <a:defRPr/>
            </a:pPr>
            <a:r>
              <a:rPr lang="en-US" dirty="0"/>
              <a:t>Used only for handwashing</a:t>
            </a:r>
          </a:p>
          <a:p>
            <a:pPr lvl="1" eaLnBrk="1" hangingPunct="1">
              <a:buFont typeface="Wingdings" pitchFamily="2" charset="2"/>
              <a:buChar char="l"/>
              <a:defRPr/>
            </a:pPr>
            <a:r>
              <a:rPr lang="en-US" dirty="0"/>
              <a:t>Installed with adequate barriers or distance from food and food-contact surfaces</a:t>
            </a:r>
          </a:p>
          <a:p>
            <a:pPr lvl="1" eaLnBrk="1" hangingPunct="1">
              <a:buFont typeface="Wingdings" pitchFamily="2" charset="2"/>
              <a:buChar char="l"/>
              <a:defRPr/>
            </a:pPr>
            <a:r>
              <a:rPr lang="en-US" dirty="0"/>
              <a:t>Available at all times</a:t>
            </a:r>
          </a:p>
          <a:p>
            <a:pPr lvl="2" eaLnBrk="1" hangingPunct="1">
              <a:defRPr/>
            </a:pPr>
            <a:r>
              <a:rPr lang="en-US" sz="2200" dirty="0">
                <a:latin typeface="Arial Narrow" charset="0"/>
              </a:rPr>
              <a:t>Do not block them.</a:t>
            </a:r>
          </a:p>
          <a:p>
            <a:pPr lvl="1" eaLnBrk="1" hangingPunct="1">
              <a:buFont typeface="Wingdings" pitchFamily="2" charset="2"/>
              <a:buChar char="l"/>
              <a:defRPr/>
            </a:pPr>
            <a:endParaRPr lang="en-US" dirty="0">
              <a:latin typeface="Arial Narrow" charset="0"/>
            </a:endParaRPr>
          </a:p>
          <a:p>
            <a:pPr marL="63500" indent="-25400" eaLnBrk="1" hangingPunct="1">
              <a:buFont typeface="Wingdings" pitchFamily="2" charset="2"/>
              <a:buNone/>
              <a:defRPr/>
            </a:pPr>
            <a:endParaRPr lang="en-US" dirty="0">
              <a:ea typeface="+mn-ea"/>
              <a:cs typeface="+mn-cs"/>
            </a:endParaRPr>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9-15</a:t>
            </a:r>
          </a:p>
        </p:txBody>
      </p:sp>
      <p:pic>
        <p:nvPicPr>
          <p:cNvPr id="10" name="Picture Placeholder 4">
            <a:extLst>
              <a:ext uri="{FF2B5EF4-FFF2-40B4-BE49-F238E27FC236}">
                <a16:creationId xmlns:a16="http://schemas.microsoft.com/office/drawing/2014/main" id="{AA9439C5-F572-4C71-BA39-C3AFE7F3F20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pic>
        <p:nvPicPr>
          <p:cNvPr id="11" name="Picture Placeholder 4">
            <a:extLst>
              <a:ext uri="{FF2B5EF4-FFF2-40B4-BE49-F238E27FC236}">
                <a16:creationId xmlns:a16="http://schemas.microsoft.com/office/drawing/2014/main" id="{AA9439C5-F572-4C71-BA39-C3AFE7F3F2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8" y="3634581"/>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Box 4"/>
          <p:cNvSpPr txBox="1"/>
          <p:nvPr/>
        </p:nvSpPr>
        <p:spPr>
          <a:xfrm>
            <a:off x="7355625" y="3883114"/>
            <a:ext cx="434340" cy="584775"/>
          </a:xfrm>
          <a:prstGeom prst="rect">
            <a:avLst/>
          </a:prstGeom>
          <a:noFill/>
        </p:spPr>
        <p:txBody>
          <a:bodyPr wrap="square" rtlCol="0">
            <a:spAutoFit/>
          </a:bodyPr>
          <a:lstStyle/>
          <a:p>
            <a:r>
              <a:rPr lang="en-US" dirty="0">
                <a:solidFill>
                  <a:srgbClr val="FF0000"/>
                </a:solidFill>
              </a:rPr>
              <a:t>X</a:t>
            </a:r>
          </a:p>
        </p:txBody>
      </p:sp>
      <p:sp>
        <p:nvSpPr>
          <p:cNvPr id="2" name="Footer Placeholder 1">
            <a:extLst>
              <a:ext uri="{FF2B5EF4-FFF2-40B4-BE49-F238E27FC236}">
                <a16:creationId xmlns:a16="http://schemas.microsoft.com/office/drawing/2014/main" id="{1A473913-43DF-0BC1-7DD7-9B3E327FF87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19548869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18"/>
          <p:cNvSpPr>
            <a:spLocks noChangeArrowheads="1"/>
          </p:cNvSpPr>
          <p:nvPr/>
        </p:nvSpPr>
        <p:spPr bwMode="auto">
          <a:xfrm>
            <a:off x="5265738" y="4184650"/>
            <a:ext cx="1960562" cy="11160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39621" name="Rectangle 19"/>
          <p:cNvSpPr>
            <a:spLocks noChangeArrowheads="1"/>
          </p:cNvSpPr>
          <p:nvPr/>
        </p:nvSpPr>
        <p:spPr bwMode="auto">
          <a:xfrm>
            <a:off x="6450013" y="2192338"/>
            <a:ext cx="1781175" cy="8159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5" name="Text Placeholder 14"/>
          <p:cNvSpPr>
            <a:spLocks noGrp="1"/>
          </p:cNvSpPr>
          <p:nvPr>
            <p:ph type="body" sz="quarter" idx="21"/>
          </p:nvPr>
        </p:nvSpPr>
        <p:spPr>
          <a:xfrm>
            <a:off x="4813805" y="5945895"/>
            <a:ext cx="2723578" cy="395287"/>
          </a:xfrm>
        </p:spPr>
        <p:txBody>
          <a:bodyPr/>
          <a:lstStyle/>
          <a:p>
            <a:r>
              <a:rPr lang="en-US" dirty="0"/>
              <a:t>Signage</a:t>
            </a:r>
          </a:p>
        </p:txBody>
      </p:sp>
      <p:sp>
        <p:nvSpPr>
          <p:cNvPr id="14" name="Text Placeholder 13"/>
          <p:cNvSpPr>
            <a:spLocks noGrp="1"/>
          </p:cNvSpPr>
          <p:nvPr>
            <p:ph type="body" sz="quarter" idx="20"/>
          </p:nvPr>
        </p:nvSpPr>
        <p:spPr/>
        <p:txBody>
          <a:bodyPr/>
          <a:lstStyle/>
          <a:p>
            <a:r>
              <a:rPr lang="en-US" dirty="0"/>
              <a:t>Garbage container</a:t>
            </a:r>
          </a:p>
        </p:txBody>
      </p:sp>
      <p:sp>
        <p:nvSpPr>
          <p:cNvPr id="13" name="Text Placeholder 12"/>
          <p:cNvSpPr>
            <a:spLocks noGrp="1"/>
          </p:cNvSpPr>
          <p:nvPr>
            <p:ph type="body" sz="quarter" idx="19"/>
          </p:nvPr>
        </p:nvSpPr>
        <p:spPr>
          <a:xfrm>
            <a:off x="6220764" y="3370652"/>
            <a:ext cx="2723578" cy="395287"/>
          </a:xfrm>
        </p:spPr>
        <p:txBody>
          <a:bodyPr/>
          <a:lstStyle/>
          <a:p>
            <a:r>
              <a:rPr lang="en-US" dirty="0"/>
              <a:t>A way to dry hands</a:t>
            </a:r>
          </a:p>
        </p:txBody>
      </p:sp>
      <p:sp>
        <p:nvSpPr>
          <p:cNvPr id="12" name="Text Placeholder 11"/>
          <p:cNvSpPr>
            <a:spLocks noGrp="1"/>
          </p:cNvSpPr>
          <p:nvPr>
            <p:ph type="body" sz="quarter" idx="18"/>
          </p:nvPr>
        </p:nvSpPr>
        <p:spPr>
          <a:xfrm>
            <a:off x="3519085" y="3370652"/>
            <a:ext cx="2723578" cy="395287"/>
          </a:xfrm>
        </p:spPr>
        <p:txBody>
          <a:bodyPr/>
          <a:lstStyle/>
          <a:p>
            <a:r>
              <a:rPr lang="en-US" dirty="0"/>
              <a:t>Soap</a:t>
            </a:r>
          </a:p>
        </p:txBody>
      </p:sp>
      <p:sp>
        <p:nvSpPr>
          <p:cNvPr id="239622" name="Rectangle 3"/>
          <p:cNvSpPr>
            <a:spLocks noGrp="1" noChangeArrowheads="1"/>
          </p:cNvSpPr>
          <p:nvPr>
            <p:ph type="body" sz="quarter" idx="17"/>
          </p:nvPr>
        </p:nvSpPr>
        <p:spPr>
          <a:xfrm>
            <a:off x="718471" y="3370652"/>
            <a:ext cx="2723578" cy="395287"/>
          </a:xfrm>
        </p:spPr>
        <p:txBody>
          <a:bodyPr/>
          <a:lstStyle/>
          <a:p>
            <a:pPr eaLnBrk="1" hangingPunct="1">
              <a:defRPr/>
            </a:pPr>
            <a:r>
              <a:rPr lang="en-US" dirty="0">
                <a:latin typeface="Arial Narrow" charset="0"/>
                <a:cs typeface="+mn-cs"/>
              </a:rPr>
              <a:t>Hot and cold running water</a:t>
            </a:r>
          </a:p>
        </p:txBody>
      </p:sp>
      <p:pic>
        <p:nvPicPr>
          <p:cNvPr id="17" name="Picture Placeholder 16">
            <a:extLst>
              <a:ext uri="{FF2B5EF4-FFF2-40B4-BE49-F238E27FC236}">
                <a16:creationId xmlns:a16="http://schemas.microsoft.com/office/drawing/2014/main" id="{C9B1B43C-7D09-4431-9E3A-A06C74576D0A}"/>
              </a:ext>
            </a:extLst>
          </p:cNvPr>
          <p:cNvPicPr>
            <a:picLocks noGrp="1" noChangeAspect="1"/>
          </p:cNvPicPr>
          <p:nvPr>
            <p:ph type="pic" sz="quarter" idx="16"/>
          </p:nvPr>
        </p:nvPicPr>
        <p:blipFill rotWithShape="1">
          <a:blip r:embed="rId4" cstate="print">
            <a:extLst>
              <a:ext uri="{28A0092B-C50C-407E-A947-70E740481C1C}">
                <a14:useLocalDpi xmlns:a14="http://schemas.microsoft.com/office/drawing/2010/main"/>
              </a:ext>
            </a:extLst>
          </a:blip>
          <a:srcRect/>
          <a:stretch/>
        </p:blipFill>
        <p:spPr>
          <a:xfrm>
            <a:off x="5126493" y="4317393"/>
            <a:ext cx="2093912" cy="1502664"/>
          </a:xfrm>
        </p:spPr>
      </p:pic>
      <p:pic>
        <p:nvPicPr>
          <p:cNvPr id="19" name="Picture Placeholder 18">
            <a:extLst>
              <a:ext uri="{FF2B5EF4-FFF2-40B4-BE49-F238E27FC236}">
                <a16:creationId xmlns:a16="http://schemas.microsoft.com/office/drawing/2014/main" id="{626275B3-0E43-4AE9-BE94-7F43B3CF1A2D}"/>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a:xfrm>
            <a:off x="2129932" y="4325394"/>
            <a:ext cx="2093912" cy="1502664"/>
          </a:xfrm>
        </p:spPr>
      </p:pic>
      <p:pic>
        <p:nvPicPr>
          <p:cNvPr id="22" name="Picture Placeholder 21">
            <a:extLst>
              <a:ext uri="{FF2B5EF4-FFF2-40B4-BE49-F238E27FC236}">
                <a16:creationId xmlns:a16="http://schemas.microsoft.com/office/drawing/2014/main" id="{FBBD8F70-2800-42B7-9052-651C4977E45C}"/>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p:pic>
      <p:pic>
        <p:nvPicPr>
          <p:cNvPr id="25" name="Picture Placeholder 24">
            <a:extLst>
              <a:ext uri="{FF2B5EF4-FFF2-40B4-BE49-F238E27FC236}">
                <a16:creationId xmlns:a16="http://schemas.microsoft.com/office/drawing/2014/main" id="{2677321A-1FE3-49EE-905E-A683B8FF98F0}"/>
              </a:ext>
            </a:extLst>
          </p:cNvPr>
          <p:cNvPicPr>
            <a:picLocks noGrp="1" noChangeAspect="1"/>
          </p:cNvPicPr>
          <p:nvPr>
            <p:ph type="pic" sz="quarter" idx="13"/>
          </p:nvPr>
        </p:nvPicPr>
        <p:blipFill>
          <a:blip r:embed="rId7" cstate="screen">
            <a:extLst>
              <a:ext uri="{28A0092B-C50C-407E-A947-70E740481C1C}">
                <a14:useLocalDpi xmlns:a14="http://schemas.microsoft.com/office/drawing/2010/main"/>
              </a:ext>
            </a:extLst>
          </a:blip>
          <a:srcRect/>
          <a:stretch>
            <a:fillRect/>
          </a:stretch>
        </p:blipFill>
        <p:spPr/>
      </p:pic>
      <p:pic>
        <p:nvPicPr>
          <p:cNvPr id="27" name="Picture Placeholder 26">
            <a:extLst>
              <a:ext uri="{FF2B5EF4-FFF2-40B4-BE49-F238E27FC236}">
                <a16:creationId xmlns:a16="http://schemas.microsoft.com/office/drawing/2014/main" id="{0D597E32-059F-4783-8A11-C006B6F5A5FA}"/>
              </a:ext>
            </a:extLst>
          </p:cNvPr>
          <p:cNvPicPr>
            <a:picLocks noGrp="1" noChangeAspect="1"/>
          </p:cNvPicPr>
          <p:nvPr>
            <p:ph type="pic" sz="quarter" idx="12"/>
          </p:nvPr>
        </p:nvPicPr>
        <p:blipFill rotWithShape="1">
          <a:blip r:embed="rId8" cstate="screen">
            <a:extLst>
              <a:ext uri="{28A0092B-C50C-407E-A947-70E740481C1C}">
                <a14:useLocalDpi xmlns:a14="http://schemas.microsoft.com/office/drawing/2010/main"/>
              </a:ext>
            </a:extLst>
          </a:blip>
          <a:srcRect/>
          <a:stretch/>
        </p:blipFill>
        <p:spPr>
          <a:xfrm>
            <a:off x="1030288" y="1793998"/>
            <a:ext cx="2093912" cy="1502664"/>
          </a:xfrm>
        </p:spPr>
      </p:pic>
      <p:sp>
        <p:nvSpPr>
          <p:cNvPr id="239633" name="Rectangle 30"/>
          <p:cNvSpPr>
            <a:spLocks noGrp="1" noChangeArrowheads="1"/>
          </p:cNvSpPr>
          <p:nvPr>
            <p:ph type="title"/>
          </p:nvPr>
        </p:nvSpPr>
        <p:spPr/>
        <p:txBody>
          <a:bodyPr/>
          <a:lstStyle/>
          <a:p>
            <a:pPr eaLnBrk="1" hangingPunct="1">
              <a:defRPr/>
            </a:pPr>
            <a:r>
              <a:rPr lang="en-US" dirty="0">
                <a:latin typeface="Arial Narrow" charset="0"/>
                <a:cs typeface="+mj-cs"/>
              </a:rPr>
              <a:t>Handwashing Stations</a:t>
            </a:r>
          </a:p>
        </p:txBody>
      </p:sp>
      <p:sp>
        <p:nvSpPr>
          <p:cNvPr id="2" name="Content Placeholder 1"/>
          <p:cNvSpPr>
            <a:spLocks noGrp="1"/>
          </p:cNvSpPr>
          <p:nvPr>
            <p:ph idx="1"/>
          </p:nvPr>
        </p:nvSpPr>
        <p:spPr/>
        <p:txBody>
          <a:bodyPr/>
          <a:lstStyle/>
          <a:p>
            <a:r>
              <a:rPr lang="en-US" sz="2800" dirty="0">
                <a:latin typeface="Arial Narrow" charset="0"/>
              </a:rPr>
              <a:t>Handwashing stations must have:</a:t>
            </a:r>
          </a:p>
          <a:p>
            <a:endParaRPr lang="en-US" dirty="0"/>
          </a:p>
        </p:txBody>
      </p:sp>
      <p:sp>
        <p:nvSpPr>
          <p:cNvPr id="239632"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9-16</a:t>
            </a:r>
          </a:p>
        </p:txBody>
      </p:sp>
      <p:sp>
        <p:nvSpPr>
          <p:cNvPr id="3" name="Footer Placeholder 2">
            <a:extLst>
              <a:ext uri="{FF2B5EF4-FFF2-40B4-BE49-F238E27FC236}">
                <a16:creationId xmlns:a16="http://schemas.microsoft.com/office/drawing/2014/main" id="{58BD28A4-29F1-B760-F373-A1BB13471B9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23444868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5" name="Rectangle 8"/>
          <p:cNvSpPr>
            <a:spLocks noGrp="1" noChangeArrowheads="1"/>
          </p:cNvSpPr>
          <p:nvPr>
            <p:ph type="title"/>
          </p:nvPr>
        </p:nvSpPr>
        <p:spPr/>
        <p:txBody>
          <a:bodyPr/>
          <a:lstStyle/>
          <a:p>
            <a:pPr eaLnBrk="1" hangingPunct="1">
              <a:defRPr/>
            </a:pPr>
            <a:r>
              <a:rPr lang="en-US" dirty="0">
                <a:latin typeface="Arial Narrow" charset="0"/>
                <a:cs typeface="+mj-cs"/>
              </a:rPr>
              <a:t>Water and Plumbing</a:t>
            </a:r>
          </a:p>
        </p:txBody>
      </p:sp>
      <p:sp>
        <p:nvSpPr>
          <p:cNvPr id="240642" name="Rectangle 3"/>
          <p:cNvSpPr>
            <a:spLocks noGrp="1" noChangeArrowheads="1"/>
          </p:cNvSpPr>
          <p:nvPr>
            <p:ph idx="1"/>
          </p:nvPr>
        </p:nvSpPr>
        <p:spPr/>
        <p:txBody>
          <a:bodyPr/>
          <a:lstStyle/>
          <a:p>
            <a:pPr marL="0" indent="0" eaLnBrk="1" hangingPunct="1">
              <a:spcBef>
                <a:spcPct val="15000"/>
              </a:spcBef>
              <a:defRPr/>
            </a:pPr>
            <a:r>
              <a:rPr lang="en-US" dirty="0">
                <a:latin typeface="Arial Narrow" charset="0"/>
                <a:cs typeface="+mn-cs"/>
              </a:rPr>
              <a:t>Acceptable sources of drinkable (potable) water:</a:t>
            </a:r>
            <a:endParaRPr lang="en-US" sz="1800" i="1" dirty="0">
              <a:latin typeface="Arial Narrow" charset="0"/>
              <a:cs typeface="+mn-cs"/>
            </a:endParaRPr>
          </a:p>
          <a:p>
            <a:pPr lvl="1" eaLnBrk="1" hangingPunct="1">
              <a:defRPr/>
            </a:pPr>
            <a:r>
              <a:rPr lang="en-US" dirty="0">
                <a:solidFill>
                  <a:schemeClr val="tx1"/>
                </a:solidFill>
                <a:latin typeface="Arial Narrow" charset="0"/>
              </a:rPr>
              <a:t>Approved</a:t>
            </a:r>
            <a:r>
              <a:rPr lang="en-US" dirty="0">
                <a:solidFill>
                  <a:srgbClr val="CC0000"/>
                </a:solidFill>
                <a:latin typeface="Arial Narrow" charset="0"/>
              </a:rPr>
              <a:t> </a:t>
            </a:r>
            <a:r>
              <a:rPr lang="en-US" dirty="0">
                <a:solidFill>
                  <a:schemeClr val="tx1"/>
                </a:solidFill>
                <a:latin typeface="Arial Narrow" charset="0"/>
              </a:rPr>
              <a:t>p</a:t>
            </a:r>
            <a:r>
              <a:rPr lang="en-US" dirty="0">
                <a:solidFill>
                  <a:srgbClr val="000000"/>
                </a:solidFill>
                <a:latin typeface="Arial Narrow" charset="0"/>
              </a:rPr>
              <a:t>ublic water mains</a:t>
            </a:r>
            <a:r>
              <a:rPr lang="en-US" dirty="0">
                <a:latin typeface="Arial Narrow" charset="0"/>
              </a:rPr>
              <a:t> </a:t>
            </a:r>
            <a:endParaRPr lang="en-US" dirty="0">
              <a:solidFill>
                <a:srgbClr val="000000"/>
              </a:solidFill>
              <a:latin typeface="Arial Narrow" charset="0"/>
            </a:endParaRPr>
          </a:p>
          <a:p>
            <a:pPr lvl="1" eaLnBrk="1" hangingPunct="1">
              <a:defRPr/>
            </a:pPr>
            <a:r>
              <a:rPr lang="en-US" dirty="0">
                <a:solidFill>
                  <a:srgbClr val="000000"/>
                </a:solidFill>
                <a:latin typeface="Arial Narrow" charset="0"/>
              </a:rPr>
              <a:t>Regularly tested and maintained private sources</a:t>
            </a:r>
          </a:p>
          <a:p>
            <a:pPr lvl="1" eaLnBrk="1" hangingPunct="1">
              <a:defRPr/>
            </a:pPr>
            <a:r>
              <a:rPr lang="en-US" dirty="0">
                <a:solidFill>
                  <a:srgbClr val="000000"/>
                </a:solidFill>
                <a:latin typeface="Arial Narrow" charset="0"/>
              </a:rPr>
              <a:t>Closed, portable water containers </a:t>
            </a:r>
          </a:p>
          <a:p>
            <a:pPr lvl="1" eaLnBrk="1" hangingPunct="1">
              <a:defRPr/>
            </a:pPr>
            <a:r>
              <a:rPr lang="en-US" dirty="0">
                <a:solidFill>
                  <a:srgbClr val="000000"/>
                </a:solidFill>
                <a:latin typeface="Arial Narrow" charset="0"/>
              </a:rPr>
              <a:t>Water transport vehicles </a:t>
            </a:r>
            <a:br>
              <a:rPr lang="en-US" dirty="0">
                <a:solidFill>
                  <a:srgbClr val="000000"/>
                </a:solidFill>
                <a:latin typeface="Arial Narrow" charset="0"/>
              </a:rPr>
            </a:br>
            <a:endParaRPr lang="en-US" dirty="0">
              <a:latin typeface="Arial Narrow" charset="0"/>
            </a:endParaRPr>
          </a:p>
        </p:txBody>
      </p:sp>
      <p:sp>
        <p:nvSpPr>
          <p:cNvPr id="24064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9-17</a:t>
            </a:r>
          </a:p>
        </p:txBody>
      </p:sp>
      <p:pic>
        <p:nvPicPr>
          <p:cNvPr id="7" name="Picture Placeholder 6" descr="6e_c09_13.jpg"/>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
        <p:nvSpPr>
          <p:cNvPr id="2" name="Footer Placeholder 1">
            <a:extLst>
              <a:ext uri="{FF2B5EF4-FFF2-40B4-BE49-F238E27FC236}">
                <a16:creationId xmlns:a16="http://schemas.microsoft.com/office/drawing/2014/main" id="{7A352BF1-CD4F-2119-2ADC-17496CF75F1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23749884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40645" name="Rectangle 8"/>
          <p:cNvSpPr>
            <a:spLocks noGrp="1" noChangeArrowheads="1"/>
          </p:cNvSpPr>
          <p:nvPr>
            <p:ph type="title"/>
          </p:nvPr>
        </p:nvSpPr>
        <p:spPr/>
        <p:txBody>
          <a:bodyPr/>
          <a:lstStyle/>
          <a:p>
            <a:pPr eaLnBrk="1" hangingPunct="1">
              <a:defRPr/>
            </a:pPr>
            <a:r>
              <a:rPr lang="en-US" dirty="0">
                <a:latin typeface="Arial Narrow" charset="0"/>
                <a:cs typeface="+mj-cs"/>
              </a:rPr>
              <a:t>Water and Plumbing</a:t>
            </a:r>
          </a:p>
        </p:txBody>
      </p:sp>
      <p:sp>
        <p:nvSpPr>
          <p:cNvPr id="240642" name="Rectangle 3"/>
          <p:cNvSpPr>
            <a:spLocks noGrp="1" noChangeArrowheads="1"/>
          </p:cNvSpPr>
          <p:nvPr>
            <p:ph idx="1"/>
          </p:nvPr>
        </p:nvSpPr>
        <p:spPr/>
        <p:txBody>
          <a:bodyPr/>
          <a:lstStyle/>
          <a:p>
            <a:pPr marL="0" indent="0" eaLnBrk="1" hangingPunct="1">
              <a:spcBef>
                <a:spcPct val="15000"/>
              </a:spcBef>
              <a:defRPr/>
            </a:pPr>
            <a:r>
              <a:rPr lang="en-US" dirty="0">
                <a:latin typeface="Arial Narrow" charset="0"/>
                <a:cs typeface="+mn-cs"/>
              </a:rPr>
              <a:t>Installation and maintenance:</a:t>
            </a:r>
            <a:endParaRPr lang="en-US" sz="1800" i="1" dirty="0">
              <a:latin typeface="Arial Narrow" charset="0"/>
              <a:cs typeface="+mn-cs"/>
            </a:endParaRPr>
          </a:p>
          <a:p>
            <a:pPr lvl="1" eaLnBrk="1" hangingPunct="1">
              <a:defRPr/>
            </a:pPr>
            <a:r>
              <a:rPr lang="en-US" dirty="0">
                <a:solidFill>
                  <a:schemeClr val="tx1"/>
                </a:solidFill>
                <a:latin typeface="Arial Narrow" charset="0"/>
              </a:rPr>
              <a:t>If using an on-site septic system, make sure it is properly tested and maintained</a:t>
            </a:r>
          </a:p>
          <a:p>
            <a:pPr lvl="1" eaLnBrk="1" hangingPunct="1">
              <a:defRPr/>
            </a:pPr>
            <a:r>
              <a:rPr lang="en-US" dirty="0">
                <a:solidFill>
                  <a:schemeClr val="tx1"/>
                </a:solidFill>
                <a:latin typeface="Arial Narrow" charset="0"/>
              </a:rPr>
              <a:t>Only licensed plumbers should work on the plumbing</a:t>
            </a:r>
            <a:endParaRPr lang="en-US" dirty="0">
              <a:solidFill>
                <a:srgbClr val="000000"/>
              </a:solidFill>
              <a:latin typeface="Arial Narrow" charset="0"/>
            </a:endParaRPr>
          </a:p>
          <a:p>
            <a:pPr marL="0" lvl="1" indent="0" eaLnBrk="1" hangingPunct="1">
              <a:buNone/>
              <a:defRPr/>
            </a:pPr>
            <a:br>
              <a:rPr lang="en-US" dirty="0">
                <a:solidFill>
                  <a:srgbClr val="000000"/>
                </a:solidFill>
                <a:latin typeface="Arial Narrow" charset="0"/>
              </a:rPr>
            </a:br>
            <a:endParaRPr lang="en-US" dirty="0">
              <a:latin typeface="Arial Narrow" charset="0"/>
            </a:endParaRPr>
          </a:p>
        </p:txBody>
      </p:sp>
      <p:sp>
        <p:nvSpPr>
          <p:cNvPr id="24064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9-18</a:t>
            </a:r>
          </a:p>
        </p:txBody>
      </p:sp>
      <p:pic>
        <p:nvPicPr>
          <p:cNvPr id="2" name="Picture 1" descr="6e_c09_1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
        <p:nvSpPr>
          <p:cNvPr id="4" name="Footer Placeholder 3">
            <a:extLst>
              <a:ext uri="{FF2B5EF4-FFF2-40B4-BE49-F238E27FC236}">
                <a16:creationId xmlns:a16="http://schemas.microsoft.com/office/drawing/2014/main" id="{38191132-ABA3-FEBD-1C3C-632953A65EA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04124986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9-19</a:t>
            </a:r>
          </a:p>
        </p:txBody>
      </p:sp>
      <p:sp>
        <p:nvSpPr>
          <p:cNvPr id="241667" name="Rectangle 10"/>
          <p:cNvSpPr>
            <a:spLocks noGrp="1" noChangeArrowheads="1"/>
          </p:cNvSpPr>
          <p:nvPr>
            <p:ph type="title"/>
          </p:nvPr>
        </p:nvSpPr>
        <p:spPr/>
        <p:txBody>
          <a:bodyPr/>
          <a:lstStyle/>
          <a:p>
            <a:pPr eaLnBrk="1" hangingPunct="1">
              <a:defRPr/>
            </a:pPr>
            <a:r>
              <a:rPr lang="en-US" dirty="0">
                <a:latin typeface="Arial Narrow" charset="0"/>
                <a:cs typeface="+mj-cs"/>
              </a:rPr>
              <a:t>Water and Plumbing</a:t>
            </a:r>
          </a:p>
        </p:txBody>
      </p:sp>
      <p:sp>
        <p:nvSpPr>
          <p:cNvPr id="2" name="Content Placeholder 1"/>
          <p:cNvSpPr>
            <a:spLocks noGrp="1"/>
          </p:cNvSpPr>
          <p:nvPr>
            <p:ph idx="1"/>
          </p:nvPr>
        </p:nvSpPr>
        <p:spPr/>
        <p:txBody>
          <a:bodyPr/>
          <a:lstStyle/>
          <a:p>
            <a:pPr eaLnBrk="1" hangingPunct="1">
              <a:defRPr/>
            </a:pPr>
            <a:r>
              <a:rPr lang="en-US" dirty="0">
                <a:latin typeface="Arial Narrow" charset="0"/>
                <a:cs typeface="+mn-cs"/>
              </a:rPr>
              <a:t>Cross-connection:</a:t>
            </a:r>
          </a:p>
          <a:p>
            <a:pPr lvl="1" eaLnBrk="1" hangingPunct="1">
              <a:defRPr/>
            </a:pPr>
            <a:r>
              <a:rPr lang="en-US" dirty="0"/>
              <a:t>Physical link between safe water and dirty water from </a:t>
            </a:r>
          </a:p>
          <a:p>
            <a:pPr lvl="2" eaLnBrk="1" hangingPunct="1">
              <a:defRPr/>
            </a:pPr>
            <a:r>
              <a:rPr lang="en-US" sz="2200" dirty="0"/>
              <a:t>Drains </a:t>
            </a:r>
          </a:p>
          <a:p>
            <a:pPr lvl="2" eaLnBrk="1" hangingPunct="1">
              <a:defRPr/>
            </a:pPr>
            <a:r>
              <a:rPr lang="en-US" sz="2200" dirty="0"/>
              <a:t>Sewers </a:t>
            </a:r>
          </a:p>
          <a:p>
            <a:pPr lvl="2" eaLnBrk="1" hangingPunct="1">
              <a:defRPr/>
            </a:pPr>
            <a:r>
              <a:rPr lang="en-US" sz="2200" dirty="0"/>
              <a:t>Other wastewater sources</a:t>
            </a:r>
          </a:p>
          <a:p>
            <a:endParaRPr lang="en-US" dirty="0"/>
          </a:p>
        </p:txBody>
      </p:sp>
      <p:sp>
        <p:nvSpPr>
          <p:cNvPr id="3" name="Footer Placeholder 2">
            <a:extLst>
              <a:ext uri="{FF2B5EF4-FFF2-40B4-BE49-F238E27FC236}">
                <a16:creationId xmlns:a16="http://schemas.microsoft.com/office/drawing/2014/main" id="{291DDC21-E40C-4887-D068-0C12731CBE4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91036028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17"/>
          <p:cNvSpPr>
            <a:spLocks noGrp="1" noChangeArrowheads="1"/>
          </p:cNvSpPr>
          <p:nvPr>
            <p:ph type="title"/>
          </p:nvPr>
        </p:nvSpPr>
        <p:spPr/>
        <p:txBody>
          <a:bodyPr/>
          <a:lstStyle/>
          <a:p>
            <a:pPr eaLnBrk="1" hangingPunct="1">
              <a:defRPr/>
            </a:pPr>
            <a:r>
              <a:rPr lang="en-US" dirty="0">
                <a:latin typeface="Arial Narrow" charset="0"/>
                <a:cs typeface="+mj-cs"/>
              </a:rPr>
              <a:t>Water and Plumbing</a:t>
            </a:r>
          </a:p>
        </p:txBody>
      </p:sp>
      <p:sp>
        <p:nvSpPr>
          <p:cNvPr id="242691"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Backflow:</a:t>
            </a:r>
          </a:p>
          <a:p>
            <a:pPr lvl="1" eaLnBrk="1" hangingPunct="1">
              <a:buFont typeface="Wingdings" pitchFamily="2" charset="2"/>
              <a:buChar char="l"/>
              <a:defRPr/>
            </a:pPr>
            <a:r>
              <a:rPr lang="en-US" kern="1200" dirty="0">
                <a:solidFill>
                  <a:schemeClr val="tx1"/>
                </a:solidFill>
              </a:rPr>
              <a:t>Reverse</a:t>
            </a:r>
            <a:r>
              <a:rPr lang="en-US" dirty="0"/>
              <a:t> flow of contaminants through </a:t>
            </a:r>
            <a:br>
              <a:rPr lang="en-US" dirty="0"/>
            </a:br>
            <a:r>
              <a:rPr lang="en-US" dirty="0"/>
              <a:t>a cross-connection into the drinkable </a:t>
            </a:r>
            <a:br>
              <a:rPr lang="en-US" dirty="0"/>
            </a:br>
            <a:r>
              <a:rPr lang="en-US" dirty="0"/>
              <a:t>water supply</a:t>
            </a:r>
          </a:p>
          <a:p>
            <a:pPr marL="0" indent="0" eaLnBrk="1" hangingPunct="1">
              <a:buFont typeface="Wingdings" pitchFamily="2" charset="2"/>
              <a:buNone/>
              <a:defRPr/>
            </a:pPr>
            <a:r>
              <a:rPr lang="en-US" dirty="0">
                <a:ea typeface="+mn-ea"/>
                <a:cs typeface="+mn-cs"/>
              </a:rPr>
              <a:t>Backsiphonage:</a:t>
            </a:r>
          </a:p>
          <a:p>
            <a:pPr lvl="1" eaLnBrk="1" hangingPunct="1">
              <a:buFont typeface="Wingdings" pitchFamily="2" charset="2"/>
              <a:buChar char="l"/>
              <a:defRPr/>
            </a:pPr>
            <a:r>
              <a:rPr lang="en-US" dirty="0"/>
              <a:t>A vacuum created in the plumbing system that sucks contaminants back into the water supply: </a:t>
            </a:r>
          </a:p>
          <a:p>
            <a:pPr lvl="2" eaLnBrk="1" hangingPunct="1">
              <a:buFont typeface="Courier New" pitchFamily="49" charset="0"/>
              <a:buChar char="o"/>
              <a:defRPr/>
            </a:pPr>
            <a:r>
              <a:rPr lang="en-US" dirty="0"/>
              <a:t>Can occur when high water use in one area </a:t>
            </a:r>
            <a:br>
              <a:rPr lang="en-US" dirty="0"/>
            </a:br>
            <a:r>
              <a:rPr lang="en-US" dirty="0"/>
              <a:t>of the operation creates a vacuum. </a:t>
            </a:r>
          </a:p>
          <a:p>
            <a:pPr lvl="2" eaLnBrk="1" hangingPunct="1">
              <a:buFont typeface="Courier New" pitchFamily="49" charset="0"/>
              <a:buChar char="o"/>
              <a:defRPr/>
            </a:pPr>
            <a:r>
              <a:rPr lang="en-US" dirty="0"/>
              <a:t>A running hose in a mop bucket can lead </a:t>
            </a:r>
            <a:br>
              <a:rPr lang="en-US" dirty="0"/>
            </a:br>
            <a:r>
              <a:rPr lang="en-US" dirty="0"/>
              <a:t>to </a:t>
            </a:r>
            <a:r>
              <a:rPr lang="en-US" dirty="0" err="1"/>
              <a:t>backsiphonage</a:t>
            </a:r>
            <a:r>
              <a:rPr lang="en-US" dirty="0"/>
              <a:t>.</a:t>
            </a:r>
          </a:p>
          <a:p>
            <a:pPr marL="685800" lvl="2" indent="0" eaLnBrk="1" hangingPunct="1">
              <a:buFont typeface="Courier New" pitchFamily="49" charset="0"/>
              <a:buNone/>
              <a:defRPr/>
            </a:pPr>
            <a:endParaRPr lang="en-US" dirty="0"/>
          </a:p>
          <a:p>
            <a:pPr marL="571500" lvl="1" indent="-457200" eaLnBrk="1" hangingPunct="1">
              <a:buFont typeface="Wingdings" pitchFamily="2" charset="2"/>
              <a:buChar char="l"/>
              <a:defRPr/>
            </a:pPr>
            <a:endParaRPr lang="en-US" dirty="0"/>
          </a:p>
        </p:txBody>
      </p:sp>
      <p:sp>
        <p:nvSpPr>
          <p:cNvPr id="2" name="Text Box 1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9-20</a:t>
            </a:r>
          </a:p>
        </p:txBody>
      </p:sp>
      <p:pic>
        <p:nvPicPr>
          <p:cNvPr id="8" name="Picture Placeholder 7"/>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5912" r="-1502" b="-6812"/>
          <a:stretch/>
        </p:blipFill>
        <p:spPr>
          <a:ln w="3175">
            <a:solidFill>
              <a:schemeClr val="tx1"/>
            </a:solidFill>
          </a:ln>
        </p:spPr>
      </p:pic>
      <p:sp>
        <p:nvSpPr>
          <p:cNvPr id="3" name="Footer Placeholder 2">
            <a:extLst>
              <a:ext uri="{FF2B5EF4-FFF2-40B4-BE49-F238E27FC236}">
                <a16:creationId xmlns:a16="http://schemas.microsoft.com/office/drawing/2014/main" id="{A439E7C0-A360-D981-D72A-B3E13200647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546883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Training and monitoring:</a:t>
            </a:r>
          </a:p>
          <a:p>
            <a:pPr lvl="1" eaLnBrk="1" hangingPunct="1">
              <a:buFont typeface="Wingdings" pitchFamily="2" charset="2"/>
              <a:buChar char="l"/>
              <a:defRPr/>
            </a:pPr>
            <a:r>
              <a:rPr lang="en-US" dirty="0"/>
              <a:t>Monitor staff to make sure they are following procedures.</a:t>
            </a:r>
          </a:p>
          <a:p>
            <a:pPr lvl="1" eaLnBrk="1" hangingPunct="1">
              <a:buFont typeface="Wingdings" pitchFamily="2" charset="2"/>
              <a:buChar char="l"/>
              <a:defRPr/>
            </a:pPr>
            <a:r>
              <a:rPr lang="en-US" dirty="0"/>
              <a:t>If a task is done incorrectly, take corrective action immediately.</a:t>
            </a:r>
          </a:p>
          <a:p>
            <a:pPr lvl="1" eaLnBrk="1" hangingPunct="1">
              <a:buFont typeface="Wingdings" pitchFamily="2" charset="2"/>
              <a:buChar char="l"/>
              <a:defRPr/>
            </a:pPr>
            <a:r>
              <a:rPr lang="en-US" dirty="0"/>
              <a:t>Retrain an employee or multiple employees if they often complete a task incorrectly.</a:t>
            </a:r>
          </a:p>
          <a:p>
            <a:pPr marL="0" lvl="1" indent="0" eaLnBrk="1" hangingPunct="1">
              <a:lnSpc>
                <a:spcPct val="100000"/>
              </a:lnSpc>
              <a:spcBef>
                <a:spcPts val="900"/>
              </a:spcBef>
              <a:buNone/>
              <a:defRPr/>
            </a:pPr>
            <a:endParaRPr lang="en-US" dirty="0"/>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1-27</a:t>
            </a:r>
          </a:p>
        </p:txBody>
      </p:sp>
      <p:pic>
        <p:nvPicPr>
          <p:cNvPr id="2" name="Picture 1" descr="6e_c01_08_demonstrating_rev.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403" y="1243013"/>
            <a:ext cx="2100072" cy="1414272"/>
          </a:xfrm>
          <a:prstGeom prst="rect">
            <a:avLst/>
          </a:prstGeom>
        </p:spPr>
      </p:pic>
      <p:sp>
        <p:nvSpPr>
          <p:cNvPr id="3" name="Footer Placeholder 2">
            <a:extLst>
              <a:ext uri="{FF2B5EF4-FFF2-40B4-BE49-F238E27FC236}">
                <a16:creationId xmlns:a16="http://schemas.microsoft.com/office/drawing/2014/main" id="{72C8B8EC-DDFC-9C3C-342C-694516C3BF5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74203435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8" name="Text Box 2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9-21</a:t>
            </a:r>
          </a:p>
        </p:txBody>
      </p:sp>
      <p:pic>
        <p:nvPicPr>
          <p:cNvPr id="4" name="Picture Placeholder 3">
            <a:extLst>
              <a:ext uri="{FF2B5EF4-FFF2-40B4-BE49-F238E27FC236}">
                <a16:creationId xmlns:a16="http://schemas.microsoft.com/office/drawing/2014/main" id="{2BBC7BFB-5C2C-4BD0-9C4C-9FE31681C1DC}"/>
              </a:ext>
            </a:extLst>
          </p:cNvPr>
          <p:cNvPicPr>
            <a:picLocks noGrp="1" noChangeAspect="1"/>
          </p:cNvPicPr>
          <p:nvPr>
            <p:ph type="pic" sz="quarter" idx="20"/>
          </p:nvPr>
        </p:nvPicPr>
        <p:blipFill rotWithShape="1">
          <a:blip r:embed="rId4" cstate="screen">
            <a:extLst>
              <a:ext uri="{28A0092B-C50C-407E-A947-70E740481C1C}">
                <a14:useLocalDpi xmlns:a14="http://schemas.microsoft.com/office/drawing/2010/main"/>
              </a:ext>
            </a:extLst>
          </a:blip>
          <a:srcRect/>
          <a:stretch/>
        </p:blipFill>
        <p:spPr>
          <a:xfrm>
            <a:off x="1816100" y="2235200"/>
            <a:ext cx="2103438" cy="2103438"/>
          </a:xfrm>
        </p:spPr>
      </p:pic>
      <p:pic>
        <p:nvPicPr>
          <p:cNvPr id="2" name="Picture Placeholder 1"/>
          <p:cNvPicPr>
            <a:picLocks noGrp="1" noChangeAspect="1"/>
          </p:cNvPicPr>
          <p:nvPr>
            <p:ph type="pic" sz="quarter" idx="22"/>
          </p:nvPr>
        </p:nvPicPr>
        <p:blipFill rotWithShape="1">
          <a:blip r:embed="rId5" cstate="screen">
            <a:extLst>
              <a:ext uri="{28A0092B-C50C-407E-A947-70E740481C1C}">
                <a14:useLocalDpi xmlns:a14="http://schemas.microsoft.com/office/drawing/2010/main"/>
              </a:ext>
            </a:extLst>
          </a:blip>
          <a:srcRect l="-162" t="-7598" r="-2126" b="-5634"/>
          <a:stretch/>
        </p:blipFill>
        <p:spPr>
          <a:xfrm>
            <a:off x="5908675" y="2227263"/>
            <a:ext cx="2103438" cy="2101850"/>
          </a:xfrm>
          <a:ln w="3175">
            <a:solidFill>
              <a:schemeClr val="tx1"/>
            </a:solidFill>
          </a:ln>
        </p:spPr>
      </p:pic>
      <p:sp>
        <p:nvSpPr>
          <p:cNvPr id="14" name="Text Placeholder 13"/>
          <p:cNvSpPr>
            <a:spLocks noGrp="1"/>
          </p:cNvSpPr>
          <p:nvPr>
            <p:ph type="body" sz="quarter" idx="19"/>
          </p:nvPr>
        </p:nvSpPr>
        <p:spPr>
          <a:xfrm>
            <a:off x="5598529" y="4420517"/>
            <a:ext cx="2723578" cy="395287"/>
          </a:xfrm>
        </p:spPr>
        <p:txBody>
          <a:bodyPr/>
          <a:lstStyle/>
          <a:p>
            <a:r>
              <a:rPr lang="en-US" dirty="0"/>
              <a:t>Air gap</a:t>
            </a:r>
          </a:p>
        </p:txBody>
      </p:sp>
      <p:sp>
        <p:nvSpPr>
          <p:cNvPr id="11" name="Text Placeholder 10"/>
          <p:cNvSpPr>
            <a:spLocks noGrp="1"/>
          </p:cNvSpPr>
          <p:nvPr>
            <p:ph type="body" sz="quarter" idx="17"/>
          </p:nvPr>
        </p:nvSpPr>
        <p:spPr>
          <a:xfrm>
            <a:off x="1505775" y="4435124"/>
            <a:ext cx="2723578" cy="395287"/>
          </a:xfrm>
        </p:spPr>
        <p:txBody>
          <a:bodyPr/>
          <a:lstStyle/>
          <a:p>
            <a:r>
              <a:rPr lang="en-US" dirty="0"/>
              <a:t>Vacuum breaker</a:t>
            </a:r>
          </a:p>
        </p:txBody>
      </p:sp>
      <p:sp>
        <p:nvSpPr>
          <p:cNvPr id="243719" name="Rectangle 23"/>
          <p:cNvSpPr>
            <a:spLocks noGrp="1" noChangeArrowheads="1"/>
          </p:cNvSpPr>
          <p:nvPr>
            <p:ph type="title"/>
          </p:nvPr>
        </p:nvSpPr>
        <p:spPr/>
        <p:txBody>
          <a:bodyPr/>
          <a:lstStyle/>
          <a:p>
            <a:pPr eaLnBrk="1" hangingPunct="1">
              <a:defRPr/>
            </a:pPr>
            <a:r>
              <a:rPr lang="en-US" dirty="0">
                <a:latin typeface="Arial Narrow" charset="0"/>
                <a:cs typeface="+mj-cs"/>
              </a:rPr>
              <a:t>Water and Plumbing</a:t>
            </a:r>
          </a:p>
        </p:txBody>
      </p:sp>
      <p:sp>
        <p:nvSpPr>
          <p:cNvPr id="10" name="Content Placeholder 9"/>
          <p:cNvSpPr>
            <a:spLocks noGrp="1"/>
          </p:cNvSpPr>
          <p:nvPr>
            <p:ph idx="1"/>
          </p:nvPr>
        </p:nvSpPr>
        <p:spPr>
          <a:xfrm>
            <a:off x="400050" y="1074266"/>
            <a:ext cx="8220075" cy="474133"/>
          </a:xfrm>
        </p:spPr>
        <p:txBody>
          <a:bodyPr/>
          <a:lstStyle/>
          <a:p>
            <a:r>
              <a:rPr lang="en-US" dirty="0"/>
              <a:t>Backflow prevention methods:</a:t>
            </a:r>
          </a:p>
        </p:txBody>
      </p:sp>
      <p:pic>
        <p:nvPicPr>
          <p:cNvPr id="6" name="Picture 5"/>
          <p:cNvPicPr>
            <a:picLocks noChangeAspect="1"/>
          </p:cNvPicPr>
          <p:nvPr/>
        </p:nvPicPr>
        <p:blipFill>
          <a:blip r:embed="rId6"/>
          <a:stretch>
            <a:fillRect/>
          </a:stretch>
        </p:blipFill>
        <p:spPr>
          <a:xfrm>
            <a:off x="2867564" y="2924761"/>
            <a:ext cx="966026" cy="966026"/>
          </a:xfrm>
          <a:prstGeom prst="rect">
            <a:avLst/>
          </a:prstGeom>
        </p:spPr>
      </p:pic>
      <p:sp>
        <p:nvSpPr>
          <p:cNvPr id="3" name="Footer Placeholder 2">
            <a:extLst>
              <a:ext uri="{FF2B5EF4-FFF2-40B4-BE49-F238E27FC236}">
                <a16:creationId xmlns:a16="http://schemas.microsoft.com/office/drawing/2014/main" id="{8362B40A-1F1E-9A75-C256-3C9E8CA11E3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3782796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244740" name="Rectangle 8"/>
          <p:cNvSpPr>
            <a:spLocks noGrp="1" noChangeArrowheads="1"/>
          </p:cNvSpPr>
          <p:nvPr>
            <p:ph type="title"/>
          </p:nvPr>
        </p:nvSpPr>
        <p:spPr/>
        <p:txBody>
          <a:bodyPr/>
          <a:lstStyle/>
          <a:p>
            <a:pPr eaLnBrk="1" hangingPunct="1">
              <a:defRPr/>
            </a:pPr>
            <a:r>
              <a:rPr lang="en-US" dirty="0">
                <a:latin typeface="Arial Narrow" charset="0"/>
              </a:rPr>
              <a:t>Water and Plumbing</a:t>
            </a:r>
            <a:endParaRPr lang="en-US" dirty="0">
              <a:latin typeface="Arial Narrow" charset="0"/>
              <a:cs typeface="+mj-cs"/>
            </a:endParaRPr>
          </a:p>
        </p:txBody>
      </p:sp>
      <p:sp>
        <p:nvSpPr>
          <p:cNvPr id="244738" name="Rectangle 4"/>
          <p:cNvSpPr>
            <a:spLocks noGrp="1" noChangeArrowheads="1"/>
          </p:cNvSpPr>
          <p:nvPr>
            <p:ph idx="1"/>
          </p:nvPr>
        </p:nvSpPr>
        <p:spPr/>
        <p:txBody>
          <a:bodyPr/>
          <a:lstStyle/>
          <a:p>
            <a:pPr marL="0" indent="0" eaLnBrk="1" hangingPunct="1">
              <a:defRPr/>
            </a:pPr>
            <a:r>
              <a:rPr lang="en-US" dirty="0">
                <a:latin typeface="Arial Narrow" charset="0"/>
                <a:cs typeface="+mn-cs"/>
              </a:rPr>
              <a:t>Grease buildup in pipes:</a:t>
            </a:r>
          </a:p>
          <a:p>
            <a:pPr lvl="1" eaLnBrk="1" hangingPunct="1">
              <a:defRPr/>
            </a:pPr>
            <a:r>
              <a:rPr lang="en-US" dirty="0">
                <a:latin typeface="Arial Narrow" charset="0"/>
              </a:rPr>
              <a:t>Grease traps can be installed to prevent grease from blocking drains.</a:t>
            </a:r>
          </a:p>
          <a:p>
            <a:pPr lvl="1" eaLnBrk="1" hangingPunct="1">
              <a:defRPr/>
            </a:pPr>
            <a:r>
              <a:rPr lang="en-US" dirty="0">
                <a:latin typeface="Arial Narrow" charset="0"/>
              </a:rPr>
              <a:t>Grease traps must be:</a:t>
            </a:r>
          </a:p>
          <a:p>
            <a:pPr lvl="2" eaLnBrk="1" hangingPunct="1">
              <a:defRPr/>
            </a:pPr>
            <a:r>
              <a:rPr lang="en-US" dirty="0">
                <a:latin typeface="Arial Narrow" charset="0"/>
              </a:rPr>
              <a:t>Installed by a licensed plumber</a:t>
            </a:r>
          </a:p>
          <a:p>
            <a:pPr lvl="2" eaLnBrk="1" hangingPunct="1">
              <a:defRPr/>
            </a:pPr>
            <a:r>
              <a:rPr lang="en-US" dirty="0">
                <a:latin typeface="Arial Narrow" charset="0"/>
              </a:rPr>
              <a:t>Easy to access</a:t>
            </a:r>
          </a:p>
          <a:p>
            <a:pPr lvl="2" eaLnBrk="1" hangingPunct="1">
              <a:defRPr/>
            </a:pPr>
            <a:r>
              <a:rPr lang="en-US" dirty="0">
                <a:latin typeface="Arial Narrow" charset="0"/>
              </a:rPr>
              <a:t>Cleaned regularly</a:t>
            </a:r>
          </a:p>
          <a:p>
            <a:pPr lvl="1" eaLnBrk="1" hangingPunct="1">
              <a:defRPr/>
            </a:pPr>
            <a:endParaRPr lang="en-US" dirty="0">
              <a:latin typeface="Arial Narrow" charset="0"/>
            </a:endParaRP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9-22</a:t>
            </a:r>
          </a:p>
        </p:txBody>
      </p:sp>
      <p:sp>
        <p:nvSpPr>
          <p:cNvPr id="2" name="Footer Placeholder 1">
            <a:extLst>
              <a:ext uri="{FF2B5EF4-FFF2-40B4-BE49-F238E27FC236}">
                <a16:creationId xmlns:a16="http://schemas.microsoft.com/office/drawing/2014/main" id="{95DABFD0-4977-D16D-A452-BC27A3ABAF4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16563166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p:sp>
      <p:sp>
        <p:nvSpPr>
          <p:cNvPr id="244740" name="Rectangle 8"/>
          <p:cNvSpPr>
            <a:spLocks noGrp="1" noChangeArrowheads="1"/>
          </p:cNvSpPr>
          <p:nvPr>
            <p:ph type="title"/>
          </p:nvPr>
        </p:nvSpPr>
        <p:spPr/>
        <p:txBody>
          <a:bodyPr/>
          <a:lstStyle/>
          <a:p>
            <a:pPr eaLnBrk="1" hangingPunct="1">
              <a:defRPr/>
            </a:pPr>
            <a:r>
              <a:rPr lang="en-US" dirty="0">
                <a:latin typeface="Arial Narrow" charset="0"/>
                <a:cs typeface="+mj-cs"/>
              </a:rPr>
              <a:t>Lighting</a:t>
            </a:r>
          </a:p>
        </p:txBody>
      </p:sp>
      <p:sp>
        <p:nvSpPr>
          <p:cNvPr id="244738" name="Rectangle 4"/>
          <p:cNvSpPr>
            <a:spLocks noGrp="1" noChangeArrowheads="1"/>
          </p:cNvSpPr>
          <p:nvPr>
            <p:ph idx="1"/>
          </p:nvPr>
        </p:nvSpPr>
        <p:spPr>
          <a:xfrm>
            <a:off x="409575" y="1143000"/>
            <a:ext cx="5339375" cy="4983163"/>
          </a:xfrm>
        </p:spPr>
        <p:txBody>
          <a:bodyPr/>
          <a:lstStyle/>
          <a:p>
            <a:pPr marL="0" indent="0" eaLnBrk="1" hangingPunct="1">
              <a:defRPr/>
            </a:pPr>
            <a:r>
              <a:rPr lang="en-US" dirty="0">
                <a:latin typeface="Arial Narrow" charset="0"/>
                <a:cs typeface="+mn-cs"/>
              </a:rPr>
              <a:t>Consider the following when installing and maintaining lighting:</a:t>
            </a:r>
          </a:p>
          <a:p>
            <a:pPr lvl="1" eaLnBrk="1" hangingPunct="1">
              <a:defRPr/>
            </a:pPr>
            <a:r>
              <a:rPr lang="en-US" dirty="0">
                <a:latin typeface="Arial Narrow" charset="0"/>
              </a:rPr>
              <a:t>Different areas of the facility have different lighting intensity requirements.</a:t>
            </a:r>
          </a:p>
          <a:p>
            <a:pPr lvl="1" eaLnBrk="1" hangingPunct="1">
              <a:defRPr/>
            </a:pPr>
            <a:r>
              <a:rPr lang="en-US" dirty="0">
                <a:latin typeface="Arial Narrow" charset="0"/>
              </a:rPr>
              <a:t>Local jurisdictions usually require prep areas to be brighter than other areas.</a:t>
            </a:r>
          </a:p>
          <a:p>
            <a:pPr lvl="1" eaLnBrk="1" hangingPunct="1">
              <a:defRPr/>
            </a:pPr>
            <a:r>
              <a:rPr lang="en-US" dirty="0">
                <a:latin typeface="Arial Narrow" charset="0"/>
              </a:rPr>
              <a:t>All lights should have shatter-resistant lightbulbs or protective covers.</a:t>
            </a:r>
          </a:p>
          <a:p>
            <a:pPr lvl="1" eaLnBrk="1" hangingPunct="1">
              <a:defRPr/>
            </a:pPr>
            <a:r>
              <a:rPr lang="en-US" dirty="0">
                <a:latin typeface="Arial Narrow" charset="0"/>
              </a:rPr>
              <a:t>Replace burned out bulbs with correct </a:t>
            </a:r>
            <a:br>
              <a:rPr lang="en-US" dirty="0">
                <a:latin typeface="Arial Narrow" charset="0"/>
              </a:rPr>
            </a:br>
            <a:r>
              <a:rPr lang="en-US" dirty="0">
                <a:latin typeface="Arial Narrow" charset="0"/>
              </a:rPr>
              <a:t>size bulbs.</a:t>
            </a: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9-23</a:t>
            </a:r>
          </a:p>
        </p:txBody>
      </p:sp>
      <p:pic>
        <p:nvPicPr>
          <p:cNvPr id="2" name="Picture 1" descr="6e_c09_1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
        <p:nvSpPr>
          <p:cNvPr id="3" name="Footer Placeholder 2">
            <a:extLst>
              <a:ext uri="{FF2B5EF4-FFF2-40B4-BE49-F238E27FC236}">
                <a16:creationId xmlns:a16="http://schemas.microsoft.com/office/drawing/2014/main" id="{1E4CE288-8987-997B-9D14-1AA2EA38460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48983466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Line 4"/>
          <p:cNvSpPr>
            <a:spLocks noChangeShapeType="1"/>
          </p:cNvSpPr>
          <p:nvPr/>
        </p:nvSpPr>
        <p:spPr bwMode="auto">
          <a:xfrm>
            <a:off x="0" y="762000"/>
            <a:ext cx="9144000" cy="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cs typeface="+mn-cs"/>
            </a:endParaRPr>
          </a:p>
        </p:txBody>
      </p:sp>
      <p:sp>
        <p:nvSpPr>
          <p:cNvPr id="3" name="Picture Placeholder 2"/>
          <p:cNvSpPr>
            <a:spLocks noGrp="1"/>
          </p:cNvSpPr>
          <p:nvPr>
            <p:ph type="pic" sz="quarter" idx="12"/>
          </p:nvPr>
        </p:nvSpPr>
        <p:spPr/>
      </p:sp>
      <p:sp>
        <p:nvSpPr>
          <p:cNvPr id="245765" name="Rectangle 10"/>
          <p:cNvSpPr>
            <a:spLocks noGrp="1" noChangeArrowheads="1"/>
          </p:cNvSpPr>
          <p:nvPr>
            <p:ph type="title"/>
          </p:nvPr>
        </p:nvSpPr>
        <p:spPr/>
        <p:txBody>
          <a:bodyPr/>
          <a:lstStyle/>
          <a:p>
            <a:pPr eaLnBrk="1" hangingPunct="1">
              <a:defRPr/>
            </a:pPr>
            <a:r>
              <a:rPr lang="en-US" dirty="0">
                <a:latin typeface="Arial Narrow" charset="0"/>
                <a:cs typeface="+mj-cs"/>
              </a:rPr>
              <a:t>Ventilation</a:t>
            </a:r>
          </a:p>
        </p:txBody>
      </p:sp>
      <p:sp>
        <p:nvSpPr>
          <p:cNvPr id="245763" name="Rectangle 5"/>
          <p:cNvSpPr>
            <a:spLocks noGrp="1" noChangeArrowheads="1"/>
          </p:cNvSpPr>
          <p:nvPr>
            <p:ph idx="1"/>
          </p:nvPr>
        </p:nvSpPr>
        <p:spPr/>
        <p:txBody>
          <a:bodyPr/>
          <a:lstStyle/>
          <a:p>
            <a:pPr eaLnBrk="1" hangingPunct="1">
              <a:defRPr/>
            </a:pPr>
            <a:r>
              <a:rPr lang="en-US" dirty="0">
                <a:latin typeface="Arial Narrow" charset="0"/>
                <a:cs typeface="+mn-cs"/>
              </a:rPr>
              <a:t>Ventilation systems:</a:t>
            </a:r>
          </a:p>
          <a:p>
            <a:pPr lvl="1" eaLnBrk="1" hangingPunct="1">
              <a:defRPr/>
            </a:pPr>
            <a:r>
              <a:rPr lang="en-US" dirty="0">
                <a:latin typeface="Arial Narrow" charset="0"/>
                <a:cs typeface="Times New Roman" charset="0"/>
              </a:rPr>
              <a:t>Improve air quality</a:t>
            </a:r>
          </a:p>
          <a:p>
            <a:pPr lvl="1" eaLnBrk="1" hangingPunct="1">
              <a:defRPr/>
            </a:pPr>
            <a:r>
              <a:rPr lang="en-US" dirty="0">
                <a:latin typeface="Arial Narrow" charset="0"/>
                <a:cs typeface="Times New Roman" charset="0"/>
              </a:rPr>
              <a:t>Reduce grease and condensation buildup</a:t>
            </a:r>
          </a:p>
          <a:p>
            <a:pPr lvl="1" eaLnBrk="1" hangingPunct="1">
              <a:defRPr/>
            </a:pPr>
            <a:r>
              <a:rPr lang="en-US" dirty="0">
                <a:latin typeface="Arial Narrow" charset="0"/>
                <a:cs typeface="Times New Roman" charset="0"/>
              </a:rPr>
              <a:t>Must be cleaned and maintained </a:t>
            </a:r>
          </a:p>
          <a:p>
            <a:pPr lvl="2" eaLnBrk="1" hangingPunct="1">
              <a:defRPr/>
            </a:pPr>
            <a:r>
              <a:rPr lang="en-US" dirty="0">
                <a:latin typeface="Arial Narrow" charset="0"/>
              </a:rPr>
              <a:t>Follow manufacturers’ recommendations.</a:t>
            </a:r>
          </a:p>
          <a:p>
            <a:pPr lvl="1" eaLnBrk="1" hangingPunct="1">
              <a:defRPr/>
            </a:pPr>
            <a:endParaRPr lang="en-US" dirty="0">
              <a:latin typeface="Arial Narrow" charset="0"/>
            </a:endParaRPr>
          </a:p>
        </p:txBody>
      </p:sp>
      <p:sp>
        <p:nvSpPr>
          <p:cNvPr id="2457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9-24</a:t>
            </a:r>
          </a:p>
        </p:txBody>
      </p:sp>
      <p:pic>
        <p:nvPicPr>
          <p:cNvPr id="2" name="Picture 1" descr="6e_c09_1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
        <p:nvSpPr>
          <p:cNvPr id="4" name="Footer Placeholder 3">
            <a:extLst>
              <a:ext uri="{FF2B5EF4-FFF2-40B4-BE49-F238E27FC236}">
                <a16:creationId xmlns:a16="http://schemas.microsoft.com/office/drawing/2014/main" id="{873967D2-0C75-B6A0-FE9E-745592F8690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96778305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C7047DA-C021-4E7B-B668-A9B44CCC5147}"/>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46788" name="Rectangle 9"/>
          <p:cNvSpPr>
            <a:spLocks noGrp="1" noChangeArrowheads="1"/>
          </p:cNvSpPr>
          <p:nvPr>
            <p:ph type="title"/>
          </p:nvPr>
        </p:nvSpPr>
        <p:spPr/>
        <p:txBody>
          <a:bodyPr/>
          <a:lstStyle/>
          <a:p>
            <a:pPr eaLnBrk="1" hangingPunct="1">
              <a:defRPr/>
            </a:pPr>
            <a:r>
              <a:rPr lang="en-US" dirty="0">
                <a:latin typeface="Arial Narrow" charset="0"/>
                <a:cs typeface="+mj-cs"/>
              </a:rPr>
              <a:t>Garbage</a:t>
            </a:r>
          </a:p>
        </p:txBody>
      </p:sp>
      <p:sp>
        <p:nvSpPr>
          <p:cNvPr id="246786" name="Rectangle 3"/>
          <p:cNvSpPr>
            <a:spLocks noGrp="1" noChangeArrowheads="1"/>
          </p:cNvSpPr>
          <p:nvPr>
            <p:ph idx="1"/>
          </p:nvPr>
        </p:nvSpPr>
        <p:spPr/>
        <p:txBody>
          <a:bodyPr/>
          <a:lstStyle/>
          <a:p>
            <a:pPr marL="0" indent="0" eaLnBrk="1" hangingPunct="1">
              <a:defRPr/>
            </a:pPr>
            <a:r>
              <a:rPr lang="en-US" dirty="0">
                <a:latin typeface="Arial Narrow" charset="0"/>
                <a:cs typeface="+mn-cs"/>
              </a:rPr>
              <a:t>Removal and cleaning:</a:t>
            </a:r>
          </a:p>
          <a:p>
            <a:pPr lvl="1" eaLnBrk="1" hangingPunct="1">
              <a:defRPr/>
            </a:pPr>
            <a:r>
              <a:rPr lang="en-US" dirty="0">
                <a:latin typeface="Arial Narrow" charset="0"/>
              </a:rPr>
              <a:t>Remove garbage from prep areas as quickly as possible. </a:t>
            </a:r>
          </a:p>
          <a:p>
            <a:pPr lvl="2" eaLnBrk="1" hangingPunct="1">
              <a:defRPr/>
            </a:pPr>
            <a:r>
              <a:rPr lang="en-US" dirty="0">
                <a:latin typeface="Arial Narrow" charset="0"/>
              </a:rPr>
              <a:t>Be careful not to contaminate food and </a:t>
            </a:r>
            <a:br>
              <a:rPr lang="en-US" dirty="0">
                <a:latin typeface="Arial Narrow" charset="0"/>
              </a:rPr>
            </a:br>
            <a:r>
              <a:rPr lang="en-US" dirty="0">
                <a:latin typeface="Arial Narrow" charset="0"/>
              </a:rPr>
              <a:t>food-contact surfaces.</a:t>
            </a:r>
          </a:p>
          <a:p>
            <a:pPr lvl="1" eaLnBrk="1" hangingPunct="1">
              <a:defRPr/>
            </a:pPr>
            <a:r>
              <a:rPr lang="en-US" dirty="0">
                <a:latin typeface="Arial Narrow" charset="0"/>
              </a:rPr>
              <a:t>Clean the inside and outside of garbage containers frequently.</a:t>
            </a:r>
          </a:p>
          <a:p>
            <a:pPr lvl="2" eaLnBrk="1" hangingPunct="1">
              <a:defRPr/>
            </a:pPr>
            <a:r>
              <a:rPr lang="en-US" dirty="0">
                <a:latin typeface="Arial Narrow" charset="0"/>
              </a:rPr>
              <a:t>Clean them away from food-prep and </a:t>
            </a:r>
            <a:br>
              <a:rPr lang="en-US" dirty="0">
                <a:latin typeface="Arial Narrow" charset="0"/>
              </a:rPr>
            </a:br>
            <a:r>
              <a:rPr lang="en-US" dirty="0">
                <a:latin typeface="Arial Narrow" charset="0"/>
              </a:rPr>
              <a:t>storage areas.</a:t>
            </a:r>
          </a:p>
        </p:txBody>
      </p:sp>
      <p:sp>
        <p:nvSpPr>
          <p:cNvPr id="24678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9-25</a:t>
            </a:r>
          </a:p>
        </p:txBody>
      </p:sp>
      <p:pic>
        <p:nvPicPr>
          <p:cNvPr id="2" name="Picture 1"/>
          <p:cNvPicPr>
            <a:picLocks noChangeAspect="1"/>
          </p:cNvPicPr>
          <p:nvPr/>
        </p:nvPicPr>
        <p:blipFill>
          <a:blip r:embed="rId5"/>
          <a:stretch>
            <a:fillRect/>
          </a:stretch>
        </p:blipFill>
        <p:spPr>
          <a:xfrm>
            <a:off x="6523038" y="1243013"/>
            <a:ext cx="444500" cy="444500"/>
          </a:xfrm>
          <a:prstGeom prst="rect">
            <a:avLst/>
          </a:prstGeom>
        </p:spPr>
      </p:pic>
      <p:sp>
        <p:nvSpPr>
          <p:cNvPr id="3" name="Footer Placeholder 2">
            <a:extLst>
              <a:ext uri="{FF2B5EF4-FFF2-40B4-BE49-F238E27FC236}">
                <a16:creationId xmlns:a16="http://schemas.microsoft.com/office/drawing/2014/main" id="{404BE458-DC68-D589-409D-701048ABB8B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00296851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47812" name="Rectangle 8"/>
          <p:cNvSpPr>
            <a:spLocks noGrp="1" noChangeArrowheads="1"/>
          </p:cNvSpPr>
          <p:nvPr>
            <p:ph type="title"/>
          </p:nvPr>
        </p:nvSpPr>
        <p:spPr/>
        <p:txBody>
          <a:bodyPr/>
          <a:lstStyle/>
          <a:p>
            <a:pPr eaLnBrk="1" hangingPunct="1">
              <a:defRPr/>
            </a:pPr>
            <a:r>
              <a:rPr lang="en-US" dirty="0">
                <a:latin typeface="Arial Narrow" charset="0"/>
                <a:cs typeface="+mj-cs"/>
              </a:rPr>
              <a:t>Garbage</a:t>
            </a:r>
          </a:p>
        </p:txBody>
      </p:sp>
      <p:sp>
        <p:nvSpPr>
          <p:cNvPr id="246786"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Indoor containers must be:</a:t>
            </a:r>
            <a:r>
              <a:rPr lang="en-US" sz="2200" dirty="0">
                <a:solidFill>
                  <a:srgbClr val="231F20"/>
                </a:solidFill>
                <a:ea typeface="+mn-ea"/>
                <a:cs typeface="+mn-cs"/>
              </a:rPr>
              <a:t> </a:t>
            </a:r>
          </a:p>
          <a:p>
            <a:pPr lvl="1" eaLnBrk="1" hangingPunct="1">
              <a:buFont typeface="Wingdings" pitchFamily="2" charset="2"/>
              <a:buChar char="l"/>
              <a:defRPr/>
            </a:pPr>
            <a:r>
              <a:rPr lang="en-US" dirty="0" err="1"/>
              <a:t>Leakproof</a:t>
            </a:r>
            <a:r>
              <a:rPr lang="en-US" dirty="0"/>
              <a:t>, waterproof, and </a:t>
            </a:r>
            <a:r>
              <a:rPr lang="en-US" dirty="0" err="1"/>
              <a:t>pestproof</a:t>
            </a:r>
            <a:r>
              <a:rPr lang="en-US" dirty="0"/>
              <a:t>.</a:t>
            </a:r>
          </a:p>
          <a:p>
            <a:pPr lvl="1" eaLnBrk="1" hangingPunct="1">
              <a:buFont typeface="Wingdings" pitchFamily="2" charset="2"/>
              <a:buChar char="l"/>
              <a:defRPr/>
            </a:pPr>
            <a:r>
              <a:rPr lang="en-US" dirty="0"/>
              <a:t>Easy to clean.</a:t>
            </a:r>
          </a:p>
          <a:p>
            <a:pPr lvl="1" eaLnBrk="1" hangingPunct="1">
              <a:buFont typeface="Wingdings" pitchFamily="2" charset="2"/>
              <a:buChar char="l"/>
              <a:defRPr/>
            </a:pPr>
            <a:r>
              <a:rPr lang="en-US" dirty="0"/>
              <a:t>Covered when not in use.</a:t>
            </a:r>
          </a:p>
          <a:p>
            <a:pPr lvl="1" eaLnBrk="1" hangingPunct="1">
              <a:buFont typeface="Wingdings" pitchFamily="2" charset="2"/>
              <a:buChar char="l"/>
              <a:defRPr/>
            </a:pPr>
            <a:r>
              <a:rPr lang="en-US" dirty="0"/>
              <a:t>Included with a cover in women’s restrooms.</a:t>
            </a:r>
          </a:p>
          <a:p>
            <a:pPr marL="0" lvl="1" indent="0" eaLnBrk="1" hangingPunct="1">
              <a:buFont typeface="Wingdings" pitchFamily="2" charset="2"/>
              <a:buNone/>
              <a:defRPr/>
            </a:pPr>
            <a:endParaRPr lang="en-US" sz="2400" b="1" dirty="0">
              <a:solidFill>
                <a:srgbClr val="005CAB"/>
              </a:solidFill>
              <a:ea typeface="+mn-ea"/>
              <a:cs typeface="+mn-cs"/>
            </a:endParaRPr>
          </a:p>
          <a:p>
            <a:pPr marL="0" lvl="1" indent="0" eaLnBrk="1" hangingPunct="1">
              <a:buFont typeface="Wingdings" pitchFamily="2" charset="2"/>
              <a:buNone/>
              <a:defRPr/>
            </a:pPr>
            <a:r>
              <a:rPr lang="en-US" sz="2400" b="1" dirty="0">
                <a:solidFill>
                  <a:srgbClr val="E97635"/>
                </a:solidFill>
                <a:ea typeface="+mn-ea"/>
                <a:cs typeface="+mn-cs"/>
              </a:rPr>
              <a:t>Designated storage areas: </a:t>
            </a:r>
          </a:p>
          <a:p>
            <a:pPr lvl="1" eaLnBrk="1" hangingPunct="1">
              <a:buFont typeface="Wingdings" pitchFamily="2" charset="2"/>
              <a:buChar char="l"/>
              <a:defRPr/>
            </a:pPr>
            <a:r>
              <a:rPr lang="en-US" dirty="0"/>
              <a:t>Store waste and recyclables away from food and food-contact surfaces.</a:t>
            </a:r>
          </a:p>
          <a:p>
            <a:pPr lvl="1" eaLnBrk="1" hangingPunct="1">
              <a:buFont typeface="Wingdings" pitchFamily="2" charset="2"/>
              <a:buChar char="l"/>
              <a:defRPr/>
            </a:pPr>
            <a:r>
              <a:rPr lang="en-US" dirty="0"/>
              <a:t>Storage must not create a nuisance or a public health hazard.</a:t>
            </a:r>
          </a:p>
        </p:txBody>
      </p:sp>
      <p:sp>
        <p:nvSpPr>
          <p:cNvPr id="24781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9-26</a:t>
            </a:r>
          </a:p>
        </p:txBody>
      </p:sp>
      <p:pic>
        <p:nvPicPr>
          <p:cNvPr id="2" name="Picture 1" descr="6e_c09_2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pic>
        <p:nvPicPr>
          <p:cNvPr id="14" name="Picture Placeholder 3">
            <a:extLst>
              <a:ext uri="{FF2B5EF4-FFF2-40B4-BE49-F238E27FC236}">
                <a16:creationId xmlns:a16="http://schemas.microsoft.com/office/drawing/2014/main" id="{49FEC048-3F19-4D15-A86C-41461A2ACC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1768" y="3525965"/>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Footer Placeholder 3">
            <a:extLst>
              <a:ext uri="{FF2B5EF4-FFF2-40B4-BE49-F238E27FC236}">
                <a16:creationId xmlns:a16="http://schemas.microsoft.com/office/drawing/2014/main" id="{F949806D-D43B-926A-7B32-AD6D71929C8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77243921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9FEC048-3F19-4D15-A86C-41461A2ACC7F}"/>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48836" name="Rectangle 8"/>
          <p:cNvSpPr>
            <a:spLocks noGrp="1" noChangeArrowheads="1"/>
          </p:cNvSpPr>
          <p:nvPr>
            <p:ph type="title"/>
          </p:nvPr>
        </p:nvSpPr>
        <p:spPr/>
        <p:txBody>
          <a:bodyPr/>
          <a:lstStyle/>
          <a:p>
            <a:pPr eaLnBrk="1" hangingPunct="1">
              <a:defRPr/>
            </a:pPr>
            <a:r>
              <a:rPr lang="en-US" dirty="0">
                <a:latin typeface="Arial Narrow" charset="0"/>
                <a:cs typeface="+mj-cs"/>
              </a:rPr>
              <a:t>Garbage</a:t>
            </a:r>
          </a:p>
        </p:txBody>
      </p:sp>
      <p:sp>
        <p:nvSpPr>
          <p:cNvPr id="247810"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Outdoor containers must: </a:t>
            </a:r>
          </a:p>
          <a:p>
            <a:pPr lvl="1" eaLnBrk="1" hangingPunct="1">
              <a:buFont typeface="Wingdings" pitchFamily="2" charset="2"/>
              <a:buChar char="l"/>
              <a:defRPr/>
            </a:pPr>
            <a:r>
              <a:rPr lang="en-US" dirty="0"/>
              <a:t>Be placed on a smooth, durable, nonabsorbent surface:</a:t>
            </a:r>
          </a:p>
          <a:p>
            <a:pPr lvl="2" eaLnBrk="1" hangingPunct="1">
              <a:buFont typeface="Courier New" pitchFamily="49" charset="0"/>
              <a:buChar char="o"/>
              <a:defRPr/>
            </a:pPr>
            <a:r>
              <a:rPr lang="en-US" dirty="0"/>
              <a:t>Asphalt or concrete</a:t>
            </a:r>
          </a:p>
          <a:p>
            <a:pPr lvl="1" eaLnBrk="1" hangingPunct="1">
              <a:buFont typeface="Wingdings" pitchFamily="2" charset="2"/>
              <a:buChar char="l"/>
              <a:defRPr/>
            </a:pPr>
            <a:r>
              <a:rPr lang="en-US" dirty="0"/>
              <a:t>Have tight-fitting lids</a:t>
            </a:r>
          </a:p>
          <a:p>
            <a:pPr lvl="1" eaLnBrk="1" hangingPunct="1">
              <a:buFont typeface="Wingdings" pitchFamily="2" charset="2"/>
              <a:buChar char="l"/>
              <a:defRPr/>
            </a:pPr>
            <a:r>
              <a:rPr lang="en-US" dirty="0"/>
              <a:t>Be covered at all times</a:t>
            </a:r>
          </a:p>
          <a:p>
            <a:pPr lvl="1" eaLnBrk="1" hangingPunct="1">
              <a:buFont typeface="Wingdings" pitchFamily="2" charset="2"/>
              <a:buChar char="l"/>
              <a:defRPr/>
            </a:pPr>
            <a:r>
              <a:rPr lang="en-US" dirty="0"/>
              <a:t>Have their drain plugs in place</a:t>
            </a:r>
          </a:p>
        </p:txBody>
      </p:sp>
      <p:sp>
        <p:nvSpPr>
          <p:cNvPr id="24883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9-27</a:t>
            </a:r>
          </a:p>
        </p:txBody>
      </p:sp>
      <p:sp>
        <p:nvSpPr>
          <p:cNvPr id="2" name="Footer Placeholder 1">
            <a:extLst>
              <a:ext uri="{FF2B5EF4-FFF2-40B4-BE49-F238E27FC236}">
                <a16:creationId xmlns:a16="http://schemas.microsoft.com/office/drawing/2014/main" id="{80D407C9-D454-7880-F174-06E30837838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33450306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B13A2AA-405E-43F4-BF03-0F94A4B554F3}"/>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248836" name="Rectangle 8"/>
          <p:cNvSpPr>
            <a:spLocks noGrp="1" noChangeArrowheads="1"/>
          </p:cNvSpPr>
          <p:nvPr>
            <p:ph type="title"/>
          </p:nvPr>
        </p:nvSpPr>
        <p:spPr/>
        <p:txBody>
          <a:bodyPr/>
          <a:lstStyle/>
          <a:p>
            <a:pPr eaLnBrk="1" hangingPunct="1">
              <a:defRPr/>
            </a:pPr>
            <a:r>
              <a:rPr lang="en-US" dirty="0">
                <a:latin typeface="Arial Narrow" charset="0"/>
                <a:cs typeface="+mj-cs"/>
              </a:rPr>
              <a:t>Maintaining the Facility</a:t>
            </a:r>
          </a:p>
        </p:txBody>
      </p:sp>
      <p:sp>
        <p:nvSpPr>
          <p:cNvPr id="247810"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To prevent food safety problems due to the facility:</a:t>
            </a:r>
          </a:p>
          <a:p>
            <a:pPr lvl="1" eaLnBrk="1" hangingPunct="1">
              <a:buFont typeface="Wingdings" pitchFamily="2" charset="2"/>
              <a:buChar char="l"/>
              <a:defRPr/>
            </a:pPr>
            <a:r>
              <a:rPr lang="en-US" dirty="0"/>
              <a:t>Clean the operation regularly.</a:t>
            </a:r>
          </a:p>
          <a:p>
            <a:pPr lvl="1" eaLnBrk="1" hangingPunct="1">
              <a:buFont typeface="Wingdings" pitchFamily="2" charset="2"/>
              <a:buChar char="l"/>
              <a:defRPr/>
            </a:pPr>
            <a:r>
              <a:rPr lang="en-US" dirty="0"/>
              <a:t>Check building systems regularly.</a:t>
            </a:r>
          </a:p>
          <a:p>
            <a:pPr lvl="1" eaLnBrk="1" hangingPunct="1">
              <a:buFont typeface="Wingdings" pitchFamily="2" charset="2"/>
              <a:buChar char="l"/>
              <a:defRPr/>
            </a:pPr>
            <a:r>
              <a:rPr lang="en-US" dirty="0"/>
              <a:t>Maintain the building:</a:t>
            </a:r>
          </a:p>
          <a:p>
            <a:pPr lvl="2" eaLnBrk="1" hangingPunct="1">
              <a:defRPr/>
            </a:pPr>
            <a:r>
              <a:rPr lang="en-US" dirty="0">
                <a:latin typeface="Arial Narrow" charset="0"/>
              </a:rPr>
              <a:t>Repair leaks, holes, or cracks in the floors, foundation, ceilings, or windows.</a:t>
            </a:r>
          </a:p>
          <a:p>
            <a:pPr lvl="2" eaLnBrk="1" hangingPunct="1">
              <a:defRPr/>
            </a:pPr>
            <a:r>
              <a:rPr lang="en-US" dirty="0">
                <a:latin typeface="Arial Narrow" charset="0"/>
              </a:rPr>
              <a:t>Maintain the outside, including patios and parking lots.</a:t>
            </a:r>
          </a:p>
          <a:p>
            <a:pPr lvl="1" eaLnBrk="1" hangingPunct="1">
              <a:buFont typeface="Wingdings" pitchFamily="2" charset="2"/>
              <a:buChar char="l"/>
              <a:defRPr/>
            </a:pPr>
            <a:r>
              <a:rPr lang="en-US" dirty="0"/>
              <a:t>Control pests.</a:t>
            </a:r>
          </a:p>
        </p:txBody>
      </p:sp>
      <p:sp>
        <p:nvSpPr>
          <p:cNvPr id="24883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9-28</a:t>
            </a:r>
          </a:p>
        </p:txBody>
      </p:sp>
      <p:sp>
        <p:nvSpPr>
          <p:cNvPr id="2" name="Footer Placeholder 1">
            <a:extLst>
              <a:ext uri="{FF2B5EF4-FFF2-40B4-BE49-F238E27FC236}">
                <a16:creationId xmlns:a16="http://schemas.microsoft.com/office/drawing/2014/main" id="{BF2C2B83-9981-B9EA-45F5-EC304BC0AEE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60818427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10"/>
          <p:cNvSpPr>
            <a:spLocks noGrp="1" noChangeArrowheads="1"/>
          </p:cNvSpPr>
          <p:nvPr>
            <p:ph type="title"/>
          </p:nvPr>
        </p:nvSpPr>
        <p:spPr/>
        <p:txBody>
          <a:bodyPr/>
          <a:lstStyle/>
          <a:p>
            <a:pPr eaLnBrk="1" hangingPunct="1">
              <a:defRPr/>
            </a:pPr>
            <a:r>
              <a:rPr lang="en-US" dirty="0">
                <a:latin typeface="Arial Narrow" charset="0"/>
                <a:cs typeface="+mj-cs"/>
              </a:rPr>
              <a:t>Emergencies That Affect the Facility</a:t>
            </a:r>
          </a:p>
        </p:txBody>
      </p:sp>
      <p:sp>
        <p:nvSpPr>
          <p:cNvPr id="249858" name="Rectangle 3"/>
          <p:cNvSpPr>
            <a:spLocks noGrp="1" noChangeArrowheads="1"/>
          </p:cNvSpPr>
          <p:nvPr>
            <p:ph idx="1"/>
          </p:nvPr>
        </p:nvSpPr>
        <p:spPr/>
        <p:txBody>
          <a:bodyPr/>
          <a:lstStyle/>
          <a:p>
            <a:pPr marL="0" indent="0" eaLnBrk="1" hangingPunct="1">
              <a:defRPr/>
            </a:pPr>
            <a:r>
              <a:rPr lang="en-US" dirty="0">
                <a:latin typeface="Arial Narrow" charset="0"/>
                <a:cs typeface="+mn-cs"/>
              </a:rPr>
              <a:t>Imminent health hazard:</a:t>
            </a:r>
          </a:p>
          <a:p>
            <a:pPr lvl="1" indent="-342900" eaLnBrk="1" hangingPunct="1">
              <a:defRPr/>
            </a:pPr>
            <a:r>
              <a:rPr lang="en-US" dirty="0">
                <a:latin typeface="Arial Narrow" charset="0"/>
              </a:rPr>
              <a:t>A significant threat or danger to health</a:t>
            </a:r>
          </a:p>
          <a:p>
            <a:pPr lvl="1" indent="-342900" eaLnBrk="1" hangingPunct="1">
              <a:defRPr/>
            </a:pPr>
            <a:r>
              <a:rPr lang="en-US" dirty="0">
                <a:latin typeface="Arial Narrow" charset="0"/>
              </a:rPr>
              <a:t>Requires immediate correction or closure to prevent injury</a:t>
            </a:r>
          </a:p>
          <a:p>
            <a:pPr marL="0" indent="0" eaLnBrk="1" hangingPunct="1">
              <a:defRPr/>
            </a:pPr>
            <a:r>
              <a:rPr lang="en-US" dirty="0">
                <a:latin typeface="Arial Narrow" charset="0"/>
                <a:cs typeface="+mn-cs"/>
              </a:rPr>
              <a:t>Possible imminent health hazards:</a:t>
            </a:r>
          </a:p>
          <a:p>
            <a:pPr lvl="1" indent="-342900" eaLnBrk="1" hangingPunct="1">
              <a:defRPr/>
            </a:pPr>
            <a:r>
              <a:rPr lang="en-US" dirty="0">
                <a:latin typeface="Arial Narrow" charset="0"/>
              </a:rPr>
              <a:t>Power outages and refrigeration failures</a:t>
            </a:r>
          </a:p>
          <a:p>
            <a:pPr lvl="1" indent="-342900" eaLnBrk="1" hangingPunct="1">
              <a:defRPr/>
            </a:pPr>
            <a:r>
              <a:rPr lang="en-US" dirty="0">
                <a:latin typeface="Arial Narrow" charset="0"/>
              </a:rPr>
              <a:t>Security issues</a:t>
            </a:r>
          </a:p>
          <a:p>
            <a:pPr lvl="1" indent="-342900" eaLnBrk="1" hangingPunct="1">
              <a:defRPr/>
            </a:pPr>
            <a:r>
              <a:rPr lang="en-US" dirty="0">
                <a:latin typeface="Arial Narrow" charset="0"/>
              </a:rPr>
              <a:t>Fires</a:t>
            </a:r>
          </a:p>
          <a:p>
            <a:pPr lvl="1" indent="-342900" eaLnBrk="1" hangingPunct="1">
              <a:defRPr/>
            </a:pPr>
            <a:r>
              <a:rPr lang="en-US" dirty="0">
                <a:latin typeface="Arial Narrow" charset="0"/>
              </a:rPr>
              <a:t>Water supply problems</a:t>
            </a:r>
          </a:p>
          <a:p>
            <a:pPr lvl="1" indent="-342900" eaLnBrk="1" hangingPunct="1">
              <a:defRPr/>
            </a:pPr>
            <a:r>
              <a:rPr lang="en-US" dirty="0">
                <a:latin typeface="Arial Narrow" charset="0"/>
              </a:rPr>
              <a:t>Floods and sewage backups</a:t>
            </a:r>
          </a:p>
        </p:txBody>
      </p:sp>
      <p:sp>
        <p:nvSpPr>
          <p:cNvPr id="24985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9-29</a:t>
            </a:r>
          </a:p>
        </p:txBody>
      </p:sp>
      <p:sp>
        <p:nvSpPr>
          <p:cNvPr id="2" name="Footer Placeholder 1">
            <a:extLst>
              <a:ext uri="{FF2B5EF4-FFF2-40B4-BE49-F238E27FC236}">
                <a16:creationId xmlns:a16="http://schemas.microsoft.com/office/drawing/2014/main" id="{C753C3DE-DAF5-015A-52C4-83918C725EB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97481345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n-US" dirty="0">
                <a:latin typeface="Arial Narrow" charset="0"/>
                <a:cs typeface="+mj-cs"/>
              </a:rPr>
              <a:t>Emergencies That Affect the Facility</a:t>
            </a:r>
          </a:p>
        </p:txBody>
      </p:sp>
      <p:sp>
        <p:nvSpPr>
          <p:cNvPr id="249858"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How to respond to a crisis affecting the facility:</a:t>
            </a:r>
          </a:p>
          <a:p>
            <a:pPr lvl="1" indent="-342900" eaLnBrk="1" hangingPunct="1">
              <a:buFont typeface="Wingdings" pitchFamily="2" charset="2"/>
              <a:buChar char="l"/>
              <a:defRPr/>
            </a:pPr>
            <a:r>
              <a:rPr lang="en-US" dirty="0"/>
              <a:t>Determine if there is a significant risk to the safety or security of your food. </a:t>
            </a:r>
          </a:p>
          <a:p>
            <a:pPr lvl="1" indent="-342900" eaLnBrk="1" hangingPunct="1">
              <a:buFont typeface="Wingdings" pitchFamily="2" charset="2"/>
              <a:buChar char="l"/>
              <a:defRPr/>
            </a:pPr>
            <a:r>
              <a:rPr lang="en-US" dirty="0"/>
              <a:t>If the risk is significant:</a:t>
            </a:r>
          </a:p>
          <a:p>
            <a:pPr lvl="2" indent="-342900" eaLnBrk="1" hangingPunct="1">
              <a:buFont typeface="Courier New" pitchFamily="49" charset="0"/>
              <a:buChar char="o"/>
              <a:defRPr/>
            </a:pPr>
            <a:r>
              <a:rPr lang="en-US" dirty="0"/>
              <a:t>Stop service.</a:t>
            </a:r>
          </a:p>
          <a:p>
            <a:pPr lvl="2" indent="-342900" eaLnBrk="1" hangingPunct="1">
              <a:buFont typeface="Courier New" pitchFamily="49" charset="0"/>
              <a:buChar char="o"/>
              <a:defRPr/>
            </a:pPr>
            <a:r>
              <a:rPr lang="en-US" dirty="0"/>
              <a:t>Notify the local regulatory authority.</a:t>
            </a:r>
          </a:p>
          <a:p>
            <a:pPr lvl="1" indent="-342900" eaLnBrk="1" hangingPunct="1">
              <a:buFont typeface="Wingdings" pitchFamily="2" charset="2"/>
              <a:buChar char="l"/>
              <a:defRPr/>
            </a:pPr>
            <a:r>
              <a:rPr lang="en-US" dirty="0"/>
              <a:t>Throw away contaminated food and food in damaged packaging.</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9-30</a:t>
            </a:r>
          </a:p>
        </p:txBody>
      </p:sp>
      <p:sp>
        <p:nvSpPr>
          <p:cNvPr id="2" name="Footer Placeholder 1">
            <a:extLst>
              <a:ext uri="{FF2B5EF4-FFF2-40B4-BE49-F238E27FC236}">
                <a16:creationId xmlns:a16="http://schemas.microsoft.com/office/drawing/2014/main" id="{D32B2EFC-8E3C-0CA2-E6C8-0284A0392C1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585573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The person in charge must: </a:t>
            </a:r>
          </a:p>
          <a:p>
            <a:pPr lvl="1" eaLnBrk="1" hangingPunct="1">
              <a:defRPr/>
            </a:pPr>
            <a:r>
              <a:rPr lang="en-US" dirty="0">
                <a:latin typeface="Arial Narrow" charset="0"/>
              </a:rPr>
              <a:t>Be a Certified Food Protection Manager </a:t>
            </a:r>
          </a:p>
          <a:p>
            <a:pPr lvl="1" eaLnBrk="1" hangingPunct="1">
              <a:defRPr/>
            </a:pPr>
            <a:r>
              <a:rPr lang="en-US" dirty="0">
                <a:latin typeface="Arial Narrow" charset="0"/>
              </a:rPr>
              <a:t>Be onsite during operating hours </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1-28</a:t>
            </a:r>
          </a:p>
        </p:txBody>
      </p:sp>
      <p:pic>
        <p:nvPicPr>
          <p:cNvPr id="2" name="Picture 1" descr="6e_c01_2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3355" y="1243013"/>
            <a:ext cx="2103120" cy="1402080"/>
          </a:xfrm>
          <a:prstGeom prst="rect">
            <a:avLst/>
          </a:prstGeom>
        </p:spPr>
      </p:pic>
      <p:sp>
        <p:nvSpPr>
          <p:cNvPr id="4" name="Footer Placeholder 3">
            <a:extLst>
              <a:ext uri="{FF2B5EF4-FFF2-40B4-BE49-F238E27FC236}">
                <a16:creationId xmlns:a16="http://schemas.microsoft.com/office/drawing/2014/main" id="{D35A3E53-7A74-B7CB-7409-0C822FCF6AA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2"/>
    </p:custDataLst>
    <p:extLst>
      <p:ext uri="{BB962C8B-B14F-4D97-AF65-F5344CB8AC3E}">
        <p14:creationId xmlns:p14="http://schemas.microsoft.com/office/powerpoint/2010/main" val="4009326240"/>
      </p:ext>
    </p:extLst>
  </p:cSld>
  <p:clrMapOvr>
    <a:overrideClrMapping bg1="lt1" tx1="dk1" bg2="lt2" tx2="dk2" accent1="accent1" accent2="accent2" accent3="accent3" accent4="accent4" accent5="accent5" accent6="accent6" hlink="hlink" folHlink="folHlink"/>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n-US" dirty="0">
                <a:latin typeface="Arial Narrow" charset="0"/>
                <a:cs typeface="+mj-cs"/>
              </a:rPr>
              <a:t>Emergencies That Affect the Facility</a:t>
            </a:r>
          </a:p>
        </p:txBody>
      </p:sp>
      <p:sp>
        <p:nvSpPr>
          <p:cNvPr id="249858" name="Rectangle 3"/>
          <p:cNvSpPr>
            <a:spLocks noGrp="1" noChangeArrowheads="1"/>
          </p:cNvSpPr>
          <p:nvPr>
            <p:ph idx="1"/>
          </p:nvPr>
        </p:nvSpPr>
        <p:spPr/>
        <p:txBody>
          <a:bodyPr/>
          <a:lstStyle/>
          <a:p>
            <a:pPr marL="0" indent="0" eaLnBrk="1" hangingPunct="1">
              <a:defRPr/>
            </a:pPr>
            <a:r>
              <a:rPr lang="en-US" dirty="0">
                <a:ea typeface="+mn-ea"/>
                <a:cs typeface="+mn-cs"/>
              </a:rPr>
              <a:t>How to respond to a crisis affecting the facility:</a:t>
            </a:r>
          </a:p>
          <a:p>
            <a:pPr lvl="1" indent="-342900" eaLnBrk="1" hangingPunct="1">
              <a:buFont typeface="Wingdings" pitchFamily="2" charset="2"/>
              <a:buChar char="l"/>
              <a:defRPr/>
            </a:pPr>
            <a:r>
              <a:rPr lang="en-US" dirty="0"/>
              <a:t>Decide how to correct the problem:</a:t>
            </a:r>
          </a:p>
          <a:p>
            <a:pPr lvl="2" indent="-342900" eaLnBrk="1" hangingPunct="1">
              <a:buFont typeface="Courier New" pitchFamily="49" charset="0"/>
              <a:buChar char="o"/>
              <a:defRPr/>
            </a:pPr>
            <a:r>
              <a:rPr lang="en-US" dirty="0"/>
              <a:t>Establish time-temperature control.</a:t>
            </a:r>
          </a:p>
          <a:p>
            <a:pPr lvl="2" indent="-342900" eaLnBrk="1" hangingPunct="1">
              <a:buFont typeface="Courier New" pitchFamily="49" charset="0"/>
              <a:buChar char="o"/>
              <a:defRPr/>
            </a:pPr>
            <a:r>
              <a:rPr lang="en-US" dirty="0"/>
              <a:t>Clean and sanitize surfaces.</a:t>
            </a:r>
          </a:p>
          <a:p>
            <a:pPr lvl="2" indent="-342900" eaLnBrk="1" hangingPunct="1">
              <a:buFont typeface="Courier New" pitchFamily="49" charset="0"/>
              <a:buChar char="o"/>
              <a:defRPr/>
            </a:pPr>
            <a:r>
              <a:rPr lang="en-US" dirty="0"/>
              <a:t>Reestablish physical security of the facility.</a:t>
            </a:r>
          </a:p>
          <a:p>
            <a:pPr lvl="2" indent="-342900" eaLnBrk="1" hangingPunct="1">
              <a:buFont typeface="Courier New" pitchFamily="49" charset="0"/>
              <a:buChar char="o"/>
              <a:defRPr/>
            </a:pPr>
            <a:r>
              <a:rPr lang="en-US" dirty="0"/>
              <a:t>Verify water is drinkable.</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9-31</a:t>
            </a:r>
          </a:p>
        </p:txBody>
      </p:sp>
      <p:sp>
        <p:nvSpPr>
          <p:cNvPr id="2" name="Footer Placeholder 1">
            <a:extLst>
              <a:ext uri="{FF2B5EF4-FFF2-40B4-BE49-F238E27FC236}">
                <a16:creationId xmlns:a16="http://schemas.microsoft.com/office/drawing/2014/main" id="{73FDF626-C9C9-1297-E279-293182A28EF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25756055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n-US" dirty="0">
                <a:latin typeface="Arial Narrow" charset="0"/>
                <a:cs typeface="+mj-cs"/>
              </a:rPr>
              <a:t>Emergencies That Affect the Facility</a:t>
            </a:r>
          </a:p>
        </p:txBody>
      </p:sp>
      <p:sp>
        <p:nvSpPr>
          <p:cNvPr id="249858" name="Rectangle 3"/>
          <p:cNvSpPr>
            <a:spLocks noGrp="1" noChangeArrowheads="1"/>
          </p:cNvSpPr>
          <p:nvPr>
            <p:ph idx="1"/>
          </p:nvPr>
        </p:nvSpPr>
        <p:spPr/>
        <p:txBody>
          <a:bodyPr/>
          <a:lstStyle/>
          <a:p>
            <a:pPr marL="0" indent="0" eaLnBrk="1" hangingPunct="1">
              <a:defRPr/>
            </a:pPr>
            <a:r>
              <a:rPr lang="en-US" dirty="0">
                <a:ea typeface="+mn-ea"/>
                <a:cs typeface="+mn-cs"/>
              </a:rPr>
              <a:t>Service </a:t>
            </a:r>
            <a:r>
              <a:rPr lang="en-US" i="1" dirty="0">
                <a:ea typeface="+mn-ea"/>
                <a:cs typeface="+mn-cs"/>
              </a:rPr>
              <a:t>may </a:t>
            </a:r>
            <a:r>
              <a:rPr lang="en-US" dirty="0">
                <a:ea typeface="+mn-ea"/>
                <a:cs typeface="+mn-cs"/>
              </a:rPr>
              <a:t>be allowed after water/electrical interruptions if the operation:</a:t>
            </a:r>
          </a:p>
          <a:p>
            <a:pPr lvl="1" indent="-342900" eaLnBrk="1" hangingPunct="1">
              <a:buFont typeface="Wingdings" pitchFamily="2" charset="2"/>
              <a:buChar char="l"/>
              <a:defRPr/>
            </a:pPr>
            <a:r>
              <a:rPr lang="en-US" dirty="0"/>
              <a:t>Has a pre-approved written emergency operating plan</a:t>
            </a:r>
          </a:p>
          <a:p>
            <a:pPr lvl="1" indent="-342900" eaLnBrk="1" hangingPunct="1">
              <a:buFont typeface="Wingdings" pitchFamily="2" charset="2"/>
              <a:buChar char="l"/>
              <a:defRPr/>
            </a:pPr>
            <a:r>
              <a:rPr lang="en-US" dirty="0"/>
              <a:t>Takes immediate corrective action</a:t>
            </a:r>
          </a:p>
          <a:p>
            <a:pPr lvl="1" indent="-342900" eaLnBrk="1" hangingPunct="1">
              <a:buFont typeface="Wingdings" pitchFamily="2" charset="2"/>
              <a:buChar char="l"/>
              <a:defRPr/>
            </a:pPr>
            <a:r>
              <a:rPr lang="en-US" dirty="0"/>
              <a:t>Notifies the regulatory authority when the plan is implemented</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9-32</a:t>
            </a:r>
          </a:p>
        </p:txBody>
      </p:sp>
      <p:sp>
        <p:nvSpPr>
          <p:cNvPr id="2" name="Footer Placeholder 1">
            <a:extLst>
              <a:ext uri="{FF2B5EF4-FFF2-40B4-BE49-F238E27FC236}">
                <a16:creationId xmlns:a16="http://schemas.microsoft.com/office/drawing/2014/main" id="{E0AE33E7-2A64-D82F-7C48-53962133184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1832006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51906" name="Rectangle 2"/>
          <p:cNvSpPr>
            <a:spLocks noGrp="1" noChangeArrowheads="1"/>
          </p:cNvSpPr>
          <p:nvPr>
            <p:ph type="title"/>
          </p:nvPr>
        </p:nvSpPr>
        <p:spPr/>
        <p:txBody>
          <a:bodyPr/>
          <a:lstStyle/>
          <a:p>
            <a:pPr eaLnBrk="1" hangingPunct="1">
              <a:defRPr/>
            </a:pPr>
            <a:r>
              <a:rPr lang="en-US" dirty="0">
                <a:latin typeface="Arial Narrow" charset="0"/>
                <a:cs typeface="+mj-cs"/>
              </a:rPr>
              <a:t>Pest Management</a:t>
            </a:r>
          </a:p>
        </p:txBody>
      </p:sp>
      <p:sp>
        <p:nvSpPr>
          <p:cNvPr id="251907" name="Rectangle 3"/>
          <p:cNvSpPr>
            <a:spLocks noGrp="1" noChangeArrowheads="1"/>
          </p:cNvSpPr>
          <p:nvPr>
            <p:ph idx="1"/>
          </p:nvPr>
        </p:nvSpPr>
        <p:spPr>
          <a:xfrm>
            <a:off x="409575" y="1143000"/>
            <a:ext cx="5719376" cy="4983163"/>
          </a:xfrm>
        </p:spPr>
        <p:txBody>
          <a:bodyPr/>
          <a:lstStyle/>
          <a:p>
            <a:pPr marL="0" indent="0" eaLnBrk="1" hangingPunct="1">
              <a:defRPr/>
            </a:pPr>
            <a:r>
              <a:rPr lang="en-US" dirty="0">
                <a:latin typeface="Arial Narrow" charset="0"/>
                <a:cs typeface="+mn-cs"/>
              </a:rPr>
              <a:t>Three rules of pest prevention:</a:t>
            </a:r>
          </a:p>
          <a:p>
            <a:pPr lvl="1" eaLnBrk="1" hangingPunct="1">
              <a:buSzTx/>
              <a:buFont typeface="Wingdings" charset="0"/>
              <a:buAutoNum type="arabicPeriod"/>
              <a:defRPr/>
            </a:pPr>
            <a:r>
              <a:rPr lang="en-US" dirty="0">
                <a:latin typeface="Arial Narrow" charset="0"/>
              </a:rPr>
              <a:t>Deny pests access to the operation.</a:t>
            </a:r>
          </a:p>
          <a:p>
            <a:pPr lvl="1" eaLnBrk="1" hangingPunct="1">
              <a:buSzTx/>
              <a:buFont typeface="Wingdings" charset="0"/>
              <a:buAutoNum type="arabicPeriod"/>
              <a:defRPr/>
            </a:pPr>
            <a:r>
              <a:rPr lang="en-US" dirty="0">
                <a:latin typeface="Arial Narrow" charset="0"/>
              </a:rPr>
              <a:t>Deny pests food, water, and shelter.</a:t>
            </a:r>
          </a:p>
          <a:p>
            <a:pPr lvl="1" eaLnBrk="1" hangingPunct="1">
              <a:buSzTx/>
              <a:buFont typeface="Wingdings" charset="0"/>
              <a:buAutoNum type="arabicPeriod"/>
              <a:defRPr/>
            </a:pPr>
            <a:r>
              <a:rPr lang="en-US" dirty="0">
                <a:latin typeface="Arial Narrow" charset="0"/>
              </a:rPr>
              <a:t>Work with a licensed Pest Control Operator (PCO).</a:t>
            </a:r>
          </a:p>
        </p:txBody>
      </p:sp>
      <p:sp>
        <p:nvSpPr>
          <p:cNvPr id="251908"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9-33</a:t>
            </a:r>
          </a:p>
        </p:txBody>
      </p:sp>
      <p:pic>
        <p:nvPicPr>
          <p:cNvPr id="2" name="Picture 1" descr="6e_c09_2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
        <p:nvSpPr>
          <p:cNvPr id="4" name="Footer Placeholder 3">
            <a:extLst>
              <a:ext uri="{FF2B5EF4-FFF2-40B4-BE49-F238E27FC236}">
                <a16:creationId xmlns:a16="http://schemas.microsoft.com/office/drawing/2014/main" id="{6E47DE0B-4AB9-2F56-D1AD-874D1264AF3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3467151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n-US" dirty="0">
                <a:latin typeface="Arial Narrow" charset="0"/>
                <a:cs typeface="+mj-cs"/>
              </a:rPr>
              <a:t>Pest Prevention</a:t>
            </a:r>
          </a:p>
        </p:txBody>
      </p:sp>
      <p:sp>
        <p:nvSpPr>
          <p:cNvPr id="254979"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Deny pests shelter:</a:t>
            </a:r>
          </a:p>
          <a:p>
            <a:pPr lvl="1" eaLnBrk="1" hangingPunct="1">
              <a:buFont typeface="Wingdings" pitchFamily="2" charset="2"/>
              <a:buChar char="l"/>
              <a:defRPr/>
            </a:pPr>
            <a:r>
              <a:rPr lang="en-US" dirty="0"/>
              <a:t>Throw out garbage quickly and correctly.</a:t>
            </a:r>
          </a:p>
          <a:p>
            <a:pPr lvl="1" eaLnBrk="1" hangingPunct="1">
              <a:buFont typeface="Wingdings" pitchFamily="2" charset="2"/>
              <a:buChar char="l"/>
              <a:defRPr/>
            </a:pPr>
            <a:r>
              <a:rPr lang="en-US" dirty="0"/>
              <a:t>Maintain garbage containers and storage areas:</a:t>
            </a:r>
          </a:p>
          <a:p>
            <a:pPr lvl="2" eaLnBrk="1" hangingPunct="1">
              <a:buFont typeface="Courier New" pitchFamily="49" charset="0"/>
              <a:buChar char="o"/>
              <a:defRPr/>
            </a:pPr>
            <a:r>
              <a:rPr lang="en-US" dirty="0"/>
              <a:t>Keep containers clean and in good condition.</a:t>
            </a:r>
          </a:p>
          <a:p>
            <a:pPr lvl="2" eaLnBrk="1" hangingPunct="1">
              <a:buFont typeface="Courier New" pitchFamily="49" charset="0"/>
              <a:buChar char="o"/>
              <a:defRPr/>
            </a:pPr>
            <a:r>
              <a:rPr lang="en-US" dirty="0"/>
              <a:t>Keep outdoor containers tightly covered. </a:t>
            </a:r>
          </a:p>
          <a:p>
            <a:pPr lvl="2" eaLnBrk="1" hangingPunct="1">
              <a:buFont typeface="Courier New" pitchFamily="49" charset="0"/>
              <a:buChar char="o"/>
              <a:defRPr/>
            </a:pPr>
            <a:r>
              <a:rPr lang="en-US" dirty="0"/>
              <a:t>Clean up spills around containers immediately.</a:t>
            </a:r>
          </a:p>
          <a:p>
            <a:pPr lvl="1" eaLnBrk="1" hangingPunct="1">
              <a:buFont typeface="Wingdings" pitchFamily="2" charset="2"/>
              <a:buChar char="l"/>
              <a:defRPr/>
            </a:pPr>
            <a:r>
              <a:rPr lang="en-US" dirty="0"/>
              <a:t>Store recyclables correctly:</a:t>
            </a:r>
          </a:p>
          <a:p>
            <a:pPr lvl="2" eaLnBrk="1" hangingPunct="1">
              <a:buFont typeface="Courier New" pitchFamily="49" charset="0"/>
              <a:buChar char="o"/>
              <a:defRPr/>
            </a:pPr>
            <a:r>
              <a:rPr lang="en-US" dirty="0"/>
              <a:t>Keep recyclables in clean, pest-proof containers.</a:t>
            </a:r>
          </a:p>
          <a:p>
            <a:pPr lvl="2" eaLnBrk="1" hangingPunct="1">
              <a:buFont typeface="Courier New" pitchFamily="49" charset="0"/>
              <a:buChar char="o"/>
              <a:defRPr/>
            </a:pPr>
            <a:r>
              <a:rPr lang="en-US" dirty="0"/>
              <a:t>Keep containers as far away from the building as regulations allow. </a:t>
            </a:r>
          </a:p>
          <a:p>
            <a:pPr marL="223837" lvl="1" indent="0" eaLnBrk="1" hangingPunct="1">
              <a:buFont typeface="Wingdings" pitchFamily="2" charset="2"/>
              <a:buNone/>
              <a:defRPr/>
            </a:pPr>
            <a:endParaRPr lang="en-US" dirty="0"/>
          </a:p>
          <a:p>
            <a:pPr marL="1028700" lvl="2" indent="-342900" eaLnBrk="1" hangingPunct="1">
              <a:buFont typeface="Courier New" pitchFamily="49" charset="0"/>
              <a:buChar char="o"/>
              <a:defRPr/>
            </a:pPr>
            <a:endParaRPr lang="en-US" dirty="0"/>
          </a:p>
        </p:txBody>
      </p:sp>
      <p:sp>
        <p:nvSpPr>
          <p:cNvPr id="25498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9-34</a:t>
            </a:r>
          </a:p>
        </p:txBody>
      </p:sp>
      <p:pic>
        <p:nvPicPr>
          <p:cNvPr id="2" name="Picture 1" descr="6e_c09_2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
        <p:nvSpPr>
          <p:cNvPr id="3" name="Footer Placeholder 2">
            <a:extLst>
              <a:ext uri="{FF2B5EF4-FFF2-40B4-BE49-F238E27FC236}">
                <a16:creationId xmlns:a16="http://schemas.microsoft.com/office/drawing/2014/main" id="{C8661C7A-E42B-F7B7-C077-859978D8AF4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95914807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defRPr/>
            </a:pPr>
            <a:r>
              <a:rPr lang="en-US" dirty="0">
                <a:latin typeface="Arial Narrow" charset="0"/>
                <a:cs typeface="+mj-cs"/>
              </a:rPr>
              <a:t>Pest Prevention</a:t>
            </a:r>
          </a:p>
        </p:txBody>
      </p:sp>
      <p:sp>
        <p:nvSpPr>
          <p:cNvPr id="2" name="Content Placeholder 1"/>
          <p:cNvSpPr>
            <a:spLocks noGrp="1"/>
          </p:cNvSpPr>
          <p:nvPr>
            <p:ph idx="1"/>
          </p:nvPr>
        </p:nvSpPr>
        <p:spPr/>
        <p:txBody>
          <a:bodyPr/>
          <a:lstStyle/>
          <a:p>
            <a:r>
              <a:rPr lang="en-US" dirty="0">
                <a:ea typeface="+mn-ea"/>
                <a:cs typeface="+mn-cs"/>
              </a:rPr>
              <a:t>Deny pests shelter: </a:t>
            </a:r>
          </a:p>
          <a:p>
            <a:pPr lvl="1" eaLnBrk="1" hangingPunct="1">
              <a:defRPr/>
            </a:pPr>
            <a:r>
              <a:rPr lang="en-US" dirty="0"/>
              <a:t>Store food and supplies quickly and correctly.</a:t>
            </a:r>
          </a:p>
          <a:p>
            <a:pPr lvl="2" eaLnBrk="1" hangingPunct="1">
              <a:defRPr/>
            </a:pPr>
            <a:r>
              <a:rPr lang="en-US" sz="2200" dirty="0"/>
              <a:t>Keep them away from walls and at least six inches</a:t>
            </a:r>
            <a:r>
              <a:rPr lang="en-US" altLang="ja-JP" sz="2200" dirty="0"/>
              <a:t> (15 cm) off the floor.</a:t>
            </a:r>
          </a:p>
          <a:p>
            <a:pPr lvl="2" eaLnBrk="1" hangingPunct="1">
              <a:defRPr/>
            </a:pPr>
            <a:r>
              <a:rPr lang="en-US" sz="2200" dirty="0"/>
              <a:t>Rotate products (FIFO) so pests cannot settle and breed. </a:t>
            </a:r>
          </a:p>
          <a:p>
            <a:pPr lvl="1" eaLnBrk="1" hangingPunct="1">
              <a:defRPr/>
            </a:pPr>
            <a:r>
              <a:rPr lang="en-US" dirty="0"/>
              <a:t>Clean up food and beverage spills immediately.</a:t>
            </a:r>
          </a:p>
          <a:p>
            <a:endParaRPr lang="en-US" dirty="0">
              <a:ea typeface="+mn-ea"/>
              <a:cs typeface="+mn-cs"/>
            </a:endParaRPr>
          </a:p>
        </p:txBody>
      </p:sp>
      <p:sp>
        <p:nvSpPr>
          <p:cNvPr id="256004"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9-35</a:t>
            </a:r>
          </a:p>
        </p:txBody>
      </p:sp>
      <p:sp>
        <p:nvSpPr>
          <p:cNvPr id="3" name="Footer Placeholder 2">
            <a:extLst>
              <a:ext uri="{FF2B5EF4-FFF2-40B4-BE49-F238E27FC236}">
                <a16:creationId xmlns:a16="http://schemas.microsoft.com/office/drawing/2014/main" id="{7CC07BD6-1ABC-45B4-FCF7-C57C743CBBA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63540614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B36E688-3D23-4F43-933A-599E0DAA6B70}"/>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52930" name="Rectangle 2"/>
          <p:cNvSpPr>
            <a:spLocks noGrp="1" noChangeArrowheads="1"/>
          </p:cNvSpPr>
          <p:nvPr>
            <p:ph type="title"/>
          </p:nvPr>
        </p:nvSpPr>
        <p:spPr/>
        <p:txBody>
          <a:bodyPr/>
          <a:lstStyle/>
          <a:p>
            <a:pPr eaLnBrk="1" hangingPunct="1">
              <a:defRPr/>
            </a:pPr>
            <a:r>
              <a:rPr lang="en-US" dirty="0">
                <a:latin typeface="Arial Narrow" charset="0"/>
                <a:cs typeface="+mj-cs"/>
              </a:rPr>
              <a:t>Pest Prevention</a:t>
            </a:r>
          </a:p>
        </p:txBody>
      </p:sp>
      <p:sp>
        <p:nvSpPr>
          <p:cNvPr id="27651"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Deny pests access: </a:t>
            </a:r>
          </a:p>
          <a:p>
            <a:pPr lvl="1" eaLnBrk="1" hangingPunct="1">
              <a:buFont typeface="Wingdings" pitchFamily="2" charset="2"/>
              <a:buChar char="l"/>
              <a:defRPr/>
            </a:pPr>
            <a:r>
              <a:rPr lang="en-US" dirty="0"/>
              <a:t>Check deliveries before they enter the operation.</a:t>
            </a:r>
          </a:p>
          <a:p>
            <a:pPr lvl="2" eaLnBrk="1" hangingPunct="1">
              <a:buFont typeface="Courier New" pitchFamily="49" charset="0"/>
              <a:buChar char="o"/>
              <a:defRPr/>
            </a:pPr>
            <a:r>
              <a:rPr lang="en-US" dirty="0"/>
              <a:t>Refuse shipments if pests or signs of pests </a:t>
            </a:r>
            <a:br>
              <a:rPr lang="en-US" dirty="0"/>
            </a:br>
            <a:r>
              <a:rPr lang="en-US" dirty="0"/>
              <a:t>are found.</a:t>
            </a:r>
          </a:p>
          <a:p>
            <a:pPr lvl="1" eaLnBrk="1" hangingPunct="1">
              <a:buFont typeface="Wingdings" pitchFamily="2" charset="2"/>
              <a:buChar char="l"/>
              <a:defRPr/>
            </a:pPr>
            <a:r>
              <a:rPr lang="en-US" dirty="0"/>
              <a:t>Make sure all of the points where pests can access the building are secure:</a:t>
            </a:r>
          </a:p>
          <a:p>
            <a:pPr lvl="2" eaLnBrk="1" hangingPunct="1">
              <a:buFont typeface="Courier New" pitchFamily="49" charset="0"/>
              <a:buChar char="o"/>
              <a:defRPr/>
            </a:pPr>
            <a:r>
              <a:rPr lang="en-US" dirty="0"/>
              <a:t>Screen windows and vents</a:t>
            </a:r>
          </a:p>
          <a:p>
            <a:pPr lvl="2" eaLnBrk="1" hangingPunct="1">
              <a:buFont typeface="Courier New" pitchFamily="49" charset="0"/>
              <a:buChar char="o"/>
              <a:defRPr/>
            </a:pPr>
            <a:r>
              <a:rPr lang="en-US" dirty="0"/>
              <a:t>Seal cracks in floors and walls, and around pipes</a:t>
            </a:r>
          </a:p>
          <a:p>
            <a:pPr lvl="2" eaLnBrk="1" hangingPunct="1">
              <a:buFont typeface="Courier New" pitchFamily="49" charset="0"/>
              <a:buChar char="o"/>
              <a:defRPr/>
            </a:pPr>
            <a:r>
              <a:rPr lang="en-US" dirty="0"/>
              <a:t>Install self-closing doors and air curtains</a:t>
            </a:r>
          </a:p>
          <a:p>
            <a:pPr marL="566737" lvl="1" indent="-342900" eaLnBrk="1" hangingPunct="1">
              <a:buFont typeface="Wingdings" pitchFamily="2" charset="2"/>
              <a:buChar char="l"/>
              <a:defRPr/>
            </a:pPr>
            <a:endParaRPr lang="en-US" dirty="0"/>
          </a:p>
        </p:txBody>
      </p:sp>
      <p:sp>
        <p:nvSpPr>
          <p:cNvPr id="2529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9-36</a:t>
            </a:r>
          </a:p>
        </p:txBody>
      </p:sp>
      <p:pic>
        <p:nvPicPr>
          <p:cNvPr id="8" name="Picture Placeholder 6">
            <a:extLst>
              <a:ext uri="{FF2B5EF4-FFF2-40B4-BE49-F238E27FC236}">
                <a16:creationId xmlns:a16="http://schemas.microsoft.com/office/drawing/2014/main" id="{1B36E688-3D23-4F43-933A-599E0DAA6B7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6523038" y="3565589"/>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474107A3-B94B-E6E1-EDEF-1686C42BE10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62677435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257026" name="Rectangle 2"/>
          <p:cNvSpPr>
            <a:spLocks noGrp="1" noChangeArrowheads="1"/>
          </p:cNvSpPr>
          <p:nvPr>
            <p:ph type="title"/>
          </p:nvPr>
        </p:nvSpPr>
        <p:spPr/>
        <p:txBody>
          <a:bodyPr/>
          <a:lstStyle/>
          <a:p>
            <a:pPr eaLnBrk="1" hangingPunct="1">
              <a:defRPr/>
            </a:pPr>
            <a:r>
              <a:rPr lang="en-US" dirty="0">
                <a:latin typeface="Arial Narrow" charset="0"/>
                <a:cs typeface="+mj-cs"/>
              </a:rPr>
              <a:t>Pest Control </a:t>
            </a:r>
          </a:p>
        </p:txBody>
      </p:sp>
      <p:sp>
        <p:nvSpPr>
          <p:cNvPr id="257027" name="Rectangle 3"/>
          <p:cNvSpPr>
            <a:spLocks noGrp="1" noChangeArrowheads="1"/>
          </p:cNvSpPr>
          <p:nvPr>
            <p:ph idx="1"/>
          </p:nvPr>
        </p:nvSpPr>
        <p:spPr/>
        <p:txBody>
          <a:bodyPr/>
          <a:lstStyle/>
          <a:p>
            <a:pPr marL="0" indent="0" eaLnBrk="1" hangingPunct="1">
              <a:defRPr/>
            </a:pPr>
            <a:r>
              <a:rPr lang="en-US" dirty="0">
                <a:latin typeface="Arial Narrow" charset="0"/>
                <a:cs typeface="+mn-cs"/>
              </a:rPr>
              <a:t>Contact your PCO immediately if you see these or any other pest-related problems:</a:t>
            </a:r>
          </a:p>
          <a:p>
            <a:pPr lvl="1" eaLnBrk="1" hangingPunct="1">
              <a:defRPr/>
            </a:pPr>
            <a:r>
              <a:rPr lang="en-US" dirty="0">
                <a:latin typeface="Arial Narrow" charset="0"/>
              </a:rPr>
              <a:t>Feces</a:t>
            </a:r>
          </a:p>
          <a:p>
            <a:pPr lvl="1" eaLnBrk="1" hangingPunct="1">
              <a:defRPr/>
            </a:pPr>
            <a:r>
              <a:rPr lang="en-US" dirty="0">
                <a:latin typeface="Arial Narrow" charset="0"/>
              </a:rPr>
              <a:t>Nests</a:t>
            </a:r>
          </a:p>
          <a:p>
            <a:pPr lvl="1" eaLnBrk="1" hangingPunct="1">
              <a:defRPr/>
            </a:pPr>
            <a:r>
              <a:rPr lang="en-US" dirty="0">
                <a:latin typeface="Arial Narrow" charset="0"/>
              </a:rPr>
              <a:t>Damage on products, packaging, and the facility itself</a:t>
            </a:r>
          </a:p>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Poisonous or toxic pest-control materials should only be applied by a certified applicator.</a:t>
            </a:r>
          </a:p>
          <a:p>
            <a:pPr marL="0" lvl="1" indent="0" eaLnBrk="1" hangingPunct="1">
              <a:buNone/>
              <a:defRPr/>
            </a:pPr>
            <a:endParaRPr lang="en-US" dirty="0">
              <a:latin typeface="Arial Narrow" charset="0"/>
            </a:endParaRPr>
          </a:p>
        </p:txBody>
      </p:sp>
      <p:sp>
        <p:nvSpPr>
          <p:cNvPr id="25702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9-37</a:t>
            </a:r>
          </a:p>
        </p:txBody>
      </p:sp>
      <p:pic>
        <p:nvPicPr>
          <p:cNvPr id="11" name="Picture Placeholder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8" y="3634581"/>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F02806B8-FE11-DD25-C64A-DF2242B32AC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076299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0028224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19"/>
          <p:cNvSpPr>
            <a:spLocks noGrp="1" noChangeArrowheads="1"/>
          </p:cNvSpPr>
          <p:nvPr>
            <p:ph type="title"/>
          </p:nvPr>
        </p:nvSpPr>
        <p:spPr/>
        <p:txBody>
          <a:bodyPr/>
          <a:lstStyle/>
          <a:p>
            <a:pPr eaLnBrk="1" hangingPunct="1">
              <a:defRPr/>
            </a:pPr>
            <a:r>
              <a:rPr lang="en-US" dirty="0">
                <a:latin typeface="Arial Narrow" charset="0"/>
                <a:cs typeface="+mj-cs"/>
              </a:rPr>
              <a:t>Cleaning and Sanitizing</a:t>
            </a:r>
          </a:p>
        </p:txBody>
      </p:sp>
      <p:sp>
        <p:nvSpPr>
          <p:cNvPr id="228354" name="Rectangle 3"/>
          <p:cNvSpPr>
            <a:spLocks noGrp="1" noChangeArrowheads="1"/>
          </p:cNvSpPr>
          <p:nvPr>
            <p:ph idx="1"/>
          </p:nvPr>
        </p:nvSpPr>
        <p:spPr>
          <a:noFill/>
        </p:spPr>
        <p:txBody>
          <a:bodyPr/>
          <a:lstStyle/>
          <a:p>
            <a:pPr marL="0" indent="0" eaLnBrk="1" hangingPunct="1">
              <a:buFont typeface="Wingdings" pitchFamily="2" charset="2"/>
              <a:buNone/>
              <a:defRPr/>
            </a:pPr>
            <a:r>
              <a:rPr lang="en-US" dirty="0">
                <a:ea typeface="+mn-ea"/>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buFont typeface="Wingdings" pitchFamily="2" charset="2"/>
              <a:buChar char="l"/>
              <a:defRPr/>
            </a:pPr>
            <a:r>
              <a:rPr lang="en-US" dirty="0"/>
              <a:t>Different ways of sanitizing and the requirements for each</a:t>
            </a:r>
          </a:p>
          <a:p>
            <a:pPr lvl="1" eaLnBrk="1" hangingPunct="1">
              <a:buFont typeface="Wingdings" pitchFamily="2" charset="2"/>
              <a:buChar char="l"/>
              <a:defRPr/>
            </a:pPr>
            <a:r>
              <a:rPr lang="en-US" dirty="0"/>
              <a:t>How and when to clean and sanitize surfaces</a:t>
            </a:r>
          </a:p>
          <a:p>
            <a:pPr lvl="1" eaLnBrk="1" hangingPunct="1">
              <a:buFont typeface="Wingdings" pitchFamily="2" charset="2"/>
              <a:buChar char="l"/>
              <a:defRPr/>
            </a:pPr>
            <a:r>
              <a:rPr lang="en-US" dirty="0"/>
              <a:t>How to wash items in a dishwasher or a three-compartment </a:t>
            </a:r>
            <a:br>
              <a:rPr lang="en-US" dirty="0"/>
            </a:br>
            <a:r>
              <a:rPr lang="en-US" dirty="0"/>
              <a:t>sink and then store them</a:t>
            </a:r>
          </a:p>
          <a:p>
            <a:pPr lvl="1" eaLnBrk="1" hangingPunct="1">
              <a:buFont typeface="Wingdings" pitchFamily="2" charset="2"/>
              <a:buChar char="l"/>
              <a:defRPr/>
            </a:pPr>
            <a:r>
              <a:rPr lang="en-US" dirty="0"/>
              <a:t>How to use and store cleaning tools and supplies</a:t>
            </a:r>
          </a:p>
          <a:p>
            <a:pPr lvl="1" eaLnBrk="1" hangingPunct="1">
              <a:buFont typeface="Wingdings" pitchFamily="2" charset="2"/>
              <a:buChar char="l"/>
              <a:defRPr/>
            </a:pPr>
            <a:r>
              <a:rPr lang="en-US" dirty="0"/>
              <a:t>How to develop an effective cleaning program</a:t>
            </a:r>
          </a:p>
        </p:txBody>
      </p:sp>
      <p:sp>
        <p:nvSpPr>
          <p:cNvPr id="25805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a:t>
            </a:r>
          </a:p>
        </p:txBody>
      </p:sp>
      <p:sp>
        <p:nvSpPr>
          <p:cNvPr id="2" name="Footer Placeholder 1">
            <a:extLst>
              <a:ext uri="{FF2B5EF4-FFF2-40B4-BE49-F238E27FC236}">
                <a16:creationId xmlns:a16="http://schemas.microsoft.com/office/drawing/2014/main" id="{4451AD1A-5CF3-C7E4-2AB6-8748CF6F472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68624471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dirty="0">
                <a:latin typeface="Arial Narrow" charset="0"/>
                <a:cs typeface="+mj-cs"/>
              </a:rPr>
              <a:t>Cleaning and Sanitizing</a:t>
            </a:r>
          </a:p>
        </p:txBody>
      </p:sp>
      <p:sp>
        <p:nvSpPr>
          <p:cNvPr id="259075" name="Rectangle 3"/>
          <p:cNvSpPr>
            <a:spLocks noGrp="1" noChangeArrowheads="1"/>
          </p:cNvSpPr>
          <p:nvPr>
            <p:ph idx="1"/>
          </p:nvPr>
        </p:nvSpPr>
        <p:spPr/>
        <p:txBody>
          <a:bodyPr/>
          <a:lstStyle/>
          <a:p>
            <a:pPr marL="0" indent="0" eaLnBrk="1" hangingPunct="1">
              <a:defRPr/>
            </a:pPr>
            <a:r>
              <a:rPr lang="en-US" dirty="0">
                <a:latin typeface="Arial Narrow" charset="0"/>
                <a:cs typeface="+mn-cs"/>
              </a:rPr>
              <a:t>Cleaning:</a:t>
            </a:r>
          </a:p>
          <a:p>
            <a:pPr lvl="1" eaLnBrk="1" hangingPunct="1">
              <a:defRPr/>
            </a:pPr>
            <a:r>
              <a:rPr lang="en-US" dirty="0">
                <a:latin typeface="Arial Narrow" charset="0"/>
              </a:rPr>
              <a:t>Removes food and other dirt from a surface</a:t>
            </a:r>
          </a:p>
          <a:p>
            <a:pPr marL="0" indent="0" eaLnBrk="1" hangingPunct="1">
              <a:defRPr/>
            </a:pPr>
            <a:r>
              <a:rPr lang="en-US" dirty="0">
                <a:latin typeface="Arial Narrow" charset="0"/>
                <a:cs typeface="+mn-cs"/>
              </a:rPr>
              <a:t>Sanitizing:</a:t>
            </a:r>
          </a:p>
          <a:p>
            <a:pPr lvl="1" eaLnBrk="1" hangingPunct="1">
              <a:defRPr/>
            </a:pPr>
            <a:r>
              <a:rPr lang="en-US" dirty="0">
                <a:latin typeface="Arial Narrow" charset="0"/>
              </a:rPr>
              <a:t>Reduces pathogens on a surface to safe levels</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a:t>
            </a:r>
          </a:p>
        </p:txBody>
      </p:sp>
      <p:sp>
        <p:nvSpPr>
          <p:cNvPr id="2" name="Footer Placeholder 1">
            <a:extLst>
              <a:ext uri="{FF2B5EF4-FFF2-40B4-BE49-F238E27FC236}">
                <a16:creationId xmlns:a16="http://schemas.microsoft.com/office/drawing/2014/main" id="{04ED7586-A0C2-6137-8141-756D47D12CC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871896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a:xfrm>
            <a:off x="409575" y="1143000"/>
            <a:ext cx="7161657" cy="4983163"/>
          </a:xfrm>
        </p:spPr>
        <p:txBody>
          <a:bodyPr/>
          <a:lstStyle/>
          <a:p>
            <a:pPr marL="0" lvl="1" indent="0" eaLnBrk="1" hangingPunct="1">
              <a:buFont typeface="Wingdings" pitchFamily="2" charset="2"/>
              <a:buNone/>
              <a:defRPr/>
            </a:pPr>
            <a:r>
              <a:rPr lang="en-US" sz="2400" b="1" dirty="0">
                <a:solidFill>
                  <a:srgbClr val="E97635"/>
                </a:solidFill>
                <a:ea typeface="+mn-ea"/>
                <a:cs typeface="+mn-cs"/>
              </a:rPr>
              <a:t>The person in charge may not need to be onsite at all times if: </a:t>
            </a:r>
          </a:p>
          <a:p>
            <a:pPr lvl="1" eaLnBrk="1" hangingPunct="1">
              <a:defRPr/>
            </a:pPr>
            <a:r>
              <a:rPr lang="en-US" dirty="0">
                <a:latin typeface="Arial Narrow" charset="0"/>
              </a:rPr>
              <a:t>The operation poses minimal risk for causing a foodborne illness</a:t>
            </a:r>
          </a:p>
          <a:p>
            <a:pPr lvl="2" eaLnBrk="1" hangingPunct="1">
              <a:defRPr/>
            </a:pPr>
            <a:r>
              <a:rPr lang="en-US" dirty="0">
                <a:latin typeface="Arial Narrow" charset="0"/>
              </a:rPr>
              <a:t>Based on the kind of operation it is</a:t>
            </a:r>
          </a:p>
          <a:p>
            <a:pPr lvl="2" eaLnBrk="1" hangingPunct="1">
              <a:defRPr/>
            </a:pPr>
            <a:r>
              <a:rPr lang="en-US" dirty="0">
                <a:latin typeface="Arial Narrow" charset="0"/>
              </a:rPr>
              <a:t>Based on the type of food served or sold</a:t>
            </a:r>
          </a:p>
          <a:p>
            <a:pPr lvl="3" eaLnBrk="1" hangingPunct="1">
              <a:defRPr/>
            </a:pPr>
            <a:r>
              <a:rPr lang="en-US" sz="2000" dirty="0">
                <a:latin typeface="Arial Narrow" charset="0"/>
              </a:rPr>
              <a:t>Cashier-less markets and convenience stores are examples</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1-29</a:t>
            </a:r>
          </a:p>
        </p:txBody>
      </p:sp>
      <p:sp>
        <p:nvSpPr>
          <p:cNvPr id="2" name="Footer Placeholder 1">
            <a:extLst>
              <a:ext uri="{FF2B5EF4-FFF2-40B4-BE49-F238E27FC236}">
                <a16:creationId xmlns:a16="http://schemas.microsoft.com/office/drawing/2014/main" id="{86D45601-D10F-CF7F-651C-67AB7971D81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2"/>
    </p:custDataLst>
    <p:extLst>
      <p:ext uri="{BB962C8B-B14F-4D97-AF65-F5344CB8AC3E}">
        <p14:creationId xmlns:p14="http://schemas.microsoft.com/office/powerpoint/2010/main" val="1547638991"/>
      </p:ext>
    </p:extLst>
  </p:cSld>
  <p:clrMapOvr>
    <a:overrideClrMapping bg1="lt1" tx1="dk1" bg2="lt2" tx2="dk2" accent1="accent1" accent2="accent2" accent3="accent3" accent4="accent4" accent5="accent5" accent6="accent6" hlink="hlink" folHlink="folHlink"/>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dirty="0">
                <a:latin typeface="Arial Narrow" charset="0"/>
                <a:cs typeface="+mj-cs"/>
              </a:rPr>
              <a:t>Cleaners</a:t>
            </a:r>
          </a:p>
        </p:txBody>
      </p:sp>
      <p:sp>
        <p:nvSpPr>
          <p:cNvPr id="259075" name="Rectangle 3"/>
          <p:cNvSpPr>
            <a:spLocks noGrp="1" noChangeArrowheads="1"/>
          </p:cNvSpPr>
          <p:nvPr>
            <p:ph idx="1"/>
          </p:nvPr>
        </p:nvSpPr>
        <p:spPr/>
        <p:txBody>
          <a:bodyPr/>
          <a:lstStyle/>
          <a:p>
            <a:pPr marL="0" indent="0" eaLnBrk="1" hangingPunct="1">
              <a:defRPr/>
            </a:pPr>
            <a:r>
              <a:rPr lang="en-US" dirty="0">
                <a:latin typeface="Arial Narrow" charset="0"/>
                <a:cs typeface="+mn-cs"/>
              </a:rPr>
              <a:t>Cleaners must be:</a:t>
            </a:r>
          </a:p>
          <a:p>
            <a:pPr lvl="1" eaLnBrk="1" hangingPunct="1">
              <a:defRPr/>
            </a:pPr>
            <a:r>
              <a:rPr lang="en-US" dirty="0">
                <a:latin typeface="Arial Narrow" charset="0"/>
              </a:rPr>
              <a:t>Stable</a:t>
            </a:r>
          </a:p>
          <a:p>
            <a:pPr lvl="1" eaLnBrk="1" hangingPunct="1">
              <a:defRPr/>
            </a:pPr>
            <a:r>
              <a:rPr lang="en-US" dirty="0">
                <a:latin typeface="Arial Narrow" charset="0"/>
              </a:rPr>
              <a:t>Noncorrosive </a:t>
            </a:r>
          </a:p>
          <a:p>
            <a:pPr lvl="1" eaLnBrk="1" hangingPunct="1">
              <a:defRPr/>
            </a:pPr>
            <a:r>
              <a:rPr lang="en-US" dirty="0">
                <a:latin typeface="Arial Narrow" charset="0"/>
              </a:rPr>
              <a:t>Safe to use</a:t>
            </a:r>
          </a:p>
          <a:p>
            <a:pPr lvl="1" eaLnBrk="1" hangingPunct="1">
              <a:defRPr/>
            </a:pPr>
            <a:r>
              <a:rPr lang="en-US" dirty="0">
                <a:latin typeface="Arial Narrow" charset="0"/>
              </a:rPr>
              <a:t>Available</a:t>
            </a:r>
          </a:p>
          <a:p>
            <a:pPr marL="0" indent="0" eaLnBrk="1" hangingPunct="1">
              <a:defRPr/>
            </a:pPr>
            <a:r>
              <a:rPr lang="en-US" dirty="0">
                <a:latin typeface="Arial Narrow" charset="0"/>
                <a:cs typeface="+mn-cs"/>
              </a:rPr>
              <a:t>Types of cleaners include:</a:t>
            </a:r>
          </a:p>
          <a:p>
            <a:pPr lvl="1" eaLnBrk="1" hangingPunct="1">
              <a:defRPr/>
            </a:pPr>
            <a:r>
              <a:rPr lang="en-US" dirty="0">
                <a:latin typeface="Arial Narrow" charset="0"/>
              </a:rPr>
              <a:t>Detergents</a:t>
            </a:r>
          </a:p>
          <a:p>
            <a:pPr lvl="1" eaLnBrk="1" hangingPunct="1">
              <a:defRPr/>
            </a:pPr>
            <a:r>
              <a:rPr lang="en-US" dirty="0">
                <a:latin typeface="Arial Narrow" charset="0"/>
              </a:rPr>
              <a:t>Degreasers</a:t>
            </a:r>
          </a:p>
          <a:p>
            <a:pPr lvl="1" eaLnBrk="1" hangingPunct="1">
              <a:defRPr/>
            </a:pPr>
            <a:r>
              <a:rPr lang="en-US" dirty="0" err="1">
                <a:latin typeface="Arial Narrow" charset="0"/>
              </a:rPr>
              <a:t>Delimers</a:t>
            </a:r>
            <a:endParaRPr lang="en-US" dirty="0">
              <a:latin typeface="Arial Narrow" charset="0"/>
            </a:endParaRPr>
          </a:p>
          <a:p>
            <a:pPr lvl="1" eaLnBrk="1" hangingPunct="1">
              <a:defRPr/>
            </a:pPr>
            <a:r>
              <a:rPr lang="en-US" dirty="0">
                <a:latin typeface="Arial Narrow" charset="0"/>
              </a:rPr>
              <a:t>Abrasive cleaners</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10-4</a:t>
            </a:r>
          </a:p>
        </p:txBody>
      </p:sp>
      <p:sp>
        <p:nvSpPr>
          <p:cNvPr id="2" name="Footer Placeholder 1">
            <a:extLst>
              <a:ext uri="{FF2B5EF4-FFF2-40B4-BE49-F238E27FC236}">
                <a16:creationId xmlns:a16="http://schemas.microsoft.com/office/drawing/2014/main" id="{7FEF36BE-D77D-DCF1-036C-1BD1FA17D0D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28655052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dirty="0">
                <a:latin typeface="Arial Narrow" charset="0"/>
                <a:cs typeface="+mj-cs"/>
              </a:rPr>
              <a:t>Cleaners</a:t>
            </a:r>
          </a:p>
        </p:txBody>
      </p:sp>
      <p:sp>
        <p:nvSpPr>
          <p:cNvPr id="259075" name="Rectangle 3"/>
          <p:cNvSpPr>
            <a:spLocks noGrp="1" noChangeArrowheads="1"/>
          </p:cNvSpPr>
          <p:nvPr>
            <p:ph idx="1"/>
          </p:nvPr>
        </p:nvSpPr>
        <p:spPr/>
        <p:txBody>
          <a:bodyPr/>
          <a:lstStyle/>
          <a:p>
            <a:pPr marL="0" indent="0" eaLnBrk="1" hangingPunct="1">
              <a:defRPr/>
            </a:pPr>
            <a:r>
              <a:rPr lang="en-US" dirty="0">
                <a:latin typeface="Arial Narrow" charset="0"/>
                <a:cs typeface="+mn-cs"/>
              </a:rPr>
              <a:t>To use cleaners correctly:</a:t>
            </a:r>
          </a:p>
          <a:p>
            <a:pPr lvl="1" eaLnBrk="1" hangingPunct="1">
              <a:defRPr/>
            </a:pPr>
            <a:r>
              <a:rPr lang="en-US" dirty="0">
                <a:latin typeface="Arial Narrow" charset="0"/>
              </a:rPr>
              <a:t>Follow manufacturers’ instructions. </a:t>
            </a:r>
          </a:p>
          <a:p>
            <a:pPr lvl="1" eaLnBrk="1" hangingPunct="1">
              <a:defRPr/>
            </a:pPr>
            <a:r>
              <a:rPr lang="en-US" dirty="0">
                <a:latin typeface="Arial Narrow" charset="0"/>
              </a:rPr>
              <a:t>Only use them for their intended purpose.</a:t>
            </a:r>
          </a:p>
          <a:p>
            <a:pPr lvl="2" eaLnBrk="1" hangingPunct="1">
              <a:defRPr/>
            </a:pPr>
            <a:r>
              <a:rPr lang="en-US" dirty="0">
                <a:latin typeface="Arial Narrow" charset="0"/>
              </a:rPr>
              <a:t>Do </a:t>
            </a:r>
            <a:r>
              <a:rPr lang="en-US" dirty="0">
                <a:solidFill>
                  <a:schemeClr val="accent2"/>
                </a:solidFill>
                <a:latin typeface="Arial Narrow" charset="0"/>
              </a:rPr>
              <a:t>NOT</a:t>
            </a:r>
            <a:r>
              <a:rPr lang="en-US" dirty="0">
                <a:latin typeface="Arial Narrow" charset="0"/>
              </a:rPr>
              <a:t> use one type of cleaner in place of another unless the intended use is the same.</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10-5</a:t>
            </a:r>
          </a:p>
        </p:txBody>
      </p:sp>
      <p:sp>
        <p:nvSpPr>
          <p:cNvPr id="2" name="Footer Placeholder 1">
            <a:extLst>
              <a:ext uri="{FF2B5EF4-FFF2-40B4-BE49-F238E27FC236}">
                <a16:creationId xmlns:a16="http://schemas.microsoft.com/office/drawing/2014/main" id="{7909A115-B653-D3CD-02D6-4912569B811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8017823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8"/>
          <p:cNvSpPr>
            <a:spLocks noGrp="1" noChangeArrowheads="1"/>
          </p:cNvSpPr>
          <p:nvPr>
            <p:ph type="title"/>
          </p:nvPr>
        </p:nvSpPr>
        <p:spPr/>
        <p:txBody>
          <a:bodyPr/>
          <a:lstStyle/>
          <a:p>
            <a:pPr eaLnBrk="1" hangingPunct="1">
              <a:defRPr/>
            </a:pPr>
            <a:r>
              <a:rPr lang="en-US" dirty="0">
                <a:latin typeface="Arial Narrow" charset="0"/>
                <a:cs typeface="+mj-cs"/>
              </a:rPr>
              <a:t>Sanitizers</a:t>
            </a:r>
          </a:p>
        </p:txBody>
      </p:sp>
      <p:sp>
        <p:nvSpPr>
          <p:cNvPr id="3" name="Content Placeholder 2"/>
          <p:cNvSpPr>
            <a:spLocks noGrp="1"/>
          </p:cNvSpPr>
          <p:nvPr>
            <p:ph idx="1"/>
          </p:nvPr>
        </p:nvSpPr>
        <p:spPr/>
        <p:txBody>
          <a:bodyPr/>
          <a:lstStyle/>
          <a:p>
            <a:pPr eaLnBrk="1" hangingPunct="1">
              <a:defRPr/>
            </a:pPr>
            <a:r>
              <a:rPr lang="en-US" dirty="0">
                <a:latin typeface="Arial Narrow" charset="0"/>
                <a:cs typeface="+mn-cs"/>
              </a:rPr>
              <a:t>Sanitizing methods:</a:t>
            </a:r>
          </a:p>
          <a:p>
            <a:pPr lvl="1" eaLnBrk="1" hangingPunct="1">
              <a:defRPr/>
            </a:pPr>
            <a:r>
              <a:rPr lang="en-US" dirty="0">
                <a:latin typeface="Arial Narrow" charset="0"/>
              </a:rPr>
              <a:t>Heat sanitizing:</a:t>
            </a:r>
          </a:p>
          <a:p>
            <a:pPr lvl="2" eaLnBrk="1" hangingPunct="1">
              <a:defRPr/>
            </a:pPr>
            <a:r>
              <a:rPr lang="en-US" sz="2200" dirty="0">
                <a:latin typeface="Arial Narrow" charset="0"/>
              </a:rPr>
              <a:t>Immerse the item in water that is 171</a:t>
            </a:r>
            <a:r>
              <a:rPr lang="en-US" sz="2400" dirty="0"/>
              <a:t>˚</a:t>
            </a:r>
            <a:r>
              <a:rPr lang="en-US" sz="2200" dirty="0">
                <a:latin typeface="Arial Narrow" charset="0"/>
              </a:rPr>
              <a:t>F (77</a:t>
            </a:r>
            <a:r>
              <a:rPr lang="en-US" sz="2400" dirty="0"/>
              <a:t>˚</a:t>
            </a:r>
            <a:r>
              <a:rPr lang="en-US" sz="2200" dirty="0">
                <a:latin typeface="Arial Narrow" charset="0"/>
              </a:rPr>
              <a:t>C) for at least 30 seconds. </a:t>
            </a:r>
          </a:p>
          <a:p>
            <a:pPr lvl="2" eaLnBrk="1" hangingPunct="1">
              <a:defRPr/>
            </a:pPr>
            <a:r>
              <a:rPr lang="en-US" sz="2200" dirty="0">
                <a:latin typeface="Arial Narrow" charset="0"/>
              </a:rPr>
              <a:t>Use a high-temperature dishwasher.</a:t>
            </a:r>
          </a:p>
          <a:p>
            <a:pPr lvl="1" eaLnBrk="1" hangingPunct="1">
              <a:defRPr/>
            </a:pPr>
            <a:r>
              <a:rPr lang="en-US" dirty="0">
                <a:latin typeface="Arial Narrow" charset="0"/>
              </a:rPr>
              <a:t>Chemical sanitizing:</a:t>
            </a:r>
          </a:p>
          <a:p>
            <a:pPr lvl="2" eaLnBrk="1" hangingPunct="1">
              <a:defRPr/>
            </a:pPr>
            <a:r>
              <a:rPr lang="en-US" sz="2200" dirty="0">
                <a:latin typeface="Arial Narrow" charset="0"/>
              </a:rPr>
              <a:t>Soak items in a sanitizing solution. </a:t>
            </a:r>
          </a:p>
          <a:p>
            <a:pPr lvl="2" eaLnBrk="1" hangingPunct="1">
              <a:defRPr/>
            </a:pPr>
            <a:r>
              <a:rPr lang="en-US" sz="2200" dirty="0">
                <a:latin typeface="Arial Narrow" charset="0"/>
              </a:rPr>
              <a:t>Rinse, swab, or spray items with a sanitizing solution. </a:t>
            </a:r>
          </a:p>
          <a:p>
            <a:endParaRPr lang="en-US" dirty="0"/>
          </a:p>
        </p:txBody>
      </p:sp>
      <p:sp>
        <p:nvSpPr>
          <p:cNvPr id="26009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10-6</a:t>
            </a:r>
          </a:p>
        </p:txBody>
      </p:sp>
      <p:pic>
        <p:nvPicPr>
          <p:cNvPr id="2" name="Picture 1" descr="6e_c10_02_sanitiz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
        <p:nvSpPr>
          <p:cNvPr id="4" name="Footer Placeholder 3">
            <a:extLst>
              <a:ext uri="{FF2B5EF4-FFF2-40B4-BE49-F238E27FC236}">
                <a16:creationId xmlns:a16="http://schemas.microsoft.com/office/drawing/2014/main" id="{EA8E5C1D-629E-DAB3-009A-C3218F787BC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1984301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defRPr/>
            </a:pPr>
            <a:r>
              <a:rPr lang="en-US" dirty="0">
                <a:latin typeface="Arial Narrow" charset="0"/>
                <a:cs typeface="+mj-cs"/>
              </a:rPr>
              <a:t>Sanitizers</a:t>
            </a:r>
          </a:p>
        </p:txBody>
      </p:sp>
      <p:sp>
        <p:nvSpPr>
          <p:cNvPr id="261123" name="Rectangle 3"/>
          <p:cNvSpPr>
            <a:spLocks noGrp="1" noChangeArrowheads="1"/>
          </p:cNvSpPr>
          <p:nvPr>
            <p:ph idx="1"/>
          </p:nvPr>
        </p:nvSpPr>
        <p:spPr/>
        <p:txBody>
          <a:bodyPr/>
          <a:lstStyle/>
          <a:p>
            <a:pPr eaLnBrk="1" hangingPunct="1">
              <a:defRPr/>
            </a:pPr>
            <a:r>
              <a:rPr lang="en-US" dirty="0">
                <a:latin typeface="Arial Narrow" charset="0"/>
                <a:cs typeface="+mn-cs"/>
              </a:rPr>
              <a:t>Chemical s</a:t>
            </a:r>
            <a:r>
              <a:rPr lang="en-US" dirty="0">
                <a:latin typeface="Arial Narrow" charset="0"/>
              </a:rPr>
              <a:t>anitizers</a:t>
            </a:r>
            <a:r>
              <a:rPr lang="en-US" dirty="0">
                <a:latin typeface="Arial Narrow" charset="0"/>
                <a:cs typeface="+mn-cs"/>
              </a:rPr>
              <a:t>:</a:t>
            </a:r>
          </a:p>
          <a:p>
            <a:pPr lvl="1" eaLnBrk="1" hangingPunct="1">
              <a:defRPr/>
            </a:pPr>
            <a:r>
              <a:rPr lang="en-US" dirty="0">
                <a:latin typeface="Arial Narrow" charset="0"/>
              </a:rPr>
              <a:t>Commonly used chemical sanitizers include:</a:t>
            </a:r>
          </a:p>
          <a:p>
            <a:pPr lvl="2" eaLnBrk="1" hangingPunct="1">
              <a:defRPr/>
            </a:pPr>
            <a:r>
              <a:rPr lang="en-US" dirty="0">
                <a:latin typeface="Arial Narrow" charset="0"/>
              </a:rPr>
              <a:t>Chlorine.</a:t>
            </a:r>
          </a:p>
          <a:p>
            <a:pPr lvl="2" eaLnBrk="1" hangingPunct="1">
              <a:defRPr/>
            </a:pPr>
            <a:r>
              <a:rPr lang="en-US" dirty="0">
                <a:latin typeface="Arial Narrow" charset="0"/>
              </a:rPr>
              <a:t>Iodine.</a:t>
            </a:r>
          </a:p>
          <a:p>
            <a:pPr lvl="2" eaLnBrk="1" hangingPunct="1">
              <a:defRPr/>
            </a:pPr>
            <a:r>
              <a:rPr lang="en-US" dirty="0" err="1">
                <a:latin typeface="Arial Narrow" charset="0"/>
              </a:rPr>
              <a:t>Quats</a:t>
            </a:r>
            <a:r>
              <a:rPr lang="en-US" dirty="0">
                <a:latin typeface="Arial Narrow" charset="0"/>
              </a:rPr>
              <a:t> (quaternary ammonium compounds).</a:t>
            </a:r>
          </a:p>
          <a:p>
            <a:pPr lvl="1" eaLnBrk="1" hangingPunct="1">
              <a:defRPr/>
            </a:pPr>
            <a:r>
              <a:rPr lang="en-US" dirty="0">
                <a:latin typeface="Arial Narrow" charset="0"/>
              </a:rPr>
              <a:t>Sanitizers must be available to employees at all times</a:t>
            </a:r>
          </a:p>
          <a:p>
            <a:pPr lvl="1" eaLnBrk="1" hangingPunct="1">
              <a:defRPr/>
            </a:pPr>
            <a:r>
              <a:rPr lang="en-US" dirty="0">
                <a:latin typeface="Arial Narrow" charset="0"/>
              </a:rPr>
              <a:t>Detergent-sanitizer blends can be used in some cases:</a:t>
            </a:r>
          </a:p>
          <a:p>
            <a:pPr lvl="2" eaLnBrk="1" hangingPunct="1">
              <a:defRPr/>
            </a:pPr>
            <a:r>
              <a:rPr lang="en-US" dirty="0">
                <a:latin typeface="Arial Narrow" charset="0"/>
              </a:rPr>
              <a:t>Use it once to clean.</a:t>
            </a:r>
          </a:p>
          <a:p>
            <a:pPr lvl="2" eaLnBrk="1" hangingPunct="1">
              <a:defRPr/>
            </a:pPr>
            <a:r>
              <a:rPr lang="en-US" dirty="0">
                <a:latin typeface="Arial Narrow" charset="0"/>
              </a:rPr>
              <a:t>Use it a second time to sanitize.</a:t>
            </a:r>
          </a:p>
        </p:txBody>
      </p:sp>
      <p:sp>
        <p:nvSpPr>
          <p:cNvPr id="26112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10-7</a:t>
            </a:r>
          </a:p>
        </p:txBody>
      </p:sp>
      <p:pic>
        <p:nvPicPr>
          <p:cNvPr id="6" name="Picture 5" descr="6e_c10_02_sanitiz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
        <p:nvSpPr>
          <p:cNvPr id="2" name="Footer Placeholder 1">
            <a:extLst>
              <a:ext uri="{FF2B5EF4-FFF2-40B4-BE49-F238E27FC236}">
                <a16:creationId xmlns:a16="http://schemas.microsoft.com/office/drawing/2014/main" id="{6A2ADDCA-5BF3-4590-B956-9FDB64CC642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86094060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8"/>
          <p:cNvSpPr>
            <a:spLocks noGrp="1" noChangeArrowheads="1"/>
          </p:cNvSpPr>
          <p:nvPr>
            <p:ph type="title"/>
          </p:nvPr>
        </p:nvSpPr>
        <p:spPr/>
        <p:txBody>
          <a:bodyPr/>
          <a:lstStyle/>
          <a:p>
            <a:pPr eaLnBrk="1" hangingPunct="1">
              <a:defRPr/>
            </a:pPr>
            <a:r>
              <a:rPr lang="en-US" dirty="0">
                <a:latin typeface="Arial Narrow" charset="0"/>
                <a:cs typeface="+mj-cs"/>
              </a:rPr>
              <a:t>Sanitizer Effectiveness</a:t>
            </a:r>
          </a:p>
        </p:txBody>
      </p:sp>
      <p:sp>
        <p:nvSpPr>
          <p:cNvPr id="262146" name="Rectangle 3"/>
          <p:cNvSpPr>
            <a:spLocks noGrp="1" noChangeArrowheads="1"/>
          </p:cNvSpPr>
          <p:nvPr>
            <p:ph idx="1"/>
          </p:nvPr>
        </p:nvSpPr>
        <p:spPr/>
        <p:txBody>
          <a:bodyPr/>
          <a:lstStyle/>
          <a:p>
            <a:pPr marL="0" indent="0" eaLnBrk="1" hangingPunct="1">
              <a:defRPr/>
            </a:pPr>
            <a:r>
              <a:rPr lang="en-US" dirty="0">
                <a:latin typeface="Arial Narrow" charset="0"/>
                <a:cs typeface="+mn-cs"/>
              </a:rPr>
              <a:t>Concentration:</a:t>
            </a:r>
          </a:p>
          <a:p>
            <a:pPr lvl="1" eaLnBrk="1" hangingPunct="1">
              <a:defRPr/>
            </a:pPr>
            <a:r>
              <a:rPr lang="en-US" dirty="0">
                <a:latin typeface="Arial Narrow" charset="0"/>
              </a:rPr>
              <a:t>Sanitizers should be mixed with water to the correct concentration:</a:t>
            </a:r>
          </a:p>
          <a:p>
            <a:pPr lvl="2" eaLnBrk="1" hangingPunct="1">
              <a:defRPr/>
            </a:pPr>
            <a:r>
              <a:rPr lang="en-US" b="1" dirty="0">
                <a:solidFill>
                  <a:srgbClr val="E97635"/>
                </a:solidFill>
                <a:latin typeface="Arial Narrow" charset="0"/>
                <a:cs typeface="+mn-cs"/>
              </a:rPr>
              <a:t>Not enough sanitizer </a:t>
            </a:r>
            <a:r>
              <a:rPr lang="en-US" dirty="0">
                <a:latin typeface="Arial Narrow" charset="0"/>
              </a:rPr>
              <a:t>may make the solution weak and useless.</a:t>
            </a:r>
          </a:p>
          <a:p>
            <a:pPr lvl="2" eaLnBrk="1" hangingPunct="1">
              <a:defRPr/>
            </a:pPr>
            <a:r>
              <a:rPr lang="en-US" b="1" dirty="0">
                <a:solidFill>
                  <a:srgbClr val="E97635"/>
                </a:solidFill>
                <a:latin typeface="Arial Narrow" charset="0"/>
                <a:cs typeface="+mn-cs"/>
              </a:rPr>
              <a:t>Too much sanitizer </a:t>
            </a:r>
            <a:r>
              <a:rPr lang="en-US" dirty="0">
                <a:latin typeface="Arial Narrow" charset="0"/>
              </a:rPr>
              <a:t>may make the solution too strong, unsafe, and corrode metal.</a:t>
            </a:r>
          </a:p>
        </p:txBody>
      </p:sp>
      <p:sp>
        <p:nvSpPr>
          <p:cNvPr id="26214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10-8</a:t>
            </a:r>
          </a:p>
        </p:txBody>
      </p:sp>
      <p:pic>
        <p:nvPicPr>
          <p:cNvPr id="2" name="Picture 1" descr="6e_c10_03_SanitizerK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
        <p:nvSpPr>
          <p:cNvPr id="3" name="Footer Placeholder 2">
            <a:extLst>
              <a:ext uri="{FF2B5EF4-FFF2-40B4-BE49-F238E27FC236}">
                <a16:creationId xmlns:a16="http://schemas.microsoft.com/office/drawing/2014/main" id="{DA62A4A7-D897-0AD8-B795-E00CDB2B3F6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03192653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5"/>
          <p:cNvSpPr>
            <a:spLocks noGrp="1" noChangeArrowheads="1"/>
          </p:cNvSpPr>
          <p:nvPr>
            <p:ph type="title"/>
          </p:nvPr>
        </p:nvSpPr>
        <p:spPr/>
        <p:txBody>
          <a:bodyPr/>
          <a:lstStyle/>
          <a:p>
            <a:pPr eaLnBrk="1" hangingPunct="1">
              <a:defRPr/>
            </a:pPr>
            <a:r>
              <a:rPr lang="en-US" dirty="0">
                <a:latin typeface="Arial Narrow" charset="0"/>
                <a:cs typeface="+mj-cs"/>
              </a:rPr>
              <a:t>Sanitizer Effectiveness</a:t>
            </a:r>
          </a:p>
        </p:txBody>
      </p:sp>
      <p:sp>
        <p:nvSpPr>
          <p:cNvPr id="265218" name="Rectangle 2"/>
          <p:cNvSpPr>
            <a:spLocks noGrp="1" noChangeArrowheads="1"/>
          </p:cNvSpPr>
          <p:nvPr>
            <p:ph idx="1"/>
          </p:nvPr>
        </p:nvSpPr>
        <p:spPr>
          <a:ln>
            <a:noFill/>
          </a:ln>
        </p:spPr>
        <p:txBody>
          <a:bodyPr/>
          <a:lstStyle/>
          <a:p>
            <a:pPr marL="0" indent="0" eaLnBrk="1" hangingPunct="1">
              <a:defRPr/>
            </a:pPr>
            <a:r>
              <a:rPr lang="en-US" dirty="0">
                <a:latin typeface="Arial Narrow" charset="0"/>
                <a:cs typeface="+mn-cs"/>
              </a:rPr>
              <a:t>Concentration:</a:t>
            </a:r>
            <a:r>
              <a:rPr lang="en-US" dirty="0">
                <a:solidFill>
                  <a:schemeClr val="accent1"/>
                </a:solidFill>
                <a:latin typeface="Arial Narrow" charset="0"/>
                <a:cs typeface="+mn-cs"/>
              </a:rPr>
              <a:t> </a:t>
            </a:r>
          </a:p>
          <a:p>
            <a:pPr lvl="1" eaLnBrk="1" hangingPunct="1">
              <a:defRPr/>
            </a:pPr>
            <a:r>
              <a:rPr lang="en-US" dirty="0">
                <a:latin typeface="Arial Narrow" charset="0"/>
              </a:rPr>
              <a:t>Check concentration with a test kit:</a:t>
            </a:r>
          </a:p>
          <a:p>
            <a:pPr lvl="2" eaLnBrk="1" hangingPunct="1">
              <a:defRPr/>
            </a:pPr>
            <a:r>
              <a:rPr lang="en-US" dirty="0">
                <a:latin typeface="Arial Narrow" charset="0"/>
              </a:rPr>
              <a:t>Make sure the kit is made for the sanitizer </a:t>
            </a:r>
            <a:br>
              <a:rPr lang="en-US" dirty="0">
                <a:latin typeface="Arial Narrow" charset="0"/>
              </a:rPr>
            </a:br>
            <a:r>
              <a:rPr lang="en-US" dirty="0">
                <a:latin typeface="Arial Narrow" charset="0"/>
              </a:rPr>
              <a:t>being used.</a:t>
            </a:r>
          </a:p>
          <a:p>
            <a:pPr lvl="2" eaLnBrk="1" hangingPunct="1">
              <a:defRPr/>
            </a:pPr>
            <a:r>
              <a:rPr lang="en-US" dirty="0">
                <a:latin typeface="Arial Narrow" charset="0"/>
              </a:rPr>
              <a:t>Make sure kits are always available and employees can easily access them.</a:t>
            </a:r>
          </a:p>
          <a:p>
            <a:pPr lvl="2" eaLnBrk="1" hangingPunct="1">
              <a:defRPr/>
            </a:pPr>
            <a:r>
              <a:rPr lang="en-US" kern="1200" dirty="0">
                <a:latin typeface="Arial Narrow" charset="0"/>
                <a:cs typeface="ＭＳ Ｐゴシック" charset="0"/>
              </a:rPr>
              <a:t>Check the concentration often.</a:t>
            </a:r>
          </a:p>
          <a:p>
            <a:pPr lvl="1" eaLnBrk="1" hangingPunct="1">
              <a:defRPr/>
            </a:pPr>
            <a:r>
              <a:rPr lang="en-US" dirty="0">
                <a:latin typeface="Arial Narrow" charset="0"/>
              </a:rPr>
              <a:t>Change the solution when:</a:t>
            </a:r>
          </a:p>
          <a:p>
            <a:pPr lvl="2" eaLnBrk="1" hangingPunct="1">
              <a:defRPr/>
            </a:pPr>
            <a:r>
              <a:rPr lang="en-US" dirty="0">
                <a:latin typeface="Arial Narrow" charset="0"/>
              </a:rPr>
              <a:t>It is dirty. </a:t>
            </a:r>
          </a:p>
          <a:p>
            <a:pPr lvl="2" eaLnBrk="1" hangingPunct="1">
              <a:defRPr/>
            </a:pPr>
            <a:r>
              <a:rPr lang="en-US" dirty="0">
                <a:latin typeface="Arial Narrow" charset="0"/>
              </a:rPr>
              <a:t>The concentration is too low. </a:t>
            </a:r>
          </a:p>
          <a:p>
            <a:pPr marL="571500" lvl="1" indent="-457200" eaLnBrk="1" hangingPunct="1">
              <a:defRPr/>
            </a:pPr>
            <a:endParaRPr lang="en-US" dirty="0">
              <a:latin typeface="Arial Narrow" charset="0"/>
            </a:endParaRPr>
          </a:p>
        </p:txBody>
      </p:sp>
      <p:sp>
        <p:nvSpPr>
          <p:cNvPr id="26317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10-9</a:t>
            </a:r>
          </a:p>
        </p:txBody>
      </p:sp>
      <p:pic>
        <p:nvPicPr>
          <p:cNvPr id="6" name="Picture 5" descr="6e_c10_03_SanitizerK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
        <p:nvSpPr>
          <p:cNvPr id="2" name="Footer Placeholder 1">
            <a:extLst>
              <a:ext uri="{FF2B5EF4-FFF2-40B4-BE49-F238E27FC236}">
                <a16:creationId xmlns:a16="http://schemas.microsoft.com/office/drawing/2014/main" id="{FE26901E-F0A9-84C8-34CA-DE7248D30DF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53152599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7"/>
          <p:cNvSpPr>
            <a:spLocks noGrp="1" noChangeArrowheads="1"/>
          </p:cNvSpPr>
          <p:nvPr>
            <p:ph type="title"/>
          </p:nvPr>
        </p:nvSpPr>
        <p:spPr/>
        <p:txBody>
          <a:bodyPr/>
          <a:lstStyle/>
          <a:p>
            <a:pPr eaLnBrk="1" hangingPunct="1">
              <a:defRPr/>
            </a:pPr>
            <a:r>
              <a:rPr lang="en-US" dirty="0">
                <a:latin typeface="Arial Narrow" charset="0"/>
                <a:cs typeface="+mj-cs"/>
              </a:rPr>
              <a:t>Sanitizer Effectiveness</a:t>
            </a:r>
          </a:p>
        </p:txBody>
      </p:sp>
      <p:sp>
        <p:nvSpPr>
          <p:cNvPr id="264194" name="Rectangle 3"/>
          <p:cNvSpPr>
            <a:spLocks noGrp="1" noChangeArrowheads="1"/>
          </p:cNvSpPr>
          <p:nvPr>
            <p:ph idx="1"/>
          </p:nvPr>
        </p:nvSpPr>
        <p:spPr/>
        <p:txBody>
          <a:bodyPr/>
          <a:lstStyle/>
          <a:p>
            <a:pPr marL="0" indent="0" eaLnBrk="1" hangingPunct="1">
              <a:defRPr/>
            </a:pPr>
            <a:r>
              <a:rPr lang="en-US" dirty="0">
                <a:latin typeface="Arial Narrow" charset="0"/>
                <a:cs typeface="+mn-cs"/>
              </a:rPr>
              <a:t>Temperature:</a:t>
            </a:r>
          </a:p>
          <a:p>
            <a:pPr lvl="1" eaLnBrk="1" hangingPunct="1">
              <a:defRPr/>
            </a:pPr>
            <a:r>
              <a:rPr lang="en-US" dirty="0">
                <a:latin typeface="Arial Narrow" charset="0"/>
              </a:rPr>
              <a:t>Follow manufacturer’s recommendations for the correct temperature.</a:t>
            </a:r>
          </a:p>
          <a:p>
            <a:pPr marL="0" indent="0" eaLnBrk="1" hangingPunct="1">
              <a:defRPr/>
            </a:pPr>
            <a:r>
              <a:rPr lang="en-US" dirty="0">
                <a:latin typeface="Arial Narrow" charset="0"/>
                <a:cs typeface="+mn-cs"/>
              </a:rPr>
              <a:t>Contact time:</a:t>
            </a:r>
          </a:p>
          <a:p>
            <a:pPr lvl="1" eaLnBrk="1" hangingPunct="1">
              <a:defRPr/>
            </a:pPr>
            <a:r>
              <a:rPr lang="en-US" dirty="0">
                <a:latin typeface="Arial Narrow" charset="0"/>
              </a:rPr>
              <a:t>The sanitizer must make contact with the item for a specific time. </a:t>
            </a:r>
          </a:p>
          <a:p>
            <a:pPr lvl="1" eaLnBrk="1" hangingPunct="1">
              <a:defRPr/>
            </a:pPr>
            <a:r>
              <a:rPr lang="en-US" dirty="0">
                <a:latin typeface="Arial Narrow" charset="0"/>
              </a:rPr>
              <a:t>Minimum times differ for each sanitizer.</a:t>
            </a:r>
          </a:p>
        </p:txBody>
      </p:sp>
      <p:sp>
        <p:nvSpPr>
          <p:cNvPr id="26419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10-10</a:t>
            </a:r>
          </a:p>
        </p:txBody>
      </p:sp>
      <p:pic>
        <p:nvPicPr>
          <p:cNvPr id="2" name="Picture 1" descr="6e_c10_03_SanitEqui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37173"/>
          </a:xfrm>
          <a:prstGeom prst="rect">
            <a:avLst/>
          </a:prstGeom>
        </p:spPr>
      </p:pic>
      <p:sp>
        <p:nvSpPr>
          <p:cNvPr id="3" name="Footer Placeholder 2">
            <a:extLst>
              <a:ext uri="{FF2B5EF4-FFF2-40B4-BE49-F238E27FC236}">
                <a16:creationId xmlns:a16="http://schemas.microsoft.com/office/drawing/2014/main" id="{BA7F1B2E-46A4-DCE4-162E-D85F0E14756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7625601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title"/>
          </p:nvPr>
        </p:nvSpPr>
        <p:spPr/>
        <p:txBody>
          <a:bodyPr/>
          <a:lstStyle/>
          <a:p>
            <a:pPr eaLnBrk="1" hangingPunct="1">
              <a:defRPr/>
            </a:pPr>
            <a:r>
              <a:rPr lang="en-US" dirty="0">
                <a:latin typeface="Arial Narrow" charset="0"/>
                <a:cs typeface="+mj-cs"/>
              </a:rPr>
              <a:t>Sanitizer Effectiveness</a:t>
            </a:r>
          </a:p>
        </p:txBody>
      </p:sp>
      <p:sp>
        <p:nvSpPr>
          <p:cNvPr id="265220" name="Rectangle 10"/>
          <p:cNvSpPr>
            <a:spLocks noGrp="1" noChangeArrowheads="1"/>
          </p:cNvSpPr>
          <p:nvPr>
            <p:ph idx="1"/>
          </p:nvPr>
        </p:nvSpPr>
        <p:spPr/>
        <p:txBody>
          <a:bodyPr/>
          <a:lstStyle/>
          <a:p>
            <a:pPr eaLnBrk="1" hangingPunct="1">
              <a:defRPr/>
            </a:pPr>
            <a:r>
              <a:rPr lang="en-US" dirty="0">
                <a:latin typeface="Arial Narrow" charset="0"/>
                <a:cs typeface="+mn-cs"/>
              </a:rPr>
              <a:t>Water hardness and pH: </a:t>
            </a:r>
          </a:p>
          <a:p>
            <a:pPr lvl="1" eaLnBrk="1" hangingPunct="1">
              <a:defRPr/>
            </a:pPr>
            <a:r>
              <a:rPr lang="en-US" dirty="0">
                <a:latin typeface="Arial Narrow" charset="0"/>
              </a:rPr>
              <a:t>Find out your operation’s water hardness and pH from your municipality.</a:t>
            </a:r>
          </a:p>
          <a:p>
            <a:pPr lvl="1" eaLnBrk="1" hangingPunct="1">
              <a:defRPr/>
            </a:pPr>
            <a:r>
              <a:rPr lang="en-US" dirty="0">
                <a:latin typeface="Arial Narrow" charset="0"/>
              </a:rPr>
              <a:t>Work with your supplier to identify the correct amount of sanitizer to use for your water.</a:t>
            </a:r>
          </a:p>
        </p:txBody>
      </p:sp>
      <p:sp>
        <p:nvSpPr>
          <p:cNvPr id="26521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10-11</a:t>
            </a:r>
          </a:p>
        </p:txBody>
      </p:sp>
      <p:sp>
        <p:nvSpPr>
          <p:cNvPr id="2" name="Footer Placeholder 1">
            <a:extLst>
              <a:ext uri="{FF2B5EF4-FFF2-40B4-BE49-F238E27FC236}">
                <a16:creationId xmlns:a16="http://schemas.microsoft.com/office/drawing/2014/main" id="{5BAA0C1E-C830-7A0B-2DD3-9D25AA02AA7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91708868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defRPr/>
            </a:pPr>
            <a:r>
              <a:rPr lang="en-US" dirty="0">
                <a:latin typeface="Arial Narrow" charset="0"/>
                <a:cs typeface="+mj-cs"/>
              </a:rPr>
              <a:t>Guidelines for the Effective Use of Sanitizers</a:t>
            </a:r>
          </a:p>
        </p:txBody>
      </p:sp>
      <p:sp>
        <p:nvSpPr>
          <p:cNvPr id="266243" name="Text Box 3"/>
          <p:cNvSpPr txBox="1">
            <a:spLocks noChangeArrowheads="1"/>
          </p:cNvSpPr>
          <p:nvPr/>
        </p:nvSpPr>
        <p:spPr bwMode="auto">
          <a:xfrm>
            <a:off x="6681788" y="6005513"/>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sz="2000" dirty="0">
              <a:cs typeface="+mn-cs"/>
            </a:endParaRPr>
          </a:p>
        </p:txBody>
      </p:sp>
      <p:sp>
        <p:nvSpPr>
          <p:cNvPr id="266273"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10-12</a:t>
            </a:r>
          </a:p>
        </p:txBody>
      </p:sp>
      <p:graphicFrame>
        <p:nvGraphicFramePr>
          <p:cNvPr id="7" name="Group 3"/>
          <p:cNvGraphicFramePr>
            <a:graphicFrameLocks/>
          </p:cNvGraphicFramePr>
          <p:nvPr/>
        </p:nvGraphicFramePr>
        <p:xfrm>
          <a:off x="472567" y="1860695"/>
          <a:ext cx="8228013" cy="2384136"/>
        </p:xfrm>
        <a:graphic>
          <a:graphicData uri="http://schemas.openxmlformats.org/drawingml/2006/table">
            <a:tbl>
              <a:tblPr/>
              <a:tblGrid>
                <a:gridCol w="2854568">
                  <a:extLst>
                    <a:ext uri="{9D8B030D-6E8A-4147-A177-3AD203B41FA5}">
                      <a16:colId xmlns:a16="http://schemas.microsoft.com/office/drawing/2014/main" val="20000"/>
                    </a:ext>
                  </a:extLst>
                </a:gridCol>
                <a:gridCol w="2630774">
                  <a:extLst>
                    <a:ext uri="{9D8B030D-6E8A-4147-A177-3AD203B41FA5}">
                      <a16:colId xmlns:a16="http://schemas.microsoft.com/office/drawing/2014/main" val="20001"/>
                    </a:ext>
                  </a:extLst>
                </a:gridCol>
                <a:gridCol w="2742671">
                  <a:extLst>
                    <a:ext uri="{9D8B030D-6E8A-4147-A177-3AD203B41FA5}">
                      <a16:colId xmlns:a16="http://schemas.microsoft.com/office/drawing/2014/main" val="20002"/>
                    </a:ext>
                  </a:extLst>
                </a:gridCol>
              </a:tblGrid>
              <a:tr h="356990">
                <a:tc gridSpan="3">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a:solidFill>
                            <a:srgbClr val="E97635"/>
                          </a:solidFill>
                          <a:latin typeface="+mj-lt"/>
                          <a:ea typeface="+mn-ea"/>
                          <a:cs typeface="+mn-cs"/>
                        </a:rPr>
                        <a:t>                                                     Chlorine</a:t>
                      </a: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a:ea typeface="+mn-ea"/>
                          <a:cs typeface="Arial Narrow"/>
                        </a:rPr>
                        <a:t>Water temperature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100</a:t>
                      </a:r>
                      <a:r>
                        <a:rPr lang="en-US" dirty="0"/>
                        <a:t>˚</a:t>
                      </a:r>
                      <a:r>
                        <a:rPr lang="en-US" sz="1800" b="0" i="0" kern="1200" dirty="0">
                          <a:solidFill>
                            <a:srgbClr val="231F20"/>
                          </a:solidFill>
                          <a:latin typeface="Arial Narrow"/>
                          <a:ea typeface="+mn-ea"/>
                          <a:cs typeface="Arial Narrow"/>
                        </a:rPr>
                        <a:t>F (38</a:t>
                      </a:r>
                      <a:r>
                        <a:rPr lang="en-US" dirty="0"/>
                        <a:t>˚</a:t>
                      </a:r>
                      <a:r>
                        <a:rPr lang="en-US" sz="1800" b="0" i="0" kern="1200" dirty="0">
                          <a:solidFill>
                            <a:srgbClr val="231F20"/>
                          </a:solidFill>
                          <a:latin typeface="Arial Narrow"/>
                          <a:ea typeface="+mn-ea"/>
                          <a:cs typeface="Arial Narrow"/>
                        </a:rPr>
                        <a:t>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75</a:t>
                      </a:r>
                      <a:r>
                        <a:rPr lang="en-US" dirty="0"/>
                        <a:t>˚</a:t>
                      </a:r>
                      <a:r>
                        <a:rPr lang="en-US" sz="1800" b="0" i="0" kern="1200" dirty="0">
                          <a:solidFill>
                            <a:srgbClr val="231F20"/>
                          </a:solidFill>
                          <a:latin typeface="Arial Narrow"/>
                          <a:ea typeface="+mn-ea"/>
                          <a:cs typeface="Arial Narrow"/>
                        </a:rPr>
                        <a:t>F (24</a:t>
                      </a:r>
                      <a:r>
                        <a:rPr lang="en-US" dirty="0"/>
                        <a:t>˚</a:t>
                      </a:r>
                      <a:r>
                        <a:rPr lang="en-US" sz="1800" b="0" i="0" kern="1200" dirty="0">
                          <a:solidFill>
                            <a:srgbClr val="231F20"/>
                          </a:solidFill>
                          <a:latin typeface="Arial Narrow"/>
                          <a:ea typeface="+mn-ea"/>
                          <a:cs typeface="Arial Narrow"/>
                        </a:rPr>
                        <a:t>C)</a:t>
                      </a:r>
                    </a:p>
                  </a:txBody>
                  <a:tcPr marT="45730" marB="45730" horzOverflow="overflow">
                    <a:lnL cap="flat">
                      <a:noFill/>
                    </a:lnL>
                    <a:lnR w="381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a:ea typeface="+mn-ea"/>
                          <a:cs typeface="Arial Narrow"/>
                        </a:rPr>
                        <a:t>Water pH</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10</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8</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a:ea typeface="+mn-ea"/>
                          <a:cs typeface="Arial Narrow"/>
                        </a:rPr>
                        <a:t>Water hardness</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gridSpan="2">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a:ln>
                            <a:noFill/>
                          </a:ln>
                          <a:solidFill>
                            <a:schemeClr val="tx1"/>
                          </a:solidFill>
                          <a:effectLst/>
                          <a:latin typeface="Arial Narrow"/>
                          <a:cs typeface="Arial Narrow"/>
                        </a:rPr>
                        <a:t>As per manufacturer’s recommendations</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endParaRPr kumimoji="0" lang="en-US" sz="1800" b="0" i="0" u="none" strike="noStrike" cap="none" normalizeH="0" baseline="0" dirty="0">
                        <a:ln>
                          <a:noFill/>
                        </a:ln>
                        <a:solidFill>
                          <a:schemeClr val="tx1"/>
                        </a:solidFill>
                        <a:effectLst/>
                        <a:latin typeface="Arial Narrow"/>
                        <a:cs typeface="Arial Narrow"/>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a:ea typeface="+mn-ea"/>
                          <a:cs typeface="Arial Narrow"/>
                        </a:rPr>
                        <a:t>Sanitizer concentration range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a:ln>
                            <a:noFill/>
                          </a:ln>
                          <a:solidFill>
                            <a:schemeClr val="tx1"/>
                          </a:solidFill>
                          <a:effectLst/>
                          <a:latin typeface="Arial Narrow"/>
                          <a:cs typeface="Arial Narrow"/>
                        </a:rPr>
                        <a:t>50–99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a:cs typeface="Arial Narrow"/>
                        </a:rPr>
                        <a:t>50–99 ppm</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a:solidFill>
                            <a:schemeClr val="tx1"/>
                          </a:solidFill>
                          <a:latin typeface="Arial Narrow"/>
                          <a:ea typeface="+mn-ea"/>
                          <a:cs typeface="Arial Narrow"/>
                        </a:rPr>
                        <a:t>Sanitizer</a:t>
                      </a:r>
                      <a:r>
                        <a:rPr lang="en-US" sz="1800" b="1" i="0" kern="1200" baseline="0" dirty="0">
                          <a:solidFill>
                            <a:schemeClr val="tx1"/>
                          </a:solidFill>
                          <a:latin typeface="Arial Narrow"/>
                          <a:ea typeface="+mn-ea"/>
                          <a:cs typeface="Arial Narrow"/>
                        </a:rPr>
                        <a:t> contact time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pPr>
                      <a:r>
                        <a:rPr lang="en-US" sz="1800" b="0" i="0" kern="1200" dirty="0">
                          <a:solidFill>
                            <a:srgbClr val="231F20"/>
                          </a:solidFill>
                          <a:latin typeface="Times New Roman"/>
                          <a:ea typeface="+mn-ea"/>
                          <a:cs typeface="Times New Roman"/>
                        </a:rPr>
                        <a:t>≥</a:t>
                      </a:r>
                      <a:r>
                        <a:rPr kumimoji="0" lang="en-US" sz="1800" b="0" i="0" u="none" strike="noStrike" cap="none" normalizeH="0" baseline="0" dirty="0">
                          <a:ln>
                            <a:noFill/>
                          </a:ln>
                          <a:solidFill>
                            <a:schemeClr val="tx1"/>
                          </a:solidFill>
                          <a:effectLst/>
                          <a:latin typeface="Arial Narrow"/>
                          <a:cs typeface="Arial Narrow"/>
                        </a:rPr>
                        <a:t>7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defRPr/>
                      </a:pPr>
                      <a:r>
                        <a:rPr lang="en-US" sz="1800" b="0" i="0" kern="1200" dirty="0">
                          <a:solidFill>
                            <a:srgbClr val="231F20"/>
                          </a:solidFill>
                          <a:latin typeface="Times New Roman"/>
                          <a:ea typeface="+mn-ea"/>
                          <a:cs typeface="Times New Roman"/>
                        </a:rPr>
                        <a:t>≥</a:t>
                      </a:r>
                      <a:r>
                        <a:rPr kumimoji="0" lang="en-US" sz="1800" b="0" i="0" u="none" strike="noStrike" cap="none" normalizeH="0" baseline="0" dirty="0">
                          <a:ln>
                            <a:noFill/>
                          </a:ln>
                          <a:solidFill>
                            <a:schemeClr val="tx1"/>
                          </a:solidFill>
                          <a:effectLst/>
                          <a:latin typeface="Arial Narrow"/>
                          <a:cs typeface="Arial Narrow"/>
                        </a:rPr>
                        <a:t>7 sec</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
        <p:nvSpPr>
          <p:cNvPr id="2" name="Footer Placeholder 1">
            <a:extLst>
              <a:ext uri="{FF2B5EF4-FFF2-40B4-BE49-F238E27FC236}">
                <a16:creationId xmlns:a16="http://schemas.microsoft.com/office/drawing/2014/main" id="{8E1B4236-EE5E-7905-F16E-C899B4A35CC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4503398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a:graphicFrameLocks/>
          </p:cNvGraphicFramePr>
          <p:nvPr/>
        </p:nvGraphicFramePr>
        <p:xfrm>
          <a:off x="396874" y="1143000"/>
          <a:ext cx="8457566" cy="3363450"/>
        </p:xfrm>
        <a:graphic>
          <a:graphicData uri="http://schemas.openxmlformats.org/drawingml/2006/table">
            <a:tbl>
              <a:tblPr/>
              <a:tblGrid>
                <a:gridCol w="2945462">
                  <a:extLst>
                    <a:ext uri="{9D8B030D-6E8A-4147-A177-3AD203B41FA5}">
                      <a16:colId xmlns:a16="http://schemas.microsoft.com/office/drawing/2014/main" val="20000"/>
                    </a:ext>
                  </a:extLst>
                </a:gridCol>
                <a:gridCol w="2586024">
                  <a:extLst>
                    <a:ext uri="{9D8B030D-6E8A-4147-A177-3AD203B41FA5}">
                      <a16:colId xmlns:a16="http://schemas.microsoft.com/office/drawing/2014/main" val="20001"/>
                    </a:ext>
                  </a:extLst>
                </a:gridCol>
                <a:gridCol w="2926080">
                  <a:extLst>
                    <a:ext uri="{9D8B030D-6E8A-4147-A177-3AD203B41FA5}">
                      <a16:colId xmlns:a16="http://schemas.microsoft.com/office/drawing/2014/main" val="20002"/>
                    </a:ext>
                  </a:extLst>
                </a:gridCol>
              </a:tblGrid>
              <a:tr h="356990">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a:solidFill>
                            <a:srgbClr val="E97635"/>
                          </a:solidFill>
                          <a:latin typeface="+mj-lt"/>
                          <a:ea typeface="+mn-ea"/>
                          <a:cs typeface="+mn-cs"/>
                        </a:rPr>
                        <a:t>Iodine</a:t>
                      </a:r>
                      <a:endParaRPr lang="en-US" sz="2000" b="1" dirty="0">
                        <a:solidFill>
                          <a:srgbClr val="E97635"/>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a:solidFill>
                            <a:srgbClr val="E97635"/>
                          </a:solidFill>
                          <a:latin typeface="+mj-lt"/>
                          <a:ea typeface="+mn-ea"/>
                          <a:cs typeface="+mn-cs"/>
                        </a:rPr>
                        <a:t>Quats</a:t>
                      </a:r>
                      <a:endParaRPr lang="en-US" sz="2000" b="1" dirty="0">
                        <a:solidFill>
                          <a:srgbClr val="E97635"/>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a:ea typeface="+mn-ea"/>
                          <a:cs typeface="Arial Narrow"/>
                        </a:rPr>
                        <a:t>Water temperature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Arial Narrow"/>
                          <a:ea typeface="+mn-ea"/>
                          <a:cs typeface="Arial Narrow"/>
                        </a:rPr>
                        <a:t>68</a:t>
                      </a:r>
                      <a:r>
                        <a:rPr lang="en-US" dirty="0"/>
                        <a:t>˚</a:t>
                      </a:r>
                      <a:r>
                        <a:rPr lang="en-US" sz="1800" b="0" i="0" kern="1200" dirty="0">
                          <a:solidFill>
                            <a:srgbClr val="231F20"/>
                          </a:solidFill>
                          <a:latin typeface="Arial Narrow"/>
                          <a:ea typeface="+mn-ea"/>
                          <a:cs typeface="Arial Narrow"/>
                        </a:rPr>
                        <a:t>F (20</a:t>
                      </a:r>
                      <a:r>
                        <a:rPr lang="en-US" dirty="0"/>
                        <a:t>˚</a:t>
                      </a:r>
                      <a:r>
                        <a:rPr lang="en-US" sz="1800" b="0" i="0" kern="1200" dirty="0">
                          <a:solidFill>
                            <a:srgbClr val="231F20"/>
                          </a:solidFill>
                          <a:latin typeface="Arial Narrow"/>
                          <a:ea typeface="+mn-ea"/>
                          <a:cs typeface="Arial Narrow"/>
                        </a:rPr>
                        <a:t>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Arial Narrow"/>
                          <a:ea typeface="+mn-ea"/>
                          <a:cs typeface="Arial Narrow"/>
                        </a:rPr>
                        <a:t>75</a:t>
                      </a:r>
                      <a:r>
                        <a:rPr lang="en-US" dirty="0"/>
                        <a:t>˚</a:t>
                      </a:r>
                      <a:r>
                        <a:rPr lang="en-US" sz="1800" b="0" i="0" kern="1200" dirty="0">
                          <a:solidFill>
                            <a:srgbClr val="231F20"/>
                          </a:solidFill>
                          <a:latin typeface="Arial Narrow"/>
                          <a:ea typeface="+mn-ea"/>
                          <a:cs typeface="Arial Narrow"/>
                        </a:rPr>
                        <a:t>F (24</a:t>
                      </a:r>
                      <a:r>
                        <a:rPr lang="en-US" dirty="0"/>
                        <a:t>˚</a:t>
                      </a:r>
                      <a:r>
                        <a:rPr lang="en-US" sz="1800" b="0" i="0" kern="1200" dirty="0">
                          <a:solidFill>
                            <a:srgbClr val="231F20"/>
                          </a:solidFill>
                          <a:latin typeface="Arial Narrow"/>
                          <a:ea typeface="+mn-ea"/>
                          <a:cs typeface="Arial Narrow"/>
                        </a:rPr>
                        <a:t>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a:ea typeface="+mn-ea"/>
                          <a:cs typeface="Arial Narrow"/>
                        </a:rPr>
                        <a:t>Water pH</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5 or </a:t>
                      </a:r>
                      <a:r>
                        <a:rPr kumimoji="0" lang="en-US" sz="1800" b="0" i="0" u="none" strike="noStrike" kern="1200" cap="none" normalizeH="0" baseline="0" dirty="0">
                          <a:ln>
                            <a:noFill/>
                          </a:ln>
                          <a:solidFill>
                            <a:schemeClr val="tx1"/>
                          </a:solidFill>
                          <a:effectLst/>
                          <a:latin typeface="Arial Narrow"/>
                          <a:ea typeface="+mn-ea"/>
                          <a:cs typeface="Arial Narrow"/>
                        </a:rPr>
                        <a:t>a</a:t>
                      </a:r>
                      <a:r>
                        <a:rPr kumimoji="0" lang="en-US" sz="1800" b="0" i="0" u="none" strike="noStrike" cap="none" normalizeH="0" baseline="0" dirty="0">
                          <a:ln>
                            <a:noFill/>
                          </a:ln>
                          <a:solidFill>
                            <a:schemeClr val="tx1"/>
                          </a:solidFill>
                          <a:effectLst/>
                          <a:latin typeface="Arial Narrow"/>
                          <a:cs typeface="Arial Narrow"/>
                        </a:rPr>
                        <a:t>s per manufacturer’s recommendations </a:t>
                      </a:r>
                      <a:endParaRPr lang="en-US" sz="1800" b="0"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a:cs typeface="Arial Narrow"/>
                        </a:rPr>
                        <a:t>As per manufacturer’s recommendations</a:t>
                      </a:r>
                      <a:endParaRPr lang="en-US" sz="1800" b="0"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a:ea typeface="+mn-ea"/>
                          <a:cs typeface="Arial Narrow"/>
                        </a:rPr>
                        <a:t>Water hardness</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a:cs typeface="Arial Narrow"/>
                        </a:rPr>
                        <a:t>As per manufacturer’s recommendations</a:t>
                      </a:r>
                      <a:endParaRPr lang="en-US" sz="1800" b="0"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500 ppm or </a:t>
                      </a:r>
                      <a:r>
                        <a:rPr kumimoji="0" lang="en-US" sz="1800" b="0" i="0" u="none" strike="noStrike" kern="1200" cap="none" normalizeH="0" baseline="0" dirty="0">
                          <a:ln>
                            <a:noFill/>
                          </a:ln>
                          <a:solidFill>
                            <a:schemeClr val="tx1"/>
                          </a:solidFill>
                          <a:effectLst/>
                          <a:latin typeface="Arial Narrow"/>
                          <a:ea typeface="+mn-ea"/>
                          <a:cs typeface="Arial Narrow"/>
                        </a:rPr>
                        <a:t>a</a:t>
                      </a:r>
                      <a:r>
                        <a:rPr kumimoji="0" lang="en-US" sz="1800" b="0" i="0" u="none" strike="noStrike" cap="none" normalizeH="0" baseline="0" dirty="0">
                          <a:ln>
                            <a:noFill/>
                          </a:ln>
                          <a:solidFill>
                            <a:schemeClr val="tx1"/>
                          </a:solidFill>
                          <a:effectLst/>
                          <a:latin typeface="Arial Narrow"/>
                          <a:cs typeface="Arial Narrow"/>
                        </a:rPr>
                        <a:t>s per manufacturer’s recommendations</a:t>
                      </a:r>
                      <a:endParaRPr lang="en-US" sz="1800" b="0"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a:ea typeface="+mn-ea"/>
                          <a:cs typeface="Arial Narrow"/>
                        </a:rPr>
                        <a:t>Sanitizer concentration range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Arial Narrow"/>
                          <a:ea typeface="+mn-ea"/>
                          <a:cs typeface="Arial Narrow"/>
                        </a:rPr>
                        <a:t>12.5–25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a:cs typeface="Arial Narrow"/>
                        </a:rPr>
                        <a:t>As per manufacturer’s recommendations</a:t>
                      </a:r>
                      <a:endParaRPr lang="en-US" sz="1800" b="0"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a:solidFill>
                            <a:schemeClr val="tx1"/>
                          </a:solidFill>
                          <a:latin typeface="Arial Narrow"/>
                          <a:ea typeface="+mn-ea"/>
                          <a:cs typeface="Arial Narrow"/>
                        </a:rPr>
                        <a:t>Sanitizer</a:t>
                      </a:r>
                      <a:r>
                        <a:rPr lang="en-US" sz="1800" b="1" i="0" kern="1200" baseline="0" dirty="0">
                          <a:solidFill>
                            <a:schemeClr val="tx1"/>
                          </a:solidFill>
                          <a:latin typeface="Arial Narrow"/>
                          <a:ea typeface="+mn-ea"/>
                          <a:cs typeface="Arial Narrow"/>
                        </a:rPr>
                        <a:t> contact time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
        <p:nvSpPr>
          <p:cNvPr id="4" name="Rectangle 2"/>
          <p:cNvSpPr txBox="1">
            <a:spLocks noChangeArrowheads="1"/>
          </p:cNvSpPr>
          <p:nvPr/>
        </p:nvSpPr>
        <p:spPr>
          <a:xfrm>
            <a:off x="393192" y="158750"/>
            <a:ext cx="8307388" cy="519112"/>
          </a:xfrm>
          <a:prstGeom prst="rect">
            <a:avLst/>
          </a:prstGeom>
        </p:spPr>
        <p:txBody>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dirty="0">
                <a:latin typeface="Arial Narrow" charset="0"/>
                <a:cs typeface="+mj-cs"/>
              </a:rPr>
              <a:t>Guidelines for the Effective Use of Sanitizers</a:t>
            </a:r>
          </a:p>
        </p:txBody>
      </p:sp>
      <p:sp>
        <p:nvSpPr>
          <p:cNvPr id="5"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10-13</a:t>
            </a:r>
          </a:p>
        </p:txBody>
      </p:sp>
      <p:sp>
        <p:nvSpPr>
          <p:cNvPr id="2" name="Footer Placeholder 1">
            <a:extLst>
              <a:ext uri="{FF2B5EF4-FFF2-40B4-BE49-F238E27FC236}">
                <a16:creationId xmlns:a16="http://schemas.microsoft.com/office/drawing/2014/main" id="{0E8427DC-2D62-824C-0CF3-0ACEFCDB63B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94924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latin typeface="Arial Narrow" charset="0"/>
                <a:cs typeface="+mj-cs"/>
              </a:rPr>
              <a:t>Challenges to Food Safety</a:t>
            </a:r>
          </a:p>
        </p:txBody>
      </p:sp>
      <p:sp>
        <p:nvSpPr>
          <p:cNvPr id="15363" name="Rectangle 3"/>
          <p:cNvSpPr>
            <a:spLocks noGrp="1" noChangeArrowheads="1"/>
          </p:cNvSpPr>
          <p:nvPr>
            <p:ph idx="1"/>
          </p:nvPr>
        </p:nvSpPr>
        <p:spPr/>
        <p:txBody>
          <a:bodyPr/>
          <a:lstStyle/>
          <a:p>
            <a:pPr marL="0" indent="0" eaLnBrk="1" hangingPunct="1">
              <a:defRPr/>
            </a:pPr>
            <a:r>
              <a:rPr lang="en-US" dirty="0">
                <a:latin typeface="Arial Narrow" charset="0"/>
                <a:cs typeface="+mn-cs"/>
              </a:rPr>
              <a:t>A foodborne illness is a disease transmitted to people through food.</a:t>
            </a:r>
          </a:p>
          <a:p>
            <a:pPr marL="0" indent="0" eaLnBrk="1" hangingPunct="1">
              <a:defRPr/>
            </a:pPr>
            <a:r>
              <a:rPr lang="en-US" dirty="0">
                <a:latin typeface="Arial Narrow" charset="0"/>
                <a:cs typeface="+mn-cs"/>
              </a:rPr>
              <a:t>An illness is considered an outbreak when:</a:t>
            </a:r>
          </a:p>
          <a:p>
            <a:pPr marL="347472" lvl="1" indent="-347472" eaLnBrk="1" hangingPunct="1">
              <a:lnSpc>
                <a:spcPct val="100000"/>
              </a:lnSpc>
              <a:spcBef>
                <a:spcPts val="900"/>
              </a:spcBef>
              <a:defRPr/>
            </a:pPr>
            <a:r>
              <a:rPr lang="en-US" dirty="0">
                <a:latin typeface="Arial Narrow" charset="0"/>
              </a:rPr>
              <a:t>Two or more people have the same symptoms after eating the same food.</a:t>
            </a:r>
          </a:p>
          <a:p>
            <a:pPr marL="347472" lvl="1" indent="-347472" eaLnBrk="1" hangingPunct="1">
              <a:lnSpc>
                <a:spcPct val="100000"/>
              </a:lnSpc>
              <a:spcBef>
                <a:spcPts val="900"/>
              </a:spcBef>
              <a:defRPr/>
            </a:pPr>
            <a:r>
              <a:rPr lang="en-US" dirty="0">
                <a:latin typeface="Arial Narrow" charset="0"/>
              </a:rPr>
              <a:t>An investigation is conducted by state and local regulatory authorities.</a:t>
            </a:r>
          </a:p>
          <a:p>
            <a:pPr marL="347472" lvl="1" indent="-347472" eaLnBrk="1" hangingPunct="1">
              <a:lnSpc>
                <a:spcPct val="100000"/>
              </a:lnSpc>
              <a:spcBef>
                <a:spcPts val="900"/>
              </a:spcBef>
              <a:defRPr/>
            </a:pPr>
            <a:r>
              <a:rPr lang="en-US" dirty="0">
                <a:latin typeface="Arial Narrow" charset="0"/>
              </a:rPr>
              <a:t>The outbreak is confirmed by laboratory analysis.</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2" name="Footer Placeholder 1">
            <a:extLst>
              <a:ext uri="{FF2B5EF4-FFF2-40B4-BE49-F238E27FC236}">
                <a16:creationId xmlns:a16="http://schemas.microsoft.com/office/drawing/2014/main" id="{5319BA7B-BC3E-C70C-8B0E-72C077990BA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a:xfrm>
            <a:off x="409575" y="1109547"/>
            <a:ext cx="8220075" cy="4983163"/>
          </a:xfrm>
        </p:spPr>
        <p:txBody>
          <a:bodyPr/>
          <a:lstStyle/>
          <a:p>
            <a:pPr marL="0" lvl="1" indent="0" eaLnBrk="1" hangingPunct="1">
              <a:buFont typeface="Wingdings" pitchFamily="2" charset="2"/>
              <a:buNone/>
              <a:defRPr/>
            </a:pPr>
            <a:r>
              <a:rPr lang="en-US" sz="2400" b="1" dirty="0">
                <a:solidFill>
                  <a:srgbClr val="E97635"/>
                </a:solidFill>
                <a:ea typeface="+mn-ea"/>
                <a:cs typeface="+mn-cs"/>
              </a:rPr>
              <a:t>To become a Certified Food Protection Manager: </a:t>
            </a:r>
          </a:p>
          <a:p>
            <a:pPr lvl="1" eaLnBrk="1" hangingPunct="1">
              <a:defRPr/>
            </a:pPr>
            <a:r>
              <a:rPr lang="en-US" dirty="0">
                <a:latin typeface="Arial Narrow" charset="0"/>
              </a:rPr>
              <a:t>You must pass a test from an accredited program</a:t>
            </a:r>
          </a:p>
          <a:p>
            <a:pPr lvl="1" eaLnBrk="1" hangingPunct="1">
              <a:defRPr/>
            </a:pPr>
            <a:r>
              <a:rPr lang="en-US" dirty="0">
                <a:latin typeface="Arial Narrow" charset="0"/>
              </a:rPr>
              <a:t>The program must be accredited by an agency approved by a Conference for Food Protection</a:t>
            </a:r>
          </a:p>
          <a:p>
            <a:pPr lvl="1" eaLnBrk="1" hangingPunct="1">
              <a:defRPr/>
            </a:pPr>
            <a:r>
              <a:rPr lang="en-US" dirty="0">
                <a:latin typeface="Arial Narrow" charset="0"/>
              </a:rPr>
              <a:t>Completing this course and passing the </a:t>
            </a:r>
            <a:r>
              <a:rPr lang="en-US" dirty="0" err="1">
                <a:latin typeface="Arial Narrow" charset="0"/>
              </a:rPr>
              <a:t>ServSafe</a:t>
            </a:r>
            <a:r>
              <a:rPr lang="en-US" dirty="0">
                <a:latin typeface="Arial Narrow" charset="0"/>
              </a:rPr>
              <a:t> exam meets this requirement</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1-30</a:t>
            </a:r>
          </a:p>
        </p:txBody>
      </p:sp>
      <p:sp>
        <p:nvSpPr>
          <p:cNvPr id="2" name="Footer Placeholder 1">
            <a:extLst>
              <a:ext uri="{FF2B5EF4-FFF2-40B4-BE49-F238E27FC236}">
                <a16:creationId xmlns:a16="http://schemas.microsoft.com/office/drawing/2014/main" id="{D741C2B0-DDF1-EF71-27F8-98A442B6DFC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2"/>
    </p:custDataLst>
    <p:extLst>
      <p:ext uri="{BB962C8B-B14F-4D97-AF65-F5344CB8AC3E}">
        <p14:creationId xmlns:p14="http://schemas.microsoft.com/office/powerpoint/2010/main" val="3235900230"/>
      </p:ext>
    </p:extLst>
  </p:cSld>
  <p:clrMapOvr>
    <a:overrideClrMapping bg1="lt1" tx1="dk1" bg2="lt2" tx2="dk2" accent1="accent1" accent2="accent2" accent3="accent3" accent4="accent4" accent5="accent5" accent6="accent6" hlink="hlink" folHlink="folHlink"/>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1"/>
          </p:nvPr>
        </p:nvSpPr>
        <p:spPr>
          <a:xfrm>
            <a:off x="4813805" y="5945895"/>
            <a:ext cx="2723578" cy="395287"/>
          </a:xfrm>
        </p:spPr>
        <p:txBody>
          <a:bodyPr/>
          <a:lstStyle/>
          <a:p>
            <a:pPr marL="0" indent="0">
              <a:spcBef>
                <a:spcPts val="0"/>
              </a:spcBef>
            </a:pPr>
            <a:r>
              <a:rPr lang="en-US" dirty="0"/>
              <a:t>5. Allow the surface </a:t>
            </a:r>
            <a:br>
              <a:rPr lang="en-US" dirty="0"/>
            </a:br>
            <a:r>
              <a:rPr lang="en-US" dirty="0"/>
              <a:t>to air-dry.</a:t>
            </a:r>
          </a:p>
        </p:txBody>
      </p:sp>
      <p:sp>
        <p:nvSpPr>
          <p:cNvPr id="12" name="Text Placeholder 11"/>
          <p:cNvSpPr>
            <a:spLocks noGrp="1"/>
          </p:cNvSpPr>
          <p:nvPr>
            <p:ph type="body" sz="quarter" idx="20"/>
          </p:nvPr>
        </p:nvSpPr>
        <p:spPr>
          <a:xfrm>
            <a:off x="1842531" y="5945895"/>
            <a:ext cx="2723578" cy="395287"/>
          </a:xfrm>
        </p:spPr>
        <p:txBody>
          <a:bodyPr/>
          <a:lstStyle/>
          <a:p>
            <a:r>
              <a:rPr lang="en-US" dirty="0"/>
              <a:t>4. Sanitize the surface.</a:t>
            </a:r>
          </a:p>
        </p:txBody>
      </p:sp>
      <p:sp>
        <p:nvSpPr>
          <p:cNvPr id="11" name="Text Placeholder 10"/>
          <p:cNvSpPr>
            <a:spLocks noGrp="1"/>
          </p:cNvSpPr>
          <p:nvPr>
            <p:ph type="body" sz="quarter" idx="19"/>
          </p:nvPr>
        </p:nvSpPr>
        <p:spPr>
          <a:xfrm>
            <a:off x="6220764" y="3370652"/>
            <a:ext cx="2723578" cy="395287"/>
          </a:xfrm>
        </p:spPr>
        <p:txBody>
          <a:bodyPr/>
          <a:lstStyle/>
          <a:p>
            <a:r>
              <a:rPr lang="en-US" dirty="0"/>
              <a:t>3. Rinse the surface.</a:t>
            </a:r>
          </a:p>
        </p:txBody>
      </p:sp>
      <p:sp>
        <p:nvSpPr>
          <p:cNvPr id="10" name="Text Placeholder 9"/>
          <p:cNvSpPr>
            <a:spLocks noGrp="1"/>
          </p:cNvSpPr>
          <p:nvPr>
            <p:ph type="body" sz="quarter" idx="18"/>
          </p:nvPr>
        </p:nvSpPr>
        <p:spPr>
          <a:xfrm>
            <a:off x="3519085" y="3370652"/>
            <a:ext cx="2723578" cy="395287"/>
          </a:xfrm>
        </p:spPr>
        <p:txBody>
          <a:bodyPr/>
          <a:lstStyle/>
          <a:p>
            <a:r>
              <a:rPr lang="en-US" dirty="0"/>
              <a:t>2. Wash the surface.</a:t>
            </a:r>
          </a:p>
        </p:txBody>
      </p:sp>
      <p:sp>
        <p:nvSpPr>
          <p:cNvPr id="9" name="Text Placeholder 8"/>
          <p:cNvSpPr>
            <a:spLocks noGrp="1"/>
          </p:cNvSpPr>
          <p:nvPr>
            <p:ph type="body" sz="quarter" idx="17"/>
          </p:nvPr>
        </p:nvSpPr>
        <p:spPr>
          <a:xfrm>
            <a:off x="718471" y="3370652"/>
            <a:ext cx="2723578" cy="395287"/>
          </a:xfrm>
        </p:spPr>
        <p:txBody>
          <a:bodyPr/>
          <a:lstStyle/>
          <a:p>
            <a:pPr marL="0" indent="0">
              <a:spcBef>
                <a:spcPts val="0"/>
              </a:spcBef>
            </a:pPr>
            <a:r>
              <a:rPr lang="en-US" dirty="0"/>
              <a:t>1. Scrape or remove food bits from the surface. </a:t>
            </a:r>
          </a:p>
          <a:p>
            <a:endParaRPr lang="en-US" dirty="0"/>
          </a:p>
        </p:txBody>
      </p:sp>
      <p:pic>
        <p:nvPicPr>
          <p:cNvPr id="27" name="Picture Placeholder 26">
            <a:extLst>
              <a:ext uri="{FF2B5EF4-FFF2-40B4-BE49-F238E27FC236}">
                <a16:creationId xmlns:a16="http://schemas.microsoft.com/office/drawing/2014/main" id="{75B98058-3B3F-4E2F-9FE1-7317735C83D3}"/>
              </a:ext>
            </a:extLst>
          </p:cNvPr>
          <p:cNvPicPr>
            <a:picLocks noGrp="1" noChangeAspect="1"/>
          </p:cNvPicPr>
          <p:nvPr>
            <p:ph type="pic" sz="quarter" idx="16"/>
          </p:nvPr>
        </p:nvPicPr>
        <p:blipFill rotWithShape="1">
          <a:blip r:embed="rId4" cstate="print">
            <a:extLst>
              <a:ext uri="{28A0092B-C50C-407E-A947-70E740481C1C}">
                <a14:useLocalDpi xmlns:a14="http://schemas.microsoft.com/office/drawing/2010/main"/>
              </a:ext>
            </a:extLst>
          </a:blip>
          <a:srcRect/>
          <a:stretch/>
        </p:blipFill>
        <p:spPr>
          <a:xfrm>
            <a:off x="5126493" y="4317393"/>
            <a:ext cx="2093912" cy="1502664"/>
          </a:xfrm>
        </p:spPr>
      </p:pic>
      <p:pic>
        <p:nvPicPr>
          <p:cNvPr id="25" name="Picture Placeholder 24">
            <a:extLst>
              <a:ext uri="{FF2B5EF4-FFF2-40B4-BE49-F238E27FC236}">
                <a16:creationId xmlns:a16="http://schemas.microsoft.com/office/drawing/2014/main" id="{7C497182-ADF4-441F-8F7C-8336BC989787}"/>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a:stretch/>
        </p:blipFill>
        <p:spPr>
          <a:xfrm>
            <a:off x="2162175" y="4338638"/>
            <a:ext cx="2093913" cy="1501775"/>
          </a:xfrm>
        </p:spPr>
      </p:pic>
      <p:pic>
        <p:nvPicPr>
          <p:cNvPr id="23" name="Picture Placeholder 22">
            <a:extLst>
              <a:ext uri="{FF2B5EF4-FFF2-40B4-BE49-F238E27FC236}">
                <a16:creationId xmlns:a16="http://schemas.microsoft.com/office/drawing/2014/main" id="{7B0A75EB-B216-46F1-B0A9-6551B6B4CF04}"/>
              </a:ext>
            </a:extLst>
          </p:cNvPr>
          <p:cNvPicPr>
            <a:picLocks noGrp="1" noChangeAspect="1"/>
          </p:cNvPicPr>
          <p:nvPr>
            <p:ph type="pic" sz="quarter" idx="14"/>
          </p:nvPr>
        </p:nvPicPr>
        <p:blipFill rotWithShape="1">
          <a:blip r:embed="rId6" cstate="print">
            <a:extLst>
              <a:ext uri="{28A0092B-C50C-407E-A947-70E740481C1C}">
                <a14:useLocalDpi xmlns:a14="http://schemas.microsoft.com/office/drawing/2010/main"/>
              </a:ext>
            </a:extLst>
          </a:blip>
          <a:srcRect/>
          <a:stretch/>
        </p:blipFill>
        <p:spPr>
          <a:xfrm>
            <a:off x="6540597" y="1784884"/>
            <a:ext cx="2093912" cy="1502664"/>
          </a:xfrm>
        </p:spPr>
      </p:pic>
      <p:pic>
        <p:nvPicPr>
          <p:cNvPr id="21" name="Picture Placeholder 20">
            <a:extLst>
              <a:ext uri="{FF2B5EF4-FFF2-40B4-BE49-F238E27FC236}">
                <a16:creationId xmlns:a16="http://schemas.microsoft.com/office/drawing/2014/main" id="{ED5DBA58-12D8-4B42-96DD-5777CFD1296D}"/>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a:ext>
            </a:extLst>
          </a:blip>
          <a:srcRect/>
          <a:stretch/>
        </p:blipFill>
        <p:spPr>
          <a:xfrm>
            <a:off x="3826874" y="1784884"/>
            <a:ext cx="2093912" cy="1502664"/>
          </a:xfrm>
        </p:spPr>
      </p:pic>
      <p:pic>
        <p:nvPicPr>
          <p:cNvPr id="15" name="Picture Placeholder 14">
            <a:extLst>
              <a:ext uri="{FF2B5EF4-FFF2-40B4-BE49-F238E27FC236}">
                <a16:creationId xmlns:a16="http://schemas.microsoft.com/office/drawing/2014/main" id="{54C972AE-EE54-4334-94F9-3C700FD52270}"/>
              </a:ext>
            </a:extLst>
          </p:cNvPr>
          <p:cNvPicPr>
            <a:picLocks noGrp="1" noChangeAspect="1"/>
          </p:cNvPicPr>
          <p:nvPr>
            <p:ph type="pic" sz="quarter" idx="12"/>
          </p:nvPr>
        </p:nvPicPr>
        <p:blipFill rotWithShape="1">
          <a:blip r:embed="rId8" cstate="print">
            <a:extLst>
              <a:ext uri="{28A0092B-C50C-407E-A947-70E740481C1C}">
                <a14:useLocalDpi xmlns:a14="http://schemas.microsoft.com/office/drawing/2010/main"/>
              </a:ext>
            </a:extLst>
          </a:blip>
          <a:srcRect/>
          <a:stretch/>
        </p:blipFill>
        <p:spPr>
          <a:xfrm>
            <a:off x="1030288" y="1793998"/>
            <a:ext cx="2093912" cy="1502664"/>
          </a:xfrm>
        </p:spPr>
      </p:pic>
      <p:sp>
        <p:nvSpPr>
          <p:cNvPr id="268295" name="Rectangle 7"/>
          <p:cNvSpPr>
            <a:spLocks noGrp="1" noChangeArrowheads="1"/>
          </p:cNvSpPr>
          <p:nvPr>
            <p:ph type="title"/>
          </p:nvPr>
        </p:nvSpPr>
        <p:spPr/>
        <p:txBody>
          <a:bodyPr/>
          <a:lstStyle/>
          <a:p>
            <a:pPr eaLnBrk="1" hangingPunct="1">
              <a:defRPr/>
            </a:pPr>
            <a:r>
              <a:rPr lang="en-US" dirty="0">
                <a:latin typeface="Arial Narrow" charset="0"/>
                <a:cs typeface="+mj-cs"/>
              </a:rPr>
              <a:t>How to Clean and Sanitize</a:t>
            </a:r>
          </a:p>
        </p:txBody>
      </p:sp>
      <p:sp>
        <p:nvSpPr>
          <p:cNvPr id="3" name="Content Placeholder 2"/>
          <p:cNvSpPr>
            <a:spLocks noGrp="1"/>
          </p:cNvSpPr>
          <p:nvPr>
            <p:ph idx="1"/>
          </p:nvPr>
        </p:nvSpPr>
        <p:spPr>
          <a:xfrm>
            <a:off x="400050" y="1095785"/>
            <a:ext cx="8220075" cy="474133"/>
          </a:xfrm>
        </p:spPr>
        <p:txBody>
          <a:bodyPr/>
          <a:lstStyle/>
          <a:p>
            <a:r>
              <a:rPr lang="en-US" dirty="0"/>
              <a:t>How to clean and sanitize: </a:t>
            </a:r>
          </a:p>
        </p:txBody>
      </p:sp>
      <p:sp>
        <p:nvSpPr>
          <p:cNvPr id="268297"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10-14</a:t>
            </a:r>
          </a:p>
        </p:txBody>
      </p:sp>
      <p:sp>
        <p:nvSpPr>
          <p:cNvPr id="2" name="Footer Placeholder 1">
            <a:extLst>
              <a:ext uri="{FF2B5EF4-FFF2-40B4-BE49-F238E27FC236}">
                <a16:creationId xmlns:a16="http://schemas.microsoft.com/office/drawing/2014/main" id="{42C838D0-95DF-E0AA-2508-E04C3DE0DE2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5506792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69315" name="Rectangle 7"/>
          <p:cNvSpPr>
            <a:spLocks noGrp="1" noChangeArrowheads="1"/>
          </p:cNvSpPr>
          <p:nvPr>
            <p:ph type="title"/>
          </p:nvPr>
        </p:nvSpPr>
        <p:spPr/>
        <p:txBody>
          <a:bodyPr/>
          <a:lstStyle/>
          <a:p>
            <a:pPr eaLnBrk="1" hangingPunct="1">
              <a:defRPr/>
            </a:pPr>
            <a:r>
              <a:rPr lang="en-US" dirty="0">
                <a:latin typeface="Arial Narrow" charset="0"/>
                <a:cs typeface="+mj-cs"/>
              </a:rPr>
              <a:t>When to Clean and Sanitize</a:t>
            </a:r>
          </a:p>
        </p:txBody>
      </p:sp>
      <p:sp>
        <p:nvSpPr>
          <p:cNvPr id="269314" name="Rectangle 3"/>
          <p:cNvSpPr>
            <a:spLocks noGrp="1" noChangeArrowheads="1"/>
          </p:cNvSpPr>
          <p:nvPr>
            <p:ph idx="1"/>
          </p:nvPr>
        </p:nvSpPr>
        <p:spPr/>
        <p:txBody>
          <a:bodyPr/>
          <a:lstStyle/>
          <a:p>
            <a:pPr marL="0" indent="0" eaLnBrk="1" hangingPunct="1">
              <a:defRPr/>
            </a:pPr>
            <a:r>
              <a:rPr lang="en-US" dirty="0">
                <a:latin typeface="Arial Narrow" charset="0"/>
                <a:cs typeface="+mn-cs"/>
              </a:rPr>
              <a:t>Food-contact surfaces must be cleaned and sanitized: </a:t>
            </a:r>
          </a:p>
          <a:p>
            <a:pPr lvl="1" eaLnBrk="1" hangingPunct="1">
              <a:defRPr/>
            </a:pPr>
            <a:r>
              <a:rPr lang="en-US" dirty="0">
                <a:latin typeface="Arial Narrow" charset="0"/>
              </a:rPr>
              <a:t>After they are used</a:t>
            </a:r>
          </a:p>
          <a:p>
            <a:pPr lvl="1" eaLnBrk="1" hangingPunct="1">
              <a:defRPr/>
            </a:pPr>
            <a:r>
              <a:rPr lang="en-US" dirty="0">
                <a:latin typeface="Arial Narrow" charset="0"/>
              </a:rPr>
              <a:t>Before working with a different type of food</a:t>
            </a:r>
          </a:p>
          <a:p>
            <a:pPr lvl="1" eaLnBrk="1" hangingPunct="1">
              <a:defRPr/>
            </a:pPr>
            <a:r>
              <a:rPr lang="en-US" dirty="0">
                <a:latin typeface="Arial Narrow" charset="0"/>
              </a:rPr>
              <a:t>After handling different raw TCS fruits and vegetables</a:t>
            </a:r>
          </a:p>
          <a:p>
            <a:pPr lvl="1" eaLnBrk="1" hangingPunct="1">
              <a:defRPr/>
            </a:pPr>
            <a:r>
              <a:rPr lang="en-US" dirty="0">
                <a:latin typeface="Arial Narrow" charset="0"/>
              </a:rPr>
              <a:t>Any time a task was interrupted and the items may have been contaminated</a:t>
            </a:r>
          </a:p>
          <a:p>
            <a:pPr lvl="1" eaLnBrk="1" hangingPunct="1">
              <a:defRPr/>
            </a:pPr>
            <a:r>
              <a:rPr lang="en-US" dirty="0">
                <a:latin typeface="Arial Narrow" charset="0"/>
              </a:rPr>
              <a:t>After four hours if the items are in constant use </a:t>
            </a:r>
          </a:p>
        </p:txBody>
      </p:sp>
      <p:sp>
        <p:nvSpPr>
          <p:cNvPr id="2693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10-15</a:t>
            </a:r>
          </a:p>
        </p:txBody>
      </p:sp>
      <p:pic>
        <p:nvPicPr>
          <p:cNvPr id="2" name="Picture 1" descr="6e_c10_1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
        <p:nvSpPr>
          <p:cNvPr id="4" name="Footer Placeholder 3">
            <a:extLst>
              <a:ext uri="{FF2B5EF4-FFF2-40B4-BE49-F238E27FC236}">
                <a16:creationId xmlns:a16="http://schemas.microsoft.com/office/drawing/2014/main" id="{33707325-2DDA-311B-BFE3-4D208DA852C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73710649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F044B23-3188-4FCA-9EA3-B07B24EB1983}"/>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70339" name="Rectangle 7"/>
          <p:cNvSpPr>
            <a:spLocks noGrp="1" noChangeArrowheads="1"/>
          </p:cNvSpPr>
          <p:nvPr>
            <p:ph type="title"/>
          </p:nvPr>
        </p:nvSpPr>
        <p:spPr/>
        <p:txBody>
          <a:bodyPr/>
          <a:lstStyle/>
          <a:p>
            <a:pPr eaLnBrk="1" hangingPunct="1">
              <a:defRPr/>
            </a:pPr>
            <a:r>
              <a:rPr lang="en-US" dirty="0">
                <a:latin typeface="Arial Narrow" charset="0"/>
                <a:cs typeface="+mj-cs"/>
              </a:rPr>
              <a:t>Cleaning and Sanitizing Stationary Equipment</a:t>
            </a:r>
          </a:p>
        </p:txBody>
      </p:sp>
      <p:sp>
        <p:nvSpPr>
          <p:cNvPr id="270338" name="Rectangle 3"/>
          <p:cNvSpPr>
            <a:spLocks noGrp="1" noChangeArrowheads="1"/>
          </p:cNvSpPr>
          <p:nvPr>
            <p:ph idx="1"/>
          </p:nvPr>
        </p:nvSpPr>
        <p:spPr/>
        <p:txBody>
          <a:bodyPr/>
          <a:lstStyle/>
          <a:p>
            <a:pPr marL="0" indent="0" eaLnBrk="1" hangingPunct="1">
              <a:defRPr/>
            </a:pPr>
            <a:r>
              <a:rPr lang="en-US" dirty="0">
                <a:latin typeface="Arial Narrow" charset="0"/>
                <a:cs typeface="+mn-cs"/>
              </a:rPr>
              <a:t>Follow the manufacturer’s directions.</a:t>
            </a:r>
          </a:p>
          <a:p>
            <a:pPr marL="0" indent="0" eaLnBrk="1" hangingPunct="1">
              <a:defRPr/>
            </a:pPr>
            <a:r>
              <a:rPr lang="en-US" dirty="0">
                <a:latin typeface="Arial Narrow" charset="0"/>
                <a:cs typeface="+mn-cs"/>
              </a:rPr>
              <a:t>General steps: </a:t>
            </a:r>
          </a:p>
          <a:p>
            <a:pPr lvl="1" eaLnBrk="1" hangingPunct="1">
              <a:defRPr/>
            </a:pPr>
            <a:r>
              <a:rPr lang="en-US" dirty="0">
                <a:latin typeface="Arial Narrow" charset="0"/>
              </a:rPr>
              <a:t>Unplug the equipment.</a:t>
            </a:r>
          </a:p>
          <a:p>
            <a:pPr lvl="1" eaLnBrk="1" hangingPunct="1">
              <a:defRPr/>
            </a:pPr>
            <a:r>
              <a:rPr lang="en-US" dirty="0">
                <a:latin typeface="Arial Narrow" charset="0"/>
              </a:rPr>
              <a:t>Take off the removable parts.</a:t>
            </a:r>
          </a:p>
          <a:p>
            <a:pPr lvl="2" eaLnBrk="1" hangingPunct="1">
              <a:defRPr/>
            </a:pPr>
            <a:r>
              <a:rPr lang="en-US" dirty="0">
                <a:latin typeface="Arial Narrow" charset="0"/>
              </a:rPr>
              <a:t>Wash, rinse, and sanitize them by hand or run the parts through a dishwasher if allowed.</a:t>
            </a:r>
          </a:p>
          <a:p>
            <a:pPr lvl="1" eaLnBrk="1" hangingPunct="1">
              <a:defRPr/>
            </a:pPr>
            <a:r>
              <a:rPr lang="en-US" dirty="0">
                <a:latin typeface="Arial Narrow" charset="0"/>
              </a:rPr>
              <a:t>Scrape or remove food from the equipment surfaces.</a:t>
            </a:r>
          </a:p>
        </p:txBody>
      </p:sp>
      <p:sp>
        <p:nvSpPr>
          <p:cNvPr id="27034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10-16</a:t>
            </a:r>
          </a:p>
        </p:txBody>
      </p:sp>
      <p:sp>
        <p:nvSpPr>
          <p:cNvPr id="2" name="Footer Placeholder 1">
            <a:extLst>
              <a:ext uri="{FF2B5EF4-FFF2-40B4-BE49-F238E27FC236}">
                <a16:creationId xmlns:a16="http://schemas.microsoft.com/office/drawing/2014/main" id="{BA979D5C-D375-EC00-B876-8D843CC57D2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7128108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443C243-8E7A-4455-9721-932253545F99}"/>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71363" name="Rectangle 7"/>
          <p:cNvSpPr>
            <a:spLocks noGrp="1" noChangeArrowheads="1"/>
          </p:cNvSpPr>
          <p:nvPr>
            <p:ph type="title"/>
          </p:nvPr>
        </p:nvSpPr>
        <p:spPr/>
        <p:txBody>
          <a:bodyPr/>
          <a:lstStyle/>
          <a:p>
            <a:pPr eaLnBrk="1" hangingPunct="1">
              <a:defRPr/>
            </a:pPr>
            <a:r>
              <a:rPr lang="en-US" dirty="0">
                <a:latin typeface="Arial Narrow" charset="0"/>
              </a:rPr>
              <a:t>Cleaning and Sanitizing Stationary Equipment</a:t>
            </a:r>
            <a:endParaRPr lang="en-US" dirty="0">
              <a:latin typeface="Arial Narrow" charset="0"/>
              <a:cs typeface="+mj-cs"/>
            </a:endParaRPr>
          </a:p>
        </p:txBody>
      </p:sp>
      <p:sp>
        <p:nvSpPr>
          <p:cNvPr id="271362" name="Rectangle 3"/>
          <p:cNvSpPr>
            <a:spLocks noGrp="1" noChangeArrowheads="1"/>
          </p:cNvSpPr>
          <p:nvPr>
            <p:ph idx="1"/>
          </p:nvPr>
        </p:nvSpPr>
        <p:spPr/>
        <p:txBody>
          <a:bodyPr/>
          <a:lstStyle/>
          <a:p>
            <a:pPr marL="0" indent="0" eaLnBrk="1" hangingPunct="1">
              <a:defRPr/>
            </a:pPr>
            <a:r>
              <a:rPr lang="en-US" dirty="0">
                <a:latin typeface="Arial Narrow" charset="0"/>
              </a:rPr>
              <a:t>General steps </a:t>
            </a:r>
            <a:r>
              <a:rPr lang="en-US" sz="2000" dirty="0">
                <a:latin typeface="Arial Narrow" charset="0"/>
              </a:rPr>
              <a:t>(continued)</a:t>
            </a:r>
            <a:r>
              <a:rPr lang="en-US" dirty="0">
                <a:latin typeface="Arial Narrow" charset="0"/>
                <a:cs typeface="+mn-cs"/>
              </a:rPr>
              <a:t>: </a:t>
            </a:r>
            <a:endParaRPr lang="en-US" sz="1800" i="1" dirty="0">
              <a:latin typeface="Arial Narrow" charset="0"/>
              <a:cs typeface="+mn-cs"/>
            </a:endParaRPr>
          </a:p>
          <a:p>
            <a:pPr lvl="1" eaLnBrk="1" hangingPunct="1">
              <a:defRPr/>
            </a:pPr>
            <a:r>
              <a:rPr lang="en-US" dirty="0">
                <a:latin typeface="Arial Narrow" charset="0"/>
              </a:rPr>
              <a:t>Wash the equipment surfaces.</a:t>
            </a:r>
          </a:p>
          <a:p>
            <a:pPr lvl="1" eaLnBrk="1" hangingPunct="1">
              <a:defRPr/>
            </a:pPr>
            <a:r>
              <a:rPr lang="en-US" dirty="0">
                <a:latin typeface="Arial Narrow" charset="0"/>
              </a:rPr>
              <a:t>Rinse the equipment surfaces with clean water.</a:t>
            </a:r>
          </a:p>
          <a:p>
            <a:pPr lvl="1" eaLnBrk="1" hangingPunct="1">
              <a:defRPr/>
            </a:pPr>
            <a:r>
              <a:rPr lang="en-US" dirty="0">
                <a:latin typeface="Arial Narrow" charset="0"/>
              </a:rPr>
              <a:t>Sanitize the equipment surfaces.</a:t>
            </a:r>
          </a:p>
          <a:p>
            <a:pPr lvl="2" eaLnBrk="1" hangingPunct="1">
              <a:defRPr/>
            </a:pPr>
            <a:r>
              <a:rPr lang="en-US" dirty="0">
                <a:latin typeface="Arial Narrow" charset="0"/>
              </a:rPr>
              <a:t>Make sure the sanitizer comes in contact with each surface.</a:t>
            </a:r>
          </a:p>
          <a:p>
            <a:pPr lvl="1" eaLnBrk="1" hangingPunct="1">
              <a:defRPr/>
            </a:pPr>
            <a:r>
              <a:rPr lang="en-US" dirty="0">
                <a:latin typeface="Arial Narrow" charset="0"/>
              </a:rPr>
              <a:t>Allow all surfaces to air-dry.</a:t>
            </a:r>
          </a:p>
          <a:p>
            <a:pPr lvl="1" eaLnBrk="1" hangingPunct="1">
              <a:defRPr/>
            </a:pPr>
            <a:r>
              <a:rPr lang="en-US" dirty="0">
                <a:latin typeface="Arial Narrow" charset="0"/>
              </a:rPr>
              <a:t>Put the unit back together.</a:t>
            </a:r>
          </a:p>
        </p:txBody>
      </p:sp>
      <p:sp>
        <p:nvSpPr>
          <p:cNvPr id="271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10-17</a:t>
            </a:r>
          </a:p>
        </p:txBody>
      </p:sp>
      <p:sp>
        <p:nvSpPr>
          <p:cNvPr id="2" name="Footer Placeholder 1">
            <a:extLst>
              <a:ext uri="{FF2B5EF4-FFF2-40B4-BE49-F238E27FC236}">
                <a16:creationId xmlns:a16="http://schemas.microsoft.com/office/drawing/2014/main" id="{354E5277-92AC-3B91-90DD-7C0F382BBBF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32024113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7"/>
          <p:cNvSpPr>
            <a:spLocks noGrp="1" noChangeArrowheads="1"/>
          </p:cNvSpPr>
          <p:nvPr>
            <p:ph type="title"/>
          </p:nvPr>
        </p:nvSpPr>
        <p:spPr/>
        <p:txBody>
          <a:bodyPr/>
          <a:lstStyle/>
          <a:p>
            <a:pPr eaLnBrk="1" hangingPunct="1">
              <a:defRPr/>
            </a:pPr>
            <a:r>
              <a:rPr lang="en-US" dirty="0">
                <a:latin typeface="Arial Narrow" charset="0"/>
                <a:cs typeface="+mj-cs"/>
              </a:rPr>
              <a:t>Cleaning and Sanitizing Clean-in-Place Equipment</a:t>
            </a:r>
          </a:p>
        </p:txBody>
      </p:sp>
      <p:sp>
        <p:nvSpPr>
          <p:cNvPr id="272386" name="Rectangle 3"/>
          <p:cNvSpPr>
            <a:spLocks noGrp="1" noChangeArrowheads="1"/>
          </p:cNvSpPr>
          <p:nvPr>
            <p:ph idx="1"/>
          </p:nvPr>
        </p:nvSpPr>
        <p:spPr/>
        <p:txBody>
          <a:bodyPr/>
          <a:lstStyle/>
          <a:p>
            <a:pPr marL="0" indent="0" eaLnBrk="1" hangingPunct="1">
              <a:defRPr/>
            </a:pPr>
            <a:r>
              <a:rPr lang="en-US" dirty="0">
                <a:latin typeface="Arial Narrow" charset="0"/>
                <a:cs typeface="+mn-cs"/>
              </a:rPr>
              <a:t>Equipment that holds and dispenses TCS food:</a:t>
            </a:r>
            <a:endParaRPr lang="en-US" i="1" dirty="0">
              <a:latin typeface="Arial Narrow" charset="0"/>
              <a:cs typeface="+mn-cs"/>
            </a:endParaRPr>
          </a:p>
          <a:p>
            <a:pPr lvl="1" eaLnBrk="1" hangingPunct="1">
              <a:defRPr/>
            </a:pPr>
            <a:r>
              <a:rPr lang="en-US" dirty="0">
                <a:latin typeface="Arial Narrow" charset="0"/>
              </a:rPr>
              <a:t>Must be cleaned and sanitized every day unless otherwise indicated by the manufacturer</a:t>
            </a:r>
          </a:p>
        </p:txBody>
      </p:sp>
      <p:sp>
        <p:nvSpPr>
          <p:cNvPr id="27238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10-18</a:t>
            </a:r>
          </a:p>
        </p:txBody>
      </p:sp>
      <p:sp>
        <p:nvSpPr>
          <p:cNvPr id="2" name="Footer Placeholder 1">
            <a:extLst>
              <a:ext uri="{FF2B5EF4-FFF2-40B4-BE49-F238E27FC236}">
                <a16:creationId xmlns:a16="http://schemas.microsoft.com/office/drawing/2014/main" id="{89228493-AE65-FF31-5795-1984F7B14BB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713361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E19AD75-94BC-4B6C-B7FD-596A1EC40AE1}"/>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273410" name="Rectangle 2"/>
          <p:cNvSpPr>
            <a:spLocks noGrp="1" noChangeArrowheads="1"/>
          </p:cNvSpPr>
          <p:nvPr>
            <p:ph type="title"/>
          </p:nvPr>
        </p:nvSpPr>
        <p:spPr/>
        <p:txBody>
          <a:bodyPr/>
          <a:lstStyle/>
          <a:p>
            <a:pPr eaLnBrk="1" hangingPunct="1">
              <a:defRPr/>
            </a:pPr>
            <a:r>
              <a:rPr lang="en-US" dirty="0">
                <a:latin typeface="Arial Narrow" charset="0"/>
                <a:cs typeface="+mj-cs"/>
              </a:rPr>
              <a:t>Machine Dishwashing</a:t>
            </a:r>
          </a:p>
        </p:txBody>
      </p:sp>
      <p:sp>
        <p:nvSpPr>
          <p:cNvPr id="273411" name="Rectangle 3"/>
          <p:cNvSpPr>
            <a:spLocks noGrp="1" noChangeArrowheads="1"/>
          </p:cNvSpPr>
          <p:nvPr>
            <p:ph idx="1"/>
          </p:nvPr>
        </p:nvSpPr>
        <p:spPr/>
        <p:txBody>
          <a:bodyPr/>
          <a:lstStyle/>
          <a:p>
            <a:pPr marL="0" indent="0" eaLnBrk="1" hangingPunct="1">
              <a:defRPr/>
            </a:pPr>
            <a:r>
              <a:rPr lang="en-US" dirty="0">
                <a:latin typeface="Arial Narrow" charset="0"/>
                <a:cs typeface="+mn-cs"/>
              </a:rPr>
              <a:t>High-temperature machines:</a:t>
            </a:r>
          </a:p>
          <a:p>
            <a:pPr lvl="1" eaLnBrk="1" hangingPunct="1">
              <a:defRPr/>
            </a:pPr>
            <a:r>
              <a:rPr lang="en-US" dirty="0">
                <a:latin typeface="Arial Narrow" charset="0"/>
              </a:rPr>
              <a:t>Final sanitizing rinse must be at least </a:t>
            </a:r>
            <a:br>
              <a:rPr lang="en-US" dirty="0">
                <a:latin typeface="Arial Narrow" charset="0"/>
              </a:rPr>
            </a:br>
            <a:r>
              <a:rPr lang="en-US" dirty="0">
                <a:latin typeface="Arial Narrow" charset="0"/>
              </a:rPr>
              <a:t>180</a:t>
            </a:r>
            <a:r>
              <a:rPr lang="en-US" dirty="0">
                <a:solidFill>
                  <a:schemeClr val="tx1"/>
                </a:solidFill>
              </a:rPr>
              <a:t>˚F</a:t>
            </a:r>
            <a:r>
              <a:rPr lang="en-US" dirty="0">
                <a:latin typeface="Arial Narrow" charset="0"/>
              </a:rPr>
              <a:t> (82</a:t>
            </a:r>
            <a:r>
              <a:rPr lang="en-US" dirty="0">
                <a:solidFill>
                  <a:schemeClr val="tx1"/>
                </a:solidFill>
              </a:rPr>
              <a:t>˚C</a:t>
            </a:r>
            <a:r>
              <a:rPr lang="en-US" dirty="0">
                <a:latin typeface="Arial Narrow" charset="0"/>
              </a:rPr>
              <a:t>).</a:t>
            </a:r>
          </a:p>
          <a:p>
            <a:pPr lvl="2" eaLnBrk="1" hangingPunct="1">
              <a:defRPr/>
            </a:pPr>
            <a:r>
              <a:rPr lang="en-US" dirty="0">
                <a:latin typeface="Arial Narrow" charset="0"/>
              </a:rPr>
              <a:t>165</a:t>
            </a:r>
            <a:r>
              <a:rPr lang="en-US" dirty="0">
                <a:solidFill>
                  <a:schemeClr val="tx1"/>
                </a:solidFill>
              </a:rPr>
              <a:t>˚F</a:t>
            </a:r>
            <a:r>
              <a:rPr lang="en-US" dirty="0">
                <a:latin typeface="Arial Narrow" charset="0"/>
              </a:rPr>
              <a:t> (74</a:t>
            </a:r>
            <a:r>
              <a:rPr lang="en-US" dirty="0">
                <a:solidFill>
                  <a:schemeClr val="tx1"/>
                </a:solidFill>
              </a:rPr>
              <a:t>˚C</a:t>
            </a:r>
            <a:r>
              <a:rPr lang="en-US" dirty="0">
                <a:latin typeface="Arial Narrow" charset="0"/>
              </a:rPr>
              <a:t>) for stationary rack, </a:t>
            </a:r>
            <a:br>
              <a:rPr lang="en-US" dirty="0">
                <a:latin typeface="Arial Narrow" charset="0"/>
              </a:rPr>
            </a:br>
            <a:r>
              <a:rPr lang="en-US" dirty="0">
                <a:latin typeface="Arial Narrow" charset="0"/>
              </a:rPr>
              <a:t>single-temperature machines</a:t>
            </a:r>
          </a:p>
          <a:p>
            <a:pPr marL="0" indent="0" eaLnBrk="1" hangingPunct="1">
              <a:defRPr/>
            </a:pPr>
            <a:r>
              <a:rPr lang="en-US" dirty="0">
                <a:latin typeface="Arial Narrow" charset="0"/>
                <a:cs typeface="+mn-cs"/>
              </a:rPr>
              <a:t>Chemical-sanitizing machines:</a:t>
            </a:r>
          </a:p>
          <a:p>
            <a:pPr lvl="1" eaLnBrk="1" hangingPunct="1">
              <a:defRPr/>
            </a:pPr>
            <a:r>
              <a:rPr lang="en-US" dirty="0">
                <a:latin typeface="Arial Narrow" charset="0"/>
              </a:rPr>
              <a:t>Clean and sanitize at much lower temperatures.</a:t>
            </a:r>
          </a:p>
          <a:p>
            <a:pPr lvl="1" eaLnBrk="1" hangingPunct="1">
              <a:defRPr/>
            </a:pPr>
            <a:r>
              <a:rPr lang="en-US" dirty="0">
                <a:latin typeface="Arial Narrow" charset="0"/>
              </a:rPr>
              <a:t>Follow the temperature guidelines provided by the manufacturer. </a:t>
            </a:r>
          </a:p>
          <a:p>
            <a:pPr marL="571500" lvl="1" indent="-457200" eaLnBrk="1" hangingPunct="1">
              <a:buFont typeface="Wingdings" charset="0"/>
              <a:buNone/>
              <a:defRPr/>
            </a:pPr>
            <a:endParaRPr lang="en-US" dirty="0">
              <a:latin typeface="Arial Narrow" charset="0"/>
            </a:endParaRPr>
          </a:p>
        </p:txBody>
      </p:sp>
      <p:sp>
        <p:nvSpPr>
          <p:cNvPr id="27341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10-19</a:t>
            </a:r>
          </a:p>
        </p:txBody>
      </p:sp>
      <p:sp>
        <p:nvSpPr>
          <p:cNvPr id="2" name="Footer Placeholder 1">
            <a:extLst>
              <a:ext uri="{FF2B5EF4-FFF2-40B4-BE49-F238E27FC236}">
                <a16:creationId xmlns:a16="http://schemas.microsoft.com/office/drawing/2014/main" id="{8296E698-A814-1017-3D7B-62BACBE66B9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89070270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54F33CD-472B-4889-AF4E-BD4908A93E0E}"/>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74435" name="Rectangle 4"/>
          <p:cNvSpPr>
            <a:spLocks noGrp="1" noChangeArrowheads="1"/>
          </p:cNvSpPr>
          <p:nvPr>
            <p:ph type="title"/>
          </p:nvPr>
        </p:nvSpPr>
        <p:spPr/>
        <p:txBody>
          <a:bodyPr/>
          <a:lstStyle/>
          <a:p>
            <a:pPr eaLnBrk="1" hangingPunct="1">
              <a:defRPr/>
            </a:pPr>
            <a:r>
              <a:rPr lang="en-US" dirty="0">
                <a:latin typeface="Arial Narrow" charset="0"/>
                <a:cs typeface="+mj-cs"/>
              </a:rPr>
              <a:t>Dishwasher Operation</a:t>
            </a:r>
          </a:p>
        </p:txBody>
      </p:sp>
      <p:sp>
        <p:nvSpPr>
          <p:cNvPr id="274434" name="Rectangle 2"/>
          <p:cNvSpPr>
            <a:spLocks noGrp="1" noChangeArrowheads="1"/>
          </p:cNvSpPr>
          <p:nvPr>
            <p:ph idx="1"/>
          </p:nvPr>
        </p:nvSpPr>
        <p:spPr/>
        <p:txBody>
          <a:bodyPr/>
          <a:lstStyle/>
          <a:p>
            <a:pPr marL="0" indent="0" eaLnBrk="1" hangingPunct="1">
              <a:defRPr/>
            </a:pPr>
            <a:r>
              <a:rPr lang="en-US" dirty="0">
                <a:latin typeface="Arial Narrow" charset="0"/>
                <a:cs typeface="+mn-cs"/>
              </a:rPr>
              <a:t>Guidelines:</a:t>
            </a:r>
          </a:p>
          <a:p>
            <a:pPr lvl="1" eaLnBrk="1" hangingPunct="1">
              <a:defRPr/>
            </a:pPr>
            <a:r>
              <a:rPr lang="en-US" dirty="0">
                <a:latin typeface="Arial Narrow" charset="0"/>
              </a:rPr>
              <a:t>Clean the machine as often as needed.</a:t>
            </a:r>
          </a:p>
          <a:p>
            <a:pPr lvl="1" eaLnBrk="1" hangingPunct="1">
              <a:defRPr/>
            </a:pPr>
            <a:r>
              <a:rPr lang="en-US" dirty="0">
                <a:latin typeface="Arial Narrow" charset="0"/>
              </a:rPr>
              <a:t>Scrape items before washing.</a:t>
            </a:r>
          </a:p>
          <a:p>
            <a:pPr lvl="1" eaLnBrk="1" hangingPunct="1">
              <a:defRPr/>
            </a:pPr>
            <a:r>
              <a:rPr lang="en-US" dirty="0">
                <a:latin typeface="Arial Narrow" charset="0"/>
              </a:rPr>
              <a:t>Use the correct dish racks. </a:t>
            </a:r>
          </a:p>
          <a:p>
            <a:pPr lvl="1" eaLnBrk="1" hangingPunct="1">
              <a:defRPr/>
            </a:pPr>
            <a:r>
              <a:rPr lang="en-US" dirty="0">
                <a:solidFill>
                  <a:srgbClr val="FF0000"/>
                </a:solidFill>
                <a:latin typeface="Arial Narrow" charset="0"/>
              </a:rPr>
              <a:t>NEVER</a:t>
            </a:r>
            <a:r>
              <a:rPr lang="en-US" dirty="0">
                <a:latin typeface="Arial Narrow" charset="0"/>
              </a:rPr>
              <a:t> overload dish racks.</a:t>
            </a:r>
          </a:p>
          <a:p>
            <a:pPr lvl="1" eaLnBrk="1" hangingPunct="1">
              <a:defRPr/>
            </a:pPr>
            <a:r>
              <a:rPr lang="en-US" dirty="0">
                <a:latin typeface="Arial Narrow" charset="0"/>
              </a:rPr>
              <a:t>Air-dry all items.</a:t>
            </a:r>
          </a:p>
        </p:txBody>
      </p:sp>
      <p:sp>
        <p:nvSpPr>
          <p:cNvPr id="27443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10-20</a:t>
            </a:r>
          </a:p>
        </p:txBody>
      </p:sp>
      <p:sp>
        <p:nvSpPr>
          <p:cNvPr id="2" name="Footer Placeholder 1">
            <a:extLst>
              <a:ext uri="{FF2B5EF4-FFF2-40B4-BE49-F238E27FC236}">
                <a16:creationId xmlns:a16="http://schemas.microsoft.com/office/drawing/2014/main" id="{CD7C28BD-0E5D-3CAF-C478-1DB7AA26853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2213702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dirty="0"/>
              <a:t>Dishwasher Operation</a:t>
            </a:r>
          </a:p>
        </p:txBody>
      </p:sp>
      <p:sp>
        <p:nvSpPr>
          <p:cNvPr id="3" name="Content Placeholder 2"/>
          <p:cNvSpPr>
            <a:spLocks noGrp="1"/>
          </p:cNvSpPr>
          <p:nvPr>
            <p:ph idx="1"/>
          </p:nvPr>
        </p:nvSpPr>
        <p:spPr/>
        <p:txBody>
          <a:bodyPr/>
          <a:lstStyle/>
          <a:p>
            <a:pPr marL="0" lvl="1" indent="0">
              <a:buNone/>
            </a:pPr>
            <a:r>
              <a:rPr lang="en-US" sz="2400" b="1" dirty="0">
                <a:solidFill>
                  <a:srgbClr val="E97635"/>
                </a:solidFill>
                <a:latin typeface="Arial Narrow" charset="0"/>
                <a:cs typeface="+mn-cs"/>
              </a:rPr>
              <a:t>Guidelines:</a:t>
            </a:r>
          </a:p>
          <a:p>
            <a:pPr lvl="1"/>
            <a:r>
              <a:rPr lang="en-US" dirty="0"/>
              <a:t>Check the machine’s water temperature, water pressure, and sanitizer levels.</a:t>
            </a:r>
          </a:p>
          <a:p>
            <a:pPr lvl="2"/>
            <a:r>
              <a:rPr lang="en-US" dirty="0"/>
              <a:t>Take corrective action if necessary.</a:t>
            </a:r>
          </a:p>
          <a:p>
            <a:pPr lvl="1"/>
            <a:r>
              <a:rPr lang="en-US" dirty="0"/>
              <a:t>For high-temperature dishwashing machines, provide tools to check the temperature of the items being sanitized, such as:</a:t>
            </a:r>
          </a:p>
          <a:p>
            <a:pPr lvl="2"/>
            <a:r>
              <a:rPr lang="en-US" dirty="0"/>
              <a:t>Maximum registering thermometers.</a:t>
            </a:r>
          </a:p>
          <a:p>
            <a:pPr lvl="2"/>
            <a:r>
              <a:rPr lang="en-US" dirty="0"/>
              <a:t>Temperature sensitive tape.</a:t>
            </a:r>
          </a:p>
          <a:p>
            <a:endParaRPr lang="en-US" dirty="0"/>
          </a:p>
        </p:txBody>
      </p:sp>
      <p:sp>
        <p:nvSpPr>
          <p:cNvPr id="4"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10-21</a:t>
            </a:r>
          </a:p>
        </p:txBody>
      </p:sp>
      <p:sp>
        <p:nvSpPr>
          <p:cNvPr id="5" name="Footer Placeholder 4">
            <a:extLst>
              <a:ext uri="{FF2B5EF4-FFF2-40B4-BE49-F238E27FC236}">
                <a16:creationId xmlns:a16="http://schemas.microsoft.com/office/drawing/2014/main" id="{AD2B499F-4A4E-75A4-1131-18E9DEE8929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69643658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Rectangle 11"/>
          <p:cNvSpPr>
            <a:spLocks noGrp="1" noChangeArrowheads="1"/>
          </p:cNvSpPr>
          <p:nvPr>
            <p:ph type="title"/>
          </p:nvPr>
        </p:nvSpPr>
        <p:spPr/>
        <p:txBody>
          <a:bodyPr/>
          <a:lstStyle/>
          <a:p>
            <a:pPr eaLnBrk="1" hangingPunct="1">
              <a:defRPr/>
            </a:pPr>
            <a:r>
              <a:rPr lang="en-US" dirty="0">
                <a:latin typeface="Arial Narrow" charset="0"/>
                <a:cs typeface="+mj-cs"/>
              </a:rPr>
              <a:t>Manual Dishwashing</a:t>
            </a:r>
          </a:p>
        </p:txBody>
      </p:sp>
      <p:sp>
        <p:nvSpPr>
          <p:cNvPr id="275458" name="Rectangle 3"/>
          <p:cNvSpPr>
            <a:spLocks noGrp="1" noChangeArrowheads="1"/>
          </p:cNvSpPr>
          <p:nvPr>
            <p:ph idx="1"/>
          </p:nvPr>
        </p:nvSpPr>
        <p:spPr/>
        <p:txBody>
          <a:bodyPr/>
          <a:lstStyle/>
          <a:p>
            <a:pPr eaLnBrk="1" hangingPunct="1">
              <a:defRPr/>
            </a:pPr>
            <a:r>
              <a:rPr lang="en-US" dirty="0">
                <a:latin typeface="Arial Narrow" charset="0"/>
                <a:cs typeface="+mn-cs"/>
              </a:rPr>
              <a:t>Setting up a three-compartment sink:</a:t>
            </a:r>
          </a:p>
          <a:p>
            <a:pPr lvl="1" eaLnBrk="1" hangingPunct="1">
              <a:defRPr/>
            </a:pPr>
            <a:r>
              <a:rPr lang="en-US" dirty="0">
                <a:solidFill>
                  <a:schemeClr val="tx1"/>
                </a:solidFill>
                <a:latin typeface="Arial Narrow" charset="0"/>
              </a:rPr>
              <a:t>Clean and sanitize each sink and drain board.</a:t>
            </a:r>
          </a:p>
          <a:p>
            <a:pPr lvl="1" eaLnBrk="1" hangingPunct="1">
              <a:defRPr/>
            </a:pPr>
            <a:r>
              <a:rPr lang="en-US" dirty="0">
                <a:solidFill>
                  <a:schemeClr val="tx1"/>
                </a:solidFill>
                <a:latin typeface="Arial Narrow" charset="0"/>
              </a:rPr>
              <a:t>Fill the sinks:</a:t>
            </a:r>
          </a:p>
          <a:p>
            <a:pPr lvl="2" eaLnBrk="1" hangingPunct="1">
              <a:defRPr/>
            </a:pPr>
            <a:r>
              <a:rPr lang="en-US" dirty="0">
                <a:solidFill>
                  <a:schemeClr val="tx1"/>
                </a:solidFill>
                <a:latin typeface="Arial Narrow" charset="0"/>
              </a:rPr>
              <a:t>First sink—detergent and water at </a:t>
            </a:r>
            <a:br>
              <a:rPr lang="en-US" dirty="0">
                <a:solidFill>
                  <a:schemeClr val="tx1"/>
                </a:solidFill>
                <a:latin typeface="Arial Narrow" charset="0"/>
              </a:rPr>
            </a:br>
            <a:r>
              <a:rPr lang="en-US" dirty="0">
                <a:solidFill>
                  <a:schemeClr val="tx1"/>
                </a:solidFill>
                <a:latin typeface="Arial Narrow" charset="0"/>
              </a:rPr>
              <a:t>least 110</a:t>
            </a:r>
            <a:r>
              <a:rPr lang="en-US" dirty="0">
                <a:solidFill>
                  <a:schemeClr val="tx1"/>
                </a:solidFill>
              </a:rPr>
              <a:t>˚F</a:t>
            </a:r>
            <a:r>
              <a:rPr lang="en-US" dirty="0">
                <a:solidFill>
                  <a:schemeClr val="tx1"/>
                </a:solidFill>
                <a:latin typeface="Arial Narrow" charset="0"/>
              </a:rPr>
              <a:t> (43</a:t>
            </a:r>
            <a:r>
              <a:rPr lang="en-US" dirty="0">
                <a:solidFill>
                  <a:schemeClr val="tx1"/>
                </a:solidFill>
              </a:rPr>
              <a:t>˚C</a:t>
            </a:r>
            <a:r>
              <a:rPr lang="en-US" dirty="0">
                <a:solidFill>
                  <a:schemeClr val="tx1"/>
                </a:solidFill>
                <a:latin typeface="Arial Narrow" charset="0"/>
              </a:rPr>
              <a:t>) </a:t>
            </a:r>
          </a:p>
          <a:p>
            <a:pPr lvl="2" eaLnBrk="1" hangingPunct="1">
              <a:defRPr/>
            </a:pPr>
            <a:r>
              <a:rPr lang="en-US" dirty="0">
                <a:solidFill>
                  <a:schemeClr val="tx1"/>
                </a:solidFill>
                <a:latin typeface="Arial Narrow" charset="0"/>
              </a:rPr>
              <a:t>Second sink—clean water</a:t>
            </a:r>
          </a:p>
          <a:p>
            <a:pPr lvl="2" eaLnBrk="1" hangingPunct="1">
              <a:defRPr/>
            </a:pPr>
            <a:r>
              <a:rPr lang="en-US" dirty="0">
                <a:solidFill>
                  <a:schemeClr val="tx1"/>
                </a:solidFill>
                <a:latin typeface="Arial Narrow" charset="0"/>
              </a:rPr>
              <a:t>Third sink—water and sanitizer</a:t>
            </a:r>
          </a:p>
          <a:p>
            <a:pPr marL="0" lvl="1" indent="0" eaLnBrk="1" hangingPunct="1">
              <a:buNone/>
              <a:defRPr/>
            </a:pPr>
            <a:endParaRPr lang="en-US" sz="2400" b="1" dirty="0">
              <a:solidFill>
                <a:srgbClr val="005CAB"/>
              </a:solidFill>
              <a:latin typeface="Arial Narrow" charset="0"/>
              <a:cs typeface="+mn-cs"/>
            </a:endParaRPr>
          </a:p>
          <a:p>
            <a:pPr marL="0" lvl="1" indent="0" eaLnBrk="1" hangingPunct="1">
              <a:buNone/>
              <a:defRPr/>
            </a:pPr>
            <a:r>
              <a:rPr lang="en-US" sz="2400" b="1" dirty="0">
                <a:solidFill>
                  <a:srgbClr val="E97635"/>
                </a:solidFill>
                <a:latin typeface="Arial Narrow" charset="0"/>
                <a:cs typeface="+mn-cs"/>
              </a:rPr>
              <a:t>Provide a clock with a second hand.</a:t>
            </a:r>
          </a:p>
          <a:p>
            <a:pPr eaLnBrk="1" hangingPunct="1">
              <a:defRPr/>
            </a:pPr>
            <a:endParaRPr lang="en-US" dirty="0">
              <a:latin typeface="Arial Narrow" charset="0"/>
              <a:cs typeface="+mn-cs"/>
            </a:endParaRPr>
          </a:p>
        </p:txBody>
      </p:sp>
      <p:sp>
        <p:nvSpPr>
          <p:cNvPr id="275459"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a:cs typeface="+mn-cs"/>
            </a:endParaRPr>
          </a:p>
        </p:txBody>
      </p:sp>
      <p:sp>
        <p:nvSpPr>
          <p:cNvPr id="27546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10-22</a:t>
            </a:r>
          </a:p>
        </p:txBody>
      </p:sp>
      <p:pic>
        <p:nvPicPr>
          <p:cNvPr id="8" name="Picture Placeholder 1"/>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 name="Footer Placeholder 1">
            <a:extLst>
              <a:ext uri="{FF2B5EF4-FFF2-40B4-BE49-F238E27FC236}">
                <a16:creationId xmlns:a16="http://schemas.microsoft.com/office/drawing/2014/main" id="{7B18A2B2-2AE2-DBD3-32B7-565CAEBBC37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27447665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1"/>
          </p:nvPr>
        </p:nvSpPr>
        <p:spPr>
          <a:xfrm>
            <a:off x="4813805" y="5945895"/>
            <a:ext cx="2723578" cy="395287"/>
          </a:xfrm>
        </p:spPr>
        <p:txBody>
          <a:bodyPr/>
          <a:lstStyle/>
          <a:p>
            <a:pPr marL="0" indent="0">
              <a:spcBef>
                <a:spcPts val="0"/>
              </a:spcBef>
            </a:pPr>
            <a:r>
              <a:rPr lang="en-US" dirty="0"/>
              <a:t>5. Air-dry items on a clean and sanitized surface.</a:t>
            </a:r>
          </a:p>
          <a:p>
            <a:endParaRPr lang="en-US" dirty="0"/>
          </a:p>
        </p:txBody>
      </p:sp>
      <p:sp>
        <p:nvSpPr>
          <p:cNvPr id="11" name="Text Placeholder 10"/>
          <p:cNvSpPr>
            <a:spLocks noGrp="1"/>
          </p:cNvSpPr>
          <p:nvPr>
            <p:ph type="body" sz="quarter" idx="20"/>
          </p:nvPr>
        </p:nvSpPr>
        <p:spPr/>
        <p:txBody>
          <a:bodyPr/>
          <a:lstStyle/>
          <a:p>
            <a:pPr marL="0" indent="0"/>
            <a:r>
              <a:rPr lang="en-US" dirty="0"/>
              <a:t>4. Sanitize items in </a:t>
            </a:r>
            <a:br>
              <a:rPr lang="en-US" dirty="0"/>
            </a:br>
            <a:r>
              <a:rPr lang="en-US" dirty="0"/>
              <a:t>the third sink.</a:t>
            </a:r>
          </a:p>
        </p:txBody>
      </p:sp>
      <p:sp>
        <p:nvSpPr>
          <p:cNvPr id="10" name="Text Placeholder 9"/>
          <p:cNvSpPr>
            <a:spLocks noGrp="1"/>
          </p:cNvSpPr>
          <p:nvPr>
            <p:ph type="body" sz="quarter" idx="19"/>
          </p:nvPr>
        </p:nvSpPr>
        <p:spPr>
          <a:xfrm>
            <a:off x="6220764" y="3370652"/>
            <a:ext cx="2723578" cy="395287"/>
          </a:xfrm>
        </p:spPr>
        <p:txBody>
          <a:bodyPr/>
          <a:lstStyle/>
          <a:p>
            <a:pPr marL="0" indent="0">
              <a:spcBef>
                <a:spcPts val="0"/>
              </a:spcBef>
            </a:pPr>
            <a:r>
              <a:rPr lang="en-US" dirty="0"/>
              <a:t>3. Rinse items in the second sink.</a:t>
            </a:r>
          </a:p>
        </p:txBody>
      </p:sp>
      <p:sp>
        <p:nvSpPr>
          <p:cNvPr id="9" name="Text Placeholder 8"/>
          <p:cNvSpPr>
            <a:spLocks noGrp="1"/>
          </p:cNvSpPr>
          <p:nvPr>
            <p:ph type="body" sz="quarter" idx="18"/>
          </p:nvPr>
        </p:nvSpPr>
        <p:spPr>
          <a:xfrm>
            <a:off x="3519085" y="3370652"/>
            <a:ext cx="2723578" cy="395287"/>
          </a:xfrm>
        </p:spPr>
        <p:txBody>
          <a:bodyPr/>
          <a:lstStyle/>
          <a:p>
            <a:pPr marL="0" indent="0">
              <a:spcBef>
                <a:spcPts val="0"/>
              </a:spcBef>
            </a:pPr>
            <a:r>
              <a:rPr lang="en-US" dirty="0"/>
              <a:t>2. Wash items in the </a:t>
            </a:r>
            <a:br>
              <a:rPr lang="en-US" dirty="0"/>
            </a:br>
            <a:r>
              <a:rPr lang="en-US" dirty="0"/>
              <a:t>first sink.</a:t>
            </a:r>
          </a:p>
        </p:txBody>
      </p:sp>
      <p:sp>
        <p:nvSpPr>
          <p:cNvPr id="276482" name="Rectangle 3"/>
          <p:cNvSpPr>
            <a:spLocks noGrp="1" noChangeArrowheads="1"/>
          </p:cNvSpPr>
          <p:nvPr>
            <p:ph type="body" sz="quarter" idx="17"/>
          </p:nvPr>
        </p:nvSpPr>
        <p:spPr>
          <a:xfrm>
            <a:off x="718471" y="3370652"/>
            <a:ext cx="2723578" cy="395287"/>
          </a:xfrm>
        </p:spPr>
        <p:txBody>
          <a:bodyPr/>
          <a:lstStyle/>
          <a:p>
            <a:pPr eaLnBrk="1" hangingPunct="1">
              <a:defRPr/>
            </a:pPr>
            <a:r>
              <a:rPr lang="en-US" dirty="0">
                <a:latin typeface="Arial Narrow" charset="0"/>
                <a:cs typeface="+mn-cs"/>
              </a:rPr>
              <a:t>1. Scrape items.</a:t>
            </a:r>
          </a:p>
        </p:txBody>
      </p:sp>
      <p:pic>
        <p:nvPicPr>
          <p:cNvPr id="26" name="Picture Placeholder 25">
            <a:extLst>
              <a:ext uri="{FF2B5EF4-FFF2-40B4-BE49-F238E27FC236}">
                <a16:creationId xmlns:a16="http://schemas.microsoft.com/office/drawing/2014/main" id="{753F6A1B-A61D-4DC5-BE8B-0A045EDBB87C}"/>
              </a:ext>
            </a:extLst>
          </p:cNvPr>
          <p:cNvPicPr>
            <a:picLocks noGrp="1" noChangeAspect="1"/>
          </p:cNvPicPr>
          <p:nvPr>
            <p:ph type="pic" sz="quarter" idx="16"/>
          </p:nvPr>
        </p:nvPicPr>
        <p:blipFill rotWithShape="1">
          <a:blip r:embed="rId4" cstate="print">
            <a:extLst>
              <a:ext uri="{28A0092B-C50C-407E-A947-70E740481C1C}">
                <a14:useLocalDpi xmlns:a14="http://schemas.microsoft.com/office/drawing/2010/main"/>
              </a:ext>
            </a:extLst>
          </a:blip>
          <a:srcRect/>
          <a:stretch/>
        </p:blipFill>
        <p:spPr>
          <a:xfrm>
            <a:off x="5126493" y="4317393"/>
            <a:ext cx="2093912" cy="1502664"/>
          </a:xfrm>
        </p:spPr>
      </p:pic>
      <p:pic>
        <p:nvPicPr>
          <p:cNvPr id="24" name="Picture Placeholder 23">
            <a:extLst>
              <a:ext uri="{FF2B5EF4-FFF2-40B4-BE49-F238E27FC236}">
                <a16:creationId xmlns:a16="http://schemas.microsoft.com/office/drawing/2014/main" id="{5B2251A5-59A3-448C-9342-D9D2C29634DD}"/>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a:stretch/>
        </p:blipFill>
        <p:spPr>
          <a:xfrm>
            <a:off x="2129932" y="4325394"/>
            <a:ext cx="2093912" cy="1502664"/>
          </a:xfrm>
        </p:spPr>
      </p:pic>
      <p:pic>
        <p:nvPicPr>
          <p:cNvPr id="22" name="Picture Placeholder 21">
            <a:extLst>
              <a:ext uri="{FF2B5EF4-FFF2-40B4-BE49-F238E27FC236}">
                <a16:creationId xmlns:a16="http://schemas.microsoft.com/office/drawing/2014/main" id="{EA114700-17B8-4278-9219-AD6A7DF289DD}"/>
              </a:ext>
            </a:extLst>
          </p:cNvPr>
          <p:cNvPicPr>
            <a:picLocks noGrp="1" noChangeAspect="1"/>
          </p:cNvPicPr>
          <p:nvPr>
            <p:ph type="pic" sz="quarter" idx="14"/>
          </p:nvPr>
        </p:nvPicPr>
        <p:blipFill rotWithShape="1">
          <a:blip r:embed="rId6" cstate="print">
            <a:extLst>
              <a:ext uri="{28A0092B-C50C-407E-A947-70E740481C1C}">
                <a14:useLocalDpi xmlns:a14="http://schemas.microsoft.com/office/drawing/2010/main"/>
              </a:ext>
            </a:extLst>
          </a:blip>
          <a:srcRect/>
          <a:stretch/>
        </p:blipFill>
        <p:spPr>
          <a:xfrm>
            <a:off x="6540597" y="1784884"/>
            <a:ext cx="2093912" cy="1502664"/>
          </a:xfrm>
        </p:spPr>
      </p:pic>
      <p:pic>
        <p:nvPicPr>
          <p:cNvPr id="16" name="Picture Placeholder 15">
            <a:extLst>
              <a:ext uri="{FF2B5EF4-FFF2-40B4-BE49-F238E27FC236}">
                <a16:creationId xmlns:a16="http://schemas.microsoft.com/office/drawing/2014/main" id="{CEDF88B2-2D1A-4A05-9165-761611E80805}"/>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a:ext>
            </a:extLst>
          </a:blip>
          <a:srcRect/>
          <a:stretch/>
        </p:blipFill>
        <p:spPr>
          <a:xfrm>
            <a:off x="3826874" y="1784884"/>
            <a:ext cx="2093912" cy="1502664"/>
          </a:xfrm>
        </p:spPr>
      </p:pic>
      <p:pic>
        <p:nvPicPr>
          <p:cNvPr id="14" name="Picture Placeholder 13">
            <a:extLst>
              <a:ext uri="{FF2B5EF4-FFF2-40B4-BE49-F238E27FC236}">
                <a16:creationId xmlns:a16="http://schemas.microsoft.com/office/drawing/2014/main" id="{EB2CF01A-F450-4DA4-B144-634AF094C464}"/>
              </a:ext>
            </a:extLst>
          </p:cNvPr>
          <p:cNvPicPr>
            <a:picLocks noGrp="1" noChangeAspect="1"/>
          </p:cNvPicPr>
          <p:nvPr>
            <p:ph type="pic" sz="quarter" idx="12"/>
          </p:nvPr>
        </p:nvPicPr>
        <p:blipFill rotWithShape="1">
          <a:blip r:embed="rId8" cstate="print">
            <a:extLst>
              <a:ext uri="{28A0092B-C50C-407E-A947-70E740481C1C}">
                <a14:useLocalDpi xmlns:a14="http://schemas.microsoft.com/office/drawing/2010/main"/>
              </a:ext>
            </a:extLst>
          </a:blip>
          <a:srcRect/>
          <a:stretch/>
        </p:blipFill>
        <p:spPr>
          <a:xfrm>
            <a:off x="1030288" y="1793998"/>
            <a:ext cx="2093912" cy="1502664"/>
          </a:xfrm>
        </p:spPr>
      </p:pic>
      <p:sp>
        <p:nvSpPr>
          <p:cNvPr id="276485" name="Rectangle 11"/>
          <p:cNvSpPr>
            <a:spLocks noGrp="1" noChangeArrowheads="1"/>
          </p:cNvSpPr>
          <p:nvPr>
            <p:ph type="title"/>
          </p:nvPr>
        </p:nvSpPr>
        <p:spPr/>
        <p:txBody>
          <a:bodyPr/>
          <a:lstStyle/>
          <a:p>
            <a:pPr eaLnBrk="1" hangingPunct="1">
              <a:defRPr/>
            </a:pPr>
            <a:r>
              <a:rPr lang="en-US" dirty="0">
                <a:latin typeface="Arial Narrow" charset="0"/>
                <a:cs typeface="+mj-cs"/>
              </a:rPr>
              <a:t>Three-Compartment Sinks</a:t>
            </a:r>
          </a:p>
        </p:txBody>
      </p:sp>
      <p:sp>
        <p:nvSpPr>
          <p:cNvPr id="3" name="Content Placeholder 2"/>
          <p:cNvSpPr>
            <a:spLocks noGrp="1"/>
          </p:cNvSpPr>
          <p:nvPr>
            <p:ph idx="1"/>
          </p:nvPr>
        </p:nvSpPr>
        <p:spPr/>
        <p:txBody>
          <a:bodyPr/>
          <a:lstStyle/>
          <a:p>
            <a:r>
              <a:rPr lang="en-US" sz="2800" dirty="0">
                <a:latin typeface="Arial Narrow" charset="0"/>
              </a:rPr>
              <a:t>Steps for cleaning and sanitizing:</a:t>
            </a:r>
          </a:p>
          <a:p>
            <a:endParaRPr lang="en-US" dirty="0"/>
          </a:p>
        </p:txBody>
      </p:sp>
      <p:sp>
        <p:nvSpPr>
          <p:cNvPr id="276483"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a:cs typeface="+mn-cs"/>
            </a:endParaRPr>
          </a:p>
        </p:txBody>
      </p:sp>
      <p:sp>
        <p:nvSpPr>
          <p:cNvPr id="276484"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10-23</a:t>
            </a:r>
          </a:p>
        </p:txBody>
      </p:sp>
      <p:sp>
        <p:nvSpPr>
          <p:cNvPr id="2" name="Footer Placeholder 1">
            <a:extLst>
              <a:ext uri="{FF2B5EF4-FFF2-40B4-BE49-F238E27FC236}">
                <a16:creationId xmlns:a16="http://schemas.microsoft.com/office/drawing/2014/main" id="{D1E982D9-A5DA-2FF6-E613-B9E9211851CE}"/>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755229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a:xfrm>
            <a:off x="409575" y="1109547"/>
            <a:ext cx="8220075" cy="4983163"/>
          </a:xfrm>
        </p:spPr>
        <p:txBody>
          <a:bodyPr/>
          <a:lstStyle/>
          <a:p>
            <a:pPr marL="0" lvl="1" indent="0" eaLnBrk="1" hangingPunct="1">
              <a:buFont typeface="Wingdings" pitchFamily="2" charset="2"/>
              <a:buNone/>
              <a:defRPr/>
            </a:pPr>
            <a:r>
              <a:rPr lang="en-US" sz="2400" b="1" dirty="0">
                <a:solidFill>
                  <a:srgbClr val="E97635"/>
                </a:solidFill>
                <a:ea typeface="+mn-ea"/>
                <a:cs typeface="+mn-cs"/>
              </a:rPr>
              <a:t>Why is it important to be a Certified Food Protection Manager: </a:t>
            </a:r>
          </a:p>
          <a:p>
            <a:pPr lvl="1" eaLnBrk="1" hangingPunct="1">
              <a:defRPr/>
            </a:pPr>
            <a:r>
              <a:rPr lang="en-US" dirty="0">
                <a:latin typeface="Arial Narrow" charset="0"/>
              </a:rPr>
              <a:t>CDC study suggests that it </a:t>
            </a:r>
          </a:p>
          <a:p>
            <a:pPr lvl="2" eaLnBrk="1" hangingPunct="1">
              <a:defRPr/>
            </a:pPr>
            <a:r>
              <a:rPr lang="en-US" dirty="0">
                <a:latin typeface="Arial Narrow" charset="0"/>
              </a:rPr>
              <a:t>reduces the risk of foodborne illness.</a:t>
            </a:r>
          </a:p>
          <a:p>
            <a:pPr lvl="2" eaLnBrk="1" hangingPunct="1">
              <a:defRPr/>
            </a:pPr>
            <a:r>
              <a:rPr lang="en-US" dirty="0">
                <a:latin typeface="Arial Narrow" charset="0"/>
              </a:rPr>
              <a:t>was a distinguishing factor between restaurants that experienced an outbreak and those that had not.</a:t>
            </a:r>
          </a:p>
          <a:p>
            <a:pPr lvl="1" eaLnBrk="1" hangingPunct="1">
              <a:defRPr/>
            </a:pPr>
            <a:r>
              <a:rPr lang="en-US" dirty="0">
                <a:latin typeface="Arial Narrow" charset="0"/>
              </a:rPr>
              <a:t>FDA studies suggest more effective control of risk factors for foodborne illness</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1-31</a:t>
            </a:r>
          </a:p>
        </p:txBody>
      </p:sp>
      <p:sp>
        <p:nvSpPr>
          <p:cNvPr id="2" name="Footer Placeholder 1">
            <a:extLst>
              <a:ext uri="{FF2B5EF4-FFF2-40B4-BE49-F238E27FC236}">
                <a16:creationId xmlns:a16="http://schemas.microsoft.com/office/drawing/2014/main" id="{606CA0E0-4224-058A-ADFC-E1D4B347D27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804552964"/>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A46650C-441D-43DA-B848-6F4D48A13B0D}"/>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77511" name="Rectangle 10"/>
          <p:cNvSpPr>
            <a:spLocks noGrp="1" noChangeArrowheads="1"/>
          </p:cNvSpPr>
          <p:nvPr>
            <p:ph type="title"/>
          </p:nvPr>
        </p:nvSpPr>
        <p:spPr/>
        <p:txBody>
          <a:bodyPr/>
          <a:lstStyle/>
          <a:p>
            <a:pPr eaLnBrk="1" hangingPunct="1">
              <a:defRPr/>
            </a:pPr>
            <a:r>
              <a:rPr lang="en-US" dirty="0">
                <a:latin typeface="Arial Narrow" charset="0"/>
                <a:cs typeface="+mj-cs"/>
              </a:rPr>
              <a:t>Storing Tableware and Equipment</a:t>
            </a:r>
          </a:p>
        </p:txBody>
      </p:sp>
      <p:sp>
        <p:nvSpPr>
          <p:cNvPr id="277506" name="Rectangle 3"/>
          <p:cNvSpPr>
            <a:spLocks noGrp="1" noChangeArrowheads="1"/>
          </p:cNvSpPr>
          <p:nvPr>
            <p:ph idx="1"/>
          </p:nvPr>
        </p:nvSpPr>
        <p:spPr/>
        <p:txBody>
          <a:bodyPr/>
          <a:lstStyle/>
          <a:p>
            <a:pPr marL="0" indent="0" eaLnBrk="1" hangingPunct="1">
              <a:defRPr/>
            </a:pPr>
            <a:r>
              <a:rPr lang="en-US" dirty="0">
                <a:latin typeface="Arial Narrow" charset="0"/>
                <a:cs typeface="+mn-cs"/>
              </a:rPr>
              <a:t>When storing clean and sanitized tableware and equipment:</a:t>
            </a:r>
          </a:p>
          <a:p>
            <a:pPr lvl="1" eaLnBrk="1" hangingPunct="1">
              <a:defRPr/>
            </a:pPr>
            <a:r>
              <a:rPr lang="en-US" dirty="0">
                <a:latin typeface="Arial Narrow" charset="0"/>
              </a:rPr>
              <a:t>Store them at least six inches (15 cm) off </a:t>
            </a:r>
            <a:br>
              <a:rPr lang="en-US" dirty="0">
                <a:latin typeface="Arial Narrow" charset="0"/>
              </a:rPr>
            </a:br>
            <a:r>
              <a:rPr lang="en-US" dirty="0">
                <a:latin typeface="Arial Narrow" charset="0"/>
              </a:rPr>
              <a:t>the floor.</a:t>
            </a:r>
          </a:p>
          <a:p>
            <a:pPr lvl="1" eaLnBrk="1" hangingPunct="1">
              <a:defRPr/>
            </a:pPr>
            <a:r>
              <a:rPr lang="en-US" dirty="0">
                <a:latin typeface="Arial Narrow" charset="0"/>
              </a:rPr>
              <a:t>Clean and sanitize drawers and shelves before items are stored.</a:t>
            </a:r>
          </a:p>
          <a:p>
            <a:pPr lvl="1" eaLnBrk="1" hangingPunct="1">
              <a:defRPr/>
            </a:pPr>
            <a:r>
              <a:rPr lang="en-US" dirty="0">
                <a:latin typeface="Arial Narrow" charset="0"/>
              </a:rPr>
              <a:t>Store glasses and cups upside down on a clean and sanitized shelf or rack.</a:t>
            </a:r>
          </a:p>
        </p:txBody>
      </p:sp>
      <p:sp>
        <p:nvSpPr>
          <p:cNvPr id="27751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10-24</a:t>
            </a:r>
          </a:p>
        </p:txBody>
      </p:sp>
      <p:sp>
        <p:nvSpPr>
          <p:cNvPr id="2" name="Footer Placeholder 1">
            <a:extLst>
              <a:ext uri="{FF2B5EF4-FFF2-40B4-BE49-F238E27FC236}">
                <a16:creationId xmlns:a16="http://schemas.microsoft.com/office/drawing/2014/main" id="{29C36467-3416-1E19-4618-4A371670616E}"/>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38296648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5" name="Rectangle 9"/>
          <p:cNvSpPr>
            <a:spLocks noGrp="1" noChangeArrowheads="1"/>
          </p:cNvSpPr>
          <p:nvPr>
            <p:ph type="title"/>
          </p:nvPr>
        </p:nvSpPr>
        <p:spPr/>
        <p:txBody>
          <a:bodyPr/>
          <a:lstStyle/>
          <a:p>
            <a:pPr eaLnBrk="1" hangingPunct="1">
              <a:defRPr/>
            </a:pPr>
            <a:r>
              <a:rPr lang="en-US" dirty="0">
                <a:latin typeface="Arial Narrow" charset="0"/>
                <a:cs typeface="+mj-cs"/>
              </a:rPr>
              <a:t>Storing Tableware and Equipment</a:t>
            </a:r>
          </a:p>
        </p:txBody>
      </p:sp>
      <p:sp>
        <p:nvSpPr>
          <p:cNvPr id="278530" name="Rectangle 3"/>
          <p:cNvSpPr>
            <a:spLocks noGrp="1" noChangeArrowheads="1"/>
          </p:cNvSpPr>
          <p:nvPr>
            <p:ph idx="1"/>
          </p:nvPr>
        </p:nvSpPr>
        <p:spPr/>
        <p:txBody>
          <a:bodyPr/>
          <a:lstStyle/>
          <a:p>
            <a:pPr marL="0" indent="0" eaLnBrk="1" hangingPunct="1">
              <a:defRPr/>
            </a:pPr>
            <a:r>
              <a:rPr lang="en-US" dirty="0">
                <a:latin typeface="Arial Narrow" charset="0"/>
                <a:cs typeface="+mn-cs"/>
              </a:rPr>
              <a:t>When storing clean and sanitized tableware and equipment: </a:t>
            </a:r>
            <a:endParaRPr lang="en-US" sz="1800" dirty="0">
              <a:latin typeface="Arial Narrow" charset="0"/>
              <a:cs typeface="+mn-cs"/>
            </a:endParaRPr>
          </a:p>
          <a:p>
            <a:pPr lvl="1" eaLnBrk="1" hangingPunct="1">
              <a:defRPr/>
            </a:pPr>
            <a:r>
              <a:rPr lang="en-US" dirty="0">
                <a:latin typeface="Arial Narrow" charset="0"/>
              </a:rPr>
              <a:t>Store flatware and utensils with handles up.</a:t>
            </a:r>
          </a:p>
          <a:p>
            <a:pPr lvl="1" eaLnBrk="1" hangingPunct="1">
              <a:defRPr/>
            </a:pPr>
            <a:r>
              <a:rPr lang="en-US" dirty="0">
                <a:latin typeface="Arial Narrow" charset="0"/>
              </a:rPr>
              <a:t>Clean and sanitize trays and carts used to carry clean tableware and utensils. </a:t>
            </a:r>
          </a:p>
          <a:p>
            <a:pPr lvl="1" eaLnBrk="1" hangingPunct="1">
              <a:defRPr/>
            </a:pPr>
            <a:r>
              <a:rPr lang="en-US" dirty="0">
                <a:latin typeface="Arial Narrow" charset="0"/>
              </a:rPr>
              <a:t>Cover the food-contact surfaces of stationary equipment until ready for use.</a:t>
            </a:r>
          </a:p>
          <a:p>
            <a:pPr lvl="1" eaLnBrk="1" hangingPunct="1">
              <a:defRPr/>
            </a:pPr>
            <a:endParaRPr lang="en-US" dirty="0">
              <a:latin typeface="Arial Narrow" charset="0"/>
            </a:endParaRPr>
          </a:p>
        </p:txBody>
      </p:sp>
      <p:sp>
        <p:nvSpPr>
          <p:cNvPr id="27853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10-25</a:t>
            </a:r>
          </a:p>
        </p:txBody>
      </p:sp>
      <p:pic>
        <p:nvPicPr>
          <p:cNvPr id="7" name="Picture Placeholder 3">
            <a:extLst>
              <a:ext uri="{FF2B5EF4-FFF2-40B4-BE49-F238E27FC236}">
                <a16:creationId xmlns:a16="http://schemas.microsoft.com/office/drawing/2014/main" id="{FA46650C-441D-43DA-B848-6F4D48A13B0D}"/>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 name="Footer Placeholder 1">
            <a:extLst>
              <a:ext uri="{FF2B5EF4-FFF2-40B4-BE49-F238E27FC236}">
                <a16:creationId xmlns:a16="http://schemas.microsoft.com/office/drawing/2014/main" id="{CFC4F6E6-890C-5DBE-767B-866885E431E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61043811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13"/>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79554" name="Rectangle 3"/>
          <p:cNvSpPr>
            <a:spLocks noGrp="1" noChangeArrowheads="1"/>
          </p:cNvSpPr>
          <p:nvPr>
            <p:ph idx="1"/>
          </p:nvPr>
        </p:nvSpPr>
        <p:spPr/>
        <p:txBody>
          <a:bodyPr/>
          <a:lstStyle/>
          <a:p>
            <a:pPr marL="0" indent="0" eaLnBrk="1" hangingPunct="1">
              <a:defRPr/>
            </a:pPr>
            <a:r>
              <a:rPr lang="en-US" dirty="0">
                <a:latin typeface="Arial Narrow" charset="0"/>
                <a:cs typeface="+mn-cs"/>
              </a:rPr>
              <a:t>Wiping cloths:</a:t>
            </a:r>
          </a:p>
          <a:p>
            <a:pPr lvl="1" eaLnBrk="1" hangingPunct="1">
              <a:defRPr/>
            </a:pPr>
            <a:r>
              <a:rPr lang="en-US" dirty="0"/>
              <a:t>Used to wipe up food spills and wipe down equipment.</a:t>
            </a:r>
          </a:p>
          <a:p>
            <a:pPr lvl="1" eaLnBrk="1" hangingPunct="1">
              <a:defRPr/>
            </a:pPr>
            <a:r>
              <a:rPr lang="en-US" dirty="0">
                <a:latin typeface="Arial Narrow" charset="0"/>
              </a:rPr>
              <a:t>Two types:</a:t>
            </a:r>
          </a:p>
          <a:p>
            <a:pPr lvl="2" eaLnBrk="1" hangingPunct="1">
              <a:defRPr/>
            </a:pPr>
            <a:r>
              <a:rPr lang="en-US" dirty="0">
                <a:latin typeface="Arial Narrow" charset="0"/>
              </a:rPr>
              <a:t>Wet wiping cloths</a:t>
            </a:r>
          </a:p>
          <a:p>
            <a:pPr lvl="2" eaLnBrk="1" hangingPunct="1">
              <a:defRPr/>
            </a:pPr>
            <a:r>
              <a:rPr lang="en-US" dirty="0">
                <a:latin typeface="Arial Narrow" charset="0"/>
              </a:rPr>
              <a:t>Dry wiping cloths</a:t>
            </a:r>
          </a:p>
          <a:p>
            <a:pPr lvl="1" eaLnBrk="1" hangingPunct="1">
              <a:defRPr/>
            </a:pPr>
            <a:r>
              <a:rPr lang="en-US" dirty="0">
                <a:solidFill>
                  <a:srgbClr val="FF0000"/>
                </a:solidFill>
                <a:latin typeface="Arial Narrow" charset="0"/>
              </a:rPr>
              <a:t>NEVER</a:t>
            </a:r>
            <a:r>
              <a:rPr lang="en-US" dirty="0">
                <a:latin typeface="Arial Narrow" charset="0"/>
              </a:rPr>
              <a:t> use cloths that are meant for wiping food spills for any </a:t>
            </a:r>
            <a:br>
              <a:rPr lang="en-US" dirty="0">
                <a:latin typeface="Arial Narrow" charset="0"/>
              </a:rPr>
            </a:br>
            <a:r>
              <a:rPr lang="en-US" dirty="0">
                <a:latin typeface="Arial Narrow" charset="0"/>
              </a:rPr>
              <a:t>other purpose.</a:t>
            </a: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10-26</a:t>
            </a:r>
          </a:p>
        </p:txBody>
      </p:sp>
      <p:sp>
        <p:nvSpPr>
          <p:cNvPr id="2" name="Footer Placeholder 1">
            <a:extLst>
              <a:ext uri="{FF2B5EF4-FFF2-40B4-BE49-F238E27FC236}">
                <a16:creationId xmlns:a16="http://schemas.microsoft.com/office/drawing/2014/main" id="{AC482720-0F24-A6C5-121E-5973AACA51F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39572587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339F5C0-9C6E-4E43-A1CA-A3DE1D4A32E8}"/>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
        <p:nvSpPr>
          <p:cNvPr id="279556" name="Rectangle 13"/>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79554" name="Rectangle 3"/>
          <p:cNvSpPr>
            <a:spLocks noGrp="1" noChangeArrowheads="1"/>
          </p:cNvSpPr>
          <p:nvPr>
            <p:ph idx="1"/>
          </p:nvPr>
        </p:nvSpPr>
        <p:spPr/>
        <p:txBody>
          <a:bodyPr/>
          <a:lstStyle/>
          <a:p>
            <a:pPr marL="0" indent="0" eaLnBrk="1" hangingPunct="1">
              <a:defRPr/>
            </a:pPr>
            <a:r>
              <a:rPr lang="en-US" dirty="0">
                <a:latin typeface="Arial Narrow" charset="0"/>
                <a:cs typeface="+mn-cs"/>
              </a:rPr>
              <a:t>Wet wiping cloths:</a:t>
            </a:r>
          </a:p>
          <a:p>
            <a:pPr lvl="1" eaLnBrk="1" hangingPunct="1">
              <a:defRPr/>
            </a:pPr>
            <a:r>
              <a:rPr lang="en-US" dirty="0">
                <a:latin typeface="Arial Narrow" charset="0"/>
              </a:rPr>
              <a:t>For wiping counters and other surfaces.</a:t>
            </a:r>
          </a:p>
          <a:p>
            <a:pPr lvl="1" eaLnBrk="1" hangingPunct="1">
              <a:defRPr/>
            </a:pPr>
            <a:r>
              <a:rPr lang="en-US" dirty="0">
                <a:latin typeface="Arial Narrow" charset="0"/>
              </a:rPr>
              <a:t>Store in sanitizer solution between uses.</a:t>
            </a:r>
          </a:p>
          <a:p>
            <a:pPr lvl="2" eaLnBrk="1" hangingPunct="1">
              <a:defRPr/>
            </a:pPr>
            <a:r>
              <a:rPr lang="en-US" dirty="0">
                <a:latin typeface="Arial Narrow" charset="0"/>
              </a:rPr>
              <a:t>Change the solution when necessary.</a:t>
            </a:r>
          </a:p>
          <a:p>
            <a:pPr lvl="1" eaLnBrk="1" hangingPunct="1">
              <a:defRPr/>
            </a:pPr>
            <a:r>
              <a:rPr lang="en-US" dirty="0">
                <a:latin typeface="Arial Narrow" charset="0"/>
              </a:rPr>
              <a:t>Keep cloths that contact raw meat, fish, and poultry separate from other cleaning cloths.</a:t>
            </a:r>
          </a:p>
          <a:p>
            <a:pPr marL="347472" lvl="2" indent="0" eaLnBrk="1" hangingPunct="1">
              <a:buNone/>
              <a:defRPr/>
            </a:pPr>
            <a:endParaRPr lang="en-US" dirty="0">
              <a:latin typeface="Arial Narrow" charset="0"/>
            </a:endParaRP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10-27</a:t>
            </a:r>
          </a:p>
        </p:txBody>
      </p:sp>
      <p:sp>
        <p:nvSpPr>
          <p:cNvPr id="2" name="Footer Placeholder 1">
            <a:extLst>
              <a:ext uri="{FF2B5EF4-FFF2-40B4-BE49-F238E27FC236}">
                <a16:creationId xmlns:a16="http://schemas.microsoft.com/office/drawing/2014/main" id="{B4BD913B-8A12-98B8-2B83-D89CF723127E}"/>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28926524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62DEEB2-80C3-482E-8877-6F80A26846C0}"/>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79556" name="Rectangle 13"/>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79554" name="Rectangle 3"/>
          <p:cNvSpPr>
            <a:spLocks noGrp="1" noChangeArrowheads="1"/>
          </p:cNvSpPr>
          <p:nvPr>
            <p:ph idx="1"/>
          </p:nvPr>
        </p:nvSpPr>
        <p:spPr/>
        <p:txBody>
          <a:bodyPr/>
          <a:lstStyle/>
          <a:p>
            <a:pPr marL="0" indent="0" eaLnBrk="1" hangingPunct="1">
              <a:defRPr/>
            </a:pPr>
            <a:r>
              <a:rPr lang="en-US" dirty="0">
                <a:latin typeface="Arial Narrow" charset="0"/>
                <a:cs typeface="+mn-cs"/>
              </a:rPr>
              <a:t>Dry wiping cloths:</a:t>
            </a:r>
          </a:p>
          <a:p>
            <a:pPr lvl="1" eaLnBrk="1" hangingPunct="1">
              <a:defRPr/>
            </a:pPr>
            <a:r>
              <a:rPr lang="en-US" dirty="0">
                <a:latin typeface="Arial Narrow" charset="0"/>
              </a:rPr>
              <a:t>Used to wipe food spills from tableware</a:t>
            </a:r>
          </a:p>
          <a:p>
            <a:pPr lvl="1" eaLnBrk="1" hangingPunct="1">
              <a:defRPr/>
            </a:pPr>
            <a:r>
              <a:rPr lang="en-US" dirty="0">
                <a:latin typeface="Arial Narrow" charset="0"/>
              </a:rPr>
              <a:t>Must be kept dry while in use</a:t>
            </a:r>
          </a:p>
          <a:p>
            <a:pPr lvl="1" eaLnBrk="1" hangingPunct="1">
              <a:defRPr/>
            </a:pPr>
            <a:r>
              <a:rPr lang="en-US" dirty="0">
                <a:latin typeface="Arial Narrow" charset="0"/>
              </a:rPr>
              <a:t>Must </a:t>
            </a:r>
            <a:r>
              <a:rPr lang="en-US" dirty="0">
                <a:solidFill>
                  <a:srgbClr val="FF0000"/>
                </a:solidFill>
                <a:latin typeface="Arial Narrow" charset="0"/>
              </a:rPr>
              <a:t>NOT</a:t>
            </a:r>
            <a:r>
              <a:rPr lang="en-US" dirty="0">
                <a:latin typeface="Arial Narrow" charset="0"/>
              </a:rPr>
              <a:t> </a:t>
            </a:r>
          </a:p>
          <a:p>
            <a:pPr lvl="2" eaLnBrk="1" hangingPunct="1">
              <a:defRPr/>
            </a:pPr>
            <a:r>
              <a:rPr lang="en-US" dirty="0">
                <a:latin typeface="Arial Narrow" charset="0"/>
              </a:rPr>
              <a:t>Contain food debris</a:t>
            </a:r>
          </a:p>
          <a:p>
            <a:pPr lvl="2" eaLnBrk="1" hangingPunct="1">
              <a:defRPr/>
            </a:pPr>
            <a:r>
              <a:rPr lang="en-US" dirty="0">
                <a:latin typeface="Arial Narrow" charset="0"/>
              </a:rPr>
              <a:t>Be visibly dirty</a:t>
            </a:r>
          </a:p>
          <a:p>
            <a:pPr lvl="2" eaLnBrk="1" hangingPunct="1">
              <a:defRPr/>
            </a:pPr>
            <a:endParaRPr lang="en-US" dirty="0">
              <a:latin typeface="Arial Narrow" charset="0"/>
            </a:endParaRP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10-28</a:t>
            </a:r>
          </a:p>
        </p:txBody>
      </p:sp>
      <p:sp>
        <p:nvSpPr>
          <p:cNvPr id="2" name="Footer Placeholder 1">
            <a:extLst>
              <a:ext uri="{FF2B5EF4-FFF2-40B4-BE49-F238E27FC236}">
                <a16:creationId xmlns:a16="http://schemas.microsoft.com/office/drawing/2014/main" id="{105E2FF4-3B31-CCE9-4019-93DB203235A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59670990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13"/>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79554" name="Rectangle 3"/>
          <p:cNvSpPr>
            <a:spLocks noGrp="1" noChangeArrowheads="1"/>
          </p:cNvSpPr>
          <p:nvPr>
            <p:ph idx="1"/>
          </p:nvPr>
        </p:nvSpPr>
        <p:spPr/>
        <p:txBody>
          <a:bodyPr/>
          <a:lstStyle/>
          <a:p>
            <a:pPr marL="0" indent="0" eaLnBrk="1" hangingPunct="1">
              <a:defRPr/>
            </a:pPr>
            <a:r>
              <a:rPr lang="en-US" dirty="0">
                <a:latin typeface="Arial Narrow" charset="0"/>
                <a:cs typeface="+mn-cs"/>
              </a:rPr>
              <a:t>Cleaning the nonfood-contact surfaces on the premises:</a:t>
            </a:r>
          </a:p>
          <a:p>
            <a:pPr lvl="1" eaLnBrk="1" hangingPunct="1">
              <a:defRPr/>
            </a:pPr>
            <a:r>
              <a:rPr lang="en-US" dirty="0">
                <a:latin typeface="Arial Narrow" charset="0"/>
              </a:rPr>
              <a:t>Nonfood-contact surfaces include:</a:t>
            </a:r>
          </a:p>
          <a:p>
            <a:pPr lvl="2" eaLnBrk="1" hangingPunct="1">
              <a:defRPr/>
            </a:pPr>
            <a:r>
              <a:rPr lang="en-US" dirty="0">
                <a:latin typeface="Arial Narrow" charset="0"/>
              </a:rPr>
              <a:t>Floors, ceilings, walls, equipment exteriors, etc.</a:t>
            </a:r>
          </a:p>
          <a:p>
            <a:pPr lvl="1" eaLnBrk="1" hangingPunct="1">
              <a:defRPr/>
            </a:pPr>
            <a:r>
              <a:rPr lang="en-US" dirty="0">
                <a:latin typeface="Arial Narrow" charset="0"/>
              </a:rPr>
              <a:t>Regular cleaning prevents: </a:t>
            </a:r>
          </a:p>
          <a:p>
            <a:pPr lvl="2" eaLnBrk="1" hangingPunct="1">
              <a:defRPr/>
            </a:pPr>
            <a:r>
              <a:rPr lang="en-US" dirty="0">
                <a:latin typeface="Arial Narrow" charset="0"/>
              </a:rPr>
              <a:t>Buildup of dust, dirt, food residue and </a:t>
            </a:r>
            <a:br>
              <a:rPr lang="en-US" dirty="0">
                <a:latin typeface="Arial Narrow" charset="0"/>
              </a:rPr>
            </a:br>
            <a:r>
              <a:rPr lang="en-US" dirty="0">
                <a:latin typeface="Arial Narrow" charset="0"/>
              </a:rPr>
              <a:t>other debris</a:t>
            </a:r>
          </a:p>
          <a:p>
            <a:pPr lvl="2" eaLnBrk="1" hangingPunct="1">
              <a:defRPr/>
            </a:pPr>
            <a:r>
              <a:rPr lang="en-US" dirty="0">
                <a:latin typeface="Arial Narrow" charset="0"/>
              </a:rPr>
              <a:t>Growth of pathogens</a:t>
            </a:r>
          </a:p>
          <a:p>
            <a:pPr lvl="2" eaLnBrk="1" hangingPunct="1">
              <a:defRPr/>
            </a:pPr>
            <a:r>
              <a:rPr lang="en-US" dirty="0">
                <a:latin typeface="Arial Narrow" charset="0"/>
              </a:rPr>
              <a:t>Pests</a:t>
            </a: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10-29</a:t>
            </a:r>
          </a:p>
        </p:txBody>
      </p:sp>
      <p:pic>
        <p:nvPicPr>
          <p:cNvPr id="2" name="Picture 1" descr="6e_c10_12_WallW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4816" y="1231456"/>
            <a:ext cx="2100072" cy="1399032"/>
          </a:xfrm>
          <a:prstGeom prst="rect">
            <a:avLst/>
          </a:prstGeom>
        </p:spPr>
      </p:pic>
      <p:sp>
        <p:nvSpPr>
          <p:cNvPr id="3" name="Footer Placeholder 2">
            <a:extLst>
              <a:ext uri="{FF2B5EF4-FFF2-40B4-BE49-F238E27FC236}">
                <a16:creationId xmlns:a16="http://schemas.microsoft.com/office/drawing/2014/main" id="{ACF9E07F-9FDD-BAA3-F4B8-D9FED03918AE}"/>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28999877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80" name="Rectangle 13"/>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80578" name="Rectangle 3"/>
          <p:cNvSpPr>
            <a:spLocks noGrp="1" noChangeArrowheads="1"/>
          </p:cNvSpPr>
          <p:nvPr>
            <p:ph idx="1"/>
          </p:nvPr>
        </p:nvSpPr>
        <p:spPr/>
        <p:txBody>
          <a:bodyPr/>
          <a:lstStyle/>
          <a:p>
            <a:pPr marL="0" indent="0" eaLnBrk="1" hangingPunct="1">
              <a:defRPr/>
            </a:pPr>
            <a:r>
              <a:rPr lang="en-US" dirty="0">
                <a:latin typeface="Arial Narrow" charset="0"/>
                <a:cs typeface="+mn-cs"/>
              </a:rPr>
              <a:t>Cleaning up after people who get sick:</a:t>
            </a:r>
          </a:p>
          <a:p>
            <a:pPr lvl="1" eaLnBrk="1" hangingPunct="1">
              <a:defRPr/>
            </a:pPr>
            <a:r>
              <a:rPr lang="en-US" dirty="0">
                <a:latin typeface="Arial Narrow" charset="0"/>
              </a:rPr>
              <a:t>Diarrhea and vomit must be cleaned up correctly.</a:t>
            </a:r>
          </a:p>
          <a:p>
            <a:pPr lvl="2" eaLnBrk="1" hangingPunct="1">
              <a:defRPr/>
            </a:pPr>
            <a:r>
              <a:rPr lang="en-US" dirty="0">
                <a:latin typeface="Arial Narrow" charset="0"/>
              </a:rPr>
              <a:t>They can carry Norovirus, which is highly contagious. </a:t>
            </a:r>
          </a:p>
          <a:p>
            <a:pPr lvl="1" eaLnBrk="1" hangingPunct="1">
              <a:defRPr/>
            </a:pPr>
            <a:r>
              <a:rPr lang="en-US" dirty="0">
                <a:latin typeface="Arial Narrow" charset="0"/>
              </a:rPr>
              <a:t>Correct cleanup can prevent: </a:t>
            </a:r>
          </a:p>
          <a:p>
            <a:pPr lvl="2" eaLnBrk="1" hangingPunct="1">
              <a:defRPr/>
            </a:pPr>
            <a:r>
              <a:rPr lang="en-US" dirty="0">
                <a:latin typeface="Arial Narrow" charset="0"/>
              </a:rPr>
              <a:t>Contamination of food.</a:t>
            </a:r>
          </a:p>
          <a:p>
            <a:pPr lvl="2" eaLnBrk="1" hangingPunct="1">
              <a:defRPr/>
            </a:pPr>
            <a:r>
              <a:rPr lang="en-US" dirty="0">
                <a:latin typeface="Arial Narrow" charset="0"/>
              </a:rPr>
              <a:t>Spreading illness to others.</a:t>
            </a:r>
          </a:p>
          <a:p>
            <a:pPr lvl="1" eaLnBrk="1" hangingPunct="1">
              <a:defRPr/>
            </a:pPr>
            <a:r>
              <a:rPr lang="en-US" dirty="0">
                <a:latin typeface="Arial Narrow"/>
                <a:cs typeface="Arial Narrow"/>
              </a:rPr>
              <a:t>Operations must have written procedures for cleaning up vomit and diarrhea:</a:t>
            </a:r>
          </a:p>
          <a:p>
            <a:pPr lvl="2" eaLnBrk="1" hangingPunct="1">
              <a:defRPr/>
            </a:pPr>
            <a:r>
              <a:rPr lang="en-US" dirty="0">
                <a:latin typeface="Arial Narrow"/>
                <a:cs typeface="Arial Narrow"/>
              </a:rPr>
              <a:t>Procedures must be specific.</a:t>
            </a:r>
          </a:p>
          <a:p>
            <a:pPr lvl="2" eaLnBrk="1" hangingPunct="1">
              <a:defRPr/>
            </a:pPr>
            <a:r>
              <a:rPr lang="en-US" dirty="0">
                <a:latin typeface="Arial Narrow"/>
                <a:cs typeface="Arial Narrow"/>
              </a:rPr>
              <a:t>Employees must be trained on these procedures.</a:t>
            </a:r>
          </a:p>
          <a:p>
            <a:pPr marL="0" lvl="1" indent="0" eaLnBrk="1" hangingPunct="1">
              <a:buNone/>
              <a:defRPr/>
            </a:pPr>
            <a:endParaRPr lang="en-US" dirty="0">
              <a:latin typeface="Arial Narrow" charset="0"/>
            </a:endParaRPr>
          </a:p>
        </p:txBody>
      </p:sp>
      <p:sp>
        <p:nvSpPr>
          <p:cNvPr id="28057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10-30</a:t>
            </a:r>
          </a:p>
        </p:txBody>
      </p:sp>
      <p:sp>
        <p:nvSpPr>
          <p:cNvPr id="2" name="Footer Placeholder 1">
            <a:extLst>
              <a:ext uri="{FF2B5EF4-FFF2-40B4-BE49-F238E27FC236}">
                <a16:creationId xmlns:a16="http://schemas.microsoft.com/office/drawing/2014/main" id="{DDA9CE31-17FD-7526-23D4-18A25DD15F1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39873907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4" name="Rectangle 9"/>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83650" name="Rectangle 3"/>
          <p:cNvSpPr>
            <a:spLocks noGrp="1" noChangeArrowheads="1"/>
          </p:cNvSpPr>
          <p:nvPr>
            <p:ph idx="1"/>
          </p:nvPr>
        </p:nvSpPr>
        <p:spPr/>
        <p:txBody>
          <a:bodyPr/>
          <a:lstStyle/>
          <a:p>
            <a:pPr marL="0" indent="0" eaLnBrk="1" hangingPunct="1">
              <a:defRPr/>
            </a:pPr>
            <a:r>
              <a:rPr lang="en-US" dirty="0">
                <a:latin typeface="Arial Narrow" charset="0"/>
                <a:cs typeface="+mn-cs"/>
              </a:rPr>
              <a:t>Storing cleaning tools and chemicals:</a:t>
            </a:r>
          </a:p>
          <a:p>
            <a:pPr lvl="1" eaLnBrk="1" hangingPunct="1">
              <a:defRPr/>
            </a:pPr>
            <a:r>
              <a:rPr lang="en-US" dirty="0">
                <a:latin typeface="Arial Narrow" charset="0"/>
              </a:rPr>
              <a:t>Place in a separate area away from food and prep areas.</a:t>
            </a:r>
          </a:p>
          <a:p>
            <a:pPr marL="0" indent="0" eaLnBrk="1" hangingPunct="1">
              <a:defRPr/>
            </a:pPr>
            <a:r>
              <a:rPr lang="en-US" dirty="0">
                <a:latin typeface="Arial Narrow" charset="0"/>
                <a:cs typeface="+mn-cs"/>
              </a:rPr>
              <a:t>The storage area should have:</a:t>
            </a:r>
          </a:p>
          <a:p>
            <a:pPr lvl="1" eaLnBrk="1" hangingPunct="1">
              <a:defRPr/>
            </a:pPr>
            <a:r>
              <a:rPr lang="en-US" dirty="0">
                <a:latin typeface="Arial Narrow" charset="0"/>
              </a:rPr>
              <a:t>Good lighting so chemicals can be easily seen</a:t>
            </a:r>
          </a:p>
          <a:p>
            <a:pPr lvl="1" eaLnBrk="1" hangingPunct="1">
              <a:defRPr/>
            </a:pPr>
            <a:r>
              <a:rPr lang="en-US" dirty="0">
                <a:latin typeface="Arial Narrow" charset="0"/>
              </a:rPr>
              <a:t>Hooks for hanging cleaning tools</a:t>
            </a:r>
          </a:p>
          <a:p>
            <a:pPr lvl="1" eaLnBrk="1" hangingPunct="1">
              <a:defRPr/>
            </a:pPr>
            <a:r>
              <a:rPr lang="en-US" dirty="0">
                <a:latin typeface="Arial Narrow" charset="0"/>
              </a:rPr>
              <a:t>Utility sink for filling buckets and washing cleaning tools </a:t>
            </a:r>
          </a:p>
          <a:p>
            <a:pPr lvl="1" eaLnBrk="1" hangingPunct="1">
              <a:defRPr/>
            </a:pPr>
            <a:r>
              <a:rPr lang="en-US" dirty="0">
                <a:latin typeface="Arial Narrow" charset="0"/>
              </a:rPr>
              <a:t>Floor drain for dumping dirty water</a:t>
            </a:r>
          </a:p>
        </p:txBody>
      </p:sp>
      <p:sp>
        <p:nvSpPr>
          <p:cNvPr id="283651" name="Rectangle 4"/>
          <p:cNvSpPr>
            <a:spLocks noChangeArrowheads="1"/>
          </p:cNvSpPr>
          <p:nvPr/>
        </p:nvSpPr>
        <p:spPr bwMode="auto">
          <a:xfrm>
            <a:off x="7027863" y="1698625"/>
            <a:ext cx="1414462" cy="184467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836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10-31</a:t>
            </a:r>
          </a:p>
        </p:txBody>
      </p:sp>
      <p:pic>
        <p:nvPicPr>
          <p:cNvPr id="2" name="Picture 1" descr="6e_c10_13_MopSin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4816" y="1243013"/>
            <a:ext cx="2100072" cy="1792224"/>
          </a:xfrm>
          <a:prstGeom prst="rect">
            <a:avLst/>
          </a:prstGeom>
        </p:spPr>
      </p:pic>
      <p:sp>
        <p:nvSpPr>
          <p:cNvPr id="3" name="Footer Placeholder 2">
            <a:extLst>
              <a:ext uri="{FF2B5EF4-FFF2-40B4-BE49-F238E27FC236}">
                <a16:creationId xmlns:a16="http://schemas.microsoft.com/office/drawing/2014/main" id="{76618135-58D6-71B9-79C5-2DEC1AFA068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71842974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7" name="Rectangle 8"/>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endParaRPr lang="en-US" i="1" dirty="0">
              <a:latin typeface="Arial Narrow" charset="0"/>
              <a:cs typeface="+mj-cs"/>
            </a:endParaRPr>
          </a:p>
        </p:txBody>
      </p:sp>
      <p:sp>
        <p:nvSpPr>
          <p:cNvPr id="284674" name="Rectangle 3"/>
          <p:cNvSpPr>
            <a:spLocks noGrp="1" noChangeArrowheads="1"/>
          </p:cNvSpPr>
          <p:nvPr>
            <p:ph idx="1"/>
          </p:nvPr>
        </p:nvSpPr>
        <p:spPr/>
        <p:txBody>
          <a:bodyPr/>
          <a:lstStyle/>
          <a:p>
            <a:pPr marL="0" indent="0" eaLnBrk="1" hangingPunct="1">
              <a:defRPr/>
            </a:pPr>
            <a:r>
              <a:rPr lang="en-US" dirty="0">
                <a:solidFill>
                  <a:srgbClr val="D22002"/>
                </a:solidFill>
                <a:latin typeface="Arial Narrow" charset="0"/>
                <a:cs typeface="+mn-cs"/>
              </a:rPr>
              <a:t>NEVER:</a:t>
            </a:r>
          </a:p>
          <a:p>
            <a:pPr lvl="1" eaLnBrk="1" hangingPunct="1">
              <a:defRPr/>
            </a:pPr>
            <a:r>
              <a:rPr lang="en-US" dirty="0">
                <a:latin typeface="Arial Narrow" charset="0"/>
              </a:rPr>
              <a:t>Clean tools in sinks used for:</a:t>
            </a:r>
          </a:p>
          <a:p>
            <a:pPr lvl="2" eaLnBrk="1" hangingPunct="1">
              <a:defRPr/>
            </a:pPr>
            <a:r>
              <a:rPr lang="en-US" dirty="0">
                <a:latin typeface="Arial Narrow" charset="0"/>
              </a:rPr>
              <a:t> Handwashing</a:t>
            </a:r>
          </a:p>
          <a:p>
            <a:pPr lvl="2" eaLnBrk="1" hangingPunct="1">
              <a:defRPr/>
            </a:pPr>
            <a:r>
              <a:rPr lang="en-US" dirty="0">
                <a:latin typeface="Arial Narrow" charset="0"/>
              </a:rPr>
              <a:t> Food prep</a:t>
            </a:r>
          </a:p>
          <a:p>
            <a:pPr lvl="2" eaLnBrk="1" hangingPunct="1">
              <a:defRPr/>
            </a:pPr>
            <a:r>
              <a:rPr lang="en-US" dirty="0">
                <a:latin typeface="Arial Narrow" charset="0"/>
              </a:rPr>
              <a:t> Dishwashing</a:t>
            </a:r>
          </a:p>
          <a:p>
            <a:pPr lvl="1" eaLnBrk="1" hangingPunct="1">
              <a:defRPr/>
            </a:pPr>
            <a:r>
              <a:rPr lang="en-US" dirty="0">
                <a:latin typeface="Arial Narrow" charset="0"/>
              </a:rPr>
              <a:t>Dump mop water or other liquid waste into toilets or urinals.</a:t>
            </a:r>
          </a:p>
          <a:p>
            <a:pPr marL="1028700" lvl="2" indent="-342900" eaLnBrk="1" hangingPunct="1">
              <a:buFont typeface="Wingdings" charset="0"/>
              <a:buNone/>
              <a:defRPr/>
            </a:pPr>
            <a:endParaRPr lang="en-US" dirty="0">
              <a:latin typeface="Arial Narrow" charset="0"/>
            </a:endParaRPr>
          </a:p>
        </p:txBody>
      </p:sp>
      <p:pic>
        <p:nvPicPr>
          <p:cNvPr id="590850" name="Picture 4" descr="nra201_resiz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1768" y="1243013"/>
            <a:ext cx="2103120" cy="1987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10-32</a:t>
            </a:r>
          </a:p>
        </p:txBody>
      </p:sp>
      <p:sp>
        <p:nvSpPr>
          <p:cNvPr id="2" name="Footer Placeholder 1">
            <a:extLst>
              <a:ext uri="{FF2B5EF4-FFF2-40B4-BE49-F238E27FC236}">
                <a16:creationId xmlns:a16="http://schemas.microsoft.com/office/drawing/2014/main" id="{4479DEE6-50F2-5BD0-8555-51ACF2A27B8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8855931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8"/>
          <p:cNvSpPr>
            <a:spLocks noGrp="1" noChangeArrowheads="1"/>
          </p:cNvSpPr>
          <p:nvPr>
            <p:ph type="title"/>
          </p:nvPr>
        </p:nvSpPr>
        <p:spPr/>
        <p:txBody>
          <a:bodyPr/>
          <a:lstStyle/>
          <a:p>
            <a:pPr eaLnBrk="1" hangingPunct="1">
              <a:defRPr/>
            </a:pPr>
            <a:r>
              <a:rPr lang="en-US" dirty="0">
                <a:latin typeface="Arial Narrow" charset="0"/>
              </a:rPr>
              <a:t>Cleaning and Sanitizing in the Operation</a:t>
            </a:r>
            <a:endParaRPr lang="en-US" dirty="0">
              <a:latin typeface="Arial Narrow" charset="0"/>
              <a:cs typeface="+mj-cs"/>
            </a:endParaRPr>
          </a:p>
        </p:txBody>
      </p:sp>
      <p:sp>
        <p:nvSpPr>
          <p:cNvPr id="285698" name="Rectangle 3"/>
          <p:cNvSpPr>
            <a:spLocks noGrp="1" noChangeArrowheads="1"/>
          </p:cNvSpPr>
          <p:nvPr>
            <p:ph idx="1"/>
          </p:nvPr>
        </p:nvSpPr>
        <p:spPr/>
        <p:txBody>
          <a:bodyPr/>
          <a:lstStyle/>
          <a:p>
            <a:pPr marL="0" indent="0" eaLnBrk="1" hangingPunct="1">
              <a:defRPr/>
            </a:pPr>
            <a:r>
              <a:rPr lang="en-US" dirty="0">
                <a:latin typeface="Arial Narrow" charset="0"/>
                <a:cs typeface="+mn-cs"/>
              </a:rPr>
              <a:t>Using foodservice chemicals:</a:t>
            </a:r>
          </a:p>
          <a:p>
            <a:pPr lvl="1" eaLnBrk="1" hangingPunct="1">
              <a:defRPr/>
            </a:pPr>
            <a:r>
              <a:rPr lang="en-US" dirty="0">
                <a:latin typeface="Arial Narrow" charset="0"/>
              </a:rPr>
              <a:t>Only use chemicals approved for foodservice operations.</a:t>
            </a:r>
          </a:p>
          <a:p>
            <a:pPr lvl="2" eaLnBrk="1" hangingPunct="1">
              <a:defRPr/>
            </a:pPr>
            <a:r>
              <a:rPr lang="en-US" dirty="0">
                <a:solidFill>
                  <a:srgbClr val="FF0000"/>
                </a:solidFill>
                <a:latin typeface="Arial Narrow" charset="0"/>
              </a:rPr>
              <a:t>NEVER</a:t>
            </a:r>
            <a:r>
              <a:rPr lang="en-US" dirty="0">
                <a:latin typeface="Arial Narrow" charset="0"/>
              </a:rPr>
              <a:t> keep chemicals that are not used in the operation.</a:t>
            </a:r>
          </a:p>
          <a:p>
            <a:pPr lvl="1" eaLnBrk="1" hangingPunct="1">
              <a:defRPr/>
            </a:pPr>
            <a:r>
              <a:rPr lang="en-US" dirty="0">
                <a:latin typeface="Arial Narrow" charset="0"/>
              </a:rPr>
              <a:t>Cover or remove items that could become  contaminated before using chemicals.</a:t>
            </a:r>
          </a:p>
          <a:p>
            <a:pPr lvl="1" eaLnBrk="1" hangingPunct="1">
              <a:defRPr/>
            </a:pPr>
            <a:r>
              <a:rPr lang="en-US" dirty="0">
                <a:latin typeface="Arial Narrow" charset="0"/>
              </a:rPr>
              <a:t>After using chemicals, clean and sanitize equipment and utensils.</a:t>
            </a:r>
          </a:p>
          <a:p>
            <a:pPr lvl="1" eaLnBrk="1" hangingPunct="1">
              <a:defRPr/>
            </a:pPr>
            <a:r>
              <a:rPr lang="en-US" dirty="0">
                <a:latin typeface="Arial Narrow" charset="0"/>
              </a:rPr>
              <a:t>Follow the law and manufacturers’ directions.</a:t>
            </a: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10-33</a:t>
            </a:r>
          </a:p>
        </p:txBody>
      </p:sp>
      <p:pic>
        <p:nvPicPr>
          <p:cNvPr id="6" name="Picture 5" descr="6e_c10_14_chemroom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4816" y="1243013"/>
            <a:ext cx="2100072" cy="1828800"/>
          </a:xfrm>
          <a:prstGeom prst="rect">
            <a:avLst/>
          </a:prstGeom>
        </p:spPr>
      </p:pic>
      <p:sp>
        <p:nvSpPr>
          <p:cNvPr id="2" name="Footer Placeholder 1">
            <a:extLst>
              <a:ext uri="{FF2B5EF4-FFF2-40B4-BE49-F238E27FC236}">
                <a16:creationId xmlns:a16="http://schemas.microsoft.com/office/drawing/2014/main" id="{71092CE3-6F8C-C847-6E1B-2B6FCE6EC58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989218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37890"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Government agencies: </a:t>
            </a:r>
          </a:p>
          <a:p>
            <a:pPr marL="347472" lvl="1" indent="-347472" eaLnBrk="1" hangingPunct="1">
              <a:lnSpc>
                <a:spcPct val="100000"/>
              </a:lnSpc>
              <a:spcBef>
                <a:spcPts val="900"/>
              </a:spcBef>
              <a:buFont typeface="Wingdings" pitchFamily="2" charset="2"/>
              <a:buChar char="l"/>
              <a:defRPr/>
            </a:pPr>
            <a:r>
              <a:rPr lang="en-US" dirty="0"/>
              <a:t>The Food and Drug Administration (FDA)</a:t>
            </a:r>
          </a:p>
          <a:p>
            <a:pPr marL="347472" lvl="1" indent="-347472" eaLnBrk="1" hangingPunct="1">
              <a:lnSpc>
                <a:spcPct val="100000"/>
              </a:lnSpc>
              <a:spcBef>
                <a:spcPts val="900"/>
              </a:spcBef>
              <a:buFont typeface="Wingdings" pitchFamily="2" charset="2"/>
              <a:buChar char="l"/>
              <a:defRPr/>
            </a:pPr>
            <a:r>
              <a:rPr lang="en-US" dirty="0"/>
              <a:t>U.S. Department of Agriculture (USDA)</a:t>
            </a:r>
          </a:p>
          <a:p>
            <a:pPr marL="347472" lvl="1" indent="-347472" eaLnBrk="1" hangingPunct="1">
              <a:lnSpc>
                <a:spcPct val="100000"/>
              </a:lnSpc>
              <a:spcBef>
                <a:spcPts val="900"/>
              </a:spcBef>
              <a:buFont typeface="Wingdings" pitchFamily="2" charset="2"/>
              <a:buChar char="l"/>
              <a:defRPr/>
            </a:pPr>
            <a:r>
              <a:rPr lang="en-US" dirty="0"/>
              <a:t>Centers for Disease Control and Prevention (CDC)</a:t>
            </a:r>
          </a:p>
          <a:p>
            <a:pPr marL="347472" lvl="1" indent="-347472" eaLnBrk="1" hangingPunct="1">
              <a:lnSpc>
                <a:spcPct val="100000"/>
              </a:lnSpc>
              <a:spcBef>
                <a:spcPts val="900"/>
              </a:spcBef>
              <a:buFont typeface="Wingdings" pitchFamily="2" charset="2"/>
              <a:buChar char="l"/>
              <a:defRPr/>
            </a:pPr>
            <a:r>
              <a:rPr lang="en-US" dirty="0"/>
              <a:t>U.S. Public Health Service (PHS)</a:t>
            </a:r>
          </a:p>
          <a:p>
            <a:pPr lvl="1" eaLnBrk="1" hangingPunct="1">
              <a:buFont typeface="Wingdings" pitchFamily="2" charset="2"/>
              <a:buChar char="l"/>
              <a:defRPr/>
            </a:pPr>
            <a:r>
              <a:rPr lang="en-US" dirty="0"/>
              <a:t>State and local regulatory authorities</a:t>
            </a:r>
          </a:p>
          <a:p>
            <a:pPr marL="0" lvl="1" indent="0" eaLnBrk="1" hangingPunct="1">
              <a:lnSpc>
                <a:spcPct val="100000"/>
              </a:lnSpc>
              <a:spcBef>
                <a:spcPts val="900"/>
              </a:spcBef>
              <a:buNone/>
              <a:defRPr/>
            </a:pPr>
            <a:endParaRPr lang="en-US" dirty="0"/>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1-32</a:t>
            </a:r>
          </a:p>
        </p:txBody>
      </p:sp>
      <p:sp>
        <p:nvSpPr>
          <p:cNvPr id="2" name="Footer Placeholder 1">
            <a:extLst>
              <a:ext uri="{FF2B5EF4-FFF2-40B4-BE49-F238E27FC236}">
                <a16:creationId xmlns:a16="http://schemas.microsoft.com/office/drawing/2014/main" id="{793F9558-27AA-D4B7-3962-1165D36426F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8"/>
          <p:cNvSpPr>
            <a:spLocks noGrp="1" noChangeArrowheads="1"/>
          </p:cNvSpPr>
          <p:nvPr>
            <p:ph type="title"/>
          </p:nvPr>
        </p:nvSpPr>
        <p:spPr/>
        <p:txBody>
          <a:bodyPr/>
          <a:lstStyle/>
          <a:p>
            <a:pPr eaLnBrk="1" hangingPunct="1">
              <a:defRPr/>
            </a:pPr>
            <a:r>
              <a:rPr lang="en-US" dirty="0">
                <a:latin typeface="Arial Narrow" charset="0"/>
              </a:rPr>
              <a:t>Cleaning and Sanitizing in the Operation</a:t>
            </a:r>
            <a:endParaRPr lang="en-US" dirty="0">
              <a:latin typeface="Arial Narrow" charset="0"/>
              <a:cs typeface="+mj-cs"/>
            </a:endParaRPr>
          </a:p>
        </p:txBody>
      </p:sp>
      <p:sp>
        <p:nvSpPr>
          <p:cNvPr id="285698" name="Rectangle 3"/>
          <p:cNvSpPr>
            <a:spLocks noGrp="1" noChangeArrowheads="1"/>
          </p:cNvSpPr>
          <p:nvPr>
            <p:ph idx="1"/>
          </p:nvPr>
        </p:nvSpPr>
        <p:spPr/>
        <p:txBody>
          <a:bodyPr/>
          <a:lstStyle/>
          <a:p>
            <a:pPr marL="0" indent="0" eaLnBrk="1" hangingPunct="1">
              <a:defRPr/>
            </a:pPr>
            <a:r>
              <a:rPr lang="en-US" dirty="0">
                <a:latin typeface="Arial Narrow" charset="0"/>
                <a:cs typeface="+mn-cs"/>
              </a:rPr>
              <a:t>Storing foodservice chemicals:</a:t>
            </a:r>
          </a:p>
          <a:p>
            <a:pPr lvl="1" eaLnBrk="1" hangingPunct="1">
              <a:defRPr/>
            </a:pPr>
            <a:r>
              <a:rPr lang="en-US" dirty="0">
                <a:latin typeface="Arial Narrow" charset="0"/>
              </a:rPr>
              <a:t>Store chemicals in their original containers.</a:t>
            </a:r>
          </a:p>
          <a:p>
            <a:pPr lvl="1" eaLnBrk="1" hangingPunct="1">
              <a:defRPr/>
            </a:pPr>
            <a:r>
              <a:rPr lang="en-US" dirty="0">
                <a:latin typeface="Arial Narrow" charset="0"/>
              </a:rPr>
              <a:t>Keep chemicals separate from food, equipment, utensils, and linens by either:</a:t>
            </a:r>
          </a:p>
          <a:p>
            <a:pPr lvl="2" eaLnBrk="1" hangingPunct="1">
              <a:defRPr/>
            </a:pPr>
            <a:r>
              <a:rPr lang="en-US" dirty="0">
                <a:latin typeface="Arial Narrow" charset="0"/>
              </a:rPr>
              <a:t>Spacing chemicals away from other items</a:t>
            </a:r>
          </a:p>
          <a:p>
            <a:pPr lvl="2" eaLnBrk="1" hangingPunct="1">
              <a:defRPr/>
            </a:pPr>
            <a:r>
              <a:rPr lang="en-US" dirty="0">
                <a:latin typeface="Arial Narrow" charset="0"/>
              </a:rPr>
              <a:t>Partitioning chemicals from other items</a:t>
            </a:r>
          </a:p>
          <a:p>
            <a:pPr lvl="1" eaLnBrk="1" hangingPunct="1">
              <a:defRPr/>
            </a:pPr>
            <a:r>
              <a:rPr lang="en-US" dirty="0">
                <a:latin typeface="Arial Narrow" charset="0"/>
              </a:rPr>
              <a:t>Always store chemicals below food, equipment, utensils, and linens.</a:t>
            </a:r>
          </a:p>
          <a:p>
            <a:pPr lvl="1" eaLnBrk="1" hangingPunct="1">
              <a:defRPr/>
            </a:pPr>
            <a:endParaRPr lang="en-US" dirty="0">
              <a:latin typeface="Arial Narrow" charset="0"/>
            </a:endParaRP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10-34</a:t>
            </a:r>
          </a:p>
        </p:txBody>
      </p:sp>
      <p:pic>
        <p:nvPicPr>
          <p:cNvPr id="2" name="Picture 1" descr="6e_c10_14_chemroom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4816" y="1243013"/>
            <a:ext cx="2100072" cy="1828800"/>
          </a:xfrm>
          <a:prstGeom prst="rect">
            <a:avLst/>
          </a:prstGeom>
        </p:spPr>
      </p:pic>
      <p:sp>
        <p:nvSpPr>
          <p:cNvPr id="3" name="Footer Placeholder 2">
            <a:extLst>
              <a:ext uri="{FF2B5EF4-FFF2-40B4-BE49-F238E27FC236}">
                <a16:creationId xmlns:a16="http://schemas.microsoft.com/office/drawing/2014/main" id="{63B895B7-F87A-2F06-542E-5C5003B5655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09317548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FB5CBE1-49E9-4806-B1C2-D7D1C51A78C7}"/>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523038" y="1243013"/>
            <a:ext cx="2103437" cy="2103120"/>
          </a:xfrm>
        </p:spPr>
      </p:pic>
      <p:sp>
        <p:nvSpPr>
          <p:cNvPr id="285700" name="Rectangle 8"/>
          <p:cNvSpPr>
            <a:spLocks noGrp="1" noChangeArrowheads="1"/>
          </p:cNvSpPr>
          <p:nvPr>
            <p:ph type="title"/>
          </p:nvPr>
        </p:nvSpPr>
        <p:spPr/>
        <p:txBody>
          <a:bodyPr/>
          <a:lstStyle/>
          <a:p>
            <a:pPr eaLnBrk="1" hangingPunct="1">
              <a:defRPr/>
            </a:pPr>
            <a:r>
              <a:rPr lang="en-US" dirty="0">
                <a:latin typeface="Arial Narrow" charset="0"/>
              </a:rPr>
              <a:t>Cleaning and Sanitizing in the Operation</a:t>
            </a:r>
            <a:endParaRPr lang="en-US" dirty="0">
              <a:latin typeface="Arial Narrow" charset="0"/>
              <a:cs typeface="+mj-cs"/>
            </a:endParaRPr>
          </a:p>
        </p:txBody>
      </p:sp>
      <p:sp>
        <p:nvSpPr>
          <p:cNvPr id="285698" name="Rectangle 3"/>
          <p:cNvSpPr>
            <a:spLocks noGrp="1" noChangeArrowheads="1"/>
          </p:cNvSpPr>
          <p:nvPr>
            <p:ph idx="1"/>
          </p:nvPr>
        </p:nvSpPr>
        <p:spPr/>
        <p:txBody>
          <a:bodyPr/>
          <a:lstStyle/>
          <a:p>
            <a:pPr marL="0" indent="0" eaLnBrk="1" hangingPunct="1">
              <a:defRPr/>
            </a:pPr>
            <a:r>
              <a:rPr lang="en-US" dirty="0">
                <a:latin typeface="Arial Narrow" charset="0"/>
                <a:cs typeface="+mn-cs"/>
              </a:rPr>
              <a:t>Labeling foodservice chemicals:</a:t>
            </a:r>
          </a:p>
          <a:p>
            <a:pPr lvl="1" eaLnBrk="1" hangingPunct="1">
              <a:defRPr/>
            </a:pPr>
            <a:r>
              <a:rPr lang="en-US" dirty="0">
                <a:latin typeface="Arial Narrow" charset="0"/>
              </a:rPr>
              <a:t>Manufacturer’s label must: </a:t>
            </a:r>
          </a:p>
          <a:p>
            <a:pPr lvl="2" eaLnBrk="1" hangingPunct="1">
              <a:defRPr/>
            </a:pPr>
            <a:r>
              <a:rPr lang="en-US" dirty="0">
                <a:latin typeface="Arial Narrow" charset="0"/>
              </a:rPr>
              <a:t>Include directions for use.</a:t>
            </a:r>
          </a:p>
          <a:p>
            <a:pPr lvl="2" eaLnBrk="1" hangingPunct="1">
              <a:defRPr/>
            </a:pPr>
            <a:r>
              <a:rPr lang="en-US" dirty="0">
                <a:latin typeface="Arial Narrow" charset="0"/>
              </a:rPr>
              <a:t>Be clear enough to read.</a:t>
            </a:r>
          </a:p>
          <a:p>
            <a:pPr lvl="1" eaLnBrk="1" hangingPunct="1">
              <a:defRPr/>
            </a:pPr>
            <a:r>
              <a:rPr lang="en-US" dirty="0">
                <a:latin typeface="Arial Narrow" charset="0"/>
              </a:rPr>
              <a:t>If chemicals are transferred to a new working container:</a:t>
            </a:r>
          </a:p>
          <a:p>
            <a:pPr lvl="2" eaLnBrk="1" hangingPunct="1">
              <a:defRPr/>
            </a:pPr>
            <a:r>
              <a:rPr lang="en-US" dirty="0">
                <a:latin typeface="Arial Narrow" charset="0"/>
              </a:rPr>
              <a:t>The working container must be labeled with the common name.</a:t>
            </a: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10-35</a:t>
            </a:r>
          </a:p>
        </p:txBody>
      </p:sp>
      <p:sp>
        <p:nvSpPr>
          <p:cNvPr id="2" name="Footer Placeholder 1">
            <a:extLst>
              <a:ext uri="{FF2B5EF4-FFF2-40B4-BE49-F238E27FC236}">
                <a16:creationId xmlns:a16="http://schemas.microsoft.com/office/drawing/2014/main" id="{E8121745-D6E9-04CC-ACC6-119827D74B5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4479332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7"/>
          <p:cNvSpPr>
            <a:spLocks noGrp="1" noChangeArrowheads="1"/>
          </p:cNvSpPr>
          <p:nvPr>
            <p:ph type="title"/>
          </p:nvPr>
        </p:nvSpPr>
        <p:spPr/>
        <p:txBody>
          <a:bodyPr/>
          <a:lstStyle/>
          <a:p>
            <a:pPr eaLnBrk="1" hangingPunct="1">
              <a:defRPr/>
            </a:pPr>
            <a:r>
              <a:rPr lang="en-US" dirty="0">
                <a:latin typeface="Arial Narrow" charset="0"/>
                <a:cs typeface="+mj-cs"/>
              </a:rPr>
              <a:t>Developing a Cleaning Program</a:t>
            </a:r>
          </a:p>
        </p:txBody>
      </p:sp>
      <p:sp>
        <p:nvSpPr>
          <p:cNvPr id="287746" name="Rectangle 4"/>
          <p:cNvSpPr>
            <a:spLocks noGrp="1" noChangeArrowheads="1"/>
          </p:cNvSpPr>
          <p:nvPr>
            <p:ph idx="1"/>
          </p:nvPr>
        </p:nvSpPr>
        <p:spPr/>
        <p:txBody>
          <a:bodyPr/>
          <a:lstStyle/>
          <a:p>
            <a:pPr marL="0" indent="0" eaLnBrk="1" hangingPunct="1">
              <a:defRPr/>
            </a:pPr>
            <a:r>
              <a:rPr lang="en-US" dirty="0">
                <a:latin typeface="Arial Narrow" charset="0"/>
                <a:cs typeface="+mn-cs"/>
              </a:rPr>
              <a:t>To develop an effective cleaning program: </a:t>
            </a:r>
            <a:endParaRPr lang="en-US" sz="2000" i="1" dirty="0">
              <a:latin typeface="Arial Narrow" charset="0"/>
              <a:cs typeface="+mn-cs"/>
            </a:endParaRPr>
          </a:p>
          <a:p>
            <a:pPr lvl="1" eaLnBrk="1" hangingPunct="1">
              <a:defRPr/>
            </a:pPr>
            <a:r>
              <a:rPr lang="en-US" dirty="0">
                <a:latin typeface="Arial Narrow" charset="0"/>
              </a:rPr>
              <a:t>Create a master cleaning schedule.</a:t>
            </a:r>
          </a:p>
          <a:p>
            <a:pPr lvl="1" eaLnBrk="1" hangingPunct="1">
              <a:defRPr/>
            </a:pPr>
            <a:r>
              <a:rPr lang="en-US" dirty="0">
                <a:latin typeface="Arial Narrow" charset="0"/>
              </a:rPr>
              <a:t>Train your staff to follow it.</a:t>
            </a:r>
          </a:p>
          <a:p>
            <a:pPr lvl="1" eaLnBrk="1" hangingPunct="1">
              <a:defRPr/>
            </a:pPr>
            <a:r>
              <a:rPr lang="en-US" dirty="0">
                <a:latin typeface="Arial Narrow" charset="0"/>
              </a:rPr>
              <a:t>Monitor the program to make sure it works. </a:t>
            </a:r>
          </a:p>
        </p:txBody>
      </p:sp>
      <p:sp>
        <p:nvSpPr>
          <p:cNvPr id="28774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10-36</a:t>
            </a:r>
          </a:p>
        </p:txBody>
      </p:sp>
      <p:sp>
        <p:nvSpPr>
          <p:cNvPr id="2" name="Footer Placeholder 1">
            <a:extLst>
              <a:ext uri="{FF2B5EF4-FFF2-40B4-BE49-F238E27FC236}">
                <a16:creationId xmlns:a16="http://schemas.microsoft.com/office/drawing/2014/main" id="{07954869-09CD-7022-8A58-92741438C82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2900047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8"/>
          <p:cNvSpPr>
            <a:spLocks noGrp="1" noChangeArrowheads="1"/>
          </p:cNvSpPr>
          <p:nvPr>
            <p:ph type="title"/>
          </p:nvPr>
        </p:nvSpPr>
        <p:spPr/>
        <p:txBody>
          <a:bodyPr/>
          <a:lstStyle/>
          <a:p>
            <a:pPr eaLnBrk="1" hangingPunct="1">
              <a:defRPr/>
            </a:pPr>
            <a:r>
              <a:rPr lang="en-US" dirty="0">
                <a:latin typeface="Arial Narrow" charset="0"/>
                <a:cs typeface="+mj-cs"/>
              </a:rPr>
              <a:t>Developing a Cleaning Program</a:t>
            </a:r>
          </a:p>
        </p:txBody>
      </p:sp>
      <p:sp>
        <p:nvSpPr>
          <p:cNvPr id="288770" name="Rectangle 3"/>
          <p:cNvSpPr>
            <a:spLocks noGrp="1" noChangeArrowheads="1"/>
          </p:cNvSpPr>
          <p:nvPr>
            <p:ph idx="1"/>
          </p:nvPr>
        </p:nvSpPr>
        <p:spPr/>
        <p:txBody>
          <a:bodyPr/>
          <a:lstStyle/>
          <a:p>
            <a:pPr marL="0" indent="0" eaLnBrk="1" hangingPunct="1">
              <a:defRPr/>
            </a:pPr>
            <a:r>
              <a:rPr lang="en-US" dirty="0">
                <a:latin typeface="Arial Narrow" charset="0"/>
                <a:cs typeface="+mn-cs"/>
              </a:rPr>
              <a:t>To create a master cleaning schedule, identify:</a:t>
            </a:r>
            <a:endParaRPr lang="en-US" sz="2000" i="1" dirty="0">
              <a:latin typeface="Arial Narrow" charset="0"/>
              <a:cs typeface="+mn-cs"/>
            </a:endParaRPr>
          </a:p>
          <a:p>
            <a:pPr lvl="1" eaLnBrk="1" hangingPunct="1">
              <a:defRPr/>
            </a:pPr>
            <a:r>
              <a:rPr lang="en-US" dirty="0">
                <a:latin typeface="Arial Narrow" charset="0"/>
              </a:rPr>
              <a:t>What should be cleaned</a:t>
            </a:r>
          </a:p>
          <a:p>
            <a:pPr lvl="1" eaLnBrk="1" hangingPunct="1">
              <a:defRPr/>
            </a:pPr>
            <a:r>
              <a:rPr lang="en-US" dirty="0">
                <a:latin typeface="Arial Narrow" charset="0"/>
              </a:rPr>
              <a:t>Who should clean it</a:t>
            </a:r>
          </a:p>
          <a:p>
            <a:pPr lvl="1" eaLnBrk="1" hangingPunct="1">
              <a:defRPr/>
            </a:pPr>
            <a:r>
              <a:rPr lang="en-US" dirty="0">
                <a:latin typeface="Arial Narrow" charset="0"/>
              </a:rPr>
              <a:t>When it should be cleaned</a:t>
            </a:r>
          </a:p>
          <a:p>
            <a:pPr lvl="1" eaLnBrk="1" hangingPunct="1">
              <a:defRPr/>
            </a:pPr>
            <a:r>
              <a:rPr lang="en-US" dirty="0">
                <a:latin typeface="Arial Narrow" charset="0"/>
              </a:rPr>
              <a:t>How it should be cleaned</a:t>
            </a:r>
          </a:p>
          <a:p>
            <a:pPr marL="0" lvl="1" indent="0" eaLnBrk="1" hangingPunct="1">
              <a:buNone/>
              <a:defRPr/>
            </a:pPr>
            <a:endParaRPr lang="en-US" dirty="0">
              <a:latin typeface="Arial Narrow" charset="0"/>
            </a:endParaRPr>
          </a:p>
        </p:txBody>
      </p:sp>
      <p:sp>
        <p:nvSpPr>
          <p:cNvPr id="28877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10-37</a:t>
            </a:r>
          </a:p>
        </p:txBody>
      </p:sp>
      <p:sp>
        <p:nvSpPr>
          <p:cNvPr id="2" name="Footer Placeholder 1">
            <a:extLst>
              <a:ext uri="{FF2B5EF4-FFF2-40B4-BE49-F238E27FC236}">
                <a16:creationId xmlns:a16="http://schemas.microsoft.com/office/drawing/2014/main" id="{DB85BA4F-68DA-1725-CF3D-BE40B9E006B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83871338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4744BE4-5A11-44C1-A93D-A08BFFC7BFA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579"/>
          <a:stretch/>
        </p:blipFill>
        <p:spPr>
          <a:xfrm>
            <a:off x="6523038" y="1243013"/>
            <a:ext cx="2103437" cy="2103120"/>
          </a:xfrm>
        </p:spPr>
      </p:pic>
      <p:sp>
        <p:nvSpPr>
          <p:cNvPr id="289796" name="Rectangle 7"/>
          <p:cNvSpPr>
            <a:spLocks noGrp="1" noChangeArrowheads="1"/>
          </p:cNvSpPr>
          <p:nvPr>
            <p:ph type="title"/>
          </p:nvPr>
        </p:nvSpPr>
        <p:spPr/>
        <p:txBody>
          <a:bodyPr/>
          <a:lstStyle/>
          <a:p>
            <a:pPr eaLnBrk="1" hangingPunct="1">
              <a:defRPr/>
            </a:pPr>
            <a:r>
              <a:rPr lang="en-US" dirty="0">
                <a:latin typeface="Arial Narrow" charset="0"/>
                <a:cs typeface="+mj-cs"/>
              </a:rPr>
              <a:t>Developing a Cleaning Program</a:t>
            </a:r>
          </a:p>
        </p:txBody>
      </p:sp>
      <p:sp>
        <p:nvSpPr>
          <p:cNvPr id="289794" name="Rectangle 3"/>
          <p:cNvSpPr>
            <a:spLocks noGrp="1" noChangeArrowheads="1"/>
          </p:cNvSpPr>
          <p:nvPr>
            <p:ph idx="1"/>
          </p:nvPr>
        </p:nvSpPr>
        <p:spPr/>
        <p:txBody>
          <a:bodyPr/>
          <a:lstStyle/>
          <a:p>
            <a:pPr marL="0" indent="0" eaLnBrk="1" hangingPunct="1">
              <a:defRPr/>
            </a:pPr>
            <a:r>
              <a:rPr lang="en-US" dirty="0">
                <a:latin typeface="Arial Narrow" charset="0"/>
              </a:rPr>
              <a:t>Train your staff and </a:t>
            </a:r>
            <a:r>
              <a:rPr lang="en-US" dirty="0">
                <a:latin typeface="Arial Narrow" charset="0"/>
                <a:cs typeface="+mn-cs"/>
              </a:rPr>
              <a:t>monitor </a:t>
            </a:r>
            <a:r>
              <a:rPr lang="en-US" dirty="0">
                <a:latin typeface="Arial Narrow" charset="0"/>
              </a:rPr>
              <a:t>the cleaning program</a:t>
            </a:r>
            <a:r>
              <a:rPr lang="en-US" dirty="0">
                <a:latin typeface="Arial Narrow" charset="0"/>
                <a:cs typeface="+mn-cs"/>
              </a:rPr>
              <a:t>:</a:t>
            </a:r>
            <a:endParaRPr lang="en-US" sz="2000" i="1" dirty="0">
              <a:latin typeface="Arial Narrow" charset="0"/>
              <a:cs typeface="+mn-cs"/>
            </a:endParaRPr>
          </a:p>
          <a:p>
            <a:pPr lvl="1" eaLnBrk="1" hangingPunct="1">
              <a:defRPr/>
            </a:pPr>
            <a:r>
              <a:rPr lang="en-US" dirty="0">
                <a:latin typeface="Arial Narrow" charset="0"/>
              </a:rPr>
              <a:t>Supervise daily cleaning routines.</a:t>
            </a:r>
          </a:p>
          <a:p>
            <a:pPr lvl="1" eaLnBrk="1" hangingPunct="1">
              <a:defRPr/>
            </a:pPr>
            <a:r>
              <a:rPr lang="en-US" dirty="0">
                <a:latin typeface="Arial Narrow" charset="0"/>
              </a:rPr>
              <a:t>Check cleaning tasks against the master schedule every day.</a:t>
            </a:r>
          </a:p>
          <a:p>
            <a:pPr lvl="1" eaLnBrk="1" hangingPunct="1">
              <a:defRPr/>
            </a:pPr>
            <a:r>
              <a:rPr lang="en-US" dirty="0">
                <a:latin typeface="Arial Narrow" charset="0"/>
              </a:rPr>
              <a:t>Change the master schedule as needed.</a:t>
            </a:r>
          </a:p>
          <a:p>
            <a:pPr lvl="1" eaLnBrk="1" hangingPunct="1">
              <a:defRPr/>
            </a:pPr>
            <a:r>
              <a:rPr lang="en-US" dirty="0">
                <a:latin typeface="Arial Narrow" charset="0"/>
              </a:rPr>
              <a:t>Ask staff for input on the program.</a:t>
            </a:r>
          </a:p>
        </p:txBody>
      </p:sp>
      <p:sp>
        <p:nvSpPr>
          <p:cNvPr id="28979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10-38</a:t>
            </a:r>
          </a:p>
        </p:txBody>
      </p:sp>
      <p:sp>
        <p:nvSpPr>
          <p:cNvPr id="2" name="Footer Placeholder 1">
            <a:extLst>
              <a:ext uri="{FF2B5EF4-FFF2-40B4-BE49-F238E27FC236}">
                <a16:creationId xmlns:a16="http://schemas.microsoft.com/office/drawing/2014/main" id="{7C95D831-A291-77EE-67CD-E9C47B63263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05254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Regulatory authority responsibilities include: </a:t>
            </a:r>
          </a:p>
          <a:p>
            <a:pPr lvl="1" eaLnBrk="1" hangingPunct="1">
              <a:buFont typeface="Wingdings" pitchFamily="2" charset="2"/>
              <a:buChar char="l"/>
              <a:defRPr/>
            </a:pPr>
            <a:r>
              <a:rPr lang="en-US" dirty="0"/>
              <a:t>Inspecting operations</a:t>
            </a:r>
          </a:p>
          <a:p>
            <a:pPr lvl="1" eaLnBrk="1" hangingPunct="1">
              <a:buFont typeface="Wingdings" pitchFamily="2" charset="2"/>
              <a:buChar char="l"/>
              <a:defRPr/>
            </a:pPr>
            <a:r>
              <a:rPr lang="en-US" dirty="0"/>
              <a:t>Enforcing regulations</a:t>
            </a:r>
          </a:p>
          <a:p>
            <a:pPr lvl="1" eaLnBrk="1" hangingPunct="1">
              <a:buFont typeface="Wingdings" pitchFamily="2" charset="2"/>
              <a:buChar char="l"/>
              <a:defRPr/>
            </a:pPr>
            <a:r>
              <a:rPr lang="en-US" dirty="0"/>
              <a:t>Investigating complaints and illnesses</a:t>
            </a:r>
          </a:p>
          <a:p>
            <a:pPr lvl="1" eaLnBrk="1" hangingPunct="1">
              <a:buFont typeface="Wingdings" pitchFamily="2" charset="2"/>
              <a:buChar char="l"/>
              <a:defRPr/>
            </a:pPr>
            <a:r>
              <a:rPr lang="en-US" dirty="0"/>
              <a:t>Issuing licenses and permits</a:t>
            </a:r>
          </a:p>
          <a:p>
            <a:pPr lvl="1" eaLnBrk="1" hangingPunct="1">
              <a:buFont typeface="Wingdings" pitchFamily="2" charset="2"/>
              <a:buChar char="l"/>
              <a:defRPr/>
            </a:pPr>
            <a:r>
              <a:rPr lang="en-US" dirty="0"/>
              <a:t>Approving construction</a:t>
            </a:r>
          </a:p>
          <a:p>
            <a:pPr lvl="1" eaLnBrk="1" hangingPunct="1">
              <a:buFont typeface="Wingdings" pitchFamily="2" charset="2"/>
              <a:buChar char="l"/>
              <a:defRPr/>
            </a:pPr>
            <a:r>
              <a:rPr lang="en-US" dirty="0"/>
              <a:t>Reviewing and approving HACCP plans</a:t>
            </a:r>
          </a:p>
          <a:p>
            <a:pPr lvl="1" eaLnBrk="1" hangingPunct="1">
              <a:buFont typeface="Wingdings" pitchFamily="2" charset="2"/>
              <a:buChar char="l"/>
              <a:defRPr/>
            </a:pPr>
            <a:endParaRPr lang="en-US" dirty="0"/>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1-33</a:t>
            </a:r>
          </a:p>
        </p:txBody>
      </p:sp>
      <p:pic>
        <p:nvPicPr>
          <p:cNvPr id="7" name="Picture Placeholder 3"/>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bwMode="auto">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13469685-E624-2EAC-AC3A-494445CE9CC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399083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dirty="0">
                <a:latin typeface="Arial Narrow" charset="0"/>
                <a:cs typeface="+mj-cs"/>
              </a:rPr>
              <a:t>Forms of Contamination</a:t>
            </a:r>
          </a:p>
        </p:txBody>
      </p:sp>
      <p:sp>
        <p:nvSpPr>
          <p:cNvPr id="38915"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defRPr/>
            </a:pPr>
            <a:r>
              <a:rPr lang="en-US" dirty="0">
                <a:latin typeface="Arial Narrow" charset="0"/>
              </a:rPr>
              <a:t>Biological, chemical, and physical contaminants and ways to prevent food from being contaminated by them</a:t>
            </a:r>
          </a:p>
          <a:p>
            <a:pPr lvl="1" eaLnBrk="1" hangingPunct="1">
              <a:defRPr/>
            </a:pPr>
            <a:r>
              <a:rPr lang="en-US" dirty="0">
                <a:latin typeface="Arial Narrow" charset="0"/>
              </a:rPr>
              <a:t>How to prevent the deliberate contamination of food</a:t>
            </a:r>
          </a:p>
          <a:p>
            <a:pPr lvl="1" eaLnBrk="1" hangingPunct="1">
              <a:defRPr/>
            </a:pPr>
            <a:r>
              <a:rPr lang="en-US" dirty="0">
                <a:latin typeface="Arial Narrow" charset="0"/>
              </a:rPr>
              <a:t>The correct response to a foodborne-illness outbreak</a:t>
            </a:r>
          </a:p>
          <a:p>
            <a:pPr lvl="1" eaLnBrk="1" hangingPunct="1">
              <a:defRPr/>
            </a:pPr>
            <a:r>
              <a:rPr lang="en-US" dirty="0">
                <a:latin typeface="Arial Narrow" charset="0"/>
              </a:rPr>
              <a:t>The most common food allergens and how to prevent exposure to food allergens</a:t>
            </a:r>
          </a:p>
        </p:txBody>
      </p:sp>
      <p:sp>
        <p:nvSpPr>
          <p:cNvPr id="3891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a:t>
            </a:r>
          </a:p>
        </p:txBody>
      </p:sp>
      <p:sp>
        <p:nvSpPr>
          <p:cNvPr id="2" name="Footer Placeholder 1">
            <a:extLst>
              <a:ext uri="{FF2B5EF4-FFF2-40B4-BE49-F238E27FC236}">
                <a16:creationId xmlns:a16="http://schemas.microsoft.com/office/drawing/2014/main" id="{94AE0BA7-5DFF-0C46-6A83-01327C9C482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dirty="0">
                <a:latin typeface="Arial Narrow" charset="0"/>
                <a:cs typeface="+mj-cs"/>
              </a:rPr>
              <a:t>How Contamination Happens</a:t>
            </a:r>
          </a:p>
        </p:txBody>
      </p:sp>
      <p:sp>
        <p:nvSpPr>
          <p:cNvPr id="39939" name="Rectangle 3"/>
          <p:cNvSpPr>
            <a:spLocks noGrp="1" noChangeArrowheads="1"/>
          </p:cNvSpPr>
          <p:nvPr>
            <p:ph idx="1"/>
          </p:nvPr>
        </p:nvSpPr>
        <p:spPr/>
        <p:txBody>
          <a:bodyPr/>
          <a:lstStyle/>
          <a:p>
            <a:pPr marL="0" indent="0" eaLnBrk="1" hangingPunct="1">
              <a:defRPr/>
            </a:pPr>
            <a:r>
              <a:rPr lang="en-US" dirty="0">
                <a:latin typeface="Arial Narrow" charset="0"/>
                <a:cs typeface="+mn-cs"/>
              </a:rPr>
              <a:t>Contamination: </a:t>
            </a:r>
          </a:p>
          <a:p>
            <a:pPr lvl="1" eaLnBrk="1" hangingPunct="1">
              <a:defRPr/>
            </a:pPr>
            <a:r>
              <a:rPr lang="en-US" dirty="0"/>
              <a:t>Presence of harmful substances in food</a:t>
            </a:r>
            <a:endParaRPr lang="en-US" dirty="0">
              <a:latin typeface="Arial Narrow" charset="0"/>
            </a:endParaRPr>
          </a:p>
          <a:p>
            <a:pPr marL="0" indent="0" eaLnBrk="1" hangingPunct="1">
              <a:defRPr/>
            </a:pPr>
            <a:r>
              <a:rPr lang="en-US" dirty="0">
                <a:latin typeface="Arial Narrow" charset="0"/>
              </a:rPr>
              <a:t>Contaminants can: </a:t>
            </a:r>
          </a:p>
          <a:p>
            <a:pPr lvl="1" eaLnBrk="1" hangingPunct="1">
              <a:defRPr/>
            </a:pPr>
            <a:r>
              <a:rPr lang="en-US" dirty="0"/>
              <a:t>Be biological, chemical, or physical</a:t>
            </a:r>
          </a:p>
          <a:p>
            <a:pPr lvl="1" eaLnBrk="1" hangingPunct="1">
              <a:defRPr/>
            </a:pPr>
            <a:r>
              <a:rPr lang="en-US" dirty="0">
                <a:latin typeface="Arial Narrow" charset="0"/>
              </a:rPr>
              <a:t>Cause foodborne illness</a:t>
            </a:r>
          </a:p>
          <a:p>
            <a:pPr lvl="1" eaLnBrk="1" hangingPunct="1">
              <a:defRPr/>
            </a:pPr>
            <a:r>
              <a:rPr lang="en-US" dirty="0">
                <a:latin typeface="Arial Narrow" charset="0"/>
              </a:rPr>
              <a:t>Result in physical injury</a:t>
            </a: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a:t>
            </a:r>
          </a:p>
        </p:txBody>
      </p:sp>
      <p:sp>
        <p:nvSpPr>
          <p:cNvPr id="2" name="Footer Placeholder 1">
            <a:extLst>
              <a:ext uri="{FF2B5EF4-FFF2-40B4-BE49-F238E27FC236}">
                <a16:creationId xmlns:a16="http://schemas.microsoft.com/office/drawing/2014/main" id="{A2ED9AA9-935A-92FC-378D-6B318ECA74A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265995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dirty="0">
                <a:latin typeface="Arial Narrow" charset="0"/>
                <a:cs typeface="+mj-cs"/>
              </a:rPr>
              <a:t>How Contamination Happens</a:t>
            </a:r>
          </a:p>
        </p:txBody>
      </p:sp>
      <p:sp>
        <p:nvSpPr>
          <p:cNvPr id="39939" name="Rectangle 3"/>
          <p:cNvSpPr>
            <a:spLocks noGrp="1" noChangeArrowheads="1"/>
          </p:cNvSpPr>
          <p:nvPr>
            <p:ph idx="1"/>
          </p:nvPr>
        </p:nvSpPr>
        <p:spPr/>
        <p:txBody>
          <a:bodyPr/>
          <a:lstStyle/>
          <a:p>
            <a:pPr marL="0" indent="0" eaLnBrk="1" hangingPunct="1">
              <a:defRPr/>
            </a:pPr>
            <a:r>
              <a:rPr lang="en-US" dirty="0">
                <a:latin typeface="Arial Narrow" charset="0"/>
                <a:cs typeface="+mn-cs"/>
              </a:rPr>
              <a:t>Contaminants come from a variety of places: </a:t>
            </a:r>
          </a:p>
          <a:p>
            <a:pPr marL="347472" lvl="1" indent="-347472" eaLnBrk="1" hangingPunct="1">
              <a:lnSpc>
                <a:spcPct val="100000"/>
              </a:lnSpc>
              <a:spcBef>
                <a:spcPts val="900"/>
              </a:spcBef>
              <a:defRPr/>
            </a:pPr>
            <a:r>
              <a:rPr lang="en-US" dirty="0">
                <a:latin typeface="Arial Narrow" charset="0"/>
              </a:rPr>
              <a:t>Animals we use for food</a:t>
            </a:r>
          </a:p>
          <a:p>
            <a:pPr marL="347472" lvl="1" indent="-347472" eaLnBrk="1" hangingPunct="1">
              <a:lnSpc>
                <a:spcPct val="100000"/>
              </a:lnSpc>
              <a:spcBef>
                <a:spcPts val="900"/>
              </a:spcBef>
              <a:defRPr/>
            </a:pPr>
            <a:r>
              <a:rPr lang="en-US" dirty="0">
                <a:latin typeface="Arial Narrow" charset="0"/>
              </a:rPr>
              <a:t>Air, contaminated water, and dirt</a:t>
            </a:r>
          </a:p>
          <a:p>
            <a:pPr lvl="1" eaLnBrk="1" hangingPunct="1">
              <a:defRPr/>
            </a:pPr>
            <a:r>
              <a:rPr lang="en-US" dirty="0"/>
              <a:t>Chemicals we use in our operations</a:t>
            </a:r>
          </a:p>
          <a:p>
            <a:pPr lvl="1" eaLnBrk="1" hangingPunct="1">
              <a:defRPr/>
            </a:pPr>
            <a:r>
              <a:rPr lang="en-US" dirty="0"/>
              <a:t>Naturally occurring, such as fish bones </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People</a:t>
            </a:r>
          </a:p>
          <a:p>
            <a:pPr marL="694944" lvl="2" indent="-347472" eaLnBrk="1" hangingPunct="1">
              <a:lnSpc>
                <a:spcPct val="100000"/>
              </a:lnSpc>
              <a:spcBef>
                <a:spcPts val="900"/>
              </a:spcBef>
              <a:defRPr/>
            </a:pPr>
            <a:r>
              <a:rPr lang="en-US" dirty="0">
                <a:latin typeface="Arial Narrow" charset="0"/>
              </a:rPr>
              <a:t>Deliberately</a:t>
            </a:r>
          </a:p>
          <a:p>
            <a:pPr marL="694944" lvl="2" indent="-347472" eaLnBrk="1" hangingPunct="1">
              <a:lnSpc>
                <a:spcPct val="100000"/>
              </a:lnSpc>
              <a:spcBef>
                <a:spcPts val="900"/>
              </a:spcBef>
              <a:defRPr/>
            </a:pPr>
            <a:r>
              <a:rPr lang="en-US" dirty="0">
                <a:latin typeface="Arial Narrow" charset="0"/>
              </a:rPr>
              <a:t>Accidentally</a:t>
            </a:r>
          </a:p>
          <a:p>
            <a:pPr marL="571500" lvl="1" indent="-457200" eaLnBrk="1" hangingPunct="1">
              <a:defRPr/>
            </a:pPr>
            <a:endParaRPr lang="en-US" dirty="0">
              <a:latin typeface="Arial Narrow" charset="0"/>
            </a:endParaRP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a:t>
            </a:r>
          </a:p>
        </p:txBody>
      </p:sp>
      <p:sp>
        <p:nvSpPr>
          <p:cNvPr id="2" name="Footer Placeholder 1">
            <a:extLst>
              <a:ext uri="{FF2B5EF4-FFF2-40B4-BE49-F238E27FC236}">
                <a16:creationId xmlns:a16="http://schemas.microsoft.com/office/drawing/2014/main" id="{3ACD5B09-DD4A-2A06-2987-AB1413587E6E}"/>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dirty="0">
                <a:latin typeface="Arial Narrow" charset="0"/>
                <a:cs typeface="+mj-cs"/>
              </a:rPr>
              <a:t>How Contamination Happens</a:t>
            </a:r>
          </a:p>
        </p:txBody>
      </p:sp>
      <p:sp>
        <p:nvSpPr>
          <p:cNvPr id="40963" name="Rectangle 3"/>
          <p:cNvSpPr>
            <a:spLocks noGrp="1" noChangeArrowheads="1"/>
          </p:cNvSpPr>
          <p:nvPr>
            <p:ph idx="1"/>
          </p:nvPr>
        </p:nvSpPr>
        <p:spPr/>
        <p:txBody>
          <a:bodyPr/>
          <a:lstStyle/>
          <a:p>
            <a:pPr marL="0" indent="0" eaLnBrk="1" hangingPunct="1">
              <a:defRPr/>
            </a:pPr>
            <a:r>
              <a:rPr lang="en-US" dirty="0">
                <a:latin typeface="Arial Narrow" charset="0"/>
                <a:cs typeface="+mn-cs"/>
              </a:rPr>
              <a:t>People can contaminate food when: </a:t>
            </a:r>
          </a:p>
          <a:p>
            <a:pPr marL="347472" lvl="1" indent="-347472" eaLnBrk="1" hangingPunct="1">
              <a:lnSpc>
                <a:spcPct val="100000"/>
              </a:lnSpc>
              <a:spcBef>
                <a:spcPts val="900"/>
              </a:spcBef>
              <a:defRPr/>
            </a:pPr>
            <a:r>
              <a:rPr lang="en-US" dirty="0">
                <a:latin typeface="Arial Narrow" charset="0"/>
              </a:rPr>
              <a:t>They don’t wash their hands after using </a:t>
            </a:r>
            <a:br>
              <a:rPr lang="en-US" dirty="0">
                <a:latin typeface="Arial Narrow" charset="0"/>
              </a:rPr>
            </a:br>
            <a:r>
              <a:rPr lang="en-US" dirty="0">
                <a:latin typeface="Arial Narrow" charset="0"/>
              </a:rPr>
              <a:t>the restroom.</a:t>
            </a:r>
          </a:p>
          <a:p>
            <a:pPr marL="347472" lvl="1" indent="-347472" eaLnBrk="1" hangingPunct="1">
              <a:lnSpc>
                <a:spcPct val="100000"/>
              </a:lnSpc>
              <a:spcBef>
                <a:spcPts val="900"/>
              </a:spcBef>
              <a:defRPr/>
            </a:pPr>
            <a:r>
              <a:rPr lang="en-US" dirty="0">
                <a:latin typeface="Arial Narrow" charset="0"/>
              </a:rPr>
              <a:t>They are in contact with a person who </a:t>
            </a:r>
            <a:br>
              <a:rPr lang="en-US" dirty="0">
                <a:latin typeface="Arial Narrow" charset="0"/>
              </a:rPr>
            </a:br>
            <a:r>
              <a:rPr lang="en-US" dirty="0">
                <a:latin typeface="Arial Narrow" charset="0"/>
              </a:rPr>
              <a:t>is sick.</a:t>
            </a:r>
          </a:p>
          <a:p>
            <a:pPr marL="347472" lvl="1" indent="-347472" eaLnBrk="1" hangingPunct="1">
              <a:lnSpc>
                <a:spcPct val="100000"/>
              </a:lnSpc>
              <a:spcBef>
                <a:spcPts val="900"/>
              </a:spcBef>
              <a:defRPr/>
            </a:pPr>
            <a:r>
              <a:rPr lang="en-US" dirty="0">
                <a:latin typeface="Arial Narrow" charset="0"/>
              </a:rPr>
              <a:t>They sneeze or vomit onto food or food contact surfaces.</a:t>
            </a:r>
          </a:p>
          <a:p>
            <a:pPr marL="347472" lvl="1" indent="-347472" eaLnBrk="1" hangingPunct="1">
              <a:lnSpc>
                <a:spcPct val="100000"/>
              </a:lnSpc>
              <a:spcBef>
                <a:spcPts val="900"/>
              </a:spcBef>
              <a:defRPr/>
            </a:pPr>
            <a:r>
              <a:rPr lang="en-US" dirty="0">
                <a:latin typeface="Arial Narrow" charset="0"/>
              </a:rPr>
              <a:t>They touch dirty food-contact surfaces and equipment and then touch food.</a:t>
            </a: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a:t>
            </a:r>
          </a:p>
        </p:txBody>
      </p:sp>
      <p:pic>
        <p:nvPicPr>
          <p:cNvPr id="8" name="Picture Placeholder 4"/>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
        <p:nvSpPr>
          <p:cNvPr id="2" name="Footer Placeholder 1">
            <a:extLst>
              <a:ext uri="{FF2B5EF4-FFF2-40B4-BE49-F238E27FC236}">
                <a16:creationId xmlns:a16="http://schemas.microsoft.com/office/drawing/2014/main" id="{904DFCB2-E28B-8C53-66F2-1A6F851C4A7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dirty="0">
                <a:latin typeface="Arial Narrow" charset="0"/>
                <a:cs typeface="+mj-cs"/>
              </a:rPr>
              <a:t>How Contamination Happens</a:t>
            </a:r>
          </a:p>
        </p:txBody>
      </p:sp>
      <p:sp>
        <p:nvSpPr>
          <p:cNvPr id="40963" name="Rectangle 3"/>
          <p:cNvSpPr>
            <a:spLocks noGrp="1" noChangeArrowheads="1"/>
          </p:cNvSpPr>
          <p:nvPr>
            <p:ph idx="1"/>
          </p:nvPr>
        </p:nvSpPr>
        <p:spPr/>
        <p:txBody>
          <a:bodyPr/>
          <a:lstStyle/>
          <a:p>
            <a:pPr marL="0" indent="0" eaLnBrk="1" hangingPunct="1">
              <a:defRPr/>
            </a:pPr>
            <a:r>
              <a:rPr lang="en-US" dirty="0">
                <a:latin typeface="Arial Narrow" charset="0"/>
                <a:cs typeface="+mn-cs"/>
              </a:rPr>
              <a:t>Simple mistakes can cause contamination: </a:t>
            </a:r>
          </a:p>
          <a:p>
            <a:pPr lvl="1" eaLnBrk="1" hangingPunct="1">
              <a:defRPr/>
            </a:pPr>
            <a:r>
              <a:rPr lang="en-US" dirty="0"/>
              <a:t>Allowing ready-to-eat food to touch a surface that contacted raw meat, seafood, or poultry</a:t>
            </a:r>
          </a:p>
          <a:p>
            <a:pPr lvl="1" eaLnBrk="1" hangingPunct="1">
              <a:defRPr/>
            </a:pPr>
            <a:r>
              <a:rPr lang="en-US" dirty="0"/>
              <a:t>Storing food or cleaning products incorrectly</a:t>
            </a:r>
          </a:p>
          <a:p>
            <a:pPr lvl="1" eaLnBrk="1" hangingPunct="1">
              <a:defRPr/>
            </a:pPr>
            <a:r>
              <a:rPr lang="en-US" dirty="0"/>
              <a:t>Failing to spot signs of pests</a:t>
            </a: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2-6</a:t>
            </a:r>
          </a:p>
        </p:txBody>
      </p:sp>
      <p:pic>
        <p:nvPicPr>
          <p:cNvPr id="9" name="Picture Placeholder 4"/>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
        <p:nvSpPr>
          <p:cNvPr id="2" name="Footer Placeholder 1">
            <a:extLst>
              <a:ext uri="{FF2B5EF4-FFF2-40B4-BE49-F238E27FC236}">
                <a16:creationId xmlns:a16="http://schemas.microsoft.com/office/drawing/2014/main" id="{788F1C5B-597A-A090-70DC-B04FA667DA2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700944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dirty="0">
                <a:latin typeface="Arial Narrow" charset="0"/>
                <a:cs typeface="+mj-cs"/>
              </a:rPr>
              <a:t>Challenges to Food Safety</a:t>
            </a:r>
          </a:p>
        </p:txBody>
      </p:sp>
      <p:sp>
        <p:nvSpPr>
          <p:cNvPr id="16387" name="Rectangle 3"/>
          <p:cNvSpPr>
            <a:spLocks noGrp="1" noChangeArrowheads="1"/>
          </p:cNvSpPr>
          <p:nvPr>
            <p:ph idx="1"/>
          </p:nvPr>
        </p:nvSpPr>
        <p:spPr/>
        <p:txBody>
          <a:bodyPr/>
          <a:lstStyle/>
          <a:p>
            <a:pPr marL="0" indent="0" eaLnBrk="1" hangingPunct="1">
              <a:defRPr/>
            </a:pPr>
            <a:r>
              <a:rPr lang="en-US" dirty="0">
                <a:latin typeface="Arial Narrow" charset="0"/>
                <a:cs typeface="+mn-cs"/>
              </a:rPr>
              <a:t>Challenges include:</a:t>
            </a:r>
          </a:p>
          <a:p>
            <a:pPr marL="347472" lvl="1" indent="-347472" eaLnBrk="1" hangingPunct="1">
              <a:lnSpc>
                <a:spcPct val="100000"/>
              </a:lnSpc>
              <a:spcBef>
                <a:spcPts val="900"/>
              </a:spcBef>
              <a:defRPr/>
            </a:pPr>
            <a:r>
              <a:rPr lang="en-US" dirty="0">
                <a:latin typeface="Arial Narrow" charset="0"/>
              </a:rPr>
              <a:t>Time</a:t>
            </a:r>
          </a:p>
          <a:p>
            <a:pPr marL="347472" lvl="1" indent="-347472" eaLnBrk="1" hangingPunct="1">
              <a:lnSpc>
                <a:spcPct val="100000"/>
              </a:lnSpc>
              <a:spcBef>
                <a:spcPts val="900"/>
              </a:spcBef>
              <a:defRPr/>
            </a:pPr>
            <a:r>
              <a:rPr lang="en-US" dirty="0">
                <a:latin typeface="Arial Narrow" charset="0"/>
              </a:rPr>
              <a:t>Language and culture</a:t>
            </a:r>
          </a:p>
          <a:p>
            <a:pPr marL="347472" lvl="1" indent="-347472" eaLnBrk="1" hangingPunct="1">
              <a:lnSpc>
                <a:spcPct val="100000"/>
              </a:lnSpc>
              <a:spcBef>
                <a:spcPts val="900"/>
              </a:spcBef>
              <a:defRPr/>
            </a:pPr>
            <a:r>
              <a:rPr lang="en-US" dirty="0">
                <a:latin typeface="Arial Narrow" charset="0"/>
              </a:rPr>
              <a:t>Literacy and education</a:t>
            </a:r>
          </a:p>
          <a:p>
            <a:pPr marL="347472" lvl="1" indent="-347472" eaLnBrk="1" hangingPunct="1">
              <a:lnSpc>
                <a:spcPct val="100000"/>
              </a:lnSpc>
              <a:spcBef>
                <a:spcPts val="900"/>
              </a:spcBef>
              <a:defRPr/>
            </a:pPr>
            <a:r>
              <a:rPr lang="en-US" dirty="0">
                <a:latin typeface="Arial Narrow" charset="0"/>
              </a:rPr>
              <a:t>Pathogens</a:t>
            </a:r>
          </a:p>
          <a:p>
            <a:pPr marL="347472" lvl="1" indent="-347472" eaLnBrk="1" hangingPunct="1">
              <a:lnSpc>
                <a:spcPct val="100000"/>
              </a:lnSpc>
              <a:spcBef>
                <a:spcPts val="900"/>
              </a:spcBef>
              <a:defRPr/>
            </a:pPr>
            <a:r>
              <a:rPr lang="en-US" dirty="0">
                <a:latin typeface="Arial Narrow" charset="0"/>
              </a:rPr>
              <a:t>Unapproved suppliers</a:t>
            </a:r>
          </a:p>
          <a:p>
            <a:pPr marL="347472" lvl="1" indent="-347472" eaLnBrk="1" hangingPunct="1">
              <a:lnSpc>
                <a:spcPct val="100000"/>
              </a:lnSpc>
              <a:spcBef>
                <a:spcPts val="900"/>
              </a:spcBef>
              <a:defRPr/>
            </a:pPr>
            <a:r>
              <a:rPr lang="en-US" dirty="0">
                <a:latin typeface="Arial Narrow" charset="0"/>
              </a:rPr>
              <a:t>High-risk customers</a:t>
            </a:r>
          </a:p>
          <a:p>
            <a:pPr marL="347472" lvl="1" indent="-347472" eaLnBrk="1" hangingPunct="1">
              <a:lnSpc>
                <a:spcPct val="100000"/>
              </a:lnSpc>
              <a:spcBef>
                <a:spcPts val="900"/>
              </a:spcBef>
              <a:defRPr/>
            </a:pPr>
            <a:r>
              <a:rPr lang="en-US" dirty="0">
                <a:latin typeface="Arial Narrow" charset="0"/>
              </a:rPr>
              <a:t>Staff turnover</a:t>
            </a:r>
          </a:p>
        </p:txBody>
      </p:sp>
      <p:sp>
        <p:nvSpPr>
          <p:cNvPr id="163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1-4</a:t>
            </a:r>
          </a:p>
        </p:txBody>
      </p:sp>
      <p:sp>
        <p:nvSpPr>
          <p:cNvPr id="16389"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16390"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pic>
        <p:nvPicPr>
          <p:cNvPr id="14"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2" name="Footer Placeholder 1">
            <a:extLst>
              <a:ext uri="{FF2B5EF4-FFF2-40B4-BE49-F238E27FC236}">
                <a16:creationId xmlns:a16="http://schemas.microsoft.com/office/drawing/2014/main" id="{B8E2E0E8-EB92-6314-557F-34E4789A3E7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dirty="0">
                <a:latin typeface="Arial Narrow" charset="0"/>
                <a:cs typeface="+mj-cs"/>
              </a:rPr>
              <a:t>Biological Contamination</a:t>
            </a:r>
          </a:p>
        </p:txBody>
      </p:sp>
      <p:sp>
        <p:nvSpPr>
          <p:cNvPr id="2" name="Content Placeholder 1"/>
          <p:cNvSpPr>
            <a:spLocks noGrp="1"/>
          </p:cNvSpPr>
          <p:nvPr>
            <p:ph idx="1"/>
          </p:nvPr>
        </p:nvSpPr>
        <p:spPr>
          <a:xfrm>
            <a:off x="2041058" y="937418"/>
            <a:ext cx="8220075" cy="4983163"/>
          </a:xfrm>
        </p:spPr>
        <p:txBody>
          <a:bodyPr/>
          <a:lstStyle/>
          <a:p>
            <a:pPr marL="0" lvl="1" indent="0" eaLnBrk="1" hangingPunct="1">
              <a:buNone/>
              <a:defRPr/>
            </a:pPr>
            <a:r>
              <a:rPr lang="en-US" sz="2400" b="1" dirty="0">
                <a:solidFill>
                  <a:srgbClr val="E97635"/>
                </a:solidFill>
                <a:latin typeface="Arial Narrow" charset="0"/>
                <a:cs typeface="+mn-cs"/>
              </a:rPr>
              <a:t>Microorganism:</a:t>
            </a:r>
          </a:p>
          <a:p>
            <a:pPr lvl="1" eaLnBrk="1" hangingPunct="1">
              <a:defRPr/>
            </a:pPr>
            <a:r>
              <a:rPr lang="en-US" dirty="0"/>
              <a:t>Small, living organism that can be seen only with a microscope</a:t>
            </a:r>
          </a:p>
          <a:p>
            <a:pPr eaLnBrk="1" hangingPunct="1">
              <a:defRPr/>
            </a:pPr>
            <a:r>
              <a:rPr lang="en-US" dirty="0">
                <a:latin typeface="Arial Narrow" charset="0"/>
                <a:cs typeface="+mn-cs"/>
              </a:rPr>
              <a:t>Pathogen: </a:t>
            </a:r>
          </a:p>
          <a:p>
            <a:pPr lvl="1" eaLnBrk="1" hangingPunct="1">
              <a:defRPr/>
            </a:pPr>
            <a:r>
              <a:rPr lang="en-US" dirty="0"/>
              <a:t>Harmful microorganism</a:t>
            </a:r>
          </a:p>
          <a:p>
            <a:pPr lvl="1" eaLnBrk="1" hangingPunct="1">
              <a:defRPr/>
            </a:pPr>
            <a:r>
              <a:rPr lang="en-US" dirty="0"/>
              <a:t>Make people sick when eaten or produce toxins that cause illness</a:t>
            </a:r>
          </a:p>
          <a:p>
            <a:pPr eaLnBrk="1" hangingPunct="1">
              <a:defRPr/>
            </a:pPr>
            <a:r>
              <a:rPr lang="en-US" dirty="0">
                <a:latin typeface="Arial Narrow" charset="0"/>
                <a:cs typeface="+mn-cs"/>
              </a:rPr>
              <a:t>Toxin: </a:t>
            </a:r>
          </a:p>
          <a:p>
            <a:pPr lvl="1" eaLnBrk="1" hangingPunct="1">
              <a:defRPr/>
            </a:pPr>
            <a:r>
              <a:rPr lang="en-US" dirty="0"/>
              <a:t>Poison</a:t>
            </a:r>
          </a:p>
          <a:p>
            <a:endParaRPr lang="en-US" dirty="0"/>
          </a:p>
        </p:txBody>
      </p:sp>
      <p:sp>
        <p:nvSpPr>
          <p:cNvPr id="41987"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2-7</a:t>
            </a:r>
          </a:p>
        </p:txBody>
      </p:sp>
      <p:sp>
        <p:nvSpPr>
          <p:cNvPr id="3" name="Footer Placeholder 2">
            <a:extLst>
              <a:ext uri="{FF2B5EF4-FFF2-40B4-BE49-F238E27FC236}">
                <a16:creationId xmlns:a16="http://schemas.microsoft.com/office/drawing/2014/main" id="{EFEC47DF-E967-5151-1B9C-22189837905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en-US" dirty="0">
                <a:latin typeface="Arial Narrow" charset="0"/>
                <a:cs typeface="+mj-cs"/>
              </a:rPr>
              <a:t>Biological Contamination</a:t>
            </a:r>
          </a:p>
        </p:txBody>
      </p:sp>
      <p:sp>
        <p:nvSpPr>
          <p:cNvPr id="3" name="Content Placeholder 2"/>
          <p:cNvSpPr>
            <a:spLocks noGrp="1"/>
          </p:cNvSpPr>
          <p:nvPr>
            <p:ph idx="1"/>
          </p:nvPr>
        </p:nvSpPr>
        <p:spPr>
          <a:xfrm>
            <a:off x="400050" y="1022827"/>
            <a:ext cx="8220075" cy="474133"/>
          </a:xfrm>
        </p:spPr>
        <p:txBody>
          <a:bodyPr/>
          <a:lstStyle/>
          <a:p>
            <a:pPr marL="0" indent="0"/>
            <a:r>
              <a:rPr lang="en-US" sz="2800" kern="1200" dirty="0"/>
              <a:t>Four types of pathogens can contaminate food and cause foodborne illness:</a:t>
            </a:r>
          </a:p>
          <a:p>
            <a:endParaRPr lang="en-US" dirty="0"/>
          </a:p>
        </p:txBody>
      </p:sp>
      <p:sp>
        <p:nvSpPr>
          <p:cNvPr id="430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2-8</a:t>
            </a:r>
          </a:p>
        </p:txBody>
      </p:sp>
      <p:sp>
        <p:nvSpPr>
          <p:cNvPr id="18" name="Text Placeholder 2"/>
          <p:cNvSpPr>
            <a:spLocks noGrp="1"/>
          </p:cNvSpPr>
          <p:nvPr>
            <p:ph type="body" sz="quarter" idx="17"/>
          </p:nvPr>
        </p:nvSpPr>
        <p:spPr>
          <a:xfrm>
            <a:off x="379931" y="3502647"/>
            <a:ext cx="2093913" cy="843539"/>
          </a:xfrm>
        </p:spPr>
        <p:txBody>
          <a:bodyPr/>
          <a:lstStyle/>
          <a:p>
            <a:r>
              <a:rPr lang="en-US" dirty="0"/>
              <a:t>Bacteria</a:t>
            </a:r>
          </a:p>
        </p:txBody>
      </p:sp>
      <p:sp>
        <p:nvSpPr>
          <p:cNvPr id="22" name="Text Placeholder 3"/>
          <p:cNvSpPr>
            <a:spLocks noGrp="1"/>
          </p:cNvSpPr>
          <p:nvPr>
            <p:ph type="body" sz="quarter" idx="18"/>
          </p:nvPr>
        </p:nvSpPr>
        <p:spPr>
          <a:xfrm>
            <a:off x="2476632" y="3499859"/>
            <a:ext cx="2093913" cy="843539"/>
          </a:xfrm>
        </p:spPr>
        <p:txBody>
          <a:bodyPr/>
          <a:lstStyle/>
          <a:p>
            <a:r>
              <a:rPr lang="en-US" dirty="0"/>
              <a:t>Viruses</a:t>
            </a:r>
          </a:p>
        </p:txBody>
      </p:sp>
      <p:sp>
        <p:nvSpPr>
          <p:cNvPr id="23" name="Text Placeholder 5"/>
          <p:cNvSpPr>
            <a:spLocks noGrp="1"/>
          </p:cNvSpPr>
          <p:nvPr>
            <p:ph type="body" sz="quarter" idx="20"/>
          </p:nvPr>
        </p:nvSpPr>
        <p:spPr>
          <a:xfrm>
            <a:off x="4737986" y="3499859"/>
            <a:ext cx="2093913" cy="843539"/>
          </a:xfrm>
        </p:spPr>
        <p:txBody>
          <a:bodyPr/>
          <a:lstStyle/>
          <a:p>
            <a:r>
              <a:rPr lang="en-US" dirty="0"/>
              <a:t>Parasites</a:t>
            </a:r>
          </a:p>
        </p:txBody>
      </p:sp>
      <p:sp>
        <p:nvSpPr>
          <p:cNvPr id="24" name="Text Placeholder 7"/>
          <p:cNvSpPr>
            <a:spLocks noGrp="1"/>
          </p:cNvSpPr>
          <p:nvPr>
            <p:ph type="body" sz="quarter" idx="22"/>
          </p:nvPr>
        </p:nvSpPr>
        <p:spPr>
          <a:xfrm>
            <a:off x="6936920" y="3499859"/>
            <a:ext cx="2093913" cy="843539"/>
          </a:xfrm>
        </p:spPr>
        <p:txBody>
          <a:bodyPr/>
          <a:lstStyle/>
          <a:p>
            <a:r>
              <a:rPr lang="en-US" dirty="0"/>
              <a:t>Fungi</a:t>
            </a:r>
          </a:p>
        </p:txBody>
      </p:sp>
      <p:pic>
        <p:nvPicPr>
          <p:cNvPr id="25" name="Picture 1" descr="6e_c02_06B.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77172" y="1913330"/>
            <a:ext cx="1501541" cy="1503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0294" y="1913330"/>
            <a:ext cx="1522414" cy="1522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12502" y="1905000"/>
            <a:ext cx="1540698" cy="1540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19950" y="1905000"/>
            <a:ext cx="1543050" cy="1544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C94D43D-12EC-6171-7D52-5D26DB78106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latin typeface="Arial Narrow" charset="0"/>
                <a:cs typeface="+mj-cs"/>
              </a:rPr>
              <a:t>Biological Contamination</a:t>
            </a:r>
          </a:p>
        </p:txBody>
      </p:sp>
      <p:sp>
        <p:nvSpPr>
          <p:cNvPr id="3" name="Content Placeholder 2"/>
          <p:cNvSpPr>
            <a:spLocks noGrp="1"/>
          </p:cNvSpPr>
          <p:nvPr>
            <p:ph idx="1"/>
          </p:nvPr>
        </p:nvSpPr>
        <p:spPr/>
        <p:txBody>
          <a:bodyPr/>
          <a:lstStyle/>
          <a:p>
            <a:pPr marL="0" lvl="1" indent="0">
              <a:lnSpc>
                <a:spcPct val="90000"/>
              </a:lnSpc>
              <a:spcBef>
                <a:spcPct val="50000"/>
              </a:spcBef>
              <a:buNone/>
              <a:defRPr/>
            </a:pPr>
            <a:r>
              <a:rPr lang="en-US" sz="2400" b="1" dirty="0">
                <a:solidFill>
                  <a:srgbClr val="E97635"/>
                </a:solidFill>
                <a:latin typeface="Arial Narrow" charset="0"/>
                <a:cs typeface="+mn-cs"/>
              </a:rPr>
              <a:t>The Big Six Pathogens:</a:t>
            </a:r>
          </a:p>
          <a:p>
            <a:pPr lvl="1">
              <a:buFont typeface="Wingdings" pitchFamily="2" charset="2"/>
              <a:buChar char="l"/>
              <a:defRPr/>
            </a:pPr>
            <a:r>
              <a:rPr lang="en-US" i="1" kern="1200" dirty="0">
                <a:ea typeface="+mn-ea"/>
                <a:cs typeface="+mn-cs"/>
              </a:rPr>
              <a:t>Shigella</a:t>
            </a:r>
            <a:r>
              <a:rPr lang="en-US" kern="1200" dirty="0">
                <a:ea typeface="+mn-ea"/>
                <a:cs typeface="+mn-cs"/>
              </a:rPr>
              <a:t> spp. </a:t>
            </a:r>
          </a:p>
          <a:p>
            <a:pPr lvl="1">
              <a:buFont typeface="Wingdings" pitchFamily="2" charset="2"/>
              <a:buChar char="l"/>
              <a:defRPr/>
            </a:pPr>
            <a:r>
              <a:rPr lang="en-US" i="1" kern="1200" dirty="0">
                <a:ea typeface="+mn-ea"/>
                <a:cs typeface="+mn-cs"/>
              </a:rPr>
              <a:t>Salmonella</a:t>
            </a:r>
            <a:r>
              <a:rPr lang="en-US" kern="1200" dirty="0">
                <a:ea typeface="+mn-ea"/>
                <a:cs typeface="+mn-cs"/>
              </a:rPr>
              <a:t> Typhi</a:t>
            </a:r>
          </a:p>
          <a:p>
            <a:pPr lvl="1">
              <a:buFont typeface="Wingdings" pitchFamily="2" charset="2"/>
              <a:buChar char="l"/>
              <a:defRPr/>
            </a:pPr>
            <a:r>
              <a:rPr lang="en-US" kern="1200" dirty="0">
                <a:ea typeface="+mn-ea"/>
                <a:cs typeface="+mn-cs"/>
              </a:rPr>
              <a:t>Nontyphoidal </a:t>
            </a:r>
            <a:r>
              <a:rPr lang="en-US" i="1" kern="1200" dirty="0">
                <a:ea typeface="+mn-ea"/>
                <a:cs typeface="+mn-cs"/>
              </a:rPr>
              <a:t>Salmonella</a:t>
            </a:r>
            <a:r>
              <a:rPr lang="en-US" kern="1200" dirty="0">
                <a:ea typeface="+mn-ea"/>
                <a:cs typeface="+mn-cs"/>
              </a:rPr>
              <a:t> (NTS)</a:t>
            </a:r>
          </a:p>
          <a:p>
            <a:pPr lvl="1">
              <a:buFont typeface="Wingdings" pitchFamily="2" charset="2"/>
              <a:buChar char="l"/>
              <a:defRPr/>
            </a:pPr>
            <a:r>
              <a:rPr lang="en-US" kern="1200" dirty="0">
                <a:ea typeface="+mn-ea"/>
                <a:cs typeface="+mn-cs"/>
              </a:rPr>
              <a:t>Shiga toxin-producing </a:t>
            </a:r>
            <a:r>
              <a:rPr lang="en-US" i="1" kern="1200" dirty="0">
                <a:ea typeface="+mn-ea"/>
                <a:cs typeface="+mn-cs"/>
              </a:rPr>
              <a:t>Escherichia coli </a:t>
            </a:r>
            <a:r>
              <a:rPr lang="en-US" kern="1200" dirty="0">
                <a:ea typeface="+mn-ea"/>
                <a:cs typeface="+mn-cs"/>
              </a:rPr>
              <a:t>(STEC), also known as </a:t>
            </a:r>
            <a:r>
              <a:rPr lang="en-US" i="1" kern="1200" dirty="0">
                <a:ea typeface="+mn-ea"/>
                <a:cs typeface="+mn-cs"/>
              </a:rPr>
              <a:t>E. coli </a:t>
            </a:r>
          </a:p>
          <a:p>
            <a:pPr lvl="1">
              <a:buFont typeface="Wingdings" pitchFamily="2" charset="2"/>
              <a:buChar char="l"/>
              <a:defRPr/>
            </a:pPr>
            <a:r>
              <a:rPr lang="en-US" kern="1200" dirty="0">
                <a:ea typeface="+mn-ea"/>
                <a:cs typeface="+mn-cs"/>
              </a:rPr>
              <a:t>Hepatitis A</a:t>
            </a:r>
          </a:p>
          <a:p>
            <a:pPr lvl="1">
              <a:buFont typeface="Wingdings" pitchFamily="2" charset="2"/>
              <a:buChar char="l"/>
              <a:defRPr/>
            </a:pPr>
            <a:r>
              <a:rPr lang="en-US" kern="1200" dirty="0">
                <a:ea typeface="+mn-ea"/>
                <a:cs typeface="+mn-cs"/>
              </a:rPr>
              <a:t>Norovirus</a:t>
            </a:r>
          </a:p>
          <a:p>
            <a:endParaRPr lang="en-US" dirty="0"/>
          </a:p>
        </p:txBody>
      </p:sp>
      <p:sp>
        <p:nvSpPr>
          <p:cNvPr id="4"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2-9</a:t>
            </a:r>
          </a:p>
        </p:txBody>
      </p:sp>
      <p:sp>
        <p:nvSpPr>
          <p:cNvPr id="5" name="Footer Placeholder 4">
            <a:extLst>
              <a:ext uri="{FF2B5EF4-FFF2-40B4-BE49-F238E27FC236}">
                <a16:creationId xmlns:a16="http://schemas.microsoft.com/office/drawing/2014/main" id="{34CD4B1C-FD70-F049-51DF-F5FBEF733B6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952013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n-US" dirty="0">
                <a:latin typeface="Arial Narrow" charset="0"/>
                <a:cs typeface="+mj-cs"/>
              </a:rPr>
              <a:t>Symptoms of Foodborne Illness</a:t>
            </a:r>
          </a:p>
        </p:txBody>
      </p:sp>
      <p:sp>
        <p:nvSpPr>
          <p:cNvPr id="2" name="Content Placeholder 1"/>
          <p:cNvSpPr>
            <a:spLocks noGrp="1"/>
          </p:cNvSpPr>
          <p:nvPr>
            <p:ph idx="1"/>
          </p:nvPr>
        </p:nvSpPr>
        <p:spPr/>
        <p:txBody>
          <a:bodyPr/>
          <a:lstStyle/>
          <a:p>
            <a:pPr marL="0" lvl="1" indent="0">
              <a:buNone/>
              <a:defRPr/>
            </a:pPr>
            <a:r>
              <a:rPr lang="en-US" sz="2400" b="1" dirty="0">
                <a:solidFill>
                  <a:srgbClr val="E97635"/>
                </a:solidFill>
                <a:latin typeface="Arial Narrow" charset="0"/>
                <a:cs typeface="+mn-cs"/>
              </a:rPr>
              <a:t>Common symptoms of foodborne illness:</a:t>
            </a:r>
          </a:p>
          <a:p>
            <a:pPr lvl="1">
              <a:defRPr/>
            </a:pPr>
            <a:r>
              <a:rPr lang="en-US" dirty="0"/>
              <a:t>Diarrhea</a:t>
            </a:r>
          </a:p>
          <a:p>
            <a:pPr lvl="1">
              <a:defRPr/>
            </a:pPr>
            <a:r>
              <a:rPr lang="en-US" dirty="0"/>
              <a:t>Vomiting</a:t>
            </a:r>
          </a:p>
          <a:p>
            <a:pPr lvl="1">
              <a:defRPr/>
            </a:pPr>
            <a:r>
              <a:rPr lang="en-US" dirty="0"/>
              <a:t>Fever</a:t>
            </a:r>
          </a:p>
          <a:p>
            <a:pPr lvl="1">
              <a:defRPr/>
            </a:pPr>
            <a:r>
              <a:rPr lang="en-US" dirty="0"/>
              <a:t>Nausea</a:t>
            </a:r>
          </a:p>
          <a:p>
            <a:pPr lvl="1">
              <a:defRPr/>
            </a:pPr>
            <a:r>
              <a:rPr lang="en-US" dirty="0"/>
              <a:t>Abdominal cramps</a:t>
            </a:r>
          </a:p>
          <a:p>
            <a:pPr lvl="1">
              <a:defRPr/>
            </a:pPr>
            <a:r>
              <a:rPr lang="en-US" dirty="0"/>
              <a:t>Jaundice—a yellowing of the skin and eyes</a:t>
            </a:r>
          </a:p>
          <a:p>
            <a:pPr marL="0" lvl="1" indent="0">
              <a:buNone/>
              <a:defRPr/>
            </a:pPr>
            <a:endParaRPr lang="en-US" dirty="0">
              <a:solidFill>
                <a:srgbClr val="005CAB"/>
              </a:solidFill>
            </a:endParaRPr>
          </a:p>
          <a:p>
            <a:pPr marL="0" lvl="1" indent="0">
              <a:buFont typeface="Wingdings" pitchFamily="2" charset="2"/>
              <a:buNone/>
              <a:defRPr/>
            </a:pPr>
            <a:r>
              <a:rPr lang="en-US" sz="2400" b="1" dirty="0">
                <a:solidFill>
                  <a:srgbClr val="E97635"/>
                </a:solidFill>
                <a:latin typeface="Arial Narrow" charset="0"/>
                <a:cs typeface="+mn-cs"/>
              </a:rPr>
              <a:t>Onset times: </a:t>
            </a:r>
          </a:p>
          <a:p>
            <a:pPr lvl="1">
              <a:defRPr/>
            </a:pPr>
            <a:r>
              <a:rPr lang="en-US" dirty="0"/>
              <a:t>Depend on the type of foodborne illness</a:t>
            </a:r>
          </a:p>
          <a:p>
            <a:pPr lvl="1">
              <a:defRPr/>
            </a:pPr>
            <a:r>
              <a:rPr lang="en-US" dirty="0"/>
              <a:t>Can range from 30 minutes to six weeks</a:t>
            </a:r>
          </a:p>
          <a:p>
            <a:endParaRPr lang="en-US" dirty="0"/>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2-10</a:t>
            </a:r>
          </a:p>
        </p:txBody>
      </p:sp>
      <p:pic>
        <p:nvPicPr>
          <p:cNvPr id="9" name="Picture Placeholder 5"/>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3" name="Footer Placeholder 2">
            <a:extLst>
              <a:ext uri="{FF2B5EF4-FFF2-40B4-BE49-F238E27FC236}">
                <a16:creationId xmlns:a16="http://schemas.microsoft.com/office/drawing/2014/main" id="{60DBD657-3EB4-18C5-9319-674AA8CBD56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dirty="0">
                <a:latin typeface="Arial Narrow" charset="0"/>
                <a:cs typeface="+mj-cs"/>
              </a:rPr>
              <a:t>Bacteria: Basic Characteristics</a:t>
            </a:r>
          </a:p>
        </p:txBody>
      </p:sp>
      <p:sp>
        <p:nvSpPr>
          <p:cNvPr id="45059" name="Rectangle 3"/>
          <p:cNvSpPr>
            <a:spLocks noGrp="1" noChangeArrowheads="1"/>
          </p:cNvSpPr>
          <p:nvPr>
            <p:ph idx="1"/>
          </p:nvPr>
        </p:nvSpPr>
        <p:spPr/>
        <p:txBody>
          <a:bodyPr/>
          <a:lstStyle/>
          <a:p>
            <a:pPr marL="0" indent="0" eaLnBrk="1" hangingPunct="1">
              <a:defRPr/>
            </a:pPr>
            <a:r>
              <a:rPr lang="en-US" dirty="0">
                <a:latin typeface="Arial Narrow" charset="0"/>
                <a:cs typeface="+mn-cs"/>
              </a:rPr>
              <a:t>Location:</a:t>
            </a:r>
          </a:p>
          <a:p>
            <a:pPr marL="347472" lvl="1" indent="-347472" eaLnBrk="1" hangingPunct="1">
              <a:lnSpc>
                <a:spcPct val="100000"/>
              </a:lnSpc>
              <a:spcBef>
                <a:spcPts val="900"/>
              </a:spcBef>
              <a:defRPr/>
            </a:pPr>
            <a:r>
              <a:rPr lang="en-US" dirty="0">
                <a:latin typeface="Arial Narrow" charset="0"/>
              </a:rPr>
              <a:t>Found almost everywhere</a:t>
            </a:r>
          </a:p>
          <a:p>
            <a:pPr marL="0" indent="0" eaLnBrk="1" hangingPunct="1">
              <a:defRPr/>
            </a:pPr>
            <a:r>
              <a:rPr lang="en-US" dirty="0">
                <a:latin typeface="Arial Narrow" charset="0"/>
                <a:cs typeface="+mn-cs"/>
              </a:rPr>
              <a:t>Detection:</a:t>
            </a:r>
          </a:p>
          <a:p>
            <a:pPr marL="347472" lvl="1" indent="-347472" eaLnBrk="1" hangingPunct="1">
              <a:lnSpc>
                <a:spcPct val="100000"/>
              </a:lnSpc>
              <a:spcBef>
                <a:spcPts val="900"/>
              </a:spcBef>
              <a:defRPr/>
            </a:pPr>
            <a:r>
              <a:rPr lang="en-US" dirty="0">
                <a:latin typeface="Arial Narrow" charset="0"/>
              </a:rPr>
              <a:t>Cannot be seen, smelled, or tasted</a:t>
            </a:r>
          </a:p>
          <a:p>
            <a:pPr marL="0" indent="0" eaLnBrk="1" hangingPunct="1">
              <a:defRPr/>
            </a:pPr>
            <a:r>
              <a:rPr lang="en-US" dirty="0">
                <a:latin typeface="Arial Narrow" charset="0"/>
                <a:cs typeface="+mn-cs"/>
              </a:rPr>
              <a:t>Growth:</a:t>
            </a:r>
          </a:p>
          <a:p>
            <a:pPr marL="347472" lvl="1" indent="-347472" eaLnBrk="1" hangingPunct="1">
              <a:lnSpc>
                <a:spcPct val="100000"/>
              </a:lnSpc>
              <a:spcBef>
                <a:spcPts val="900"/>
              </a:spcBef>
              <a:defRPr/>
            </a:pPr>
            <a:r>
              <a:rPr lang="en-US" dirty="0">
                <a:latin typeface="Arial Narrow" charset="0"/>
              </a:rPr>
              <a:t>Grow rapidly if FAT TOM conditions are correct</a:t>
            </a:r>
          </a:p>
          <a:p>
            <a:pPr marL="0" indent="0" eaLnBrk="1" hangingPunct="1">
              <a:defRPr/>
            </a:pPr>
            <a:r>
              <a:rPr lang="en-US" dirty="0">
                <a:latin typeface="Arial Narrow" charset="0"/>
                <a:cs typeface="+mn-cs"/>
              </a:rPr>
              <a:t>Prevention:</a:t>
            </a:r>
          </a:p>
          <a:p>
            <a:pPr marL="347472" lvl="1" indent="-347472" eaLnBrk="1" hangingPunct="1">
              <a:lnSpc>
                <a:spcPct val="100000"/>
              </a:lnSpc>
              <a:spcBef>
                <a:spcPts val="900"/>
              </a:spcBef>
              <a:defRPr/>
            </a:pPr>
            <a:r>
              <a:rPr lang="en-US" dirty="0">
                <a:latin typeface="Arial Narrow" charset="0"/>
              </a:rPr>
              <a:t>Control time and temperature</a:t>
            </a:r>
          </a:p>
          <a:p>
            <a:pPr marL="571500" lvl="1" indent="-457200" eaLnBrk="1" hangingPunct="1">
              <a:buFont typeface="Wingdings" charset="0"/>
              <a:buNone/>
              <a:defRPr/>
            </a:pPr>
            <a:endParaRPr lang="en-US" dirty="0">
              <a:latin typeface="Arial Narrow" charset="0"/>
            </a:endParaRPr>
          </a:p>
        </p:txBody>
      </p:sp>
      <p:sp>
        <p:nvSpPr>
          <p:cNvPr id="45061"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2-11</a:t>
            </a:r>
          </a:p>
        </p:txBody>
      </p:sp>
      <p:pic>
        <p:nvPicPr>
          <p:cNvPr id="7" name="Picture 6" descr="6e_c02_06A.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8565" y="1245522"/>
            <a:ext cx="2103438" cy="210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B177EB5-B1F8-3366-D65B-FB83F4AA585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pPr eaLnBrk="1" hangingPunct="1">
              <a:defRPr/>
            </a:pPr>
            <a:r>
              <a:rPr lang="en-US" dirty="0">
                <a:latin typeface="Arial Narrow" charset="0"/>
                <a:cs typeface="+mj-cs"/>
              </a:rPr>
              <a:t>Bacteria: Conditions for Growth</a:t>
            </a:r>
          </a:p>
        </p:txBody>
      </p:sp>
      <p:sp>
        <p:nvSpPr>
          <p:cNvPr id="4609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2-12</a:t>
            </a:r>
          </a:p>
        </p:txBody>
      </p:sp>
      <p:pic>
        <p:nvPicPr>
          <p:cNvPr id="26" name="Picture Placeholder 13"/>
          <p:cNvPicPr>
            <a:picLocks noGrp="1" noChangeAspect="1"/>
          </p:cNvPicPr>
          <p:nvPr>
            <p:ph type="pic" sz="quarter" idx="27"/>
          </p:nvPr>
        </p:nvPicPr>
        <p:blipFill rotWithShape="1">
          <a:blip r:embed="rId4" cstate="screen">
            <a:extLst>
              <a:ext uri="{28A0092B-C50C-407E-A947-70E740481C1C}">
                <a14:useLocalDpi xmlns:a14="http://schemas.microsoft.com/office/drawing/2010/main"/>
              </a:ext>
            </a:extLst>
          </a:blip>
          <a:srcRect l="-630638" t="-3391" r="-630829" b="-130003"/>
          <a:stretch/>
        </p:blipFill>
        <p:spPr>
          <a:xfrm>
            <a:off x="6265863" y="1938338"/>
            <a:ext cx="2525712" cy="1812925"/>
          </a:xfrm>
          <a:ln w="3175">
            <a:solidFill>
              <a:schemeClr val="tx1"/>
            </a:solidFill>
          </a:ln>
        </p:spPr>
      </p:pic>
      <p:pic>
        <p:nvPicPr>
          <p:cNvPr id="27" name="Picture Placeholder 1"/>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l="-55417" t="-18125" r="-57598" b="-176140"/>
          <a:stretch/>
        </p:blipFill>
        <p:spPr>
          <a:xfrm>
            <a:off x="528566" y="1928190"/>
            <a:ext cx="2526061" cy="1812789"/>
          </a:xfrm>
          <a:ln w="3175">
            <a:solidFill>
              <a:schemeClr val="tx1"/>
            </a:solidFill>
          </a:ln>
        </p:spPr>
      </p:pic>
      <p:pic>
        <p:nvPicPr>
          <p:cNvPr id="31" name="Picture Placeholder 17"/>
          <p:cNvPicPr>
            <a:picLocks noGrp="1" noChangeAspect="1"/>
          </p:cNvPicPr>
          <p:nvPr>
            <p:ph type="pic" sz="quarter" idx="28"/>
          </p:nvPr>
        </p:nvPicPr>
        <p:blipFill rotWithShape="1">
          <a:blip r:embed="rId6" cstate="screen">
            <a:extLst>
              <a:ext uri="{28A0092B-C50C-407E-A947-70E740481C1C}">
                <a14:useLocalDpi xmlns:a14="http://schemas.microsoft.com/office/drawing/2010/main"/>
              </a:ext>
            </a:extLst>
          </a:blip>
          <a:srcRect l="-266379" t="-7887" r="-275428" b="-137313"/>
          <a:stretch/>
        </p:blipFill>
        <p:spPr>
          <a:xfrm>
            <a:off x="6283324" y="4084982"/>
            <a:ext cx="2526061" cy="1812789"/>
          </a:xfrm>
          <a:ln w="3175">
            <a:solidFill>
              <a:schemeClr val="tx1"/>
            </a:solidFill>
          </a:ln>
        </p:spPr>
      </p:pic>
      <p:pic>
        <p:nvPicPr>
          <p:cNvPr id="32" name="Picture Placeholder 16"/>
          <p:cNvPicPr>
            <a:picLocks noGrp="1" noChangeAspect="1"/>
          </p:cNvPicPr>
          <p:nvPr>
            <p:ph type="pic" sz="quarter" idx="29"/>
          </p:nvPr>
        </p:nvPicPr>
        <p:blipFill rotWithShape="1">
          <a:blip r:embed="rId7" cstate="screen">
            <a:extLst>
              <a:ext uri="{28A0092B-C50C-407E-A947-70E740481C1C}">
                <a14:useLocalDpi xmlns:a14="http://schemas.microsoft.com/office/drawing/2010/main"/>
              </a:ext>
            </a:extLst>
          </a:blip>
          <a:srcRect l="-44635" t="-6395" r="-47662" b="-136341"/>
          <a:stretch/>
        </p:blipFill>
        <p:spPr>
          <a:xfrm>
            <a:off x="3410917" y="4084982"/>
            <a:ext cx="2526061" cy="1812789"/>
          </a:xfrm>
          <a:ln w="3175">
            <a:solidFill>
              <a:schemeClr val="tx1"/>
            </a:solidFill>
          </a:ln>
        </p:spPr>
      </p:pic>
      <p:pic>
        <p:nvPicPr>
          <p:cNvPr id="33" name="Picture Placeholder 15"/>
          <p:cNvPicPr>
            <a:picLocks noGrp="1" noChangeAspect="1"/>
          </p:cNvPicPr>
          <p:nvPr>
            <p:ph type="pic" sz="quarter" idx="30"/>
          </p:nvPr>
        </p:nvPicPr>
        <p:blipFill rotWithShape="1">
          <a:blip r:embed="rId8" cstate="screen">
            <a:extLst>
              <a:ext uri="{28A0092B-C50C-407E-A947-70E740481C1C}">
                <a14:useLocalDpi xmlns:a14="http://schemas.microsoft.com/office/drawing/2010/main"/>
              </a:ext>
            </a:extLst>
          </a:blip>
          <a:srcRect l="-118583" t="-4727" r="-114506" b="-134204"/>
          <a:stretch/>
        </p:blipFill>
        <p:spPr>
          <a:xfrm>
            <a:off x="548445" y="4084982"/>
            <a:ext cx="2526061" cy="1812789"/>
          </a:xfrm>
          <a:ln w="3175">
            <a:solidFill>
              <a:schemeClr val="tx1"/>
            </a:solidFill>
          </a:ln>
        </p:spPr>
      </p:pic>
      <p:sp>
        <p:nvSpPr>
          <p:cNvPr id="36" name="Text Box 5"/>
          <p:cNvSpPr txBox="1">
            <a:spLocks noChangeArrowheads="1"/>
          </p:cNvSpPr>
          <p:nvPr/>
        </p:nvSpPr>
        <p:spPr bwMode="auto">
          <a:xfrm>
            <a:off x="1439895" y="2723626"/>
            <a:ext cx="697877"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F</a:t>
            </a:r>
          </a:p>
          <a:p>
            <a:pPr algn="ctr">
              <a:lnSpc>
                <a:spcPct val="80000"/>
              </a:lnSpc>
              <a:defRPr/>
            </a:pPr>
            <a:r>
              <a:rPr lang="en-US" sz="1400" dirty="0">
                <a:solidFill>
                  <a:schemeClr val="tx1"/>
                </a:solidFill>
                <a:cs typeface="+mn-cs"/>
              </a:rPr>
              <a:t>Food</a:t>
            </a:r>
            <a:endParaRPr lang="en-US" sz="2400" b="0" dirty="0">
              <a:solidFill>
                <a:schemeClr val="tx1"/>
              </a:solidFill>
              <a:latin typeface="Times" charset="0"/>
              <a:cs typeface="+mn-cs"/>
            </a:endParaRPr>
          </a:p>
        </p:txBody>
      </p:sp>
      <p:sp>
        <p:nvSpPr>
          <p:cNvPr id="37" name="Text Box 5"/>
          <p:cNvSpPr txBox="1">
            <a:spLocks noChangeArrowheads="1"/>
          </p:cNvSpPr>
          <p:nvPr/>
        </p:nvSpPr>
        <p:spPr bwMode="auto">
          <a:xfrm>
            <a:off x="4262915" y="2724046"/>
            <a:ext cx="800219"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A</a:t>
            </a:r>
          </a:p>
          <a:p>
            <a:pPr algn="ctr">
              <a:lnSpc>
                <a:spcPct val="80000"/>
              </a:lnSpc>
              <a:defRPr/>
            </a:pPr>
            <a:r>
              <a:rPr lang="en-US" sz="1400" dirty="0">
                <a:solidFill>
                  <a:schemeClr val="tx1"/>
                </a:solidFill>
                <a:cs typeface="+mn-cs"/>
              </a:rPr>
              <a:t>Acidity</a:t>
            </a:r>
            <a:endParaRPr lang="en-US" sz="2400" b="0" dirty="0">
              <a:solidFill>
                <a:schemeClr val="tx1"/>
              </a:solidFill>
              <a:latin typeface="Times" charset="0"/>
              <a:cs typeface="+mn-cs"/>
            </a:endParaRPr>
          </a:p>
        </p:txBody>
      </p:sp>
      <p:sp>
        <p:nvSpPr>
          <p:cNvPr id="38" name="Text Box 5"/>
          <p:cNvSpPr txBox="1">
            <a:spLocks noChangeArrowheads="1"/>
          </p:cNvSpPr>
          <p:nvPr/>
        </p:nvSpPr>
        <p:spPr bwMode="auto">
          <a:xfrm>
            <a:off x="6897598" y="2741439"/>
            <a:ext cx="1261884"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T</a:t>
            </a:r>
          </a:p>
          <a:p>
            <a:pPr algn="ctr">
              <a:lnSpc>
                <a:spcPct val="80000"/>
              </a:lnSpc>
              <a:defRPr/>
            </a:pPr>
            <a:r>
              <a:rPr lang="en-US" sz="1400" dirty="0">
                <a:solidFill>
                  <a:schemeClr val="tx1"/>
                </a:solidFill>
                <a:cs typeface="+mn-cs"/>
              </a:rPr>
              <a:t>Temperature</a:t>
            </a:r>
            <a:endParaRPr lang="en-US" sz="2400" b="0" dirty="0">
              <a:solidFill>
                <a:schemeClr val="tx1"/>
              </a:solidFill>
              <a:latin typeface="Times" charset="0"/>
              <a:cs typeface="+mn-cs"/>
            </a:endParaRPr>
          </a:p>
        </p:txBody>
      </p:sp>
      <p:sp>
        <p:nvSpPr>
          <p:cNvPr id="39" name="Text Box 5"/>
          <p:cNvSpPr txBox="1">
            <a:spLocks noChangeArrowheads="1"/>
          </p:cNvSpPr>
          <p:nvPr/>
        </p:nvSpPr>
        <p:spPr bwMode="auto">
          <a:xfrm>
            <a:off x="1442419" y="4885492"/>
            <a:ext cx="740332"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T</a:t>
            </a:r>
          </a:p>
          <a:p>
            <a:pPr algn="ctr">
              <a:lnSpc>
                <a:spcPct val="80000"/>
              </a:lnSpc>
              <a:defRPr/>
            </a:pPr>
            <a:r>
              <a:rPr lang="en-US" sz="1400" dirty="0">
                <a:solidFill>
                  <a:schemeClr val="tx1"/>
                </a:solidFill>
                <a:cs typeface="+mn-cs"/>
              </a:rPr>
              <a:t>Time</a:t>
            </a:r>
            <a:endParaRPr lang="en-US" sz="2400" b="0" dirty="0">
              <a:solidFill>
                <a:schemeClr val="tx1"/>
              </a:solidFill>
              <a:latin typeface="Times" charset="0"/>
              <a:cs typeface="+mn-cs"/>
            </a:endParaRPr>
          </a:p>
        </p:txBody>
      </p:sp>
      <p:sp>
        <p:nvSpPr>
          <p:cNvPr id="40" name="Text Box 5"/>
          <p:cNvSpPr txBox="1">
            <a:spLocks noChangeArrowheads="1"/>
          </p:cNvSpPr>
          <p:nvPr/>
        </p:nvSpPr>
        <p:spPr bwMode="auto">
          <a:xfrm>
            <a:off x="4253863" y="4882604"/>
            <a:ext cx="843200"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O</a:t>
            </a:r>
          </a:p>
          <a:p>
            <a:pPr algn="ctr">
              <a:lnSpc>
                <a:spcPct val="80000"/>
              </a:lnSpc>
              <a:defRPr/>
            </a:pPr>
            <a:r>
              <a:rPr lang="en-US" sz="1400" dirty="0">
                <a:solidFill>
                  <a:schemeClr val="tx1"/>
                </a:solidFill>
                <a:cs typeface="+mn-cs"/>
              </a:rPr>
              <a:t>Oxygen</a:t>
            </a:r>
            <a:endParaRPr lang="en-US" sz="2400" b="0" dirty="0">
              <a:solidFill>
                <a:schemeClr val="tx1"/>
              </a:solidFill>
              <a:latin typeface="Times" charset="0"/>
              <a:cs typeface="+mn-cs"/>
            </a:endParaRPr>
          </a:p>
        </p:txBody>
      </p:sp>
      <p:sp>
        <p:nvSpPr>
          <p:cNvPr id="41" name="Text Box 5"/>
          <p:cNvSpPr txBox="1">
            <a:spLocks noChangeArrowheads="1"/>
          </p:cNvSpPr>
          <p:nvPr/>
        </p:nvSpPr>
        <p:spPr bwMode="auto">
          <a:xfrm>
            <a:off x="7075712" y="4888168"/>
            <a:ext cx="941283"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M</a:t>
            </a:r>
          </a:p>
          <a:p>
            <a:pPr algn="ctr">
              <a:lnSpc>
                <a:spcPct val="80000"/>
              </a:lnSpc>
              <a:defRPr/>
            </a:pPr>
            <a:r>
              <a:rPr lang="en-US" sz="1400" dirty="0">
                <a:solidFill>
                  <a:schemeClr val="tx1"/>
                </a:solidFill>
                <a:cs typeface="+mn-cs"/>
              </a:rPr>
              <a:t>Moisture</a:t>
            </a:r>
            <a:endParaRPr lang="en-US" sz="2400" b="0" dirty="0">
              <a:solidFill>
                <a:schemeClr val="tx1"/>
              </a:solidFill>
              <a:latin typeface="Times" charset="0"/>
              <a:cs typeface="+mn-cs"/>
            </a:endParaRPr>
          </a:p>
        </p:txBody>
      </p:sp>
      <p:pic>
        <p:nvPicPr>
          <p:cNvPr id="42" name="Picture Placeholder 11"/>
          <p:cNvPicPr>
            <a:picLocks noGrp="1" noChangeAspect="1"/>
          </p:cNvPicPr>
          <p:nvPr>
            <p:ph type="pic" sz="quarter" idx="26"/>
          </p:nvPr>
        </p:nvPicPr>
        <p:blipFill rotWithShape="1">
          <a:blip r:embed="rId9" cstate="screen">
            <a:extLst>
              <a:ext uri="{28A0092B-C50C-407E-A947-70E740481C1C}">
                <a14:useLocalDpi xmlns:a14="http://schemas.microsoft.com/office/drawing/2010/main"/>
              </a:ext>
            </a:extLst>
          </a:blip>
          <a:srcRect l="-12890" t="-41935" r="-12003" b="-241766"/>
          <a:stretch/>
        </p:blipFill>
        <p:spPr>
          <a:xfrm>
            <a:off x="3391038" y="1928190"/>
            <a:ext cx="2526061" cy="1812789"/>
          </a:xfrm>
          <a:noFill/>
          <a:ln w="3175">
            <a:solidFill>
              <a:schemeClr val="tx1"/>
            </a:solidFill>
          </a:ln>
        </p:spPr>
      </p:pic>
      <p:sp>
        <p:nvSpPr>
          <p:cNvPr id="2" name="Footer Placeholder 1">
            <a:extLst>
              <a:ext uri="{FF2B5EF4-FFF2-40B4-BE49-F238E27FC236}">
                <a16:creationId xmlns:a16="http://schemas.microsoft.com/office/drawing/2014/main" id="{83B5E12B-6C84-56C9-F0F4-506A0822A1CB}"/>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18"/>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47107" name="Rectangle 3"/>
          <p:cNvSpPr>
            <a:spLocks noGrp="1" noChangeArrowheads="1"/>
          </p:cNvSpPr>
          <p:nvPr>
            <p:ph idx="1"/>
          </p:nvPr>
        </p:nvSpPr>
        <p:spPr/>
        <p:txBody>
          <a:bodyPr/>
          <a:lstStyle/>
          <a:p>
            <a:pPr marL="0" indent="0" eaLnBrk="1" hangingPunct="1">
              <a:defRPr/>
            </a:pPr>
            <a:r>
              <a:rPr lang="en-US" dirty="0">
                <a:latin typeface="Arial Narrow" charset="0"/>
                <a:cs typeface="+mn-cs"/>
              </a:rPr>
              <a:t>Food:</a:t>
            </a:r>
          </a:p>
          <a:p>
            <a:pPr marL="347472" lvl="1" indent="-347472" eaLnBrk="1" hangingPunct="1">
              <a:lnSpc>
                <a:spcPct val="100000"/>
              </a:lnSpc>
              <a:spcBef>
                <a:spcPts val="900"/>
              </a:spcBef>
              <a:defRPr/>
            </a:pPr>
            <a:r>
              <a:rPr lang="en-US" dirty="0">
                <a:latin typeface="Arial Narrow" charset="0"/>
              </a:rPr>
              <a:t>Most bacteria need nutrients to survive.</a:t>
            </a:r>
          </a:p>
          <a:p>
            <a:pPr marL="347472" lvl="1" indent="-347472" eaLnBrk="1" hangingPunct="1">
              <a:lnSpc>
                <a:spcPct val="100000"/>
              </a:lnSpc>
              <a:spcBef>
                <a:spcPts val="900"/>
              </a:spcBef>
              <a:defRPr/>
            </a:pPr>
            <a:r>
              <a:rPr lang="en-US" dirty="0">
                <a:latin typeface="Arial Narrow" charset="0"/>
              </a:rPr>
              <a:t>TCS food supports the growth of bacteria better than other types of food.</a:t>
            </a:r>
          </a:p>
          <a:p>
            <a:pPr marL="1409700" lvl="2" eaLnBrk="1" hangingPunct="1">
              <a:buFont typeface="Wingdings" charset="0"/>
              <a:buNone/>
              <a:defRPr/>
            </a:pPr>
            <a:endParaRPr lang="en-US" dirty="0">
              <a:latin typeface="Arial Narrow" charset="0"/>
            </a:endParaRPr>
          </a:p>
        </p:txBody>
      </p:sp>
      <p:sp>
        <p:nvSpPr>
          <p:cNvPr id="47111" name="Text Box 1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2-13</a:t>
            </a:r>
          </a:p>
        </p:txBody>
      </p:sp>
      <p:pic>
        <p:nvPicPr>
          <p:cNvPr id="10"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7063" t="-7139" r="-7063" b="-112507"/>
          <a:stretch/>
        </p:blipFill>
        <p:spPr>
          <a:xfrm>
            <a:off x="6523038" y="1243013"/>
            <a:ext cx="2103437" cy="2103120"/>
          </a:xfrm>
          <a:ln w="3175">
            <a:solidFill>
              <a:schemeClr val="tx1"/>
            </a:solidFill>
          </a:ln>
        </p:spPr>
      </p:pic>
      <p:sp>
        <p:nvSpPr>
          <p:cNvPr id="12" name="Text Box 5"/>
          <p:cNvSpPr txBox="1">
            <a:spLocks noChangeArrowheads="1"/>
          </p:cNvSpPr>
          <p:nvPr/>
        </p:nvSpPr>
        <p:spPr bwMode="auto">
          <a:xfrm>
            <a:off x="7225817" y="2330749"/>
            <a:ext cx="697877"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F</a:t>
            </a:r>
          </a:p>
          <a:p>
            <a:pPr algn="ctr">
              <a:lnSpc>
                <a:spcPct val="80000"/>
              </a:lnSpc>
              <a:defRPr/>
            </a:pPr>
            <a:r>
              <a:rPr lang="en-US" sz="1400" dirty="0">
                <a:solidFill>
                  <a:schemeClr val="tx1"/>
                </a:solidFill>
                <a:cs typeface="+mn-cs"/>
              </a:rPr>
              <a:t>Food</a:t>
            </a:r>
            <a:endParaRPr lang="en-US" sz="2400" b="0" dirty="0">
              <a:solidFill>
                <a:schemeClr val="tx1"/>
              </a:solidFill>
              <a:latin typeface="Times" charset="0"/>
              <a:cs typeface="+mn-cs"/>
            </a:endParaRPr>
          </a:p>
        </p:txBody>
      </p:sp>
      <p:sp>
        <p:nvSpPr>
          <p:cNvPr id="2" name="Footer Placeholder 1">
            <a:extLst>
              <a:ext uri="{FF2B5EF4-FFF2-40B4-BE49-F238E27FC236}">
                <a16:creationId xmlns:a16="http://schemas.microsoft.com/office/drawing/2014/main" id="{5DA33BDA-DB67-FF35-4659-63DA6D07B0A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1031"/>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48130" name="Rectangle 3"/>
          <p:cNvSpPr>
            <a:spLocks noGrp="1" noChangeArrowheads="1"/>
          </p:cNvSpPr>
          <p:nvPr>
            <p:ph idx="1"/>
          </p:nvPr>
        </p:nvSpPr>
        <p:spPr>
          <a:xfrm>
            <a:off x="409575" y="1143000"/>
            <a:ext cx="4937125" cy="4983163"/>
          </a:xfrm>
        </p:spPr>
        <p:txBody>
          <a:bodyPr/>
          <a:lstStyle/>
          <a:p>
            <a:pPr marL="0" indent="0" eaLnBrk="1" hangingPunct="1">
              <a:defRPr/>
            </a:pPr>
            <a:r>
              <a:rPr lang="en-US" dirty="0">
                <a:latin typeface="Arial Narrow" charset="0"/>
                <a:cs typeface="+mn-cs"/>
              </a:rPr>
              <a:t>Acidity:</a:t>
            </a:r>
          </a:p>
          <a:p>
            <a:pPr marL="347472" lvl="1" indent="-347472" eaLnBrk="1" hangingPunct="1">
              <a:lnSpc>
                <a:spcPct val="100000"/>
              </a:lnSpc>
              <a:spcBef>
                <a:spcPts val="900"/>
              </a:spcBef>
              <a:defRPr/>
            </a:pPr>
            <a:r>
              <a:rPr lang="en-US" dirty="0">
                <a:latin typeface="Arial Narrow" charset="0"/>
              </a:rPr>
              <a:t>Bacteria grow best in food that contains little or no acid.</a:t>
            </a:r>
          </a:p>
          <a:p>
            <a:pPr marL="571500" lvl="1" indent="-457200" eaLnBrk="1" hangingPunct="1">
              <a:buFont typeface="Wingdings" charset="0"/>
              <a:buNone/>
              <a:defRPr/>
            </a:pPr>
            <a:endParaRPr lang="en-US" dirty="0">
              <a:latin typeface="Arial Narrow" charset="0"/>
            </a:endParaRPr>
          </a:p>
          <a:p>
            <a:pPr marL="1473200" lvl="2" eaLnBrk="1" hangingPunct="1">
              <a:defRPr/>
            </a:pPr>
            <a:endParaRPr lang="en-US" dirty="0">
              <a:latin typeface="Arial Narrow" charset="0"/>
            </a:endParaRPr>
          </a:p>
        </p:txBody>
      </p:sp>
      <p:sp>
        <p:nvSpPr>
          <p:cNvPr id="48134" name="Text Box 103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2-14</a:t>
            </a:r>
          </a:p>
        </p:txBody>
      </p:sp>
      <p:sp>
        <p:nvSpPr>
          <p:cNvPr id="9" name="Text Box 5"/>
          <p:cNvSpPr txBox="1">
            <a:spLocks noChangeArrowheads="1"/>
          </p:cNvSpPr>
          <p:nvPr/>
        </p:nvSpPr>
        <p:spPr bwMode="auto">
          <a:xfrm>
            <a:off x="7173913" y="2336586"/>
            <a:ext cx="800100"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A</a:t>
            </a:r>
          </a:p>
          <a:p>
            <a:pPr algn="ctr" fontAlgn="base">
              <a:lnSpc>
                <a:spcPct val="80000"/>
              </a:lnSpc>
              <a:spcBef>
                <a:spcPct val="0"/>
              </a:spcBef>
              <a:spcAft>
                <a:spcPct val="0"/>
              </a:spcAft>
              <a:defRPr/>
            </a:pPr>
            <a:r>
              <a:rPr lang="en-US" sz="1400" dirty="0">
                <a:solidFill>
                  <a:srgbClr val="000000"/>
                </a:solidFill>
              </a:rPr>
              <a:t>Acidity</a:t>
            </a:r>
            <a:endParaRPr lang="en-US" sz="2400" b="0" dirty="0">
              <a:solidFill>
                <a:srgbClr val="000000"/>
              </a:solidFill>
              <a:latin typeface="Times" charset="0"/>
            </a:endParaRPr>
          </a:p>
        </p:txBody>
      </p:sp>
      <p:pic>
        <p:nvPicPr>
          <p:cNvPr id="12" name="Picture Placeholder 4"/>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6496" t="-88346" r="-6582" b="-295634"/>
          <a:stretch/>
        </p:blipFill>
        <p:spPr>
          <a:xfrm>
            <a:off x="6523038" y="1243013"/>
            <a:ext cx="2103437" cy="2103120"/>
          </a:xfrm>
          <a:ln w="3175">
            <a:solidFill>
              <a:schemeClr val="tx1"/>
            </a:solidFill>
          </a:ln>
        </p:spPr>
      </p:pic>
      <p:sp>
        <p:nvSpPr>
          <p:cNvPr id="2" name="Footer Placeholder 1">
            <a:extLst>
              <a:ext uri="{FF2B5EF4-FFF2-40B4-BE49-F238E27FC236}">
                <a16:creationId xmlns:a16="http://schemas.microsoft.com/office/drawing/2014/main" id="{8BA03FD2-A69E-036C-9C81-7E645B54495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12"/>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49154"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Temperature:</a:t>
            </a:r>
          </a:p>
          <a:p>
            <a:pPr marL="347472" lvl="1" indent="-347472" eaLnBrk="1" hangingPunct="1">
              <a:lnSpc>
                <a:spcPct val="100000"/>
              </a:lnSpc>
              <a:spcBef>
                <a:spcPts val="900"/>
              </a:spcBef>
              <a:defRPr/>
            </a:pPr>
            <a:r>
              <a:rPr lang="en-US" dirty="0">
                <a:latin typeface="Arial Narrow" charset="0"/>
              </a:rPr>
              <a:t>Bacteria grow rapidly between </a:t>
            </a:r>
            <a:r>
              <a:rPr lang="en-US" dirty="0">
                <a:solidFill>
                  <a:srgbClr val="000000"/>
                </a:solidFill>
                <a:latin typeface="Arial Narrow" charset="0"/>
              </a:rPr>
              <a:t>41˚F and 135˚F (5˚C and 57˚C).</a:t>
            </a:r>
          </a:p>
          <a:p>
            <a:pPr marL="694944" lvl="2" indent="-347472" eaLnBrk="1" hangingPunct="1">
              <a:lnSpc>
                <a:spcPct val="100000"/>
              </a:lnSpc>
              <a:spcBef>
                <a:spcPts val="900"/>
              </a:spcBef>
              <a:defRPr/>
            </a:pPr>
            <a:r>
              <a:rPr lang="en-US" dirty="0">
                <a:latin typeface="Arial Narrow" charset="0"/>
              </a:rPr>
              <a:t>This range is known as the</a:t>
            </a:r>
            <a:br>
              <a:rPr lang="en-US" dirty="0">
                <a:latin typeface="Arial Narrow" charset="0"/>
              </a:rPr>
            </a:br>
            <a:r>
              <a:rPr lang="en-US" dirty="0">
                <a:latin typeface="Arial Narrow" charset="0"/>
              </a:rPr>
              <a:t>temperature danger zone.</a:t>
            </a:r>
          </a:p>
          <a:p>
            <a:pPr marL="347472" lvl="1" indent="-347472" eaLnBrk="1" hangingPunct="1">
              <a:lnSpc>
                <a:spcPct val="100000"/>
              </a:lnSpc>
              <a:spcBef>
                <a:spcPts val="900"/>
              </a:spcBef>
              <a:defRPr/>
            </a:pPr>
            <a:r>
              <a:rPr lang="en-US" dirty="0">
                <a:solidFill>
                  <a:srgbClr val="000000"/>
                </a:solidFill>
                <a:latin typeface="Arial Narrow" charset="0"/>
              </a:rPr>
              <a:t>Bacteria growth is limited when food is held above or below the </a:t>
            </a:r>
            <a:r>
              <a:rPr lang="en-US" dirty="0">
                <a:latin typeface="Arial Narrow" charset="0"/>
              </a:rPr>
              <a:t>temperature danger zone. </a:t>
            </a:r>
            <a:endParaRPr lang="en-US" dirty="0">
              <a:solidFill>
                <a:srgbClr val="000000"/>
              </a:solidFill>
              <a:latin typeface="Arial Narrow" charset="0"/>
            </a:endParaRPr>
          </a:p>
        </p:txBody>
      </p:sp>
      <p:sp>
        <p:nvSpPr>
          <p:cNvPr id="49158"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2-15</a:t>
            </a:r>
          </a:p>
        </p:txBody>
      </p:sp>
      <p:pic>
        <p:nvPicPr>
          <p:cNvPr id="9"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353356" t="-6825" r="-353356" b="-98615"/>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6943725" y="2336588"/>
            <a:ext cx="1262063"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T</a:t>
            </a:r>
          </a:p>
          <a:p>
            <a:pPr algn="ctr" fontAlgn="base">
              <a:lnSpc>
                <a:spcPct val="80000"/>
              </a:lnSpc>
              <a:spcBef>
                <a:spcPct val="0"/>
              </a:spcBef>
              <a:spcAft>
                <a:spcPct val="0"/>
              </a:spcAft>
              <a:defRPr/>
            </a:pPr>
            <a:r>
              <a:rPr lang="en-US" sz="1400" dirty="0">
                <a:solidFill>
                  <a:srgbClr val="000000"/>
                </a:solidFill>
              </a:rPr>
              <a:t>Temperature</a:t>
            </a:r>
            <a:endParaRPr lang="en-US" sz="2400" b="0" dirty="0">
              <a:solidFill>
                <a:srgbClr val="000000"/>
              </a:solidFill>
              <a:latin typeface="Times" charset="0"/>
            </a:endParaRPr>
          </a:p>
        </p:txBody>
      </p:sp>
      <p:sp>
        <p:nvSpPr>
          <p:cNvPr id="2" name="Footer Placeholder 1">
            <a:extLst>
              <a:ext uri="{FF2B5EF4-FFF2-40B4-BE49-F238E27FC236}">
                <a16:creationId xmlns:a16="http://schemas.microsoft.com/office/drawing/2014/main" id="{CF07A96B-1C6A-F7B8-10EC-E23C190DCC0E}"/>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055"/>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2" name="Content Placeholder 1"/>
          <p:cNvSpPr>
            <a:spLocks noGrp="1"/>
          </p:cNvSpPr>
          <p:nvPr>
            <p:ph idx="1"/>
          </p:nvPr>
        </p:nvSpPr>
        <p:spPr>
          <a:xfrm>
            <a:off x="400050" y="1203973"/>
            <a:ext cx="5339375" cy="4983163"/>
          </a:xfrm>
        </p:spPr>
        <p:txBody>
          <a:bodyPr/>
          <a:lstStyle/>
          <a:p>
            <a:pPr>
              <a:defRPr/>
            </a:pPr>
            <a:r>
              <a:rPr lang="en-US" dirty="0">
                <a:latin typeface="Arial Narrow" charset="0"/>
                <a:cs typeface="+mn-cs"/>
              </a:rPr>
              <a:t>Time:</a:t>
            </a:r>
          </a:p>
          <a:p>
            <a:pPr lvl="1" eaLnBrk="1" hangingPunct="1">
              <a:defRPr/>
            </a:pPr>
            <a:r>
              <a:rPr lang="en-US" dirty="0">
                <a:latin typeface="Arial Narrow" charset="0"/>
              </a:rPr>
              <a:t>Bacteria need time to grow.</a:t>
            </a:r>
          </a:p>
          <a:p>
            <a:pPr lvl="1" eaLnBrk="1" hangingPunct="1">
              <a:defRPr/>
            </a:pPr>
            <a:r>
              <a:rPr lang="en-US" dirty="0">
                <a:latin typeface="Arial Narrow" charset="0"/>
              </a:rPr>
              <a:t>The more time bacteria spend in </a:t>
            </a:r>
            <a:br>
              <a:rPr lang="en-US" dirty="0">
                <a:latin typeface="Arial Narrow" charset="0"/>
              </a:rPr>
            </a:br>
            <a:r>
              <a:rPr lang="en-US" dirty="0">
                <a:latin typeface="Arial Narrow" charset="0"/>
              </a:rPr>
              <a:t>the temperature danger zone, </a:t>
            </a:r>
            <a:br>
              <a:rPr lang="en-US" dirty="0">
                <a:latin typeface="Arial Narrow" charset="0"/>
              </a:rPr>
            </a:br>
            <a:r>
              <a:rPr lang="en-US" dirty="0">
                <a:latin typeface="Arial Narrow" charset="0"/>
              </a:rPr>
              <a:t>the greater chance they have to </a:t>
            </a:r>
            <a:br>
              <a:rPr lang="en-US" dirty="0">
                <a:latin typeface="Arial Narrow" charset="0"/>
              </a:rPr>
            </a:br>
            <a:r>
              <a:rPr lang="en-US" dirty="0">
                <a:latin typeface="Arial Narrow" charset="0"/>
              </a:rPr>
              <a:t>grow to unsafe levels.</a:t>
            </a:r>
          </a:p>
          <a:p>
            <a:endParaRPr lang="en-US" dirty="0"/>
          </a:p>
        </p:txBody>
      </p:sp>
      <p:sp>
        <p:nvSpPr>
          <p:cNvPr id="50182"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2-16</a:t>
            </a:r>
          </a:p>
        </p:txBody>
      </p:sp>
      <p:pic>
        <p:nvPicPr>
          <p:cNvPr id="9" name="Picture Placeholder 3"/>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51492" t="-5547" r="-51492" b="-97437"/>
          <a:stretch/>
        </p:blipFill>
        <p:spPr>
          <a:xfrm>
            <a:off x="6523038" y="1243013"/>
            <a:ext cx="2103437" cy="2103120"/>
          </a:xfrm>
          <a:ln w="3175">
            <a:solidFill>
              <a:schemeClr val="tx1"/>
            </a:solidFill>
          </a:ln>
        </p:spPr>
      </p:pic>
      <p:sp>
        <p:nvSpPr>
          <p:cNvPr id="10" name="Text Box 5"/>
          <p:cNvSpPr txBox="1">
            <a:spLocks noChangeArrowheads="1"/>
          </p:cNvSpPr>
          <p:nvPr/>
        </p:nvSpPr>
        <p:spPr bwMode="auto">
          <a:xfrm>
            <a:off x="7204075" y="2336586"/>
            <a:ext cx="741363"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T</a:t>
            </a:r>
          </a:p>
          <a:p>
            <a:pPr algn="ctr" fontAlgn="base">
              <a:lnSpc>
                <a:spcPct val="80000"/>
              </a:lnSpc>
              <a:spcBef>
                <a:spcPct val="0"/>
              </a:spcBef>
              <a:spcAft>
                <a:spcPct val="0"/>
              </a:spcAft>
              <a:defRPr/>
            </a:pPr>
            <a:r>
              <a:rPr lang="en-US" sz="1400" dirty="0">
                <a:solidFill>
                  <a:srgbClr val="000000"/>
                </a:solidFill>
              </a:rPr>
              <a:t>Time</a:t>
            </a:r>
            <a:endParaRPr lang="en-US" sz="2400" b="0" dirty="0">
              <a:solidFill>
                <a:srgbClr val="000000"/>
              </a:solidFill>
              <a:latin typeface="Times" charset="0"/>
            </a:endParaRPr>
          </a:p>
        </p:txBody>
      </p:sp>
      <p:sp>
        <p:nvSpPr>
          <p:cNvPr id="3" name="Footer Placeholder 2">
            <a:extLst>
              <a:ext uri="{FF2B5EF4-FFF2-40B4-BE49-F238E27FC236}">
                <a16:creationId xmlns:a16="http://schemas.microsoft.com/office/drawing/2014/main" id="{176C9AC3-DCEC-34DC-7C8E-27A97CBFBCD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Grp="1" noChangeArrowheads="1"/>
          </p:cNvSpPr>
          <p:nvPr>
            <p:ph type="title"/>
          </p:nvPr>
        </p:nvSpPr>
        <p:spPr/>
        <p:txBody>
          <a:bodyPr/>
          <a:lstStyle/>
          <a:p>
            <a:pPr eaLnBrk="1" hangingPunct="1">
              <a:defRPr/>
            </a:pPr>
            <a:r>
              <a:rPr lang="en-US" dirty="0">
                <a:latin typeface="Arial Narrow" charset="0"/>
                <a:cs typeface="+mj-cs"/>
              </a:rPr>
              <a:t>Costs of Foodborne Illness</a:t>
            </a:r>
          </a:p>
        </p:txBody>
      </p:sp>
      <p:sp>
        <p:nvSpPr>
          <p:cNvPr id="17416" name="Rectangle 3"/>
          <p:cNvSpPr>
            <a:spLocks noGrp="1" noChangeArrowheads="1"/>
          </p:cNvSpPr>
          <p:nvPr>
            <p:ph idx="1"/>
          </p:nvPr>
        </p:nvSpPr>
        <p:spPr/>
        <p:txBody>
          <a:bodyPr/>
          <a:lstStyle/>
          <a:p>
            <a:pPr marL="0" indent="0" eaLnBrk="1" hangingPunct="1">
              <a:defRPr/>
            </a:pPr>
            <a:r>
              <a:rPr lang="en-US" dirty="0">
                <a:latin typeface="Arial Narrow" charset="0"/>
                <a:cs typeface="+mn-cs"/>
              </a:rPr>
              <a:t>Costs of a foodborne illness to an operation:</a:t>
            </a:r>
          </a:p>
        </p:txBody>
      </p:sp>
      <p:sp>
        <p:nvSpPr>
          <p:cNvPr id="16" name="Picture Placeholder 15"/>
          <p:cNvSpPr>
            <a:spLocks noGrp="1"/>
          </p:cNvSpPr>
          <p:nvPr>
            <p:ph type="pic" sz="quarter" idx="13"/>
          </p:nvPr>
        </p:nvSpPr>
        <p:spPr/>
      </p:sp>
      <p:sp>
        <p:nvSpPr>
          <p:cNvPr id="15" name="Picture Placeholder 14"/>
          <p:cNvSpPr>
            <a:spLocks noGrp="1"/>
          </p:cNvSpPr>
          <p:nvPr>
            <p:ph type="pic" sz="quarter" idx="12"/>
          </p:nvPr>
        </p:nvSpPr>
        <p:spPr/>
      </p:sp>
      <p:sp>
        <p:nvSpPr>
          <p:cNvPr id="24" name="Picture Placeholder 23"/>
          <p:cNvSpPr>
            <a:spLocks noGrp="1"/>
          </p:cNvSpPr>
          <p:nvPr>
            <p:ph type="pic" sz="quarter" idx="22"/>
          </p:nvPr>
        </p:nvSpPr>
        <p:spPr/>
      </p:sp>
      <p:sp>
        <p:nvSpPr>
          <p:cNvPr id="25" name="Picture Placeholder 24"/>
          <p:cNvSpPr>
            <a:spLocks noGrp="1"/>
          </p:cNvSpPr>
          <p:nvPr>
            <p:ph type="pic" sz="quarter" idx="23"/>
          </p:nvPr>
        </p:nvSpPr>
        <p:spPr/>
      </p:sp>
      <p:sp>
        <p:nvSpPr>
          <p:cNvPr id="17411"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1-5</a:t>
            </a:r>
          </a:p>
        </p:txBody>
      </p:sp>
      <p:sp>
        <p:nvSpPr>
          <p:cNvPr id="34" name="Text Placeholder 5"/>
          <p:cNvSpPr>
            <a:spLocks noGrp="1"/>
          </p:cNvSpPr>
          <p:nvPr>
            <p:ph type="body" sz="quarter" idx="18"/>
          </p:nvPr>
        </p:nvSpPr>
        <p:spPr>
          <a:xfrm>
            <a:off x="4755700" y="3480714"/>
            <a:ext cx="2723578" cy="395287"/>
          </a:xfrm>
        </p:spPr>
        <p:txBody>
          <a:bodyPr/>
          <a:lstStyle/>
          <a:p>
            <a:r>
              <a:rPr lang="en-US" dirty="0"/>
              <a:t>Loss of reputation</a:t>
            </a:r>
          </a:p>
        </p:txBody>
      </p:sp>
      <p:sp>
        <p:nvSpPr>
          <p:cNvPr id="35" name="Text Placeholder 3"/>
          <p:cNvSpPr>
            <a:spLocks noGrp="1"/>
          </p:cNvSpPr>
          <p:nvPr>
            <p:ph type="body" sz="quarter" idx="17"/>
          </p:nvPr>
        </p:nvSpPr>
        <p:spPr>
          <a:xfrm>
            <a:off x="1544343" y="3480714"/>
            <a:ext cx="2832223" cy="395287"/>
          </a:xfrm>
        </p:spPr>
        <p:txBody>
          <a:bodyPr/>
          <a:lstStyle/>
          <a:p>
            <a:r>
              <a:rPr lang="en-US" dirty="0"/>
              <a:t>Loss of customers and sales</a:t>
            </a:r>
          </a:p>
        </p:txBody>
      </p:sp>
      <p:sp>
        <p:nvSpPr>
          <p:cNvPr id="36" name="Text Placeholder 6"/>
          <p:cNvSpPr>
            <a:spLocks noGrp="1"/>
          </p:cNvSpPr>
          <p:nvPr>
            <p:ph type="body" sz="quarter" idx="19"/>
          </p:nvPr>
        </p:nvSpPr>
        <p:spPr>
          <a:xfrm>
            <a:off x="4755700" y="5813572"/>
            <a:ext cx="2723578" cy="395287"/>
          </a:xfrm>
        </p:spPr>
        <p:txBody>
          <a:bodyPr/>
          <a:lstStyle/>
          <a:p>
            <a:r>
              <a:rPr lang="en-US" dirty="0"/>
              <a:t>Lowered staff morale</a:t>
            </a:r>
          </a:p>
        </p:txBody>
      </p:sp>
      <p:sp>
        <p:nvSpPr>
          <p:cNvPr id="37" name="Text Placeholder 7"/>
          <p:cNvSpPr>
            <a:spLocks noGrp="1"/>
          </p:cNvSpPr>
          <p:nvPr>
            <p:ph type="body" sz="quarter" idx="20"/>
          </p:nvPr>
        </p:nvSpPr>
        <p:spPr>
          <a:xfrm>
            <a:off x="1593719" y="5813572"/>
            <a:ext cx="2723578" cy="395287"/>
          </a:xfrm>
        </p:spPr>
        <p:txBody>
          <a:bodyPr/>
          <a:lstStyle/>
          <a:p>
            <a:r>
              <a:rPr lang="en-US" dirty="0"/>
              <a:t>Negative media exposure</a:t>
            </a:r>
          </a:p>
        </p:txBody>
      </p:sp>
      <p:pic>
        <p:nvPicPr>
          <p:cNvPr id="38" name="Picture Placeholder 17413"/>
          <p:cNvPicPr>
            <a:picLocks noChangeAspect="1"/>
          </p:cNvPicPr>
          <p:nvPr/>
        </p:nvPicPr>
        <p:blipFill rotWithShape="1">
          <a:blip r:embed="rId4" cstate="screen">
            <a:extLst>
              <a:ext uri="{28A0092B-C50C-407E-A947-70E740481C1C}">
                <a14:useLocalDpi xmlns:a14="http://schemas.microsoft.com/office/drawing/2010/main"/>
              </a:ext>
            </a:extLst>
          </a:blip>
          <a:srcRect l="39208" t="43759" r="40243" b="43829"/>
          <a:stretch/>
        </p:blipFill>
        <p:spPr bwMode="auto">
          <a:xfrm>
            <a:off x="5068571" y="4094551"/>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9" name="Picture Placeholder 24"/>
          <p:cNvPicPr>
            <a:picLocks noChangeAspect="1"/>
          </p:cNvPicPr>
          <p:nvPr/>
        </p:nvPicPr>
        <p:blipFill rotWithShape="1">
          <a:blip r:embed="rId5" cstate="screen">
            <a:extLst>
              <a:ext uri="{28A0092B-C50C-407E-A947-70E740481C1C}">
                <a14:useLocalDpi xmlns:a14="http://schemas.microsoft.com/office/drawing/2010/main"/>
              </a:ext>
            </a:extLst>
          </a:blip>
          <a:srcRect l="41468" t="41730" r="41959" b="48211"/>
          <a:stretch/>
        </p:blipFill>
        <p:spPr bwMode="auto">
          <a:xfrm>
            <a:off x="1916377" y="1761449"/>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0" name="Picture Placeholder 17407"/>
          <p:cNvPicPr>
            <a:picLocks noChangeAspect="1"/>
          </p:cNvPicPr>
          <p:nvPr/>
        </p:nvPicPr>
        <p:blipFill rotWithShape="1">
          <a:blip r:embed="rId6" cstate="screen">
            <a:extLst>
              <a:ext uri="{28A0092B-C50C-407E-A947-70E740481C1C}">
                <a14:useLocalDpi xmlns:a14="http://schemas.microsoft.com/office/drawing/2010/main"/>
              </a:ext>
            </a:extLst>
          </a:blip>
          <a:srcRect l="38664" t="43693" r="38664" b="42625"/>
          <a:stretch/>
        </p:blipFill>
        <p:spPr bwMode="auto">
          <a:xfrm>
            <a:off x="5068571" y="1761449"/>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 name="Picture Placeholder 17412"/>
          <p:cNvPicPr>
            <a:picLocks noChangeAspect="1"/>
          </p:cNvPicPr>
          <p:nvPr/>
        </p:nvPicPr>
        <p:blipFill rotWithShape="1">
          <a:blip r:embed="rId7" cstate="screen">
            <a:extLst>
              <a:ext uri="{28A0092B-C50C-407E-A947-70E740481C1C}">
                <a14:useLocalDpi xmlns:a14="http://schemas.microsoft.com/office/drawing/2010/main"/>
              </a:ext>
            </a:extLst>
          </a:blip>
          <a:srcRect l="39248" t="43504" r="39248" b="43432"/>
          <a:stretch/>
        </p:blipFill>
        <p:spPr bwMode="auto">
          <a:xfrm>
            <a:off x="1916377" y="4094551"/>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47413C32-25D7-C690-D468-8FDEF5B757E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055"/>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51202" name="Rectangle 3"/>
          <p:cNvSpPr>
            <a:spLocks noGrp="1" noChangeArrowheads="1"/>
          </p:cNvSpPr>
          <p:nvPr>
            <p:ph idx="1"/>
          </p:nvPr>
        </p:nvSpPr>
        <p:spPr/>
        <p:txBody>
          <a:bodyPr/>
          <a:lstStyle/>
          <a:p>
            <a:pPr marL="0" indent="0" eaLnBrk="1" hangingPunct="1">
              <a:defRPr/>
            </a:pPr>
            <a:r>
              <a:rPr lang="en-US" dirty="0">
                <a:latin typeface="Arial Narrow" charset="0"/>
                <a:cs typeface="+mn-cs"/>
              </a:rPr>
              <a:t>Oxygen:</a:t>
            </a:r>
          </a:p>
          <a:p>
            <a:pPr marL="347472" lvl="1" indent="-347472" eaLnBrk="1" hangingPunct="1">
              <a:lnSpc>
                <a:spcPct val="100000"/>
              </a:lnSpc>
              <a:spcBef>
                <a:spcPts val="900"/>
              </a:spcBef>
              <a:defRPr/>
            </a:pPr>
            <a:r>
              <a:rPr lang="en-US" dirty="0">
                <a:solidFill>
                  <a:srgbClr val="000000"/>
                </a:solidFill>
                <a:latin typeface="Arial Narrow" charset="0"/>
              </a:rPr>
              <a:t>Some bacteria need oxygen to grow.</a:t>
            </a:r>
          </a:p>
          <a:p>
            <a:pPr marL="347472" lvl="1" indent="-347472" eaLnBrk="1" hangingPunct="1">
              <a:lnSpc>
                <a:spcPct val="100000"/>
              </a:lnSpc>
              <a:spcBef>
                <a:spcPts val="900"/>
              </a:spcBef>
              <a:defRPr/>
            </a:pPr>
            <a:r>
              <a:rPr lang="en-US" dirty="0">
                <a:solidFill>
                  <a:srgbClr val="000000"/>
                </a:solidFill>
                <a:latin typeface="Arial Narrow" charset="0"/>
              </a:rPr>
              <a:t>Other bacteria grow when oxygen isn’t there.</a:t>
            </a:r>
          </a:p>
        </p:txBody>
      </p:sp>
      <p:sp>
        <p:nvSpPr>
          <p:cNvPr id="51206"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2-17</a:t>
            </a:r>
          </a:p>
        </p:txBody>
      </p:sp>
      <p:pic>
        <p:nvPicPr>
          <p:cNvPr id="9"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4678" t="-5029" r="-4678" b="-87286"/>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7153275" y="2336584"/>
            <a:ext cx="842963"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O</a:t>
            </a:r>
          </a:p>
          <a:p>
            <a:pPr algn="ctr" fontAlgn="base">
              <a:lnSpc>
                <a:spcPct val="80000"/>
              </a:lnSpc>
              <a:spcBef>
                <a:spcPct val="0"/>
              </a:spcBef>
              <a:spcAft>
                <a:spcPct val="0"/>
              </a:spcAft>
              <a:defRPr/>
            </a:pPr>
            <a:r>
              <a:rPr lang="en-US" sz="1400" dirty="0">
                <a:solidFill>
                  <a:srgbClr val="000000"/>
                </a:solidFill>
              </a:rPr>
              <a:t>Oxygen</a:t>
            </a:r>
            <a:endParaRPr lang="en-US" sz="2400" b="0" dirty="0">
              <a:solidFill>
                <a:srgbClr val="000000"/>
              </a:solidFill>
              <a:latin typeface="Times" charset="0"/>
            </a:endParaRPr>
          </a:p>
        </p:txBody>
      </p:sp>
      <p:sp>
        <p:nvSpPr>
          <p:cNvPr id="2" name="Footer Placeholder 1">
            <a:extLst>
              <a:ext uri="{FF2B5EF4-FFF2-40B4-BE49-F238E27FC236}">
                <a16:creationId xmlns:a16="http://schemas.microsoft.com/office/drawing/2014/main" id="{8CC60A00-043A-A50C-59EA-1B43141B85A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15"/>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52226" name="Rectangle 4"/>
          <p:cNvSpPr>
            <a:spLocks noGrp="1" noChangeArrowheads="1"/>
          </p:cNvSpPr>
          <p:nvPr>
            <p:ph idx="1"/>
          </p:nvPr>
        </p:nvSpPr>
        <p:spPr/>
        <p:txBody>
          <a:bodyPr/>
          <a:lstStyle/>
          <a:p>
            <a:pPr marL="0" indent="0" eaLnBrk="1" hangingPunct="1">
              <a:defRPr/>
            </a:pPr>
            <a:r>
              <a:rPr lang="en-US" dirty="0">
                <a:latin typeface="Arial Narrow" charset="0"/>
                <a:cs typeface="+mn-cs"/>
              </a:rPr>
              <a:t>Moisture:</a:t>
            </a:r>
          </a:p>
          <a:p>
            <a:pPr marL="347472" lvl="1" indent="-347472" eaLnBrk="1" hangingPunct="1">
              <a:lnSpc>
                <a:spcPct val="100000"/>
              </a:lnSpc>
              <a:spcBef>
                <a:spcPts val="900"/>
              </a:spcBef>
              <a:defRPr/>
            </a:pPr>
            <a:r>
              <a:rPr lang="en-US" dirty="0">
                <a:solidFill>
                  <a:srgbClr val="000000"/>
                </a:solidFill>
                <a:latin typeface="Arial Narrow" charset="0"/>
              </a:rPr>
              <a:t>Bacteria grow well in food with high levels </a:t>
            </a:r>
            <a:br>
              <a:rPr lang="en-US" dirty="0">
                <a:solidFill>
                  <a:srgbClr val="000000"/>
                </a:solidFill>
                <a:latin typeface="Arial Narrow" charset="0"/>
              </a:rPr>
            </a:br>
            <a:r>
              <a:rPr lang="en-US" dirty="0">
                <a:solidFill>
                  <a:srgbClr val="000000"/>
                </a:solidFill>
                <a:latin typeface="Arial Narrow" charset="0"/>
              </a:rPr>
              <a:t>of moisture.</a:t>
            </a:r>
          </a:p>
          <a:p>
            <a:pPr marL="347472" lvl="1" indent="-347472" eaLnBrk="1" hangingPunct="1">
              <a:lnSpc>
                <a:spcPct val="100000"/>
              </a:lnSpc>
              <a:spcBef>
                <a:spcPts val="900"/>
              </a:spcBef>
              <a:defRPr/>
            </a:pPr>
            <a:r>
              <a:rPr lang="en-US" dirty="0">
                <a:solidFill>
                  <a:srgbClr val="000000"/>
                </a:solidFill>
                <a:latin typeface="Arial Narrow" charset="0"/>
              </a:rPr>
              <a:t>a</a:t>
            </a:r>
            <a:r>
              <a:rPr lang="en-US" sz="1400" dirty="0">
                <a:solidFill>
                  <a:srgbClr val="000000"/>
                </a:solidFill>
                <a:latin typeface="Arial Narrow" charset="0"/>
              </a:rPr>
              <a:t>w</a:t>
            </a:r>
            <a:r>
              <a:rPr lang="en-US" dirty="0">
                <a:solidFill>
                  <a:srgbClr val="000000"/>
                </a:solidFill>
                <a:latin typeface="Arial Narrow" charset="0"/>
              </a:rPr>
              <a:t> = water activity; the amount of moisture available in food for bacterial growth.</a:t>
            </a:r>
          </a:p>
          <a:p>
            <a:pPr marL="347472" lvl="1" indent="-347472" eaLnBrk="1" hangingPunct="1">
              <a:lnSpc>
                <a:spcPct val="100000"/>
              </a:lnSpc>
              <a:spcBef>
                <a:spcPts val="900"/>
              </a:spcBef>
              <a:defRPr/>
            </a:pPr>
            <a:r>
              <a:rPr lang="en-US" dirty="0">
                <a:solidFill>
                  <a:srgbClr val="000000"/>
                </a:solidFill>
                <a:latin typeface="Arial Narrow" charset="0"/>
              </a:rPr>
              <a:t>a</a:t>
            </a:r>
            <a:r>
              <a:rPr lang="en-US" sz="1400" dirty="0">
                <a:solidFill>
                  <a:srgbClr val="000000"/>
                </a:solidFill>
                <a:latin typeface="Arial Narrow" charset="0"/>
              </a:rPr>
              <a:t>w</a:t>
            </a:r>
            <a:r>
              <a:rPr lang="en-US" dirty="0">
                <a:solidFill>
                  <a:srgbClr val="000000"/>
                </a:solidFill>
                <a:latin typeface="Arial Narrow" charset="0"/>
              </a:rPr>
              <a:t> scale ranges from 0.0 to 1.0.</a:t>
            </a:r>
          </a:p>
          <a:p>
            <a:pPr marL="347472" lvl="1" indent="-347472" eaLnBrk="1" hangingPunct="1">
              <a:lnSpc>
                <a:spcPct val="100000"/>
              </a:lnSpc>
              <a:spcBef>
                <a:spcPts val="900"/>
              </a:spcBef>
              <a:defRPr/>
            </a:pPr>
            <a:r>
              <a:rPr lang="en-US" dirty="0">
                <a:solidFill>
                  <a:srgbClr val="000000"/>
                </a:solidFill>
                <a:latin typeface="Arial Narrow" charset="0"/>
              </a:rPr>
              <a:t>Water has a water activity of 1.0.</a:t>
            </a:r>
          </a:p>
        </p:txBody>
      </p:sp>
      <p:sp>
        <p:nvSpPr>
          <p:cNvPr id="52230" name="Text Box 1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2-18</a:t>
            </a:r>
          </a:p>
        </p:txBody>
      </p:sp>
      <p:pic>
        <p:nvPicPr>
          <p:cNvPr id="9"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143110" t="-7172" r="-143110" b="-98394"/>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7104063" y="2339485"/>
            <a:ext cx="941387"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M</a:t>
            </a:r>
          </a:p>
          <a:p>
            <a:pPr algn="ctr" fontAlgn="base">
              <a:lnSpc>
                <a:spcPct val="80000"/>
              </a:lnSpc>
              <a:spcBef>
                <a:spcPct val="0"/>
              </a:spcBef>
              <a:spcAft>
                <a:spcPct val="0"/>
              </a:spcAft>
              <a:defRPr/>
            </a:pPr>
            <a:r>
              <a:rPr lang="en-US" sz="1400" dirty="0">
                <a:solidFill>
                  <a:srgbClr val="000000"/>
                </a:solidFill>
              </a:rPr>
              <a:t>Moisture</a:t>
            </a:r>
            <a:endParaRPr lang="en-US" sz="2400" b="0" dirty="0">
              <a:solidFill>
                <a:srgbClr val="000000"/>
              </a:solidFill>
              <a:latin typeface="Times" charset="0"/>
            </a:endParaRPr>
          </a:p>
        </p:txBody>
      </p:sp>
      <p:sp>
        <p:nvSpPr>
          <p:cNvPr id="2" name="Footer Placeholder 1">
            <a:extLst>
              <a:ext uri="{FF2B5EF4-FFF2-40B4-BE49-F238E27FC236}">
                <a16:creationId xmlns:a16="http://schemas.microsoft.com/office/drawing/2014/main" id="{2EE29D8C-100D-2B90-0BF0-09753347BA9F}"/>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3"/>
          <p:cNvSpPr>
            <a:spLocks noGrp="1" noChangeArrowheads="1"/>
          </p:cNvSpPr>
          <p:nvPr>
            <p:ph type="title"/>
          </p:nvPr>
        </p:nvSpPr>
        <p:spPr/>
        <p:txBody>
          <a:bodyPr/>
          <a:lstStyle/>
          <a:p>
            <a:pPr eaLnBrk="1" hangingPunct="1">
              <a:defRPr/>
            </a:pPr>
            <a:r>
              <a:rPr lang="en-US" dirty="0">
                <a:latin typeface="Arial Narrow" charset="0"/>
                <a:cs typeface="+mj-cs"/>
              </a:rPr>
              <a:t>Controlling FAT TOM Conditions</a:t>
            </a:r>
          </a:p>
        </p:txBody>
      </p:sp>
      <p:sp>
        <p:nvSpPr>
          <p:cNvPr id="53253" name="Rectangle 4"/>
          <p:cNvSpPr>
            <a:spLocks noGrp="1" noChangeArrowheads="1"/>
          </p:cNvSpPr>
          <p:nvPr>
            <p:ph idx="1"/>
          </p:nvPr>
        </p:nvSpPr>
        <p:spPr/>
        <p:txBody>
          <a:bodyPr/>
          <a:lstStyle/>
          <a:p>
            <a:pPr marL="0" indent="0" eaLnBrk="1" hangingPunct="1">
              <a:defRPr/>
            </a:pPr>
            <a:r>
              <a:rPr lang="en-US" dirty="0">
                <a:latin typeface="Arial Narrow" charset="0"/>
                <a:cs typeface="+mn-cs"/>
              </a:rPr>
              <a:t>The conditions you can control:</a:t>
            </a:r>
          </a:p>
          <a:p>
            <a:pPr marL="347472" lvl="1" indent="-347472" eaLnBrk="1" hangingPunct="1">
              <a:lnSpc>
                <a:spcPct val="100000"/>
              </a:lnSpc>
              <a:spcBef>
                <a:spcPts val="900"/>
              </a:spcBef>
              <a:defRPr/>
            </a:pPr>
            <a:r>
              <a:rPr lang="en-US" dirty="0">
                <a:solidFill>
                  <a:srgbClr val="000000"/>
                </a:solidFill>
                <a:latin typeface="Arial Narrow" charset="0"/>
              </a:rPr>
              <a:t>Temperature</a:t>
            </a:r>
          </a:p>
          <a:p>
            <a:pPr marL="694944" lvl="2" indent="-347472" eaLnBrk="1" hangingPunct="1">
              <a:lnSpc>
                <a:spcPct val="100000"/>
              </a:lnSpc>
              <a:spcBef>
                <a:spcPts val="900"/>
              </a:spcBef>
              <a:defRPr/>
            </a:pPr>
            <a:r>
              <a:rPr lang="en-US" dirty="0">
                <a:solidFill>
                  <a:srgbClr val="000000"/>
                </a:solidFill>
                <a:latin typeface="Arial Narrow" charset="0"/>
              </a:rPr>
              <a:t>Keep TCS food out of the temperature danger zone.</a:t>
            </a:r>
          </a:p>
          <a:p>
            <a:pPr marL="347472" lvl="1" indent="-347472" eaLnBrk="1" hangingPunct="1">
              <a:lnSpc>
                <a:spcPct val="100000"/>
              </a:lnSpc>
              <a:spcBef>
                <a:spcPts val="900"/>
              </a:spcBef>
              <a:defRPr/>
            </a:pPr>
            <a:r>
              <a:rPr lang="en-US" dirty="0">
                <a:latin typeface="Arial Narrow" charset="0"/>
              </a:rPr>
              <a:t>Time</a:t>
            </a:r>
          </a:p>
          <a:p>
            <a:pPr marL="694944" lvl="2" indent="-347472" eaLnBrk="1" hangingPunct="1">
              <a:lnSpc>
                <a:spcPct val="100000"/>
              </a:lnSpc>
              <a:spcBef>
                <a:spcPts val="900"/>
              </a:spcBef>
              <a:defRPr/>
            </a:pPr>
            <a:r>
              <a:rPr lang="en-US" dirty="0">
                <a:latin typeface="Arial Narrow" charset="0"/>
              </a:rPr>
              <a:t>Limit how long TCS food spends in the temperature danger zone.</a:t>
            </a:r>
          </a:p>
          <a:p>
            <a:pPr marL="571500" lvl="1" indent="-457200" eaLnBrk="1" hangingPunct="1">
              <a:buFont typeface="Arial" charset="0"/>
              <a:buNone/>
              <a:defRPr/>
            </a:pPr>
            <a:r>
              <a:rPr lang="en-US" dirty="0">
                <a:latin typeface="Arial Narrow" charset="0"/>
              </a:rPr>
              <a:t> </a:t>
            </a:r>
          </a:p>
        </p:txBody>
      </p:sp>
      <p:sp>
        <p:nvSpPr>
          <p:cNvPr id="53254" name="Text Box 205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2-19</a:t>
            </a:r>
          </a:p>
        </p:txBody>
      </p:sp>
      <p:sp>
        <p:nvSpPr>
          <p:cNvPr id="12" name="Rectangle 12"/>
          <p:cNvSpPr>
            <a:spLocks noChangeArrowheads="1"/>
          </p:cNvSpPr>
          <p:nvPr/>
        </p:nvSpPr>
        <p:spPr bwMode="auto">
          <a:xfrm>
            <a:off x="6746875" y="1738313"/>
            <a:ext cx="1541463" cy="14620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pic>
        <p:nvPicPr>
          <p:cNvPr id="14"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391028" t="-9287" r="-392832" b="-101768"/>
          <a:stretch/>
        </p:blipFill>
        <p:spPr>
          <a:xfrm>
            <a:off x="6523038" y="1243013"/>
            <a:ext cx="2103437" cy="2103120"/>
          </a:xfrm>
          <a:ln w="3175">
            <a:solidFill>
              <a:schemeClr val="tx1"/>
            </a:solidFill>
          </a:ln>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23907" y="2384267"/>
            <a:ext cx="889000" cy="889000"/>
          </a:xfrm>
          <a:prstGeom prst="rect">
            <a:avLst/>
          </a:prstGeom>
        </p:spPr>
      </p:pic>
      <p:sp>
        <p:nvSpPr>
          <p:cNvPr id="2" name="Footer Placeholder 1">
            <a:extLst>
              <a:ext uri="{FF2B5EF4-FFF2-40B4-BE49-F238E27FC236}">
                <a16:creationId xmlns:a16="http://schemas.microsoft.com/office/drawing/2014/main" id="{822B9829-92C5-498A-E9F0-E06175F0EF0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060"/>
          <p:cNvSpPr>
            <a:spLocks noGrp="1" noChangeArrowheads="1"/>
          </p:cNvSpPr>
          <p:nvPr>
            <p:ph type="title"/>
          </p:nvPr>
        </p:nvSpPr>
        <p:spPr/>
        <p:txBody>
          <a:bodyPr/>
          <a:lstStyle/>
          <a:p>
            <a:pPr eaLnBrk="1" hangingPunct="1">
              <a:defRPr/>
            </a:pPr>
            <a:r>
              <a:rPr lang="en-US" dirty="0">
                <a:latin typeface="Arial Narrow" charset="0"/>
                <a:cs typeface="+mj-cs"/>
              </a:rPr>
              <a:t>Major Bacteria That Cause Foodborne Illness</a:t>
            </a:r>
          </a:p>
        </p:txBody>
      </p:sp>
      <p:sp>
        <p:nvSpPr>
          <p:cNvPr id="5427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The FDA has identified four types of bacteria that cause severe illness and are highly contagious:</a:t>
            </a:r>
          </a:p>
          <a:p>
            <a:pPr marL="347472" lvl="1" indent="-347472" eaLnBrk="1" hangingPunct="1">
              <a:lnSpc>
                <a:spcPct val="100000"/>
              </a:lnSpc>
              <a:spcBef>
                <a:spcPts val="900"/>
              </a:spcBef>
              <a:defRPr/>
            </a:pPr>
            <a:r>
              <a:rPr lang="en-US" i="1" dirty="0">
                <a:latin typeface="Arial Narrow" charset="0"/>
              </a:rPr>
              <a:t>Salmonella</a:t>
            </a:r>
            <a:r>
              <a:rPr lang="en-US" dirty="0">
                <a:latin typeface="Arial Narrow" charset="0"/>
              </a:rPr>
              <a:t> Typhi</a:t>
            </a:r>
          </a:p>
          <a:p>
            <a:pPr lvl="1" eaLnBrk="1" hangingPunct="1">
              <a:defRPr/>
            </a:pPr>
            <a:r>
              <a:rPr lang="en-US" dirty="0">
                <a:solidFill>
                  <a:schemeClr val="tx1"/>
                </a:solidFill>
                <a:latin typeface="Arial Narrow" charset="0"/>
              </a:rPr>
              <a:t>Nontyphoidal </a:t>
            </a:r>
            <a:r>
              <a:rPr lang="en-US" i="1" dirty="0">
                <a:solidFill>
                  <a:schemeClr val="tx1"/>
                </a:solidFill>
                <a:latin typeface="Arial Narrow" charset="0"/>
              </a:rPr>
              <a:t>Salmonella</a:t>
            </a:r>
          </a:p>
          <a:p>
            <a:pPr lvl="1" eaLnBrk="1" hangingPunct="1">
              <a:defRPr/>
            </a:pPr>
            <a:r>
              <a:rPr lang="en-US" i="1" dirty="0">
                <a:latin typeface="Arial Narrow" charset="0"/>
              </a:rPr>
              <a:t>Shigella</a:t>
            </a:r>
            <a:r>
              <a:rPr lang="en-US" dirty="0">
                <a:latin typeface="Arial Narrow" charset="0"/>
              </a:rPr>
              <a:t> spp.</a:t>
            </a:r>
          </a:p>
          <a:p>
            <a:pPr lvl="1" eaLnBrk="1" hangingPunct="1">
              <a:defRPr/>
            </a:pPr>
            <a:r>
              <a:rPr lang="en-US" dirty="0">
                <a:latin typeface="Arial Narrow" charset="0"/>
              </a:rPr>
              <a:t>Shiga toxin-producing </a:t>
            </a:r>
            <a:r>
              <a:rPr lang="en-US" i="1" dirty="0">
                <a:latin typeface="Arial Narrow" charset="0"/>
              </a:rPr>
              <a:t>E. coli </a:t>
            </a:r>
            <a:r>
              <a:rPr lang="en-US" dirty="0">
                <a:latin typeface="Arial Narrow" charset="0"/>
              </a:rPr>
              <a:t>(STEC)</a:t>
            </a:r>
          </a:p>
          <a:p>
            <a:pPr marL="0" lvl="1" indent="0" eaLnBrk="1" hangingPunct="1">
              <a:lnSpc>
                <a:spcPct val="80000"/>
              </a:lnSpc>
              <a:spcBef>
                <a:spcPct val="100000"/>
              </a:spcBef>
              <a:buClr>
                <a:srgbClr val="009DDC"/>
              </a:buClr>
              <a:buNone/>
              <a:defRPr/>
            </a:pPr>
            <a:r>
              <a:rPr lang="en-US" sz="2400" b="1" dirty="0">
                <a:solidFill>
                  <a:srgbClr val="E97635"/>
                </a:solidFill>
                <a:latin typeface="Arial Narrow" charset="0"/>
                <a:cs typeface="+mn-cs"/>
              </a:rPr>
              <a:t>Food handlers with illnesses from these bacteria must not work in a foodservice operation while they are sick.</a:t>
            </a:r>
          </a:p>
          <a:p>
            <a:pPr marL="0" lvl="1" indent="0" eaLnBrk="1" hangingPunct="1">
              <a:buNone/>
              <a:defRPr/>
            </a:pPr>
            <a:endParaRPr lang="en-US" dirty="0">
              <a:latin typeface="Arial Narrow" charset="0"/>
            </a:endParaRPr>
          </a:p>
        </p:txBody>
      </p:sp>
      <p:sp>
        <p:nvSpPr>
          <p:cNvPr id="54275" name="Text Box 205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2-20</a:t>
            </a:r>
          </a:p>
        </p:txBody>
      </p:sp>
      <p:sp>
        <p:nvSpPr>
          <p:cNvPr id="2" name="Footer Placeholder 1">
            <a:extLst>
              <a:ext uri="{FF2B5EF4-FFF2-40B4-BE49-F238E27FC236}">
                <a16:creationId xmlns:a16="http://schemas.microsoft.com/office/drawing/2014/main" id="{4B0F9AAC-72D8-982E-B1FC-5C5E707D63C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3" name="Rectangle 37"/>
          <p:cNvSpPr>
            <a:spLocks noGrp="1" noChangeArrowheads="1"/>
          </p:cNvSpPr>
          <p:nvPr>
            <p:ph type="title"/>
          </p:nvPr>
        </p:nvSpPr>
        <p:spPr/>
        <p:txBody>
          <a:bodyPr/>
          <a:lstStyle/>
          <a:p>
            <a:pPr eaLnBrk="1" hangingPunct="1">
              <a:defRPr/>
            </a:pPr>
            <a:r>
              <a:rPr lang="en-US" dirty="0">
                <a:latin typeface="Arial Narrow" charset="0"/>
                <a:cs typeface="+mj-cs"/>
              </a:rPr>
              <a:t>Major Bacteria That Cause Foodborne Illness </a:t>
            </a:r>
          </a:p>
        </p:txBody>
      </p:sp>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2-21</a:t>
            </a:r>
          </a:p>
        </p:txBody>
      </p:sp>
      <p:sp>
        <p:nvSpPr>
          <p:cNvPr id="115731"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tabLst>
                <a:tab pos="1144588" algn="l"/>
              </a:tabLst>
            </a:pPr>
            <a:r>
              <a:rPr lang="en-US" sz="2400" dirty="0">
                <a:solidFill>
                  <a:srgbClr val="E97635"/>
                </a:solidFill>
                <a:latin typeface="Arial Narrow" charset="0"/>
                <a:cs typeface="+mn-cs"/>
              </a:rPr>
              <a:t>Bacteria:	</a:t>
            </a:r>
            <a:r>
              <a:rPr lang="en-US" sz="2200" i="1" dirty="0">
                <a:solidFill>
                  <a:srgbClr val="231F20"/>
                </a:solidFill>
                <a:latin typeface="Arial Narrow" charset="0"/>
                <a:cs typeface="+mn-cs"/>
              </a:rPr>
              <a:t>Salmonella </a:t>
            </a:r>
            <a:r>
              <a:rPr lang="en-US" sz="2200" dirty="0">
                <a:solidFill>
                  <a:srgbClr val="231F20"/>
                </a:solidFill>
                <a:latin typeface="Arial Narrow" charset="0"/>
                <a:cs typeface="+mn-cs"/>
              </a:rPr>
              <a:t>Typhi (SAL-me-NEL-uh TI-fee)</a:t>
            </a:r>
          </a:p>
          <a:p>
            <a:pPr>
              <a:tabLst>
                <a:tab pos="1144588" algn="l"/>
              </a:tabLst>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cs typeface="+mn-cs"/>
              </a:rPr>
              <a:t>People</a:t>
            </a:r>
          </a:p>
        </p:txBody>
      </p:sp>
      <p:graphicFrame>
        <p:nvGraphicFramePr>
          <p:cNvPr id="11" name="Group 3">
            <a:extLst>
              <a:ext uri="{FF2B5EF4-FFF2-40B4-BE49-F238E27FC236}">
                <a16:creationId xmlns:a16="http://schemas.microsoft.com/office/drawing/2014/main" id="{9882AAEF-48B5-4C13-923E-C1EFAC6DB373}"/>
              </a:ext>
            </a:extLst>
          </p:cNvPr>
          <p:cNvGraphicFramePr>
            <a:graphicFrameLocks/>
          </p:cNvGraphicFramePr>
          <p:nvPr>
            <p:extLst>
              <p:ext uri="{D42A27DB-BD31-4B8C-83A1-F6EECF244321}">
                <p14:modId xmlns:p14="http://schemas.microsoft.com/office/powerpoint/2010/main" val="4018282229"/>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Beverages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food handlers diagnosed with an illness caused by </a:t>
                      </a:r>
                      <a:r>
                        <a:rPr lang="en-US" sz="2200" i="1" kern="1200" dirty="0">
                          <a:solidFill>
                            <a:srgbClr val="231F20"/>
                          </a:solidFill>
                          <a:latin typeface="Arial Narrow" charset="0"/>
                          <a:ea typeface="ＭＳ Ｐゴシック" charset="0"/>
                          <a:cs typeface="+mn-cs"/>
                        </a:rPr>
                        <a:t>Salmonella</a:t>
                      </a:r>
                      <a:r>
                        <a:rPr lang="en-US" sz="2200" kern="1200" dirty="0">
                          <a:solidFill>
                            <a:srgbClr val="231F20"/>
                          </a:solidFill>
                          <a:latin typeface="Arial Narrow" charset="0"/>
                          <a:ea typeface="ＭＳ Ｐゴシック" charset="0"/>
                          <a:cs typeface="+mn-cs"/>
                        </a:rPr>
                        <a:t> </a:t>
                      </a:r>
                      <a:r>
                        <a:rPr lang="en-US" sz="2200" kern="1200" dirty="0" err="1">
                          <a:solidFill>
                            <a:srgbClr val="231F20"/>
                          </a:solidFill>
                          <a:latin typeface="Arial Narrow" charset="0"/>
                          <a:ea typeface="ＭＳ Ｐゴシック" charset="0"/>
                          <a:cs typeface="+mn-cs"/>
                        </a:rPr>
                        <a:t>Typhi</a:t>
                      </a:r>
                      <a:r>
                        <a:rPr lang="en-US" sz="2200" kern="1200" dirty="0">
                          <a:solidFill>
                            <a:srgbClr val="231F20"/>
                          </a:solidFill>
                          <a:latin typeface="Arial Narrow" charset="0"/>
                          <a:ea typeface="ＭＳ Ｐゴシック" charset="0"/>
                          <a:cs typeface="+mn-cs"/>
                        </a:rPr>
                        <a:t>.</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Wash hands.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Cook food to minimum internal temperatures.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Placeholder 4"/>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285750" y="992819"/>
            <a:ext cx="2101850" cy="1092200"/>
          </a:xfrm>
        </p:spPr>
      </p:pic>
      <p:sp>
        <p:nvSpPr>
          <p:cNvPr id="2" name="Footer Placeholder 1">
            <a:extLst>
              <a:ext uri="{FF2B5EF4-FFF2-40B4-BE49-F238E27FC236}">
                <a16:creationId xmlns:a16="http://schemas.microsoft.com/office/drawing/2014/main" id="{85E9BB30-4558-B7CF-AED4-40C79AC284A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3" name="Rectangle 37"/>
          <p:cNvSpPr>
            <a:spLocks noGrp="1" noChangeArrowheads="1"/>
          </p:cNvSpPr>
          <p:nvPr>
            <p:ph type="title"/>
          </p:nvPr>
        </p:nvSpPr>
        <p:spPr/>
        <p:txBody>
          <a:bodyPr/>
          <a:lstStyle/>
          <a:p>
            <a:pPr eaLnBrk="1" hangingPunct="1">
              <a:defRPr/>
            </a:pPr>
            <a:r>
              <a:rPr lang="en-US" dirty="0">
                <a:latin typeface="Arial Narrow" charset="0"/>
                <a:cs typeface="+mj-cs"/>
              </a:rPr>
              <a:t>Major Bacteria That Cause Foodborne Illness </a:t>
            </a:r>
          </a:p>
        </p:txBody>
      </p:sp>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2-22</a:t>
            </a:r>
          </a:p>
        </p:txBody>
      </p:sp>
      <p:graphicFrame>
        <p:nvGraphicFramePr>
          <p:cNvPr id="10" name="Group 3">
            <a:extLst>
              <a:ext uri="{FF2B5EF4-FFF2-40B4-BE49-F238E27FC236}">
                <a16:creationId xmlns:a16="http://schemas.microsoft.com/office/drawing/2014/main" id="{236AA003-75AA-43BE-9827-80D26FCBF22F}"/>
              </a:ext>
            </a:extLst>
          </p:cNvPr>
          <p:cNvGraphicFramePr>
            <a:graphicFrameLocks/>
          </p:cNvGraphicFramePr>
          <p:nvPr>
            <p:extLst>
              <p:ext uri="{D42A27DB-BD31-4B8C-83A1-F6EECF244321}">
                <p14:modId xmlns:p14="http://schemas.microsoft.com/office/powerpoint/2010/main" val="1381075097"/>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Poultry and eggs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Meat</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Milk and dairy products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Produce</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Cook poultry and eggs to minimum internal temperatures.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Prevent cross-contamination between poultry and 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food handlers who are vomiting or have diarrhea and have been diagnosed with an illness caused by </a:t>
                      </a:r>
                      <a:r>
                        <a:rPr lang="en-US" sz="2200" kern="1200" dirty="0" err="1">
                          <a:solidFill>
                            <a:srgbClr val="231F20"/>
                          </a:solidFill>
                          <a:latin typeface="Arial Narrow" charset="0"/>
                          <a:ea typeface="ＭＳ Ｐゴシック" charset="0"/>
                          <a:cs typeface="+mn-cs"/>
                        </a:rPr>
                        <a:t>nontyphoidal</a:t>
                      </a:r>
                      <a:r>
                        <a:rPr lang="en-US" sz="2200" kern="1200" dirty="0">
                          <a:solidFill>
                            <a:srgbClr val="231F20"/>
                          </a:solidFill>
                          <a:latin typeface="Arial Narrow" charset="0"/>
                          <a:ea typeface="ＭＳ Ｐゴシック" charset="0"/>
                          <a:cs typeface="+mn-cs"/>
                        </a:rPr>
                        <a:t> </a:t>
                      </a:r>
                      <a:r>
                        <a:rPr lang="en-US" sz="2200" i="1" kern="1200" dirty="0">
                          <a:solidFill>
                            <a:srgbClr val="231F20"/>
                          </a:solidFill>
                          <a:latin typeface="Arial Narrow" charset="0"/>
                          <a:ea typeface="ＭＳ Ｐゴシック" charset="0"/>
                          <a:cs typeface="+mn-cs"/>
                        </a:rPr>
                        <a:t>Salmonella.</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1"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285750" y="992819"/>
            <a:ext cx="2101850" cy="1092200"/>
          </a:xfrm>
        </p:spPr>
      </p:pic>
      <p:sp>
        <p:nvSpPr>
          <p:cNvPr id="7"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tabLst>
                <a:tab pos="1144588" algn="l"/>
              </a:tabLst>
            </a:pPr>
            <a:r>
              <a:rPr lang="en-US" sz="2400" dirty="0">
                <a:solidFill>
                  <a:srgbClr val="E97635"/>
                </a:solidFill>
                <a:latin typeface="Arial Narrow" charset="0"/>
                <a:cs typeface="+mn-cs"/>
              </a:rPr>
              <a:t>Bacteria:	</a:t>
            </a:r>
            <a:r>
              <a:rPr lang="en-US" sz="2200" dirty="0">
                <a:solidFill>
                  <a:srgbClr val="231F20"/>
                </a:solidFill>
                <a:latin typeface="Arial Narrow" charset="0"/>
              </a:rPr>
              <a:t>Nontyphoidal</a:t>
            </a:r>
            <a:r>
              <a:rPr lang="en-US" sz="2000" b="0" dirty="0">
                <a:solidFill>
                  <a:schemeClr val="tx1"/>
                </a:solidFill>
              </a:rPr>
              <a:t> </a:t>
            </a:r>
            <a:r>
              <a:rPr lang="en-US" sz="2200" i="1" dirty="0">
                <a:solidFill>
                  <a:srgbClr val="231F20"/>
                </a:solidFill>
                <a:latin typeface="Arial Narrow" charset="0"/>
              </a:rPr>
              <a:t>Salmonella</a:t>
            </a:r>
            <a:r>
              <a:rPr lang="en-US" sz="2200" dirty="0">
                <a:solidFill>
                  <a:srgbClr val="231F20"/>
                </a:solidFill>
                <a:latin typeface="Arial Narrow" charset="0"/>
              </a:rPr>
              <a:t> (SAL-me-NEL-uh)</a:t>
            </a:r>
          </a:p>
          <a:p>
            <a:pPr>
              <a:tabLst>
                <a:tab pos="1144588" algn="l"/>
              </a:tabLst>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rPr>
              <a:t>Farm animals, people</a:t>
            </a:r>
            <a:endParaRPr lang="en-US" sz="2200" dirty="0">
              <a:solidFill>
                <a:srgbClr val="231F20"/>
              </a:solidFill>
              <a:latin typeface="Arial Narrow" charset="0"/>
              <a:cs typeface="+mn-cs"/>
            </a:endParaRPr>
          </a:p>
        </p:txBody>
      </p:sp>
      <p:sp>
        <p:nvSpPr>
          <p:cNvPr id="2" name="Footer Placeholder 1">
            <a:extLst>
              <a:ext uri="{FF2B5EF4-FFF2-40B4-BE49-F238E27FC236}">
                <a16:creationId xmlns:a16="http://schemas.microsoft.com/office/drawing/2014/main" id="{C0E583B6-BBF2-C0A9-DAB1-2F254B926CC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44784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3"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2-23</a:t>
            </a:r>
          </a:p>
        </p:txBody>
      </p:sp>
      <p:sp>
        <p:nvSpPr>
          <p:cNvPr id="56334" name="Rectangle 37"/>
          <p:cNvSpPr>
            <a:spLocks noGrp="1" noChangeArrowheads="1"/>
          </p:cNvSpPr>
          <p:nvPr>
            <p:ph type="title"/>
          </p:nvPr>
        </p:nvSpPr>
        <p:spPr/>
        <p:txBody>
          <a:bodyPr/>
          <a:lstStyle/>
          <a:p>
            <a:pPr eaLnBrk="1" hangingPunct="1">
              <a:defRPr/>
            </a:pPr>
            <a:r>
              <a:rPr lang="en-US" dirty="0">
                <a:latin typeface="Arial Narrow" charset="0"/>
                <a:cs typeface="+mj-cs"/>
              </a:rPr>
              <a:t>Major Bacteria That Cause Foodborne Illness </a:t>
            </a:r>
          </a:p>
        </p:txBody>
      </p:sp>
      <p:graphicFrame>
        <p:nvGraphicFramePr>
          <p:cNvPr id="10" name="Group 3">
            <a:extLst>
              <a:ext uri="{FF2B5EF4-FFF2-40B4-BE49-F238E27FC236}">
                <a16:creationId xmlns:a16="http://schemas.microsoft.com/office/drawing/2014/main" id="{69869F49-FFD3-488B-B5F8-7DD0C8BBCEF7}"/>
              </a:ext>
            </a:extLst>
          </p:cNvPr>
          <p:cNvGraphicFramePr>
            <a:graphicFrameLocks/>
          </p:cNvGraphicFramePr>
          <p:nvPr>
            <p:extLst>
              <p:ext uri="{D42A27DB-BD31-4B8C-83A1-F6EECF244321}">
                <p14:modId xmlns:p14="http://schemas.microsoft.com/office/powerpoint/2010/main" val="3640392458"/>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Food easily contaminated by hands, such as salads containing TCS food (potato, tuna, shrimp, macaroni, chicken)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Food that has made contact with contaminated water, such as produce</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food handlers who have diarrhea and have been diagnosed with an illness caused by </a:t>
                      </a:r>
                      <a:r>
                        <a:rPr lang="en-US" sz="2200" i="1" kern="1200" dirty="0" err="1">
                          <a:solidFill>
                            <a:srgbClr val="231F20"/>
                          </a:solidFill>
                          <a:latin typeface="Arial Narrow" charset="0"/>
                          <a:ea typeface="ＭＳ Ｐゴシック" charset="0"/>
                          <a:cs typeface="+mn-cs"/>
                        </a:rPr>
                        <a:t>Shigella</a:t>
                      </a:r>
                      <a:r>
                        <a:rPr lang="en-US" sz="2200" kern="1200" dirty="0">
                          <a:solidFill>
                            <a:srgbClr val="231F20"/>
                          </a:solidFill>
                          <a:latin typeface="Arial Narrow" charset="0"/>
                          <a:ea typeface="ＭＳ Ｐゴシック" charset="0"/>
                          <a:cs typeface="+mn-cs"/>
                        </a:rPr>
                        <a:t> spp. </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Wash hands.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Control flies inside and outside </a:t>
                      </a:r>
                      <a:br>
                        <a:rPr lang="en-US" sz="2200" kern="1200" dirty="0">
                          <a:solidFill>
                            <a:srgbClr val="231F20"/>
                          </a:solidFill>
                          <a:latin typeface="Arial Narrow" charset="0"/>
                          <a:ea typeface="ＭＳ Ｐゴシック" charset="0"/>
                          <a:cs typeface="+mn-cs"/>
                        </a:rPr>
                      </a:br>
                      <a:r>
                        <a:rPr lang="en-US" sz="2200" kern="1200" dirty="0">
                          <a:solidFill>
                            <a:srgbClr val="231F20"/>
                          </a:solidFill>
                          <a:latin typeface="Arial Narrow" charset="0"/>
                          <a:ea typeface="ＭＳ Ｐゴシック" charset="0"/>
                          <a:cs typeface="+mn-cs"/>
                        </a:rPr>
                        <a:t>the operation.</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Placeholder 3"/>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285750" y="992819"/>
            <a:ext cx="2101850" cy="1092200"/>
          </a:xfrm>
        </p:spPr>
      </p:pic>
      <p:sp>
        <p:nvSpPr>
          <p:cNvPr id="7"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tabLst>
                <a:tab pos="1144588" algn="l"/>
              </a:tabLst>
            </a:pPr>
            <a:r>
              <a:rPr lang="en-US" sz="2400" dirty="0">
                <a:solidFill>
                  <a:srgbClr val="E97635"/>
                </a:solidFill>
                <a:latin typeface="Arial Narrow" charset="0"/>
                <a:cs typeface="+mn-cs"/>
              </a:rPr>
              <a:t>Bacteria:	</a:t>
            </a:r>
            <a:r>
              <a:rPr lang="en-US" sz="2200" i="1" dirty="0">
                <a:solidFill>
                  <a:srgbClr val="231F20"/>
                </a:solidFill>
                <a:latin typeface="Arial Narrow" charset="0"/>
              </a:rPr>
              <a:t>Shigella </a:t>
            </a:r>
            <a:r>
              <a:rPr lang="en-US" sz="2200" dirty="0">
                <a:solidFill>
                  <a:srgbClr val="231F20"/>
                </a:solidFill>
                <a:latin typeface="Arial Narrow" charset="0"/>
              </a:rPr>
              <a:t>spp. (</a:t>
            </a:r>
            <a:r>
              <a:rPr lang="en-US" sz="2200" dirty="0" err="1">
                <a:solidFill>
                  <a:srgbClr val="231F20"/>
                </a:solidFill>
                <a:latin typeface="Arial Narrow" charset="0"/>
              </a:rPr>
              <a:t>shi</a:t>
            </a:r>
            <a:r>
              <a:rPr lang="en-US" sz="2200" dirty="0">
                <a:solidFill>
                  <a:srgbClr val="231F20"/>
                </a:solidFill>
                <a:latin typeface="Arial Narrow" charset="0"/>
              </a:rPr>
              <a:t>-GEL-uh)</a:t>
            </a:r>
          </a:p>
          <a:p>
            <a:pPr>
              <a:tabLst>
                <a:tab pos="1144588" algn="l"/>
              </a:tabLst>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rPr>
              <a:t> Human</a:t>
            </a:r>
            <a:r>
              <a:rPr lang="en-US" sz="2000" b="0" dirty="0">
                <a:solidFill>
                  <a:schemeClr val="tx1"/>
                </a:solidFill>
              </a:rPr>
              <a:t> </a:t>
            </a:r>
            <a:r>
              <a:rPr lang="en-US" sz="2200" dirty="0">
                <a:solidFill>
                  <a:srgbClr val="231F20"/>
                </a:solidFill>
                <a:latin typeface="Arial Narrow" charset="0"/>
              </a:rPr>
              <a:t>feces</a:t>
            </a:r>
            <a:endParaRPr lang="en-US" sz="2200" dirty="0">
              <a:solidFill>
                <a:srgbClr val="231F20"/>
              </a:solidFill>
              <a:latin typeface="Arial Narrow" charset="0"/>
              <a:cs typeface="+mn-cs"/>
            </a:endParaRPr>
          </a:p>
        </p:txBody>
      </p:sp>
      <p:sp>
        <p:nvSpPr>
          <p:cNvPr id="2" name="Footer Placeholder 1">
            <a:extLst>
              <a:ext uri="{FF2B5EF4-FFF2-40B4-BE49-F238E27FC236}">
                <a16:creationId xmlns:a16="http://schemas.microsoft.com/office/drawing/2014/main" id="{3FBEE0CA-A0BB-A8EA-0B91-6406C4A0AAB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2-24</a:t>
            </a:r>
          </a:p>
        </p:txBody>
      </p:sp>
      <p:sp>
        <p:nvSpPr>
          <p:cNvPr id="57361" name="Rectangle 37"/>
          <p:cNvSpPr>
            <a:spLocks noGrp="1" noChangeArrowheads="1"/>
          </p:cNvSpPr>
          <p:nvPr>
            <p:ph type="title"/>
          </p:nvPr>
        </p:nvSpPr>
        <p:spPr/>
        <p:txBody>
          <a:bodyPr/>
          <a:lstStyle/>
          <a:p>
            <a:pPr eaLnBrk="1" hangingPunct="1">
              <a:defRPr/>
            </a:pPr>
            <a:r>
              <a:rPr lang="en-US" dirty="0">
                <a:latin typeface="Arial Narrow" charset="0"/>
                <a:cs typeface="+mj-cs"/>
              </a:rPr>
              <a:t>Major Bacteria That Cause Foodborne Illness </a:t>
            </a:r>
          </a:p>
        </p:txBody>
      </p:sp>
      <p:sp>
        <p:nvSpPr>
          <p:cNvPr id="4" name="Rectangle 3"/>
          <p:cNvSpPr/>
          <p:nvPr/>
        </p:nvSpPr>
        <p:spPr>
          <a:xfrm>
            <a:off x="2571661" y="932526"/>
            <a:ext cx="6803901" cy="1169551"/>
          </a:xfrm>
          <a:prstGeom prst="rect">
            <a:avLst/>
          </a:prstGeom>
        </p:spPr>
        <p:txBody>
          <a:bodyPr wrap="square">
            <a:spAutoFit/>
          </a:bodyPr>
          <a:lstStyle/>
          <a:p>
            <a:pPr>
              <a:tabLst>
                <a:tab pos="1144588" algn="l"/>
              </a:tabLst>
              <a:defRPr/>
            </a:pPr>
            <a:r>
              <a:rPr lang="en-US" sz="2400" dirty="0">
                <a:solidFill>
                  <a:srgbClr val="E97635"/>
                </a:solidFill>
                <a:latin typeface="Arial Narrow" charset="0"/>
                <a:cs typeface="+mn-cs"/>
              </a:rPr>
              <a:t>Bacteria:	</a:t>
            </a:r>
            <a:r>
              <a:rPr lang="en-US" sz="2200" dirty="0">
                <a:solidFill>
                  <a:srgbClr val="231F20"/>
                </a:solidFill>
                <a:latin typeface="Arial Narrow" charset="0"/>
                <a:cs typeface="+mn-cs"/>
              </a:rPr>
              <a:t>Shiga toxin-producing </a:t>
            </a:r>
            <a:r>
              <a:rPr lang="en-US" sz="2200" i="1" dirty="0">
                <a:solidFill>
                  <a:srgbClr val="231F20"/>
                </a:solidFill>
                <a:latin typeface="Arial Narrow" charset="0"/>
                <a:cs typeface="+mn-cs"/>
              </a:rPr>
              <a:t>Escherichia coli</a:t>
            </a:r>
            <a:br>
              <a:rPr lang="en-US" sz="2200" dirty="0">
                <a:solidFill>
                  <a:srgbClr val="231F20"/>
                </a:solidFill>
                <a:latin typeface="Arial Narrow" charset="0"/>
                <a:cs typeface="+mn-cs"/>
              </a:rPr>
            </a:br>
            <a:r>
              <a:rPr lang="en-US" sz="2200" dirty="0">
                <a:solidFill>
                  <a:srgbClr val="231F20"/>
                </a:solidFill>
                <a:latin typeface="Arial Narrow" charset="0"/>
                <a:cs typeface="+mn-cs"/>
              </a:rPr>
              <a:t>(</a:t>
            </a:r>
            <a:r>
              <a:rPr lang="en-US" sz="2200" dirty="0" err="1">
                <a:solidFill>
                  <a:srgbClr val="231F20"/>
                </a:solidFill>
                <a:latin typeface="Arial Narrow" charset="0"/>
                <a:cs typeface="+mn-cs"/>
              </a:rPr>
              <a:t>ess</a:t>
            </a:r>
            <a:r>
              <a:rPr lang="en-US" sz="2200" dirty="0">
                <a:solidFill>
                  <a:srgbClr val="231F20"/>
                </a:solidFill>
                <a:latin typeface="Arial Narrow" charset="0"/>
                <a:cs typeface="+mn-cs"/>
              </a:rPr>
              <a:t>-</a:t>
            </a:r>
            <a:r>
              <a:rPr lang="en-US" sz="2200" dirty="0" err="1">
                <a:solidFill>
                  <a:srgbClr val="231F20"/>
                </a:solidFill>
                <a:latin typeface="Arial Narrow" charset="0"/>
                <a:cs typeface="+mn-cs"/>
              </a:rPr>
              <a:t>chur</a:t>
            </a:r>
            <a:r>
              <a:rPr lang="en-US" sz="2200" dirty="0">
                <a:solidFill>
                  <a:srgbClr val="231F20"/>
                </a:solidFill>
                <a:latin typeface="Arial Narrow" charset="0"/>
                <a:cs typeface="+mn-cs"/>
              </a:rPr>
              <a:t>-EE-</a:t>
            </a:r>
            <a:r>
              <a:rPr lang="en-US" sz="2200" dirty="0" err="1">
                <a:solidFill>
                  <a:srgbClr val="231F20"/>
                </a:solidFill>
                <a:latin typeface="Arial Narrow" charset="0"/>
                <a:cs typeface="+mn-cs"/>
              </a:rPr>
              <a:t>kee</a:t>
            </a:r>
            <a:r>
              <a:rPr lang="en-US" sz="2200" dirty="0">
                <a:solidFill>
                  <a:srgbClr val="231F20"/>
                </a:solidFill>
                <a:latin typeface="Arial Narrow" charset="0"/>
                <a:cs typeface="+mn-cs"/>
              </a:rPr>
              <a:t>-UH KO-LI) (STEC), also known as </a:t>
            </a:r>
            <a:r>
              <a:rPr lang="en-US" sz="2200" i="1" dirty="0">
                <a:solidFill>
                  <a:srgbClr val="231F20"/>
                </a:solidFill>
                <a:latin typeface="Arial Narrow" charset="0"/>
                <a:cs typeface="+mn-cs"/>
              </a:rPr>
              <a:t>E. coli</a:t>
            </a:r>
          </a:p>
          <a:p>
            <a:pPr>
              <a:tabLst>
                <a:tab pos="1144588" algn="l"/>
              </a:tabLst>
              <a:defRPr/>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cs typeface="+mn-cs"/>
              </a:rPr>
              <a:t>Intestines of cattle; infected people</a:t>
            </a:r>
          </a:p>
        </p:txBody>
      </p:sp>
      <p:graphicFrame>
        <p:nvGraphicFramePr>
          <p:cNvPr id="10" name="Group 3">
            <a:extLst>
              <a:ext uri="{FF2B5EF4-FFF2-40B4-BE49-F238E27FC236}">
                <a16:creationId xmlns:a16="http://schemas.microsoft.com/office/drawing/2014/main" id="{725ADB1D-6498-4F99-96DF-0981E0DFC7E4}"/>
              </a:ext>
            </a:extLst>
          </p:cNvPr>
          <p:cNvGraphicFramePr>
            <a:graphicFrameLocks/>
          </p:cNvGraphicFramePr>
          <p:nvPr>
            <p:extLst>
              <p:ext uri="{D42A27DB-BD31-4B8C-83A1-F6EECF244321}">
                <p14:modId xmlns:p14="http://schemas.microsoft.com/office/powerpoint/2010/main" val="3453141733"/>
              </p:ext>
            </p:extLst>
          </p:nvPr>
        </p:nvGraphicFramePr>
        <p:xfrm>
          <a:off x="650876" y="2317521"/>
          <a:ext cx="8056562" cy="4492183"/>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Ground beef (raw and undercooked)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Contaminated produce</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food handlers who have diarrhea and have been diagnosed with a disease from the bacteria.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Cook food, especially ground beef, to minimum internal temperatures.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Purchase produce from approved, reputable suppliers.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Prevent cross-contamination between raw meat and ready-to-eat food.</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1" name="Picture 29" descr="ess02_15_REV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826" y="968213"/>
            <a:ext cx="1974850"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20A5281F-89F0-A6FD-2290-B37B206211F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n-US" dirty="0">
                <a:latin typeface="Arial Narrow" charset="0"/>
                <a:cs typeface="+mj-cs"/>
              </a:rPr>
              <a:t>Viruses: Basic Characteristics</a:t>
            </a:r>
          </a:p>
        </p:txBody>
      </p:sp>
      <p:sp>
        <p:nvSpPr>
          <p:cNvPr id="58371" name="Rectangle 3"/>
          <p:cNvSpPr>
            <a:spLocks noGrp="1" noChangeArrowheads="1"/>
          </p:cNvSpPr>
          <p:nvPr>
            <p:ph idx="1"/>
          </p:nvPr>
        </p:nvSpPr>
        <p:spPr/>
        <p:txBody>
          <a:bodyPr/>
          <a:lstStyle/>
          <a:p>
            <a:pPr marL="0" indent="0" eaLnBrk="1" hangingPunct="1">
              <a:defRPr/>
            </a:pPr>
            <a:r>
              <a:rPr lang="en-US" dirty="0">
                <a:latin typeface="Arial Narrow" charset="0"/>
                <a:cs typeface="+mn-cs"/>
              </a:rPr>
              <a:t>Location:</a:t>
            </a:r>
          </a:p>
          <a:p>
            <a:pPr marL="347472" lvl="1" indent="-347472" eaLnBrk="1" hangingPunct="1">
              <a:lnSpc>
                <a:spcPct val="100000"/>
              </a:lnSpc>
              <a:spcBef>
                <a:spcPts val="900"/>
              </a:spcBef>
              <a:defRPr/>
            </a:pPr>
            <a:r>
              <a:rPr lang="en-US" dirty="0">
                <a:latin typeface="Arial Narrow" charset="0"/>
              </a:rPr>
              <a:t>Carried by human beings and animals</a:t>
            </a:r>
          </a:p>
          <a:p>
            <a:pPr marL="694944" lvl="2" indent="-347472" eaLnBrk="1" hangingPunct="1">
              <a:lnSpc>
                <a:spcPct val="100000"/>
              </a:lnSpc>
              <a:spcBef>
                <a:spcPts val="900"/>
              </a:spcBef>
              <a:defRPr/>
            </a:pPr>
            <a:r>
              <a:rPr lang="en-US" dirty="0">
                <a:latin typeface="Arial Narrow" charset="0"/>
              </a:rPr>
              <a:t>Require a living host to grow</a:t>
            </a:r>
          </a:p>
          <a:p>
            <a:pPr marL="694944" lvl="2" indent="-347472" eaLnBrk="1" hangingPunct="1">
              <a:lnSpc>
                <a:spcPct val="100000"/>
              </a:lnSpc>
              <a:spcBef>
                <a:spcPts val="900"/>
              </a:spcBef>
              <a:defRPr/>
            </a:pPr>
            <a:r>
              <a:rPr lang="en-US" dirty="0">
                <a:latin typeface="Arial Narrow" charset="0"/>
              </a:rPr>
              <a:t>Do not grow in food</a:t>
            </a:r>
          </a:p>
          <a:p>
            <a:pPr marL="694944" lvl="2" indent="-347472" eaLnBrk="1" hangingPunct="1">
              <a:lnSpc>
                <a:spcPct val="100000"/>
              </a:lnSpc>
              <a:spcBef>
                <a:spcPts val="900"/>
              </a:spcBef>
              <a:defRPr/>
            </a:pPr>
            <a:r>
              <a:rPr lang="en-US" dirty="0">
                <a:latin typeface="Arial Narrow" charset="0"/>
              </a:rPr>
              <a:t>Can be transferred through food and remain infectious in food</a:t>
            </a:r>
          </a:p>
          <a:p>
            <a:pPr marL="0" indent="0" eaLnBrk="1" hangingPunct="1">
              <a:defRPr/>
            </a:pPr>
            <a:r>
              <a:rPr lang="en-US" dirty="0">
                <a:latin typeface="Arial Narrow" charset="0"/>
                <a:cs typeface="+mn-cs"/>
              </a:rPr>
              <a:t>Sources:</a:t>
            </a:r>
          </a:p>
          <a:p>
            <a:pPr lvl="1" eaLnBrk="1" hangingPunct="1">
              <a:defRPr/>
            </a:pPr>
            <a:r>
              <a:rPr lang="en-US" dirty="0">
                <a:latin typeface="Arial Narrow" charset="0"/>
              </a:rPr>
              <a:t>Food, water, or any contaminated surface</a:t>
            </a:r>
          </a:p>
          <a:p>
            <a:pPr lvl="1" eaLnBrk="1" hangingPunct="1">
              <a:defRPr/>
            </a:pPr>
            <a:r>
              <a:rPr lang="en-US" dirty="0">
                <a:latin typeface="Arial Narrow" charset="0"/>
              </a:rPr>
              <a:t>Typically occur through fecal-oral routes</a:t>
            </a:r>
          </a:p>
          <a:p>
            <a:pPr marL="571500" lvl="1" indent="-457200" eaLnBrk="1" hangingPunct="1">
              <a:buFont typeface="Wingdings" charset="0"/>
              <a:buNone/>
              <a:defRPr/>
            </a:pPr>
            <a:endParaRPr lang="en-US" sz="2000" dirty="0">
              <a:solidFill>
                <a:srgbClr val="000000"/>
              </a:solidFill>
              <a:latin typeface="Arial Narrow" charset="0"/>
            </a:endParaRPr>
          </a:p>
        </p:txBody>
      </p:sp>
      <p:sp>
        <p:nvSpPr>
          <p:cNvPr id="5837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2-25</a:t>
            </a:r>
          </a:p>
        </p:txBody>
      </p:sp>
      <p:pic>
        <p:nvPicPr>
          <p:cNvPr id="7" name="Picture 6" descr="6e_c02_06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
        <p:nvSpPr>
          <p:cNvPr id="2" name="Footer Placeholder 1">
            <a:extLst>
              <a:ext uri="{FF2B5EF4-FFF2-40B4-BE49-F238E27FC236}">
                <a16:creationId xmlns:a16="http://schemas.microsoft.com/office/drawing/2014/main" id="{E065F29D-2DB6-8E2E-9B6F-179089E865E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dirty="0">
                <a:latin typeface="Arial Narrow" charset="0"/>
                <a:cs typeface="+mj-cs"/>
              </a:rPr>
              <a:t>Viruses: Basic Characteristics</a:t>
            </a:r>
          </a:p>
        </p:txBody>
      </p:sp>
      <p:sp>
        <p:nvSpPr>
          <p:cNvPr id="59395" name="Rectangle 3"/>
          <p:cNvSpPr>
            <a:spLocks noGrp="1" noChangeArrowheads="1"/>
          </p:cNvSpPr>
          <p:nvPr>
            <p:ph idx="1"/>
          </p:nvPr>
        </p:nvSpPr>
        <p:spPr/>
        <p:txBody>
          <a:bodyPr/>
          <a:lstStyle/>
          <a:p>
            <a:pPr marL="0" indent="0" eaLnBrk="1" hangingPunct="1">
              <a:defRPr/>
            </a:pPr>
            <a:r>
              <a:rPr lang="en-US" dirty="0">
                <a:latin typeface="Arial Narrow" charset="0"/>
                <a:cs typeface="+mn-cs"/>
              </a:rPr>
              <a:t>Destruction:</a:t>
            </a:r>
          </a:p>
          <a:p>
            <a:pPr marL="347345" lvl="1" indent="-347345" eaLnBrk="1" hangingPunct="1">
              <a:defRPr/>
            </a:pPr>
            <a:r>
              <a:rPr lang="en-US">
                <a:latin typeface="Arial Narrow"/>
                <a:ea typeface="ＭＳ Ｐゴシック"/>
              </a:rPr>
              <a:t>Some, such as Hepatitis A, are not destroyed by normal cooking </a:t>
            </a:r>
            <a:r>
              <a:rPr lang="en-US" dirty="0">
                <a:latin typeface="Arial Narrow"/>
                <a:ea typeface="ＭＳ Ｐゴシック"/>
              </a:rPr>
              <a:t>temperatures</a:t>
            </a:r>
          </a:p>
          <a:p>
            <a:pPr marL="347345" lvl="1" indent="-347345" eaLnBrk="1" hangingPunct="1">
              <a:lnSpc>
                <a:spcPct val="100000"/>
              </a:lnSpc>
              <a:spcBef>
                <a:spcPts val="900"/>
              </a:spcBef>
              <a:defRPr/>
            </a:pPr>
            <a:r>
              <a:rPr lang="en-US" dirty="0">
                <a:latin typeface="Arial Narrow" charset="0"/>
              </a:rPr>
              <a:t>Good personal hygiene must be practiced when handling food and food-contact surfaces</a:t>
            </a:r>
          </a:p>
          <a:p>
            <a:pPr marL="347345" lvl="1" indent="-347345" eaLnBrk="1" hangingPunct="1">
              <a:lnSpc>
                <a:spcPct val="100000"/>
              </a:lnSpc>
              <a:spcBef>
                <a:spcPts val="900"/>
              </a:spcBef>
              <a:defRPr/>
            </a:pPr>
            <a:r>
              <a:rPr lang="en-US" dirty="0">
                <a:latin typeface="Arial Narrow" charset="0"/>
              </a:rPr>
              <a:t>Quick removal and cleanup of vomit is important</a:t>
            </a:r>
          </a:p>
          <a:p>
            <a:pPr marL="571500" lvl="1" indent="-457200" eaLnBrk="1" hangingPunct="1">
              <a:buFont typeface="Wingdings" charset="0"/>
              <a:buNone/>
              <a:defRPr/>
            </a:pPr>
            <a:endParaRPr lang="en-US" sz="2000" dirty="0">
              <a:solidFill>
                <a:srgbClr val="000000"/>
              </a:solidFill>
              <a:latin typeface="Arial Narrow" charset="0"/>
            </a:endParaRPr>
          </a:p>
        </p:txBody>
      </p:sp>
      <p:sp>
        <p:nvSpPr>
          <p:cNvPr id="59397"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2-26</a:t>
            </a:r>
          </a:p>
        </p:txBody>
      </p:sp>
      <p:pic>
        <p:nvPicPr>
          <p:cNvPr id="7" name="Picture 6" descr="6e_c02_06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
        <p:nvSpPr>
          <p:cNvPr id="2" name="Footer Placeholder 1">
            <a:extLst>
              <a:ext uri="{FF2B5EF4-FFF2-40B4-BE49-F238E27FC236}">
                <a16:creationId xmlns:a16="http://schemas.microsoft.com/office/drawing/2014/main" id="{4CC1FBE4-5D91-935D-D055-4F8BD9FCACD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8"/>
          <p:cNvSpPr>
            <a:spLocks noGrp="1" noChangeArrowheads="1"/>
          </p:cNvSpPr>
          <p:nvPr>
            <p:ph type="title"/>
          </p:nvPr>
        </p:nvSpPr>
        <p:spPr/>
        <p:txBody>
          <a:bodyPr/>
          <a:lstStyle/>
          <a:p>
            <a:pPr eaLnBrk="1" hangingPunct="1">
              <a:defRPr/>
            </a:pPr>
            <a:r>
              <a:rPr lang="en-US" dirty="0">
                <a:latin typeface="Arial Narrow" charset="0"/>
                <a:cs typeface="+mj-cs"/>
              </a:rPr>
              <a:t>Costs of Foodborne Illness</a:t>
            </a:r>
          </a:p>
        </p:txBody>
      </p:sp>
      <p:sp>
        <p:nvSpPr>
          <p:cNvPr id="18436" name="Rectangle 3"/>
          <p:cNvSpPr>
            <a:spLocks noGrp="1" noChangeArrowheads="1"/>
          </p:cNvSpPr>
          <p:nvPr>
            <p:ph idx="1"/>
          </p:nvPr>
        </p:nvSpPr>
        <p:spPr/>
        <p:txBody>
          <a:bodyPr/>
          <a:lstStyle/>
          <a:p>
            <a:pPr marL="0" indent="0" eaLnBrk="1" hangingPunct="1">
              <a:defRPr/>
            </a:pPr>
            <a:r>
              <a:rPr lang="en-US" dirty="0">
                <a:latin typeface="Arial Narrow" charset="0"/>
                <a:cs typeface="+mn-cs"/>
              </a:rPr>
              <a:t>Costs of a foodborne illness to an operation:</a:t>
            </a:r>
          </a:p>
        </p:txBody>
      </p:sp>
      <p:sp>
        <p:nvSpPr>
          <p:cNvPr id="6" name="Picture Placeholder 5"/>
          <p:cNvSpPr>
            <a:spLocks noGrp="1"/>
          </p:cNvSpPr>
          <p:nvPr>
            <p:ph type="pic" sz="quarter" idx="13"/>
          </p:nvPr>
        </p:nvSpPr>
        <p:spPr/>
      </p:sp>
      <p:sp>
        <p:nvSpPr>
          <p:cNvPr id="3" name="Picture Placeholder 2"/>
          <p:cNvSpPr>
            <a:spLocks noGrp="1"/>
          </p:cNvSpPr>
          <p:nvPr>
            <p:ph type="pic" sz="quarter" idx="12"/>
          </p:nvPr>
        </p:nvSpPr>
        <p:spPr/>
      </p:sp>
      <p:sp>
        <p:nvSpPr>
          <p:cNvPr id="13" name="Picture Placeholder 12"/>
          <p:cNvSpPr>
            <a:spLocks noGrp="1"/>
          </p:cNvSpPr>
          <p:nvPr>
            <p:ph type="pic" sz="quarter" idx="22"/>
          </p:nvPr>
        </p:nvSpPr>
        <p:spPr/>
      </p:sp>
      <p:sp>
        <p:nvSpPr>
          <p:cNvPr id="14" name="Picture Placeholder 13"/>
          <p:cNvSpPr>
            <a:spLocks noGrp="1"/>
          </p:cNvSpPr>
          <p:nvPr>
            <p:ph type="pic" sz="quarter" idx="23"/>
          </p:nvPr>
        </p:nvSpPr>
        <p:spPr/>
      </p:sp>
      <p:sp>
        <p:nvSpPr>
          <p:cNvPr id="18435"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1-6</a:t>
            </a:r>
          </a:p>
        </p:txBody>
      </p:sp>
      <p:sp>
        <p:nvSpPr>
          <p:cNvPr id="22" name="Text Placeholder 5"/>
          <p:cNvSpPr>
            <a:spLocks noGrp="1"/>
          </p:cNvSpPr>
          <p:nvPr>
            <p:ph type="body" sz="quarter" idx="18"/>
          </p:nvPr>
        </p:nvSpPr>
        <p:spPr>
          <a:xfrm>
            <a:off x="4760008" y="3480714"/>
            <a:ext cx="2723578" cy="395287"/>
          </a:xfrm>
        </p:spPr>
        <p:txBody>
          <a:bodyPr/>
          <a:lstStyle/>
          <a:p>
            <a:r>
              <a:rPr lang="en-US" dirty="0"/>
              <a:t>Staff missing work</a:t>
            </a:r>
          </a:p>
        </p:txBody>
      </p:sp>
      <p:sp>
        <p:nvSpPr>
          <p:cNvPr id="23" name="Text Placeholder 3"/>
          <p:cNvSpPr>
            <a:spLocks noGrp="1"/>
          </p:cNvSpPr>
          <p:nvPr>
            <p:ph type="body" sz="quarter" idx="17"/>
          </p:nvPr>
        </p:nvSpPr>
        <p:spPr>
          <a:xfrm>
            <a:off x="1601617" y="3480714"/>
            <a:ext cx="2723578" cy="395287"/>
          </a:xfrm>
        </p:spPr>
        <p:txBody>
          <a:bodyPr/>
          <a:lstStyle/>
          <a:p>
            <a:r>
              <a:rPr lang="en-US" dirty="0"/>
              <a:t>Lawsuits and legal fees</a:t>
            </a:r>
          </a:p>
        </p:txBody>
      </p:sp>
      <p:pic>
        <p:nvPicPr>
          <p:cNvPr id="24" name="Picture Placeholder 10"/>
          <p:cNvPicPr>
            <a:picLocks noChangeAspect="1"/>
          </p:cNvPicPr>
          <p:nvPr/>
        </p:nvPicPr>
        <p:blipFill rotWithShape="1">
          <a:blip r:embed="rId4" cstate="screen">
            <a:extLst>
              <a:ext uri="{28A0092B-C50C-407E-A947-70E740481C1C}">
                <a14:useLocalDpi xmlns:a14="http://schemas.microsoft.com/office/drawing/2010/main"/>
              </a:ext>
            </a:extLst>
          </a:blip>
          <a:srcRect l="40088" t="43985" r="40088" b="44052"/>
          <a:stretch/>
        </p:blipFill>
        <p:spPr bwMode="auto">
          <a:xfrm>
            <a:off x="5068571" y="1761449"/>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Placeholder 4"/>
          <p:cNvPicPr>
            <a:picLocks noChangeAspect="1"/>
          </p:cNvPicPr>
          <p:nvPr/>
        </p:nvPicPr>
        <p:blipFill rotWithShape="1">
          <a:blip r:embed="rId5" cstate="screen">
            <a:extLst>
              <a:ext uri="{28A0092B-C50C-407E-A947-70E740481C1C}">
                <a14:useLocalDpi xmlns:a14="http://schemas.microsoft.com/office/drawing/2010/main"/>
              </a:ext>
            </a:extLst>
          </a:blip>
          <a:srcRect l="39235" t="46323" r="40857" b="41594"/>
          <a:stretch/>
        </p:blipFill>
        <p:spPr bwMode="auto">
          <a:xfrm>
            <a:off x="1916377" y="1761449"/>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 name="Text Placeholder 6"/>
          <p:cNvSpPr>
            <a:spLocks noGrp="1"/>
          </p:cNvSpPr>
          <p:nvPr>
            <p:ph type="body" sz="quarter" idx="19"/>
          </p:nvPr>
        </p:nvSpPr>
        <p:spPr>
          <a:xfrm>
            <a:off x="4760008" y="5813572"/>
            <a:ext cx="2723578" cy="395287"/>
          </a:xfrm>
        </p:spPr>
        <p:txBody>
          <a:bodyPr/>
          <a:lstStyle/>
          <a:p>
            <a:r>
              <a:rPr lang="en-US" dirty="0"/>
              <a:t>Staff retraining</a:t>
            </a:r>
          </a:p>
        </p:txBody>
      </p:sp>
      <p:sp>
        <p:nvSpPr>
          <p:cNvPr id="27" name="Text Placeholder 7"/>
          <p:cNvSpPr>
            <a:spLocks noGrp="1"/>
          </p:cNvSpPr>
          <p:nvPr>
            <p:ph type="body" sz="quarter" idx="20"/>
          </p:nvPr>
        </p:nvSpPr>
        <p:spPr>
          <a:xfrm>
            <a:off x="1601617" y="5813572"/>
            <a:ext cx="2723578" cy="395287"/>
          </a:xfrm>
        </p:spPr>
        <p:txBody>
          <a:bodyPr/>
          <a:lstStyle/>
          <a:p>
            <a:pPr marL="0" indent="0"/>
            <a:r>
              <a:rPr lang="en-US" dirty="0"/>
              <a:t>Increased insurance premiums</a:t>
            </a:r>
          </a:p>
        </p:txBody>
      </p:sp>
      <p:pic>
        <p:nvPicPr>
          <p:cNvPr id="28" name="Picture Placeholder 11"/>
          <p:cNvPicPr>
            <a:picLocks noChangeAspect="1"/>
          </p:cNvPicPr>
          <p:nvPr/>
        </p:nvPicPr>
        <p:blipFill rotWithShape="1">
          <a:blip r:embed="rId6" cstate="screen">
            <a:extLst>
              <a:ext uri="{28A0092B-C50C-407E-A947-70E740481C1C}">
                <a14:useLocalDpi xmlns:a14="http://schemas.microsoft.com/office/drawing/2010/main"/>
              </a:ext>
            </a:extLst>
          </a:blip>
          <a:srcRect l="39282" t="43912" r="39282" b="43064"/>
          <a:stretch/>
        </p:blipFill>
        <p:spPr bwMode="auto">
          <a:xfrm>
            <a:off x="1916377" y="4094551"/>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Placeholder 16"/>
          <p:cNvPicPr>
            <a:picLocks noChangeAspect="1"/>
          </p:cNvPicPr>
          <p:nvPr/>
        </p:nvPicPr>
        <p:blipFill rotWithShape="1">
          <a:blip r:embed="rId7" cstate="screen">
            <a:extLst>
              <a:ext uri="{28A0092B-C50C-407E-A947-70E740481C1C}">
                <a14:useLocalDpi xmlns:a14="http://schemas.microsoft.com/office/drawing/2010/main"/>
              </a:ext>
            </a:extLst>
          </a:blip>
          <a:srcRect l="38608" t="43080" r="38608" b="43157"/>
          <a:stretch/>
        </p:blipFill>
        <p:spPr bwMode="auto">
          <a:xfrm>
            <a:off x="5068571" y="4094551"/>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F89A1B96-3CCA-BE0E-B7FE-C7F9B2022D3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7"/>
          <p:cNvSpPr>
            <a:spLocks noGrp="1" noChangeArrowheads="1"/>
          </p:cNvSpPr>
          <p:nvPr>
            <p:ph type="title"/>
          </p:nvPr>
        </p:nvSpPr>
        <p:spPr/>
        <p:txBody>
          <a:bodyPr/>
          <a:lstStyle/>
          <a:p>
            <a:pPr eaLnBrk="1" hangingPunct="1">
              <a:defRPr/>
            </a:pPr>
            <a:r>
              <a:rPr lang="en-US" dirty="0">
                <a:latin typeface="Arial Narrow" charset="0"/>
                <a:cs typeface="+mj-cs"/>
              </a:rPr>
              <a:t>Major Viruses That Cause Foodborne Illnesses</a:t>
            </a:r>
          </a:p>
        </p:txBody>
      </p:sp>
      <p:sp>
        <p:nvSpPr>
          <p:cNvPr id="18434"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The FDA has identified two viruses that are highly contagious </a:t>
            </a:r>
            <a:br>
              <a:rPr lang="en-US" dirty="0">
                <a:ea typeface="+mn-ea"/>
                <a:cs typeface="+mn-cs"/>
              </a:rPr>
            </a:br>
            <a:r>
              <a:rPr lang="en-US" dirty="0">
                <a:ea typeface="+mn-ea"/>
                <a:cs typeface="+mn-cs"/>
              </a:rPr>
              <a:t>and can cause severe illness:</a:t>
            </a:r>
          </a:p>
          <a:p>
            <a:pPr marL="347472" lvl="1" indent="-347472" eaLnBrk="1" hangingPunct="1">
              <a:lnSpc>
                <a:spcPct val="100000"/>
              </a:lnSpc>
              <a:spcBef>
                <a:spcPts val="900"/>
              </a:spcBef>
              <a:buFont typeface="Wingdings" pitchFamily="2" charset="2"/>
              <a:buChar char="l"/>
              <a:defRPr/>
            </a:pPr>
            <a:r>
              <a:rPr lang="en-US" dirty="0"/>
              <a:t>Hepatitis A </a:t>
            </a:r>
          </a:p>
          <a:p>
            <a:pPr marL="347472" lvl="1" indent="-347472" eaLnBrk="1" hangingPunct="1">
              <a:lnSpc>
                <a:spcPct val="100000"/>
              </a:lnSpc>
              <a:spcBef>
                <a:spcPts val="900"/>
              </a:spcBef>
              <a:buFont typeface="Wingdings" pitchFamily="2" charset="2"/>
              <a:buChar char="l"/>
              <a:defRPr/>
            </a:pPr>
            <a:r>
              <a:rPr lang="en-US" dirty="0"/>
              <a:t>Norovirus</a:t>
            </a:r>
          </a:p>
          <a:p>
            <a:pPr marL="114300" lvl="1" indent="0" eaLnBrk="1" hangingPunct="1">
              <a:buNone/>
              <a:defRPr/>
            </a:pPr>
            <a:endParaRPr lang="en-US" sz="2400" b="1" dirty="0">
              <a:solidFill>
                <a:srgbClr val="005CAB"/>
              </a:solidFill>
              <a:ea typeface="+mn-ea"/>
              <a:cs typeface="+mn-cs"/>
            </a:endParaRPr>
          </a:p>
          <a:p>
            <a:pPr marL="0" lvl="1" indent="0" eaLnBrk="1" hangingPunct="1">
              <a:buNone/>
              <a:defRPr/>
            </a:pPr>
            <a:r>
              <a:rPr lang="en-US" sz="2400" b="1" dirty="0">
                <a:solidFill>
                  <a:srgbClr val="E97635"/>
                </a:solidFill>
                <a:ea typeface="+mn-ea"/>
                <a:cs typeface="+mn-cs"/>
              </a:rPr>
              <a:t>Food handlers diagnosed with an illness from Hepatitis A or Norovirus must not work in an operation while they are sick.</a:t>
            </a:r>
          </a:p>
          <a:p>
            <a:pPr marL="114300" lvl="1" indent="0" eaLnBrk="1" hangingPunct="1">
              <a:buFont typeface="Wingdings" pitchFamily="2" charset="2"/>
              <a:buNone/>
              <a:defRPr/>
            </a:pPr>
            <a:endParaRPr lang="en-US" sz="2400" b="1" dirty="0">
              <a:solidFill>
                <a:srgbClr val="E97635"/>
              </a:solidFill>
              <a:ea typeface="+mn-ea"/>
              <a:cs typeface="+mn-cs"/>
            </a:endParaRPr>
          </a:p>
        </p:txBody>
      </p:sp>
      <p:sp>
        <p:nvSpPr>
          <p:cNvPr id="6041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2-27</a:t>
            </a:r>
          </a:p>
        </p:txBody>
      </p:sp>
      <p:sp>
        <p:nvSpPr>
          <p:cNvPr id="2" name="Footer Placeholder 1">
            <a:extLst>
              <a:ext uri="{FF2B5EF4-FFF2-40B4-BE49-F238E27FC236}">
                <a16:creationId xmlns:a16="http://schemas.microsoft.com/office/drawing/2014/main" id="{33FFC023-4502-052B-AF5F-2A9F46B5283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2-28</a:t>
            </a:r>
          </a:p>
        </p:txBody>
      </p:sp>
      <p:sp>
        <p:nvSpPr>
          <p:cNvPr id="61463" name="Rectangle 37"/>
          <p:cNvSpPr>
            <a:spLocks noGrp="1" noChangeArrowheads="1"/>
          </p:cNvSpPr>
          <p:nvPr>
            <p:ph type="title"/>
          </p:nvPr>
        </p:nvSpPr>
        <p:spPr/>
        <p:txBody>
          <a:bodyPr/>
          <a:lstStyle/>
          <a:p>
            <a:pPr eaLnBrk="1" hangingPunct="1">
              <a:defRPr/>
            </a:pPr>
            <a:r>
              <a:rPr lang="en-US" dirty="0">
                <a:latin typeface="Arial Narrow" charset="0"/>
                <a:cs typeface="+mj-cs"/>
              </a:rPr>
              <a:t>Major Viruses That Cause Foodborne Illness </a:t>
            </a:r>
          </a:p>
        </p:txBody>
      </p:sp>
      <p:sp>
        <p:nvSpPr>
          <p:cNvPr id="128024" name="Rectangle 3"/>
          <p:cNvSpPr>
            <a:spLocks noChangeArrowheads="1"/>
          </p:cNvSpPr>
          <p:nvPr/>
        </p:nvSpPr>
        <p:spPr bwMode="auto">
          <a:xfrm>
            <a:off x="2995551" y="1148429"/>
            <a:ext cx="6569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tabLst>
                <a:tab pos="1025525" algn="l"/>
              </a:tabLst>
            </a:pPr>
            <a:r>
              <a:rPr lang="en-US" sz="2400" dirty="0">
                <a:solidFill>
                  <a:srgbClr val="E97635"/>
                </a:solidFill>
                <a:latin typeface="Arial Narrow" charset="0"/>
                <a:cs typeface="+mn-cs"/>
              </a:rPr>
              <a:t>Virus:</a:t>
            </a:r>
            <a:r>
              <a:rPr lang="en-US" sz="2000" b="0" dirty="0">
                <a:solidFill>
                  <a:schemeClr val="tx1"/>
                </a:solidFill>
              </a:rPr>
              <a:t>	</a:t>
            </a:r>
            <a:r>
              <a:rPr lang="en-US" sz="2200" dirty="0">
                <a:solidFill>
                  <a:srgbClr val="231F20"/>
                </a:solidFill>
                <a:latin typeface="Arial Narrow" charset="0"/>
                <a:cs typeface="+mn-cs"/>
              </a:rPr>
              <a:t>Hepatitis A (HEP-a-TI-tiss)</a:t>
            </a:r>
          </a:p>
          <a:p>
            <a:pPr>
              <a:tabLst>
                <a:tab pos="1025525" algn="l"/>
              </a:tabLst>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cs typeface="+mn-cs"/>
              </a:rPr>
              <a:t>Human feces</a:t>
            </a:r>
          </a:p>
        </p:txBody>
      </p:sp>
      <p:graphicFrame>
        <p:nvGraphicFramePr>
          <p:cNvPr id="11" name="Group 3">
            <a:extLst>
              <a:ext uri="{FF2B5EF4-FFF2-40B4-BE49-F238E27FC236}">
                <a16:creationId xmlns:a16="http://schemas.microsoft.com/office/drawing/2014/main" id="{C12CFFB1-0819-446A-9191-E14C010F09AE}"/>
              </a:ext>
            </a:extLst>
          </p:cNvPr>
          <p:cNvGraphicFramePr>
            <a:graphicFrameLocks/>
          </p:cNvGraphicFramePr>
          <p:nvPr>
            <p:extLst>
              <p:ext uri="{D42A27DB-BD31-4B8C-83A1-F6EECF244321}">
                <p14:modId xmlns:p14="http://schemas.microsoft.com/office/powerpoint/2010/main" val="1500366022"/>
              </p:ext>
            </p:extLst>
          </p:nvPr>
        </p:nvGraphicFramePr>
        <p:xfrm>
          <a:off x="650876" y="2317521"/>
          <a:ext cx="8056562" cy="4492183"/>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Virus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Shellfish from contaminated water</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staff who have been diagnosed with Hepatitis 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staff who have had jaundice for seven days or less.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Wash hands.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Avoid bare-hand contact with 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Purchase shellfish from approved, reputable suppliers.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0" name="Picture 9" descr="6e_c02_2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50" y="979402"/>
            <a:ext cx="2016125"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C936A3A-B909-5C8B-A805-52135278C364}"/>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86"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2-29</a:t>
            </a:r>
          </a:p>
        </p:txBody>
      </p:sp>
      <p:sp>
        <p:nvSpPr>
          <p:cNvPr id="62487" name="Rectangle 37"/>
          <p:cNvSpPr>
            <a:spLocks noGrp="1" noChangeArrowheads="1"/>
          </p:cNvSpPr>
          <p:nvPr>
            <p:ph type="title"/>
          </p:nvPr>
        </p:nvSpPr>
        <p:spPr/>
        <p:txBody>
          <a:bodyPr/>
          <a:lstStyle/>
          <a:p>
            <a:pPr eaLnBrk="1" hangingPunct="1">
              <a:defRPr/>
            </a:pPr>
            <a:r>
              <a:rPr lang="en-US" dirty="0">
                <a:latin typeface="Arial Narrow" charset="0"/>
                <a:cs typeface="+mj-cs"/>
              </a:rPr>
              <a:t>Major Viruses That Cause Foodborne Illness </a:t>
            </a:r>
          </a:p>
        </p:txBody>
      </p:sp>
      <p:graphicFrame>
        <p:nvGraphicFramePr>
          <p:cNvPr id="12" name="Group 3">
            <a:extLst>
              <a:ext uri="{FF2B5EF4-FFF2-40B4-BE49-F238E27FC236}">
                <a16:creationId xmlns:a16="http://schemas.microsoft.com/office/drawing/2014/main" id="{3610AE41-1EAC-4248-AF83-E10F405FAE38}"/>
              </a:ext>
            </a:extLst>
          </p:cNvPr>
          <p:cNvGraphicFramePr>
            <a:graphicFrameLocks/>
          </p:cNvGraphicFramePr>
          <p:nvPr>
            <p:extLst>
              <p:ext uri="{D42A27DB-BD31-4B8C-83A1-F6EECF244321}">
                <p14:modId xmlns:p14="http://schemas.microsoft.com/office/powerpoint/2010/main" val="518490419"/>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Virus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Shellfish from contaminated water</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staff who are vomiting or have diarrhea and have been diagnosed with Norovirus.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Wash hands.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Avoid bare-hand contact with 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Purchase shellfish from approved, reputable suppliers.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8" descr="6e_c02_2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50" y="979402"/>
            <a:ext cx="2016125"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ChangeArrowheads="1"/>
          </p:cNvSpPr>
          <p:nvPr/>
        </p:nvSpPr>
        <p:spPr bwMode="auto">
          <a:xfrm>
            <a:off x="2995551" y="1148429"/>
            <a:ext cx="6569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tabLst>
                <a:tab pos="1025525" algn="l"/>
              </a:tabLst>
            </a:pPr>
            <a:r>
              <a:rPr lang="en-US" sz="2400" dirty="0">
                <a:solidFill>
                  <a:srgbClr val="E97635"/>
                </a:solidFill>
                <a:latin typeface="Arial Narrow" charset="0"/>
                <a:cs typeface="+mn-cs"/>
              </a:rPr>
              <a:t>Virus:</a:t>
            </a:r>
            <a:r>
              <a:rPr lang="en-US" sz="2000" b="0" dirty="0">
                <a:solidFill>
                  <a:schemeClr val="tx1"/>
                </a:solidFill>
              </a:rPr>
              <a:t>	</a:t>
            </a:r>
            <a:r>
              <a:rPr lang="en-US" sz="2200" dirty="0">
                <a:solidFill>
                  <a:srgbClr val="231F20"/>
                </a:solidFill>
                <a:latin typeface="Arial Narrow" charset="0"/>
              </a:rPr>
              <a:t>Norovirus (NOR-o-VI-</a:t>
            </a:r>
            <a:r>
              <a:rPr lang="en-US" sz="2200" dirty="0" err="1">
                <a:solidFill>
                  <a:srgbClr val="231F20"/>
                </a:solidFill>
                <a:latin typeface="Arial Narrow" charset="0"/>
              </a:rPr>
              <a:t>rus</a:t>
            </a:r>
            <a:r>
              <a:rPr lang="en-US" sz="2200" dirty="0">
                <a:solidFill>
                  <a:srgbClr val="231F20"/>
                </a:solidFill>
                <a:latin typeface="Arial Narrow" charset="0"/>
              </a:rPr>
              <a:t>)</a:t>
            </a:r>
          </a:p>
          <a:p>
            <a:pPr>
              <a:tabLst>
                <a:tab pos="1025525" algn="l"/>
              </a:tabLst>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cs typeface="+mn-cs"/>
              </a:rPr>
              <a:t>Human feces</a:t>
            </a:r>
          </a:p>
        </p:txBody>
      </p:sp>
      <p:sp>
        <p:nvSpPr>
          <p:cNvPr id="2" name="Footer Placeholder 1">
            <a:extLst>
              <a:ext uri="{FF2B5EF4-FFF2-40B4-BE49-F238E27FC236}">
                <a16:creationId xmlns:a16="http://schemas.microsoft.com/office/drawing/2014/main" id="{8A70FE72-D112-ECF6-6865-4690273B692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63490" name="Rectangle 2"/>
          <p:cNvSpPr>
            <a:spLocks noGrp="1" noChangeArrowheads="1"/>
          </p:cNvSpPr>
          <p:nvPr>
            <p:ph type="title"/>
          </p:nvPr>
        </p:nvSpPr>
        <p:spPr/>
        <p:txBody>
          <a:bodyPr/>
          <a:lstStyle/>
          <a:p>
            <a:pPr eaLnBrk="1" hangingPunct="1">
              <a:defRPr/>
            </a:pPr>
            <a:r>
              <a:rPr lang="en-US" dirty="0">
                <a:latin typeface="Arial Narrow" charset="0"/>
                <a:cs typeface="+mj-cs"/>
              </a:rPr>
              <a:t>Parasites: Basic characteristics </a:t>
            </a:r>
          </a:p>
        </p:txBody>
      </p:sp>
      <p:sp>
        <p:nvSpPr>
          <p:cNvPr id="27651"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Location:</a:t>
            </a:r>
          </a:p>
          <a:p>
            <a:pPr marL="347472" lvl="1" indent="-347472" eaLnBrk="1" hangingPunct="1">
              <a:lnSpc>
                <a:spcPct val="100000"/>
              </a:lnSpc>
              <a:spcBef>
                <a:spcPts val="900"/>
              </a:spcBef>
              <a:buFont typeface="Wingdings" pitchFamily="2" charset="2"/>
              <a:buChar char="l"/>
              <a:defRPr/>
            </a:pPr>
            <a:r>
              <a:rPr lang="en-US" dirty="0"/>
              <a:t>Require a host to live and reproduce</a:t>
            </a:r>
          </a:p>
          <a:p>
            <a:pPr marL="0" indent="0" eaLnBrk="1" hangingPunct="1">
              <a:buFont typeface="Wingdings" pitchFamily="2" charset="2"/>
              <a:buNone/>
              <a:defRPr/>
            </a:pPr>
            <a:r>
              <a:rPr lang="en-US" dirty="0">
                <a:ea typeface="+mn-ea"/>
                <a:cs typeface="+mn-cs"/>
              </a:rPr>
              <a:t>Source:</a:t>
            </a:r>
          </a:p>
          <a:p>
            <a:pPr marL="347472" lvl="1" indent="-347472" eaLnBrk="1" hangingPunct="1">
              <a:lnSpc>
                <a:spcPct val="100000"/>
              </a:lnSpc>
              <a:spcBef>
                <a:spcPts val="900"/>
              </a:spcBef>
              <a:buFont typeface="Wingdings" pitchFamily="2" charset="2"/>
              <a:buChar char="l"/>
              <a:defRPr/>
            </a:pPr>
            <a:r>
              <a:rPr lang="en-US" dirty="0"/>
              <a:t>Seafood, wild game, and food processed with contaminated water, such as produce</a:t>
            </a:r>
          </a:p>
          <a:p>
            <a:pPr marL="114300" lvl="1" indent="0" eaLnBrk="1" hangingPunct="1">
              <a:buFont typeface="Wingdings" pitchFamily="2" charset="2"/>
              <a:buNone/>
              <a:defRPr/>
            </a:pPr>
            <a:endParaRPr lang="en-US" dirty="0"/>
          </a:p>
          <a:p>
            <a:pPr marL="571500" lvl="1" indent="-457200" eaLnBrk="1" hangingPunct="1">
              <a:buFont typeface="Wingdings" pitchFamily="2" charset="2"/>
              <a:buNone/>
              <a:defRPr/>
            </a:pPr>
            <a:endParaRPr lang="en-US" dirty="0"/>
          </a:p>
        </p:txBody>
      </p:sp>
      <p:sp>
        <p:nvSpPr>
          <p:cNvPr id="6349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2-30</a:t>
            </a:r>
          </a:p>
        </p:txBody>
      </p:sp>
      <p:pic>
        <p:nvPicPr>
          <p:cNvPr id="7" name="Picture 6" descr="6e_c02_06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
        <p:nvSpPr>
          <p:cNvPr id="3" name="Footer Placeholder 2">
            <a:extLst>
              <a:ext uri="{FF2B5EF4-FFF2-40B4-BE49-F238E27FC236}">
                <a16:creationId xmlns:a16="http://schemas.microsoft.com/office/drawing/2014/main" id="{5F3B4247-089D-039B-A632-DB46638DAFC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64514" name="Rectangle 2"/>
          <p:cNvSpPr>
            <a:spLocks noGrp="1" noChangeArrowheads="1"/>
          </p:cNvSpPr>
          <p:nvPr>
            <p:ph type="title"/>
          </p:nvPr>
        </p:nvSpPr>
        <p:spPr/>
        <p:txBody>
          <a:bodyPr/>
          <a:lstStyle/>
          <a:p>
            <a:pPr eaLnBrk="1" hangingPunct="1">
              <a:defRPr/>
            </a:pPr>
            <a:r>
              <a:rPr lang="en-US" dirty="0">
                <a:latin typeface="Arial Narrow" charset="0"/>
                <a:cs typeface="+mj-cs"/>
              </a:rPr>
              <a:t>Parasites: Basic characteristics </a:t>
            </a:r>
          </a:p>
        </p:txBody>
      </p:sp>
      <p:sp>
        <p:nvSpPr>
          <p:cNvPr id="64515"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Prevention:</a:t>
            </a:r>
          </a:p>
          <a:p>
            <a:pPr marL="347472" lvl="1" indent="-347472" eaLnBrk="1" hangingPunct="1">
              <a:lnSpc>
                <a:spcPct val="100000"/>
              </a:lnSpc>
              <a:spcBef>
                <a:spcPts val="900"/>
              </a:spcBef>
              <a:defRPr/>
            </a:pPr>
            <a:r>
              <a:rPr lang="en-US" dirty="0">
                <a:latin typeface="Arial Narrow" charset="0"/>
              </a:rPr>
              <a:t>Purchase food from approved, reputable suppliers.</a:t>
            </a:r>
          </a:p>
          <a:p>
            <a:pPr marL="347472" lvl="1" indent="-347472" eaLnBrk="1" hangingPunct="1">
              <a:lnSpc>
                <a:spcPct val="100000"/>
              </a:lnSpc>
              <a:spcBef>
                <a:spcPts val="900"/>
              </a:spcBef>
              <a:defRPr/>
            </a:pPr>
            <a:r>
              <a:rPr lang="en-US" dirty="0">
                <a:latin typeface="Arial Narrow" charset="0"/>
              </a:rPr>
              <a:t>Cook food to required minimum internal temperatures.</a:t>
            </a:r>
          </a:p>
          <a:p>
            <a:pPr lvl="1" eaLnBrk="1" hangingPunct="1">
              <a:defRPr/>
            </a:pPr>
            <a:r>
              <a:rPr lang="en-US" dirty="0">
                <a:latin typeface="Arial Narrow" charset="0"/>
              </a:rPr>
              <a:t>Fish that will be served raw or undercooked must be correctly frozen by the manufacturer.</a:t>
            </a: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buFont typeface="Wingdings" charset="0"/>
              <a:buNone/>
              <a:defRPr/>
            </a:pPr>
            <a:endParaRPr lang="en-US" dirty="0">
              <a:latin typeface="Arial Narrow" charset="0"/>
            </a:endParaRPr>
          </a:p>
        </p:txBody>
      </p:sp>
      <p:sp>
        <p:nvSpPr>
          <p:cNvPr id="645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2-31</a:t>
            </a:r>
          </a:p>
        </p:txBody>
      </p:sp>
      <p:pic>
        <p:nvPicPr>
          <p:cNvPr id="2" name="Picture 1" descr="6e_c02_06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
        <p:nvSpPr>
          <p:cNvPr id="4" name="Footer Placeholder 3">
            <a:extLst>
              <a:ext uri="{FF2B5EF4-FFF2-40B4-BE49-F238E27FC236}">
                <a16:creationId xmlns:a16="http://schemas.microsoft.com/office/drawing/2014/main" id="{A6A16071-FBA0-7AE9-9471-BB3C270CB07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defRPr/>
            </a:pPr>
            <a:r>
              <a:rPr lang="en-US" dirty="0">
                <a:latin typeface="Arial Narrow" charset="0"/>
                <a:cs typeface="+mj-cs"/>
              </a:rPr>
              <a:t>Fungi: Basic Characteristics</a:t>
            </a:r>
          </a:p>
        </p:txBody>
      </p:sp>
      <p:sp>
        <p:nvSpPr>
          <p:cNvPr id="65538" name="Rectangle 3"/>
          <p:cNvSpPr>
            <a:spLocks noGrp="1" noChangeArrowheads="1"/>
          </p:cNvSpPr>
          <p:nvPr>
            <p:ph idx="1"/>
          </p:nvPr>
        </p:nvSpPr>
        <p:spPr/>
        <p:txBody>
          <a:bodyPr/>
          <a:lstStyle/>
          <a:p>
            <a:pPr eaLnBrk="1" hangingPunct="1">
              <a:defRPr/>
            </a:pPr>
            <a:r>
              <a:rPr lang="en-US" dirty="0">
                <a:latin typeface="Arial Narrow" charset="0"/>
                <a:cs typeface="+mn-cs"/>
              </a:rPr>
              <a:t>Yeasts, molds, and mushrooms:</a:t>
            </a:r>
          </a:p>
          <a:p>
            <a:pPr marL="347472" lvl="1" indent="-347472" eaLnBrk="1" hangingPunct="1">
              <a:lnSpc>
                <a:spcPct val="100000"/>
              </a:lnSpc>
              <a:spcBef>
                <a:spcPts val="900"/>
              </a:spcBef>
              <a:defRPr/>
            </a:pPr>
            <a:r>
              <a:rPr lang="en-US" dirty="0">
                <a:latin typeface="Arial Narrow" charset="0"/>
              </a:rPr>
              <a:t>Some molds and mushrooms </a:t>
            </a:r>
            <a:br>
              <a:rPr lang="en-US" dirty="0">
                <a:latin typeface="Arial Narrow" charset="0"/>
              </a:rPr>
            </a:br>
            <a:r>
              <a:rPr lang="en-US" dirty="0">
                <a:latin typeface="Arial Narrow" charset="0"/>
              </a:rPr>
              <a:t>produce toxins.</a:t>
            </a:r>
          </a:p>
          <a:p>
            <a:pPr marL="347472" lvl="1" indent="-347472" eaLnBrk="1" hangingPunct="1">
              <a:lnSpc>
                <a:spcPct val="100000"/>
              </a:lnSpc>
              <a:spcBef>
                <a:spcPts val="900"/>
              </a:spcBef>
              <a:defRPr/>
            </a:pPr>
            <a:r>
              <a:rPr lang="en-US" dirty="0">
                <a:latin typeface="Arial Narrow" charset="0"/>
              </a:rPr>
              <a:t>Throw out moldy food, unless mold is a natural part of the food.</a:t>
            </a:r>
          </a:p>
          <a:p>
            <a:pPr marL="347472" lvl="1" indent="-347472" eaLnBrk="1" hangingPunct="1">
              <a:lnSpc>
                <a:spcPct val="100000"/>
              </a:lnSpc>
              <a:spcBef>
                <a:spcPts val="900"/>
              </a:spcBef>
              <a:defRPr/>
            </a:pPr>
            <a:r>
              <a:rPr lang="en-US" dirty="0">
                <a:latin typeface="Arial Narrow" charset="0"/>
              </a:rPr>
              <a:t>Purchase mushrooms from approved, reputable suppliers.</a:t>
            </a:r>
          </a:p>
        </p:txBody>
      </p:sp>
      <p:sp>
        <p:nvSpPr>
          <p:cNvPr id="6554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2-32</a:t>
            </a:r>
          </a:p>
        </p:txBody>
      </p:sp>
      <p:pic>
        <p:nvPicPr>
          <p:cNvPr id="8" name="Picture Placeholder 3"/>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 name="Footer Placeholder 1">
            <a:extLst>
              <a:ext uri="{FF2B5EF4-FFF2-40B4-BE49-F238E27FC236}">
                <a16:creationId xmlns:a16="http://schemas.microsoft.com/office/drawing/2014/main" id="{16BCB4B9-ECB1-F2F4-5AE0-E18BDD20D3C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2-33</a:t>
            </a:r>
          </a:p>
        </p:txBody>
      </p:sp>
      <p:sp>
        <p:nvSpPr>
          <p:cNvPr id="3" name="Picture Placeholder 2"/>
          <p:cNvSpPr>
            <a:spLocks noGrp="1"/>
          </p:cNvSpPr>
          <p:nvPr>
            <p:ph type="pic" sz="quarter" idx="12"/>
          </p:nvPr>
        </p:nvSpPr>
        <p:spPr/>
      </p:sp>
      <p:sp>
        <p:nvSpPr>
          <p:cNvPr id="66563" name="Rectangle 33"/>
          <p:cNvSpPr>
            <a:spLocks noGrp="1" noChangeArrowheads="1"/>
          </p:cNvSpPr>
          <p:nvPr>
            <p:ph type="title"/>
          </p:nvPr>
        </p:nvSpPr>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2" name="Content Placeholder 1"/>
          <p:cNvSpPr>
            <a:spLocks noGrp="1"/>
          </p:cNvSpPr>
          <p:nvPr>
            <p:ph idx="1"/>
          </p:nvPr>
        </p:nvSpPr>
        <p:spPr/>
        <p:txBody>
          <a:bodyPr/>
          <a:lstStyle/>
          <a:p>
            <a:pPr marL="0" indent="0" eaLnBrk="1" hangingPunct="1">
              <a:defRPr/>
            </a:pPr>
            <a:r>
              <a:rPr lang="en-US" dirty="0"/>
              <a:t>Origin:</a:t>
            </a:r>
          </a:p>
          <a:p>
            <a:pPr lvl="1" eaLnBrk="1" hangingPunct="1">
              <a:defRPr/>
            </a:pPr>
            <a:r>
              <a:rPr lang="en-US" dirty="0"/>
              <a:t>Naturally occur in certain plants, mushrooms, and seafood</a:t>
            </a:r>
            <a:endParaRPr lang="en-US" sz="2400" dirty="0">
              <a:solidFill>
                <a:srgbClr val="005CAB"/>
              </a:solidFill>
            </a:endParaRPr>
          </a:p>
          <a:p>
            <a:pPr marL="0" lvl="1" indent="0" eaLnBrk="1" hangingPunct="1">
              <a:buNone/>
              <a:defRPr/>
            </a:pPr>
            <a:r>
              <a:rPr lang="en-US" sz="2400" b="1" dirty="0">
                <a:solidFill>
                  <a:srgbClr val="E97635"/>
                </a:solidFill>
                <a:cs typeface="ＭＳ Ｐゴシック" charset="0"/>
              </a:rPr>
              <a:t>Seafood toxins:</a:t>
            </a:r>
          </a:p>
          <a:p>
            <a:pPr lvl="1" eaLnBrk="1" hangingPunct="1">
              <a:defRPr/>
            </a:pPr>
            <a:r>
              <a:rPr lang="en-US" dirty="0"/>
              <a:t>Produced by pathogens found on certain fish:</a:t>
            </a:r>
          </a:p>
          <a:p>
            <a:pPr lvl="2" eaLnBrk="1" hangingPunct="1">
              <a:defRPr/>
            </a:pPr>
            <a:r>
              <a:rPr lang="en-US" dirty="0"/>
              <a:t>Tuna, bonito, </a:t>
            </a:r>
            <a:r>
              <a:rPr lang="en-US" dirty="0" err="1"/>
              <a:t>mahimahi</a:t>
            </a:r>
            <a:r>
              <a:rPr lang="en-US" dirty="0"/>
              <a:t>.</a:t>
            </a:r>
          </a:p>
          <a:p>
            <a:pPr lvl="2" eaLnBrk="1" hangingPunct="1">
              <a:defRPr/>
            </a:pPr>
            <a:r>
              <a:rPr lang="en-US" dirty="0"/>
              <a:t>Histamine is produced when fish is time-temperature abused.</a:t>
            </a:r>
          </a:p>
          <a:p>
            <a:pPr lvl="1" eaLnBrk="1" hangingPunct="1">
              <a:defRPr/>
            </a:pPr>
            <a:r>
              <a:rPr lang="en-US" dirty="0"/>
              <a:t>Occur in certain fish that eat smaller fish that have consumed a toxin: </a:t>
            </a:r>
          </a:p>
          <a:p>
            <a:pPr lvl="2" eaLnBrk="1" hangingPunct="1">
              <a:defRPr/>
            </a:pPr>
            <a:r>
              <a:rPr lang="en-US" dirty="0"/>
              <a:t>Barracuda, snapper, grouper, amberjack.</a:t>
            </a:r>
          </a:p>
          <a:p>
            <a:pPr lvl="2" eaLnBrk="1" hangingPunct="1">
              <a:defRPr/>
            </a:pPr>
            <a:r>
              <a:rPr lang="en-US" dirty="0"/>
              <a:t>Ciguatera toxin is an example.</a:t>
            </a:r>
          </a:p>
          <a:p>
            <a:endParaRPr lang="en-US" dirty="0"/>
          </a:p>
        </p:txBody>
      </p:sp>
      <p:pic>
        <p:nvPicPr>
          <p:cNvPr id="9" name="Picture 8" descr="6e_c02_2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
        <p:nvSpPr>
          <p:cNvPr id="4" name="Footer Placeholder 3">
            <a:extLst>
              <a:ext uri="{FF2B5EF4-FFF2-40B4-BE49-F238E27FC236}">
                <a16:creationId xmlns:a16="http://schemas.microsoft.com/office/drawing/2014/main" id="{EF9988E8-A45C-4866-1F10-5EBAAD123B0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2-34</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3" name="Content Placeholder 2"/>
          <p:cNvSpPr>
            <a:spLocks noGrp="1"/>
          </p:cNvSpPr>
          <p:nvPr>
            <p:ph idx="1"/>
          </p:nvPr>
        </p:nvSpPr>
        <p:spPr/>
        <p:txBody>
          <a:bodyPr/>
          <a:lstStyle/>
          <a:p>
            <a:pPr marL="0" indent="0" eaLnBrk="1" hangingPunct="1">
              <a:defRPr/>
            </a:pPr>
            <a:r>
              <a:rPr lang="en-US" dirty="0"/>
              <a:t>Illness:</a:t>
            </a:r>
          </a:p>
          <a:p>
            <a:pPr lvl="1" eaLnBrk="1" hangingPunct="1">
              <a:defRPr/>
            </a:pPr>
            <a:r>
              <a:rPr lang="en-US" dirty="0"/>
              <a:t>Symptoms and onset times vary with illness.</a:t>
            </a:r>
          </a:p>
          <a:p>
            <a:pPr lvl="1" eaLnBrk="1" hangingPunct="1">
              <a:defRPr/>
            </a:pPr>
            <a:r>
              <a:rPr lang="en-US" dirty="0"/>
              <a:t>People will experience illness within minutes.</a:t>
            </a:r>
          </a:p>
          <a:p>
            <a:endParaRPr lang="en-US" dirty="0"/>
          </a:p>
        </p:txBody>
      </p:sp>
      <p:pic>
        <p:nvPicPr>
          <p:cNvPr id="2" name="Picture 1" descr="6e_c02_2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
        <p:nvSpPr>
          <p:cNvPr id="5" name="Footer Placeholder 4">
            <a:extLst>
              <a:ext uri="{FF2B5EF4-FFF2-40B4-BE49-F238E27FC236}">
                <a16:creationId xmlns:a16="http://schemas.microsoft.com/office/drawing/2014/main" id="{18944E54-36DF-B5CD-1C57-2803EACF1B9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2-35</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3" name="Content Placeholder 2"/>
          <p:cNvSpPr>
            <a:spLocks noGrp="1"/>
          </p:cNvSpPr>
          <p:nvPr>
            <p:ph idx="1"/>
          </p:nvPr>
        </p:nvSpPr>
        <p:spPr/>
        <p:txBody>
          <a:bodyPr/>
          <a:lstStyle/>
          <a:p>
            <a:pPr marL="0" indent="0" eaLnBrk="1" hangingPunct="1">
              <a:defRPr/>
            </a:pPr>
            <a:r>
              <a:rPr lang="en-US" dirty="0"/>
              <a:t>General symptoms:</a:t>
            </a:r>
          </a:p>
          <a:p>
            <a:pPr lvl="1" eaLnBrk="1" hangingPunct="1">
              <a:defRPr/>
            </a:pPr>
            <a:r>
              <a:rPr lang="en-US" dirty="0"/>
              <a:t>Diarrhea or vomiting</a:t>
            </a:r>
          </a:p>
          <a:p>
            <a:pPr lvl="1" eaLnBrk="1" hangingPunct="1">
              <a:defRPr/>
            </a:pPr>
            <a:r>
              <a:rPr lang="en-US" dirty="0"/>
              <a:t>Neurological symptoms</a:t>
            </a:r>
          </a:p>
          <a:p>
            <a:pPr lvl="2" eaLnBrk="1" hangingPunct="1">
              <a:defRPr/>
            </a:pPr>
            <a:r>
              <a:rPr lang="en-US" dirty="0"/>
              <a:t>Tingling in extremities</a:t>
            </a:r>
          </a:p>
          <a:p>
            <a:pPr lvl="2" eaLnBrk="1" hangingPunct="1">
              <a:defRPr/>
            </a:pPr>
            <a:r>
              <a:rPr lang="en-US" dirty="0"/>
              <a:t>Reversal of hot and cold sensations</a:t>
            </a:r>
          </a:p>
          <a:p>
            <a:pPr lvl="1" eaLnBrk="1" hangingPunct="1">
              <a:defRPr/>
            </a:pPr>
            <a:r>
              <a:rPr lang="en-US" dirty="0"/>
              <a:t>Flushing of the face</a:t>
            </a:r>
          </a:p>
          <a:p>
            <a:pPr lvl="1" eaLnBrk="1" hangingPunct="1">
              <a:defRPr/>
            </a:pPr>
            <a:r>
              <a:rPr lang="en-US" dirty="0"/>
              <a:t>Difficulty breathing</a:t>
            </a:r>
          </a:p>
          <a:p>
            <a:pPr lvl="1" eaLnBrk="1" hangingPunct="1">
              <a:defRPr/>
            </a:pPr>
            <a:r>
              <a:rPr lang="en-US" dirty="0"/>
              <a:t>Burning in the mouth</a:t>
            </a:r>
          </a:p>
          <a:p>
            <a:pPr lvl="1" eaLnBrk="1" hangingPunct="1">
              <a:defRPr/>
            </a:pPr>
            <a:r>
              <a:rPr lang="en-US" dirty="0"/>
              <a:t>Heart palpitations</a:t>
            </a:r>
          </a:p>
          <a:p>
            <a:pPr lvl="1" eaLnBrk="1" hangingPunct="1">
              <a:defRPr/>
            </a:pPr>
            <a:r>
              <a:rPr lang="en-US" dirty="0"/>
              <a:t>Hives</a:t>
            </a:r>
          </a:p>
          <a:p>
            <a:endParaRPr lang="en-US" dirty="0"/>
          </a:p>
        </p:txBody>
      </p:sp>
      <p:pic>
        <p:nvPicPr>
          <p:cNvPr id="2" name="Picture 1" descr="6e_c02_2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
        <p:nvSpPr>
          <p:cNvPr id="5" name="Footer Placeholder 4">
            <a:extLst>
              <a:ext uri="{FF2B5EF4-FFF2-40B4-BE49-F238E27FC236}">
                <a16:creationId xmlns:a16="http://schemas.microsoft.com/office/drawing/2014/main" id="{9FAF1835-945E-06EF-C153-98005DA08B2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570402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2-36</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3" name="Content Placeholder 2"/>
          <p:cNvSpPr>
            <a:spLocks noGrp="1"/>
          </p:cNvSpPr>
          <p:nvPr>
            <p:ph idx="1"/>
          </p:nvPr>
        </p:nvSpPr>
        <p:spPr/>
        <p:txBody>
          <a:bodyPr/>
          <a:lstStyle/>
          <a:p>
            <a:pPr marL="0" indent="0" eaLnBrk="1" hangingPunct="1">
              <a:defRPr/>
            </a:pPr>
            <a:r>
              <a:rPr lang="en-US" dirty="0"/>
              <a:t>Prevention:</a:t>
            </a:r>
          </a:p>
          <a:p>
            <a:pPr lvl="1" eaLnBrk="1" hangingPunct="1">
              <a:defRPr/>
            </a:pPr>
            <a:r>
              <a:rPr lang="en-US" dirty="0"/>
              <a:t>Purchase plants, mushrooms, and seafood from approved, reputable suppliers.</a:t>
            </a:r>
          </a:p>
          <a:p>
            <a:pPr lvl="1" eaLnBrk="1" hangingPunct="1">
              <a:defRPr/>
            </a:pPr>
            <a:r>
              <a:rPr lang="en-US" dirty="0"/>
              <a:t>Control time and temperature when handling raw fish.</a:t>
            </a:r>
          </a:p>
          <a:p>
            <a:endParaRPr lang="en-US" dirty="0"/>
          </a:p>
        </p:txBody>
      </p:sp>
      <p:pic>
        <p:nvPicPr>
          <p:cNvPr id="2" name="Picture 1" descr="6e_c02_2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
        <p:nvSpPr>
          <p:cNvPr id="5" name="Footer Placeholder 4">
            <a:extLst>
              <a:ext uri="{FF2B5EF4-FFF2-40B4-BE49-F238E27FC236}">
                <a16:creationId xmlns:a16="http://schemas.microsoft.com/office/drawing/2014/main" id="{9882E39D-B733-54C3-77EC-9EEA376AC90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305354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dirty="0">
                <a:latin typeface="Arial Narrow" charset="0"/>
                <a:cs typeface="+mj-cs"/>
              </a:rPr>
              <a:t>How Foodborne Illnesses Occur</a:t>
            </a:r>
          </a:p>
        </p:txBody>
      </p:sp>
      <p:sp>
        <p:nvSpPr>
          <p:cNvPr id="8195"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Unsafe food is the result of contamination:</a:t>
            </a:r>
          </a:p>
          <a:p>
            <a:pPr marL="347472" lvl="1" indent="-347472" eaLnBrk="1" hangingPunct="1">
              <a:lnSpc>
                <a:spcPct val="100000"/>
              </a:lnSpc>
              <a:spcBef>
                <a:spcPts val="900"/>
              </a:spcBef>
              <a:buFont typeface="Wingdings" pitchFamily="2" charset="2"/>
              <a:buChar char="l"/>
              <a:defRPr/>
            </a:pPr>
            <a:r>
              <a:rPr lang="en-US" dirty="0"/>
              <a:t>Biological</a:t>
            </a:r>
          </a:p>
          <a:p>
            <a:pPr marL="347472" lvl="1" indent="-347472" eaLnBrk="1" hangingPunct="1">
              <a:lnSpc>
                <a:spcPct val="100000"/>
              </a:lnSpc>
              <a:spcBef>
                <a:spcPts val="900"/>
              </a:spcBef>
              <a:buFont typeface="Wingdings" pitchFamily="2" charset="2"/>
              <a:buChar char="l"/>
              <a:defRPr/>
            </a:pPr>
            <a:r>
              <a:rPr lang="en-US" dirty="0"/>
              <a:t>Chemical</a:t>
            </a:r>
          </a:p>
          <a:p>
            <a:pPr marL="347472" lvl="1" indent="-347472" eaLnBrk="1" hangingPunct="1">
              <a:lnSpc>
                <a:spcPct val="100000"/>
              </a:lnSpc>
              <a:spcBef>
                <a:spcPts val="900"/>
              </a:spcBef>
              <a:buFont typeface="Wingdings" pitchFamily="2" charset="2"/>
              <a:buChar char="l"/>
              <a:defRPr/>
            </a:pPr>
            <a:r>
              <a:rPr lang="en-US" dirty="0"/>
              <a:t>Physical</a:t>
            </a:r>
          </a:p>
          <a:p>
            <a:pPr marL="114300" lvl="1" indent="0" eaLnBrk="1" hangingPunct="1">
              <a:buFont typeface="Wingdings" pitchFamily="2" charset="2"/>
              <a:buNone/>
              <a:defRPr/>
            </a:pPr>
            <a:endParaRPr lang="en-US" dirty="0"/>
          </a:p>
        </p:txBody>
      </p:sp>
      <p:sp>
        <p:nvSpPr>
          <p:cNvPr id="1946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1-7</a:t>
            </a:r>
          </a:p>
        </p:txBody>
      </p:sp>
      <p:pic>
        <p:nvPicPr>
          <p:cNvPr id="16" name="Picture Placeholder 2"/>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1850" cy="1092200"/>
          </a:xfrm>
        </p:spPr>
      </p:pic>
      <p:pic>
        <p:nvPicPr>
          <p:cNvPr id="17" name="Picture Placeholder 7"/>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6522896" y="2433195"/>
            <a:ext cx="2101850" cy="1092200"/>
          </a:xfrm>
        </p:spPr>
      </p:pic>
      <p:pic>
        <p:nvPicPr>
          <p:cNvPr id="18" name="Picture Placeholder 9"/>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a:xfrm>
            <a:off x="6522896" y="3657600"/>
            <a:ext cx="2101850" cy="1092200"/>
          </a:xfrm>
        </p:spPr>
      </p:pic>
      <p:sp>
        <p:nvSpPr>
          <p:cNvPr id="2" name="Footer Placeholder 1">
            <a:extLst>
              <a:ext uri="{FF2B5EF4-FFF2-40B4-BE49-F238E27FC236}">
                <a16:creationId xmlns:a16="http://schemas.microsoft.com/office/drawing/2014/main" id="{B12BDA52-B655-192A-138A-C6B5D4D8826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dirty="0">
                <a:latin typeface="Arial Narrow" charset="0"/>
                <a:cs typeface="+mj-cs"/>
              </a:rPr>
              <a:t>Chemical Contaminants</a:t>
            </a:r>
          </a:p>
        </p:txBody>
      </p:sp>
      <p:sp>
        <p:nvSpPr>
          <p:cNvPr id="68611" name="Rectangle 3"/>
          <p:cNvSpPr>
            <a:spLocks noGrp="1" noChangeArrowheads="1"/>
          </p:cNvSpPr>
          <p:nvPr>
            <p:ph idx="1"/>
          </p:nvPr>
        </p:nvSpPr>
        <p:spPr/>
        <p:txBody>
          <a:bodyPr/>
          <a:lstStyle/>
          <a:p>
            <a:pPr marL="0" indent="0" eaLnBrk="1" hangingPunct="1">
              <a:defRPr/>
            </a:pPr>
            <a:r>
              <a:rPr lang="en-US" dirty="0">
                <a:latin typeface="Arial Narrow" charset="0"/>
                <a:cs typeface="+mn-cs"/>
              </a:rPr>
              <a:t>Sources:</a:t>
            </a:r>
          </a:p>
          <a:p>
            <a:pPr marL="347472" lvl="1" indent="-347472" eaLnBrk="1" hangingPunct="1">
              <a:lnSpc>
                <a:spcPct val="100000"/>
              </a:lnSpc>
              <a:spcBef>
                <a:spcPts val="900"/>
              </a:spcBef>
              <a:defRPr/>
            </a:pPr>
            <a:r>
              <a:rPr lang="en-US" dirty="0">
                <a:latin typeface="Arial Narrow" charset="0"/>
              </a:rPr>
              <a:t>Cleaners, sanitizers, polishes, machine lubricants, and pesticides</a:t>
            </a:r>
          </a:p>
          <a:p>
            <a:pPr marL="347472" lvl="1" indent="-347472" eaLnBrk="1" hangingPunct="1">
              <a:lnSpc>
                <a:spcPct val="100000"/>
              </a:lnSpc>
              <a:spcBef>
                <a:spcPts val="900"/>
              </a:spcBef>
              <a:defRPr/>
            </a:pPr>
            <a:r>
              <a:rPr lang="en-US" dirty="0">
                <a:latin typeface="Arial Narrow" charset="0"/>
              </a:rPr>
              <a:t>Deodorizers, first-aid products, and </a:t>
            </a:r>
            <a:br>
              <a:rPr lang="en-US" dirty="0">
                <a:latin typeface="Arial Narrow" charset="0"/>
              </a:rPr>
            </a:br>
            <a:r>
              <a:rPr lang="en-US" dirty="0">
                <a:latin typeface="Arial Narrow" charset="0"/>
              </a:rPr>
              <a:t>health and beauty products</a:t>
            </a:r>
          </a:p>
          <a:p>
            <a:pPr lvl="2" eaLnBrk="1" hangingPunct="1">
              <a:defRPr/>
            </a:pPr>
            <a:r>
              <a:rPr lang="en-US" dirty="0">
                <a:latin typeface="Arial Narrow" charset="0"/>
              </a:rPr>
              <a:t>Hand lotions, hairsprays, etc.</a:t>
            </a:r>
          </a:p>
          <a:p>
            <a:pPr lvl="1" eaLnBrk="1" hangingPunct="1">
              <a:defRPr/>
            </a:pPr>
            <a:r>
              <a:rPr lang="en-US" dirty="0">
                <a:latin typeface="Arial Narrow" charset="0"/>
              </a:rPr>
              <a:t>Certain types of kitchenware and equipment</a:t>
            </a:r>
          </a:p>
          <a:p>
            <a:pPr lvl="2" eaLnBrk="1" hangingPunct="1">
              <a:defRPr/>
            </a:pPr>
            <a:r>
              <a:rPr lang="en-US" dirty="0">
                <a:latin typeface="Arial Narrow" charset="0"/>
              </a:rPr>
              <a:t>Items made from pewter, copper, zinc, and some types of painted pottery</a:t>
            </a:r>
          </a:p>
        </p:txBody>
      </p:sp>
      <p:sp>
        <p:nvSpPr>
          <p:cNvPr id="6861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2-37</a:t>
            </a:r>
          </a:p>
        </p:txBody>
      </p:sp>
      <p:pic>
        <p:nvPicPr>
          <p:cNvPr id="9" name="Picture Placeholder 5"/>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523038" y="1243013"/>
            <a:ext cx="2103437" cy="2103120"/>
          </a:xfrm>
        </p:spPr>
      </p:pic>
      <p:pic>
        <p:nvPicPr>
          <p:cNvPr id="10" name="Picture 9"/>
          <p:cNvPicPr>
            <a:picLocks noChangeAspect="1"/>
          </p:cNvPicPr>
          <p:nvPr/>
        </p:nvPicPr>
        <p:blipFill>
          <a:blip r:embed="rId5"/>
          <a:stretch>
            <a:fillRect/>
          </a:stretch>
        </p:blipFill>
        <p:spPr>
          <a:xfrm>
            <a:off x="6523998" y="1236296"/>
            <a:ext cx="444500" cy="444500"/>
          </a:xfrm>
          <a:prstGeom prst="rect">
            <a:avLst/>
          </a:prstGeom>
        </p:spPr>
      </p:pic>
      <p:pic>
        <p:nvPicPr>
          <p:cNvPr id="11" name="Picture Placeholder 5"/>
          <p:cNvPicPr>
            <a:picLocks noChangeAspect="1"/>
          </p:cNvPicPr>
          <p:nvPr/>
        </p:nvPicPr>
        <p:blipFill rotWithShape="1">
          <a:blip r:embed="rId6" cstate="screen">
            <a:extLst>
              <a:ext uri="{28A0092B-C50C-407E-A947-70E740481C1C}">
                <a14:useLocalDpi xmlns:a14="http://schemas.microsoft.com/office/drawing/2010/main"/>
              </a:ext>
            </a:extLst>
          </a:blip>
          <a:srcRect t="-29849" b="-29849"/>
          <a:stretch/>
        </p:blipFill>
        <p:spPr bwMode="auto">
          <a:xfrm>
            <a:off x="6523038" y="3634581"/>
            <a:ext cx="2103437" cy="2103120"/>
          </a:xfrm>
          <a:prstGeom prst="roundRect">
            <a:avLst>
              <a:gd name="adj" fmla="val 6766"/>
            </a:avLst>
          </a:prstGeom>
          <a:noFill/>
          <a:ln w="3175">
            <a:solidFill>
              <a:schemeClr val="tx1"/>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11"/>
          <p:cNvPicPr>
            <a:picLocks noChangeAspect="1"/>
          </p:cNvPicPr>
          <p:nvPr/>
        </p:nvPicPr>
        <p:blipFill>
          <a:blip r:embed="rId5"/>
          <a:stretch>
            <a:fillRect/>
          </a:stretch>
        </p:blipFill>
        <p:spPr>
          <a:xfrm>
            <a:off x="6516163" y="3627706"/>
            <a:ext cx="444500" cy="444500"/>
          </a:xfrm>
          <a:prstGeom prst="rect">
            <a:avLst/>
          </a:prstGeom>
        </p:spPr>
      </p:pic>
      <p:sp>
        <p:nvSpPr>
          <p:cNvPr id="2" name="Footer Placeholder 1">
            <a:extLst>
              <a:ext uri="{FF2B5EF4-FFF2-40B4-BE49-F238E27FC236}">
                <a16:creationId xmlns:a16="http://schemas.microsoft.com/office/drawing/2014/main" id="{456DBA66-AA84-ADD8-927C-0A4BB5F6F97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dirty="0">
                <a:latin typeface="Arial Narrow" charset="0"/>
                <a:cs typeface="+mj-cs"/>
              </a:rPr>
              <a:t>Chemical Contaminants</a:t>
            </a:r>
          </a:p>
        </p:txBody>
      </p:sp>
      <p:sp>
        <p:nvSpPr>
          <p:cNvPr id="69635" name="Rectangle 3"/>
          <p:cNvSpPr>
            <a:spLocks noGrp="1" noChangeArrowheads="1"/>
          </p:cNvSpPr>
          <p:nvPr>
            <p:ph idx="1"/>
          </p:nvPr>
        </p:nvSpPr>
        <p:spPr/>
        <p:txBody>
          <a:bodyPr/>
          <a:lstStyle/>
          <a:p>
            <a:pPr marL="0" indent="0" eaLnBrk="1" hangingPunct="1">
              <a:defRPr/>
            </a:pPr>
            <a:r>
              <a:rPr lang="en-US" dirty="0">
                <a:latin typeface="Arial Narrow" charset="0"/>
                <a:cs typeface="+mn-cs"/>
              </a:rPr>
              <a:t>Symptoms:</a:t>
            </a:r>
          </a:p>
          <a:p>
            <a:pPr marL="347472" lvl="1" indent="-347472" eaLnBrk="1" hangingPunct="1">
              <a:lnSpc>
                <a:spcPct val="100000"/>
              </a:lnSpc>
              <a:spcBef>
                <a:spcPts val="900"/>
              </a:spcBef>
              <a:defRPr/>
            </a:pPr>
            <a:r>
              <a:rPr lang="en-US" dirty="0">
                <a:latin typeface="Arial Narrow" charset="0"/>
              </a:rPr>
              <a:t>Vary depending on chemical consumed.</a:t>
            </a:r>
          </a:p>
          <a:p>
            <a:pPr marL="347472" lvl="1" indent="-347472" eaLnBrk="1" hangingPunct="1">
              <a:lnSpc>
                <a:spcPct val="100000"/>
              </a:lnSpc>
              <a:spcBef>
                <a:spcPts val="900"/>
              </a:spcBef>
              <a:defRPr/>
            </a:pPr>
            <a:r>
              <a:rPr lang="en-US" dirty="0">
                <a:latin typeface="Arial Narrow" charset="0"/>
              </a:rPr>
              <a:t>Most illnesses occur within minutes.</a:t>
            </a:r>
          </a:p>
          <a:p>
            <a:pPr marL="347472" lvl="1" indent="-347472" eaLnBrk="1" hangingPunct="1">
              <a:lnSpc>
                <a:spcPct val="100000"/>
              </a:lnSpc>
              <a:spcBef>
                <a:spcPts val="900"/>
              </a:spcBef>
              <a:defRPr/>
            </a:pPr>
            <a:r>
              <a:rPr lang="en-US" dirty="0">
                <a:latin typeface="Arial Narrow" charset="0"/>
              </a:rPr>
              <a:t>Vomiting and diarrhea are typical.</a:t>
            </a:r>
          </a:p>
          <a:p>
            <a:pPr marL="0" indent="0" eaLnBrk="1" hangingPunct="1">
              <a:defRPr/>
            </a:pPr>
            <a:endParaRPr lang="en-US" dirty="0">
              <a:latin typeface="Arial Narrow" charset="0"/>
              <a:cs typeface="+mn-cs"/>
            </a:endParaRPr>
          </a:p>
        </p:txBody>
      </p:sp>
      <p:sp>
        <p:nvSpPr>
          <p:cNvPr id="69636"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2-38</a:t>
            </a:r>
          </a:p>
        </p:txBody>
      </p:sp>
      <p:sp>
        <p:nvSpPr>
          <p:cNvPr id="2" name="Footer Placeholder 1">
            <a:extLst>
              <a:ext uri="{FF2B5EF4-FFF2-40B4-BE49-F238E27FC236}">
                <a16:creationId xmlns:a16="http://schemas.microsoft.com/office/drawing/2014/main" id="{F19DC8CB-7E42-305A-F4BB-DA5CC242F0D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DB77B4E-BAE8-4D76-B9DD-C88AEB18CA42}"/>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70658" name="Rectangle 2"/>
          <p:cNvSpPr>
            <a:spLocks noGrp="1" noChangeArrowheads="1"/>
          </p:cNvSpPr>
          <p:nvPr>
            <p:ph type="title"/>
          </p:nvPr>
        </p:nvSpPr>
        <p:spPr/>
        <p:txBody>
          <a:bodyPr/>
          <a:lstStyle/>
          <a:p>
            <a:pPr eaLnBrk="1" hangingPunct="1">
              <a:defRPr/>
            </a:pPr>
            <a:r>
              <a:rPr lang="en-US" dirty="0">
                <a:latin typeface="Arial Narrow" charset="0"/>
                <a:cs typeface="+mj-cs"/>
              </a:rPr>
              <a:t>Chemical Contaminants</a:t>
            </a:r>
          </a:p>
        </p:txBody>
      </p:sp>
      <p:sp>
        <p:nvSpPr>
          <p:cNvPr id="70659"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Prevention:</a:t>
            </a:r>
          </a:p>
          <a:p>
            <a:pPr marL="347472" lvl="1" indent="-347472" eaLnBrk="1" hangingPunct="1">
              <a:lnSpc>
                <a:spcPct val="100000"/>
              </a:lnSpc>
              <a:spcBef>
                <a:spcPts val="900"/>
              </a:spcBef>
              <a:defRPr/>
            </a:pPr>
            <a:r>
              <a:rPr lang="en-US" dirty="0">
                <a:latin typeface="Arial Narrow" charset="0"/>
              </a:rPr>
              <a:t>Use chemicals approved for use </a:t>
            </a:r>
            <a:br>
              <a:rPr lang="en-US" dirty="0">
                <a:latin typeface="Arial Narrow" charset="0"/>
              </a:rPr>
            </a:br>
            <a:r>
              <a:rPr lang="en-US" dirty="0">
                <a:latin typeface="Arial Narrow" charset="0"/>
              </a:rPr>
              <a:t>in foodservice operations.</a:t>
            </a:r>
          </a:p>
          <a:p>
            <a:pPr marL="347472" lvl="1" indent="-347472" eaLnBrk="1" hangingPunct="1">
              <a:lnSpc>
                <a:spcPct val="100000"/>
              </a:lnSpc>
              <a:spcBef>
                <a:spcPts val="900"/>
              </a:spcBef>
              <a:defRPr/>
            </a:pPr>
            <a:r>
              <a:rPr lang="en-US" dirty="0">
                <a:latin typeface="Arial Narrow" charset="0"/>
              </a:rPr>
              <a:t>Purchase chemicals from approved, </a:t>
            </a:r>
            <a:br>
              <a:rPr lang="en-US" dirty="0">
                <a:latin typeface="Arial Narrow" charset="0"/>
              </a:rPr>
            </a:br>
            <a:r>
              <a:rPr lang="en-US" dirty="0">
                <a:latin typeface="Arial Narrow" charset="0"/>
              </a:rPr>
              <a:t>reputable suppliers.</a:t>
            </a:r>
          </a:p>
          <a:p>
            <a:pPr marL="347472" lvl="1" indent="-347472" eaLnBrk="1" hangingPunct="1">
              <a:lnSpc>
                <a:spcPct val="100000"/>
              </a:lnSpc>
              <a:spcBef>
                <a:spcPts val="900"/>
              </a:spcBef>
              <a:defRPr/>
            </a:pPr>
            <a:r>
              <a:rPr lang="en-US" dirty="0">
                <a:latin typeface="Arial Narrow" charset="0"/>
              </a:rPr>
              <a:t>Store chemicals away from prep areas, </a:t>
            </a:r>
            <a:br>
              <a:rPr lang="en-US" dirty="0">
                <a:latin typeface="Arial Narrow" charset="0"/>
              </a:rPr>
            </a:br>
            <a:r>
              <a:rPr lang="en-US" dirty="0">
                <a:latin typeface="Arial Narrow" charset="0"/>
              </a:rPr>
              <a:t>food-storage areas, and service areas.</a:t>
            </a:r>
          </a:p>
          <a:p>
            <a:pPr marL="694944" lvl="2" indent="-347472" eaLnBrk="1" hangingPunct="1">
              <a:lnSpc>
                <a:spcPct val="100000"/>
              </a:lnSpc>
              <a:spcBef>
                <a:spcPts val="900"/>
              </a:spcBef>
              <a:defRPr/>
            </a:pPr>
            <a:r>
              <a:rPr lang="en-US" dirty="0">
                <a:latin typeface="Arial Narrow" charset="0"/>
              </a:rPr>
              <a:t>Separate chemicals from food and </a:t>
            </a:r>
            <a:br>
              <a:rPr lang="en-US" dirty="0">
                <a:latin typeface="Arial Narrow" charset="0"/>
              </a:rPr>
            </a:br>
            <a:r>
              <a:rPr lang="en-US" dirty="0">
                <a:latin typeface="Arial Narrow" charset="0"/>
              </a:rPr>
              <a:t>food-contact surfaces by spacing and partitioning.</a:t>
            </a:r>
          </a:p>
          <a:p>
            <a:pPr marL="347472" lvl="1" indent="-347472" eaLnBrk="1" hangingPunct="1">
              <a:lnSpc>
                <a:spcPct val="100000"/>
              </a:lnSpc>
              <a:spcBef>
                <a:spcPts val="900"/>
              </a:spcBef>
              <a:defRPr/>
            </a:pPr>
            <a:r>
              <a:rPr lang="en-US" dirty="0">
                <a:solidFill>
                  <a:srgbClr val="FF0000"/>
                </a:solidFill>
                <a:latin typeface="Arial Narrow" charset="0"/>
              </a:rPr>
              <a:t>NEVER</a:t>
            </a:r>
            <a:r>
              <a:rPr lang="en-US" dirty="0">
                <a:latin typeface="Arial Narrow" charset="0"/>
              </a:rPr>
              <a:t> store chemicals above food or food-contact surfaces.</a:t>
            </a: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70660"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2-39</a:t>
            </a:r>
          </a:p>
        </p:txBody>
      </p:sp>
      <p:sp>
        <p:nvSpPr>
          <p:cNvPr id="2" name="Footer Placeholder 1">
            <a:extLst>
              <a:ext uri="{FF2B5EF4-FFF2-40B4-BE49-F238E27FC236}">
                <a16:creationId xmlns:a16="http://schemas.microsoft.com/office/drawing/2014/main" id="{834960D9-1F27-7AFD-7D7A-C3F6AE17353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B9EFAC3-6A5E-41B5-B80A-A747E71EED42}"/>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71682" name="Rectangle 2"/>
          <p:cNvSpPr>
            <a:spLocks noGrp="1" noChangeArrowheads="1"/>
          </p:cNvSpPr>
          <p:nvPr>
            <p:ph type="title"/>
          </p:nvPr>
        </p:nvSpPr>
        <p:spPr/>
        <p:txBody>
          <a:bodyPr/>
          <a:lstStyle/>
          <a:p>
            <a:pPr eaLnBrk="1" hangingPunct="1">
              <a:defRPr/>
            </a:pPr>
            <a:r>
              <a:rPr lang="en-US" dirty="0">
                <a:latin typeface="Arial Narrow" charset="0"/>
                <a:cs typeface="+mj-cs"/>
              </a:rPr>
              <a:t>Chemical Contaminants</a:t>
            </a:r>
          </a:p>
        </p:txBody>
      </p:sp>
      <p:sp>
        <p:nvSpPr>
          <p:cNvPr id="71683"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Prevention:</a:t>
            </a:r>
          </a:p>
          <a:p>
            <a:pPr lvl="1" eaLnBrk="1" hangingPunct="1">
              <a:defRPr/>
            </a:pPr>
            <a:r>
              <a:rPr lang="en-US" dirty="0">
                <a:latin typeface="Arial Narrow" charset="0"/>
              </a:rPr>
              <a:t>Use chemicals for their intended use and follow manufacturer’s directions.</a:t>
            </a:r>
          </a:p>
          <a:p>
            <a:pPr marL="347472" lvl="1" indent="-347472" eaLnBrk="1" hangingPunct="1">
              <a:lnSpc>
                <a:spcPct val="100000"/>
              </a:lnSpc>
              <a:spcBef>
                <a:spcPts val="900"/>
              </a:spcBef>
              <a:defRPr/>
            </a:pPr>
            <a:r>
              <a:rPr lang="en-US" dirty="0">
                <a:latin typeface="Arial Narrow" charset="0"/>
              </a:rPr>
              <a:t>Only handle food with equipment and utensils approved for foodservice use.</a:t>
            </a:r>
          </a:p>
          <a:p>
            <a:pPr marL="347472" lvl="1" indent="-347472" eaLnBrk="1" hangingPunct="1">
              <a:lnSpc>
                <a:spcPct val="100000"/>
              </a:lnSpc>
              <a:spcBef>
                <a:spcPts val="900"/>
              </a:spcBef>
              <a:defRPr/>
            </a:pPr>
            <a:r>
              <a:rPr lang="en-US" dirty="0">
                <a:latin typeface="Arial Narrow" charset="0"/>
              </a:rPr>
              <a:t>Make sure the manufacturer’s labels on original chemical containers are readable.</a:t>
            </a:r>
          </a:p>
          <a:p>
            <a:pPr marL="347472" lvl="1" indent="-347472" eaLnBrk="1" hangingPunct="1">
              <a:lnSpc>
                <a:spcPct val="100000"/>
              </a:lnSpc>
              <a:spcBef>
                <a:spcPts val="900"/>
              </a:spcBef>
              <a:defRPr/>
            </a:pPr>
            <a:r>
              <a:rPr lang="en-US" dirty="0">
                <a:latin typeface="Arial Narrow" charset="0"/>
              </a:rPr>
              <a:t>Follow the manufacturer’s directions and </a:t>
            </a:r>
            <a:br>
              <a:rPr lang="en-US" dirty="0">
                <a:latin typeface="Arial Narrow" charset="0"/>
              </a:rPr>
            </a:br>
            <a:r>
              <a:rPr lang="en-US" dirty="0">
                <a:latin typeface="Arial Narrow" charset="0"/>
              </a:rPr>
              <a:t>local regulatory requirements when throwing out chemicals.</a:t>
            </a:r>
          </a:p>
        </p:txBody>
      </p:sp>
      <p:sp>
        <p:nvSpPr>
          <p:cNvPr id="71684"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2-40</a:t>
            </a:r>
          </a:p>
        </p:txBody>
      </p:sp>
      <p:sp>
        <p:nvSpPr>
          <p:cNvPr id="2" name="Footer Placeholder 1">
            <a:extLst>
              <a:ext uri="{FF2B5EF4-FFF2-40B4-BE49-F238E27FC236}">
                <a16:creationId xmlns:a16="http://schemas.microsoft.com/office/drawing/2014/main" id="{94DF7CDA-611F-FECA-8BF6-5C995361557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41C8409-3C44-4121-8EAE-E1A81DFCFF4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72706" name="Rectangle 2"/>
          <p:cNvSpPr>
            <a:spLocks noGrp="1" noChangeArrowheads="1"/>
          </p:cNvSpPr>
          <p:nvPr>
            <p:ph type="title"/>
          </p:nvPr>
        </p:nvSpPr>
        <p:spPr/>
        <p:txBody>
          <a:bodyPr/>
          <a:lstStyle/>
          <a:p>
            <a:pPr eaLnBrk="1" hangingPunct="1">
              <a:defRPr/>
            </a:pPr>
            <a:r>
              <a:rPr lang="en-US" dirty="0">
                <a:latin typeface="Arial Narrow" charset="0"/>
                <a:cs typeface="+mj-cs"/>
              </a:rPr>
              <a:t>Physical Contaminants</a:t>
            </a:r>
          </a:p>
        </p:txBody>
      </p:sp>
      <p:sp>
        <p:nvSpPr>
          <p:cNvPr id="72707" name="Rectangle 3"/>
          <p:cNvSpPr>
            <a:spLocks noGrp="1" noChangeArrowheads="1"/>
          </p:cNvSpPr>
          <p:nvPr>
            <p:ph idx="1"/>
          </p:nvPr>
        </p:nvSpPr>
        <p:spPr/>
        <p:txBody>
          <a:bodyPr/>
          <a:lstStyle/>
          <a:p>
            <a:pPr marL="0" indent="0" eaLnBrk="1" hangingPunct="1">
              <a:defRPr/>
            </a:pPr>
            <a:r>
              <a:rPr lang="en-US" dirty="0">
                <a:latin typeface="Arial Narrow" charset="0"/>
                <a:cs typeface="+mn-cs"/>
              </a:rPr>
              <a:t>Sources:</a:t>
            </a:r>
          </a:p>
          <a:p>
            <a:pPr marL="347472" lvl="1" indent="-347472" eaLnBrk="1" hangingPunct="1">
              <a:lnSpc>
                <a:spcPct val="100000"/>
              </a:lnSpc>
              <a:spcBef>
                <a:spcPts val="900"/>
              </a:spcBef>
              <a:defRPr/>
            </a:pPr>
            <a:r>
              <a:rPr lang="en-US" dirty="0">
                <a:latin typeface="Arial Narrow" charset="0"/>
              </a:rPr>
              <a:t>Common objects that get into food</a:t>
            </a:r>
          </a:p>
          <a:p>
            <a:pPr marL="694944" lvl="2" indent="-347472" eaLnBrk="1" hangingPunct="1">
              <a:lnSpc>
                <a:spcPct val="100000"/>
              </a:lnSpc>
              <a:spcBef>
                <a:spcPts val="900"/>
              </a:spcBef>
              <a:defRPr/>
            </a:pPr>
            <a:r>
              <a:rPr lang="en-US" dirty="0">
                <a:latin typeface="Arial Narrow" charset="0"/>
              </a:rPr>
              <a:t>Metal shavings from cans </a:t>
            </a:r>
          </a:p>
          <a:p>
            <a:pPr marL="694944" lvl="2" indent="-347472" eaLnBrk="1" hangingPunct="1">
              <a:lnSpc>
                <a:spcPct val="100000"/>
              </a:lnSpc>
              <a:spcBef>
                <a:spcPts val="900"/>
              </a:spcBef>
              <a:defRPr/>
            </a:pPr>
            <a:r>
              <a:rPr lang="en-US" dirty="0">
                <a:latin typeface="Arial Narrow" charset="0"/>
              </a:rPr>
              <a:t>Wood</a:t>
            </a:r>
          </a:p>
          <a:p>
            <a:pPr marL="694944" lvl="2" indent="-347472" eaLnBrk="1" hangingPunct="1">
              <a:lnSpc>
                <a:spcPct val="100000"/>
              </a:lnSpc>
              <a:spcBef>
                <a:spcPts val="900"/>
              </a:spcBef>
              <a:defRPr/>
            </a:pPr>
            <a:r>
              <a:rPr lang="en-US" dirty="0">
                <a:latin typeface="Arial Narrow" charset="0"/>
              </a:rPr>
              <a:t>Fingernails </a:t>
            </a:r>
          </a:p>
          <a:p>
            <a:pPr marL="694944" lvl="2" indent="-347472" eaLnBrk="1" hangingPunct="1">
              <a:lnSpc>
                <a:spcPct val="100000"/>
              </a:lnSpc>
              <a:spcBef>
                <a:spcPts val="900"/>
              </a:spcBef>
              <a:defRPr/>
            </a:pPr>
            <a:r>
              <a:rPr lang="en-US" dirty="0">
                <a:latin typeface="Arial Narrow" charset="0"/>
              </a:rPr>
              <a:t>Staples</a:t>
            </a:r>
          </a:p>
          <a:p>
            <a:pPr marL="694944" lvl="2" indent="-347472" eaLnBrk="1" hangingPunct="1">
              <a:lnSpc>
                <a:spcPct val="100000"/>
              </a:lnSpc>
              <a:spcBef>
                <a:spcPts val="900"/>
              </a:spcBef>
              <a:defRPr/>
            </a:pPr>
            <a:r>
              <a:rPr lang="en-US" dirty="0">
                <a:latin typeface="Arial Narrow" charset="0"/>
              </a:rPr>
              <a:t>Bandages </a:t>
            </a:r>
          </a:p>
          <a:p>
            <a:pPr marL="694944" lvl="2" indent="-347472" eaLnBrk="1" hangingPunct="1">
              <a:lnSpc>
                <a:spcPct val="100000"/>
              </a:lnSpc>
              <a:spcBef>
                <a:spcPts val="900"/>
              </a:spcBef>
              <a:defRPr/>
            </a:pPr>
            <a:r>
              <a:rPr lang="en-US" dirty="0">
                <a:latin typeface="Arial Narrow" charset="0"/>
              </a:rPr>
              <a:t>Glass</a:t>
            </a:r>
          </a:p>
          <a:p>
            <a:pPr marL="694944" lvl="2" indent="-347472" eaLnBrk="1" hangingPunct="1">
              <a:lnSpc>
                <a:spcPct val="100000"/>
              </a:lnSpc>
              <a:spcBef>
                <a:spcPts val="900"/>
              </a:spcBef>
              <a:defRPr/>
            </a:pPr>
            <a:r>
              <a:rPr lang="en-US" dirty="0">
                <a:latin typeface="Arial Narrow" charset="0"/>
              </a:rPr>
              <a:t>Jewelry </a:t>
            </a:r>
          </a:p>
          <a:p>
            <a:pPr marL="694944" lvl="2" indent="-347472" eaLnBrk="1" hangingPunct="1">
              <a:lnSpc>
                <a:spcPct val="100000"/>
              </a:lnSpc>
              <a:spcBef>
                <a:spcPts val="900"/>
              </a:spcBef>
              <a:defRPr/>
            </a:pPr>
            <a:r>
              <a:rPr lang="en-US" dirty="0">
                <a:latin typeface="Arial Narrow" charset="0"/>
              </a:rPr>
              <a:t>Dirt</a:t>
            </a:r>
          </a:p>
          <a:p>
            <a:pPr marL="347472" lvl="1" indent="-347472" eaLnBrk="1" hangingPunct="1">
              <a:lnSpc>
                <a:spcPct val="100000"/>
              </a:lnSpc>
              <a:spcBef>
                <a:spcPts val="900"/>
              </a:spcBef>
              <a:defRPr/>
            </a:pPr>
            <a:r>
              <a:rPr lang="en-US" dirty="0">
                <a:latin typeface="Arial Narrow" charset="0"/>
              </a:rPr>
              <a:t>Naturally occurring objects such as fruit pits and bones</a:t>
            </a:r>
          </a:p>
        </p:txBody>
      </p:sp>
      <p:sp>
        <p:nvSpPr>
          <p:cNvPr id="72708"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2-41</a:t>
            </a:r>
          </a:p>
        </p:txBody>
      </p:sp>
      <p:sp>
        <p:nvSpPr>
          <p:cNvPr id="2" name="Footer Placeholder 1">
            <a:extLst>
              <a:ext uri="{FF2B5EF4-FFF2-40B4-BE49-F238E27FC236}">
                <a16:creationId xmlns:a16="http://schemas.microsoft.com/office/drawing/2014/main" id="{9744140E-C3D5-F595-F8E0-7FE19550381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dirty="0">
                <a:latin typeface="Arial Narrow" charset="0"/>
                <a:cs typeface="+mj-cs"/>
              </a:rPr>
              <a:t>Physical Contaminants</a:t>
            </a:r>
          </a:p>
        </p:txBody>
      </p:sp>
      <p:sp>
        <p:nvSpPr>
          <p:cNvPr id="73731" name="Rectangle 3"/>
          <p:cNvSpPr>
            <a:spLocks noGrp="1" noChangeArrowheads="1"/>
          </p:cNvSpPr>
          <p:nvPr>
            <p:ph idx="1"/>
          </p:nvPr>
        </p:nvSpPr>
        <p:spPr/>
        <p:txBody>
          <a:bodyPr/>
          <a:lstStyle/>
          <a:p>
            <a:pPr marL="0" indent="0" eaLnBrk="1" hangingPunct="1">
              <a:defRPr/>
            </a:pPr>
            <a:r>
              <a:rPr lang="en-US" dirty="0">
                <a:latin typeface="Arial Narrow" charset="0"/>
                <a:cs typeface="+mn-cs"/>
              </a:rPr>
              <a:t>Symptoms:</a:t>
            </a:r>
          </a:p>
          <a:p>
            <a:pPr marL="347472" lvl="1" indent="-347472" eaLnBrk="1" hangingPunct="1">
              <a:lnSpc>
                <a:spcPct val="100000"/>
              </a:lnSpc>
              <a:spcBef>
                <a:spcPts val="900"/>
              </a:spcBef>
              <a:defRPr/>
            </a:pPr>
            <a:r>
              <a:rPr lang="en-US" dirty="0">
                <a:latin typeface="Arial Narrow" charset="0"/>
              </a:rPr>
              <a:t>Mild to fatal injuries </a:t>
            </a:r>
          </a:p>
          <a:p>
            <a:pPr marL="347472" lvl="1" indent="-347472" eaLnBrk="1" hangingPunct="1">
              <a:lnSpc>
                <a:spcPct val="100000"/>
              </a:lnSpc>
              <a:spcBef>
                <a:spcPts val="900"/>
              </a:spcBef>
              <a:defRPr/>
            </a:pPr>
            <a:r>
              <a:rPr lang="en-US" dirty="0">
                <a:latin typeface="Arial Narrow" charset="0"/>
              </a:rPr>
              <a:t>Cuts, dental damage, and choking</a:t>
            </a:r>
          </a:p>
          <a:p>
            <a:pPr marL="347472" lvl="1" indent="-347472" eaLnBrk="1" hangingPunct="1">
              <a:lnSpc>
                <a:spcPct val="100000"/>
              </a:lnSpc>
              <a:spcBef>
                <a:spcPts val="900"/>
              </a:spcBef>
              <a:defRPr/>
            </a:pPr>
            <a:r>
              <a:rPr lang="en-US" dirty="0">
                <a:latin typeface="Arial Narrow" charset="0"/>
              </a:rPr>
              <a:t>Bleeding and pain</a:t>
            </a:r>
          </a:p>
          <a:p>
            <a:pPr marL="0" indent="0" eaLnBrk="1" hangingPunct="1">
              <a:defRPr/>
            </a:pPr>
            <a:r>
              <a:rPr lang="en-US" dirty="0">
                <a:latin typeface="Arial Narrow" charset="0"/>
                <a:cs typeface="+mn-cs"/>
              </a:rPr>
              <a:t>Prevention:</a:t>
            </a:r>
          </a:p>
          <a:p>
            <a:pPr marL="347472" lvl="1" indent="-347472" eaLnBrk="1" hangingPunct="1">
              <a:lnSpc>
                <a:spcPct val="100000"/>
              </a:lnSpc>
              <a:spcBef>
                <a:spcPts val="900"/>
              </a:spcBef>
              <a:defRPr/>
            </a:pPr>
            <a:r>
              <a:rPr lang="en-US" dirty="0">
                <a:latin typeface="Arial Narrow" charset="0"/>
              </a:rPr>
              <a:t>Purchase food from approved, reputable suppliers.</a:t>
            </a:r>
          </a:p>
          <a:p>
            <a:pPr marL="347472" lvl="1" indent="-347472" eaLnBrk="1" hangingPunct="1">
              <a:lnSpc>
                <a:spcPct val="100000"/>
              </a:lnSpc>
              <a:spcBef>
                <a:spcPts val="900"/>
              </a:spcBef>
              <a:defRPr/>
            </a:pPr>
            <a:r>
              <a:rPr lang="en-US" dirty="0">
                <a:latin typeface="Arial Narrow" charset="0"/>
              </a:rPr>
              <a:t>Closely inspect food received.</a:t>
            </a:r>
          </a:p>
          <a:p>
            <a:pPr marL="347472" lvl="1" indent="-347472" eaLnBrk="1" hangingPunct="1">
              <a:lnSpc>
                <a:spcPct val="100000"/>
              </a:lnSpc>
              <a:spcBef>
                <a:spcPts val="900"/>
              </a:spcBef>
              <a:defRPr/>
            </a:pPr>
            <a:r>
              <a:rPr lang="en-US" dirty="0">
                <a:latin typeface="Arial Narrow" charset="0"/>
              </a:rPr>
              <a:t>Take steps to prevent physical contamination, </a:t>
            </a:r>
            <a:br>
              <a:rPr lang="en-US" dirty="0">
                <a:latin typeface="Arial Narrow" charset="0"/>
              </a:rPr>
            </a:br>
            <a:r>
              <a:rPr lang="en-US" dirty="0">
                <a:latin typeface="Arial Narrow" charset="0"/>
              </a:rPr>
              <a:t>including practicing good personal hygiene.</a:t>
            </a:r>
          </a:p>
          <a:p>
            <a:pPr marL="571500" lvl="1" indent="-457200" eaLnBrk="1" hangingPunct="1">
              <a:defRPr/>
            </a:pPr>
            <a:endParaRPr lang="en-US" dirty="0">
              <a:latin typeface="Arial Narrow" charset="0"/>
            </a:endParaRPr>
          </a:p>
        </p:txBody>
      </p:sp>
      <p:sp>
        <p:nvSpPr>
          <p:cNvPr id="7373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2-42</a:t>
            </a:r>
          </a:p>
        </p:txBody>
      </p:sp>
      <p:sp>
        <p:nvSpPr>
          <p:cNvPr id="2" name="Footer Placeholder 1">
            <a:extLst>
              <a:ext uri="{FF2B5EF4-FFF2-40B4-BE49-F238E27FC236}">
                <a16:creationId xmlns:a16="http://schemas.microsoft.com/office/drawing/2014/main" id="{1D40E545-1467-95E2-88A7-EDCE620F9B0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dirty="0">
                <a:latin typeface="Arial Narrow" charset="0"/>
                <a:cs typeface="+mj-cs"/>
              </a:rPr>
              <a:t>Deliberate Contamination of Food</a:t>
            </a:r>
          </a:p>
        </p:txBody>
      </p:sp>
      <p:sp>
        <p:nvSpPr>
          <p:cNvPr id="74755" name="Rectangle 3"/>
          <p:cNvSpPr>
            <a:spLocks noGrp="1" noChangeArrowheads="1"/>
          </p:cNvSpPr>
          <p:nvPr>
            <p:ph idx="1"/>
          </p:nvPr>
        </p:nvSpPr>
        <p:spPr/>
        <p:txBody>
          <a:bodyPr/>
          <a:lstStyle/>
          <a:p>
            <a:pPr marL="0" indent="0" eaLnBrk="1" hangingPunct="1">
              <a:defRPr/>
            </a:pPr>
            <a:r>
              <a:rPr lang="en-US" dirty="0">
                <a:latin typeface="Arial Narrow" charset="0"/>
                <a:cs typeface="+mn-cs"/>
              </a:rPr>
              <a:t>Groups who may attempt to contaminate food:</a:t>
            </a:r>
          </a:p>
          <a:p>
            <a:pPr marL="347472" lvl="1" indent="-347472" eaLnBrk="1" hangingPunct="1">
              <a:lnSpc>
                <a:spcPct val="100000"/>
              </a:lnSpc>
              <a:spcBef>
                <a:spcPts val="900"/>
              </a:spcBef>
              <a:defRPr/>
            </a:pPr>
            <a:r>
              <a:rPr lang="en-US" dirty="0">
                <a:latin typeface="Arial Narrow" charset="0"/>
              </a:rPr>
              <a:t>Terrorists </a:t>
            </a:r>
          </a:p>
          <a:p>
            <a:pPr marL="347472" lvl="1" indent="-347472" eaLnBrk="1" hangingPunct="1">
              <a:lnSpc>
                <a:spcPct val="100000"/>
              </a:lnSpc>
              <a:spcBef>
                <a:spcPts val="900"/>
              </a:spcBef>
              <a:defRPr/>
            </a:pPr>
            <a:r>
              <a:rPr lang="en-US" dirty="0">
                <a:latin typeface="Arial Narrow" charset="0"/>
              </a:rPr>
              <a:t>Disgruntled current or former staff</a:t>
            </a:r>
          </a:p>
          <a:p>
            <a:pPr marL="347472" lvl="1" indent="-347472" eaLnBrk="1" hangingPunct="1">
              <a:lnSpc>
                <a:spcPct val="100000"/>
              </a:lnSpc>
              <a:spcBef>
                <a:spcPts val="900"/>
              </a:spcBef>
              <a:defRPr/>
            </a:pPr>
            <a:r>
              <a:rPr lang="en-US" dirty="0">
                <a:latin typeface="Arial Narrow" charset="0"/>
              </a:rPr>
              <a:t>Vendors</a:t>
            </a:r>
          </a:p>
          <a:p>
            <a:pPr marL="347472" lvl="1" indent="-347472" eaLnBrk="1" hangingPunct="1">
              <a:lnSpc>
                <a:spcPct val="100000"/>
              </a:lnSpc>
              <a:spcBef>
                <a:spcPts val="900"/>
              </a:spcBef>
              <a:defRPr/>
            </a:pPr>
            <a:r>
              <a:rPr lang="en-US" dirty="0">
                <a:latin typeface="Arial Narrow" charset="0"/>
              </a:rPr>
              <a:t>Competitors</a:t>
            </a:r>
          </a:p>
          <a:p>
            <a:pPr marL="0" indent="0" eaLnBrk="1" hangingPunct="1">
              <a:defRPr/>
            </a:pPr>
            <a:r>
              <a:rPr lang="en-US" dirty="0">
                <a:latin typeface="Arial Narrow" charset="0"/>
                <a:cs typeface="+mn-cs"/>
              </a:rPr>
              <a:t>FDA defense tool:</a:t>
            </a:r>
          </a:p>
          <a:p>
            <a:pPr marL="347472" lvl="1" indent="-347472" eaLnBrk="1" hangingPunct="1">
              <a:lnSpc>
                <a:spcPct val="100000"/>
              </a:lnSpc>
              <a:spcBef>
                <a:spcPts val="900"/>
              </a:spcBef>
              <a:defRPr/>
            </a:pPr>
            <a:r>
              <a:rPr lang="en-US" dirty="0">
                <a:latin typeface="Arial Narrow" charset="0"/>
              </a:rPr>
              <a:t>A.L.E.R.T.</a:t>
            </a:r>
          </a:p>
          <a:p>
            <a:pPr marL="571500" lvl="1" indent="-457200" eaLnBrk="1" hangingPunct="1">
              <a:defRPr/>
            </a:pPr>
            <a:endParaRPr lang="en-US" dirty="0">
              <a:latin typeface="Arial Narrow" charset="0"/>
            </a:endParaRPr>
          </a:p>
        </p:txBody>
      </p:sp>
      <p:sp>
        <p:nvSpPr>
          <p:cNvPr id="7475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2-43</a:t>
            </a:r>
          </a:p>
        </p:txBody>
      </p:sp>
      <p:sp>
        <p:nvSpPr>
          <p:cNvPr id="2" name="Footer Placeholder 1">
            <a:extLst>
              <a:ext uri="{FF2B5EF4-FFF2-40B4-BE49-F238E27FC236}">
                <a16:creationId xmlns:a16="http://schemas.microsoft.com/office/drawing/2014/main" id="{500FBF9A-932D-D654-23A1-45AA592613D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2"/>
          <p:cNvSpPr>
            <a:spLocks noGrp="1" noChangeArrowheads="1"/>
          </p:cNvSpPr>
          <p:nvPr>
            <p:ph type="title"/>
          </p:nvPr>
        </p:nvSpPr>
        <p:spPr/>
        <p:txBody>
          <a:bodyPr/>
          <a:lstStyle/>
          <a:p>
            <a:pPr eaLnBrk="1" hangingPunct="1">
              <a:defRPr/>
            </a:pPr>
            <a:r>
              <a:rPr lang="en-US" dirty="0">
                <a:latin typeface="Arial Narrow" charset="0"/>
                <a:cs typeface="+mj-cs"/>
              </a:rPr>
              <a:t>Deliberate Contamination of Food</a:t>
            </a:r>
          </a:p>
        </p:txBody>
      </p:sp>
      <p:sp>
        <p:nvSpPr>
          <p:cNvPr id="5123" name="Rectangle 3"/>
          <p:cNvSpPr>
            <a:spLocks noGrp="1" noChangeArrowheads="1"/>
          </p:cNvSpPr>
          <p:nvPr>
            <p:ph idx="1"/>
          </p:nvPr>
        </p:nvSpPr>
        <p:spPr/>
        <p:txBody>
          <a:bodyPr/>
          <a:lstStyle/>
          <a:p>
            <a:pPr marL="1544638" indent="-1544638" eaLnBrk="1" hangingPunct="1">
              <a:lnSpc>
                <a:spcPct val="100000"/>
              </a:lnSpc>
              <a:spcBef>
                <a:spcPts val="900"/>
              </a:spcBef>
              <a:buFont typeface="Wingdings" pitchFamily="2" charset="2"/>
              <a:buNone/>
              <a:defRPr/>
            </a:pPr>
            <a:r>
              <a:rPr lang="en-US" sz="3200" dirty="0">
                <a:ea typeface="+mn-ea"/>
                <a:cs typeface="+mn-cs"/>
              </a:rPr>
              <a:t>A</a:t>
            </a:r>
            <a:r>
              <a:rPr lang="en-US" dirty="0">
                <a:ea typeface="+mn-ea"/>
                <a:cs typeface="+mn-cs"/>
              </a:rPr>
              <a:t>ssure 	</a:t>
            </a:r>
            <a:r>
              <a:rPr lang="en-US" sz="2200" b="0" dirty="0">
                <a:solidFill>
                  <a:schemeClr val="tx1"/>
                </a:solidFill>
                <a:ea typeface="+mn-ea"/>
                <a:cs typeface="+mn-cs"/>
              </a:rPr>
              <a:t>Make sure products received are from safe sources.</a:t>
            </a:r>
          </a:p>
          <a:p>
            <a:pPr marL="1544638" indent="-1544638" eaLnBrk="1" hangingPunct="1">
              <a:lnSpc>
                <a:spcPct val="100000"/>
              </a:lnSpc>
              <a:spcBef>
                <a:spcPts val="900"/>
              </a:spcBef>
              <a:buFont typeface="Wingdings" pitchFamily="2" charset="2"/>
              <a:buNone/>
              <a:defRPr/>
            </a:pPr>
            <a:r>
              <a:rPr lang="en-US" sz="3200" dirty="0">
                <a:ea typeface="+mn-ea"/>
                <a:cs typeface="+mn-cs"/>
              </a:rPr>
              <a:t>L</a:t>
            </a:r>
            <a:r>
              <a:rPr lang="en-US" dirty="0">
                <a:ea typeface="+mn-ea"/>
                <a:cs typeface="+mn-cs"/>
              </a:rPr>
              <a:t>ook	</a:t>
            </a:r>
            <a:r>
              <a:rPr lang="en-US" sz="2200" b="0" dirty="0">
                <a:solidFill>
                  <a:schemeClr val="tx1"/>
                </a:solidFill>
                <a:ea typeface="+mn-ea"/>
                <a:cs typeface="+mn-cs"/>
              </a:rPr>
              <a:t>Monitor the security of products in the facility.</a:t>
            </a:r>
            <a:r>
              <a:rPr lang="en-US" dirty="0">
                <a:ea typeface="+mn-ea"/>
                <a:cs typeface="+mn-cs"/>
              </a:rPr>
              <a:t>	</a:t>
            </a:r>
          </a:p>
          <a:p>
            <a:pPr marL="1544638" indent="-1544638" eaLnBrk="1" hangingPunct="1">
              <a:lnSpc>
                <a:spcPct val="100000"/>
              </a:lnSpc>
              <a:spcBef>
                <a:spcPts val="900"/>
              </a:spcBef>
              <a:buFont typeface="Wingdings" pitchFamily="2" charset="2"/>
              <a:buNone/>
              <a:defRPr/>
            </a:pPr>
            <a:r>
              <a:rPr lang="en-US" sz="3200" dirty="0">
                <a:ea typeface="+mn-ea"/>
                <a:cs typeface="+mn-cs"/>
              </a:rPr>
              <a:t>E</a:t>
            </a:r>
            <a:r>
              <a:rPr lang="en-US" dirty="0">
                <a:ea typeface="+mn-ea"/>
                <a:cs typeface="+mn-cs"/>
              </a:rPr>
              <a:t>mployees	</a:t>
            </a:r>
            <a:r>
              <a:rPr lang="en-US" sz="2200" b="0" dirty="0">
                <a:solidFill>
                  <a:schemeClr val="tx1"/>
                </a:solidFill>
                <a:ea typeface="+mn-ea"/>
                <a:cs typeface="+mn-cs"/>
              </a:rPr>
              <a:t>Know who is in your facility.</a:t>
            </a:r>
            <a:endParaRPr lang="en-US" b="0" dirty="0">
              <a:ea typeface="+mn-ea"/>
              <a:cs typeface="+mn-cs"/>
            </a:endParaRPr>
          </a:p>
          <a:p>
            <a:pPr marL="1544638" indent="-1544638" eaLnBrk="1" hangingPunct="1">
              <a:lnSpc>
                <a:spcPct val="100000"/>
              </a:lnSpc>
              <a:spcBef>
                <a:spcPts val="900"/>
              </a:spcBef>
              <a:buFont typeface="Wingdings" pitchFamily="2" charset="2"/>
              <a:buNone/>
              <a:defRPr/>
            </a:pPr>
            <a:r>
              <a:rPr lang="en-US" sz="3200" dirty="0">
                <a:ea typeface="+mn-ea"/>
                <a:cs typeface="+mn-cs"/>
              </a:rPr>
              <a:t>R</a:t>
            </a:r>
            <a:r>
              <a:rPr lang="en-US" dirty="0">
                <a:ea typeface="+mn-ea"/>
                <a:cs typeface="+mn-cs"/>
              </a:rPr>
              <a:t>eports 	</a:t>
            </a:r>
            <a:r>
              <a:rPr lang="en-US" sz="2200" b="0" dirty="0">
                <a:solidFill>
                  <a:schemeClr val="tx1"/>
                </a:solidFill>
                <a:ea typeface="+mn-ea"/>
                <a:cs typeface="+mn-cs"/>
              </a:rPr>
              <a:t>Keep information related to food defense accessible.</a:t>
            </a:r>
            <a:r>
              <a:rPr lang="en-US" dirty="0">
                <a:ea typeface="+mn-ea"/>
                <a:cs typeface="+mn-cs"/>
              </a:rPr>
              <a:t>	</a:t>
            </a:r>
          </a:p>
          <a:p>
            <a:pPr marL="1544638" indent="-1544638" eaLnBrk="1" hangingPunct="1">
              <a:lnSpc>
                <a:spcPct val="100000"/>
              </a:lnSpc>
              <a:spcBef>
                <a:spcPts val="900"/>
              </a:spcBef>
              <a:buFont typeface="Wingdings" pitchFamily="2" charset="2"/>
              <a:buNone/>
              <a:defRPr/>
            </a:pPr>
            <a:r>
              <a:rPr lang="en-US" sz="3200" dirty="0">
                <a:ea typeface="+mn-ea"/>
                <a:cs typeface="+mn-cs"/>
              </a:rPr>
              <a:t>T</a:t>
            </a:r>
            <a:r>
              <a:rPr lang="en-US" dirty="0">
                <a:ea typeface="+mn-ea"/>
                <a:cs typeface="+mn-cs"/>
              </a:rPr>
              <a:t>hreat 	</a:t>
            </a:r>
            <a:r>
              <a:rPr lang="en-US" sz="2200" b="0" dirty="0">
                <a:solidFill>
                  <a:schemeClr val="tx1"/>
                </a:solidFill>
                <a:ea typeface="+mn-ea"/>
                <a:cs typeface="+mn-cs"/>
              </a:rPr>
              <a:t>Develop a plan for responding to suspicious activity or </a:t>
            </a:r>
            <a:br>
              <a:rPr lang="en-US" sz="2200" b="0" dirty="0">
                <a:solidFill>
                  <a:schemeClr val="tx1"/>
                </a:solidFill>
                <a:ea typeface="+mn-ea"/>
                <a:cs typeface="+mn-cs"/>
              </a:rPr>
            </a:br>
            <a:r>
              <a:rPr lang="en-US" sz="2200" b="0" dirty="0">
                <a:solidFill>
                  <a:schemeClr val="tx1"/>
                </a:solidFill>
                <a:ea typeface="+mn-ea"/>
                <a:cs typeface="+mn-cs"/>
              </a:rPr>
              <a:t>a threat to the operation.</a:t>
            </a:r>
            <a:endParaRPr lang="en-US" b="0" dirty="0">
              <a:ea typeface="+mn-ea"/>
              <a:cs typeface="+mn-cs"/>
            </a:endParaRPr>
          </a:p>
          <a:p>
            <a:pPr marL="1544638" lvl="1" indent="-1544638" eaLnBrk="1" hangingPunct="1">
              <a:buFont typeface="Wingdings" pitchFamily="2" charset="2"/>
              <a:buNone/>
              <a:defRPr/>
            </a:pPr>
            <a:endParaRPr lang="en-US" dirty="0"/>
          </a:p>
        </p:txBody>
      </p:sp>
      <p:sp>
        <p:nvSpPr>
          <p:cNvPr id="75779"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2-44</a:t>
            </a:r>
          </a:p>
        </p:txBody>
      </p:sp>
      <p:sp>
        <p:nvSpPr>
          <p:cNvPr id="2" name="Footer Placeholder 1">
            <a:extLst>
              <a:ext uri="{FF2B5EF4-FFF2-40B4-BE49-F238E27FC236}">
                <a16:creationId xmlns:a16="http://schemas.microsoft.com/office/drawing/2014/main" id="{BE8EF32D-4C1A-BF23-9CB1-68AC7C5B367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n-US" dirty="0">
                <a:latin typeface="Arial Narrow" charset="0"/>
                <a:cs typeface="+mj-cs"/>
              </a:rPr>
              <a:t>Responding to a Foodborne-Illness Outbreak</a:t>
            </a:r>
          </a:p>
        </p:txBody>
      </p:sp>
      <p:sp>
        <p:nvSpPr>
          <p:cNvPr id="76803" name="Rectangle 3"/>
          <p:cNvSpPr>
            <a:spLocks noGrp="1" noChangeArrowheads="1"/>
          </p:cNvSpPr>
          <p:nvPr>
            <p:ph idx="1"/>
          </p:nvPr>
        </p:nvSpPr>
        <p:spPr/>
        <p:txBody>
          <a:bodyPr/>
          <a:lstStyle/>
          <a:p>
            <a:pPr marL="347472" lvl="1" indent="-347472" eaLnBrk="1" hangingPunct="1">
              <a:lnSpc>
                <a:spcPct val="100000"/>
              </a:lnSpc>
              <a:spcBef>
                <a:spcPts val="900"/>
              </a:spcBef>
              <a:defRPr/>
            </a:pPr>
            <a:r>
              <a:rPr lang="en-US" dirty="0">
                <a:latin typeface="Arial Narrow" charset="0"/>
              </a:rPr>
              <a:t>Gather information.</a:t>
            </a:r>
          </a:p>
          <a:p>
            <a:pPr marL="347472" lvl="1" indent="-347472" eaLnBrk="1" hangingPunct="1">
              <a:lnSpc>
                <a:spcPct val="100000"/>
              </a:lnSpc>
              <a:spcBef>
                <a:spcPts val="900"/>
              </a:spcBef>
              <a:defRPr/>
            </a:pPr>
            <a:r>
              <a:rPr lang="en-US" dirty="0">
                <a:latin typeface="Arial Narrow" charset="0"/>
              </a:rPr>
              <a:t>Notify authorities.</a:t>
            </a:r>
          </a:p>
          <a:p>
            <a:pPr marL="347472" lvl="1" indent="-347472" eaLnBrk="1" hangingPunct="1">
              <a:lnSpc>
                <a:spcPct val="100000"/>
              </a:lnSpc>
              <a:spcBef>
                <a:spcPts val="900"/>
              </a:spcBef>
              <a:defRPr/>
            </a:pPr>
            <a:r>
              <a:rPr lang="en-US" dirty="0">
                <a:latin typeface="Arial Narrow" charset="0"/>
              </a:rPr>
              <a:t>Segregate product.</a:t>
            </a:r>
          </a:p>
          <a:p>
            <a:pPr marL="347472" lvl="1" indent="-347472" eaLnBrk="1" hangingPunct="1">
              <a:lnSpc>
                <a:spcPct val="100000"/>
              </a:lnSpc>
              <a:spcBef>
                <a:spcPts val="900"/>
              </a:spcBef>
              <a:defRPr/>
            </a:pPr>
            <a:r>
              <a:rPr lang="en-US" dirty="0">
                <a:latin typeface="Arial Narrow" charset="0"/>
              </a:rPr>
              <a:t>Document information.</a:t>
            </a:r>
          </a:p>
          <a:p>
            <a:pPr marL="347472" lvl="1" indent="-347472" eaLnBrk="1" hangingPunct="1">
              <a:lnSpc>
                <a:spcPct val="100000"/>
              </a:lnSpc>
              <a:spcBef>
                <a:spcPts val="900"/>
              </a:spcBef>
              <a:defRPr/>
            </a:pPr>
            <a:r>
              <a:rPr lang="en-US" dirty="0">
                <a:latin typeface="Arial Narrow" charset="0"/>
              </a:rPr>
              <a:t>Identify staff.</a:t>
            </a:r>
          </a:p>
          <a:p>
            <a:pPr marL="347472" lvl="1" indent="-347472" eaLnBrk="1" hangingPunct="1">
              <a:lnSpc>
                <a:spcPct val="100000"/>
              </a:lnSpc>
              <a:spcBef>
                <a:spcPts val="900"/>
              </a:spcBef>
              <a:defRPr/>
            </a:pPr>
            <a:r>
              <a:rPr lang="en-US" dirty="0">
                <a:latin typeface="Arial Narrow" charset="0"/>
              </a:rPr>
              <a:t>Cooperate with authorities.</a:t>
            </a:r>
          </a:p>
          <a:p>
            <a:pPr marL="347472" lvl="1" indent="-347472" eaLnBrk="1" hangingPunct="1">
              <a:lnSpc>
                <a:spcPct val="100000"/>
              </a:lnSpc>
              <a:spcBef>
                <a:spcPts val="900"/>
              </a:spcBef>
              <a:defRPr/>
            </a:pPr>
            <a:r>
              <a:rPr lang="en-US" dirty="0">
                <a:latin typeface="Arial Narrow" charset="0"/>
              </a:rPr>
              <a:t>Review procedures.</a:t>
            </a:r>
          </a:p>
          <a:p>
            <a:pPr marL="571500" lvl="1" indent="-457200" eaLnBrk="1" hangingPunct="1">
              <a:defRPr/>
            </a:pPr>
            <a:endParaRPr lang="en-US" dirty="0">
              <a:latin typeface="Arial Narrow" charset="0"/>
            </a:endParaRPr>
          </a:p>
        </p:txBody>
      </p:sp>
      <p:sp>
        <p:nvSpPr>
          <p:cNvPr id="7680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2-45</a:t>
            </a:r>
          </a:p>
        </p:txBody>
      </p:sp>
      <p:sp>
        <p:nvSpPr>
          <p:cNvPr id="2" name="Footer Placeholder 1">
            <a:extLst>
              <a:ext uri="{FF2B5EF4-FFF2-40B4-BE49-F238E27FC236}">
                <a16:creationId xmlns:a16="http://schemas.microsoft.com/office/drawing/2014/main" id="{50AF69B3-4E68-0FC1-5A2B-76A7873CC0C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77826" name="Rectangle 2"/>
          <p:cNvSpPr>
            <a:spLocks noGrp="1" noChangeArrowheads="1"/>
          </p:cNvSpPr>
          <p:nvPr>
            <p:ph type="title"/>
          </p:nvPr>
        </p:nvSpPr>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idx="1"/>
          </p:nvPr>
        </p:nvSpPr>
        <p:spPr/>
        <p:txBody>
          <a:bodyPr/>
          <a:lstStyle/>
          <a:p>
            <a:pPr marL="347472" lvl="1" indent="-347472" eaLnBrk="1" hangingPunct="1">
              <a:lnSpc>
                <a:spcPct val="100000"/>
              </a:lnSpc>
              <a:spcBef>
                <a:spcPts val="900"/>
              </a:spcBef>
              <a:buFont typeface="Wingdings" pitchFamily="2" charset="2"/>
              <a:buChar char="l"/>
              <a:defRPr/>
            </a:pPr>
            <a:r>
              <a:rPr lang="en-US" dirty="0"/>
              <a:t>Gather information:</a:t>
            </a:r>
          </a:p>
          <a:p>
            <a:pPr marL="694944" lvl="2" indent="-347472" eaLnBrk="1" hangingPunct="1">
              <a:lnSpc>
                <a:spcPct val="100000"/>
              </a:lnSpc>
              <a:spcBef>
                <a:spcPts val="900"/>
              </a:spcBef>
              <a:buFont typeface="Courier New" pitchFamily="49" charset="0"/>
              <a:buChar char="o"/>
              <a:defRPr/>
            </a:pPr>
            <a:r>
              <a:rPr lang="en-US" dirty="0"/>
              <a:t>Ask the person for general contact information.</a:t>
            </a:r>
          </a:p>
          <a:p>
            <a:pPr marL="694944" lvl="2" indent="-347472" eaLnBrk="1" hangingPunct="1">
              <a:lnSpc>
                <a:spcPct val="100000"/>
              </a:lnSpc>
              <a:spcBef>
                <a:spcPts val="900"/>
              </a:spcBef>
              <a:buFont typeface="Courier New" pitchFamily="49" charset="0"/>
              <a:buChar char="o"/>
              <a:defRPr/>
            </a:pPr>
            <a:r>
              <a:rPr lang="en-US" dirty="0"/>
              <a:t>Ask the person to identify the food eaten.</a:t>
            </a:r>
          </a:p>
          <a:p>
            <a:pPr marL="694944" lvl="2" indent="-347472" eaLnBrk="1" hangingPunct="1">
              <a:lnSpc>
                <a:spcPct val="100000"/>
              </a:lnSpc>
              <a:spcBef>
                <a:spcPts val="900"/>
              </a:spcBef>
              <a:buFont typeface="Courier New" pitchFamily="49" charset="0"/>
              <a:buChar char="o"/>
              <a:defRPr/>
            </a:pPr>
            <a:r>
              <a:rPr lang="en-US" dirty="0"/>
              <a:t>Ask for a description of symptoms.</a:t>
            </a:r>
          </a:p>
          <a:p>
            <a:pPr marL="694944" lvl="2" indent="-347472" eaLnBrk="1" hangingPunct="1">
              <a:lnSpc>
                <a:spcPct val="100000"/>
              </a:lnSpc>
              <a:spcBef>
                <a:spcPts val="900"/>
              </a:spcBef>
              <a:buFont typeface="Courier New" pitchFamily="49" charset="0"/>
              <a:buChar char="o"/>
              <a:defRPr/>
            </a:pPr>
            <a:r>
              <a:rPr lang="en-US" dirty="0"/>
              <a:t>Ask when the person first got sick.</a:t>
            </a:r>
          </a:p>
          <a:p>
            <a:pPr marL="347472" lvl="1" indent="-347472" eaLnBrk="1" hangingPunct="1">
              <a:lnSpc>
                <a:spcPct val="100000"/>
              </a:lnSpc>
              <a:spcBef>
                <a:spcPts val="900"/>
              </a:spcBef>
              <a:buFont typeface="Wingdings" pitchFamily="2" charset="2"/>
              <a:buChar char="l"/>
              <a:defRPr/>
            </a:pPr>
            <a:r>
              <a:rPr lang="en-US" dirty="0"/>
              <a:t>Notify authorities:</a:t>
            </a:r>
          </a:p>
          <a:p>
            <a:pPr marL="694944" lvl="2" indent="-347472" eaLnBrk="1" hangingPunct="1">
              <a:lnSpc>
                <a:spcPct val="100000"/>
              </a:lnSpc>
              <a:spcBef>
                <a:spcPts val="900"/>
              </a:spcBef>
              <a:buFont typeface="Courier New" pitchFamily="49" charset="0"/>
              <a:buChar char="o"/>
              <a:defRPr/>
            </a:pPr>
            <a:r>
              <a:rPr lang="en-US" dirty="0"/>
              <a:t>Contact the local regulatory authority if an </a:t>
            </a:r>
            <a:br>
              <a:rPr lang="en-US" dirty="0"/>
            </a:br>
            <a:r>
              <a:rPr lang="en-US" dirty="0"/>
              <a:t>outbreak is suspected.</a:t>
            </a:r>
          </a:p>
          <a:p>
            <a:pPr marL="576263" lvl="2" indent="0" eaLnBrk="1" hangingPunct="1">
              <a:buFont typeface="Courier New" pitchFamily="49" charset="0"/>
              <a:buNone/>
              <a:defRPr/>
            </a:pPr>
            <a:endParaRPr lang="en-US" dirty="0"/>
          </a:p>
        </p:txBody>
      </p:sp>
      <p:sp>
        <p:nvSpPr>
          <p:cNvPr id="7782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2-46</a:t>
            </a:r>
          </a:p>
        </p:txBody>
      </p:sp>
      <p:pic>
        <p:nvPicPr>
          <p:cNvPr id="2" name="Picture 1" descr="6e_c02_4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
        <p:nvSpPr>
          <p:cNvPr id="4" name="Footer Placeholder 3">
            <a:extLst>
              <a:ext uri="{FF2B5EF4-FFF2-40B4-BE49-F238E27FC236}">
                <a16:creationId xmlns:a16="http://schemas.microsoft.com/office/drawing/2014/main" id="{04E57D04-AE56-8F70-1058-533A29BC739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a:latin typeface="Arial Narrow" charset="0"/>
                <a:cs typeface="+mj-cs"/>
              </a:rPr>
              <a:t>Contaminants</a:t>
            </a:r>
          </a:p>
        </p:txBody>
      </p:sp>
      <p:sp>
        <p:nvSpPr>
          <p:cNvPr id="20483" name="Rectangle 3"/>
          <p:cNvSpPr>
            <a:spLocks noGrp="1" noChangeArrowheads="1"/>
          </p:cNvSpPr>
          <p:nvPr>
            <p:ph idx="1"/>
          </p:nvPr>
        </p:nvSpPr>
        <p:spPr/>
        <p:txBody>
          <a:bodyPr/>
          <a:lstStyle/>
          <a:p>
            <a:pPr marL="0" indent="0" eaLnBrk="1" hangingPunct="1">
              <a:defRPr/>
            </a:pPr>
            <a:r>
              <a:rPr lang="en-US" dirty="0">
                <a:latin typeface="Arial Narrow" charset="0"/>
                <a:cs typeface="+mn-cs"/>
              </a:rPr>
              <a:t>Biological contaminants:</a:t>
            </a:r>
          </a:p>
          <a:p>
            <a:pPr marL="347472" lvl="1" indent="-347472" eaLnBrk="1" hangingPunct="1">
              <a:lnSpc>
                <a:spcPct val="100000"/>
              </a:lnSpc>
              <a:spcBef>
                <a:spcPts val="900"/>
              </a:spcBef>
              <a:defRPr/>
            </a:pPr>
            <a:r>
              <a:rPr lang="en-US" dirty="0">
                <a:latin typeface="Arial Narrow" charset="0"/>
              </a:rPr>
              <a:t>Bacteria</a:t>
            </a:r>
          </a:p>
          <a:p>
            <a:pPr marL="347472" lvl="1" indent="-347472" eaLnBrk="1" hangingPunct="1">
              <a:lnSpc>
                <a:spcPct val="100000"/>
              </a:lnSpc>
              <a:spcBef>
                <a:spcPts val="900"/>
              </a:spcBef>
              <a:defRPr/>
            </a:pPr>
            <a:r>
              <a:rPr lang="en-US" dirty="0">
                <a:latin typeface="Arial Narrow" charset="0"/>
              </a:rPr>
              <a:t>Viruses</a:t>
            </a:r>
          </a:p>
          <a:p>
            <a:pPr marL="347472" lvl="1" indent="-347472" eaLnBrk="1" hangingPunct="1">
              <a:lnSpc>
                <a:spcPct val="100000"/>
              </a:lnSpc>
              <a:spcBef>
                <a:spcPts val="900"/>
              </a:spcBef>
              <a:defRPr/>
            </a:pPr>
            <a:r>
              <a:rPr lang="en-US" dirty="0">
                <a:latin typeface="Arial Narrow" charset="0"/>
              </a:rPr>
              <a:t>Parasites</a:t>
            </a:r>
          </a:p>
          <a:p>
            <a:pPr marL="347472" lvl="1" indent="-347472" eaLnBrk="1" hangingPunct="1">
              <a:lnSpc>
                <a:spcPct val="100000"/>
              </a:lnSpc>
              <a:spcBef>
                <a:spcPts val="900"/>
              </a:spcBef>
              <a:defRPr/>
            </a:pPr>
            <a:r>
              <a:rPr lang="en-US" dirty="0">
                <a:latin typeface="Arial Narrow" charset="0"/>
              </a:rPr>
              <a:t>Fungi</a:t>
            </a:r>
          </a:p>
        </p:txBody>
      </p:sp>
      <p:sp>
        <p:nvSpPr>
          <p:cNvPr id="204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1-8</a:t>
            </a:r>
          </a:p>
        </p:txBody>
      </p:sp>
      <p:pic>
        <p:nvPicPr>
          <p:cNvPr id="8" name="Picture Placeholder 3"/>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2" name="Footer Placeholder 1">
            <a:extLst>
              <a:ext uri="{FF2B5EF4-FFF2-40B4-BE49-F238E27FC236}">
                <a16:creationId xmlns:a16="http://schemas.microsoft.com/office/drawing/2014/main" id="{F7F838F7-18D9-2830-5318-CFE112689EC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B7DF4C0-4670-49DD-B28A-4BDA8E5E76FA}"/>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78850" name="Rectangle 2"/>
          <p:cNvSpPr>
            <a:spLocks noGrp="1" noChangeArrowheads="1"/>
          </p:cNvSpPr>
          <p:nvPr>
            <p:ph type="title"/>
          </p:nvPr>
        </p:nvSpPr>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idx="1"/>
          </p:nvPr>
        </p:nvSpPr>
        <p:spPr/>
        <p:txBody>
          <a:bodyPr/>
          <a:lstStyle/>
          <a:p>
            <a:pPr marL="347472" lvl="1" indent="-347472" eaLnBrk="1" hangingPunct="1">
              <a:lnSpc>
                <a:spcPct val="100000"/>
              </a:lnSpc>
              <a:spcBef>
                <a:spcPts val="900"/>
              </a:spcBef>
              <a:defRPr/>
            </a:pPr>
            <a:r>
              <a:rPr lang="en-US" dirty="0">
                <a:latin typeface="Arial Narrow" charset="0"/>
              </a:rPr>
              <a:t>Segregate product:</a:t>
            </a:r>
          </a:p>
          <a:p>
            <a:pPr marL="694944" lvl="2" indent="-347472" eaLnBrk="1" hangingPunct="1">
              <a:lnSpc>
                <a:spcPct val="100000"/>
              </a:lnSpc>
              <a:spcBef>
                <a:spcPts val="900"/>
              </a:spcBef>
              <a:defRPr/>
            </a:pPr>
            <a:r>
              <a:rPr lang="en-US" dirty="0">
                <a:latin typeface="Arial Narrow" charset="0"/>
              </a:rPr>
              <a:t>Set the suspected product aside if any remains.</a:t>
            </a:r>
          </a:p>
          <a:p>
            <a:pPr marL="694944" lvl="2" indent="-347472" eaLnBrk="1" hangingPunct="1">
              <a:lnSpc>
                <a:spcPct val="100000"/>
              </a:lnSpc>
              <a:spcBef>
                <a:spcPts val="900"/>
              </a:spcBef>
              <a:defRPr/>
            </a:pPr>
            <a:r>
              <a:rPr lang="en-US" dirty="0">
                <a:latin typeface="Arial Narrow" charset="0"/>
              </a:rPr>
              <a:t>Include a label with </a:t>
            </a:r>
            <a:r>
              <a:rPr lang="ja-JP" altLang="en-US" dirty="0">
                <a:latin typeface="Arial Narrow" charset="0"/>
              </a:rPr>
              <a:t>“</a:t>
            </a:r>
            <a:r>
              <a:rPr lang="en-US" dirty="0">
                <a:latin typeface="Arial Narrow" charset="0"/>
              </a:rPr>
              <a:t>Do Not Use</a:t>
            </a:r>
            <a:r>
              <a:rPr lang="ja-JP" altLang="en-US" dirty="0">
                <a:latin typeface="Arial Narrow" charset="0"/>
              </a:rPr>
              <a:t>”</a:t>
            </a:r>
            <a:r>
              <a:rPr lang="en-US" dirty="0">
                <a:latin typeface="Arial Narrow" charset="0"/>
              </a:rPr>
              <a:t> </a:t>
            </a:r>
            <a:br>
              <a:rPr lang="en-US" dirty="0">
                <a:latin typeface="Arial Narrow" charset="0"/>
              </a:rPr>
            </a:br>
            <a:r>
              <a:rPr lang="en-US" dirty="0">
                <a:latin typeface="Arial Narrow" charset="0"/>
              </a:rPr>
              <a:t>and </a:t>
            </a:r>
            <a:r>
              <a:rPr lang="ja-JP" altLang="en-US" dirty="0">
                <a:latin typeface="Arial Narrow" charset="0"/>
              </a:rPr>
              <a:t>“</a:t>
            </a:r>
            <a:r>
              <a:rPr lang="en-US" dirty="0">
                <a:latin typeface="Arial Narrow" charset="0"/>
              </a:rPr>
              <a:t>Do Not Discard</a:t>
            </a:r>
            <a:r>
              <a:rPr lang="ja-JP" altLang="en-US" dirty="0">
                <a:latin typeface="Arial Narrow" charset="0"/>
              </a:rPr>
              <a:t>”</a:t>
            </a:r>
            <a:r>
              <a:rPr lang="en-US" dirty="0">
                <a:latin typeface="Arial Narrow" charset="0"/>
              </a:rPr>
              <a:t> on it.</a:t>
            </a:r>
          </a:p>
          <a:p>
            <a:pPr marL="347472" lvl="1" indent="-347472" eaLnBrk="1" hangingPunct="1">
              <a:lnSpc>
                <a:spcPct val="100000"/>
              </a:lnSpc>
              <a:spcBef>
                <a:spcPts val="900"/>
              </a:spcBef>
              <a:defRPr/>
            </a:pPr>
            <a:r>
              <a:rPr lang="en-US" dirty="0">
                <a:latin typeface="Arial Narrow" charset="0"/>
              </a:rPr>
              <a:t>Document the information:</a:t>
            </a:r>
          </a:p>
          <a:p>
            <a:pPr marL="694944" lvl="2" indent="-347472" eaLnBrk="1" hangingPunct="1">
              <a:lnSpc>
                <a:spcPct val="100000"/>
              </a:lnSpc>
              <a:spcBef>
                <a:spcPts val="900"/>
              </a:spcBef>
              <a:defRPr/>
            </a:pPr>
            <a:r>
              <a:rPr lang="en-US" dirty="0">
                <a:latin typeface="Arial Narrow" charset="0"/>
              </a:rPr>
              <a:t>Log information about suspected product.</a:t>
            </a:r>
          </a:p>
          <a:p>
            <a:pPr marL="694944" lvl="2" indent="-347472" eaLnBrk="1" hangingPunct="1">
              <a:lnSpc>
                <a:spcPct val="100000"/>
              </a:lnSpc>
              <a:spcBef>
                <a:spcPts val="900"/>
              </a:spcBef>
              <a:defRPr/>
            </a:pPr>
            <a:r>
              <a:rPr lang="en-US" dirty="0">
                <a:latin typeface="Arial Narrow" charset="0"/>
              </a:rPr>
              <a:t>Include a product description, product date, lot number, sell-by date, and pack size.</a:t>
            </a:r>
          </a:p>
          <a:p>
            <a:pPr marL="1033463" lvl="2" indent="-457200" eaLnBrk="1" hangingPunct="1">
              <a:defRPr/>
            </a:pPr>
            <a:endParaRPr lang="en-US" dirty="0">
              <a:latin typeface="Arial Narrow" charset="0"/>
            </a:endParaRPr>
          </a:p>
        </p:txBody>
      </p:sp>
      <p:sp>
        <p:nvSpPr>
          <p:cNvPr id="7885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2-47</a:t>
            </a:r>
          </a:p>
        </p:txBody>
      </p:sp>
      <p:sp>
        <p:nvSpPr>
          <p:cNvPr id="2" name="Footer Placeholder 1">
            <a:extLst>
              <a:ext uri="{FF2B5EF4-FFF2-40B4-BE49-F238E27FC236}">
                <a16:creationId xmlns:a16="http://schemas.microsoft.com/office/drawing/2014/main" id="{D67E0B08-7DA1-456D-2A9F-EC70924B31B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idx="1"/>
          </p:nvPr>
        </p:nvSpPr>
        <p:spPr/>
        <p:txBody>
          <a:bodyPr/>
          <a:lstStyle/>
          <a:p>
            <a:pPr marL="347472" lvl="1" indent="-347472" eaLnBrk="1" hangingPunct="1">
              <a:lnSpc>
                <a:spcPct val="100000"/>
              </a:lnSpc>
              <a:spcBef>
                <a:spcPts val="900"/>
              </a:spcBef>
              <a:buFont typeface="Wingdings" pitchFamily="2" charset="2"/>
              <a:buChar char="l"/>
              <a:defRPr/>
            </a:pPr>
            <a:r>
              <a:rPr lang="en-US" dirty="0"/>
              <a:t>Identify staff:</a:t>
            </a:r>
          </a:p>
          <a:p>
            <a:pPr marL="694944" lvl="2" indent="-347472" eaLnBrk="1" hangingPunct="1">
              <a:lnSpc>
                <a:spcPct val="100000"/>
              </a:lnSpc>
              <a:spcBef>
                <a:spcPts val="900"/>
              </a:spcBef>
              <a:buFont typeface="Courier New" pitchFamily="49" charset="0"/>
              <a:buChar char="o"/>
              <a:defRPr/>
            </a:pPr>
            <a:r>
              <a:rPr lang="en-US" dirty="0"/>
              <a:t>Keep a list of food handlers scheduled at the time of the incident.</a:t>
            </a:r>
          </a:p>
          <a:p>
            <a:pPr marL="694944" lvl="2" indent="-347472" eaLnBrk="1" hangingPunct="1">
              <a:lnSpc>
                <a:spcPct val="100000"/>
              </a:lnSpc>
              <a:spcBef>
                <a:spcPts val="900"/>
              </a:spcBef>
              <a:buFont typeface="Courier New" pitchFamily="49" charset="0"/>
              <a:buChar char="o"/>
              <a:defRPr/>
            </a:pPr>
            <a:r>
              <a:rPr lang="en-US" dirty="0"/>
              <a:t>Interview staff immediately.</a:t>
            </a:r>
          </a:p>
          <a:p>
            <a:pPr marL="347472" lvl="1" indent="-347472" eaLnBrk="1" hangingPunct="1">
              <a:lnSpc>
                <a:spcPct val="100000"/>
              </a:lnSpc>
              <a:spcBef>
                <a:spcPts val="900"/>
              </a:spcBef>
              <a:buFont typeface="Wingdings" pitchFamily="2" charset="2"/>
              <a:buChar char="l"/>
              <a:defRPr/>
            </a:pPr>
            <a:r>
              <a:rPr lang="en-US" dirty="0"/>
              <a:t>Cooperate with authorities:</a:t>
            </a:r>
          </a:p>
          <a:p>
            <a:pPr marL="694944" lvl="2" indent="-347472" eaLnBrk="1" hangingPunct="1">
              <a:lnSpc>
                <a:spcPct val="100000"/>
              </a:lnSpc>
              <a:spcBef>
                <a:spcPts val="900"/>
              </a:spcBef>
              <a:buFont typeface="Courier New" pitchFamily="49" charset="0"/>
              <a:buChar char="o"/>
              <a:defRPr/>
            </a:pPr>
            <a:r>
              <a:rPr lang="en-US" dirty="0"/>
              <a:t>Provide appropriate documentation.</a:t>
            </a:r>
          </a:p>
          <a:p>
            <a:pPr marL="347472" lvl="1" indent="-347472" eaLnBrk="1" hangingPunct="1">
              <a:lnSpc>
                <a:spcPct val="100000"/>
              </a:lnSpc>
              <a:spcBef>
                <a:spcPts val="900"/>
              </a:spcBef>
              <a:buFont typeface="Wingdings" pitchFamily="2" charset="2"/>
              <a:buChar char="l"/>
              <a:defRPr/>
            </a:pPr>
            <a:r>
              <a:rPr lang="en-US" dirty="0"/>
              <a:t>Review procedures:</a:t>
            </a:r>
          </a:p>
          <a:p>
            <a:pPr marL="694944" lvl="2" indent="-347472" eaLnBrk="1" hangingPunct="1">
              <a:lnSpc>
                <a:spcPct val="100000"/>
              </a:lnSpc>
              <a:spcBef>
                <a:spcPts val="900"/>
              </a:spcBef>
              <a:buFont typeface="Courier New" pitchFamily="49" charset="0"/>
              <a:buChar char="o"/>
              <a:defRPr/>
            </a:pPr>
            <a:r>
              <a:rPr lang="en-US" dirty="0"/>
              <a:t>Determine if standards are being met.</a:t>
            </a:r>
          </a:p>
          <a:p>
            <a:pPr marL="694944" lvl="2" indent="-347472" eaLnBrk="1" hangingPunct="1">
              <a:lnSpc>
                <a:spcPct val="100000"/>
              </a:lnSpc>
              <a:spcBef>
                <a:spcPts val="900"/>
              </a:spcBef>
              <a:buFont typeface="Courier New" pitchFamily="49" charset="0"/>
              <a:buChar char="o"/>
              <a:defRPr/>
            </a:pPr>
            <a:r>
              <a:rPr lang="en-US" dirty="0"/>
              <a:t>Identify if standards are not working.</a:t>
            </a:r>
          </a:p>
          <a:p>
            <a:pPr marL="576263" lvl="2" indent="0" eaLnBrk="1" hangingPunct="1">
              <a:buFont typeface="Courier New" pitchFamily="49" charset="0"/>
              <a:buNone/>
              <a:defRPr/>
            </a:pPr>
            <a:endParaRPr lang="en-US" dirty="0"/>
          </a:p>
        </p:txBody>
      </p:sp>
      <p:sp>
        <p:nvSpPr>
          <p:cNvPr id="7987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2-48</a:t>
            </a:r>
          </a:p>
        </p:txBody>
      </p:sp>
      <p:sp>
        <p:nvSpPr>
          <p:cNvPr id="2" name="Footer Placeholder 1">
            <a:extLst>
              <a:ext uri="{FF2B5EF4-FFF2-40B4-BE49-F238E27FC236}">
                <a16:creationId xmlns:a16="http://schemas.microsoft.com/office/drawing/2014/main" id="{89AC8B30-A727-DFEC-6929-168D225799B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US" dirty="0">
                <a:latin typeface="Arial Narrow" charset="0"/>
                <a:cs typeface="+mj-cs"/>
              </a:rPr>
              <a:t>Food Allergens</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Food allergen:</a:t>
            </a:r>
          </a:p>
          <a:p>
            <a:pPr marL="347472" lvl="1" indent="-347472" eaLnBrk="1" hangingPunct="1">
              <a:lnSpc>
                <a:spcPct val="100000"/>
              </a:lnSpc>
              <a:spcBef>
                <a:spcPts val="900"/>
              </a:spcBef>
              <a:buFont typeface="Wingdings" pitchFamily="2" charset="2"/>
              <a:buChar char="l"/>
              <a:defRPr/>
            </a:pPr>
            <a:r>
              <a:rPr lang="en-US" dirty="0"/>
              <a:t>A protein in a food or ingredient some people are sensitive to.</a:t>
            </a:r>
          </a:p>
          <a:p>
            <a:pPr marL="347472" lvl="1" indent="-347472" eaLnBrk="1" hangingPunct="1">
              <a:lnSpc>
                <a:spcPct val="100000"/>
              </a:lnSpc>
              <a:spcBef>
                <a:spcPts val="900"/>
              </a:spcBef>
              <a:buFont typeface="Wingdings" pitchFamily="2" charset="2"/>
              <a:buChar char="l"/>
              <a:defRPr/>
            </a:pPr>
            <a:r>
              <a:rPr lang="en-US" dirty="0"/>
              <a:t>These proteins occur naturally.</a:t>
            </a:r>
          </a:p>
          <a:p>
            <a:pPr marL="347472" lvl="1" indent="-347472" eaLnBrk="1" hangingPunct="1">
              <a:lnSpc>
                <a:spcPct val="100000"/>
              </a:lnSpc>
              <a:spcBef>
                <a:spcPts val="900"/>
              </a:spcBef>
              <a:buFont typeface="Wingdings" pitchFamily="2" charset="2"/>
              <a:buChar char="l"/>
              <a:defRPr/>
            </a:pPr>
            <a:r>
              <a:rPr lang="en-US" dirty="0"/>
              <a:t>When an enough of an allergen is eaten, an allergic reaction can occur.</a:t>
            </a:r>
          </a:p>
          <a:p>
            <a:pPr marL="114300" lvl="1" indent="0" eaLnBrk="1" hangingPunct="1">
              <a:buFont typeface="Wingdings" pitchFamily="2" charset="2"/>
              <a:buNone/>
              <a:defRPr/>
            </a:pPr>
            <a:endParaRPr lang="en-US" dirty="0"/>
          </a:p>
        </p:txBody>
      </p:sp>
      <p:sp>
        <p:nvSpPr>
          <p:cNvPr id="8090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2-49</a:t>
            </a:r>
          </a:p>
        </p:txBody>
      </p:sp>
      <p:sp>
        <p:nvSpPr>
          <p:cNvPr id="2" name="Footer Placeholder 1">
            <a:extLst>
              <a:ext uri="{FF2B5EF4-FFF2-40B4-BE49-F238E27FC236}">
                <a16:creationId xmlns:a16="http://schemas.microsoft.com/office/drawing/2014/main" id="{0CED3124-647E-46CE-A7E1-320928BCF75C}"/>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dirty="0">
                <a:latin typeface="Arial Narrow" charset="0"/>
                <a:cs typeface="+mj-cs"/>
              </a:rPr>
              <a:t>Food Allergens</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Allergy symptoms:</a:t>
            </a:r>
          </a:p>
          <a:p>
            <a:pPr marL="347472" lvl="1" indent="-347472" eaLnBrk="1" hangingPunct="1">
              <a:lnSpc>
                <a:spcPct val="100000"/>
              </a:lnSpc>
              <a:spcBef>
                <a:spcPts val="900"/>
              </a:spcBef>
              <a:buFont typeface="Wingdings" pitchFamily="2" charset="2"/>
              <a:buChar char="l"/>
              <a:defRPr/>
            </a:pPr>
            <a:r>
              <a:rPr lang="en-US" dirty="0"/>
              <a:t>Nausea</a:t>
            </a:r>
          </a:p>
          <a:p>
            <a:pPr marL="347472" lvl="1" indent="-347472" eaLnBrk="1" hangingPunct="1">
              <a:lnSpc>
                <a:spcPct val="100000"/>
              </a:lnSpc>
              <a:spcBef>
                <a:spcPts val="900"/>
              </a:spcBef>
              <a:buFont typeface="Wingdings" pitchFamily="2" charset="2"/>
              <a:buChar char="l"/>
              <a:defRPr/>
            </a:pPr>
            <a:r>
              <a:rPr lang="en-US" dirty="0"/>
              <a:t>Wheezing or shortness of breath</a:t>
            </a:r>
          </a:p>
          <a:p>
            <a:pPr marL="347472" lvl="1" indent="-347472" eaLnBrk="1" hangingPunct="1">
              <a:lnSpc>
                <a:spcPct val="100000"/>
              </a:lnSpc>
              <a:spcBef>
                <a:spcPts val="900"/>
              </a:spcBef>
              <a:buFont typeface="Wingdings" pitchFamily="2" charset="2"/>
              <a:buChar char="l"/>
              <a:defRPr/>
            </a:pPr>
            <a:r>
              <a:rPr lang="en-US" dirty="0"/>
              <a:t>Hives or itchy rashes</a:t>
            </a:r>
          </a:p>
          <a:p>
            <a:pPr lvl="1" eaLnBrk="1" hangingPunct="1">
              <a:buFont typeface="Wingdings" pitchFamily="2" charset="2"/>
              <a:buChar char="l"/>
              <a:defRPr/>
            </a:pPr>
            <a:r>
              <a:rPr lang="en-US" dirty="0"/>
              <a:t>Swelling in </a:t>
            </a:r>
            <a:r>
              <a:rPr lang="en-US" dirty="0">
                <a:solidFill>
                  <a:schemeClr val="tx1"/>
                </a:solidFill>
              </a:rPr>
              <a:t>various parts </a:t>
            </a:r>
            <a:r>
              <a:rPr lang="en-US" dirty="0"/>
              <a:t>of the body, including the face, eyes, hands, or feet</a:t>
            </a:r>
          </a:p>
          <a:p>
            <a:pPr marL="347472" lvl="1" indent="-347472" eaLnBrk="1" hangingPunct="1">
              <a:lnSpc>
                <a:spcPct val="100000"/>
              </a:lnSpc>
              <a:spcBef>
                <a:spcPts val="900"/>
              </a:spcBef>
              <a:buFont typeface="Wingdings" pitchFamily="2" charset="2"/>
              <a:buChar char="l"/>
              <a:defRPr/>
            </a:pPr>
            <a:r>
              <a:rPr lang="en-US" dirty="0"/>
              <a:t>Vomiting and/or diarrhea</a:t>
            </a:r>
          </a:p>
          <a:p>
            <a:pPr marL="347472" lvl="1" indent="-347472" eaLnBrk="1" hangingPunct="1">
              <a:lnSpc>
                <a:spcPct val="100000"/>
              </a:lnSpc>
              <a:spcBef>
                <a:spcPts val="900"/>
              </a:spcBef>
              <a:buFont typeface="Wingdings" pitchFamily="2" charset="2"/>
              <a:buChar char="l"/>
              <a:defRPr/>
            </a:pPr>
            <a:r>
              <a:rPr lang="en-US" dirty="0"/>
              <a:t>Abdominal pain</a:t>
            </a:r>
          </a:p>
          <a:p>
            <a:pPr marL="347472" lvl="1" indent="-347472" eaLnBrk="1" hangingPunct="1">
              <a:lnSpc>
                <a:spcPct val="100000"/>
              </a:lnSpc>
              <a:spcBef>
                <a:spcPts val="900"/>
              </a:spcBef>
              <a:buFont typeface="Wingdings" pitchFamily="2" charset="2"/>
              <a:buChar char="l"/>
              <a:defRPr/>
            </a:pPr>
            <a:r>
              <a:rPr lang="en-US" dirty="0"/>
              <a:t>Itchy throat</a:t>
            </a:r>
          </a:p>
          <a:p>
            <a:pPr marL="114300" lvl="1" indent="0" eaLnBrk="1" hangingPunct="1">
              <a:buFont typeface="Wingdings" pitchFamily="2" charset="2"/>
              <a:buNone/>
              <a:defRPr/>
            </a:pPr>
            <a:endParaRPr lang="en-US" sz="2400" b="1" dirty="0">
              <a:solidFill>
                <a:srgbClr val="005CAB"/>
              </a:solidFill>
              <a:ea typeface="+mn-ea"/>
              <a:cs typeface="+mn-cs"/>
            </a:endParaRPr>
          </a:p>
          <a:p>
            <a:pPr marL="114300" lvl="1" indent="0" eaLnBrk="1" hangingPunct="1">
              <a:buFont typeface="Wingdings" pitchFamily="2" charset="2"/>
              <a:buNone/>
              <a:defRPr/>
            </a:pPr>
            <a:r>
              <a:rPr lang="en-US" sz="2400" b="1" dirty="0">
                <a:solidFill>
                  <a:srgbClr val="005CAB"/>
                </a:solidFill>
                <a:ea typeface="+mn-ea"/>
                <a:cs typeface="+mn-cs"/>
              </a:rPr>
              <a:t> </a:t>
            </a:r>
          </a:p>
          <a:p>
            <a:pPr marL="114300" lvl="1" indent="0" eaLnBrk="1" hangingPunct="1">
              <a:buFont typeface="Wingdings" pitchFamily="2" charset="2"/>
              <a:buNone/>
              <a:defRPr/>
            </a:pPr>
            <a:endParaRPr lang="en-US" dirty="0"/>
          </a:p>
        </p:txBody>
      </p:sp>
      <p:sp>
        <p:nvSpPr>
          <p:cNvPr id="8192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2-50</a:t>
            </a:r>
          </a:p>
        </p:txBody>
      </p:sp>
      <p:pic>
        <p:nvPicPr>
          <p:cNvPr id="5" name="Picture 4" descr="6e_c02_17_hives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7366" y="1326141"/>
            <a:ext cx="2100072" cy="1831848"/>
          </a:xfrm>
          <a:prstGeom prst="rect">
            <a:avLst/>
          </a:prstGeom>
        </p:spPr>
      </p:pic>
      <p:sp>
        <p:nvSpPr>
          <p:cNvPr id="2" name="Footer Placeholder 1">
            <a:extLst>
              <a:ext uri="{FF2B5EF4-FFF2-40B4-BE49-F238E27FC236}">
                <a16:creationId xmlns:a16="http://schemas.microsoft.com/office/drawing/2014/main" id="{70FE4BB0-AE99-468D-45B7-6D913759CEA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dirty="0">
                <a:latin typeface="Arial Narrow" charset="0"/>
                <a:cs typeface="+mj-cs"/>
              </a:rPr>
              <a:t>Food Allergens</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Allergic reactions:</a:t>
            </a:r>
          </a:p>
          <a:p>
            <a:pPr marL="347472" lvl="1" indent="-347472" eaLnBrk="1" hangingPunct="1">
              <a:lnSpc>
                <a:spcPct val="100000"/>
              </a:lnSpc>
              <a:spcBef>
                <a:spcPts val="900"/>
              </a:spcBef>
              <a:buFont typeface="Wingdings" pitchFamily="2" charset="2"/>
              <a:buChar char="l"/>
              <a:defRPr/>
            </a:pPr>
            <a:r>
              <a:rPr lang="en-US" dirty="0"/>
              <a:t>Symptoms can become serious quickly.</a:t>
            </a:r>
          </a:p>
          <a:p>
            <a:pPr marL="347472" lvl="1" indent="-347472" eaLnBrk="1" hangingPunct="1">
              <a:lnSpc>
                <a:spcPct val="100000"/>
              </a:lnSpc>
              <a:spcBef>
                <a:spcPts val="900"/>
              </a:spcBef>
              <a:buFont typeface="Wingdings" pitchFamily="2" charset="2"/>
              <a:buChar char="l"/>
              <a:defRPr/>
            </a:pPr>
            <a:r>
              <a:rPr lang="en-US" dirty="0"/>
              <a:t>A severe reaction, called anaphylaxis, can lead to death.</a:t>
            </a:r>
          </a:p>
          <a:p>
            <a:pPr marL="114300" lvl="1" indent="0" eaLnBrk="1" hangingPunct="1">
              <a:buFont typeface="Wingdings" pitchFamily="2" charset="2"/>
              <a:buNone/>
              <a:defRPr/>
            </a:pPr>
            <a:endParaRPr lang="en-US" sz="2400" b="1" dirty="0">
              <a:solidFill>
                <a:srgbClr val="005CAB"/>
              </a:solidFill>
              <a:ea typeface="+mn-ea"/>
              <a:cs typeface="+mn-cs"/>
            </a:endParaRPr>
          </a:p>
          <a:p>
            <a:pPr marL="114300" lvl="1" indent="0" eaLnBrk="1" hangingPunct="1">
              <a:buFont typeface="Wingdings" pitchFamily="2" charset="2"/>
              <a:buNone/>
              <a:defRPr/>
            </a:pPr>
            <a:r>
              <a:rPr lang="en-US" sz="2400" b="1" dirty="0">
                <a:solidFill>
                  <a:srgbClr val="005CAB"/>
                </a:solidFill>
                <a:ea typeface="+mn-ea"/>
                <a:cs typeface="+mn-cs"/>
              </a:rPr>
              <a:t> </a:t>
            </a:r>
          </a:p>
          <a:p>
            <a:pPr marL="114300" lvl="1" indent="0" eaLnBrk="1" hangingPunct="1">
              <a:buFont typeface="Wingdings" pitchFamily="2" charset="2"/>
              <a:buNone/>
              <a:defRPr/>
            </a:pPr>
            <a:endParaRPr lang="en-US" dirty="0"/>
          </a:p>
        </p:txBody>
      </p:sp>
      <p:sp>
        <p:nvSpPr>
          <p:cNvPr id="8192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2-51</a:t>
            </a:r>
          </a:p>
        </p:txBody>
      </p:sp>
      <p:pic>
        <p:nvPicPr>
          <p:cNvPr id="6" name="Picture 5" descr="6e_c02_17_hives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7366" y="1326141"/>
            <a:ext cx="2100072" cy="1831848"/>
          </a:xfrm>
          <a:prstGeom prst="rect">
            <a:avLst/>
          </a:prstGeom>
        </p:spPr>
      </p:pic>
      <p:sp>
        <p:nvSpPr>
          <p:cNvPr id="2" name="Footer Placeholder 1">
            <a:extLst>
              <a:ext uri="{FF2B5EF4-FFF2-40B4-BE49-F238E27FC236}">
                <a16:creationId xmlns:a16="http://schemas.microsoft.com/office/drawing/2014/main" id="{EF6E6FFE-FC78-BA27-166A-8B56FB7D0DF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0268504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n-US" dirty="0">
                <a:latin typeface="Arial Narrow" charset="0"/>
                <a:cs typeface="+mj-cs"/>
              </a:rPr>
              <a:t>Food Allergens</a:t>
            </a:r>
          </a:p>
        </p:txBody>
      </p:sp>
      <p:sp>
        <p:nvSpPr>
          <p:cNvPr id="2" name="Content Placeholder 1"/>
          <p:cNvSpPr>
            <a:spLocks noGrp="1"/>
          </p:cNvSpPr>
          <p:nvPr>
            <p:ph idx="1"/>
          </p:nvPr>
        </p:nvSpPr>
        <p:spPr/>
        <p:txBody>
          <a:bodyPr/>
          <a:lstStyle/>
          <a:p>
            <a:r>
              <a:rPr lang="en-US" dirty="0"/>
              <a:t>Common Food Allergens—The Big Eight</a:t>
            </a:r>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2-52</a:t>
            </a:r>
          </a:p>
        </p:txBody>
      </p:sp>
      <p:sp>
        <p:nvSpPr>
          <p:cNvPr id="38" name="Rectangle 3"/>
          <p:cNvSpPr>
            <a:spLocks noGrp="1" noChangeArrowheads="1"/>
          </p:cNvSpPr>
          <p:nvPr>
            <p:ph type="body" sz="quarter" idx="17"/>
          </p:nvPr>
        </p:nvSpPr>
        <p:spPr>
          <a:xfrm>
            <a:off x="195400" y="3301079"/>
            <a:ext cx="2093913" cy="843539"/>
          </a:xfrm>
        </p:spPr>
        <p:txBody>
          <a:bodyPr/>
          <a:lstStyle/>
          <a:p>
            <a:pPr marL="0" indent="0" eaLnBrk="1" hangingPunct="1">
              <a:buFont typeface="Wingdings" pitchFamily="2" charset="2"/>
              <a:buNone/>
              <a:defRPr/>
            </a:pPr>
            <a:r>
              <a:rPr lang="en-US" dirty="0"/>
              <a:t>Milk</a:t>
            </a:r>
          </a:p>
          <a:p>
            <a:pPr marL="571500" lvl="1" indent="-457200" eaLnBrk="1" hangingPunct="1">
              <a:buFont typeface="Wingdings" pitchFamily="2" charset="2"/>
              <a:buChar char="l"/>
              <a:defRPr/>
            </a:pPr>
            <a:endParaRPr lang="en-US" dirty="0"/>
          </a:p>
        </p:txBody>
      </p:sp>
      <p:pic>
        <p:nvPicPr>
          <p:cNvPr id="39" name="Picture Placeholder 28"/>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6484" r="-5956"/>
          <a:stretch/>
        </p:blipFill>
        <p:spPr>
          <a:xfrm>
            <a:off x="195401" y="1724425"/>
            <a:ext cx="2093912" cy="1502664"/>
          </a:xfrm>
          <a:solidFill>
            <a:srgbClr val="EBEBEB"/>
          </a:solidFill>
        </p:spPr>
      </p:pic>
      <p:sp>
        <p:nvSpPr>
          <p:cNvPr id="40" name="Text Placeholder 3"/>
          <p:cNvSpPr>
            <a:spLocks noGrp="1"/>
          </p:cNvSpPr>
          <p:nvPr>
            <p:ph type="body" sz="quarter" idx="18"/>
          </p:nvPr>
        </p:nvSpPr>
        <p:spPr>
          <a:xfrm>
            <a:off x="2421768" y="3301079"/>
            <a:ext cx="2093913" cy="843539"/>
          </a:xfrm>
        </p:spPr>
        <p:txBody>
          <a:bodyPr/>
          <a:lstStyle/>
          <a:p>
            <a:r>
              <a:rPr lang="en-US" dirty="0"/>
              <a:t>Soy</a:t>
            </a:r>
          </a:p>
        </p:txBody>
      </p:sp>
      <p:pic>
        <p:nvPicPr>
          <p:cNvPr id="41" name="Picture Placeholder 30"/>
          <p:cNvPicPr>
            <a:picLocks noGrp="1" noChangeAspect="1"/>
          </p:cNvPicPr>
          <p:nvPr>
            <p:ph type="pic" sz="quarter" idx="19"/>
          </p:nvPr>
        </p:nvPicPr>
        <p:blipFill rotWithShape="1">
          <a:blip r:embed="rId5" cstate="screen">
            <a:extLst>
              <a:ext uri="{28A0092B-C50C-407E-A947-70E740481C1C}">
                <a14:useLocalDpi xmlns:a14="http://schemas.microsoft.com/office/drawing/2010/main"/>
              </a:ext>
            </a:extLst>
          </a:blip>
          <a:srcRect/>
          <a:stretch/>
        </p:blipFill>
        <p:spPr>
          <a:xfrm>
            <a:off x="2421769" y="1724425"/>
            <a:ext cx="2093912" cy="1502664"/>
          </a:xfrm>
        </p:spPr>
      </p:pic>
      <p:sp>
        <p:nvSpPr>
          <p:cNvPr id="42" name="Text Placeholder 8"/>
          <p:cNvSpPr>
            <a:spLocks noGrp="1"/>
          </p:cNvSpPr>
          <p:nvPr>
            <p:ph type="body" sz="quarter" idx="20"/>
          </p:nvPr>
        </p:nvSpPr>
        <p:spPr>
          <a:xfrm>
            <a:off x="4628258" y="3301079"/>
            <a:ext cx="2093913" cy="843539"/>
          </a:xfrm>
        </p:spPr>
        <p:txBody>
          <a:bodyPr/>
          <a:lstStyle/>
          <a:p>
            <a:r>
              <a:rPr lang="en-US" dirty="0"/>
              <a:t>Eggs</a:t>
            </a:r>
          </a:p>
        </p:txBody>
      </p:sp>
      <p:pic>
        <p:nvPicPr>
          <p:cNvPr id="43" name="Picture Placeholder 80895"/>
          <p:cNvPicPr>
            <a:picLocks noGrp="1" noChangeAspect="1"/>
          </p:cNvPicPr>
          <p:nvPr>
            <p:ph type="pic" sz="quarter" idx="21"/>
          </p:nvPr>
        </p:nvPicPr>
        <p:blipFill rotWithShape="1">
          <a:blip r:embed="rId6" cstate="screen">
            <a:extLst>
              <a:ext uri="{28A0092B-C50C-407E-A947-70E740481C1C}">
                <a14:useLocalDpi xmlns:a14="http://schemas.microsoft.com/office/drawing/2010/main"/>
              </a:ext>
            </a:extLst>
          </a:blip>
          <a:srcRect/>
          <a:stretch/>
        </p:blipFill>
        <p:spPr>
          <a:xfrm>
            <a:off x="4628259" y="1724425"/>
            <a:ext cx="2093912" cy="1502664"/>
          </a:xfrm>
        </p:spPr>
      </p:pic>
      <p:sp>
        <p:nvSpPr>
          <p:cNvPr id="44" name="Text Placeholder 10"/>
          <p:cNvSpPr>
            <a:spLocks noGrp="1"/>
          </p:cNvSpPr>
          <p:nvPr>
            <p:ph type="body" sz="quarter" idx="22"/>
          </p:nvPr>
        </p:nvSpPr>
        <p:spPr>
          <a:xfrm>
            <a:off x="6854624" y="3301079"/>
            <a:ext cx="2093913" cy="843539"/>
          </a:xfrm>
        </p:spPr>
        <p:txBody>
          <a:bodyPr/>
          <a:lstStyle/>
          <a:p>
            <a:r>
              <a:rPr lang="en-US" dirty="0"/>
              <a:t>Wheat</a:t>
            </a:r>
          </a:p>
        </p:txBody>
      </p:sp>
      <p:pic>
        <p:nvPicPr>
          <p:cNvPr id="45" name="Picture Placeholder 80896"/>
          <p:cNvPicPr>
            <a:picLocks noGrp="1" noChangeAspect="1"/>
          </p:cNvPicPr>
          <p:nvPr>
            <p:ph type="pic" sz="quarter" idx="23"/>
          </p:nvPr>
        </p:nvPicPr>
        <p:blipFill rotWithShape="1">
          <a:blip r:embed="rId7" cstate="screen">
            <a:extLst>
              <a:ext uri="{28A0092B-C50C-407E-A947-70E740481C1C}">
                <a14:useLocalDpi xmlns:a14="http://schemas.microsoft.com/office/drawing/2010/main"/>
              </a:ext>
            </a:extLst>
          </a:blip>
          <a:srcRect/>
          <a:stretch/>
        </p:blipFill>
        <p:spPr>
          <a:xfrm>
            <a:off x="6854625" y="1724425"/>
            <a:ext cx="2093912" cy="1502664"/>
          </a:xfrm>
        </p:spPr>
      </p:pic>
      <p:sp>
        <p:nvSpPr>
          <p:cNvPr id="46" name="Text Placeholder 14"/>
          <p:cNvSpPr>
            <a:spLocks noGrp="1"/>
          </p:cNvSpPr>
          <p:nvPr>
            <p:ph type="body" sz="quarter" idx="24"/>
          </p:nvPr>
        </p:nvSpPr>
        <p:spPr>
          <a:xfrm>
            <a:off x="225218" y="5765983"/>
            <a:ext cx="2093913" cy="843539"/>
          </a:xfrm>
        </p:spPr>
        <p:txBody>
          <a:bodyPr/>
          <a:lstStyle/>
          <a:p>
            <a:pPr marL="0" indent="0"/>
            <a:r>
              <a:rPr lang="en-US" dirty="0"/>
              <a:t>Fish, such as bass, flounder, and cod</a:t>
            </a:r>
          </a:p>
        </p:txBody>
      </p:sp>
      <p:pic>
        <p:nvPicPr>
          <p:cNvPr id="47" name="Picture Placeholder 80897"/>
          <p:cNvPicPr>
            <a:picLocks noGrp="1" noChangeAspect="1"/>
          </p:cNvPicPr>
          <p:nvPr>
            <p:ph type="pic" sz="quarter" idx="25"/>
          </p:nvPr>
        </p:nvPicPr>
        <p:blipFill rotWithShape="1">
          <a:blip r:embed="rId8" cstate="screen">
            <a:extLst>
              <a:ext uri="{28A0092B-C50C-407E-A947-70E740481C1C}">
                <a14:useLocalDpi xmlns:a14="http://schemas.microsoft.com/office/drawing/2010/main"/>
              </a:ext>
            </a:extLst>
          </a:blip>
          <a:srcRect/>
          <a:stretch/>
        </p:blipFill>
        <p:spPr>
          <a:xfrm>
            <a:off x="225219" y="4189329"/>
            <a:ext cx="2093912" cy="1502664"/>
          </a:xfrm>
        </p:spPr>
      </p:pic>
      <p:sp>
        <p:nvSpPr>
          <p:cNvPr id="48" name="Text Placeholder 18"/>
          <p:cNvSpPr>
            <a:spLocks noGrp="1"/>
          </p:cNvSpPr>
          <p:nvPr>
            <p:ph type="body" sz="quarter" idx="26"/>
          </p:nvPr>
        </p:nvSpPr>
        <p:spPr>
          <a:xfrm>
            <a:off x="2319131" y="5765983"/>
            <a:ext cx="2416603" cy="843539"/>
          </a:xfrm>
        </p:spPr>
        <p:txBody>
          <a:bodyPr/>
          <a:lstStyle/>
          <a:p>
            <a:pPr marL="0" indent="0"/>
            <a:r>
              <a:rPr lang="en-US" dirty="0"/>
              <a:t>Crustacean shellfish, such as crab, lobster, and shrimp</a:t>
            </a:r>
          </a:p>
        </p:txBody>
      </p:sp>
      <p:pic>
        <p:nvPicPr>
          <p:cNvPr id="49" name="Picture Placeholder 80899"/>
          <p:cNvPicPr>
            <a:picLocks noGrp="1" noChangeAspect="1"/>
          </p:cNvPicPr>
          <p:nvPr>
            <p:ph type="pic" sz="quarter" idx="27"/>
          </p:nvPr>
        </p:nvPicPr>
        <p:blipFill rotWithShape="1">
          <a:blip r:embed="rId9" cstate="screen">
            <a:extLst>
              <a:ext uri="{28A0092B-C50C-407E-A947-70E740481C1C}">
                <a14:useLocalDpi xmlns:a14="http://schemas.microsoft.com/office/drawing/2010/main"/>
              </a:ext>
            </a:extLst>
          </a:blip>
          <a:srcRect/>
          <a:stretch/>
        </p:blipFill>
        <p:spPr>
          <a:xfrm>
            <a:off x="2451587" y="4189329"/>
            <a:ext cx="2093912" cy="1502664"/>
          </a:xfrm>
        </p:spPr>
      </p:pic>
      <p:sp>
        <p:nvSpPr>
          <p:cNvPr id="50" name="Text Placeholder 22"/>
          <p:cNvSpPr>
            <a:spLocks noGrp="1"/>
          </p:cNvSpPr>
          <p:nvPr>
            <p:ph type="body" sz="quarter" idx="28"/>
          </p:nvPr>
        </p:nvSpPr>
        <p:spPr>
          <a:xfrm>
            <a:off x="4658076" y="5765983"/>
            <a:ext cx="2093913" cy="843539"/>
          </a:xfrm>
        </p:spPr>
        <p:txBody>
          <a:bodyPr/>
          <a:lstStyle/>
          <a:p>
            <a:r>
              <a:rPr lang="en-US" dirty="0"/>
              <a:t>Peanuts</a:t>
            </a:r>
          </a:p>
        </p:txBody>
      </p:sp>
      <p:pic>
        <p:nvPicPr>
          <p:cNvPr id="51" name="Picture Placeholder 80901"/>
          <p:cNvPicPr>
            <a:picLocks noGrp="1" noChangeAspect="1"/>
          </p:cNvPicPr>
          <p:nvPr>
            <p:ph type="pic" sz="quarter" idx="29"/>
          </p:nvPr>
        </p:nvPicPr>
        <p:blipFill rotWithShape="1">
          <a:blip r:embed="rId10" cstate="screen">
            <a:extLst>
              <a:ext uri="{28A0092B-C50C-407E-A947-70E740481C1C}">
                <a14:useLocalDpi xmlns:a14="http://schemas.microsoft.com/office/drawing/2010/main"/>
              </a:ext>
            </a:extLst>
          </a:blip>
          <a:srcRect/>
          <a:stretch/>
        </p:blipFill>
        <p:spPr>
          <a:xfrm>
            <a:off x="4658077" y="4189329"/>
            <a:ext cx="2093912" cy="1502664"/>
          </a:xfrm>
        </p:spPr>
      </p:pic>
      <p:sp>
        <p:nvSpPr>
          <p:cNvPr id="52" name="Text Placeholder 24"/>
          <p:cNvSpPr>
            <a:spLocks noGrp="1"/>
          </p:cNvSpPr>
          <p:nvPr>
            <p:ph type="body" sz="quarter" idx="30"/>
          </p:nvPr>
        </p:nvSpPr>
        <p:spPr>
          <a:xfrm>
            <a:off x="6884442" y="5765983"/>
            <a:ext cx="2093913" cy="843539"/>
          </a:xfrm>
        </p:spPr>
        <p:txBody>
          <a:bodyPr/>
          <a:lstStyle/>
          <a:p>
            <a:pPr marL="0" indent="0"/>
            <a:r>
              <a:rPr lang="en-US" dirty="0"/>
              <a:t>Tree nuts, such as walnuts and pecans</a:t>
            </a:r>
          </a:p>
        </p:txBody>
      </p:sp>
      <p:pic>
        <p:nvPicPr>
          <p:cNvPr id="53" name="Picture Placeholder 80902"/>
          <p:cNvPicPr>
            <a:picLocks noGrp="1" noChangeAspect="1"/>
          </p:cNvPicPr>
          <p:nvPr>
            <p:ph type="pic" sz="quarter" idx="31"/>
          </p:nvPr>
        </p:nvPicPr>
        <p:blipFill rotWithShape="1">
          <a:blip r:embed="rId11" cstate="screen">
            <a:extLst>
              <a:ext uri="{28A0092B-C50C-407E-A947-70E740481C1C}">
                <a14:useLocalDpi xmlns:a14="http://schemas.microsoft.com/office/drawing/2010/main"/>
              </a:ext>
            </a:extLst>
          </a:blip>
          <a:srcRect/>
          <a:stretch/>
        </p:blipFill>
        <p:spPr>
          <a:xfrm>
            <a:off x="6884443" y="4189329"/>
            <a:ext cx="2093912" cy="1502664"/>
          </a:xfrm>
        </p:spPr>
      </p:pic>
      <p:sp>
        <p:nvSpPr>
          <p:cNvPr id="3" name="Footer Placeholder 2">
            <a:extLst>
              <a:ext uri="{FF2B5EF4-FFF2-40B4-BE49-F238E27FC236}">
                <a16:creationId xmlns:a16="http://schemas.microsoft.com/office/drawing/2014/main" id="{BC7DC95D-1E70-877C-1B16-E7E6B2FF0E1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5454561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A249278-2D3D-4586-8E76-789F322FBF8D}"/>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82946" name="Rectangle 2"/>
          <p:cNvSpPr>
            <a:spLocks noGrp="1" noChangeArrowheads="1"/>
          </p:cNvSpPr>
          <p:nvPr>
            <p:ph type="title"/>
          </p:nvPr>
        </p:nvSpPr>
        <p:spPr/>
        <p:txBody>
          <a:bodyPr/>
          <a:lstStyle/>
          <a:p>
            <a:pPr eaLnBrk="1" hangingPunct="1">
              <a:defRPr/>
            </a:pPr>
            <a:r>
              <a:rPr lang="en-US" dirty="0">
                <a:latin typeface="Arial Narrow" charset="0"/>
                <a:cs typeface="+mj-cs"/>
              </a:rPr>
              <a:t>Preventing Allergic Reactions</a:t>
            </a:r>
          </a:p>
        </p:txBody>
      </p:sp>
      <p:sp>
        <p:nvSpPr>
          <p:cNvPr id="80899" name="Rectangle 3"/>
          <p:cNvSpPr>
            <a:spLocks noGrp="1" noChangeArrowheads="1"/>
          </p:cNvSpPr>
          <p:nvPr>
            <p:ph idx="1"/>
          </p:nvPr>
        </p:nvSpPr>
        <p:spPr/>
        <p:txBody>
          <a:bodyPr/>
          <a:lstStyle/>
          <a:p>
            <a:pPr eaLnBrk="1" hangingPunct="1">
              <a:buFont typeface="Wingdings" pitchFamily="2" charset="2"/>
              <a:defRPr/>
            </a:pPr>
            <a:r>
              <a:rPr lang="en-US" dirty="0"/>
              <a:t>Food labels:</a:t>
            </a:r>
          </a:p>
          <a:p>
            <a:pPr lvl="1" eaLnBrk="1" hangingPunct="1">
              <a:buFont typeface="Wingdings" pitchFamily="2" charset="2"/>
              <a:buChar char="l"/>
              <a:defRPr/>
            </a:pPr>
            <a:r>
              <a:rPr lang="en-US" dirty="0"/>
              <a:t>Check food labels for allergens.</a:t>
            </a:r>
          </a:p>
          <a:p>
            <a:pPr marL="571500" lvl="1" indent="-457200" eaLnBrk="1" hangingPunct="1">
              <a:buFont typeface="Wingdings" pitchFamily="2" charset="2"/>
              <a:buChar char="l"/>
              <a:defRPr/>
            </a:pPr>
            <a:endParaRPr lang="en-US" dirty="0"/>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2-53</a:t>
            </a:r>
          </a:p>
        </p:txBody>
      </p:sp>
      <p:sp>
        <p:nvSpPr>
          <p:cNvPr id="2" name="Footer Placeholder 1">
            <a:extLst>
              <a:ext uri="{FF2B5EF4-FFF2-40B4-BE49-F238E27FC236}">
                <a16:creationId xmlns:a16="http://schemas.microsoft.com/office/drawing/2014/main" id="{4ED18607-5645-1701-3CFF-98BCF060854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0454276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958DB11-8BF4-4791-BC86-78FB1BDF288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102626" y="1243013"/>
            <a:ext cx="2604812" cy="4184904"/>
          </a:xfrm>
        </p:spPr>
      </p:pic>
      <p:sp>
        <p:nvSpPr>
          <p:cNvPr id="83970" name="Rectangle 2"/>
          <p:cNvSpPr>
            <a:spLocks noGrp="1" noChangeArrowheads="1"/>
          </p:cNvSpPr>
          <p:nvPr>
            <p:ph type="title"/>
          </p:nvPr>
        </p:nvSpPr>
        <p:spPr/>
        <p:txBody>
          <a:bodyPr/>
          <a:lstStyle/>
          <a:p>
            <a:pPr eaLnBrk="1" hangingPunct="1">
              <a:defRPr/>
            </a:pPr>
            <a:r>
              <a:rPr lang="en-US" dirty="0">
                <a:latin typeface="Arial Narrow" charset="0"/>
                <a:cs typeface="+mj-cs"/>
              </a:rPr>
              <a:t>Preventing Allergic Reactions</a:t>
            </a:r>
          </a:p>
        </p:txBody>
      </p:sp>
      <p:sp>
        <p:nvSpPr>
          <p:cNvPr id="83971" name="Rectangle 3"/>
          <p:cNvSpPr>
            <a:spLocks noGrp="1" noChangeArrowheads="1"/>
          </p:cNvSpPr>
          <p:nvPr>
            <p:ph idx="1"/>
          </p:nvPr>
        </p:nvSpPr>
        <p:spPr>
          <a:xfrm>
            <a:off x="409575" y="1143000"/>
            <a:ext cx="5410457" cy="4983163"/>
          </a:xfrm>
        </p:spPr>
        <p:txBody>
          <a:bodyPr/>
          <a:lstStyle/>
          <a:p>
            <a:pPr marL="0" indent="0" eaLnBrk="1" hangingPunct="1">
              <a:defRPr/>
            </a:pPr>
            <a:r>
              <a:rPr lang="en-US" dirty="0">
                <a:latin typeface="Arial Narrow" charset="0"/>
                <a:cs typeface="+mn-cs"/>
              </a:rPr>
              <a:t>Service staff:</a:t>
            </a:r>
          </a:p>
          <a:p>
            <a:pPr lvl="1" eaLnBrk="1" hangingPunct="1">
              <a:spcAft>
                <a:spcPts val="0"/>
              </a:spcAft>
              <a:buFont typeface="Wingdings" pitchFamily="2" charset="2"/>
              <a:buChar char="l"/>
              <a:defRPr/>
            </a:pPr>
            <a:r>
              <a:rPr lang="en-US" dirty="0"/>
              <a:t>Describe menu items and preparation to guests.</a:t>
            </a:r>
          </a:p>
          <a:p>
            <a:pPr lvl="1" eaLnBrk="1" hangingPunct="1">
              <a:spcAft>
                <a:spcPts val="0"/>
              </a:spcAft>
              <a:buFont typeface="Wingdings" pitchFamily="2" charset="2"/>
              <a:buChar char="l"/>
              <a:defRPr/>
            </a:pPr>
            <a:r>
              <a:rPr lang="en-US" dirty="0"/>
              <a:t>Identify any allergens in the item.</a:t>
            </a:r>
          </a:p>
          <a:p>
            <a:pPr lvl="1" eaLnBrk="1" hangingPunct="1">
              <a:spcAft>
                <a:spcPts val="0"/>
              </a:spcAft>
              <a:buFont typeface="Wingdings" pitchFamily="2" charset="2"/>
              <a:buChar char="l"/>
              <a:defRPr/>
            </a:pPr>
            <a:r>
              <a:rPr lang="en-US" dirty="0"/>
              <a:t>Suggest menu items without the allergen.</a:t>
            </a:r>
          </a:p>
          <a:p>
            <a:pPr lvl="1" eaLnBrk="1" hangingPunct="1">
              <a:spcAft>
                <a:spcPts val="0"/>
              </a:spcAft>
              <a:buFont typeface="Wingdings" pitchFamily="2" charset="2"/>
              <a:buChar char="l"/>
              <a:defRPr/>
            </a:pPr>
            <a:r>
              <a:rPr lang="en-US" dirty="0"/>
              <a:t>Clearly identify the guest’s order for </a:t>
            </a:r>
            <a:br>
              <a:rPr lang="en-US" dirty="0"/>
            </a:br>
            <a:r>
              <a:rPr lang="en-US" dirty="0"/>
              <a:t>kitchen and service staff.</a:t>
            </a:r>
          </a:p>
          <a:p>
            <a:pPr lvl="1" eaLnBrk="1" hangingPunct="1">
              <a:spcAft>
                <a:spcPts val="0"/>
              </a:spcAft>
              <a:buFont typeface="Wingdings" pitchFamily="2" charset="2"/>
              <a:buChar char="l"/>
              <a:defRPr/>
            </a:pPr>
            <a:r>
              <a:rPr lang="en-US" dirty="0"/>
              <a:t>Deliver food separately to prevent </a:t>
            </a:r>
            <a:br>
              <a:rPr lang="en-US" dirty="0"/>
            </a:br>
            <a:r>
              <a:rPr lang="en-US" dirty="0"/>
              <a:t>cross-contact.</a:t>
            </a:r>
          </a:p>
          <a:p>
            <a:pPr marL="571500" lvl="1" indent="-457200" eaLnBrk="1" hangingPunct="1">
              <a:defRPr/>
            </a:pPr>
            <a:endParaRPr lang="en-US" dirty="0">
              <a:latin typeface="Arial Narrow" charset="0"/>
            </a:endParaRPr>
          </a:p>
        </p:txBody>
      </p:sp>
      <p:sp>
        <p:nvSpPr>
          <p:cNvPr id="8397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2-54</a:t>
            </a:r>
          </a:p>
        </p:txBody>
      </p:sp>
      <p:sp>
        <p:nvSpPr>
          <p:cNvPr id="2" name="Footer Placeholder 1">
            <a:extLst>
              <a:ext uri="{FF2B5EF4-FFF2-40B4-BE49-F238E27FC236}">
                <a16:creationId xmlns:a16="http://schemas.microsoft.com/office/drawing/2014/main" id="{2B6279DD-7FB2-A2D0-1023-EC67215302C6}"/>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n-US" dirty="0">
                <a:latin typeface="Arial Narrow" charset="0"/>
                <a:cs typeface="+mj-cs"/>
              </a:rPr>
              <a:t>Preventing Allergic Reactions</a:t>
            </a:r>
          </a:p>
        </p:txBody>
      </p:sp>
      <p:sp>
        <p:nvSpPr>
          <p:cNvPr id="84995" name="Rectangle 3"/>
          <p:cNvSpPr>
            <a:spLocks noGrp="1" noChangeArrowheads="1"/>
          </p:cNvSpPr>
          <p:nvPr>
            <p:ph idx="1"/>
          </p:nvPr>
        </p:nvSpPr>
        <p:spPr/>
        <p:txBody>
          <a:bodyPr/>
          <a:lstStyle/>
          <a:p>
            <a:pPr marL="0" indent="0" eaLnBrk="1" hangingPunct="1">
              <a:defRPr/>
            </a:pPr>
            <a:r>
              <a:rPr lang="en-US" dirty="0">
                <a:latin typeface="Arial Narrow" charset="0"/>
                <a:cs typeface="+mn-cs"/>
              </a:rPr>
              <a:t>Kitchen staff:</a:t>
            </a:r>
          </a:p>
          <a:p>
            <a:pPr marL="347472" lvl="1" indent="-347472" eaLnBrk="1" hangingPunct="1">
              <a:lnSpc>
                <a:spcPct val="100000"/>
              </a:lnSpc>
              <a:spcBef>
                <a:spcPts val="900"/>
              </a:spcBef>
              <a:defRPr/>
            </a:pPr>
            <a:r>
              <a:rPr lang="en-US" dirty="0">
                <a:latin typeface="Arial Narrow" charset="0"/>
              </a:rPr>
              <a:t>Avoid cross-contact </a:t>
            </a:r>
          </a:p>
          <a:p>
            <a:pPr marL="694944" lvl="2" indent="-347472" eaLnBrk="1" hangingPunct="1">
              <a:lnSpc>
                <a:spcPct val="100000"/>
              </a:lnSpc>
              <a:spcBef>
                <a:spcPts val="900"/>
              </a:spcBef>
              <a:defRPr/>
            </a:pPr>
            <a:r>
              <a:rPr lang="en-US" dirty="0">
                <a:solidFill>
                  <a:schemeClr val="tx1"/>
                </a:solidFill>
                <a:latin typeface="Arial Narrow" charset="0"/>
              </a:rPr>
              <a:t>Do</a:t>
            </a:r>
            <a:r>
              <a:rPr lang="en-US" dirty="0">
                <a:solidFill>
                  <a:srgbClr val="FF0000"/>
                </a:solidFill>
                <a:latin typeface="Arial Narrow" charset="0"/>
              </a:rPr>
              <a:t> NOT </a:t>
            </a:r>
            <a:r>
              <a:rPr lang="en-US" dirty="0">
                <a:latin typeface="Arial Narrow" charset="0"/>
              </a:rPr>
              <a:t>cook different types of food in the same fryer oil.</a:t>
            </a:r>
          </a:p>
          <a:p>
            <a:pPr marL="694944" lvl="2" indent="-347472" eaLnBrk="1" hangingPunct="1">
              <a:lnSpc>
                <a:spcPct val="100000"/>
              </a:lnSpc>
              <a:spcBef>
                <a:spcPts val="900"/>
              </a:spcBef>
              <a:defRPr/>
            </a:pPr>
            <a:r>
              <a:rPr lang="en-US" dirty="0">
                <a:solidFill>
                  <a:schemeClr val="tx1"/>
                </a:solidFill>
                <a:latin typeface="Arial Narrow" charset="0"/>
              </a:rPr>
              <a:t>Do</a:t>
            </a:r>
            <a:r>
              <a:rPr lang="en-US" dirty="0">
                <a:solidFill>
                  <a:srgbClr val="FF0000"/>
                </a:solidFill>
                <a:latin typeface="Arial Narrow" charset="0"/>
              </a:rPr>
              <a:t> NOT </a:t>
            </a:r>
            <a:r>
              <a:rPr lang="en-US" dirty="0">
                <a:latin typeface="Arial Narrow" charset="0"/>
              </a:rPr>
              <a:t>put food on surfaces that have touched allergens.</a:t>
            </a:r>
          </a:p>
          <a:p>
            <a:pPr marL="571500" lvl="1" indent="-457200" eaLnBrk="1" hangingPunct="1">
              <a:defRPr/>
            </a:pPr>
            <a:endParaRPr lang="en-US" dirty="0">
              <a:latin typeface="Arial Narrow" charset="0"/>
            </a:endParaRPr>
          </a:p>
        </p:txBody>
      </p:sp>
      <p:sp>
        <p:nvSpPr>
          <p:cNvPr id="8499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2-55</a:t>
            </a:r>
          </a:p>
        </p:txBody>
      </p:sp>
      <p:pic>
        <p:nvPicPr>
          <p:cNvPr id="8" name="Picture Placeholder 3"/>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 name="Footer Placeholder 1">
            <a:extLst>
              <a:ext uri="{FF2B5EF4-FFF2-40B4-BE49-F238E27FC236}">
                <a16:creationId xmlns:a16="http://schemas.microsoft.com/office/drawing/2014/main" id="{788CD42A-4DB0-77E6-00AD-6AC7F2743303}"/>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95E137A-9C27-42A8-BECB-398C7700A1D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86018" name="Rectangle 2"/>
          <p:cNvSpPr>
            <a:spLocks noGrp="1" noChangeArrowheads="1"/>
          </p:cNvSpPr>
          <p:nvPr>
            <p:ph type="title"/>
          </p:nvPr>
        </p:nvSpPr>
        <p:spPr/>
        <p:txBody>
          <a:bodyPr/>
          <a:lstStyle/>
          <a:p>
            <a:pPr eaLnBrk="1" hangingPunct="1">
              <a:defRPr/>
            </a:pPr>
            <a:r>
              <a:rPr lang="en-US" dirty="0">
                <a:latin typeface="Arial Narrow" charset="0"/>
                <a:cs typeface="+mj-cs"/>
              </a:rPr>
              <a:t>Preventing Allergic Reactions</a:t>
            </a:r>
          </a:p>
        </p:txBody>
      </p:sp>
      <p:sp>
        <p:nvSpPr>
          <p:cNvPr id="86019" name="Rectangle 3"/>
          <p:cNvSpPr>
            <a:spLocks noGrp="1" noChangeArrowheads="1"/>
          </p:cNvSpPr>
          <p:nvPr>
            <p:ph idx="1"/>
          </p:nvPr>
        </p:nvSpPr>
        <p:spPr/>
        <p:txBody>
          <a:bodyPr/>
          <a:lstStyle/>
          <a:p>
            <a:pPr marL="0" indent="0" eaLnBrk="1" hangingPunct="1">
              <a:defRPr/>
            </a:pPr>
            <a:r>
              <a:rPr lang="en-US" dirty="0">
                <a:latin typeface="Arial Narrow" charset="0"/>
                <a:cs typeface="+mn-cs"/>
              </a:rPr>
              <a:t>How to avoid cross-contact:</a:t>
            </a:r>
          </a:p>
          <a:p>
            <a:pPr lvl="1" eaLnBrk="1" hangingPunct="1">
              <a:defRPr/>
            </a:pPr>
            <a:r>
              <a:rPr lang="en-US" dirty="0">
                <a:solidFill>
                  <a:schemeClr val="tx1"/>
                </a:solidFill>
                <a:latin typeface="Arial Narrow" charset="0"/>
              </a:rPr>
              <a:t>Check recipes and ingredient labels.</a:t>
            </a:r>
          </a:p>
          <a:p>
            <a:pPr lvl="1" eaLnBrk="1" hangingPunct="1">
              <a:defRPr/>
            </a:pPr>
            <a:r>
              <a:rPr lang="en-US" dirty="0">
                <a:solidFill>
                  <a:schemeClr val="tx1"/>
                </a:solidFill>
                <a:latin typeface="Arial Narrow" charset="0"/>
              </a:rPr>
              <a:t>Wash, rinse, and sanitize cookware, utensils, and equipment.</a:t>
            </a:r>
          </a:p>
          <a:p>
            <a:pPr lvl="1" eaLnBrk="1" hangingPunct="1">
              <a:defRPr/>
            </a:pPr>
            <a:r>
              <a:rPr lang="en-US" dirty="0">
                <a:solidFill>
                  <a:schemeClr val="tx1"/>
                </a:solidFill>
                <a:latin typeface="Arial Narrow" charset="0"/>
              </a:rPr>
              <a:t>Make sure the allergen doesn’t touch anything for customers with food allergies.</a:t>
            </a:r>
          </a:p>
          <a:p>
            <a:pPr lvl="1" eaLnBrk="1" hangingPunct="1">
              <a:defRPr/>
            </a:pPr>
            <a:r>
              <a:rPr lang="en-US" dirty="0">
                <a:latin typeface="Arial Narrow" charset="0"/>
              </a:rPr>
              <a:t>Wash your hands and change gloves before prepping food.</a:t>
            </a:r>
          </a:p>
          <a:p>
            <a:pPr lvl="1" eaLnBrk="1" hangingPunct="1">
              <a:defRPr/>
            </a:pPr>
            <a:r>
              <a:rPr lang="en-US" dirty="0">
                <a:latin typeface="Arial Narrow" charset="0"/>
              </a:rPr>
              <a:t>Use separate fryers and cooking oils for guests with food allergies.</a:t>
            </a:r>
          </a:p>
          <a:p>
            <a:pPr lvl="1" eaLnBrk="1" hangingPunct="1">
              <a:defRPr/>
            </a:pPr>
            <a:r>
              <a:rPr lang="en-US" dirty="0">
                <a:latin typeface="Arial Narrow" charset="0"/>
              </a:rPr>
              <a:t>Label food packaged on-site for retail use.</a:t>
            </a:r>
          </a:p>
          <a:p>
            <a:pPr marL="571500" lvl="1" indent="-457200" eaLnBrk="1" hangingPunct="1">
              <a:defRPr/>
            </a:pPr>
            <a:endParaRPr lang="en-US" dirty="0">
              <a:latin typeface="Arial Narrow" charset="0"/>
            </a:endParaRPr>
          </a:p>
        </p:txBody>
      </p:sp>
      <p:sp>
        <p:nvSpPr>
          <p:cNvPr id="8602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2-56</a:t>
            </a:r>
          </a:p>
        </p:txBody>
      </p:sp>
      <p:sp>
        <p:nvSpPr>
          <p:cNvPr id="2" name="Footer Placeholder 1">
            <a:extLst>
              <a:ext uri="{FF2B5EF4-FFF2-40B4-BE49-F238E27FC236}">
                <a16:creationId xmlns:a16="http://schemas.microsoft.com/office/drawing/2014/main" id="{1C7DEF51-496B-8070-648F-7209CAEB98C9}"/>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829698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FB19C83-A829-4D46-8934-1FE4C334EF00}"/>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21506" name="Rectangle 2"/>
          <p:cNvSpPr>
            <a:spLocks noGrp="1" noChangeArrowheads="1"/>
          </p:cNvSpPr>
          <p:nvPr>
            <p:ph type="title"/>
          </p:nvPr>
        </p:nvSpPr>
        <p:spPr/>
        <p:txBody>
          <a:bodyPr/>
          <a:lstStyle/>
          <a:p>
            <a:pPr eaLnBrk="1" hangingPunct="1">
              <a:defRPr/>
            </a:pPr>
            <a:r>
              <a:rPr lang="en-US" dirty="0">
                <a:latin typeface="Arial Narrow" charset="0"/>
                <a:cs typeface="+mj-cs"/>
              </a:rPr>
              <a:t>Contaminants</a:t>
            </a:r>
          </a:p>
        </p:txBody>
      </p:sp>
      <p:sp>
        <p:nvSpPr>
          <p:cNvPr id="21507" name="Rectangle 3"/>
          <p:cNvSpPr>
            <a:spLocks noGrp="1" noChangeArrowheads="1"/>
          </p:cNvSpPr>
          <p:nvPr>
            <p:ph idx="1"/>
          </p:nvPr>
        </p:nvSpPr>
        <p:spPr/>
        <p:txBody>
          <a:bodyPr/>
          <a:lstStyle/>
          <a:p>
            <a:pPr marL="0" indent="0" eaLnBrk="1" hangingPunct="1">
              <a:defRPr/>
            </a:pPr>
            <a:r>
              <a:rPr lang="en-US" dirty="0">
                <a:latin typeface="Arial Narrow" charset="0"/>
                <a:cs typeface="+mn-cs"/>
              </a:rPr>
              <a:t>Chemical contaminants:</a:t>
            </a:r>
          </a:p>
          <a:p>
            <a:pPr marL="347472" lvl="1" indent="-347472" eaLnBrk="1" hangingPunct="1">
              <a:lnSpc>
                <a:spcPct val="100000"/>
              </a:lnSpc>
              <a:spcBef>
                <a:spcPts val="900"/>
              </a:spcBef>
              <a:defRPr/>
            </a:pPr>
            <a:r>
              <a:rPr lang="en-US" dirty="0">
                <a:latin typeface="Arial Narrow" charset="0"/>
              </a:rPr>
              <a:t>Cleaners </a:t>
            </a:r>
          </a:p>
          <a:p>
            <a:pPr marL="347472" lvl="1" indent="-347472" eaLnBrk="1" hangingPunct="1">
              <a:lnSpc>
                <a:spcPct val="100000"/>
              </a:lnSpc>
              <a:spcBef>
                <a:spcPts val="900"/>
              </a:spcBef>
              <a:defRPr/>
            </a:pPr>
            <a:r>
              <a:rPr lang="en-US" dirty="0">
                <a:latin typeface="Arial Narrow" charset="0"/>
              </a:rPr>
              <a:t>Sanitizers</a:t>
            </a:r>
          </a:p>
          <a:p>
            <a:pPr marL="347472" lvl="1" indent="-347472" eaLnBrk="1" hangingPunct="1">
              <a:lnSpc>
                <a:spcPct val="100000"/>
              </a:lnSpc>
              <a:spcBef>
                <a:spcPts val="900"/>
              </a:spcBef>
              <a:defRPr/>
            </a:pPr>
            <a:r>
              <a:rPr lang="en-US" dirty="0">
                <a:latin typeface="Arial Narrow" charset="0"/>
              </a:rPr>
              <a:t>Polishes</a:t>
            </a:r>
          </a:p>
        </p:txBody>
      </p:sp>
      <p:sp>
        <p:nvSpPr>
          <p:cNvPr id="2150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1-9</a:t>
            </a:r>
          </a:p>
        </p:txBody>
      </p:sp>
      <p:sp>
        <p:nvSpPr>
          <p:cNvPr id="2" name="Footer Placeholder 1">
            <a:extLst>
              <a:ext uri="{FF2B5EF4-FFF2-40B4-BE49-F238E27FC236}">
                <a16:creationId xmlns:a16="http://schemas.microsoft.com/office/drawing/2014/main" id="{9DF5917A-91DD-6DE9-7967-96F4757BBD62}"/>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n-US" dirty="0">
                <a:latin typeface="Arial Narrow" charset="0"/>
                <a:cs typeface="+mj-cs"/>
              </a:rPr>
              <a:t>The Safe Food Handler</a:t>
            </a:r>
          </a:p>
        </p:txBody>
      </p:sp>
      <p:sp>
        <p:nvSpPr>
          <p:cNvPr id="88067"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defRPr/>
            </a:pPr>
            <a:r>
              <a:rPr lang="en-US" dirty="0">
                <a:solidFill>
                  <a:srgbClr val="000000"/>
                </a:solidFill>
                <a:latin typeface="Arial Narrow" charset="0"/>
              </a:rPr>
              <a:t>How to avoid behaviors that can contaminate food</a:t>
            </a:r>
          </a:p>
          <a:p>
            <a:pPr lvl="1" eaLnBrk="1" hangingPunct="1">
              <a:defRPr/>
            </a:pPr>
            <a:r>
              <a:rPr lang="en-US" dirty="0">
                <a:solidFill>
                  <a:srgbClr val="000000"/>
                </a:solidFill>
                <a:latin typeface="Arial Narrow" charset="0"/>
              </a:rPr>
              <a:t>How to wash and care for hands</a:t>
            </a:r>
          </a:p>
          <a:p>
            <a:pPr lvl="1" eaLnBrk="1" hangingPunct="1">
              <a:defRPr/>
            </a:pPr>
            <a:r>
              <a:rPr lang="en-US" dirty="0">
                <a:solidFill>
                  <a:srgbClr val="000000"/>
                </a:solidFill>
                <a:latin typeface="Arial Narrow" charset="0"/>
              </a:rPr>
              <a:t>The correct way to dress for work and handle work clothes</a:t>
            </a:r>
          </a:p>
          <a:p>
            <a:pPr lvl="1" eaLnBrk="1" hangingPunct="1">
              <a:defRPr/>
            </a:pPr>
            <a:r>
              <a:rPr lang="en-US" dirty="0">
                <a:solidFill>
                  <a:srgbClr val="000000"/>
                </a:solidFill>
                <a:latin typeface="Arial Narrow" charset="0"/>
              </a:rPr>
              <a:t>Where staff can eat, drink, smoke, and chew gum or tobacco to minimize contamination</a:t>
            </a:r>
          </a:p>
          <a:p>
            <a:pPr lvl="1" eaLnBrk="1" hangingPunct="1">
              <a:defRPr/>
            </a:pPr>
            <a:r>
              <a:rPr lang="en-US" dirty="0">
                <a:solidFill>
                  <a:srgbClr val="000000"/>
                </a:solidFill>
                <a:latin typeface="Arial Narrow" charset="0"/>
              </a:rPr>
              <a:t>How to prevent staff who may be carrying pathogens from working with or around food or from working in the operation</a:t>
            </a:r>
          </a:p>
        </p:txBody>
      </p:sp>
      <p:sp>
        <p:nvSpPr>
          <p:cNvPr id="8806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a:t>
            </a:r>
          </a:p>
        </p:txBody>
      </p:sp>
      <p:sp>
        <p:nvSpPr>
          <p:cNvPr id="2" name="Footer Placeholder 1">
            <a:extLst>
              <a:ext uri="{FF2B5EF4-FFF2-40B4-BE49-F238E27FC236}">
                <a16:creationId xmlns:a16="http://schemas.microsoft.com/office/drawing/2014/main" id="{3D1B7C7F-D770-E00C-5FA7-052F6DB7C938}"/>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6196289-450A-4134-919B-92F3E64524D9}"/>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89090" name="Rectangle 2"/>
          <p:cNvSpPr>
            <a:spLocks noGrp="1" noChangeArrowheads="1"/>
          </p:cNvSpPr>
          <p:nvPr>
            <p:ph type="title"/>
          </p:nvPr>
        </p:nvSpPr>
        <p:spPr/>
        <p:txBody>
          <a:bodyPr/>
          <a:lstStyle/>
          <a:p>
            <a:pPr eaLnBrk="1" hangingPunct="1">
              <a:defRPr/>
            </a:pPr>
            <a:r>
              <a:rPr lang="en-US" dirty="0">
                <a:latin typeface="Arial Narrow" charset="0"/>
                <a:cs typeface="+mj-cs"/>
              </a:rPr>
              <a:t>How Food Handlers Can Contaminate Food</a:t>
            </a:r>
          </a:p>
        </p:txBody>
      </p:sp>
      <p:sp>
        <p:nvSpPr>
          <p:cNvPr id="89091" name="Rectangle 3"/>
          <p:cNvSpPr>
            <a:spLocks noGrp="1" noChangeArrowheads="1"/>
          </p:cNvSpPr>
          <p:nvPr>
            <p:ph idx="1"/>
          </p:nvPr>
        </p:nvSpPr>
        <p:spPr/>
        <p:txBody>
          <a:bodyPr/>
          <a:lstStyle/>
          <a:p>
            <a:pPr marL="0" indent="0" eaLnBrk="1" hangingPunct="1">
              <a:defRPr/>
            </a:pPr>
            <a:r>
              <a:rPr lang="en-US" dirty="0">
                <a:latin typeface="Arial Narrow" charset="0"/>
                <a:cs typeface="+mn-cs"/>
              </a:rPr>
              <a:t>Situations that can lead to contaminating food:</a:t>
            </a:r>
          </a:p>
          <a:p>
            <a:pPr marL="342900" lvl="1" indent="-342900" eaLnBrk="1" hangingPunct="1">
              <a:lnSpc>
                <a:spcPct val="100000"/>
              </a:lnSpc>
              <a:spcBef>
                <a:spcPts val="900"/>
              </a:spcBef>
              <a:defRPr/>
            </a:pPr>
            <a:r>
              <a:rPr lang="en-US" dirty="0">
                <a:solidFill>
                  <a:srgbClr val="000000"/>
                </a:solidFill>
                <a:latin typeface="Arial Narrow"/>
                <a:cs typeface="Arial Narrow"/>
              </a:rPr>
              <a:t>Have a foodborne illness</a:t>
            </a:r>
            <a:r>
              <a:rPr lang="en-US" dirty="0">
                <a:latin typeface="Arial Narrow"/>
                <a:cs typeface="Arial Narrow"/>
              </a:rPr>
              <a:t> </a:t>
            </a:r>
          </a:p>
          <a:p>
            <a:pPr marL="342900" lvl="1" indent="-342900" eaLnBrk="1" hangingPunct="1">
              <a:lnSpc>
                <a:spcPct val="100000"/>
              </a:lnSpc>
              <a:spcBef>
                <a:spcPts val="900"/>
              </a:spcBef>
              <a:defRPr/>
            </a:pPr>
            <a:r>
              <a:rPr lang="en-US" dirty="0">
                <a:solidFill>
                  <a:srgbClr val="000000"/>
                </a:solidFill>
                <a:latin typeface="Arial Narrow"/>
                <a:cs typeface="Arial Narrow"/>
              </a:rPr>
              <a:t>Have wounds or boils that contain a pathogen</a:t>
            </a:r>
          </a:p>
          <a:p>
            <a:pPr marL="342900" lvl="1" indent="-342900" eaLnBrk="1" hangingPunct="1">
              <a:lnSpc>
                <a:spcPct val="100000"/>
              </a:lnSpc>
              <a:spcBef>
                <a:spcPts val="900"/>
              </a:spcBef>
              <a:defRPr/>
            </a:pPr>
            <a:r>
              <a:rPr lang="en-US" dirty="0">
                <a:solidFill>
                  <a:srgbClr val="000000"/>
                </a:solidFill>
                <a:latin typeface="Arial Narrow"/>
                <a:cs typeface="Arial Narrow"/>
              </a:rPr>
              <a:t>Sneeze or cough</a:t>
            </a:r>
          </a:p>
          <a:p>
            <a:pPr marL="342900" lvl="1" indent="-342900" eaLnBrk="1" hangingPunct="1">
              <a:lnSpc>
                <a:spcPct val="100000"/>
              </a:lnSpc>
              <a:spcBef>
                <a:spcPts val="900"/>
              </a:spcBef>
              <a:defRPr/>
            </a:pPr>
            <a:r>
              <a:rPr lang="en-US" dirty="0">
                <a:solidFill>
                  <a:srgbClr val="000000"/>
                </a:solidFill>
                <a:latin typeface="Arial Narrow"/>
                <a:cs typeface="Arial Narrow"/>
              </a:rPr>
              <a:t>Have contact with a person who is sick</a:t>
            </a:r>
          </a:p>
          <a:p>
            <a:pPr marL="342900" lvl="1" indent="-342900" eaLnBrk="1" hangingPunct="1">
              <a:lnSpc>
                <a:spcPct val="100000"/>
              </a:lnSpc>
              <a:spcBef>
                <a:spcPts val="900"/>
              </a:spcBef>
              <a:defRPr/>
            </a:pPr>
            <a:r>
              <a:rPr lang="en-US" dirty="0">
                <a:solidFill>
                  <a:srgbClr val="000000"/>
                </a:solidFill>
                <a:latin typeface="Arial Narrow"/>
                <a:cs typeface="Arial Narrow"/>
              </a:rPr>
              <a:t>Use the restroom and do not wash their hands</a:t>
            </a:r>
          </a:p>
          <a:p>
            <a:pPr marL="342900" lvl="1" indent="-342900" eaLnBrk="1" hangingPunct="1">
              <a:defRPr/>
            </a:pPr>
            <a:r>
              <a:rPr lang="en-US" dirty="0">
                <a:solidFill>
                  <a:srgbClr val="000000"/>
                </a:solidFill>
                <a:latin typeface="Arial Narrow"/>
                <a:cs typeface="Arial Narrow"/>
              </a:rPr>
              <a:t>Have symptoms such as diarrhea, vomiting, or </a:t>
            </a:r>
            <a:r>
              <a:rPr lang="en-US" dirty="0">
                <a:solidFill>
                  <a:srgbClr val="000000"/>
                </a:solidFill>
                <a:cs typeface="Arial Narrow"/>
              </a:rPr>
              <a:t>jaundice—a yellowing of the eyes or skin</a:t>
            </a:r>
            <a:endParaRPr lang="en-US" dirty="0">
              <a:solidFill>
                <a:srgbClr val="000000"/>
              </a:solidFill>
              <a:latin typeface="Arial Narrow"/>
              <a:cs typeface="Arial Narrow"/>
            </a:endParaRPr>
          </a:p>
        </p:txBody>
      </p:sp>
      <p:sp>
        <p:nvSpPr>
          <p:cNvPr id="8909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a:t>
            </a:r>
          </a:p>
        </p:txBody>
      </p:sp>
      <p:sp>
        <p:nvSpPr>
          <p:cNvPr id="2" name="Footer Placeholder 1">
            <a:extLst>
              <a:ext uri="{FF2B5EF4-FFF2-40B4-BE49-F238E27FC236}">
                <a16:creationId xmlns:a16="http://schemas.microsoft.com/office/drawing/2014/main" id="{E0949D94-730A-6017-F0A7-74132E53B3A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6"/>
          <p:cNvSpPr>
            <a:spLocks noGrp="1" noChangeArrowheads="1"/>
          </p:cNvSpPr>
          <p:nvPr>
            <p:ph type="title"/>
          </p:nvPr>
        </p:nvSpPr>
        <p:spPr/>
        <p:txBody>
          <a:bodyPr/>
          <a:lstStyle/>
          <a:p>
            <a:pPr eaLnBrk="1" hangingPunct="1">
              <a:defRPr/>
            </a:pPr>
            <a:r>
              <a:rPr lang="en-US" dirty="0">
                <a:latin typeface="Arial Narrow" charset="0"/>
                <a:cs typeface="+mj-cs"/>
              </a:rPr>
              <a:t>How Food Handlers Can Contaminate Food</a:t>
            </a:r>
          </a:p>
        </p:txBody>
      </p:sp>
      <p:sp>
        <p:nvSpPr>
          <p:cNvPr id="90116" name="Rectangle 27"/>
          <p:cNvSpPr>
            <a:spLocks noGrp="1" noChangeArrowheads="1"/>
          </p:cNvSpPr>
          <p:nvPr>
            <p:ph idx="1"/>
          </p:nvPr>
        </p:nvSpPr>
        <p:spPr/>
        <p:txBody>
          <a:bodyPr/>
          <a:lstStyle/>
          <a:p>
            <a:pPr eaLnBrk="1" hangingPunct="1">
              <a:defRPr/>
            </a:pPr>
            <a:r>
              <a:rPr lang="en-US" dirty="0">
                <a:latin typeface="Arial Narrow" charset="0"/>
                <a:cs typeface="+mn-cs"/>
              </a:rPr>
              <a:t>Actions that can contaminate food:</a:t>
            </a:r>
          </a:p>
          <a:p>
            <a:pPr marL="457200" lvl="1" indent="-457200" eaLnBrk="1" hangingPunct="1">
              <a:buFont typeface="+mj-lt"/>
              <a:buAutoNum type="alphaUcPeriod"/>
              <a:defRPr/>
            </a:pPr>
            <a:r>
              <a:rPr lang="en-US" dirty="0">
                <a:solidFill>
                  <a:srgbClr val="000000"/>
                </a:solidFill>
                <a:latin typeface="Arial Narrow"/>
                <a:cs typeface="Arial Narrow"/>
              </a:rPr>
              <a:t>Scratching the scalp </a:t>
            </a:r>
          </a:p>
          <a:p>
            <a:pPr marL="457200" lvl="1" indent="-457200" eaLnBrk="1" hangingPunct="1">
              <a:buFont typeface="+mj-lt"/>
              <a:buAutoNum type="alphaUcPeriod"/>
              <a:defRPr/>
            </a:pPr>
            <a:r>
              <a:rPr lang="en-US" dirty="0">
                <a:solidFill>
                  <a:srgbClr val="000000"/>
                </a:solidFill>
                <a:latin typeface="Arial Narrow"/>
                <a:cs typeface="Arial Narrow"/>
              </a:rPr>
              <a:t>Running fingers through hair</a:t>
            </a:r>
          </a:p>
          <a:p>
            <a:pPr marL="457200" lvl="1" indent="-457200" eaLnBrk="1" hangingPunct="1">
              <a:buFont typeface="+mj-lt"/>
              <a:buAutoNum type="alphaUcPeriod"/>
              <a:defRPr/>
            </a:pPr>
            <a:r>
              <a:rPr lang="en-US" dirty="0">
                <a:solidFill>
                  <a:srgbClr val="000000"/>
                </a:solidFill>
                <a:latin typeface="Arial Narrow"/>
                <a:cs typeface="Arial Narrow"/>
              </a:rPr>
              <a:t>Wiping or touching the nose                                                            </a:t>
            </a:r>
          </a:p>
          <a:p>
            <a:pPr marL="457200" lvl="1" indent="-457200" eaLnBrk="1" hangingPunct="1">
              <a:buFont typeface="+mj-lt"/>
              <a:buAutoNum type="alphaUcPeriod"/>
              <a:defRPr/>
            </a:pPr>
            <a:r>
              <a:rPr lang="en-US" dirty="0">
                <a:solidFill>
                  <a:srgbClr val="000000"/>
                </a:solidFill>
                <a:latin typeface="Arial Narrow"/>
                <a:cs typeface="Arial Narrow"/>
              </a:rPr>
              <a:t>Rubbing an ear </a:t>
            </a:r>
          </a:p>
          <a:p>
            <a:pPr marL="457200" lvl="1" indent="-457200" eaLnBrk="1" hangingPunct="1">
              <a:buFont typeface="+mj-lt"/>
              <a:buAutoNum type="alphaUcPeriod"/>
              <a:defRPr/>
            </a:pPr>
            <a:r>
              <a:rPr lang="en-US" dirty="0">
                <a:solidFill>
                  <a:srgbClr val="000000"/>
                </a:solidFill>
                <a:latin typeface="Arial Narrow"/>
                <a:cs typeface="Arial Narrow"/>
              </a:rPr>
              <a:t>Touching a pimple or infected wound/boil</a:t>
            </a:r>
          </a:p>
          <a:p>
            <a:pPr marL="457200" lvl="1" indent="-457200" eaLnBrk="1" hangingPunct="1">
              <a:buFont typeface="+mj-lt"/>
              <a:buAutoNum type="alphaUcPeriod"/>
              <a:defRPr/>
            </a:pPr>
            <a:r>
              <a:rPr lang="en-US" dirty="0">
                <a:solidFill>
                  <a:srgbClr val="000000"/>
                </a:solidFill>
                <a:latin typeface="Arial Narrow"/>
                <a:cs typeface="Arial Narrow"/>
              </a:rPr>
              <a:t>Wearing and touching a dirty uniform </a:t>
            </a:r>
          </a:p>
          <a:p>
            <a:pPr marL="457200" lvl="1" indent="-457200" eaLnBrk="1" hangingPunct="1">
              <a:buFont typeface="+mj-lt"/>
              <a:buAutoNum type="alphaUcPeriod"/>
              <a:defRPr/>
            </a:pPr>
            <a:r>
              <a:rPr lang="en-US" dirty="0">
                <a:solidFill>
                  <a:srgbClr val="000000"/>
                </a:solidFill>
                <a:latin typeface="Arial Narrow"/>
                <a:cs typeface="Arial Narrow"/>
              </a:rPr>
              <a:t>Coughing or sneezing into the hand</a:t>
            </a:r>
          </a:p>
          <a:p>
            <a:pPr marL="457200" lvl="1" indent="-457200" eaLnBrk="1" hangingPunct="1">
              <a:buFont typeface="+mj-lt"/>
              <a:buAutoNum type="alphaUcPeriod"/>
              <a:defRPr/>
            </a:pPr>
            <a:r>
              <a:rPr lang="en-US" dirty="0">
                <a:solidFill>
                  <a:srgbClr val="000000"/>
                </a:solidFill>
                <a:latin typeface="Arial Narrow"/>
                <a:cs typeface="Arial Narrow"/>
              </a:rPr>
              <a:t>Spitting in the operation</a:t>
            </a:r>
          </a:p>
        </p:txBody>
      </p:sp>
      <p:sp>
        <p:nvSpPr>
          <p:cNvPr id="901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3-4</a:t>
            </a:r>
          </a:p>
        </p:txBody>
      </p:sp>
      <p:pic>
        <p:nvPicPr>
          <p:cNvPr id="8" name="Picture Placeholder 7"/>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solidFill>
            <a:schemeClr val="bg1"/>
          </a:solidFill>
          <a:ln>
            <a:solidFill>
              <a:schemeClr val="tx1"/>
            </a:solidFill>
          </a:ln>
        </p:spPr>
      </p:pic>
      <p:pic>
        <p:nvPicPr>
          <p:cNvPr id="12" name="Picture Placeholder 9" descr="6e_c03_04B.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418324" y="1306329"/>
            <a:ext cx="1973415" cy="4121588"/>
          </a:xfrm>
          <a:prstGeom prst="rect">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a:extLst>
              <a:ext uri="{FF2B5EF4-FFF2-40B4-BE49-F238E27FC236}">
                <a16:creationId xmlns:a16="http://schemas.microsoft.com/office/drawing/2014/main" id="{DE0A17C1-2C52-51D0-48FC-748B9888CDF7}"/>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defRPr/>
            </a:pPr>
            <a:r>
              <a:rPr lang="en-US" dirty="0">
                <a:latin typeface="Arial Narrow" charset="0"/>
                <a:cs typeface="+mj-cs"/>
              </a:rPr>
              <a:t>Managing a Personal Hygiene Program</a:t>
            </a:r>
          </a:p>
        </p:txBody>
      </p:sp>
      <p:sp>
        <p:nvSpPr>
          <p:cNvPr id="91139" name="Rectangle 3"/>
          <p:cNvSpPr>
            <a:spLocks noGrp="1" noChangeArrowheads="1"/>
          </p:cNvSpPr>
          <p:nvPr>
            <p:ph idx="1"/>
          </p:nvPr>
        </p:nvSpPr>
        <p:spPr/>
        <p:txBody>
          <a:bodyPr/>
          <a:lstStyle/>
          <a:p>
            <a:pPr marL="0" indent="0" eaLnBrk="1" hangingPunct="1">
              <a:defRPr/>
            </a:pPr>
            <a:r>
              <a:rPr lang="en-US" dirty="0">
                <a:latin typeface="Arial Narrow" charset="0"/>
                <a:cs typeface="+mn-cs"/>
              </a:rPr>
              <a:t>Managers must focus on the following:</a:t>
            </a:r>
          </a:p>
          <a:p>
            <a:pPr marL="347472" lvl="1" indent="-347472" eaLnBrk="1" hangingPunct="1">
              <a:lnSpc>
                <a:spcPct val="100000"/>
              </a:lnSpc>
              <a:spcBef>
                <a:spcPts val="900"/>
              </a:spcBef>
              <a:defRPr/>
            </a:pPr>
            <a:r>
              <a:rPr lang="en-US" dirty="0">
                <a:solidFill>
                  <a:srgbClr val="000000"/>
                </a:solidFill>
                <a:latin typeface="Arial Narrow" charset="0"/>
              </a:rPr>
              <a:t>Creating personal hygiene policies</a:t>
            </a:r>
            <a:endParaRPr lang="en-US"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Training food handlers on personal hygiene policies and retraining them regularly</a:t>
            </a:r>
          </a:p>
          <a:p>
            <a:pPr marL="347472" lvl="1" indent="-347472" eaLnBrk="1" hangingPunct="1">
              <a:lnSpc>
                <a:spcPct val="100000"/>
              </a:lnSpc>
              <a:spcBef>
                <a:spcPts val="900"/>
              </a:spcBef>
              <a:defRPr/>
            </a:pPr>
            <a:r>
              <a:rPr lang="en-US" dirty="0">
                <a:solidFill>
                  <a:srgbClr val="000000"/>
                </a:solidFill>
                <a:latin typeface="Arial Narrow" charset="0"/>
              </a:rPr>
              <a:t>Modeling correct behavior at all times</a:t>
            </a:r>
          </a:p>
          <a:p>
            <a:pPr marL="347472" lvl="1" indent="-347472" eaLnBrk="1" hangingPunct="1">
              <a:lnSpc>
                <a:spcPct val="100000"/>
              </a:lnSpc>
              <a:spcBef>
                <a:spcPts val="900"/>
              </a:spcBef>
              <a:defRPr/>
            </a:pPr>
            <a:r>
              <a:rPr lang="en-US" dirty="0">
                <a:solidFill>
                  <a:srgbClr val="000000"/>
                </a:solidFill>
                <a:latin typeface="Arial Narrow" charset="0"/>
              </a:rPr>
              <a:t>Supervising food safety practices</a:t>
            </a:r>
          </a:p>
          <a:p>
            <a:pPr marL="347472" lvl="1" indent="-347472" eaLnBrk="1" hangingPunct="1">
              <a:lnSpc>
                <a:spcPct val="100000"/>
              </a:lnSpc>
              <a:spcBef>
                <a:spcPts val="900"/>
              </a:spcBef>
              <a:defRPr/>
            </a:pPr>
            <a:r>
              <a:rPr lang="en-US" dirty="0">
                <a:solidFill>
                  <a:srgbClr val="000000"/>
                </a:solidFill>
                <a:latin typeface="Arial Narrow" charset="0"/>
              </a:rPr>
              <a:t>Revising personal hygiene policies when laws or science change</a:t>
            </a:r>
          </a:p>
        </p:txBody>
      </p:sp>
      <p:sp>
        <p:nvSpPr>
          <p:cNvPr id="9114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3-5</a:t>
            </a:r>
          </a:p>
        </p:txBody>
      </p:sp>
      <p:pic>
        <p:nvPicPr>
          <p:cNvPr id="2" name="Picture 1" descr="6e_c03_04_leadin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403" y="1243013"/>
            <a:ext cx="2100072" cy="1831848"/>
          </a:xfrm>
          <a:prstGeom prst="rect">
            <a:avLst/>
          </a:prstGeom>
        </p:spPr>
      </p:pic>
      <p:sp>
        <p:nvSpPr>
          <p:cNvPr id="3" name="Footer Placeholder 2">
            <a:extLst>
              <a:ext uri="{FF2B5EF4-FFF2-40B4-BE49-F238E27FC236}">
                <a16:creationId xmlns:a16="http://schemas.microsoft.com/office/drawing/2014/main" id="{F1D2006F-8487-3A05-B850-AF16532FFF2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EC70172-C1E9-4908-AA0D-1856EFB17E97}"/>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92167" name="Rectangle 7"/>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2" name="Content Placeholder 1"/>
          <p:cNvSpPr>
            <a:spLocks noGrp="1"/>
          </p:cNvSpPr>
          <p:nvPr>
            <p:ph idx="1"/>
          </p:nvPr>
        </p:nvSpPr>
        <p:spPr>
          <a:xfrm>
            <a:off x="409575" y="1143000"/>
            <a:ext cx="5707020" cy="4983163"/>
          </a:xfrm>
        </p:spPr>
        <p:txBody>
          <a:bodyPr/>
          <a:lstStyle/>
          <a:p>
            <a:pPr>
              <a:spcBef>
                <a:spcPts val="900"/>
              </a:spcBef>
              <a:defRPr/>
            </a:pPr>
            <a:r>
              <a:rPr lang="en-US" dirty="0">
                <a:latin typeface="Arial Narrow" charset="0"/>
                <a:cs typeface="+mn-cs"/>
              </a:rPr>
              <a:t>Where to wash hands:</a:t>
            </a:r>
          </a:p>
          <a:p>
            <a:pPr lvl="1" eaLnBrk="1" hangingPunct="1">
              <a:defRPr/>
            </a:pPr>
            <a:r>
              <a:rPr lang="en-US" dirty="0">
                <a:solidFill>
                  <a:srgbClr val="000000"/>
                </a:solidFill>
                <a:latin typeface="Arial Narrow" charset="0"/>
              </a:rPr>
              <a:t>Wash hands in a sink designated for handwashing.</a:t>
            </a:r>
          </a:p>
          <a:p>
            <a:pPr lvl="1" eaLnBrk="1" hangingPunct="1">
              <a:defRPr/>
            </a:pPr>
            <a:r>
              <a:rPr lang="en-US" dirty="0">
                <a:solidFill>
                  <a:srgbClr val="FF0000"/>
                </a:solidFill>
                <a:latin typeface="Arial Narrow" charset="0"/>
              </a:rPr>
              <a:t>NEVER</a:t>
            </a:r>
            <a:r>
              <a:rPr lang="en-US" dirty="0">
                <a:solidFill>
                  <a:srgbClr val="000000"/>
                </a:solidFill>
                <a:latin typeface="Arial Narrow" charset="0"/>
              </a:rPr>
              <a:t> wash hands in sinks designated for food prep or dishwashing or sinks used for discarding waste water.</a:t>
            </a:r>
          </a:p>
          <a:p>
            <a:endParaRPr lang="en-US" dirty="0"/>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3-6</a:t>
            </a:r>
          </a:p>
        </p:txBody>
      </p:sp>
      <p:sp>
        <p:nvSpPr>
          <p:cNvPr id="3" name="Footer Placeholder 2">
            <a:extLst>
              <a:ext uri="{FF2B5EF4-FFF2-40B4-BE49-F238E27FC236}">
                <a16:creationId xmlns:a16="http://schemas.microsoft.com/office/drawing/2014/main" id="{505169E5-205B-E79E-0BCC-1BA30A0A2E50}"/>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7855865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0525" y="1165879"/>
            <a:ext cx="8235950" cy="8956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tIns="0" anchor="t" anchorCtr="0">
            <a:no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spcBef>
                <a:spcPts val="900"/>
              </a:spcBef>
              <a:defRPr/>
            </a:pPr>
            <a:r>
              <a:rPr lang="en-US" sz="2400" dirty="0">
                <a:solidFill>
                  <a:srgbClr val="E97635"/>
                </a:solidFill>
                <a:latin typeface="Arial Narrow" charset="0"/>
                <a:cs typeface="+mn-cs"/>
              </a:rPr>
              <a:t>How to wash hands (should take at least 20 seconds):</a:t>
            </a:r>
          </a:p>
          <a:p>
            <a:pPr>
              <a:spcBef>
                <a:spcPct val="30000"/>
              </a:spcBef>
              <a:defRPr/>
            </a:pPr>
            <a:r>
              <a:rPr lang="en-US" sz="2400" dirty="0">
                <a:solidFill>
                  <a:srgbClr val="000000"/>
                </a:solidFill>
                <a:cs typeface="Times New Roman" charset="0"/>
              </a:rPr>
              <a:t>	   </a:t>
            </a:r>
          </a:p>
        </p:txBody>
      </p:sp>
      <p:sp>
        <p:nvSpPr>
          <p:cNvPr id="29" name="Text Placeholder 28"/>
          <p:cNvSpPr>
            <a:spLocks noGrp="1"/>
          </p:cNvSpPr>
          <p:nvPr>
            <p:ph type="body" sz="quarter" idx="21"/>
          </p:nvPr>
        </p:nvSpPr>
        <p:spPr>
          <a:xfrm>
            <a:off x="4550126" y="5945895"/>
            <a:ext cx="2723578" cy="395287"/>
          </a:xfrm>
        </p:spPr>
        <p:txBody>
          <a:bodyPr/>
          <a:lstStyle/>
          <a:p>
            <a:pPr marL="0" indent="0">
              <a:spcBef>
                <a:spcPts val="0"/>
              </a:spcBef>
            </a:pPr>
            <a:r>
              <a:rPr lang="en-US" sz="1800" dirty="0"/>
              <a:t>5. </a:t>
            </a:r>
            <a:r>
              <a:rPr lang="en-US" sz="1800" b="1" dirty="0"/>
              <a:t>Dry hands and arms. </a:t>
            </a:r>
            <a:r>
              <a:rPr lang="en-US" sz="1800" dirty="0"/>
              <a:t>Use a single-use paper towel or hand dryer. </a:t>
            </a:r>
            <a:endParaRPr lang="en-US" sz="1800" dirty="0">
              <a:cs typeface="Times New Roman" charset="0"/>
            </a:endParaRPr>
          </a:p>
          <a:p>
            <a:endParaRPr lang="en-US" sz="1800" dirty="0"/>
          </a:p>
        </p:txBody>
      </p:sp>
      <p:sp>
        <p:nvSpPr>
          <p:cNvPr id="28" name="Text Placeholder 27"/>
          <p:cNvSpPr>
            <a:spLocks noGrp="1"/>
          </p:cNvSpPr>
          <p:nvPr>
            <p:ph type="body" sz="quarter" idx="20"/>
          </p:nvPr>
        </p:nvSpPr>
        <p:spPr>
          <a:xfrm>
            <a:off x="1537303" y="5945895"/>
            <a:ext cx="2723578" cy="395287"/>
          </a:xfrm>
        </p:spPr>
        <p:txBody>
          <a:bodyPr/>
          <a:lstStyle/>
          <a:p>
            <a:pPr marL="0" indent="0">
              <a:spcBef>
                <a:spcPts val="0"/>
              </a:spcBef>
            </a:pPr>
            <a:r>
              <a:rPr lang="en-US" sz="1800" dirty="0"/>
              <a:t>4. </a:t>
            </a:r>
            <a:r>
              <a:rPr lang="en-US" sz="1800" b="1" dirty="0"/>
              <a:t>Rinse hands and arms thoroughly. </a:t>
            </a:r>
            <a:r>
              <a:rPr lang="en-US" sz="1800" dirty="0"/>
              <a:t>Use running warm water. </a:t>
            </a:r>
            <a:endParaRPr lang="en-US" sz="1800" dirty="0">
              <a:cs typeface="Times New Roman" charset="0"/>
            </a:endParaRPr>
          </a:p>
          <a:p>
            <a:endParaRPr lang="en-US" sz="1800" dirty="0"/>
          </a:p>
        </p:txBody>
      </p:sp>
      <p:sp>
        <p:nvSpPr>
          <p:cNvPr id="27" name="Text Placeholder 26"/>
          <p:cNvSpPr>
            <a:spLocks noGrp="1"/>
          </p:cNvSpPr>
          <p:nvPr>
            <p:ph type="body" sz="quarter" idx="19"/>
          </p:nvPr>
        </p:nvSpPr>
        <p:spPr>
          <a:xfrm>
            <a:off x="5859389" y="3256352"/>
            <a:ext cx="3051810" cy="395287"/>
          </a:xfrm>
        </p:spPr>
        <p:txBody>
          <a:bodyPr/>
          <a:lstStyle/>
          <a:p>
            <a:pPr marL="0" indent="0">
              <a:spcBef>
                <a:spcPts val="0"/>
              </a:spcBef>
            </a:pPr>
            <a:r>
              <a:rPr lang="en-US" sz="1800" dirty="0"/>
              <a:t>3. </a:t>
            </a:r>
            <a:r>
              <a:rPr lang="en-US" sz="1800" b="1" dirty="0"/>
              <a:t>Scrub hands and arms vigorously for 10 to 15 seconds. </a:t>
            </a:r>
            <a:r>
              <a:rPr lang="en-US" sz="1800" dirty="0"/>
              <a:t>Clean fingertips, under fingernails, and between fingers.</a:t>
            </a:r>
            <a:endParaRPr lang="en-US" sz="1800" dirty="0">
              <a:cs typeface="Times New Roman" charset="0"/>
            </a:endParaRPr>
          </a:p>
          <a:p>
            <a:endParaRPr lang="en-US" sz="1800" dirty="0"/>
          </a:p>
        </p:txBody>
      </p:sp>
      <p:sp>
        <p:nvSpPr>
          <p:cNvPr id="26" name="Text Placeholder 25"/>
          <p:cNvSpPr>
            <a:spLocks noGrp="1"/>
          </p:cNvSpPr>
          <p:nvPr>
            <p:ph type="body" sz="quarter" idx="18"/>
          </p:nvPr>
        </p:nvSpPr>
        <p:spPr>
          <a:xfrm>
            <a:off x="2990459" y="3279212"/>
            <a:ext cx="3131819" cy="395287"/>
          </a:xfrm>
        </p:spPr>
        <p:txBody>
          <a:bodyPr/>
          <a:lstStyle/>
          <a:p>
            <a:pPr marL="0" indent="0">
              <a:spcBef>
                <a:spcPts val="0"/>
              </a:spcBef>
            </a:pPr>
            <a:r>
              <a:rPr lang="en-US" sz="1800" dirty="0"/>
              <a:t>2. </a:t>
            </a:r>
            <a:r>
              <a:rPr lang="en-US" sz="1800" b="1" dirty="0"/>
              <a:t>Apply soap.</a:t>
            </a:r>
            <a:r>
              <a:rPr lang="en-US" sz="1800" dirty="0"/>
              <a:t> Apply enough </a:t>
            </a:r>
            <a:br>
              <a:rPr lang="en-US" sz="1800" dirty="0"/>
            </a:br>
            <a:r>
              <a:rPr lang="en-US" sz="1800" dirty="0"/>
              <a:t>to build up a good lather. </a:t>
            </a:r>
            <a:br>
              <a:rPr lang="en-US" sz="1800" dirty="0"/>
            </a:br>
            <a:r>
              <a:rPr lang="en-US" sz="1800" dirty="0"/>
              <a:t>Follow the manufacturer’s recommendations. </a:t>
            </a:r>
          </a:p>
          <a:p>
            <a:endParaRPr lang="en-US" sz="1800" dirty="0"/>
          </a:p>
        </p:txBody>
      </p:sp>
      <p:sp>
        <p:nvSpPr>
          <p:cNvPr id="25" name="Text Placeholder 24"/>
          <p:cNvSpPr>
            <a:spLocks noGrp="1"/>
          </p:cNvSpPr>
          <p:nvPr>
            <p:ph type="body" sz="quarter" idx="17"/>
          </p:nvPr>
        </p:nvSpPr>
        <p:spPr>
          <a:xfrm>
            <a:off x="407221" y="3256352"/>
            <a:ext cx="2723578" cy="395287"/>
          </a:xfrm>
        </p:spPr>
        <p:txBody>
          <a:bodyPr/>
          <a:lstStyle/>
          <a:p>
            <a:pPr marL="0" indent="0">
              <a:spcBef>
                <a:spcPts val="0"/>
              </a:spcBef>
            </a:pPr>
            <a:r>
              <a:rPr lang="en-US" sz="1800" dirty="0"/>
              <a:t>1. </a:t>
            </a:r>
            <a:r>
              <a:rPr lang="en-US" sz="1800" b="1" dirty="0"/>
              <a:t>Wet hands and arms. </a:t>
            </a:r>
            <a:r>
              <a:rPr lang="en-US" sz="1800" dirty="0"/>
              <a:t>Use running warm water</a:t>
            </a:r>
            <a:r>
              <a:rPr lang="en-US" sz="1800" dirty="0">
                <a:cs typeface="Times New Roman" charset="0"/>
              </a:rPr>
              <a:t>.</a:t>
            </a:r>
          </a:p>
          <a:p>
            <a:endParaRPr lang="en-US" sz="1800" dirty="0"/>
          </a:p>
        </p:txBody>
      </p:sp>
      <p:pic>
        <p:nvPicPr>
          <p:cNvPr id="13" name="Picture Placeholder 12">
            <a:extLst>
              <a:ext uri="{FF2B5EF4-FFF2-40B4-BE49-F238E27FC236}">
                <a16:creationId xmlns:a16="http://schemas.microsoft.com/office/drawing/2014/main" id="{74E9E3A1-7953-42B9-ADBD-28DDE689B046}"/>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r="-507"/>
          <a:stretch/>
        </p:blipFill>
        <p:spPr>
          <a:xfrm>
            <a:off x="4848242" y="4419600"/>
            <a:ext cx="2093912" cy="1503363"/>
          </a:xfrm>
        </p:spPr>
      </p:pic>
      <p:pic>
        <p:nvPicPr>
          <p:cNvPr id="11" name="Picture Placeholder 10">
            <a:extLst>
              <a:ext uri="{FF2B5EF4-FFF2-40B4-BE49-F238E27FC236}">
                <a16:creationId xmlns:a16="http://schemas.microsoft.com/office/drawing/2014/main" id="{DC50E937-0285-4606-A818-3A3EAD1C4C60}"/>
              </a:ext>
            </a:extLst>
          </p:cNvPr>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a:xfrm>
            <a:off x="1852629" y="4427538"/>
            <a:ext cx="2093913" cy="1503362"/>
          </a:xfrm>
        </p:spPr>
      </p:pic>
      <p:pic>
        <p:nvPicPr>
          <p:cNvPr id="7" name="Picture Placeholder 6">
            <a:extLst>
              <a:ext uri="{FF2B5EF4-FFF2-40B4-BE49-F238E27FC236}">
                <a16:creationId xmlns:a16="http://schemas.microsoft.com/office/drawing/2014/main" id="{C29195C5-8240-4157-B5E0-10EECAFE9813}"/>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a:xfrm>
            <a:off x="6343729" y="1739900"/>
            <a:ext cx="2093913" cy="1501775"/>
          </a:xfrm>
        </p:spPr>
      </p:pic>
      <p:pic>
        <p:nvPicPr>
          <p:cNvPr id="5" name="Picture Placeholder 4">
            <a:extLst>
              <a:ext uri="{FF2B5EF4-FFF2-40B4-BE49-F238E27FC236}">
                <a16:creationId xmlns:a16="http://schemas.microsoft.com/office/drawing/2014/main" id="{80D382C5-2F82-4ED5-B57D-89E964BF360B}"/>
              </a:ext>
            </a:extLst>
          </p:cNvPr>
          <p:cNvPicPr>
            <a:picLocks noGrp="1" noChangeAspect="1"/>
          </p:cNvPicPr>
          <p:nvPr>
            <p:ph type="pic" sz="quarter" idx="13"/>
          </p:nvPr>
        </p:nvPicPr>
        <p:blipFill rotWithShape="1">
          <a:blip r:embed="rId7" cstate="screen">
            <a:extLst>
              <a:ext uri="{28A0092B-C50C-407E-A947-70E740481C1C}">
                <a14:useLocalDpi xmlns:a14="http://schemas.microsoft.com/office/drawing/2010/main"/>
              </a:ext>
            </a:extLst>
          </a:blip>
          <a:srcRect r="-28"/>
          <a:stretch/>
        </p:blipFill>
        <p:spPr>
          <a:xfrm>
            <a:off x="3503367" y="1739900"/>
            <a:ext cx="2093912" cy="1501775"/>
          </a:xfrm>
        </p:spPr>
      </p:pic>
      <p:pic>
        <p:nvPicPr>
          <p:cNvPr id="3" name="Picture Placeholder 2">
            <a:extLst>
              <a:ext uri="{FF2B5EF4-FFF2-40B4-BE49-F238E27FC236}">
                <a16:creationId xmlns:a16="http://schemas.microsoft.com/office/drawing/2014/main" id="{04CA141E-0C26-4118-AA2F-24B3634A1688}"/>
              </a:ext>
            </a:extLst>
          </p:cNvPr>
          <p:cNvPicPr>
            <a:picLocks noGrp="1" noChangeAspect="1"/>
          </p:cNvPicPr>
          <p:nvPr>
            <p:ph type="pic" sz="quarter" idx="12"/>
          </p:nvPr>
        </p:nvPicPr>
        <p:blipFill rotWithShape="1">
          <a:blip r:embed="rId8" cstate="screen">
            <a:extLst>
              <a:ext uri="{28A0092B-C50C-407E-A947-70E740481C1C}">
                <a14:useLocalDpi xmlns:a14="http://schemas.microsoft.com/office/drawing/2010/main"/>
              </a:ext>
            </a:extLst>
          </a:blip>
          <a:srcRect r="-663"/>
          <a:stretch/>
        </p:blipFill>
        <p:spPr>
          <a:xfrm>
            <a:off x="706192" y="1747838"/>
            <a:ext cx="2093912" cy="1503362"/>
          </a:xfrm>
        </p:spPr>
      </p:pic>
      <p:sp>
        <p:nvSpPr>
          <p:cNvPr id="92167" name="Rectangle 7"/>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3-7</a:t>
            </a:r>
          </a:p>
        </p:txBody>
      </p:sp>
      <p:sp>
        <p:nvSpPr>
          <p:cNvPr id="2" name="Footer Placeholder 1">
            <a:extLst>
              <a:ext uri="{FF2B5EF4-FFF2-40B4-BE49-F238E27FC236}">
                <a16:creationId xmlns:a16="http://schemas.microsoft.com/office/drawing/2014/main" id="{8864D6AD-D6BE-E5AA-DB36-E0D94D1777D5}"/>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0525" y="1165879"/>
            <a:ext cx="3767138" cy="1377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tIns="0" anchor="t" anchorCtr="0">
            <a:no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spcBef>
                <a:spcPct val="30000"/>
              </a:spcBef>
              <a:defRPr/>
            </a:pPr>
            <a:r>
              <a:rPr lang="en-US" sz="2400" dirty="0">
                <a:solidFill>
                  <a:srgbClr val="000000"/>
                </a:solidFill>
                <a:cs typeface="Times New Roman" charset="0"/>
              </a:rPr>
              <a:t>	   </a:t>
            </a:r>
          </a:p>
        </p:txBody>
      </p:sp>
      <p:pic>
        <p:nvPicPr>
          <p:cNvPr id="6" name="Picture Placeholder 5">
            <a:extLst>
              <a:ext uri="{FF2B5EF4-FFF2-40B4-BE49-F238E27FC236}">
                <a16:creationId xmlns:a16="http://schemas.microsoft.com/office/drawing/2014/main" id="{8D1201BB-31D6-41EF-B1B3-EF4F8CB18236}"/>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
        <p:nvSpPr>
          <p:cNvPr id="92167" name="Rectangle 7"/>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2" name="Content Placeholder 1"/>
          <p:cNvSpPr>
            <a:spLocks noGrp="1"/>
          </p:cNvSpPr>
          <p:nvPr>
            <p:ph idx="1"/>
          </p:nvPr>
        </p:nvSpPr>
        <p:spPr/>
        <p:txBody>
          <a:bodyPr/>
          <a:lstStyle/>
          <a:p>
            <a:pPr marL="0" lvl="1" indent="0" eaLnBrk="1" hangingPunct="1">
              <a:buNone/>
              <a:defRPr/>
            </a:pPr>
            <a:r>
              <a:rPr lang="en-US" sz="2400" b="1" dirty="0">
                <a:solidFill>
                  <a:srgbClr val="E97635"/>
                </a:solidFill>
                <a:latin typeface="Arial Narrow" charset="0"/>
                <a:cs typeface="+mn-cs"/>
              </a:rPr>
              <a:t>Avoid contaminating clean hands:</a:t>
            </a:r>
          </a:p>
          <a:p>
            <a:pPr lvl="1" eaLnBrk="1" hangingPunct="1">
              <a:defRPr/>
            </a:pPr>
            <a:r>
              <a:rPr lang="en-US" dirty="0">
                <a:solidFill>
                  <a:srgbClr val="000000"/>
                </a:solidFill>
                <a:latin typeface="Arial Narrow" charset="0"/>
              </a:rPr>
              <a:t>Consider using a paper towel to turn off the faucet and to open the door.</a:t>
            </a:r>
          </a:p>
          <a:p>
            <a:endParaRPr lang="en-US" dirty="0"/>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3-8</a:t>
            </a:r>
          </a:p>
        </p:txBody>
      </p:sp>
      <p:sp>
        <p:nvSpPr>
          <p:cNvPr id="3" name="Footer Placeholder 2">
            <a:extLst>
              <a:ext uri="{FF2B5EF4-FFF2-40B4-BE49-F238E27FC236}">
                <a16:creationId xmlns:a16="http://schemas.microsoft.com/office/drawing/2014/main" id="{E50F790F-78D6-6196-CAD7-0599D1609A3A}"/>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4539074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6781B9B-4C85-4712-A826-A1173EC92D0F}"/>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93186" name="Rectangle 1026"/>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93187" name="Rectangle 1027"/>
          <p:cNvSpPr>
            <a:spLocks noGrp="1" noChangeArrowheads="1"/>
          </p:cNvSpPr>
          <p:nvPr>
            <p:ph idx="1"/>
          </p:nvPr>
        </p:nvSpPr>
        <p:spPr/>
        <p:txBody>
          <a:bodyPr/>
          <a:lstStyle/>
          <a:p>
            <a:pPr marL="0" indent="0" eaLnBrk="1" hangingPunct="1">
              <a:defRPr/>
            </a:pPr>
            <a:r>
              <a:rPr lang="en-US" dirty="0">
                <a:latin typeface="Arial Narrow" charset="0"/>
                <a:cs typeface="+mn-cs"/>
              </a:rPr>
              <a:t>When to Wash Hands</a:t>
            </a:r>
          </a:p>
          <a:p>
            <a:pPr marL="0" indent="0" eaLnBrk="1" hangingPunct="1">
              <a:defRPr/>
            </a:pPr>
            <a:r>
              <a:rPr lang="en-US" dirty="0">
                <a:latin typeface="Arial Narrow" charset="0"/>
                <a:cs typeface="+mn-cs"/>
              </a:rPr>
              <a:t>Food handlers must wash their hands </a:t>
            </a:r>
            <a:r>
              <a:rPr lang="en-US" i="1" dirty="0">
                <a:latin typeface="Arial Narrow" charset="0"/>
                <a:cs typeface="+mn-cs"/>
              </a:rPr>
              <a:t>before</a:t>
            </a:r>
            <a:r>
              <a:rPr lang="en-US" dirty="0">
                <a:latin typeface="Arial Narrow" charset="0"/>
                <a:cs typeface="+mn-cs"/>
              </a:rPr>
              <a:t>:</a:t>
            </a:r>
          </a:p>
          <a:p>
            <a:pPr marL="347472" lvl="1" indent="-347472" eaLnBrk="1" hangingPunct="1">
              <a:lnSpc>
                <a:spcPct val="100000"/>
              </a:lnSpc>
              <a:spcBef>
                <a:spcPts val="900"/>
              </a:spcBef>
              <a:defRPr/>
            </a:pPr>
            <a:r>
              <a:rPr lang="en-US" dirty="0">
                <a:latin typeface="Arial Narrow" charset="0"/>
              </a:rPr>
              <a:t>Preparing food</a:t>
            </a:r>
          </a:p>
          <a:p>
            <a:pPr marL="347472" lvl="1" indent="-347472" eaLnBrk="1" hangingPunct="1">
              <a:lnSpc>
                <a:spcPct val="100000"/>
              </a:lnSpc>
              <a:spcBef>
                <a:spcPts val="900"/>
              </a:spcBef>
              <a:defRPr/>
            </a:pPr>
            <a:r>
              <a:rPr lang="en-US" dirty="0">
                <a:latin typeface="Arial Narrow" charset="0"/>
              </a:rPr>
              <a:t>Working with clean equipment and utensils</a:t>
            </a:r>
          </a:p>
          <a:p>
            <a:pPr lvl="1" eaLnBrk="1" hangingPunct="1">
              <a:defRPr/>
            </a:pPr>
            <a:r>
              <a:rPr lang="en-US" dirty="0">
                <a:latin typeface="Arial Narrow" charset="0"/>
              </a:rPr>
              <a:t>Putting on single-use gloves</a:t>
            </a:r>
          </a:p>
          <a:p>
            <a:pPr marL="571500" lvl="1" indent="-457200" eaLnBrk="1" hangingPunct="1">
              <a:defRPr/>
            </a:pPr>
            <a:endParaRPr lang="en-US" dirty="0">
              <a:latin typeface="Arial Narrow" charset="0"/>
            </a:endParaRP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3-9</a:t>
            </a:r>
          </a:p>
        </p:txBody>
      </p:sp>
      <p:sp>
        <p:nvSpPr>
          <p:cNvPr id="2" name="Footer Placeholder 1">
            <a:extLst>
              <a:ext uri="{FF2B5EF4-FFF2-40B4-BE49-F238E27FC236}">
                <a16:creationId xmlns:a16="http://schemas.microsoft.com/office/drawing/2014/main" id="{EDA4B3CE-9021-8074-1BA3-4FED87739F4D}"/>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93186" name="Rectangle 1026"/>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93187" name="Rectangle 1027"/>
          <p:cNvSpPr>
            <a:spLocks noGrp="1" noChangeArrowheads="1"/>
          </p:cNvSpPr>
          <p:nvPr>
            <p:ph idx="1"/>
          </p:nvPr>
        </p:nvSpPr>
        <p:spPr/>
        <p:txBody>
          <a:bodyPr/>
          <a:lstStyle/>
          <a:p>
            <a:pPr marL="0" indent="0" eaLnBrk="1" hangingPunct="1">
              <a:defRPr/>
            </a:pPr>
            <a:r>
              <a:rPr lang="en-US" dirty="0">
                <a:latin typeface="Arial Narrow" charset="0"/>
                <a:cs typeface="+mn-cs"/>
              </a:rPr>
              <a:t>When to Wash Hands</a:t>
            </a:r>
          </a:p>
          <a:p>
            <a:pPr marL="0" indent="0" eaLnBrk="1" hangingPunct="1">
              <a:defRPr/>
            </a:pPr>
            <a:r>
              <a:rPr lang="en-US" dirty="0">
                <a:latin typeface="Arial Narrow" charset="0"/>
                <a:cs typeface="+mn-cs"/>
              </a:rPr>
              <a:t>Food handlers must wash their hands </a:t>
            </a:r>
            <a:r>
              <a:rPr lang="en-US" i="1" dirty="0">
                <a:latin typeface="Arial Narrow" charset="0"/>
                <a:cs typeface="+mn-cs"/>
              </a:rPr>
              <a:t>after</a:t>
            </a:r>
            <a:r>
              <a:rPr lang="en-US" dirty="0">
                <a:latin typeface="Arial Narrow" charset="0"/>
                <a:cs typeface="+mn-cs"/>
              </a:rPr>
              <a:t>:</a:t>
            </a:r>
          </a:p>
          <a:p>
            <a:pPr lvl="1" eaLnBrk="1" hangingPunct="1">
              <a:defRPr/>
            </a:pPr>
            <a:r>
              <a:rPr lang="en-US" dirty="0">
                <a:latin typeface="Arial Narrow" charset="0"/>
              </a:rPr>
              <a:t>Using the restroom</a:t>
            </a:r>
          </a:p>
          <a:p>
            <a:pPr lvl="1" eaLnBrk="1" hangingPunct="1">
              <a:defRPr/>
            </a:pPr>
            <a:r>
              <a:rPr lang="en-US" dirty="0">
                <a:latin typeface="Arial Narrow" charset="0"/>
              </a:rPr>
              <a:t>Touching the body or clothing</a:t>
            </a:r>
          </a:p>
          <a:p>
            <a:pPr lvl="1" eaLnBrk="1" hangingPunct="1">
              <a:defRPr/>
            </a:pPr>
            <a:r>
              <a:rPr lang="en-US" dirty="0">
                <a:latin typeface="Arial Narrow" charset="0"/>
              </a:rPr>
              <a:t>Coughing, sneezing, blowing their nose, or using a handkerchief or tissue</a:t>
            </a:r>
          </a:p>
          <a:p>
            <a:pPr lvl="1" eaLnBrk="1" hangingPunct="1">
              <a:defRPr/>
            </a:pPr>
            <a:r>
              <a:rPr lang="en-US" dirty="0">
                <a:latin typeface="Arial Narrow" charset="0"/>
              </a:rPr>
              <a:t>Eating, drinking, smoking, or chewing gum or tobacco</a:t>
            </a:r>
          </a:p>
          <a:p>
            <a:pPr lvl="1" eaLnBrk="1" hangingPunct="1">
              <a:defRPr/>
            </a:pPr>
            <a:r>
              <a:rPr lang="en-US" dirty="0">
                <a:latin typeface="Arial Narrow" charset="0"/>
              </a:rPr>
              <a:t>Handling soiled items</a:t>
            </a:r>
          </a:p>
          <a:p>
            <a:pPr lvl="1" eaLnBrk="1" hangingPunct="1">
              <a:defRPr/>
            </a:pPr>
            <a:r>
              <a:rPr lang="en-US" dirty="0">
                <a:latin typeface="Arial Narrow" charset="0"/>
              </a:rPr>
              <a:t>Handling raw meat, seafood, or poultry</a:t>
            </a:r>
          </a:p>
          <a:p>
            <a:pPr lvl="1" eaLnBrk="1" hangingPunct="1">
              <a:defRPr/>
            </a:pPr>
            <a:r>
              <a:rPr lang="en-US" dirty="0">
                <a:latin typeface="Arial Narrow" charset="0"/>
              </a:rPr>
              <a:t>Taking out garbage</a:t>
            </a:r>
          </a:p>
          <a:p>
            <a:pPr lvl="1" eaLnBrk="1" hangingPunct="1">
              <a:defRPr/>
            </a:pPr>
            <a:endParaRPr lang="en-US" dirty="0">
              <a:latin typeface="Arial Narrow" charset="0"/>
            </a:endParaRP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3-10</a:t>
            </a:r>
          </a:p>
        </p:txBody>
      </p:sp>
      <p:sp>
        <p:nvSpPr>
          <p:cNvPr id="2" name="Footer Placeholder 1">
            <a:extLst>
              <a:ext uri="{FF2B5EF4-FFF2-40B4-BE49-F238E27FC236}">
                <a16:creationId xmlns:a16="http://schemas.microsoft.com/office/drawing/2014/main" id="{06942C86-1644-4E1C-811A-47517EA2D081}"/>
              </a:ext>
            </a:extLst>
          </p:cNvPr>
          <p:cNvSpPr>
            <a:spLocks noGrp="1"/>
          </p:cNvSpPr>
          <p:nvPr>
            <p:ph type="ftr" sz="quarter" idx="10"/>
          </p:nvPr>
        </p:nvSpPr>
        <p:spPr/>
        <p:txBody>
          <a:bodyPr/>
          <a:lstStyle/>
          <a:p>
            <a:pPr>
              <a:defRPr/>
            </a:pPr>
            <a:r>
              <a:rPr lang="en-US">
                <a:solidFill>
                  <a:srgbClr val="000000">
                    <a:tint val="75000"/>
                  </a:srgbClr>
                </a:solidFill>
              </a:rPr>
              <a:t>Atlanta Restaurant Associtaion</a:t>
            </a:r>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7451628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4_SS5E_08_16HR" val="QZPUAO5F"/>
  <p:tag name="ARTICULATE_SLIDE_COUNT" val="3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35408FDB182F4C8BEA4A0943496152" ma:contentTypeVersion="11" ma:contentTypeDescription="Create a new document." ma:contentTypeScope="" ma:versionID="e5aff4fc8986e8a8934bc4c232a66c69">
  <xsd:schema xmlns:xsd="http://www.w3.org/2001/XMLSchema" xmlns:xs="http://www.w3.org/2001/XMLSchema" xmlns:p="http://schemas.microsoft.com/office/2006/metadata/properties" xmlns:ns2="670ae7cf-2779-4335-b55d-ddf3266fd9bb" xmlns:ns3="d9905d2b-a45b-4f19-8572-4568a650575a" targetNamespace="http://schemas.microsoft.com/office/2006/metadata/properties" ma:root="true" ma:fieldsID="48ee55aa0af913f14c44b3a8388cafec" ns2:_="" ns3:_="">
    <xsd:import namespace="670ae7cf-2779-4335-b55d-ddf3266fd9bb"/>
    <xsd:import namespace="d9905d2b-a45b-4f19-8572-4568a65057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0ae7cf-2779-4335-b55d-ddf3266fd9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905d2b-a45b-4f19-8572-4568a650575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B87DAF-6E5E-4E05-BD45-FD228AF751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0ae7cf-2779-4335-b55d-ddf3266fd9bb"/>
    <ds:schemaRef ds:uri="d9905d2b-a45b-4f19-8572-4568a65057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D1FB29-B3B9-4515-AF5F-F0285CD9EAFF}">
  <ds:schemaRefs>
    <ds:schemaRef ds:uri="http://schemas.microsoft.com/sharepoint/v3/contenttype/forms"/>
  </ds:schemaRefs>
</ds:datastoreItem>
</file>

<file path=customXml/itemProps3.xml><?xml version="1.0" encoding="utf-8"?>
<ds:datastoreItem xmlns:ds="http://schemas.openxmlformats.org/officeDocument/2006/customXml" ds:itemID="{E21DF624-E39D-4559-A8F3-24CFA3A4BE23}">
  <ds:schemaRefs>
    <ds:schemaRef ds:uri="http://schemas.microsoft.com/office/2006/documentManagement/types"/>
    <ds:schemaRef ds:uri="http://purl.org/dc/dcmitype/"/>
    <ds:schemaRef ds:uri="d9905d2b-a45b-4f19-8572-4568a650575a"/>
    <ds:schemaRef ds:uri="http://schemas.openxmlformats.org/package/2006/metadata/core-properties"/>
    <ds:schemaRef ds:uri="http://purl.org/dc/elements/1.1/"/>
    <ds:schemaRef ds:uri="http://schemas.microsoft.com/office/infopath/2007/PartnerControls"/>
    <ds:schemaRef ds:uri="670ae7cf-2779-4335-b55d-ddf3266fd9bb"/>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55796</TotalTime>
  <Words>35148</Words>
  <Application>Microsoft Office PowerPoint</Application>
  <PresentationFormat>On-screen Show (4:3)</PresentationFormat>
  <Paragraphs>4041</Paragraphs>
  <Slides>324</Slides>
  <Notes>324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324</vt:i4>
      </vt:variant>
    </vt:vector>
  </HeadingPairs>
  <TitlesOfParts>
    <vt:vector size="334" baseType="lpstr">
      <vt:lpstr>Arial</vt:lpstr>
      <vt:lpstr>Arial Black</vt:lpstr>
      <vt:lpstr>Arial Narrow</vt:lpstr>
      <vt:lpstr>Calibri</vt:lpstr>
      <vt:lpstr>Courier New</vt:lpstr>
      <vt:lpstr>Times</vt:lpstr>
      <vt:lpstr>Times New Roman</vt:lpstr>
      <vt:lpstr>Wingdings</vt:lpstr>
      <vt:lpstr>4_SS5e_08_16hr</vt:lpstr>
      <vt:lpstr>6_SS5e_08_16hr</vt:lpstr>
      <vt:lpstr>PowerPoint Presentation</vt:lpstr>
      <vt:lpstr>Providing Safe Food</vt:lpstr>
      <vt:lpstr>Challenges to Food Safety</vt:lpstr>
      <vt:lpstr>Challenges to Food Safety</vt:lpstr>
      <vt:lpstr>Costs of Foodborne Illness</vt:lpstr>
      <vt:lpstr>Costs of Foodborne Illness</vt:lpstr>
      <vt:lpstr>How Foodborne Illnesses Occur</vt:lpstr>
      <vt:lpstr>Contaminants</vt:lpstr>
      <vt:lpstr>Contaminants</vt:lpstr>
      <vt:lpstr>Contaminants</vt:lpstr>
      <vt:lpstr>How Food Becomes Unsafe</vt:lpstr>
      <vt:lpstr>How Food Becomes Unsafe </vt:lpstr>
      <vt:lpstr>How Food Becomes Unsafe </vt:lpstr>
      <vt:lpstr>How Food Becomes Unsafe </vt:lpstr>
      <vt:lpstr>How Food Becomes Unsafe </vt:lpstr>
      <vt:lpstr>How Food Becomes Unsafe </vt:lpstr>
      <vt:lpstr>How Food Becomes Unsafe </vt:lpstr>
      <vt:lpstr>How Food Becomes Unsafe </vt:lpstr>
      <vt:lpstr>Food Most Likely to Become Unsafe</vt:lpstr>
      <vt:lpstr>Food Most Likely to Become Unsafe</vt:lpstr>
      <vt:lpstr>Food Most Likely to Become Unsafe</vt:lpstr>
      <vt:lpstr>Food Most Likely to Become Unsafe</vt:lpstr>
      <vt:lpstr>Food Most Likely to Become Unsafe</vt:lpstr>
      <vt:lpstr>Populations at High Risk for Foodborne Illnesses</vt:lpstr>
      <vt:lpstr>Keeping Food Safe</vt:lpstr>
      <vt:lpstr>Keeping Food Safe</vt:lpstr>
      <vt:lpstr>Keeping Food Safe</vt:lpstr>
      <vt:lpstr>Keeping Food Safe</vt:lpstr>
      <vt:lpstr>Keeping Food Safe</vt:lpstr>
      <vt:lpstr>Keeping Food Safe</vt:lpstr>
      <vt:lpstr>Keeping Food Safe</vt:lpstr>
      <vt:lpstr>Keeping Food Safe</vt:lpstr>
      <vt:lpstr>Keeping Food Safe</vt:lpstr>
      <vt:lpstr>PowerPoint Presentation</vt:lpstr>
      <vt:lpstr>Forms of Contamination</vt:lpstr>
      <vt:lpstr>How Contamination Happens</vt:lpstr>
      <vt:lpstr>How Contamination Happens</vt:lpstr>
      <vt:lpstr>How Contamination Happens</vt:lpstr>
      <vt:lpstr>How Contamination Happens</vt:lpstr>
      <vt:lpstr>Biological Contamination</vt:lpstr>
      <vt:lpstr>Biological Contamination</vt:lpstr>
      <vt:lpstr>Biological Contamination</vt:lpstr>
      <vt:lpstr>Symptoms of Foodborne Illness</vt:lpstr>
      <vt:lpstr>Bacteria: Basic Characteristics</vt:lpstr>
      <vt:lpstr>Bacteria: Conditions for Growth</vt:lpstr>
      <vt:lpstr>Bacteria: Conditions for Growth</vt:lpstr>
      <vt:lpstr>Bacteria: Conditions for Growth</vt:lpstr>
      <vt:lpstr>Bacteria: Conditions for Growth</vt:lpstr>
      <vt:lpstr>Bacteria: Conditions for Growth</vt:lpstr>
      <vt:lpstr>Bacteria: Conditions for Growth</vt:lpstr>
      <vt:lpstr>Bacteria: Conditions for Growth</vt:lpstr>
      <vt:lpstr>Controlling FAT TOM Conditions</vt:lpstr>
      <vt:lpstr>Major Bacteria That Cause Foodborne Illness</vt:lpstr>
      <vt:lpstr>Major Bacteria That Cause Foodborne Illness </vt:lpstr>
      <vt:lpstr>Major Bacteria That Cause Foodborne Illness </vt:lpstr>
      <vt:lpstr>Major Bacteria That Cause Foodborne Illness </vt:lpstr>
      <vt:lpstr>Major Bacteria That Cause Foodborne Illness </vt:lpstr>
      <vt:lpstr>Viruses: Basic Characteristics</vt:lpstr>
      <vt:lpstr>Viruses: Basic Characteristics</vt:lpstr>
      <vt:lpstr>Major Viruses That Cause Foodborne Illnesses</vt:lpstr>
      <vt:lpstr>Major Viruses That Cause Foodborne Illness </vt:lpstr>
      <vt:lpstr>Major Viruses That Cause Foodborne Illness </vt:lpstr>
      <vt:lpstr>Parasites: Basic characteristics </vt:lpstr>
      <vt:lpstr>Parasites: Basic characteristics </vt:lpstr>
      <vt:lpstr>Fungi: Basic Characteristics</vt:lpstr>
      <vt:lpstr>Biological Toxins</vt:lpstr>
      <vt:lpstr>Biological Toxins</vt:lpstr>
      <vt:lpstr>Biological Toxins</vt:lpstr>
      <vt:lpstr>Biological Toxins</vt:lpstr>
      <vt:lpstr>Chemical Contaminants</vt:lpstr>
      <vt:lpstr>Chemical Contaminants</vt:lpstr>
      <vt:lpstr>Chemical Contaminants</vt:lpstr>
      <vt:lpstr>Chemical Contaminants</vt:lpstr>
      <vt:lpstr>Physical Contaminants</vt:lpstr>
      <vt:lpstr>Physical Contaminants</vt:lpstr>
      <vt:lpstr>Deliberate Contamination of Food</vt:lpstr>
      <vt:lpstr>Deliberate Contamination of Food</vt:lpstr>
      <vt:lpstr>Responding to a Foodborne-Illness Outbreak</vt:lpstr>
      <vt:lpstr>Responding to a Foodborne-Illness Outbreak</vt:lpstr>
      <vt:lpstr>Responding to a Foodborne-Illness Outbreak</vt:lpstr>
      <vt:lpstr>Responding to a Foodborne-Illness Outbreak</vt:lpstr>
      <vt:lpstr>Food Allergens</vt:lpstr>
      <vt:lpstr>Food Allergens</vt:lpstr>
      <vt:lpstr>Food Allergens</vt:lpstr>
      <vt:lpstr>Food Allergens</vt:lpstr>
      <vt:lpstr>Preventing Allergic Reactions</vt:lpstr>
      <vt:lpstr>Preventing Allergic Reactions</vt:lpstr>
      <vt:lpstr>Preventing Allergic Reactions</vt:lpstr>
      <vt:lpstr>Preventing Allergic Reactions</vt:lpstr>
      <vt:lpstr>PowerPoint Presentation</vt:lpstr>
      <vt:lpstr>The Safe Food Handler</vt:lpstr>
      <vt:lpstr>How Food Handlers Can Contaminate Food</vt:lpstr>
      <vt:lpstr>How Food Handlers Can Contaminate Food</vt:lpstr>
      <vt:lpstr>Managing a Personal Hygiene Program</vt:lpstr>
      <vt:lpstr>Handwashing</vt:lpstr>
      <vt:lpstr>Handwashing</vt:lpstr>
      <vt:lpstr>Handwashing</vt:lpstr>
      <vt:lpstr>Handwashing</vt:lpstr>
      <vt:lpstr>Handwashing</vt:lpstr>
      <vt:lpstr>Handwashing</vt:lpstr>
      <vt:lpstr>Handwashing</vt:lpstr>
      <vt:lpstr>Handwashing</vt:lpstr>
      <vt:lpstr>Hand Care</vt:lpstr>
      <vt:lpstr>Infected Wounds or Cuts</vt:lpstr>
      <vt:lpstr>Single-Use Gloves</vt:lpstr>
      <vt:lpstr>Single-Use Gloves</vt:lpstr>
      <vt:lpstr>Single-Use Gloves</vt:lpstr>
      <vt:lpstr>Single-Use Gloves</vt:lpstr>
      <vt:lpstr>Bare-Hand Contact with Ready-to-Eat Food</vt:lpstr>
      <vt:lpstr>Personal Hygiene Practices</vt:lpstr>
      <vt:lpstr>Work Attire</vt:lpstr>
      <vt:lpstr>Work Attire</vt:lpstr>
      <vt:lpstr>Work Attire</vt:lpstr>
      <vt:lpstr>Work Attire</vt:lpstr>
      <vt:lpstr>Eating, Drinking, Smoking, and Chewing Gum or Tobacco</vt:lpstr>
      <vt:lpstr>Policies for Reporting Health Issues</vt:lpstr>
      <vt:lpstr>Reporting Illness</vt:lpstr>
      <vt:lpstr>Reporting Illness</vt:lpstr>
      <vt:lpstr>Watching for Staff Illnesses</vt:lpstr>
      <vt:lpstr>Restricting or Excluding Staff for Medical Conditions</vt:lpstr>
      <vt:lpstr>Restricting or Excluding Staff for Medical Conditions</vt:lpstr>
      <vt:lpstr>Restricting or Excluding Staff for Medical Conditions</vt:lpstr>
      <vt:lpstr>Restricting or Excluding Staff for Medical Conditions</vt:lpstr>
      <vt:lpstr>PowerPoint Presentation</vt:lpstr>
      <vt:lpstr>The Flow of Food: An Introduction</vt:lpstr>
      <vt:lpstr>The Flow of Food</vt:lpstr>
      <vt:lpstr>Preventing Cross-Contamination</vt:lpstr>
      <vt:lpstr>Preventing Cross-Contamination</vt:lpstr>
      <vt:lpstr>Preventing Cross-Contamination</vt:lpstr>
      <vt:lpstr>Preventing Time-Temperature Abuse</vt:lpstr>
      <vt:lpstr>Preventing Time-Temperature Abuse</vt:lpstr>
      <vt:lpstr>Monitoring Time and Temperature</vt:lpstr>
      <vt:lpstr>Monitoring Time and Temperature</vt:lpstr>
      <vt:lpstr>Monitoring Time and Temperature</vt:lpstr>
      <vt:lpstr>Monitoring Time and Temperature</vt:lpstr>
      <vt:lpstr>General Thermometer Guidelines</vt:lpstr>
      <vt:lpstr>General Thermometer Guidelines</vt:lpstr>
      <vt:lpstr>Calibrating Thermometers</vt:lpstr>
      <vt:lpstr>PowerPoint Presentation</vt:lpstr>
      <vt:lpstr>The Flow of Food: Purchasing, Receiving, and Storage</vt:lpstr>
      <vt:lpstr>General Purchasing Principles</vt:lpstr>
      <vt:lpstr>Receiving and Inspecting</vt:lpstr>
      <vt:lpstr>Receiving and Inspecting</vt:lpstr>
      <vt:lpstr>Receiving and Inspecting</vt:lpstr>
      <vt:lpstr>Receiving and Inspecting</vt:lpstr>
      <vt:lpstr>PowerPoint Presentation</vt:lpstr>
      <vt:lpstr>Receiving and Inspecting</vt:lpstr>
      <vt:lpstr>Receiving and Inspecting</vt:lpstr>
      <vt:lpstr>Receiving and Inspecting</vt:lpstr>
      <vt:lpstr>Receiving and Inspecting</vt:lpstr>
      <vt:lpstr>Receiving and Inspecting</vt:lpstr>
      <vt:lpstr>Receiving and Inspecting</vt:lpstr>
      <vt:lpstr>Receiving and Inspecting</vt:lpstr>
      <vt:lpstr>Receiving and Inspecting</vt:lpstr>
      <vt:lpstr>Receiving and Inspecting</vt:lpstr>
      <vt:lpstr>Receiving and Inspecting</vt:lpstr>
      <vt:lpstr>Storage</vt:lpstr>
      <vt:lpstr>Storage</vt:lpstr>
      <vt:lpstr>Storage</vt:lpstr>
      <vt:lpstr>Storage</vt:lpstr>
      <vt:lpstr>Storage</vt:lpstr>
      <vt:lpstr>Storage</vt:lpstr>
      <vt:lpstr>Storage</vt:lpstr>
      <vt:lpstr>Storage</vt:lpstr>
      <vt:lpstr>Storage</vt:lpstr>
      <vt:lpstr>Storage</vt:lpstr>
      <vt:lpstr>Storage</vt:lpstr>
      <vt:lpstr>Storage</vt:lpstr>
      <vt:lpstr>Storage</vt:lpstr>
      <vt:lpstr>Storage</vt:lpstr>
      <vt:lpstr>Storage</vt:lpstr>
      <vt:lpstr>Storage</vt:lpstr>
      <vt:lpstr>PowerPoint Presentation</vt:lpstr>
      <vt:lpstr>The Flow of Food: Preparation</vt:lpstr>
      <vt:lpstr>General Preparation Practices</vt:lpstr>
      <vt:lpstr>General Preparation Practices</vt:lpstr>
      <vt:lpstr>General Preparation Practices</vt:lpstr>
      <vt:lpstr>General Preparation Practices</vt:lpstr>
      <vt:lpstr>Thawing</vt:lpstr>
      <vt:lpstr>Thawing</vt:lpstr>
      <vt:lpstr>Thawing</vt:lpstr>
      <vt:lpstr>Prepping Specific Food</vt:lpstr>
      <vt:lpstr>Prepping Specific Food</vt:lpstr>
      <vt:lpstr>Prepping Specific Food</vt:lpstr>
      <vt:lpstr>Prepping Specific Food</vt:lpstr>
      <vt:lpstr>Prepping Specific Food</vt:lpstr>
      <vt:lpstr>Prepping Specific Food</vt:lpstr>
      <vt:lpstr>Prepping Specific Food</vt:lpstr>
      <vt:lpstr>Preparation Practices That Have Special Requirements</vt:lpstr>
      <vt:lpstr>Preparation Practices That Have Special Requirements</vt:lpstr>
      <vt:lpstr>Preparation Practices That Have Special Requirements</vt:lpstr>
      <vt:lpstr>Preparation Practices That Have Special Requirements</vt:lpstr>
      <vt:lpstr>Cooking Food</vt:lpstr>
      <vt:lpstr>Cooking Food</vt:lpstr>
      <vt:lpstr>Cooking Requirements for Specific Food</vt:lpstr>
      <vt:lpstr>Cooking Requirements for Specific Food</vt:lpstr>
      <vt:lpstr>Cooking Requirements for Specific Food</vt:lpstr>
      <vt:lpstr>Cooking Requirements for Specific Food</vt:lpstr>
      <vt:lpstr>Cooking Requirements for Specific Food</vt:lpstr>
      <vt:lpstr>Cooking Requirements for Specific Food</vt:lpstr>
      <vt:lpstr>Cooking TCS Food in a Microwave</vt:lpstr>
      <vt:lpstr>Cooking Food</vt:lpstr>
      <vt:lpstr>Partial Cooking during Preparation</vt:lpstr>
      <vt:lpstr>Partial Cooking during Preparation</vt:lpstr>
      <vt:lpstr>Consumer Advisories</vt:lpstr>
      <vt:lpstr>Consumer Advisories</vt:lpstr>
      <vt:lpstr>Children’s Menus</vt:lpstr>
      <vt:lpstr>Operations That Mainly Serve High-Risk Populations</vt:lpstr>
      <vt:lpstr>Temperature Requirements for Cooling Food</vt:lpstr>
      <vt:lpstr>Temperature Requirements for Cooling Food</vt:lpstr>
      <vt:lpstr>Cooling Food</vt:lpstr>
      <vt:lpstr>Cooling Food</vt:lpstr>
      <vt:lpstr>Cooling Food</vt:lpstr>
      <vt:lpstr>Reheating Food</vt:lpstr>
      <vt:lpstr>PowerPoint Presentation</vt:lpstr>
      <vt:lpstr>The Flow of Food: Service</vt:lpstr>
      <vt:lpstr>Guidelines for Holding Food</vt:lpstr>
      <vt:lpstr>Guidelines for Holding Food</vt:lpstr>
      <vt:lpstr>Guidelines for Holding Food</vt:lpstr>
      <vt:lpstr>Guidelines for Holding Food</vt:lpstr>
      <vt:lpstr>Holding Food without Temperature Control</vt:lpstr>
      <vt:lpstr>Holding Food without Temperature Control</vt:lpstr>
      <vt:lpstr>Holding Food without Temperature Control</vt:lpstr>
      <vt:lpstr>Holding Food without Temperature Control</vt:lpstr>
      <vt:lpstr>Holding Food without Temperature Control</vt:lpstr>
      <vt:lpstr>Kitchen Staff Guidelines for Serving Food</vt:lpstr>
      <vt:lpstr>Kitchen Staff Guidelines for Serving Food</vt:lpstr>
      <vt:lpstr>Kitchen Staff Guidelines for Serving Food</vt:lpstr>
      <vt:lpstr>Kitchen Staff Guidelines for Serving Food</vt:lpstr>
      <vt:lpstr>Service Staff Guidelines for Serving Food</vt:lpstr>
      <vt:lpstr>Service Staff Guidelines for Serving Food</vt:lpstr>
      <vt:lpstr>Service Staff Guidelines for Serving Food</vt:lpstr>
      <vt:lpstr>Self-Service Areas</vt:lpstr>
      <vt:lpstr>Self-Service Areas</vt:lpstr>
      <vt:lpstr>Labeling Bulk Food in Self-Service Areas</vt:lpstr>
      <vt:lpstr>Labeling Bulk Food in Self-Service Areas</vt:lpstr>
      <vt:lpstr>Off-Site Service</vt:lpstr>
      <vt:lpstr>Off-Site Service</vt:lpstr>
      <vt:lpstr>Vending Machines</vt:lpstr>
      <vt:lpstr>PowerPoint Presentation</vt:lpstr>
      <vt:lpstr>Food Safety Management Systems</vt:lpstr>
      <vt:lpstr>Food Safety Management Systems</vt:lpstr>
      <vt:lpstr>Food Safety Programs</vt:lpstr>
      <vt:lpstr>Food Safety Programs</vt:lpstr>
      <vt:lpstr>Active Managerial Control</vt:lpstr>
      <vt:lpstr>Active Managerial Control</vt:lpstr>
      <vt:lpstr>Active Managerial Control</vt:lpstr>
      <vt:lpstr>Active Managerial Control</vt:lpstr>
      <vt:lpstr>Hazard Analysis Critical Control Point (HACCP)</vt:lpstr>
      <vt:lpstr>PowerPoint Presentation</vt:lpstr>
      <vt:lpstr>Safe Facilities and Pest Management</vt:lpstr>
      <vt:lpstr>Interior Requirements for a Safe Operation</vt:lpstr>
      <vt:lpstr>Equipment Selection</vt:lpstr>
      <vt:lpstr>Equipment Selection</vt:lpstr>
      <vt:lpstr>Equipment Selection</vt:lpstr>
      <vt:lpstr>Interior Requirements for a Safe Operation</vt:lpstr>
      <vt:lpstr>Interior Requirements for a Safe Operation</vt:lpstr>
      <vt:lpstr>Interior Requirements for a Safe Operation</vt:lpstr>
      <vt:lpstr>Dishwashing Machines</vt:lpstr>
      <vt:lpstr>Dishwashing Machines</vt:lpstr>
      <vt:lpstr>Dishwashing Machines</vt:lpstr>
      <vt:lpstr>Three-Compartment Sinks</vt:lpstr>
      <vt:lpstr>Handwashing Stations</vt:lpstr>
      <vt:lpstr>Handwashing Stations</vt:lpstr>
      <vt:lpstr>Handwashing Stations</vt:lpstr>
      <vt:lpstr>Water and Plumbing</vt:lpstr>
      <vt:lpstr>Water and Plumbing</vt:lpstr>
      <vt:lpstr>Water and Plumbing</vt:lpstr>
      <vt:lpstr>Water and Plumbing</vt:lpstr>
      <vt:lpstr>Water and Plumbing</vt:lpstr>
      <vt:lpstr>Water and Plumbing</vt:lpstr>
      <vt:lpstr>Lighting</vt:lpstr>
      <vt:lpstr>Ventilation</vt:lpstr>
      <vt:lpstr>Garbage</vt:lpstr>
      <vt:lpstr>Garbage</vt:lpstr>
      <vt:lpstr>Garbage</vt:lpstr>
      <vt:lpstr>Maintaining the Facility</vt:lpstr>
      <vt:lpstr>Emergencies That Affect the Facility</vt:lpstr>
      <vt:lpstr>Emergencies That Affect the Facility</vt:lpstr>
      <vt:lpstr>Emergencies That Affect the Facility</vt:lpstr>
      <vt:lpstr>Emergencies That Affect the Facility</vt:lpstr>
      <vt:lpstr>Pest Management</vt:lpstr>
      <vt:lpstr>Pest Prevention</vt:lpstr>
      <vt:lpstr>Pest Prevention</vt:lpstr>
      <vt:lpstr>Pest Prevention</vt:lpstr>
      <vt:lpstr>Pest Control </vt:lpstr>
      <vt:lpstr>PowerPoint Presentation</vt:lpstr>
      <vt:lpstr>Cleaning and Sanitizing</vt:lpstr>
      <vt:lpstr>Cleaning and Sanitizing</vt:lpstr>
      <vt:lpstr>Cleaners</vt:lpstr>
      <vt:lpstr>Cleaners</vt:lpstr>
      <vt:lpstr>Sanitizers</vt:lpstr>
      <vt:lpstr>Sanitizers</vt:lpstr>
      <vt:lpstr>Sanitizer Effectiveness</vt:lpstr>
      <vt:lpstr>Sanitizer Effectiveness</vt:lpstr>
      <vt:lpstr>Sanitizer Effectiveness</vt:lpstr>
      <vt:lpstr>Sanitizer Effectiveness</vt:lpstr>
      <vt:lpstr>Guidelines for the Effective Use of Sanitizers</vt:lpstr>
      <vt:lpstr>PowerPoint Presentation</vt:lpstr>
      <vt:lpstr>How to Clean and Sanitize</vt:lpstr>
      <vt:lpstr>When to Clean and Sanitize</vt:lpstr>
      <vt:lpstr>Cleaning and Sanitizing Stationary Equipment</vt:lpstr>
      <vt:lpstr>Cleaning and Sanitizing Stationary Equipment</vt:lpstr>
      <vt:lpstr>Cleaning and Sanitizing Clean-in-Place Equipment</vt:lpstr>
      <vt:lpstr>Machine Dishwashing</vt:lpstr>
      <vt:lpstr>Dishwasher Operation</vt:lpstr>
      <vt:lpstr>Dishwasher Operation</vt:lpstr>
      <vt:lpstr>Manual Dishwashing</vt:lpstr>
      <vt:lpstr>Three-Compartment Sinks</vt:lpstr>
      <vt:lpstr>Storing Tableware and Equipment</vt:lpstr>
      <vt:lpstr>Storing Tableware and Equipment</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Developing a Cleaning Program</vt:lpstr>
      <vt:lpstr>Developing a Cleaning Program</vt:lpstr>
      <vt:lpstr>Developing a Cleaning Program</vt:lpstr>
    </vt:vector>
  </TitlesOfParts>
  <Company>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Safe Food</dc:title>
  <dc:creator>National Restaurant Association Educational Foundation</dc:creator>
  <cp:lastModifiedBy>Susan Douglas</cp:lastModifiedBy>
  <cp:revision>3036</cp:revision>
  <cp:lastPrinted>2017-04-17T20:51:06Z</cp:lastPrinted>
  <dcterms:created xsi:type="dcterms:W3CDTF">2006-02-24T04:29:02Z</dcterms:created>
  <dcterms:modified xsi:type="dcterms:W3CDTF">2023-02-07T12:17:08Z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C3E8A472-4EE3-4D87-8756-0C5B4D49D69D</vt:lpwstr>
  </property>
  <property fmtid="{D5CDD505-2E9C-101B-9397-08002B2CF9AE}" pid="3" name="ArticulatePath">
    <vt:lpwstr>SS 7e Manager Comp Full PPT</vt:lpwstr>
  </property>
  <property fmtid="{D5CDD505-2E9C-101B-9397-08002B2CF9AE}" pid="4" name="ContentTypeId">
    <vt:lpwstr>0x0101006035408FDB182F4C8BEA4A0943496152</vt:lpwstr>
  </property>
</Properties>
</file>