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74" r:id="rId3"/>
    <p:sldId id="276" r:id="rId4"/>
    <p:sldId id="282" r:id="rId5"/>
    <p:sldId id="281" r:id="rId6"/>
    <p:sldId id="257" r:id="rId7"/>
    <p:sldId id="278" r:id="rId8"/>
    <p:sldId id="283" r:id="rId9"/>
    <p:sldId id="275" r:id="rId10"/>
    <p:sldId id="264" r:id="rId11"/>
    <p:sldId id="265" r:id="rId12"/>
    <p:sldId id="266" r:id="rId13"/>
    <p:sldId id="267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8B11D"/>
    <a:srgbClr val="CBC11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9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sv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10" Type="http://schemas.openxmlformats.org/officeDocument/2006/relationships/image" Target="../media/image15.svg"/><Relationship Id="rId4" Type="http://schemas.openxmlformats.org/officeDocument/2006/relationships/image" Target="../media/image9.svg"/><Relationship Id="rId9" Type="http://schemas.openxmlformats.org/officeDocument/2006/relationships/image" Target="../media/image14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icon_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>
      <a:schemeClr val="accent2"/>
      <a:schemeClr val="accent3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20BBE07-B203-4C3C-99B9-40CA61329C1B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icon_colorful2" csCatId="colorful" phldr="1"/>
      <dgm:spPr/>
      <dgm:t>
        <a:bodyPr/>
        <a:lstStyle/>
        <a:p>
          <a:endParaRPr lang="en-US"/>
        </a:p>
      </dgm:t>
    </dgm:pt>
    <dgm:pt modelId="{CF513BD3-BB4E-4A9D-A724-DA02077C1A4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200" dirty="0"/>
            <a:t>Equitable Service</a:t>
          </a:r>
        </a:p>
      </dgm:t>
    </dgm:pt>
    <dgm:pt modelId="{0EF33A34-1992-49F8-816E-796B0BB1694A}" type="parTrans" cxnId="{9ABCD022-38D6-4CB0-8FDF-5387D35F9058}">
      <dgm:prSet/>
      <dgm:spPr/>
      <dgm:t>
        <a:bodyPr/>
        <a:lstStyle/>
        <a:p>
          <a:endParaRPr lang="en-US"/>
        </a:p>
      </dgm:t>
    </dgm:pt>
    <dgm:pt modelId="{D9DBAD0D-9E52-43EA-BD84-4E21CE645FC7}" type="sibTrans" cxnId="{9ABCD022-38D6-4CB0-8FDF-5387D35F905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9EA48305-A5F6-4045-B483-442D08043D58}">
      <dgm:prSet/>
      <dgm:spPr/>
      <dgm:t>
        <a:bodyPr/>
        <a:lstStyle/>
        <a:p>
          <a:pPr>
            <a:lnSpc>
              <a:spcPct val="100000"/>
            </a:lnSpc>
          </a:pPr>
          <a:r>
            <a:rPr lang="en-CA" dirty="0"/>
            <a:t>Policy Alignment</a:t>
          </a:r>
          <a:endParaRPr lang="en-US" dirty="0"/>
        </a:p>
      </dgm:t>
    </dgm:pt>
    <dgm:pt modelId="{6BB49BDA-E4B1-41C1-8559-F0DB30A9DFEC}" type="parTrans" cxnId="{30084576-5A48-48D2-8437-79303AD029BC}">
      <dgm:prSet/>
      <dgm:spPr/>
      <dgm:t>
        <a:bodyPr/>
        <a:lstStyle/>
        <a:p>
          <a:endParaRPr lang="en-US"/>
        </a:p>
      </dgm:t>
    </dgm:pt>
    <dgm:pt modelId="{D3A23432-B115-414E-BF0F-BACF323695BF}" type="sibTrans" cxnId="{30084576-5A48-48D2-8437-79303AD029BC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848F394E-A1F5-4EAA-8F9C-84556E58FA4C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Financial Control</a:t>
          </a:r>
          <a:endParaRPr lang="en-US"/>
        </a:p>
      </dgm:t>
    </dgm:pt>
    <dgm:pt modelId="{99DF8B45-1E31-49B3-8D11-EEE07DE826FD}" type="parTrans" cxnId="{95790FEE-6C8D-4CF5-ACB9-2C9C1885B8D6}">
      <dgm:prSet/>
      <dgm:spPr/>
      <dgm:t>
        <a:bodyPr/>
        <a:lstStyle/>
        <a:p>
          <a:endParaRPr lang="en-US"/>
        </a:p>
      </dgm:t>
    </dgm:pt>
    <dgm:pt modelId="{236DDD68-0448-490F-B7CA-B0E7A96E9EAC}" type="sibTrans" cxnId="{95790FEE-6C8D-4CF5-ACB9-2C9C1885B8D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57143A8F-DA41-4A91-BD8D-B024E0683D2A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Operational Feasibility</a:t>
          </a:r>
          <a:endParaRPr lang="en-US"/>
        </a:p>
      </dgm:t>
    </dgm:pt>
    <dgm:pt modelId="{0A316F0A-F4ED-4743-BC5A-6030F16CBB3A}" type="parTrans" cxnId="{3AF17F04-1FC8-4FDD-A77C-6A91EAE3C07F}">
      <dgm:prSet/>
      <dgm:spPr/>
      <dgm:t>
        <a:bodyPr/>
        <a:lstStyle/>
        <a:p>
          <a:endParaRPr lang="en-US"/>
        </a:p>
      </dgm:t>
    </dgm:pt>
    <dgm:pt modelId="{155140C5-A8DB-424F-9312-AF0D91F01EE5}" type="sibTrans" cxnId="{3AF17F04-1FC8-4FDD-A77C-6A91EAE3C07F}">
      <dgm:prSet/>
      <dgm:spPr/>
      <dgm:t>
        <a:bodyPr/>
        <a:lstStyle/>
        <a:p>
          <a:endParaRPr lang="en-US"/>
        </a:p>
      </dgm:t>
    </dgm:pt>
    <dgm:pt modelId="{D690037C-CAF5-46C7-BE48-188F657BB7F1}">
      <dgm:prSet/>
      <dgm:spPr/>
      <dgm:t>
        <a:bodyPr/>
        <a:lstStyle/>
        <a:p>
          <a:pPr>
            <a:lnSpc>
              <a:spcPct val="100000"/>
            </a:lnSpc>
          </a:pPr>
          <a:r>
            <a:rPr lang="en-CA"/>
            <a:t>Assets &amp; Opportunities</a:t>
          </a:r>
        </a:p>
      </dgm:t>
    </dgm:pt>
    <dgm:pt modelId="{F472D854-61E7-49DF-A6A4-D820ED91F428}" type="parTrans" cxnId="{C5C6BA0D-6808-4BB5-9249-44411CF858B2}">
      <dgm:prSet/>
      <dgm:spPr/>
      <dgm:t>
        <a:bodyPr/>
        <a:lstStyle/>
        <a:p>
          <a:endParaRPr lang="en-CA"/>
        </a:p>
      </dgm:t>
    </dgm:pt>
    <dgm:pt modelId="{61426953-3B12-4A17-8EF3-AF8155854038}" type="sibTrans" cxnId="{C5C6BA0D-6808-4BB5-9249-44411CF858B2}">
      <dgm:prSet/>
      <dgm:spPr/>
      <dgm:t>
        <a:bodyPr/>
        <a:lstStyle/>
        <a:p>
          <a:pPr>
            <a:lnSpc>
              <a:spcPct val="100000"/>
            </a:lnSpc>
          </a:pPr>
          <a:endParaRPr lang="en-CA"/>
        </a:p>
      </dgm:t>
    </dgm:pt>
    <dgm:pt modelId="{2B55132C-F8A7-47AC-B6FC-C2899712F0F8}" type="pres">
      <dgm:prSet presAssocID="{420BBE07-B203-4C3C-99B9-40CA61329C1B}" presName="root" presStyleCnt="0">
        <dgm:presLayoutVars>
          <dgm:dir/>
          <dgm:resizeHandles val="exact"/>
        </dgm:presLayoutVars>
      </dgm:prSet>
      <dgm:spPr/>
    </dgm:pt>
    <dgm:pt modelId="{87841452-4F05-4883-A0B8-452DDAAB2F2C}" type="pres">
      <dgm:prSet presAssocID="{420BBE07-B203-4C3C-99B9-40CA61329C1B}" presName="container" presStyleCnt="0">
        <dgm:presLayoutVars>
          <dgm:dir/>
          <dgm:resizeHandles val="exact"/>
        </dgm:presLayoutVars>
      </dgm:prSet>
      <dgm:spPr/>
    </dgm:pt>
    <dgm:pt modelId="{E4B7DF10-F364-4800-88DE-3B227C2DADF1}" type="pres">
      <dgm:prSet presAssocID="{D690037C-CAF5-46C7-BE48-188F657BB7F1}" presName="compNode" presStyleCnt="0"/>
      <dgm:spPr/>
    </dgm:pt>
    <dgm:pt modelId="{00A1D0FD-8FCF-4921-AF50-9AC2CF96F1E5}" type="pres">
      <dgm:prSet presAssocID="{D690037C-CAF5-46C7-BE48-188F657BB7F1}" presName="iconBgRect" presStyleLbl="bgShp" presStyleIdx="0" presStyleCnt="5"/>
      <dgm:spPr/>
    </dgm:pt>
    <dgm:pt modelId="{C00F6050-2F47-4B5B-ABB8-564FAE1984FE}" type="pres">
      <dgm:prSet presAssocID="{D690037C-CAF5-46C7-BE48-188F657BB7F1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</dgm:spPr>
      <dgm:extLst>
        <a:ext uri="{E40237B7-FDA0-4F09-8148-C483321AD2D9}">
          <dgm14:cNvPr xmlns:dgm14="http://schemas.microsoft.com/office/drawing/2010/diagram" id="0" name="" descr="Business Growth outline"/>
        </a:ext>
      </dgm:extLst>
    </dgm:pt>
    <dgm:pt modelId="{E68C4BD5-0BA7-4AD4-BC63-96E0AA4B4EC3}" type="pres">
      <dgm:prSet presAssocID="{D690037C-CAF5-46C7-BE48-188F657BB7F1}" presName="spaceRect" presStyleCnt="0"/>
      <dgm:spPr/>
    </dgm:pt>
    <dgm:pt modelId="{E0CBB07F-F3D3-4644-99E4-95A3C4CB4C74}" type="pres">
      <dgm:prSet presAssocID="{D690037C-CAF5-46C7-BE48-188F657BB7F1}" presName="textRect" presStyleLbl="revTx" presStyleIdx="0" presStyleCnt="5">
        <dgm:presLayoutVars>
          <dgm:chMax val="1"/>
          <dgm:chPref val="1"/>
        </dgm:presLayoutVars>
      </dgm:prSet>
      <dgm:spPr/>
    </dgm:pt>
    <dgm:pt modelId="{A9A2D19E-E396-4E79-8A3F-653EEEB46BE0}" type="pres">
      <dgm:prSet presAssocID="{61426953-3B12-4A17-8EF3-AF8155854038}" presName="sibTrans" presStyleLbl="sibTrans2D1" presStyleIdx="0" presStyleCnt="0"/>
      <dgm:spPr/>
    </dgm:pt>
    <dgm:pt modelId="{711A174F-36C9-4741-AC3C-39221CEBEC43}" type="pres">
      <dgm:prSet presAssocID="{CF513BD3-BB4E-4A9D-A724-DA02077C1A4D}" presName="compNode" presStyleCnt="0"/>
      <dgm:spPr/>
    </dgm:pt>
    <dgm:pt modelId="{00B9876A-77CD-42EC-BCAE-B8CEE497CD2E}" type="pres">
      <dgm:prSet presAssocID="{CF513BD3-BB4E-4A9D-A724-DA02077C1A4D}" presName="iconBgRect" presStyleLbl="bgShp" presStyleIdx="1" presStyleCnt="5"/>
      <dgm:spPr/>
    </dgm:pt>
    <dgm:pt modelId="{AAFF7779-D5A4-4ED3-8FC6-6D3A1A2E3AFD}" type="pres">
      <dgm:prSet presAssocID="{CF513BD3-BB4E-4A9D-A724-DA02077C1A4D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ales of justice outline"/>
        </a:ext>
      </dgm:extLst>
    </dgm:pt>
    <dgm:pt modelId="{AFCA893E-F18D-48F1-BDD1-6763B0EC9DDB}" type="pres">
      <dgm:prSet presAssocID="{CF513BD3-BB4E-4A9D-A724-DA02077C1A4D}" presName="spaceRect" presStyleCnt="0"/>
      <dgm:spPr/>
    </dgm:pt>
    <dgm:pt modelId="{19663364-39EE-4AE9-B53D-B94B06C59496}" type="pres">
      <dgm:prSet presAssocID="{CF513BD3-BB4E-4A9D-A724-DA02077C1A4D}" presName="textRect" presStyleLbl="revTx" presStyleIdx="1" presStyleCnt="5">
        <dgm:presLayoutVars>
          <dgm:chMax val="1"/>
          <dgm:chPref val="1"/>
        </dgm:presLayoutVars>
      </dgm:prSet>
      <dgm:spPr/>
    </dgm:pt>
    <dgm:pt modelId="{9FA21374-699E-47DD-AAF9-FF43E2CAEA29}" type="pres">
      <dgm:prSet presAssocID="{D9DBAD0D-9E52-43EA-BD84-4E21CE645FC7}" presName="sibTrans" presStyleLbl="sibTrans2D1" presStyleIdx="0" presStyleCnt="0"/>
      <dgm:spPr/>
    </dgm:pt>
    <dgm:pt modelId="{10968668-F168-4A64-BF13-011189969F01}" type="pres">
      <dgm:prSet presAssocID="{9EA48305-A5F6-4045-B483-442D08043D58}" presName="compNode" presStyleCnt="0"/>
      <dgm:spPr/>
    </dgm:pt>
    <dgm:pt modelId="{D0C171F0-450C-45BD-AC74-F64FF04DC640}" type="pres">
      <dgm:prSet presAssocID="{9EA48305-A5F6-4045-B483-442D08043D58}" presName="iconBgRect" presStyleLbl="bgShp" presStyleIdx="2" presStyleCnt="5"/>
      <dgm:spPr/>
    </dgm:pt>
    <dgm:pt modelId="{7DBEC947-8885-42E4-ABBA-89F3B00ED8AD}" type="pres">
      <dgm:prSet presAssocID="{9EA48305-A5F6-4045-B483-442D08043D58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list outline"/>
        </a:ext>
      </dgm:extLst>
    </dgm:pt>
    <dgm:pt modelId="{A5446D3D-EE4E-4026-A7FC-83F8876A9A8A}" type="pres">
      <dgm:prSet presAssocID="{9EA48305-A5F6-4045-B483-442D08043D58}" presName="spaceRect" presStyleCnt="0"/>
      <dgm:spPr/>
    </dgm:pt>
    <dgm:pt modelId="{21F05FC6-2EFA-4E88-85B9-EBCCEABCCC57}" type="pres">
      <dgm:prSet presAssocID="{9EA48305-A5F6-4045-B483-442D08043D58}" presName="textRect" presStyleLbl="revTx" presStyleIdx="2" presStyleCnt="5">
        <dgm:presLayoutVars>
          <dgm:chMax val="1"/>
          <dgm:chPref val="1"/>
        </dgm:presLayoutVars>
      </dgm:prSet>
      <dgm:spPr/>
    </dgm:pt>
    <dgm:pt modelId="{B4BAB801-3C84-4849-9CFF-B14E8264E681}" type="pres">
      <dgm:prSet presAssocID="{D3A23432-B115-414E-BF0F-BACF323695BF}" presName="sibTrans" presStyleLbl="sibTrans2D1" presStyleIdx="0" presStyleCnt="0"/>
      <dgm:spPr/>
    </dgm:pt>
    <dgm:pt modelId="{724F3388-B8A3-44AA-AB9D-E5105814423E}" type="pres">
      <dgm:prSet presAssocID="{848F394E-A1F5-4EAA-8F9C-84556E58FA4C}" presName="compNode" presStyleCnt="0"/>
      <dgm:spPr/>
    </dgm:pt>
    <dgm:pt modelId="{779B139C-5B21-4CB9-8CE2-9A0EA9B5E4E7}" type="pres">
      <dgm:prSet presAssocID="{848F394E-A1F5-4EAA-8F9C-84556E58FA4C}" presName="iconBgRect" presStyleLbl="bgShp" presStyleIdx="3" presStyleCnt="5"/>
      <dgm:spPr>
        <a:solidFill>
          <a:schemeClr val="accent4"/>
        </a:solidFill>
      </dgm:spPr>
    </dgm:pt>
    <dgm:pt modelId="{68372306-05EF-4033-AF23-34EE0DF5892D}" type="pres">
      <dgm:prSet presAssocID="{848F394E-A1F5-4EAA-8F9C-84556E58FA4C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 with solid fill"/>
        </a:ext>
      </dgm:extLst>
    </dgm:pt>
    <dgm:pt modelId="{F59C415A-20A2-4330-BFA6-43F3E480565B}" type="pres">
      <dgm:prSet presAssocID="{848F394E-A1F5-4EAA-8F9C-84556E58FA4C}" presName="spaceRect" presStyleCnt="0"/>
      <dgm:spPr/>
    </dgm:pt>
    <dgm:pt modelId="{CFB1C4B9-3BEC-406E-A611-729BFED504FC}" type="pres">
      <dgm:prSet presAssocID="{848F394E-A1F5-4EAA-8F9C-84556E58FA4C}" presName="textRect" presStyleLbl="revTx" presStyleIdx="3" presStyleCnt="5">
        <dgm:presLayoutVars>
          <dgm:chMax val="1"/>
          <dgm:chPref val="1"/>
        </dgm:presLayoutVars>
      </dgm:prSet>
      <dgm:spPr/>
    </dgm:pt>
    <dgm:pt modelId="{4FAE3CBB-A1D4-4187-AD51-4051E2CEED66}" type="pres">
      <dgm:prSet presAssocID="{236DDD68-0448-490F-B7CA-B0E7A96E9EAC}" presName="sibTrans" presStyleLbl="sibTrans2D1" presStyleIdx="0" presStyleCnt="0"/>
      <dgm:spPr/>
    </dgm:pt>
    <dgm:pt modelId="{7F6E53E4-0EAE-4B5D-8115-D4B158141071}" type="pres">
      <dgm:prSet presAssocID="{57143A8F-DA41-4A91-BD8D-B024E0683D2A}" presName="compNode" presStyleCnt="0"/>
      <dgm:spPr/>
    </dgm:pt>
    <dgm:pt modelId="{870B7D59-1F57-43CB-A5BA-B43C4E02D10B}" type="pres">
      <dgm:prSet presAssocID="{57143A8F-DA41-4A91-BD8D-B024E0683D2A}" presName="iconBgRect" presStyleLbl="bgShp" presStyleIdx="4" presStyleCnt="5"/>
      <dgm:spPr>
        <a:solidFill>
          <a:schemeClr val="accent6"/>
        </a:solidFill>
      </dgm:spPr>
    </dgm:pt>
    <dgm:pt modelId="{D497F07B-F376-497F-B13E-22A192057806}" type="pres">
      <dgm:prSet presAssocID="{57143A8F-DA41-4A91-BD8D-B024E0683D2A}" presName="iconRect" presStyleLbl="node1" presStyleIdx="4" presStyleCnt="5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F8ED351F-7AD3-4A06-B6F3-46E52E99D791}" type="pres">
      <dgm:prSet presAssocID="{57143A8F-DA41-4A91-BD8D-B024E0683D2A}" presName="spaceRect" presStyleCnt="0"/>
      <dgm:spPr/>
    </dgm:pt>
    <dgm:pt modelId="{8AA86F73-B3CD-4DA2-935A-E41F6EC31894}" type="pres">
      <dgm:prSet presAssocID="{57143A8F-DA41-4A91-BD8D-B024E0683D2A}" presName="textRect" presStyleLbl="revTx" presStyleIdx="4" presStyleCnt="5">
        <dgm:presLayoutVars>
          <dgm:chMax val="1"/>
          <dgm:chPref val="1"/>
        </dgm:presLayoutVars>
      </dgm:prSet>
      <dgm:spPr/>
    </dgm:pt>
  </dgm:ptLst>
  <dgm:cxnLst>
    <dgm:cxn modelId="{3AF17F04-1FC8-4FDD-A77C-6A91EAE3C07F}" srcId="{420BBE07-B203-4C3C-99B9-40CA61329C1B}" destId="{57143A8F-DA41-4A91-BD8D-B024E0683D2A}" srcOrd="4" destOrd="0" parTransId="{0A316F0A-F4ED-4743-BC5A-6030F16CBB3A}" sibTransId="{155140C5-A8DB-424F-9312-AF0D91F01EE5}"/>
    <dgm:cxn modelId="{C5C6BA0D-6808-4BB5-9249-44411CF858B2}" srcId="{420BBE07-B203-4C3C-99B9-40CA61329C1B}" destId="{D690037C-CAF5-46C7-BE48-188F657BB7F1}" srcOrd="0" destOrd="0" parTransId="{F472D854-61E7-49DF-A6A4-D820ED91F428}" sibTransId="{61426953-3B12-4A17-8EF3-AF8155854038}"/>
    <dgm:cxn modelId="{044DD20E-488F-4FFA-8DD1-5EFC54407F24}" type="presOf" srcId="{420BBE07-B203-4C3C-99B9-40CA61329C1B}" destId="{2B55132C-F8A7-47AC-B6FC-C2899712F0F8}" srcOrd="0" destOrd="0" presId="urn:microsoft.com/office/officeart/2018/2/layout/IconCircleList"/>
    <dgm:cxn modelId="{0DDC0B10-9F72-4128-9D50-4575C7BF75A2}" type="presOf" srcId="{D3A23432-B115-414E-BF0F-BACF323695BF}" destId="{B4BAB801-3C84-4849-9CFF-B14E8264E681}" srcOrd="0" destOrd="0" presId="urn:microsoft.com/office/officeart/2018/2/layout/IconCircleList"/>
    <dgm:cxn modelId="{9ABCD022-38D6-4CB0-8FDF-5387D35F9058}" srcId="{420BBE07-B203-4C3C-99B9-40CA61329C1B}" destId="{CF513BD3-BB4E-4A9D-A724-DA02077C1A4D}" srcOrd="1" destOrd="0" parTransId="{0EF33A34-1992-49F8-816E-796B0BB1694A}" sibTransId="{D9DBAD0D-9E52-43EA-BD84-4E21CE645FC7}"/>
    <dgm:cxn modelId="{D6E3D16E-3C7B-49C8-B344-8E4AF73E215D}" type="presOf" srcId="{D9DBAD0D-9E52-43EA-BD84-4E21CE645FC7}" destId="{9FA21374-699E-47DD-AAF9-FF43E2CAEA29}" srcOrd="0" destOrd="0" presId="urn:microsoft.com/office/officeart/2018/2/layout/IconCircleList"/>
    <dgm:cxn modelId="{2D1E6354-E903-4F05-ADAB-E1D66D65F257}" type="presOf" srcId="{61426953-3B12-4A17-8EF3-AF8155854038}" destId="{A9A2D19E-E396-4E79-8A3F-653EEEB46BE0}" srcOrd="0" destOrd="0" presId="urn:microsoft.com/office/officeart/2018/2/layout/IconCircleList"/>
    <dgm:cxn modelId="{30084576-5A48-48D2-8437-79303AD029BC}" srcId="{420BBE07-B203-4C3C-99B9-40CA61329C1B}" destId="{9EA48305-A5F6-4045-B483-442D08043D58}" srcOrd="2" destOrd="0" parTransId="{6BB49BDA-E4B1-41C1-8559-F0DB30A9DFEC}" sibTransId="{D3A23432-B115-414E-BF0F-BACF323695BF}"/>
    <dgm:cxn modelId="{24126498-A133-429B-81DA-656A1C973C09}" type="presOf" srcId="{848F394E-A1F5-4EAA-8F9C-84556E58FA4C}" destId="{CFB1C4B9-3BEC-406E-A611-729BFED504FC}" srcOrd="0" destOrd="0" presId="urn:microsoft.com/office/officeart/2018/2/layout/IconCircleList"/>
    <dgm:cxn modelId="{E8CBE59D-AA86-41BA-9A14-3647F234BAC8}" type="presOf" srcId="{236DDD68-0448-490F-B7CA-B0E7A96E9EAC}" destId="{4FAE3CBB-A1D4-4187-AD51-4051E2CEED66}" srcOrd="0" destOrd="0" presId="urn:microsoft.com/office/officeart/2018/2/layout/IconCircleList"/>
    <dgm:cxn modelId="{26563CAB-7803-4731-9EA9-AF0DC5653B47}" type="presOf" srcId="{9EA48305-A5F6-4045-B483-442D08043D58}" destId="{21F05FC6-2EFA-4E88-85B9-EBCCEABCCC57}" srcOrd="0" destOrd="0" presId="urn:microsoft.com/office/officeart/2018/2/layout/IconCircleList"/>
    <dgm:cxn modelId="{C4885CB0-DACF-4CBE-B9B4-2C69B8F35112}" type="presOf" srcId="{57143A8F-DA41-4A91-BD8D-B024E0683D2A}" destId="{8AA86F73-B3CD-4DA2-935A-E41F6EC31894}" srcOrd="0" destOrd="0" presId="urn:microsoft.com/office/officeart/2018/2/layout/IconCircleList"/>
    <dgm:cxn modelId="{413A34C5-F497-4B75-B6B3-511CF6101C16}" type="presOf" srcId="{CF513BD3-BB4E-4A9D-A724-DA02077C1A4D}" destId="{19663364-39EE-4AE9-B53D-B94B06C59496}" srcOrd="0" destOrd="0" presId="urn:microsoft.com/office/officeart/2018/2/layout/IconCircleList"/>
    <dgm:cxn modelId="{39FE1FC8-6769-435E-90C1-BD722806E750}" type="presOf" srcId="{D690037C-CAF5-46C7-BE48-188F657BB7F1}" destId="{E0CBB07F-F3D3-4644-99E4-95A3C4CB4C74}" srcOrd="0" destOrd="0" presId="urn:microsoft.com/office/officeart/2018/2/layout/IconCircleList"/>
    <dgm:cxn modelId="{95790FEE-6C8D-4CF5-ACB9-2C9C1885B8D6}" srcId="{420BBE07-B203-4C3C-99B9-40CA61329C1B}" destId="{848F394E-A1F5-4EAA-8F9C-84556E58FA4C}" srcOrd="3" destOrd="0" parTransId="{99DF8B45-1E31-49B3-8D11-EEE07DE826FD}" sibTransId="{236DDD68-0448-490F-B7CA-B0E7A96E9EAC}"/>
    <dgm:cxn modelId="{856B659E-1E5E-4D65-ACBF-05BF24DD7488}" type="presParOf" srcId="{2B55132C-F8A7-47AC-B6FC-C2899712F0F8}" destId="{87841452-4F05-4883-A0B8-452DDAAB2F2C}" srcOrd="0" destOrd="0" presId="urn:microsoft.com/office/officeart/2018/2/layout/IconCircleList"/>
    <dgm:cxn modelId="{C40A728D-8A48-486D-A5D5-2F3BC841B4C0}" type="presParOf" srcId="{87841452-4F05-4883-A0B8-452DDAAB2F2C}" destId="{E4B7DF10-F364-4800-88DE-3B227C2DADF1}" srcOrd="0" destOrd="0" presId="urn:microsoft.com/office/officeart/2018/2/layout/IconCircleList"/>
    <dgm:cxn modelId="{E3C9354E-4EAD-44BF-BD9E-16D3B914039E}" type="presParOf" srcId="{E4B7DF10-F364-4800-88DE-3B227C2DADF1}" destId="{00A1D0FD-8FCF-4921-AF50-9AC2CF96F1E5}" srcOrd="0" destOrd="0" presId="urn:microsoft.com/office/officeart/2018/2/layout/IconCircleList"/>
    <dgm:cxn modelId="{F2D18D4B-C4BA-4BF1-BE48-E985E299771A}" type="presParOf" srcId="{E4B7DF10-F364-4800-88DE-3B227C2DADF1}" destId="{C00F6050-2F47-4B5B-ABB8-564FAE1984FE}" srcOrd="1" destOrd="0" presId="urn:microsoft.com/office/officeart/2018/2/layout/IconCircleList"/>
    <dgm:cxn modelId="{7815F41C-DF16-48D7-B497-E8DA6CB486D4}" type="presParOf" srcId="{E4B7DF10-F364-4800-88DE-3B227C2DADF1}" destId="{E68C4BD5-0BA7-4AD4-BC63-96E0AA4B4EC3}" srcOrd="2" destOrd="0" presId="urn:microsoft.com/office/officeart/2018/2/layout/IconCircleList"/>
    <dgm:cxn modelId="{CA6CDF8B-5455-41ED-A79D-E56B73E01D38}" type="presParOf" srcId="{E4B7DF10-F364-4800-88DE-3B227C2DADF1}" destId="{E0CBB07F-F3D3-4644-99E4-95A3C4CB4C74}" srcOrd="3" destOrd="0" presId="urn:microsoft.com/office/officeart/2018/2/layout/IconCircleList"/>
    <dgm:cxn modelId="{BB39F640-F8A5-40E3-9C3C-36868262FC3C}" type="presParOf" srcId="{87841452-4F05-4883-A0B8-452DDAAB2F2C}" destId="{A9A2D19E-E396-4E79-8A3F-653EEEB46BE0}" srcOrd="1" destOrd="0" presId="urn:microsoft.com/office/officeart/2018/2/layout/IconCircleList"/>
    <dgm:cxn modelId="{72C9579A-5508-4715-A4AC-3048F0560A19}" type="presParOf" srcId="{87841452-4F05-4883-A0B8-452DDAAB2F2C}" destId="{711A174F-36C9-4741-AC3C-39221CEBEC43}" srcOrd="2" destOrd="0" presId="urn:microsoft.com/office/officeart/2018/2/layout/IconCircleList"/>
    <dgm:cxn modelId="{90218E3F-0D05-4380-99DC-A965398B99DB}" type="presParOf" srcId="{711A174F-36C9-4741-AC3C-39221CEBEC43}" destId="{00B9876A-77CD-42EC-BCAE-B8CEE497CD2E}" srcOrd="0" destOrd="0" presId="urn:microsoft.com/office/officeart/2018/2/layout/IconCircleList"/>
    <dgm:cxn modelId="{83C35132-6C75-4523-91B2-0273F4473F51}" type="presParOf" srcId="{711A174F-36C9-4741-AC3C-39221CEBEC43}" destId="{AAFF7779-D5A4-4ED3-8FC6-6D3A1A2E3AFD}" srcOrd="1" destOrd="0" presId="urn:microsoft.com/office/officeart/2018/2/layout/IconCircleList"/>
    <dgm:cxn modelId="{ECB1C0EE-E07F-4D76-A26A-219D12679370}" type="presParOf" srcId="{711A174F-36C9-4741-AC3C-39221CEBEC43}" destId="{AFCA893E-F18D-48F1-BDD1-6763B0EC9DDB}" srcOrd="2" destOrd="0" presId="urn:microsoft.com/office/officeart/2018/2/layout/IconCircleList"/>
    <dgm:cxn modelId="{38F0B6FC-A2B9-42E4-8B9E-039B4B0C5230}" type="presParOf" srcId="{711A174F-36C9-4741-AC3C-39221CEBEC43}" destId="{19663364-39EE-4AE9-B53D-B94B06C59496}" srcOrd="3" destOrd="0" presId="urn:microsoft.com/office/officeart/2018/2/layout/IconCircleList"/>
    <dgm:cxn modelId="{83907914-81A1-4FA9-A3E3-E0AF52580B00}" type="presParOf" srcId="{87841452-4F05-4883-A0B8-452DDAAB2F2C}" destId="{9FA21374-699E-47DD-AAF9-FF43E2CAEA29}" srcOrd="3" destOrd="0" presId="urn:microsoft.com/office/officeart/2018/2/layout/IconCircleList"/>
    <dgm:cxn modelId="{5E53C783-9CF8-41A3-B39E-6992946CC2C0}" type="presParOf" srcId="{87841452-4F05-4883-A0B8-452DDAAB2F2C}" destId="{10968668-F168-4A64-BF13-011189969F01}" srcOrd="4" destOrd="0" presId="urn:microsoft.com/office/officeart/2018/2/layout/IconCircleList"/>
    <dgm:cxn modelId="{2D5EC00A-AACB-4611-89A8-E00C1944B769}" type="presParOf" srcId="{10968668-F168-4A64-BF13-011189969F01}" destId="{D0C171F0-450C-45BD-AC74-F64FF04DC640}" srcOrd="0" destOrd="0" presId="urn:microsoft.com/office/officeart/2018/2/layout/IconCircleList"/>
    <dgm:cxn modelId="{C5AFC781-3339-4DFE-B48C-D75082BACFCD}" type="presParOf" srcId="{10968668-F168-4A64-BF13-011189969F01}" destId="{7DBEC947-8885-42E4-ABBA-89F3B00ED8AD}" srcOrd="1" destOrd="0" presId="urn:microsoft.com/office/officeart/2018/2/layout/IconCircleList"/>
    <dgm:cxn modelId="{53391E22-24DF-4E77-8082-96F2D37AA2B7}" type="presParOf" srcId="{10968668-F168-4A64-BF13-011189969F01}" destId="{A5446D3D-EE4E-4026-A7FC-83F8876A9A8A}" srcOrd="2" destOrd="0" presId="urn:microsoft.com/office/officeart/2018/2/layout/IconCircleList"/>
    <dgm:cxn modelId="{24BA2DC1-4E57-4A4D-B8C7-FA1A8EF0F07F}" type="presParOf" srcId="{10968668-F168-4A64-BF13-011189969F01}" destId="{21F05FC6-2EFA-4E88-85B9-EBCCEABCCC57}" srcOrd="3" destOrd="0" presId="urn:microsoft.com/office/officeart/2018/2/layout/IconCircleList"/>
    <dgm:cxn modelId="{FA74DC38-B036-4D6A-858B-DE7CC8C71109}" type="presParOf" srcId="{87841452-4F05-4883-A0B8-452DDAAB2F2C}" destId="{B4BAB801-3C84-4849-9CFF-B14E8264E681}" srcOrd="5" destOrd="0" presId="urn:microsoft.com/office/officeart/2018/2/layout/IconCircleList"/>
    <dgm:cxn modelId="{9D806F6C-B4EF-468C-97FF-58003F3E005E}" type="presParOf" srcId="{87841452-4F05-4883-A0B8-452DDAAB2F2C}" destId="{724F3388-B8A3-44AA-AB9D-E5105814423E}" srcOrd="6" destOrd="0" presId="urn:microsoft.com/office/officeart/2018/2/layout/IconCircleList"/>
    <dgm:cxn modelId="{5706063B-9CDF-4AB9-84BB-0BDEAD055865}" type="presParOf" srcId="{724F3388-B8A3-44AA-AB9D-E5105814423E}" destId="{779B139C-5B21-4CB9-8CE2-9A0EA9B5E4E7}" srcOrd="0" destOrd="0" presId="urn:microsoft.com/office/officeart/2018/2/layout/IconCircleList"/>
    <dgm:cxn modelId="{B03CEA0D-4479-40E4-A385-23E2B0F852B5}" type="presParOf" srcId="{724F3388-B8A3-44AA-AB9D-E5105814423E}" destId="{68372306-05EF-4033-AF23-34EE0DF5892D}" srcOrd="1" destOrd="0" presId="urn:microsoft.com/office/officeart/2018/2/layout/IconCircleList"/>
    <dgm:cxn modelId="{A1A85E2F-D41B-4CCA-82CE-4E46EE0A7733}" type="presParOf" srcId="{724F3388-B8A3-44AA-AB9D-E5105814423E}" destId="{F59C415A-20A2-4330-BFA6-43F3E480565B}" srcOrd="2" destOrd="0" presId="urn:microsoft.com/office/officeart/2018/2/layout/IconCircleList"/>
    <dgm:cxn modelId="{C495BF3D-A5AB-4D1A-81E1-EC6D238FA5E5}" type="presParOf" srcId="{724F3388-B8A3-44AA-AB9D-E5105814423E}" destId="{CFB1C4B9-3BEC-406E-A611-729BFED504FC}" srcOrd="3" destOrd="0" presId="urn:microsoft.com/office/officeart/2018/2/layout/IconCircleList"/>
    <dgm:cxn modelId="{700C5AF1-9E20-4FA9-8937-8F0814BB1805}" type="presParOf" srcId="{87841452-4F05-4883-A0B8-452DDAAB2F2C}" destId="{4FAE3CBB-A1D4-4187-AD51-4051E2CEED66}" srcOrd="7" destOrd="0" presId="urn:microsoft.com/office/officeart/2018/2/layout/IconCircleList"/>
    <dgm:cxn modelId="{1C877D4C-9E80-441A-9864-5783C02A0DA1}" type="presParOf" srcId="{87841452-4F05-4883-A0B8-452DDAAB2F2C}" destId="{7F6E53E4-0EAE-4B5D-8115-D4B158141071}" srcOrd="8" destOrd="0" presId="urn:microsoft.com/office/officeart/2018/2/layout/IconCircleList"/>
    <dgm:cxn modelId="{D713869F-2848-4B63-9462-B182AD4350FC}" type="presParOf" srcId="{7F6E53E4-0EAE-4B5D-8115-D4B158141071}" destId="{870B7D59-1F57-43CB-A5BA-B43C4E02D10B}" srcOrd="0" destOrd="0" presId="urn:microsoft.com/office/officeart/2018/2/layout/IconCircleList"/>
    <dgm:cxn modelId="{498287EB-B43B-4102-82C6-BCAFB6E7B494}" type="presParOf" srcId="{7F6E53E4-0EAE-4B5D-8115-D4B158141071}" destId="{D497F07B-F376-497F-B13E-22A192057806}" srcOrd="1" destOrd="0" presId="urn:microsoft.com/office/officeart/2018/2/layout/IconCircleList"/>
    <dgm:cxn modelId="{35E5B2D3-DE53-48D3-A4F3-F29D1C2A428A}" type="presParOf" srcId="{7F6E53E4-0EAE-4B5D-8115-D4B158141071}" destId="{F8ED351F-7AD3-4A06-B6F3-46E52E99D791}" srcOrd="2" destOrd="0" presId="urn:microsoft.com/office/officeart/2018/2/layout/IconCircleList"/>
    <dgm:cxn modelId="{A502480A-CFBF-4273-A21A-3214A7BCC53E}" type="presParOf" srcId="{7F6E53E4-0EAE-4B5D-8115-D4B158141071}" destId="{8AA86F73-B3CD-4DA2-935A-E41F6EC31894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A1D0FD-8FCF-4921-AF50-9AC2CF96F1E5}">
      <dsp:nvSpPr>
        <dsp:cNvPr id="0" name=""/>
        <dsp:cNvSpPr/>
      </dsp:nvSpPr>
      <dsp:spPr>
        <a:xfrm>
          <a:off x="33389" y="125205"/>
          <a:ext cx="685842" cy="685842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00F6050-2F47-4B5B-ABB8-564FAE1984FE}">
      <dsp:nvSpPr>
        <dsp:cNvPr id="0" name=""/>
        <dsp:cNvSpPr/>
      </dsp:nvSpPr>
      <dsp:spPr>
        <a:xfrm>
          <a:off x="177416" y="269232"/>
          <a:ext cx="397788" cy="397788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/>
          </a:stretch>
        </a:blipFill>
        <a:ln w="19050" cap="flat" cmpd="sng" algn="ctr">
          <a:solidFill>
            <a:schemeClr val="lt1">
              <a:alpha val="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CBB07F-F3D3-4644-99E4-95A3C4CB4C74}">
      <dsp:nvSpPr>
        <dsp:cNvPr id="0" name=""/>
        <dsp:cNvSpPr/>
      </dsp:nvSpPr>
      <dsp:spPr>
        <a:xfrm>
          <a:off x="866198" y="125205"/>
          <a:ext cx="1616629" cy="685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Assets &amp; Opportunities</a:t>
          </a:r>
        </a:p>
      </dsp:txBody>
      <dsp:txXfrm>
        <a:off x="866198" y="125205"/>
        <a:ext cx="1616629" cy="685842"/>
      </dsp:txXfrm>
    </dsp:sp>
    <dsp:sp modelId="{00B9876A-77CD-42EC-BCAE-B8CEE497CD2E}">
      <dsp:nvSpPr>
        <dsp:cNvPr id="0" name=""/>
        <dsp:cNvSpPr/>
      </dsp:nvSpPr>
      <dsp:spPr>
        <a:xfrm>
          <a:off x="2764512" y="125205"/>
          <a:ext cx="685842" cy="685842"/>
        </a:xfrm>
        <a:prstGeom prst="ellipse">
          <a:avLst/>
        </a:prstGeom>
        <a:solidFill>
          <a:schemeClr val="accent2">
            <a:hueOff val="1610903"/>
            <a:satOff val="-4623"/>
            <a:lumOff val="-740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AFF7779-D5A4-4ED3-8FC6-6D3A1A2E3AFD}">
      <dsp:nvSpPr>
        <dsp:cNvPr id="0" name=""/>
        <dsp:cNvSpPr/>
      </dsp:nvSpPr>
      <dsp:spPr>
        <a:xfrm>
          <a:off x="2908539" y="269232"/>
          <a:ext cx="397788" cy="397788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663364-39EE-4AE9-B53D-B94B06C59496}">
      <dsp:nvSpPr>
        <dsp:cNvPr id="0" name=""/>
        <dsp:cNvSpPr/>
      </dsp:nvSpPr>
      <dsp:spPr>
        <a:xfrm>
          <a:off x="3597321" y="125205"/>
          <a:ext cx="1616629" cy="685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779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/>
            <a:t>Equitable Service</a:t>
          </a:r>
        </a:p>
      </dsp:txBody>
      <dsp:txXfrm>
        <a:off x="3597321" y="125205"/>
        <a:ext cx="1616629" cy="685842"/>
      </dsp:txXfrm>
    </dsp:sp>
    <dsp:sp modelId="{D0C171F0-450C-45BD-AC74-F64FF04DC640}">
      <dsp:nvSpPr>
        <dsp:cNvPr id="0" name=""/>
        <dsp:cNvSpPr/>
      </dsp:nvSpPr>
      <dsp:spPr>
        <a:xfrm>
          <a:off x="33389" y="1405517"/>
          <a:ext cx="685842" cy="685842"/>
        </a:xfrm>
        <a:prstGeom prst="ellipse">
          <a:avLst/>
        </a:prstGeom>
        <a:solidFill>
          <a:schemeClr val="accent2">
            <a:hueOff val="3221807"/>
            <a:satOff val="-9246"/>
            <a:lumOff val="-1480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DBEC947-8885-42E4-ABBA-89F3B00ED8AD}">
      <dsp:nvSpPr>
        <dsp:cNvPr id="0" name=""/>
        <dsp:cNvSpPr/>
      </dsp:nvSpPr>
      <dsp:spPr>
        <a:xfrm>
          <a:off x="177416" y="1549544"/>
          <a:ext cx="397788" cy="397788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1F05FC6-2EFA-4E88-85B9-EBCCEABCCC57}">
      <dsp:nvSpPr>
        <dsp:cNvPr id="0" name=""/>
        <dsp:cNvSpPr/>
      </dsp:nvSpPr>
      <dsp:spPr>
        <a:xfrm>
          <a:off x="866198" y="1405517"/>
          <a:ext cx="1616629" cy="685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 dirty="0"/>
            <a:t>Policy Alignment</a:t>
          </a:r>
          <a:endParaRPr lang="en-US" sz="2100" kern="1200" dirty="0"/>
        </a:p>
      </dsp:txBody>
      <dsp:txXfrm>
        <a:off x="866198" y="1405517"/>
        <a:ext cx="1616629" cy="685842"/>
      </dsp:txXfrm>
    </dsp:sp>
    <dsp:sp modelId="{779B139C-5B21-4CB9-8CE2-9A0EA9B5E4E7}">
      <dsp:nvSpPr>
        <dsp:cNvPr id="0" name=""/>
        <dsp:cNvSpPr/>
      </dsp:nvSpPr>
      <dsp:spPr>
        <a:xfrm>
          <a:off x="2764512" y="1405517"/>
          <a:ext cx="685842" cy="685842"/>
        </a:xfrm>
        <a:prstGeom prst="ellipse">
          <a:avLst/>
        </a:prstGeom>
        <a:solidFill>
          <a:schemeClr val="accent4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8372306-05EF-4033-AF23-34EE0DF5892D}">
      <dsp:nvSpPr>
        <dsp:cNvPr id="0" name=""/>
        <dsp:cNvSpPr/>
      </dsp:nvSpPr>
      <dsp:spPr>
        <a:xfrm>
          <a:off x="2908539" y="1549544"/>
          <a:ext cx="397788" cy="397788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FB1C4B9-3BEC-406E-A611-729BFED504FC}">
      <dsp:nvSpPr>
        <dsp:cNvPr id="0" name=""/>
        <dsp:cNvSpPr/>
      </dsp:nvSpPr>
      <dsp:spPr>
        <a:xfrm>
          <a:off x="3597321" y="1405517"/>
          <a:ext cx="1616629" cy="685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Financial Control</a:t>
          </a:r>
          <a:endParaRPr lang="en-US" sz="2100" kern="1200"/>
        </a:p>
      </dsp:txBody>
      <dsp:txXfrm>
        <a:off x="3597321" y="1405517"/>
        <a:ext cx="1616629" cy="685842"/>
      </dsp:txXfrm>
    </dsp:sp>
    <dsp:sp modelId="{870B7D59-1F57-43CB-A5BA-B43C4E02D10B}">
      <dsp:nvSpPr>
        <dsp:cNvPr id="0" name=""/>
        <dsp:cNvSpPr/>
      </dsp:nvSpPr>
      <dsp:spPr>
        <a:xfrm>
          <a:off x="33389" y="2685829"/>
          <a:ext cx="685842" cy="685842"/>
        </a:xfrm>
        <a:prstGeom prst="ellipse">
          <a:avLst/>
        </a:prstGeom>
        <a:solidFill>
          <a:schemeClr val="accent6"/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497F07B-F376-497F-B13E-22A192057806}">
      <dsp:nvSpPr>
        <dsp:cNvPr id="0" name=""/>
        <dsp:cNvSpPr/>
      </dsp:nvSpPr>
      <dsp:spPr>
        <a:xfrm>
          <a:off x="177416" y="2829856"/>
          <a:ext cx="397788" cy="397788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905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A86F73-B3CD-4DA2-935A-E41F6EC31894}">
      <dsp:nvSpPr>
        <dsp:cNvPr id="0" name=""/>
        <dsp:cNvSpPr/>
      </dsp:nvSpPr>
      <dsp:spPr>
        <a:xfrm>
          <a:off x="866198" y="2685829"/>
          <a:ext cx="1616629" cy="68584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9334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CA" sz="2100" kern="1200"/>
            <a:t>Operational Feasibility</a:t>
          </a:r>
          <a:endParaRPr lang="en-US" sz="2100" kern="1200"/>
        </a:p>
      </dsp:txBody>
      <dsp:txXfrm>
        <a:off x="866198" y="2685829"/>
        <a:ext cx="1616629" cy="6858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228418-6CC1-4820-9311-84DCC80F3AD0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AA1133-BA0A-4A49-BE83-A76954567AD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9182912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A1133-BA0A-4A49-BE83-A76954567AD6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8424129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B54407-AD74-6444-65D0-D863287D7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CC84DF2-5D3C-7F96-7A0D-53E98FD7582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7C7FB3E-8177-A057-ECFE-AC09DD12355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January 8th, 1886</a:t>
            </a:r>
            <a:r>
              <a:rPr lang="en-CA" dirty="0"/>
              <a:t> -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8562897-A2E9-AC9C-A29B-27A75F4E0BB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A1133-BA0A-4A49-BE83-A76954567AD6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989266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7009B-3762-C730-BC00-E3122405D1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9DA58AF-BFE2-E50A-DEA8-FA116E86D2C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10E99C0-56F6-34EC-610E-6E57CCF5619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January 8th, 1886</a:t>
            </a:r>
            <a:r>
              <a:rPr lang="en-CA" dirty="0"/>
              <a:t> - 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BC3A0BD-0344-3A3D-E939-C635D4C5273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A1133-BA0A-4A49-BE83-A76954567AD6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399052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January 8th, 1886</a:t>
            </a:r>
            <a:r>
              <a:rPr lang="en-CA" dirty="0"/>
              <a:t> -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AA1133-BA0A-4A49-BE83-A76954567AD6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153066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CDEA55-3CC6-BAF6-FCE5-47B9B1508B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61FD04-E8D3-E8CF-17D8-C09F713328A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4B6CF3-30E7-1845-80CD-33CD23A825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12121C-BA19-94CC-7FB6-320AC30AFD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A1A392-B156-DFCE-8909-4F60501CFE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25571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72E1E-40E7-2881-A45E-282C92673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F8A0AE1-94DE-CD51-4BDD-6008D7FA65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8C391E-F8B7-D8FD-0191-899F21DBF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795F8-4518-34ED-CE6B-F9CAB045F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BDD982F-F6A6-0E5D-7025-9DE9DB629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000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C8B831-5675-9CFF-3589-B1E4C2EBE06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4CCC501-D100-5B64-B090-5A218CCB06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DA203-CD84-5965-17B7-BB0906BD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02F3DC-1DD6-C993-1FB9-293938425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3561D4-01BC-A92B-8F73-CD7B5628FF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2857413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2B3E4F-264C-69F7-195F-53E4A1E444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2ED697-A19B-9ABF-2335-10392A9C6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4D6A13-5A1D-6C63-0B8B-575D4D6F4D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42BB27-1F4A-DBE1-51D5-CB5E4C1B9E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E20E68-A5D5-2BA2-4C54-32AFEAF17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3976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0E58A-4137-E6B4-2B36-F08E282B9A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312BFB-2426-D116-5AB0-00F86D5C6E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FB14434-9042-3E05-0B84-B23C62150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1AF21B-D580-D92B-D586-A20C966FD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757829-FC28-6D6F-3A69-D499BD921B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7344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D73FE-330B-36A4-5FDA-C8C130BD55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233F5A-9AEE-EAD7-099E-4A937F4237F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0A183B-36F8-1641-1454-FAE728898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093A47-90FC-07C8-6DC0-CB047C6EC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E759A5-A1F6-5F7F-89F1-A0C2739B70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2F7F27-606B-4A83-A403-E6DBEDC2C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6748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6AAB4A-5E68-1C1C-15B3-B0F52C022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FDEEC0-DF65-CE95-8E36-41B977C2BE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F7ABCF-833D-CCEA-3F4D-BDDE5366445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80C632-EE1F-110E-703C-768C1B1BD9C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FD0BEE2-DB3F-F6B7-3CC6-12B10877EE4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6A57F9C-C392-AD53-F2E9-0E9D9D979D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8ECFBAF-500D-0823-9499-883FC70EA7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2D5C220-74A5-DE10-4D98-366549F9A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738522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ACCF14-636D-7CD4-9EB0-18A033B878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3FEDE0D-EF3C-DFE4-4567-FFD8656FC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746460-1FD7-037C-132E-20EBBCFF5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955555-60DE-370A-C838-218B8A4D4B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240620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A9429B-79F0-7227-99E6-932C1FBC2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A467FB9-660D-E9AA-3B1C-73F2782680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BFB58A-609F-6EEE-5BCD-E44864F729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421296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0032A4-FFA4-4C6F-AA3A-154C284475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85E850-C844-7DD8-7860-7E0552AB62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35A1C-DFD4-7191-618F-AE8CE05631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1473EB-2BFF-019C-CD19-1B12381A4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1A43D7-A2FB-9AB3-50CB-89DB021EEC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9D0EFE-A0D7-6962-DD81-AD11F3315B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5042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B16534-5873-6F6B-00CB-FB623DD42D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1241CE5-7405-6046-4F01-3F10B672E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3A23B26-0025-F51F-710A-75AD022CB0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5B55B0-7FC8-CA75-CC2A-786768D2F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F570579-FD0A-308B-9765-0506A74379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D04F05-1C4C-F633-3EFC-B0814742C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776637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34BFDBA-71B3-C3FF-8427-865CF81AC1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A53E4-67EB-259F-64E9-2FB591BB28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1616353-2780-7107-CFBC-E07700F183A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AB4A67-7A9E-454C-9421-411250BA77B3}" type="datetimeFigureOut">
              <a:rPr lang="en-CA" smtClean="0"/>
              <a:t>2026-03-17</a:t>
            </a:fld>
            <a:endParaRPr lang="en-CA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30DECE5-7827-488D-0749-1C3894C287F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5EAD89-33DA-1FEC-0F37-32F41FD3BC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D69D03-EB4A-4AA9-8FA9-35E42AE6752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659436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sv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9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9.svg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1.svg"/><Relationship Id="rId4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sv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22.svg"/><Relationship Id="rId4" Type="http://schemas.openxmlformats.org/officeDocument/2006/relationships/image" Target="../media/image1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sv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9" name="Rectangle 88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1" name="Rectangle 90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E2EDBC9-5208-7625-7C14-F1868636B6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90662" y="4267832"/>
            <a:ext cx="4805691" cy="1517148"/>
          </a:xfrm>
        </p:spPr>
        <p:txBody>
          <a:bodyPr anchor="t">
            <a:normAutofit fontScale="90000"/>
          </a:bodyPr>
          <a:lstStyle/>
          <a:p>
            <a:pPr algn="l"/>
            <a:r>
              <a:rPr lang="en-US" sz="2800" dirty="0">
                <a:solidFill>
                  <a:schemeClr val="tx2"/>
                </a:solidFill>
              </a:rPr>
              <a:t>HOUSING SERVICES DIRECTOR</a:t>
            </a:r>
            <a:br>
              <a:rPr lang="en-US" sz="2800" dirty="0">
                <a:solidFill>
                  <a:schemeClr val="tx2"/>
                </a:solidFill>
              </a:rPr>
            </a:br>
            <a:r>
              <a:rPr lang="en-US" sz="2800" dirty="0">
                <a:solidFill>
                  <a:schemeClr val="tx2"/>
                </a:solidFill>
              </a:rPr>
              <a:t>INTERVIEW	</a:t>
            </a:r>
            <a:br>
              <a:rPr lang="en-US" sz="2800" dirty="0">
                <a:solidFill>
                  <a:schemeClr val="tx2"/>
                </a:solidFill>
              </a:rPr>
            </a:br>
            <a:endParaRPr lang="en-CA" sz="2800" dirty="0">
              <a:solidFill>
                <a:schemeClr val="tx2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BD31B4-4351-8EF8-37A6-2BB9DFA57E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90966" y="3428999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CA" sz="2000" dirty="0">
                <a:solidFill>
                  <a:schemeClr val="tx2"/>
                </a:solidFill>
              </a:rPr>
              <a:t>COMPETITION # 47862</a:t>
            </a:r>
          </a:p>
        </p:txBody>
      </p:sp>
      <p:pic>
        <p:nvPicPr>
          <p:cNvPr id="86" name="Graphic 85" descr="House">
            <a:extLst>
              <a:ext uri="{FF2B5EF4-FFF2-40B4-BE49-F238E27FC236}">
                <a16:creationId xmlns:a16="http://schemas.microsoft.com/office/drawing/2014/main" id="{76025092-2155-55B9-820F-50B3BC0FC1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93" name="Group 92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94" name="Freeform: Shape 93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96" name="Freeform: Shape 95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4" name="Title 1">
            <a:extLst>
              <a:ext uri="{FF2B5EF4-FFF2-40B4-BE49-F238E27FC236}">
                <a16:creationId xmlns:a16="http://schemas.microsoft.com/office/drawing/2014/main" id="{84C83613-EE1E-429D-3E05-AE3F4F6043BD}"/>
              </a:ext>
            </a:extLst>
          </p:cNvPr>
          <p:cNvSpPr txBox="1">
            <a:spLocks/>
          </p:cNvSpPr>
          <p:nvPr/>
        </p:nvSpPr>
        <p:spPr>
          <a:xfrm>
            <a:off x="6501028" y="2141893"/>
            <a:ext cx="4805996" cy="129711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4000" dirty="0">
                <a:solidFill>
                  <a:schemeClr val="tx2"/>
                </a:solidFill>
              </a:rPr>
              <a:t>Cecil T. Smith, CPA</a:t>
            </a:r>
          </a:p>
          <a:p>
            <a:pPr algn="l"/>
            <a:r>
              <a:rPr lang="en-US" sz="2800" dirty="0">
                <a:solidFill>
                  <a:schemeClr val="tx2"/>
                </a:solidFill>
              </a:rPr>
              <a:t>March 18, 2026</a:t>
            </a:r>
            <a:endParaRPr lang="en-CA" sz="2800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2776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>
            <a:extLst>
              <a:ext uri="{FF2B5EF4-FFF2-40B4-BE49-F238E27FC236}">
                <a16:creationId xmlns:a16="http://schemas.microsoft.com/office/drawing/2014/main" id="{70A38330-92BE-83C8-2FDB-526D1B695857}"/>
              </a:ext>
            </a:extLst>
          </p:cNvPr>
          <p:cNvSpPr/>
          <p:nvPr/>
        </p:nvSpPr>
        <p:spPr>
          <a:xfrm>
            <a:off x="847253" y="147841"/>
            <a:ext cx="1264141" cy="1264141"/>
          </a:xfrm>
          <a:prstGeom prst="ellipse">
            <a:avLst/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1610903"/>
              <a:satOff val="-4623"/>
              <a:lumOff val="-7402"/>
              <a:alphaOff val="0"/>
            </a:schemeClr>
          </a:fillRef>
          <a:effectRef idx="0">
            <a:schemeClr val="accent2">
              <a:hueOff val="1610903"/>
              <a:satOff val="-4623"/>
              <a:lumOff val="-7402"/>
              <a:alphaOff val="0"/>
            </a:schemeClr>
          </a:effectRef>
          <a:fontRef idx="minor"/>
        </p:style>
        <p:txBody>
          <a:bodyPr/>
          <a:lstStyle/>
          <a:p>
            <a:endParaRPr lang="en-CA"/>
          </a:p>
        </p:txBody>
      </p:sp>
      <p:sp>
        <p:nvSpPr>
          <p:cNvPr id="8" name="Rectangle 7" descr="Scales of justice outline">
            <a:extLst>
              <a:ext uri="{FF2B5EF4-FFF2-40B4-BE49-F238E27FC236}">
                <a16:creationId xmlns:a16="http://schemas.microsoft.com/office/drawing/2014/main" id="{CD6EBB4C-DA94-BACF-0BCB-5F0E750B2706}"/>
              </a:ext>
            </a:extLst>
          </p:cNvPr>
          <p:cNvSpPr/>
          <p:nvPr/>
        </p:nvSpPr>
        <p:spPr>
          <a:xfrm>
            <a:off x="1116660" y="417249"/>
            <a:ext cx="725326" cy="725326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3EDF037-0702-9F9B-944B-08E4D906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086" y="365125"/>
            <a:ext cx="9163714" cy="1325563"/>
          </a:xfrm>
        </p:spPr>
        <p:txBody>
          <a:bodyPr/>
          <a:lstStyle/>
          <a:p>
            <a:r>
              <a:rPr lang="en-CA" sz="4400" dirty="0">
                <a:solidFill>
                  <a:srgbClr val="D8B11D"/>
                </a:solidFill>
              </a:rPr>
              <a:t>Equitable Service Delivery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B4F3F-E30F-13D6-221F-3BC75B6DA7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Provincial Budget</a:t>
            </a:r>
          </a:p>
          <a:p>
            <a:pPr lvl="1"/>
            <a:r>
              <a:rPr lang="en-US" dirty="0"/>
              <a:t>Single point of focus </a:t>
            </a:r>
          </a:p>
          <a:p>
            <a:pPr lvl="1"/>
            <a:r>
              <a:rPr lang="en-US" dirty="0"/>
              <a:t>Simplified</a:t>
            </a:r>
          </a:p>
          <a:p>
            <a:pPr lvl="1"/>
            <a:r>
              <a:rPr lang="en-US" dirty="0"/>
              <a:t>Removes regional competition</a:t>
            </a:r>
          </a:p>
          <a:p>
            <a:pPr lvl="1"/>
            <a:endParaRPr lang="en-US" dirty="0"/>
          </a:p>
          <a:p>
            <a:r>
              <a:rPr lang="en-US" dirty="0"/>
              <a:t>Provincial Waitlist</a:t>
            </a:r>
          </a:p>
          <a:p>
            <a:pPr lvl="1"/>
            <a:r>
              <a:rPr lang="en-US" dirty="0"/>
              <a:t>Clients receive service in a consistent timeframe</a:t>
            </a:r>
          </a:p>
          <a:p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9A1CA-F4C1-8558-7B51-BCB461524A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Provincial Intake</a:t>
            </a:r>
          </a:p>
          <a:p>
            <a:pPr lvl="1"/>
            <a:r>
              <a:rPr lang="en-US" dirty="0"/>
              <a:t>Creates a unified approach to application entry &amp; processing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2876692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DF037-0702-9F9B-944B-08E4D906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086" y="365125"/>
            <a:ext cx="9163714" cy="1325563"/>
          </a:xfrm>
        </p:spPr>
        <p:txBody>
          <a:bodyPr/>
          <a:lstStyle/>
          <a:p>
            <a:r>
              <a:rPr lang="en-CA" sz="4400" dirty="0">
                <a:solidFill>
                  <a:srgbClr val="CBC11E"/>
                </a:solidFill>
              </a:rPr>
              <a:t>Policy Aligned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B4F3F-E30F-13D6-221F-3BC75B6DA7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Housing Services Academy</a:t>
            </a:r>
          </a:p>
          <a:p>
            <a:pPr lvl="1"/>
            <a:r>
              <a:rPr lang="en-US" dirty="0"/>
              <a:t>Orientation</a:t>
            </a:r>
          </a:p>
          <a:p>
            <a:pPr lvl="1"/>
            <a:r>
              <a:rPr lang="en-US" dirty="0"/>
              <a:t>Performance support</a:t>
            </a:r>
          </a:p>
          <a:p>
            <a:pPr lvl="1"/>
            <a:r>
              <a:rPr lang="en-US" dirty="0"/>
              <a:t>Knowledge retention</a:t>
            </a:r>
          </a:p>
          <a:p>
            <a:r>
              <a:rPr lang="en-US" dirty="0"/>
              <a:t>Assign Regional Program Managers as Topical Leads</a:t>
            </a:r>
          </a:p>
          <a:p>
            <a:pPr lvl="1"/>
            <a:r>
              <a:rPr lang="en-US" dirty="0"/>
              <a:t>Intake</a:t>
            </a:r>
          </a:p>
          <a:p>
            <a:pPr lvl="1"/>
            <a:r>
              <a:rPr lang="en-US" dirty="0"/>
              <a:t>Service delivery</a:t>
            </a:r>
          </a:p>
          <a:p>
            <a:pPr lvl="1"/>
            <a:r>
              <a:rPr lang="en-US" dirty="0"/>
              <a:t>Inspections</a:t>
            </a:r>
          </a:p>
          <a:p>
            <a:pPr lvl="1"/>
            <a:r>
              <a:rPr lang="en-US" dirty="0"/>
              <a:t>Contractor relations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9A1CA-F4C1-8558-7B51-BCB461524A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Policy Interpretation</a:t>
            </a:r>
          </a:p>
          <a:p>
            <a:pPr lvl="1"/>
            <a:r>
              <a:rPr lang="en-US" dirty="0"/>
              <a:t>Provide a model for items raised for policy clarification</a:t>
            </a:r>
          </a:p>
          <a:p>
            <a:pPr lvl="1"/>
            <a:r>
              <a:rPr lang="en-US" dirty="0"/>
              <a:t>Policy Interpretations</a:t>
            </a:r>
          </a:p>
          <a:p>
            <a:pPr lvl="2"/>
            <a:r>
              <a:rPr lang="en-US" dirty="0"/>
              <a:t>Communicate answers to isolated question with all staff</a:t>
            </a:r>
          </a:p>
          <a:p>
            <a:pPr lvl="2"/>
            <a:r>
              <a:rPr lang="en-US" dirty="0"/>
              <a:t>Create an FAQ</a:t>
            </a:r>
          </a:p>
          <a:p>
            <a:pPr lvl="1"/>
            <a:r>
              <a:rPr lang="en-US" dirty="0"/>
              <a:t>Continuous Improvement</a:t>
            </a:r>
          </a:p>
          <a:p>
            <a:pPr lvl="2"/>
            <a:r>
              <a:rPr lang="en-US" dirty="0"/>
              <a:t>Create a framework for policy development</a:t>
            </a:r>
          </a:p>
          <a:p>
            <a:pPr lvl="2"/>
            <a:r>
              <a:rPr lang="en-US" dirty="0"/>
              <a:t>Create change documents to record policy evolution</a:t>
            </a:r>
          </a:p>
          <a:p>
            <a:pPr lvl="1"/>
            <a:r>
              <a:rPr lang="en-US" dirty="0"/>
              <a:t>Communication</a:t>
            </a:r>
          </a:p>
        </p:txBody>
      </p:sp>
      <p:sp>
        <p:nvSpPr>
          <p:cNvPr id="6" name="Rectangle 5" descr="Head with Gears">
            <a:extLst>
              <a:ext uri="{FF2B5EF4-FFF2-40B4-BE49-F238E27FC236}">
                <a16:creationId xmlns:a16="http://schemas.microsoft.com/office/drawing/2014/main" id="{2B6FF0C6-D1E5-F158-D930-F7AFA201D5A1}"/>
              </a:ext>
            </a:extLst>
          </p:cNvPr>
          <p:cNvSpPr/>
          <p:nvPr/>
        </p:nvSpPr>
        <p:spPr>
          <a:xfrm>
            <a:off x="925945" y="634533"/>
            <a:ext cx="725326" cy="725326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73EEC4ED-1FC8-3250-6499-435CADE185FB}"/>
              </a:ext>
            </a:extLst>
          </p:cNvPr>
          <p:cNvSpPr/>
          <p:nvPr/>
        </p:nvSpPr>
        <p:spPr>
          <a:xfrm>
            <a:off x="847253" y="144266"/>
            <a:ext cx="1264141" cy="1264141"/>
          </a:xfrm>
          <a:prstGeom prst="ellipse">
            <a:avLst/>
          </a:prstGeom>
          <a:solidFill>
            <a:srgbClr val="CBC11E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en-CA" dirty="0"/>
          </a:p>
        </p:txBody>
      </p:sp>
      <p:sp>
        <p:nvSpPr>
          <p:cNvPr id="8" name="Rectangle 7" descr="Handshake">
            <a:extLst>
              <a:ext uri="{FF2B5EF4-FFF2-40B4-BE49-F238E27FC236}">
                <a16:creationId xmlns:a16="http://schemas.microsoft.com/office/drawing/2014/main" id="{B45631B2-82CD-065B-14FF-B1A22379D22D}"/>
              </a:ext>
            </a:extLst>
          </p:cNvPr>
          <p:cNvSpPr/>
          <p:nvPr/>
        </p:nvSpPr>
        <p:spPr>
          <a:xfrm>
            <a:off x="1116660" y="413674"/>
            <a:ext cx="725326" cy="725326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7941421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DF037-0702-9F9B-944B-08E4D906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086" y="365125"/>
            <a:ext cx="9163714" cy="1325563"/>
          </a:xfrm>
        </p:spPr>
        <p:txBody>
          <a:bodyPr/>
          <a:lstStyle/>
          <a:p>
            <a:r>
              <a:rPr lang="en-CA" sz="4400" dirty="0">
                <a:solidFill>
                  <a:schemeClr val="accent4"/>
                </a:solidFill>
              </a:rPr>
              <a:t>Financial Control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B4F3F-E30F-13D6-221F-3BC75B6DA7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Eligible Repairs</a:t>
            </a:r>
          </a:p>
          <a:p>
            <a:pPr lvl="1"/>
            <a:r>
              <a:rPr lang="en-US" dirty="0"/>
              <a:t>Define a minimum repair standard for continued safe occupancy </a:t>
            </a:r>
          </a:p>
          <a:p>
            <a:r>
              <a:rPr lang="en-US" dirty="0"/>
              <a:t>ICM Updates</a:t>
            </a:r>
          </a:p>
          <a:p>
            <a:pPr lvl="1"/>
            <a:r>
              <a:rPr lang="en-US" dirty="0"/>
              <a:t>Capture total repair costs</a:t>
            </a:r>
          </a:p>
          <a:p>
            <a:pPr lvl="1"/>
            <a:r>
              <a:rPr lang="en-US" dirty="0"/>
              <a:t>Establish baseline repair cost for bid evaluation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9A1CA-F4C1-8558-7B51-BCB461524A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Compliance &amp; Accountability</a:t>
            </a:r>
          </a:p>
          <a:p>
            <a:pPr lvl="1"/>
            <a:endParaRPr lang="en-US" dirty="0"/>
          </a:p>
          <a:p>
            <a:r>
              <a:rPr lang="en-US" dirty="0"/>
              <a:t>Partnerships &amp; Collaboration</a:t>
            </a:r>
          </a:p>
          <a:p>
            <a:pPr lvl="1"/>
            <a:endParaRPr lang="en-US" dirty="0"/>
          </a:p>
          <a:p>
            <a:r>
              <a:rPr lang="en-US" dirty="0"/>
              <a:t>Long-Term Sustainability</a:t>
            </a:r>
          </a:p>
        </p:txBody>
      </p:sp>
      <p:sp>
        <p:nvSpPr>
          <p:cNvPr id="6" name="Rectangle 5" descr="Head with Gears">
            <a:extLst>
              <a:ext uri="{FF2B5EF4-FFF2-40B4-BE49-F238E27FC236}">
                <a16:creationId xmlns:a16="http://schemas.microsoft.com/office/drawing/2014/main" id="{2B6FF0C6-D1E5-F158-D930-F7AFA201D5A1}"/>
              </a:ext>
            </a:extLst>
          </p:cNvPr>
          <p:cNvSpPr/>
          <p:nvPr/>
        </p:nvSpPr>
        <p:spPr>
          <a:xfrm>
            <a:off x="925945" y="634533"/>
            <a:ext cx="725326" cy="725326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A0C4426E-6B34-AB99-E27D-A0234D9ED601}"/>
              </a:ext>
            </a:extLst>
          </p:cNvPr>
          <p:cNvSpPr/>
          <p:nvPr/>
        </p:nvSpPr>
        <p:spPr>
          <a:xfrm>
            <a:off x="847253" y="140983"/>
            <a:ext cx="1264141" cy="1264141"/>
          </a:xfrm>
          <a:prstGeom prst="ellipse">
            <a:avLst/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4">
              <a:hueOff val="0"/>
              <a:satOff val="0"/>
              <a:lumOff val="0"/>
              <a:alphaOff val="0"/>
            </a:schemeClr>
          </a:fillRef>
          <a:effectRef idx="0">
            <a:schemeClr val="accent4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en-CA" dirty="0"/>
          </a:p>
        </p:txBody>
      </p:sp>
      <p:sp>
        <p:nvSpPr>
          <p:cNvPr id="9" name="Rectangle 8" descr="Upward trend">
            <a:extLst>
              <a:ext uri="{FF2B5EF4-FFF2-40B4-BE49-F238E27FC236}">
                <a16:creationId xmlns:a16="http://schemas.microsoft.com/office/drawing/2014/main" id="{F02A2B71-128C-5CA5-628E-67026EB62BB7}"/>
              </a:ext>
            </a:extLst>
          </p:cNvPr>
          <p:cNvSpPr/>
          <p:nvPr/>
        </p:nvSpPr>
        <p:spPr>
          <a:xfrm>
            <a:off x="1116660" y="410391"/>
            <a:ext cx="725326" cy="725326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6440610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DF037-0702-9F9B-944B-08E4D906B6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086" y="365125"/>
            <a:ext cx="9163714" cy="1325563"/>
          </a:xfrm>
        </p:spPr>
        <p:txBody>
          <a:bodyPr/>
          <a:lstStyle/>
          <a:p>
            <a:r>
              <a:rPr lang="en-CA" sz="4400" dirty="0">
                <a:solidFill>
                  <a:schemeClr val="accent6"/>
                </a:solidFill>
              </a:rPr>
              <a:t>Operational Feasibility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5B4F3F-E30F-13D6-221F-3BC75B6DA717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/>
              <a:t>Staffing</a:t>
            </a:r>
          </a:p>
          <a:p>
            <a:pPr lvl="1"/>
            <a:r>
              <a:rPr lang="en-US" dirty="0"/>
              <a:t>Fill vacancies</a:t>
            </a:r>
          </a:p>
          <a:p>
            <a:pPr lvl="1"/>
            <a:r>
              <a:rPr lang="en-US" dirty="0"/>
              <a:t>Improve morale</a:t>
            </a:r>
          </a:p>
          <a:p>
            <a:r>
              <a:rPr lang="en-US" dirty="0"/>
              <a:t>Program Redesign</a:t>
            </a:r>
          </a:p>
          <a:p>
            <a:r>
              <a:rPr lang="en-US" dirty="0"/>
              <a:t>Monitoring the budget to provide consistent service delivery throughout the fiscal year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49A1CA-F4C1-8558-7B51-BCB461524AC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CA" dirty="0"/>
              <a:t>Implement Changes</a:t>
            </a:r>
          </a:p>
          <a:p>
            <a:pPr lvl="1"/>
            <a:r>
              <a:rPr lang="en-CA" dirty="0"/>
              <a:t>Repairs</a:t>
            </a:r>
          </a:p>
          <a:p>
            <a:pPr lvl="1"/>
            <a:r>
              <a:rPr lang="en-CA" dirty="0"/>
              <a:t>Correspondence</a:t>
            </a:r>
          </a:p>
          <a:p>
            <a:pPr lvl="1"/>
            <a:r>
              <a:rPr lang="en-CA" dirty="0"/>
              <a:t>Contractors</a:t>
            </a:r>
          </a:p>
        </p:txBody>
      </p:sp>
      <p:sp>
        <p:nvSpPr>
          <p:cNvPr id="6" name="Rectangle 5" descr="Head with Gears">
            <a:extLst>
              <a:ext uri="{FF2B5EF4-FFF2-40B4-BE49-F238E27FC236}">
                <a16:creationId xmlns:a16="http://schemas.microsoft.com/office/drawing/2014/main" id="{2B6FF0C6-D1E5-F158-D930-F7AFA201D5A1}"/>
              </a:ext>
            </a:extLst>
          </p:cNvPr>
          <p:cNvSpPr/>
          <p:nvPr/>
        </p:nvSpPr>
        <p:spPr>
          <a:xfrm>
            <a:off x="925945" y="634533"/>
            <a:ext cx="725326" cy="725326"/>
          </a:xfrm>
          <a:prstGeom prst="rect">
            <a:avLst/>
          </a:prstGeom>
          <a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E39AE51-C802-021D-BE82-8D1329785B88}"/>
              </a:ext>
            </a:extLst>
          </p:cNvPr>
          <p:cNvSpPr/>
          <p:nvPr/>
        </p:nvSpPr>
        <p:spPr>
          <a:xfrm>
            <a:off x="847253" y="140983"/>
            <a:ext cx="1264141" cy="1264141"/>
          </a:xfrm>
          <a:prstGeom prst="ellipse">
            <a:avLst/>
          </a:prstGeom>
          <a:solidFill>
            <a:schemeClr val="accent6"/>
          </a:solidFill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5">
              <a:hueOff val="0"/>
              <a:satOff val="0"/>
              <a:lumOff val="0"/>
              <a:alphaOff val="0"/>
            </a:schemeClr>
          </a:fillRef>
          <a:effectRef idx="0">
            <a:schemeClr val="accent5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en-CA" dirty="0"/>
          </a:p>
        </p:txBody>
      </p:sp>
      <p:sp>
        <p:nvSpPr>
          <p:cNvPr id="9" name="Rectangle 8" descr="Checkmark">
            <a:extLst>
              <a:ext uri="{FF2B5EF4-FFF2-40B4-BE49-F238E27FC236}">
                <a16:creationId xmlns:a16="http://schemas.microsoft.com/office/drawing/2014/main" id="{18B2CA6E-6C89-B47A-EEF5-E114116E652B}"/>
              </a:ext>
            </a:extLst>
          </p:cNvPr>
          <p:cNvSpPr/>
          <p:nvPr/>
        </p:nvSpPr>
        <p:spPr>
          <a:xfrm>
            <a:off x="1116660" y="410391"/>
            <a:ext cx="725326" cy="725326"/>
          </a:xfrm>
          <a:prstGeom prst="rect">
            <a:avLst/>
          </a:prstGeom>
          <a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1898266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3363022-C969-41E9-8EB2-E4C94908C1F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1695" cy="685202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D1AD6B3-BE88-4CEB-BA17-790657CC47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5" y="0"/>
            <a:ext cx="12191695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6CB7E15-283A-F3C5-2D79-2E0CEB0401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01028" y="1981832"/>
            <a:ext cx="4805996" cy="1297115"/>
          </a:xfrm>
        </p:spPr>
        <p:txBody>
          <a:bodyPr anchor="t">
            <a:normAutofit/>
          </a:bodyPr>
          <a:lstStyle/>
          <a:p>
            <a:pPr algn="l"/>
            <a:r>
              <a:rPr lang="en-CA" sz="4000" dirty="0">
                <a:solidFill>
                  <a:schemeClr val="tx2"/>
                </a:solidFill>
              </a:rPr>
              <a:t>Thank You!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0D3D3D-41EC-1A8F-5925-242776B31F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501333" y="3003607"/>
            <a:ext cx="4805691" cy="838831"/>
          </a:xfrm>
        </p:spPr>
        <p:txBody>
          <a:bodyPr anchor="b">
            <a:normAutofit/>
          </a:bodyPr>
          <a:lstStyle/>
          <a:p>
            <a:pPr algn="l"/>
            <a:r>
              <a:rPr lang="en-CA" sz="4000" dirty="0">
                <a:solidFill>
                  <a:schemeClr val="tx2"/>
                </a:solidFill>
              </a:rPr>
              <a:t>Questions?</a:t>
            </a:r>
          </a:p>
        </p:txBody>
      </p:sp>
      <p:pic>
        <p:nvPicPr>
          <p:cNvPr id="7" name="Graphic 6" descr="Handshake">
            <a:extLst>
              <a:ext uri="{FF2B5EF4-FFF2-40B4-BE49-F238E27FC236}">
                <a16:creationId xmlns:a16="http://schemas.microsoft.com/office/drawing/2014/main" id="{73F09CA5-AD9A-8FC9-CD51-6419F484BF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40470" y="1815320"/>
            <a:ext cx="4141760" cy="4141760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</p:spPr>
      </p:pic>
      <p:grpSp>
        <p:nvGrpSpPr>
          <p:cNvPr id="14" name="Group 13">
            <a:extLst>
              <a:ext uri="{FF2B5EF4-FFF2-40B4-BE49-F238E27FC236}">
                <a16:creationId xmlns:a16="http://schemas.microsoft.com/office/drawing/2014/main" id="{89D1390B-7E13-4B4F-9CB2-391063412E5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253" y="-5977"/>
            <a:ext cx="6238675" cy="6863979"/>
            <a:chOff x="305" y="-5977"/>
            <a:chExt cx="6238675" cy="6863979"/>
          </a:xfrm>
        </p:grpSpPr>
        <p:sp>
          <p:nvSpPr>
            <p:cNvPr id="15" name="Freeform: Shape 14">
              <a:extLst>
                <a:ext uri="{FF2B5EF4-FFF2-40B4-BE49-F238E27FC236}">
                  <a16:creationId xmlns:a16="http://schemas.microsoft.com/office/drawing/2014/main" id="{9E720206-AA49-4786-A932-A2650DE091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34854"/>
              <a:ext cx="6028697" cy="6817170"/>
            </a:xfrm>
            <a:custGeom>
              <a:avLst/>
              <a:gdLst>
                <a:gd name="connsiteX0" fmla="*/ 6028697 w 6028697"/>
                <a:gd name="connsiteY0" fmla="*/ 6155323 h 6817170"/>
                <a:gd name="connsiteX1" fmla="*/ 6028697 w 6028697"/>
                <a:gd name="connsiteY1" fmla="*/ 6817170 h 6817170"/>
                <a:gd name="connsiteX2" fmla="*/ 5157862 w 6028697"/>
                <a:gd name="connsiteY2" fmla="*/ 6817170 h 6817170"/>
                <a:gd name="connsiteX3" fmla="*/ 5347156 w 6028697"/>
                <a:gd name="connsiteY3" fmla="*/ 6687553 h 6817170"/>
                <a:gd name="connsiteX4" fmla="*/ 5487470 w 6028697"/>
                <a:gd name="connsiteY4" fmla="*/ 6581714 h 6817170"/>
                <a:gd name="connsiteX5" fmla="*/ 5627642 w 6028697"/>
                <a:gd name="connsiteY5" fmla="*/ 6472328 h 6817170"/>
                <a:gd name="connsiteX6" fmla="*/ 5911392 w 6028697"/>
                <a:gd name="connsiteY6" fmla="*/ 6245328 h 6817170"/>
                <a:gd name="connsiteX7" fmla="*/ 4481066 w 6028697"/>
                <a:gd name="connsiteY7" fmla="*/ 478 h 6817170"/>
                <a:gd name="connsiteX8" fmla="*/ 4672258 w 6028697"/>
                <a:gd name="connsiteY8" fmla="*/ 7519 h 6817170"/>
                <a:gd name="connsiteX9" fmla="*/ 5429869 w 6028697"/>
                <a:gd name="connsiteY9" fmla="*/ 125134 h 6817170"/>
                <a:gd name="connsiteX10" fmla="*/ 5976319 w 6028697"/>
                <a:gd name="connsiteY10" fmla="*/ 314893 h 6817170"/>
                <a:gd name="connsiteX11" fmla="*/ 6028697 w 6028697"/>
                <a:gd name="connsiteY11" fmla="*/ 339901 h 6817170"/>
                <a:gd name="connsiteX12" fmla="*/ 6028697 w 6028697"/>
                <a:gd name="connsiteY12" fmla="*/ 732458 h 6817170"/>
                <a:gd name="connsiteX13" fmla="*/ 5990985 w 6028697"/>
                <a:gd name="connsiteY13" fmla="*/ 712211 h 6817170"/>
                <a:gd name="connsiteX14" fmla="*/ 5341339 w 6028697"/>
                <a:gd name="connsiteY14" fmla="*/ 475281 h 6817170"/>
                <a:gd name="connsiteX15" fmla="*/ 4651969 w 6028697"/>
                <a:gd name="connsiteY15" fmla="*/ 377104 h 6817170"/>
                <a:gd name="connsiteX16" fmla="*/ 3953093 w 6028697"/>
                <a:gd name="connsiteY16" fmla="*/ 402498 h 6817170"/>
                <a:gd name="connsiteX17" fmla="*/ 3267413 w 6028697"/>
                <a:gd name="connsiteY17" fmla="*/ 546643 h 6817170"/>
                <a:gd name="connsiteX18" fmla="*/ 1439498 w 6028697"/>
                <a:gd name="connsiteY18" fmla="*/ 1568141 h 6817170"/>
                <a:gd name="connsiteX19" fmla="*/ 960671 w 6028697"/>
                <a:gd name="connsiteY19" fmla="*/ 2082013 h 6817170"/>
                <a:gd name="connsiteX20" fmla="*/ 581866 w 6028697"/>
                <a:gd name="connsiteY20" fmla="*/ 2672638 h 6817170"/>
                <a:gd name="connsiteX21" fmla="*/ 324789 w 6028697"/>
                <a:gd name="connsiteY21" fmla="*/ 3325262 h 6817170"/>
                <a:gd name="connsiteX22" fmla="*/ 231151 w 6028697"/>
                <a:gd name="connsiteY22" fmla="*/ 4022292 h 6817170"/>
                <a:gd name="connsiteX23" fmla="*/ 270592 w 6028697"/>
                <a:gd name="connsiteY23" fmla="*/ 4362792 h 6817170"/>
                <a:gd name="connsiteX24" fmla="*/ 387213 w 6028697"/>
                <a:gd name="connsiteY24" fmla="*/ 4681585 h 6817170"/>
                <a:gd name="connsiteX25" fmla="*/ 468507 w 6028697"/>
                <a:gd name="connsiteY25" fmla="*/ 4831546 h 6817170"/>
                <a:gd name="connsiteX26" fmla="*/ 561862 w 6028697"/>
                <a:gd name="connsiteY26" fmla="*/ 4976826 h 6817170"/>
                <a:gd name="connsiteX27" fmla="*/ 777511 w 6028697"/>
                <a:gd name="connsiteY27" fmla="*/ 5257597 h 6817170"/>
                <a:gd name="connsiteX28" fmla="*/ 1010895 w 6028697"/>
                <a:gd name="connsiteY28" fmla="*/ 5540494 h 6817170"/>
                <a:gd name="connsiteX29" fmla="*/ 1126948 w 6028697"/>
                <a:gd name="connsiteY29" fmla="*/ 5688186 h 6817170"/>
                <a:gd name="connsiteX30" fmla="*/ 1182706 w 6028697"/>
                <a:gd name="connsiteY30" fmla="*/ 5760543 h 6817170"/>
                <a:gd name="connsiteX31" fmla="*/ 1237327 w 6028697"/>
                <a:gd name="connsiteY31" fmla="*/ 5830060 h 6817170"/>
                <a:gd name="connsiteX32" fmla="*/ 1706649 w 6028697"/>
                <a:gd name="connsiteY32" fmla="*/ 6342797 h 6817170"/>
                <a:gd name="connsiteX33" fmla="*/ 1956207 w 6028697"/>
                <a:gd name="connsiteY33" fmla="*/ 6573484 h 6817170"/>
                <a:gd name="connsiteX34" fmla="*/ 2217681 w 6028697"/>
                <a:gd name="connsiteY34" fmla="*/ 6786297 h 6817170"/>
                <a:gd name="connsiteX35" fmla="*/ 2260820 w 6028697"/>
                <a:gd name="connsiteY35" fmla="*/ 6817170 h 6817170"/>
                <a:gd name="connsiteX36" fmla="*/ 1429497 w 6028697"/>
                <a:gd name="connsiteY36" fmla="*/ 6817170 h 6817170"/>
                <a:gd name="connsiteX37" fmla="*/ 1327275 w 6028697"/>
                <a:gd name="connsiteY37" fmla="*/ 6713800 h 6817170"/>
                <a:gd name="connsiteX38" fmla="*/ 1080556 w 6028697"/>
                <a:gd name="connsiteY38" fmla="*/ 6414443 h 6817170"/>
                <a:gd name="connsiteX39" fmla="*/ 865189 w 6028697"/>
                <a:gd name="connsiteY39" fmla="*/ 6097496 h 6817170"/>
                <a:gd name="connsiteX40" fmla="*/ 814823 w 6028697"/>
                <a:gd name="connsiteY40" fmla="*/ 6016911 h 6817170"/>
                <a:gd name="connsiteX41" fmla="*/ 766729 w 6028697"/>
                <a:gd name="connsiteY41" fmla="*/ 5938453 h 6817170"/>
                <a:gd name="connsiteX42" fmla="*/ 671672 w 6028697"/>
                <a:gd name="connsiteY42" fmla="*/ 5786648 h 6817170"/>
                <a:gd name="connsiteX43" fmla="*/ 474608 w 6028697"/>
                <a:gd name="connsiteY43" fmla="*/ 5474664 h 6817170"/>
                <a:gd name="connsiteX44" fmla="*/ 282652 w 6028697"/>
                <a:gd name="connsiteY44" fmla="*/ 5146508 h 6817170"/>
                <a:gd name="connsiteX45" fmla="*/ 196108 w 6028697"/>
                <a:gd name="connsiteY45" fmla="*/ 4972712 h 6817170"/>
                <a:gd name="connsiteX46" fmla="*/ 122474 w 6028697"/>
                <a:gd name="connsiteY46" fmla="*/ 4791821 h 6817170"/>
                <a:gd name="connsiteX47" fmla="*/ 65724 w 6028697"/>
                <a:gd name="connsiteY47" fmla="*/ 4603129 h 6817170"/>
                <a:gd name="connsiteX48" fmla="*/ 44727 w 6028697"/>
                <a:gd name="connsiteY48" fmla="*/ 4506937 h 6817170"/>
                <a:gd name="connsiteX49" fmla="*/ 35505 w 6028697"/>
                <a:gd name="connsiteY49" fmla="*/ 4458699 h 6817170"/>
                <a:gd name="connsiteX50" fmla="*/ 27845 w 6028697"/>
                <a:gd name="connsiteY50" fmla="*/ 4410320 h 6817170"/>
                <a:gd name="connsiteX51" fmla="*/ 37 w 6028697"/>
                <a:gd name="connsiteY51" fmla="*/ 4022292 h 6817170"/>
                <a:gd name="connsiteX52" fmla="*/ 78777 w 6028697"/>
                <a:gd name="connsiteY52" fmla="*/ 3267236 h 6817170"/>
                <a:gd name="connsiteX53" fmla="*/ 315424 w 6028697"/>
                <a:gd name="connsiteY53" fmla="*/ 2543673 h 6817170"/>
                <a:gd name="connsiteX54" fmla="*/ 1202710 w 6028697"/>
                <a:gd name="connsiteY54" fmla="*/ 1314895 h 6817170"/>
                <a:gd name="connsiteX55" fmla="*/ 1791065 w 6028697"/>
                <a:gd name="connsiteY55" fmla="*/ 833514 h 6817170"/>
                <a:gd name="connsiteX56" fmla="*/ 3908404 w 6028697"/>
                <a:gd name="connsiteY56" fmla="*/ 29794 h 6817170"/>
                <a:gd name="connsiteX57" fmla="*/ 4481066 w 6028697"/>
                <a:gd name="connsiteY57" fmla="*/ 478 h 68171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</a:cxnLst>
              <a:rect l="l" t="t" r="r" b="b"/>
              <a:pathLst>
                <a:path w="6028697" h="6817170">
                  <a:moveTo>
                    <a:pt x="6028697" y="6155323"/>
                  </a:moveTo>
                  <a:lnTo>
                    <a:pt x="6028697" y="6817170"/>
                  </a:lnTo>
                  <a:lnTo>
                    <a:pt x="5157862" y="6817170"/>
                  </a:lnTo>
                  <a:lnTo>
                    <a:pt x="5347156" y="6687553"/>
                  </a:lnTo>
                  <a:cubicBezTo>
                    <a:pt x="5394117" y="6653219"/>
                    <a:pt x="5440793" y="6617608"/>
                    <a:pt x="5487470" y="6581714"/>
                  </a:cubicBezTo>
                  <a:cubicBezTo>
                    <a:pt x="5534147" y="6545820"/>
                    <a:pt x="5580966" y="6509358"/>
                    <a:pt x="5627642" y="6472328"/>
                  </a:cubicBezTo>
                  <a:lnTo>
                    <a:pt x="5911392" y="6245328"/>
                  </a:lnTo>
                  <a:close/>
                  <a:moveTo>
                    <a:pt x="4481066" y="478"/>
                  </a:moveTo>
                  <a:cubicBezTo>
                    <a:pt x="4544817" y="1422"/>
                    <a:pt x="4608563" y="3769"/>
                    <a:pt x="4672258" y="7519"/>
                  </a:cubicBezTo>
                  <a:cubicBezTo>
                    <a:pt x="4927973" y="22364"/>
                    <a:pt x="5181687" y="61751"/>
                    <a:pt x="5429869" y="125134"/>
                  </a:cubicBezTo>
                  <a:cubicBezTo>
                    <a:pt x="5617090" y="173104"/>
                    <a:pt x="5799867" y="236595"/>
                    <a:pt x="5976319" y="314893"/>
                  </a:cubicBezTo>
                  <a:lnTo>
                    <a:pt x="6028697" y="339901"/>
                  </a:lnTo>
                  <a:lnTo>
                    <a:pt x="6028697" y="732458"/>
                  </a:lnTo>
                  <a:lnTo>
                    <a:pt x="5990985" y="712211"/>
                  </a:lnTo>
                  <a:cubicBezTo>
                    <a:pt x="5783917" y="609342"/>
                    <a:pt x="5566013" y="529876"/>
                    <a:pt x="5341339" y="475281"/>
                  </a:cubicBezTo>
                  <a:cubicBezTo>
                    <a:pt x="5115233" y="420503"/>
                    <a:pt x="4884375" y="387624"/>
                    <a:pt x="4651969" y="377104"/>
                  </a:cubicBezTo>
                  <a:cubicBezTo>
                    <a:pt x="4418713" y="365171"/>
                    <a:pt x="4184861" y="373670"/>
                    <a:pt x="3953093" y="402498"/>
                  </a:cubicBezTo>
                  <a:cubicBezTo>
                    <a:pt x="3721001" y="431832"/>
                    <a:pt x="3491675" y="480040"/>
                    <a:pt x="3267413" y="546643"/>
                  </a:cubicBezTo>
                  <a:cubicBezTo>
                    <a:pt x="2591323" y="750761"/>
                    <a:pt x="1967642" y="1099289"/>
                    <a:pt x="1439498" y="1568141"/>
                  </a:cubicBezTo>
                  <a:cubicBezTo>
                    <a:pt x="1265589" y="1725523"/>
                    <a:pt x="1105393" y="1897434"/>
                    <a:pt x="960671" y="2082013"/>
                  </a:cubicBezTo>
                  <a:cubicBezTo>
                    <a:pt x="815775" y="2266294"/>
                    <a:pt x="688923" y="2464081"/>
                    <a:pt x="581866" y="2672638"/>
                  </a:cubicBezTo>
                  <a:cubicBezTo>
                    <a:pt x="473765" y="2880669"/>
                    <a:pt x="387610" y="3099397"/>
                    <a:pt x="324789" y="3325262"/>
                  </a:cubicBezTo>
                  <a:cubicBezTo>
                    <a:pt x="262714" y="3552403"/>
                    <a:pt x="231223" y="3786822"/>
                    <a:pt x="231151" y="4022292"/>
                  </a:cubicBezTo>
                  <a:cubicBezTo>
                    <a:pt x="231413" y="4136912"/>
                    <a:pt x="244645" y="4251136"/>
                    <a:pt x="270592" y="4362792"/>
                  </a:cubicBezTo>
                  <a:cubicBezTo>
                    <a:pt x="297885" y="4472943"/>
                    <a:pt x="336983" y="4579833"/>
                    <a:pt x="387213" y="4681585"/>
                  </a:cubicBezTo>
                  <a:cubicBezTo>
                    <a:pt x="412042" y="4732517"/>
                    <a:pt x="439423" y="4782457"/>
                    <a:pt x="468507" y="4831546"/>
                  </a:cubicBezTo>
                  <a:cubicBezTo>
                    <a:pt x="497591" y="4880636"/>
                    <a:pt x="529230" y="4929015"/>
                    <a:pt x="561862" y="4976826"/>
                  </a:cubicBezTo>
                  <a:cubicBezTo>
                    <a:pt x="627975" y="5072166"/>
                    <a:pt x="701466" y="5164668"/>
                    <a:pt x="777511" y="5257597"/>
                  </a:cubicBezTo>
                  <a:cubicBezTo>
                    <a:pt x="853556" y="5350524"/>
                    <a:pt x="933574" y="5443594"/>
                    <a:pt x="1010895" y="5540494"/>
                  </a:cubicBezTo>
                  <a:cubicBezTo>
                    <a:pt x="1049957" y="5588732"/>
                    <a:pt x="1088642" y="5637963"/>
                    <a:pt x="1126948" y="5688186"/>
                  </a:cubicBezTo>
                  <a:lnTo>
                    <a:pt x="1182706" y="5760543"/>
                  </a:lnTo>
                  <a:cubicBezTo>
                    <a:pt x="1201007" y="5783669"/>
                    <a:pt x="1218458" y="5807503"/>
                    <a:pt x="1237327" y="5830060"/>
                  </a:cubicBezTo>
                  <a:cubicBezTo>
                    <a:pt x="1383714" y="6009916"/>
                    <a:pt x="1540413" y="6181116"/>
                    <a:pt x="1706649" y="6342797"/>
                  </a:cubicBezTo>
                  <a:cubicBezTo>
                    <a:pt x="1788084" y="6422531"/>
                    <a:pt x="1871265" y="6499427"/>
                    <a:pt x="1956207" y="6573484"/>
                  </a:cubicBezTo>
                  <a:cubicBezTo>
                    <a:pt x="2041332" y="6647402"/>
                    <a:pt x="2127733" y="6718907"/>
                    <a:pt x="2217681" y="6786297"/>
                  </a:cubicBezTo>
                  <a:lnTo>
                    <a:pt x="2260820" y="6817170"/>
                  </a:lnTo>
                  <a:lnTo>
                    <a:pt x="1429497" y="6817170"/>
                  </a:lnTo>
                  <a:lnTo>
                    <a:pt x="1327275" y="6713800"/>
                  </a:lnTo>
                  <a:cubicBezTo>
                    <a:pt x="1239186" y="6618984"/>
                    <a:pt x="1156797" y="6519019"/>
                    <a:pt x="1080556" y="6414443"/>
                  </a:cubicBezTo>
                  <a:cubicBezTo>
                    <a:pt x="1004653" y="6310734"/>
                    <a:pt x="932439" y="6205177"/>
                    <a:pt x="865189" y="6097496"/>
                  </a:cubicBezTo>
                  <a:cubicBezTo>
                    <a:pt x="847881" y="6070823"/>
                    <a:pt x="831565" y="6043725"/>
                    <a:pt x="814823" y="6016911"/>
                  </a:cubicBezTo>
                  <a:lnTo>
                    <a:pt x="766729" y="5938453"/>
                  </a:lnTo>
                  <a:cubicBezTo>
                    <a:pt x="735941" y="5887947"/>
                    <a:pt x="703878" y="5837581"/>
                    <a:pt x="671672" y="5786648"/>
                  </a:cubicBezTo>
                  <a:lnTo>
                    <a:pt x="474608" y="5474664"/>
                  </a:lnTo>
                  <a:cubicBezTo>
                    <a:pt x="408778" y="5368968"/>
                    <a:pt x="343516" y="5260008"/>
                    <a:pt x="282652" y="5146508"/>
                  </a:cubicBezTo>
                  <a:cubicBezTo>
                    <a:pt x="252290" y="5089759"/>
                    <a:pt x="223065" y="5032015"/>
                    <a:pt x="196108" y="4972712"/>
                  </a:cubicBezTo>
                  <a:cubicBezTo>
                    <a:pt x="169152" y="4913408"/>
                    <a:pt x="144607" y="4853111"/>
                    <a:pt x="122474" y="4791821"/>
                  </a:cubicBezTo>
                  <a:cubicBezTo>
                    <a:pt x="100342" y="4730532"/>
                    <a:pt x="81757" y="4666830"/>
                    <a:pt x="65724" y="4603129"/>
                  </a:cubicBezTo>
                  <a:cubicBezTo>
                    <a:pt x="58205" y="4571064"/>
                    <a:pt x="50828" y="4539143"/>
                    <a:pt x="44727" y="4506937"/>
                  </a:cubicBezTo>
                  <a:lnTo>
                    <a:pt x="35505" y="4458699"/>
                  </a:lnTo>
                  <a:lnTo>
                    <a:pt x="27845" y="4410320"/>
                  </a:lnTo>
                  <a:cubicBezTo>
                    <a:pt x="8635" y="4281881"/>
                    <a:pt x="-661" y="4152150"/>
                    <a:pt x="37" y="4022292"/>
                  </a:cubicBezTo>
                  <a:cubicBezTo>
                    <a:pt x="712" y="3768592"/>
                    <a:pt x="27094" y="3515615"/>
                    <a:pt x="78777" y="3267236"/>
                  </a:cubicBezTo>
                  <a:cubicBezTo>
                    <a:pt x="130048" y="3017876"/>
                    <a:pt x="209439" y="2775142"/>
                    <a:pt x="315424" y="2543673"/>
                  </a:cubicBezTo>
                  <a:cubicBezTo>
                    <a:pt x="528236" y="2081161"/>
                    <a:pt x="838234" y="1667312"/>
                    <a:pt x="1202710" y="1314895"/>
                  </a:cubicBezTo>
                  <a:cubicBezTo>
                    <a:pt x="1385514" y="1138814"/>
                    <a:pt x="1582282" y="977831"/>
                    <a:pt x="1791065" y="833514"/>
                  </a:cubicBezTo>
                  <a:cubicBezTo>
                    <a:pt x="2420037" y="395614"/>
                    <a:pt x="3147288" y="119557"/>
                    <a:pt x="3908404" y="29794"/>
                  </a:cubicBezTo>
                  <a:cubicBezTo>
                    <a:pt x="4098509" y="7429"/>
                    <a:pt x="4289811" y="-2355"/>
                    <a:pt x="4481066" y="478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Freeform: Shape 15">
              <a:extLst>
                <a:ext uri="{FF2B5EF4-FFF2-40B4-BE49-F238E27FC236}">
                  <a16:creationId xmlns:a16="http://schemas.microsoft.com/office/drawing/2014/main" id="{C72F6EE6-EDE9-45A5-8F6D-02B9B7CB2C2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1"/>
              <a:ext cx="6165116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Freeform: Shape 16">
              <a:extLst>
                <a:ext uri="{FF2B5EF4-FFF2-40B4-BE49-F238E27FC236}">
                  <a16:creationId xmlns:a16="http://schemas.microsoft.com/office/drawing/2014/main" id="{C093DC50-3BD7-46B1-A300-CD207E152FF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>
              <a:off x="305" y="-5977"/>
              <a:ext cx="6238675" cy="6858001"/>
            </a:xfrm>
            <a:custGeom>
              <a:avLst/>
              <a:gdLst>
                <a:gd name="connsiteX0" fmla="*/ 6264586 w 6264586"/>
                <a:gd name="connsiteY0" fmla="*/ 6646464 h 6858001"/>
                <a:gd name="connsiteX1" fmla="*/ 6264586 w 6264586"/>
                <a:gd name="connsiteY1" fmla="*/ 6858001 h 6858001"/>
                <a:gd name="connsiteX2" fmla="*/ 5997170 w 6264586"/>
                <a:gd name="connsiteY2" fmla="*/ 6858001 h 6858001"/>
                <a:gd name="connsiteX3" fmla="*/ 6121512 w 6264586"/>
                <a:gd name="connsiteY3" fmla="*/ 6761029 h 6858001"/>
                <a:gd name="connsiteX4" fmla="*/ 2693206 w 6264586"/>
                <a:gd name="connsiteY4" fmla="*/ 0 h 6858001"/>
                <a:gd name="connsiteX5" fmla="*/ 5872285 w 6264586"/>
                <a:gd name="connsiteY5" fmla="*/ 0 h 6858001"/>
                <a:gd name="connsiteX6" fmla="*/ 6024875 w 6264586"/>
                <a:gd name="connsiteY6" fmla="*/ 68385 h 6858001"/>
                <a:gd name="connsiteX7" fmla="*/ 6206432 w 6264586"/>
                <a:gd name="connsiteY7" fmla="*/ 162336 h 6858001"/>
                <a:gd name="connsiteX8" fmla="*/ 6264586 w 6264586"/>
                <a:gd name="connsiteY8" fmla="*/ 196704 h 6858001"/>
                <a:gd name="connsiteX9" fmla="*/ 6264586 w 6264586"/>
                <a:gd name="connsiteY9" fmla="*/ 537242 h 6858001"/>
                <a:gd name="connsiteX10" fmla="*/ 6230189 w 6264586"/>
                <a:gd name="connsiteY10" fmla="*/ 517260 h 6858001"/>
                <a:gd name="connsiteX11" fmla="*/ 5540536 w 6264586"/>
                <a:gd name="connsiteY11" fmla="*/ 249543 h 6858001"/>
                <a:gd name="connsiteX12" fmla="*/ 5178896 w 6264586"/>
                <a:gd name="connsiteY12" fmla="*/ 178606 h 6858001"/>
                <a:gd name="connsiteX13" fmla="*/ 4814279 w 6264586"/>
                <a:gd name="connsiteY13" fmla="*/ 146683 h 6858001"/>
                <a:gd name="connsiteX14" fmla="*/ 4655095 w 6264586"/>
                <a:gd name="connsiteY14" fmla="*/ 143421 h 6858001"/>
                <a:gd name="connsiteX15" fmla="*/ 4081069 w 6264586"/>
                <a:gd name="connsiteY15" fmla="*/ 185983 h 6858001"/>
                <a:gd name="connsiteX16" fmla="*/ 3720566 w 6264586"/>
                <a:gd name="connsiteY16" fmla="*/ 256921 h 6858001"/>
                <a:gd name="connsiteX17" fmla="*/ 3365879 w 6264586"/>
                <a:gd name="connsiteY17" fmla="*/ 357651 h 6858001"/>
                <a:gd name="connsiteX18" fmla="*/ 3020555 w 6264586"/>
                <a:gd name="connsiteY18" fmla="*/ 486190 h 6858001"/>
                <a:gd name="connsiteX19" fmla="*/ 2685163 w 6264586"/>
                <a:gd name="connsiteY19" fmla="*/ 641542 h 6858001"/>
                <a:gd name="connsiteX20" fmla="*/ 2047720 w 6264586"/>
                <a:gd name="connsiteY20" fmla="*/ 1025030 h 6858001"/>
                <a:gd name="connsiteX21" fmla="*/ 1897333 w 6264586"/>
                <a:gd name="connsiteY21" fmla="*/ 1134983 h 6858001"/>
                <a:gd name="connsiteX22" fmla="*/ 1835758 w 6264586"/>
                <a:gd name="connsiteY22" fmla="*/ 1182227 h 6858001"/>
                <a:gd name="connsiteX23" fmla="*/ 1823273 w 6264586"/>
                <a:gd name="connsiteY23" fmla="*/ 1192016 h 6858001"/>
                <a:gd name="connsiteX24" fmla="*/ 1750918 w 6264586"/>
                <a:gd name="connsiteY24" fmla="*/ 1249760 h 6858001"/>
                <a:gd name="connsiteX25" fmla="*/ 1469297 w 6264586"/>
                <a:gd name="connsiteY25" fmla="*/ 1496906 h 6858001"/>
                <a:gd name="connsiteX26" fmla="*/ 967769 w 6264586"/>
                <a:gd name="connsiteY26" fmla="*/ 2056602 h 6858001"/>
                <a:gd name="connsiteX27" fmla="*/ 754105 w 6264586"/>
                <a:gd name="connsiteY27" fmla="*/ 2368727 h 6858001"/>
                <a:gd name="connsiteX28" fmla="*/ 572364 w 6264586"/>
                <a:gd name="connsiteY28" fmla="*/ 2701140 h 6858001"/>
                <a:gd name="connsiteX29" fmla="*/ 532497 w 6264586"/>
                <a:gd name="connsiteY29" fmla="*/ 2786265 h 6858001"/>
                <a:gd name="connsiteX30" fmla="*/ 512918 w 6264586"/>
                <a:gd name="connsiteY30" fmla="*/ 2828827 h 6858001"/>
                <a:gd name="connsiteX31" fmla="*/ 494475 w 6264586"/>
                <a:gd name="connsiteY31" fmla="*/ 2872240 h 6858001"/>
                <a:gd name="connsiteX32" fmla="*/ 491637 w 6264586"/>
                <a:gd name="connsiteY32" fmla="*/ 2878908 h 6858001"/>
                <a:gd name="connsiteX33" fmla="*/ 459290 w 6264586"/>
                <a:gd name="connsiteY33" fmla="*/ 2959635 h 6858001"/>
                <a:gd name="connsiteX34" fmla="*/ 446805 w 6264586"/>
                <a:gd name="connsiteY34" fmla="*/ 2992408 h 6858001"/>
                <a:gd name="connsiteX35" fmla="*/ 426090 w 6264586"/>
                <a:gd name="connsiteY35" fmla="*/ 3049158 h 6858001"/>
                <a:gd name="connsiteX36" fmla="*/ 426090 w 6264586"/>
                <a:gd name="connsiteY36" fmla="*/ 3049867 h 6858001"/>
                <a:gd name="connsiteX37" fmla="*/ 318124 w 6264586"/>
                <a:gd name="connsiteY37" fmla="*/ 3414202 h 6858001"/>
                <a:gd name="connsiteX38" fmla="*/ 230729 w 6264586"/>
                <a:gd name="connsiteY38" fmla="*/ 4169260 h 6858001"/>
                <a:gd name="connsiteX39" fmla="*/ 268893 w 6264586"/>
                <a:gd name="connsiteY39" fmla="*/ 4544236 h 6858001"/>
                <a:gd name="connsiteX40" fmla="*/ 379840 w 6264586"/>
                <a:gd name="connsiteY40" fmla="*/ 4900056 h 6858001"/>
                <a:gd name="connsiteX41" fmla="*/ 406512 w 6264586"/>
                <a:gd name="connsiteY41" fmla="*/ 4960211 h 6858001"/>
                <a:gd name="connsiteX42" fmla="*/ 417862 w 6264586"/>
                <a:gd name="connsiteY42" fmla="*/ 4984613 h 6858001"/>
                <a:gd name="connsiteX43" fmla="*/ 428077 w 6264586"/>
                <a:gd name="connsiteY43" fmla="*/ 5005043 h 6858001"/>
                <a:gd name="connsiteX44" fmla="*/ 460140 w 6264586"/>
                <a:gd name="connsiteY44" fmla="*/ 5067327 h 6858001"/>
                <a:gd name="connsiteX45" fmla="*/ 555197 w 6264586"/>
                <a:gd name="connsiteY45" fmla="*/ 5229773 h 6858001"/>
                <a:gd name="connsiteX46" fmla="*/ 660611 w 6264586"/>
                <a:gd name="connsiteY46" fmla="*/ 5387396 h 6858001"/>
                <a:gd name="connsiteX47" fmla="*/ 774110 w 6264586"/>
                <a:gd name="connsiteY47" fmla="*/ 5542182 h 6858001"/>
                <a:gd name="connsiteX48" fmla="*/ 917829 w 6264586"/>
                <a:gd name="connsiteY48" fmla="*/ 5727896 h 6858001"/>
                <a:gd name="connsiteX49" fmla="*/ 1012885 w 6264586"/>
                <a:gd name="connsiteY49" fmla="*/ 5849767 h 6858001"/>
                <a:gd name="connsiteX50" fmla="*/ 1133053 w 6264586"/>
                <a:gd name="connsiteY50" fmla="*/ 6006822 h 6858001"/>
                <a:gd name="connsiteX51" fmla="*/ 1194343 w 6264586"/>
                <a:gd name="connsiteY51" fmla="*/ 6090245 h 6858001"/>
                <a:gd name="connsiteX52" fmla="*/ 1249390 w 6264586"/>
                <a:gd name="connsiteY52" fmla="*/ 6165155 h 6858001"/>
                <a:gd name="connsiteX53" fmla="*/ 1345724 w 6264586"/>
                <a:gd name="connsiteY53" fmla="*/ 6292132 h 6858001"/>
                <a:gd name="connsiteX54" fmla="*/ 1364310 w 6264586"/>
                <a:gd name="connsiteY54" fmla="*/ 6316251 h 6858001"/>
                <a:gd name="connsiteX55" fmla="*/ 1373673 w 6264586"/>
                <a:gd name="connsiteY55" fmla="*/ 6327885 h 6858001"/>
                <a:gd name="connsiteX56" fmla="*/ 1484619 w 6264586"/>
                <a:gd name="connsiteY56" fmla="*/ 6462240 h 6858001"/>
                <a:gd name="connsiteX57" fmla="*/ 1739000 w 6264586"/>
                <a:gd name="connsiteY57" fmla="*/ 6737335 h 6858001"/>
                <a:gd name="connsiteX58" fmla="*/ 1866801 w 6264586"/>
                <a:gd name="connsiteY58" fmla="*/ 6858001 h 6858001"/>
                <a:gd name="connsiteX59" fmla="*/ 1144149 w 6264586"/>
                <a:gd name="connsiteY59" fmla="*/ 6858001 h 6858001"/>
                <a:gd name="connsiteX60" fmla="*/ 1058349 w 6264586"/>
                <a:gd name="connsiteY60" fmla="*/ 6766452 h 6858001"/>
                <a:gd name="connsiteX61" fmla="*/ 580309 w 6264586"/>
                <a:gd name="connsiteY61" fmla="*/ 6105000 h 6858001"/>
                <a:gd name="connsiteX62" fmla="*/ 1 w 6264586"/>
                <a:gd name="connsiteY62" fmla="*/ 3960094 h 6858001"/>
                <a:gd name="connsiteX63" fmla="*/ 2599292 w 6264586"/>
                <a:gd name="connsiteY63" fmla="*/ 37050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</a:cxnLst>
              <a:rect l="l" t="t" r="r" b="b"/>
              <a:pathLst>
                <a:path w="6264586" h="6858001">
                  <a:moveTo>
                    <a:pt x="6264586" y="6646464"/>
                  </a:moveTo>
                  <a:lnTo>
                    <a:pt x="6264586" y="6858001"/>
                  </a:lnTo>
                  <a:lnTo>
                    <a:pt x="5997170" y="6858001"/>
                  </a:lnTo>
                  <a:lnTo>
                    <a:pt x="6121512" y="6761029"/>
                  </a:lnTo>
                  <a:close/>
                  <a:moveTo>
                    <a:pt x="2693206" y="0"/>
                  </a:moveTo>
                  <a:lnTo>
                    <a:pt x="5872285" y="0"/>
                  </a:lnTo>
                  <a:lnTo>
                    <a:pt x="6024875" y="68385"/>
                  </a:lnTo>
                  <a:cubicBezTo>
                    <a:pt x="6086250" y="97989"/>
                    <a:pt x="6146793" y="129318"/>
                    <a:pt x="6206432" y="162336"/>
                  </a:cubicBezTo>
                  <a:lnTo>
                    <a:pt x="6264586" y="196704"/>
                  </a:lnTo>
                  <a:lnTo>
                    <a:pt x="6264586" y="537242"/>
                  </a:lnTo>
                  <a:lnTo>
                    <a:pt x="6230189" y="517260"/>
                  </a:lnTo>
                  <a:cubicBezTo>
                    <a:pt x="6012226" y="399931"/>
                    <a:pt x="5780573" y="310008"/>
                    <a:pt x="5540536" y="249543"/>
                  </a:cubicBezTo>
                  <a:cubicBezTo>
                    <a:pt x="5421375" y="219324"/>
                    <a:pt x="5300641" y="195644"/>
                    <a:pt x="5178896" y="178606"/>
                  </a:cubicBezTo>
                  <a:cubicBezTo>
                    <a:pt x="5057977" y="161840"/>
                    <a:pt x="4936276" y="151186"/>
                    <a:pt x="4814279" y="146683"/>
                  </a:cubicBezTo>
                  <a:cubicBezTo>
                    <a:pt x="4761501" y="144556"/>
                    <a:pt x="4708015" y="143421"/>
                    <a:pt x="4655095" y="143421"/>
                  </a:cubicBezTo>
                  <a:cubicBezTo>
                    <a:pt x="4462968" y="143573"/>
                    <a:pt x="4271111" y="157799"/>
                    <a:pt x="4081069" y="185983"/>
                  </a:cubicBezTo>
                  <a:cubicBezTo>
                    <a:pt x="3956361" y="205703"/>
                    <a:pt x="3835058" y="229396"/>
                    <a:pt x="3720566" y="256921"/>
                  </a:cubicBezTo>
                  <a:cubicBezTo>
                    <a:pt x="3596708" y="286714"/>
                    <a:pt x="3477677" y="320905"/>
                    <a:pt x="3365879" y="357651"/>
                  </a:cubicBezTo>
                  <a:cubicBezTo>
                    <a:pt x="3249257" y="395958"/>
                    <a:pt x="3133487" y="438945"/>
                    <a:pt x="3020555" y="486190"/>
                  </a:cubicBezTo>
                  <a:cubicBezTo>
                    <a:pt x="2907623" y="533434"/>
                    <a:pt x="2794832" y="585786"/>
                    <a:pt x="2685163" y="641542"/>
                  </a:cubicBezTo>
                  <a:cubicBezTo>
                    <a:pt x="2463995" y="754348"/>
                    <a:pt x="2250998" y="882488"/>
                    <a:pt x="2047720" y="1025030"/>
                  </a:cubicBezTo>
                  <a:cubicBezTo>
                    <a:pt x="2006151" y="1054399"/>
                    <a:pt x="1951528" y="1093415"/>
                    <a:pt x="1897333" y="1134983"/>
                  </a:cubicBezTo>
                  <a:cubicBezTo>
                    <a:pt x="1876761" y="1150164"/>
                    <a:pt x="1855905" y="1166479"/>
                    <a:pt x="1835758" y="1182227"/>
                  </a:cubicBezTo>
                  <a:lnTo>
                    <a:pt x="1823273" y="1192016"/>
                  </a:lnTo>
                  <a:cubicBezTo>
                    <a:pt x="1797027" y="1211879"/>
                    <a:pt x="1772057" y="1232309"/>
                    <a:pt x="1750918" y="1249760"/>
                  </a:cubicBezTo>
                  <a:cubicBezTo>
                    <a:pt x="1645931" y="1335737"/>
                    <a:pt x="1554422" y="1416605"/>
                    <a:pt x="1469297" y="1496906"/>
                  </a:cubicBezTo>
                  <a:cubicBezTo>
                    <a:pt x="1286595" y="1668957"/>
                    <a:pt x="1118818" y="1856190"/>
                    <a:pt x="967769" y="2056602"/>
                  </a:cubicBezTo>
                  <a:cubicBezTo>
                    <a:pt x="890731" y="2159603"/>
                    <a:pt x="818800" y="2264590"/>
                    <a:pt x="754105" y="2368727"/>
                  </a:cubicBezTo>
                  <a:cubicBezTo>
                    <a:pt x="681749" y="2488328"/>
                    <a:pt x="622304" y="2596720"/>
                    <a:pt x="572364" y="2701140"/>
                  </a:cubicBezTo>
                  <a:cubicBezTo>
                    <a:pt x="557609" y="2730507"/>
                    <a:pt x="543989" y="2760443"/>
                    <a:pt x="532497" y="2786265"/>
                  </a:cubicBezTo>
                  <a:lnTo>
                    <a:pt x="512918" y="2828827"/>
                  </a:lnTo>
                  <a:lnTo>
                    <a:pt x="494475" y="2872240"/>
                  </a:lnTo>
                  <a:lnTo>
                    <a:pt x="491637" y="2878908"/>
                  </a:lnTo>
                  <a:cubicBezTo>
                    <a:pt x="480146" y="2906575"/>
                    <a:pt x="469220" y="2932821"/>
                    <a:pt x="459290" y="2959635"/>
                  </a:cubicBezTo>
                  <a:cubicBezTo>
                    <a:pt x="455176" y="2970559"/>
                    <a:pt x="451060" y="2981484"/>
                    <a:pt x="446805" y="2992408"/>
                  </a:cubicBezTo>
                  <a:cubicBezTo>
                    <a:pt x="439427" y="3012412"/>
                    <a:pt x="432333" y="3030572"/>
                    <a:pt x="426090" y="3049158"/>
                  </a:cubicBezTo>
                  <a:lnTo>
                    <a:pt x="426090" y="3049867"/>
                  </a:lnTo>
                  <a:cubicBezTo>
                    <a:pt x="383010" y="3169099"/>
                    <a:pt x="346959" y="3290756"/>
                    <a:pt x="318124" y="3414202"/>
                  </a:cubicBezTo>
                  <a:cubicBezTo>
                    <a:pt x="260107" y="3661703"/>
                    <a:pt x="230780" y="3915049"/>
                    <a:pt x="230729" y="4169260"/>
                  </a:cubicBezTo>
                  <a:cubicBezTo>
                    <a:pt x="231621" y="4295173"/>
                    <a:pt x="244398" y="4420719"/>
                    <a:pt x="268893" y="4544236"/>
                  </a:cubicBezTo>
                  <a:cubicBezTo>
                    <a:pt x="293708" y="4666304"/>
                    <a:pt x="330882" y="4785521"/>
                    <a:pt x="379840" y="4900056"/>
                  </a:cubicBezTo>
                  <a:cubicBezTo>
                    <a:pt x="387926" y="4919919"/>
                    <a:pt x="397006" y="4939498"/>
                    <a:pt x="406512" y="4960211"/>
                  </a:cubicBezTo>
                  <a:cubicBezTo>
                    <a:pt x="410343" y="4968299"/>
                    <a:pt x="414173" y="4976385"/>
                    <a:pt x="417862" y="4984613"/>
                  </a:cubicBezTo>
                  <a:lnTo>
                    <a:pt x="428077" y="5005043"/>
                  </a:lnTo>
                  <a:cubicBezTo>
                    <a:pt x="438860" y="5026751"/>
                    <a:pt x="449075" y="5047181"/>
                    <a:pt x="460140" y="5067327"/>
                  </a:cubicBezTo>
                  <a:cubicBezTo>
                    <a:pt x="485536" y="5116273"/>
                    <a:pt x="514763" y="5165789"/>
                    <a:pt x="555197" y="5229773"/>
                  </a:cubicBezTo>
                  <a:cubicBezTo>
                    <a:pt x="586836" y="5280282"/>
                    <a:pt x="620318" y="5329511"/>
                    <a:pt x="660611" y="5387396"/>
                  </a:cubicBezTo>
                  <a:cubicBezTo>
                    <a:pt x="698065" y="5440741"/>
                    <a:pt x="737223" y="5493094"/>
                    <a:pt x="774110" y="5542182"/>
                  </a:cubicBezTo>
                  <a:cubicBezTo>
                    <a:pt x="821070" y="5604324"/>
                    <a:pt x="870301" y="5667173"/>
                    <a:pt x="917829" y="5727896"/>
                  </a:cubicBezTo>
                  <a:cubicBezTo>
                    <a:pt x="949042" y="5767762"/>
                    <a:pt x="979828" y="5807063"/>
                    <a:pt x="1012885" y="5849767"/>
                  </a:cubicBezTo>
                  <a:cubicBezTo>
                    <a:pt x="1045942" y="5892471"/>
                    <a:pt x="1089497" y="5948796"/>
                    <a:pt x="1133053" y="6006822"/>
                  </a:cubicBezTo>
                  <a:cubicBezTo>
                    <a:pt x="1153624" y="6034345"/>
                    <a:pt x="1175332" y="6063998"/>
                    <a:pt x="1194343" y="6090245"/>
                  </a:cubicBezTo>
                  <a:cubicBezTo>
                    <a:pt x="1213355" y="6116491"/>
                    <a:pt x="1231372" y="6141178"/>
                    <a:pt x="1249390" y="6165155"/>
                  </a:cubicBezTo>
                  <a:cubicBezTo>
                    <a:pt x="1280461" y="6208000"/>
                    <a:pt x="1313659" y="6250847"/>
                    <a:pt x="1345724" y="6292132"/>
                  </a:cubicBezTo>
                  <a:lnTo>
                    <a:pt x="1364310" y="6316251"/>
                  </a:lnTo>
                  <a:lnTo>
                    <a:pt x="1373673" y="6327885"/>
                  </a:lnTo>
                  <a:cubicBezTo>
                    <a:pt x="1409566" y="6372433"/>
                    <a:pt x="1446738" y="6418542"/>
                    <a:pt x="1484619" y="6462240"/>
                  </a:cubicBezTo>
                  <a:cubicBezTo>
                    <a:pt x="1567899" y="6559850"/>
                    <a:pt x="1653876" y="6652211"/>
                    <a:pt x="1739000" y="6737335"/>
                  </a:cubicBezTo>
                  <a:lnTo>
                    <a:pt x="1866801" y="6858001"/>
                  </a:lnTo>
                  <a:lnTo>
                    <a:pt x="1144149" y="6858001"/>
                  </a:lnTo>
                  <a:lnTo>
                    <a:pt x="1058349" y="6766452"/>
                  </a:lnTo>
                  <a:cubicBezTo>
                    <a:pt x="878978" y="6562465"/>
                    <a:pt x="718756" y="6341104"/>
                    <a:pt x="580309" y="6105000"/>
                  </a:cubicBezTo>
                  <a:cubicBezTo>
                    <a:pt x="200401" y="5454007"/>
                    <a:pt x="146" y="4713831"/>
                    <a:pt x="1" y="3960094"/>
                  </a:cubicBezTo>
                  <a:cubicBezTo>
                    <a:pt x="-335" y="2196754"/>
                    <a:pt x="1071479" y="683605"/>
                    <a:pt x="2599292" y="37050"/>
                  </a:cubicBezTo>
                  <a:close/>
                </a:path>
              </a:pathLst>
            </a:custGeom>
            <a:gradFill>
              <a:gsLst>
                <a:gs pos="2000">
                  <a:schemeClr val="bg1">
                    <a:alpha val="10000"/>
                  </a:schemeClr>
                </a:gs>
                <a:gs pos="16000">
                  <a:schemeClr val="accent6">
                    <a:alpha val="10000"/>
                  </a:schemeClr>
                </a:gs>
                <a:gs pos="100000">
                  <a:schemeClr val="bg1">
                    <a:alpha val="10000"/>
                  </a:schemeClr>
                </a:gs>
                <a:gs pos="85000">
                  <a:schemeClr val="accent1">
                    <a:alpha val="10000"/>
                  </a:schemeClr>
                </a:gs>
              </a:gsLst>
              <a:lin ang="120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5868081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5478F9-3079-FDC7-6FB6-C8DC4C6577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64B6BB48-1361-955B-075F-C7965D8E7E6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557" b="18011"/>
          <a:stretch>
            <a:fillRect/>
          </a:stretch>
        </p:blipFill>
        <p:spPr>
          <a:xfrm>
            <a:off x="1641447" y="-6092"/>
            <a:ext cx="8909106" cy="6720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39559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30F892-3566-C4B6-1C98-834A13EEE1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500916"/>
          </a:xfrm>
        </p:spPr>
        <p:txBody>
          <a:bodyPr/>
          <a:lstStyle/>
          <a:p>
            <a:r>
              <a:rPr lang="en-CA" dirty="0"/>
              <a:t>A Leadership Perspective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886DDD-542D-76FC-ACF3-E0535C0D368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38072"/>
            <a:ext cx="9144000" cy="2319728"/>
          </a:xfrm>
        </p:spPr>
        <p:txBody>
          <a:bodyPr>
            <a:normAutofit/>
          </a:bodyPr>
          <a:lstStyle/>
          <a:p>
            <a:r>
              <a:rPr lang="en-US" sz="3200" dirty="0"/>
              <a:t>“The real voyage of discovery consists not in seeking new landscapes, but in having new eyes.”— Marcel Proust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1677387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BCCA66-086B-6CF2-EEF7-CB4A80FBD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BBC7D8-44C8-162B-0737-27671695CF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Context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F48D0B-3F3E-2D06-E17E-808ED7A59DD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CA" dirty="0"/>
              <a:t>Budget constraints (2 years)</a:t>
            </a:r>
          </a:p>
          <a:p>
            <a:r>
              <a:rPr lang="en-CA" dirty="0"/>
              <a:t>Regional Variances</a:t>
            </a:r>
          </a:p>
          <a:p>
            <a:pPr lvl="1"/>
            <a:r>
              <a:rPr lang="en-CA" dirty="0"/>
              <a:t>Program &amp; Service Delivery</a:t>
            </a:r>
          </a:p>
          <a:p>
            <a:pPr lvl="1"/>
            <a:r>
              <a:rPr lang="en-US" dirty="0"/>
              <a:t>Eligibility Interpretations</a:t>
            </a:r>
          </a:p>
          <a:p>
            <a:pPr lvl="1"/>
            <a:r>
              <a:rPr lang="en-US" dirty="0"/>
              <a:t>Service Levels</a:t>
            </a:r>
          </a:p>
          <a:p>
            <a:pPr lvl="1"/>
            <a:r>
              <a:rPr lang="en-US" dirty="0"/>
              <a:t>Approval Processes</a:t>
            </a:r>
          </a:p>
          <a:p>
            <a:pPr lvl="1"/>
            <a:r>
              <a:rPr lang="en-US" dirty="0"/>
              <a:t>Client Outcomes</a:t>
            </a:r>
          </a:p>
          <a:p>
            <a:pPr lvl="2"/>
            <a:r>
              <a:rPr lang="en-US" dirty="0"/>
              <a:t>Funding Amounts</a:t>
            </a:r>
          </a:p>
          <a:p>
            <a:pPr lvl="2"/>
            <a:r>
              <a:rPr lang="en-US" dirty="0"/>
              <a:t>Repairs</a:t>
            </a:r>
          </a:p>
          <a:p>
            <a:pPr lvl="1"/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C1FF9-B48C-72E8-264D-6B6E9B1E2C8B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 </a:t>
            </a:r>
          </a:p>
          <a:p>
            <a:pPr lvl="1"/>
            <a:r>
              <a:rPr lang="en-US" dirty="0"/>
              <a:t>Division &amp; Policy Intent</a:t>
            </a:r>
          </a:p>
          <a:p>
            <a:pPr lvl="1"/>
            <a:r>
              <a:rPr lang="en-US" dirty="0"/>
              <a:t>Morale</a:t>
            </a:r>
          </a:p>
          <a:p>
            <a:pPr lvl="1"/>
            <a:r>
              <a:rPr lang="en-US" dirty="0"/>
              <a:t>Indecision (Fear Mistakes)</a:t>
            </a:r>
          </a:p>
          <a:p>
            <a:pPr lvl="1"/>
            <a:r>
              <a:rPr lang="en-US" dirty="0"/>
              <a:t>Knowledge Gaps</a:t>
            </a:r>
          </a:p>
          <a:p>
            <a:r>
              <a:rPr lang="en-US" dirty="0"/>
              <a:t>New Cross-Government Service Coordination</a:t>
            </a:r>
          </a:p>
          <a:p>
            <a:endParaRPr lang="en-US" dirty="0"/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056778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E49120-9DC0-57B5-172A-3773AB2B5B7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Steps against a white wall">
            <a:extLst>
              <a:ext uri="{FF2B5EF4-FFF2-40B4-BE49-F238E27FC236}">
                <a16:creationId xmlns:a16="http://schemas.microsoft.com/office/drawing/2014/main" id="{28566B8D-A448-2A19-EA09-1B0EF10FA83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040" t="-282" r="-1" b="282"/>
          <a:stretch>
            <a:fillRect/>
          </a:stretch>
        </p:blipFill>
        <p:spPr>
          <a:xfrm>
            <a:off x="20580" y="0"/>
            <a:ext cx="12171420" cy="6858000"/>
          </a:xfrm>
          <a:prstGeom prst="rect">
            <a:avLst/>
          </a:prstGeom>
        </p:spPr>
      </p:pic>
      <p:sp>
        <p:nvSpPr>
          <p:cNvPr id="13" name="Title 12">
            <a:extLst>
              <a:ext uri="{FF2B5EF4-FFF2-40B4-BE49-F238E27FC236}">
                <a16:creationId xmlns:a16="http://schemas.microsoft.com/office/drawing/2014/main" id="{E738E8D9-927A-EAF6-05AD-C2E8DDA75F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Steps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F2045B23-5769-3A02-E3AF-2390F47E3CA4}"/>
              </a:ext>
            </a:extLst>
          </p:cNvPr>
          <p:cNvSpPr txBox="1"/>
          <p:nvPr/>
        </p:nvSpPr>
        <p:spPr>
          <a:xfrm>
            <a:off x="253590" y="5707528"/>
            <a:ext cx="9732395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1</a:t>
            </a:r>
            <a:r>
              <a:rPr lang="en-US" sz="2200" dirty="0"/>
              <a:t> – Assess &amp; Diagnose</a:t>
            </a:r>
          </a:p>
          <a:p>
            <a:r>
              <a:rPr lang="en-US" sz="2200" dirty="0"/>
              <a:t>Sources of Inconsistency</a:t>
            </a:r>
            <a:endParaRPr lang="en-CA" sz="2200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5A48327-9B9B-1ADE-CC74-478D505FD390}"/>
              </a:ext>
            </a:extLst>
          </p:cNvPr>
          <p:cNvSpPr txBox="1"/>
          <p:nvPr/>
        </p:nvSpPr>
        <p:spPr>
          <a:xfrm>
            <a:off x="4540699" y="3666227"/>
            <a:ext cx="6096199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3</a:t>
            </a:r>
            <a:r>
              <a:rPr lang="en-US" sz="2200" dirty="0"/>
              <a:t> – Standardize Service Delivery</a:t>
            </a:r>
          </a:p>
          <a:p>
            <a:r>
              <a:rPr lang="en-US" sz="2200" dirty="0"/>
              <a:t>Across Regions</a:t>
            </a:r>
            <a:endParaRPr lang="en-CA" sz="2200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154A3EB-21F5-629E-1087-8BC540F5979A}"/>
              </a:ext>
            </a:extLst>
          </p:cNvPr>
          <p:cNvSpPr txBox="1"/>
          <p:nvPr/>
        </p:nvSpPr>
        <p:spPr>
          <a:xfrm>
            <a:off x="2422171" y="4692211"/>
            <a:ext cx="7913093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2</a:t>
            </a:r>
            <a:r>
              <a:rPr lang="en-US" sz="2200" dirty="0"/>
              <a:t> – Establish a Provincial Policy</a:t>
            </a:r>
          </a:p>
          <a:p>
            <a:r>
              <a:rPr lang="en-US" sz="2200" dirty="0"/>
              <a:t>Interpretation Framework</a:t>
            </a:r>
            <a:endParaRPr lang="en-CA" sz="22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5350D421-47C3-422F-C2EE-789432CE90A6}"/>
              </a:ext>
            </a:extLst>
          </p:cNvPr>
          <p:cNvSpPr txBox="1"/>
          <p:nvPr/>
        </p:nvSpPr>
        <p:spPr>
          <a:xfrm>
            <a:off x="6693512" y="2640243"/>
            <a:ext cx="413863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4</a:t>
            </a:r>
            <a:r>
              <a:rPr lang="en-US" sz="2200" dirty="0"/>
              <a:t> – Strengthen Financial Oversight &amp; Controls</a:t>
            </a:r>
            <a:endParaRPr lang="en-CA" sz="22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EF20B85D-A149-A6DB-B3AE-7E6152DEC72F}"/>
              </a:ext>
            </a:extLst>
          </p:cNvPr>
          <p:cNvSpPr txBox="1"/>
          <p:nvPr/>
        </p:nvSpPr>
        <p:spPr>
          <a:xfrm>
            <a:off x="8831610" y="1624926"/>
            <a:ext cx="4138631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5</a:t>
            </a:r>
            <a:r>
              <a:rPr lang="en-US" sz="2200" dirty="0"/>
              <a:t> – Implement, Monitor, &amp; Continuously Improve</a:t>
            </a:r>
            <a:endParaRPr lang="en-CA" sz="2200" dirty="0"/>
          </a:p>
        </p:txBody>
      </p:sp>
    </p:spTree>
    <p:extLst>
      <p:ext uri="{BB962C8B-B14F-4D97-AF65-F5344CB8AC3E}">
        <p14:creationId xmlns:p14="http://schemas.microsoft.com/office/powerpoint/2010/main" val="9406793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Slide Background">
            <a:extLst>
              <a:ext uri="{FF2B5EF4-FFF2-40B4-BE49-F238E27FC236}">
                <a16:creationId xmlns:a16="http://schemas.microsoft.com/office/drawing/2014/main" id="{3ECBE1F1-D69B-4AFA-ABD5-8E41720EF6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 descr="A blueprint of a house&#10;&#10;Description automatically generated">
            <a:extLst>
              <a:ext uri="{FF2B5EF4-FFF2-40B4-BE49-F238E27FC236}">
                <a16:creationId xmlns:a16="http://schemas.microsoft.com/office/drawing/2014/main" id="{C82DC9E3-215C-20E5-D847-18B8BD64E5E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56" r="7341"/>
          <a:stretch/>
        </p:blipFill>
        <p:spPr>
          <a:xfrm>
            <a:off x="-1" y="-2"/>
            <a:ext cx="5410198" cy="6858002"/>
          </a:xfrm>
          <a:prstGeom prst="rect">
            <a:avLst/>
          </a:prstGeom>
        </p:spPr>
      </p:pic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603A6265-E10C-4B85-9C20-E75FCAF9CC6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10197" y="-1"/>
            <a:ext cx="6781802" cy="2286000"/>
          </a:xfrm>
          <a:prstGeom prst="rect">
            <a:avLst/>
          </a:prstGeom>
          <a:ln>
            <a:noFill/>
          </a:ln>
          <a:effectLst>
            <a:outerShdw blurRad="355600" dist="152400" sx="95000" sy="95000" algn="t" rotWithShape="0">
              <a:srgbClr val="000000">
                <a:alpha val="29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6F63EDE-59AE-7D38-8664-912C1B9A0F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317" y="405685"/>
            <a:ext cx="5464968" cy="1559301"/>
          </a:xfrm>
        </p:spPr>
        <p:txBody>
          <a:bodyPr>
            <a:normAutofit/>
          </a:bodyPr>
          <a:lstStyle/>
          <a:p>
            <a:r>
              <a:rPr lang="en-CA" sz="4000" dirty="0"/>
              <a:t>Blueprint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3F48BDB8-C068-A599-216D-2134EDC48F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74863925"/>
              </p:ext>
            </p:extLst>
          </p:nvPr>
        </p:nvGraphicFramePr>
        <p:xfrm>
          <a:off x="6115317" y="2743200"/>
          <a:ext cx="5247340" cy="34968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1198576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DB16359-D36B-F5CD-51DA-385B073B8E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4681C7-12BD-9366-D056-9CC4B8D5A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sz="4000" dirty="0"/>
              <a:t>From Regional Variance → Provincial Consistency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A493A79-75DB-F019-8182-516B83223A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Regional Variance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61787-F12D-7068-AFFD-79E666B5C0AC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Different interpretations</a:t>
            </a:r>
          </a:p>
          <a:p>
            <a:r>
              <a:rPr lang="en-US" dirty="0"/>
              <a:t>Different approval processes</a:t>
            </a:r>
          </a:p>
          <a:p>
            <a:r>
              <a:rPr lang="en-US" dirty="0"/>
              <a:t>Regional competition</a:t>
            </a:r>
          </a:p>
          <a:p>
            <a:r>
              <a:rPr lang="en-US" dirty="0"/>
              <a:t>Budget pressure locally</a:t>
            </a:r>
          </a:p>
          <a:p>
            <a:r>
              <a:rPr lang="en-US" dirty="0"/>
              <a:t>Staff uncertainty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4EAACBD-C087-3844-45B3-AD1F5B9336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CA" dirty="0"/>
              <a:t>Provincial Consistency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A414DC-5ABF-CC53-BE6F-E2C1B71F9A73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>
            <a:normAutofit/>
          </a:bodyPr>
          <a:lstStyle/>
          <a:p>
            <a:r>
              <a:rPr lang="en-US" dirty="0"/>
              <a:t>Shared policy framework</a:t>
            </a:r>
          </a:p>
          <a:p>
            <a:r>
              <a:rPr lang="en-US" dirty="0"/>
              <a:t>Standardized service model</a:t>
            </a:r>
          </a:p>
          <a:p>
            <a:r>
              <a:rPr lang="en-US" dirty="0"/>
              <a:t>Provincial intake &amp; waitlist</a:t>
            </a:r>
          </a:p>
          <a:p>
            <a:r>
              <a:rPr lang="en-US" dirty="0"/>
              <a:t>Financial oversight model</a:t>
            </a:r>
          </a:p>
          <a:p>
            <a:r>
              <a:rPr lang="en-US" dirty="0"/>
              <a:t>Housing Services Academy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717656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617763-D408-3470-17B4-0C28269632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3B06AB-85E6-A2DA-6676-AB6CDB318C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CA" sz="4000" dirty="0"/>
              <a:t>A Measure of Success - Reflected in:</a:t>
            </a:r>
          </a:p>
        </p:txBody>
      </p:sp>
      <p:sp>
        <p:nvSpPr>
          <p:cNvPr id="16" name="Content Placeholder 15">
            <a:extLst>
              <a:ext uri="{FF2B5EF4-FFF2-40B4-BE49-F238E27FC236}">
                <a16:creationId xmlns:a16="http://schemas.microsoft.com/office/drawing/2014/main" id="{D14D9827-35A2-3567-5BCE-25CF2560E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Consistent approval patterns across regions</a:t>
            </a:r>
          </a:p>
          <a:p>
            <a:pPr>
              <a:lnSpc>
                <a:spcPct val="200000"/>
              </a:lnSpc>
            </a:pPr>
            <a:r>
              <a:rPr lang="en-US" dirty="0"/>
              <a:t>Improved staff confidence in policy interpretation</a:t>
            </a:r>
          </a:p>
          <a:p>
            <a:pPr>
              <a:lnSpc>
                <a:spcPct val="200000"/>
              </a:lnSpc>
            </a:pPr>
            <a:r>
              <a:rPr lang="en-US" dirty="0"/>
              <a:t>Equitable client outcomes regardless of location</a:t>
            </a: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989557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9EACA9-CDA3-018E-1EB3-C21CE6E77C8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C50AD9-77C8-9399-4779-D420BFBA1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0086" y="365125"/>
            <a:ext cx="9163714" cy="1325563"/>
          </a:xfrm>
        </p:spPr>
        <p:txBody>
          <a:bodyPr/>
          <a:lstStyle/>
          <a:p>
            <a:r>
              <a:rPr lang="en-CA" sz="4400" dirty="0">
                <a:solidFill>
                  <a:schemeClr val="accent2"/>
                </a:solidFill>
              </a:rPr>
              <a:t>Assets &amp; Opportunities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2A470D-AAAF-2E78-1577-D19AD91C84FB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Staff</a:t>
            </a:r>
          </a:p>
          <a:p>
            <a:pPr lvl="1"/>
            <a:r>
              <a:rPr lang="en-US" dirty="0"/>
              <a:t>Committed</a:t>
            </a:r>
          </a:p>
          <a:p>
            <a:pPr lvl="1"/>
            <a:r>
              <a:rPr lang="en-US" dirty="0"/>
              <a:t>Empathetic</a:t>
            </a:r>
          </a:p>
          <a:p>
            <a:pPr lvl="1"/>
            <a:r>
              <a:rPr lang="en-US" dirty="0"/>
              <a:t>Knowledgeable</a:t>
            </a:r>
          </a:p>
          <a:p>
            <a:pPr lvl="1"/>
            <a:r>
              <a:rPr lang="en-US" dirty="0"/>
              <a:t>Willing</a:t>
            </a:r>
          </a:p>
          <a:p>
            <a:pPr lvl="1"/>
            <a:r>
              <a:rPr lang="en-US" dirty="0"/>
              <a:t>Program Depth</a:t>
            </a:r>
          </a:p>
          <a:p>
            <a:r>
              <a:rPr lang="en-US" dirty="0"/>
              <a:t>Technology Leverage</a:t>
            </a:r>
          </a:p>
          <a:p>
            <a:pPr lvl="1"/>
            <a:r>
              <a:rPr lang="en-US" dirty="0"/>
              <a:t>ICM Development</a:t>
            </a:r>
          </a:p>
          <a:p>
            <a:pPr lvl="1"/>
            <a:r>
              <a:rPr lang="en-US" dirty="0"/>
              <a:t>Tools in the field</a:t>
            </a:r>
          </a:p>
          <a:p>
            <a:r>
              <a:rPr lang="en-US" dirty="0"/>
              <a:t>Budget - Status Quo (2 years)</a:t>
            </a:r>
          </a:p>
          <a:p>
            <a:endParaRPr lang="en-CA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55DC06-DF7C-C22C-51F8-8C908C8EA1FE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n-US" dirty="0"/>
              <a:t>New Cross-Government Service Coordination</a:t>
            </a:r>
          </a:p>
          <a:p>
            <a:pPr lvl="1"/>
            <a:r>
              <a:rPr lang="en-US" dirty="0"/>
              <a:t>Leverage single client management</a:t>
            </a:r>
          </a:p>
          <a:p>
            <a:pPr lvl="1"/>
            <a:r>
              <a:rPr lang="en-US" dirty="0"/>
              <a:t>Reduces duplication</a:t>
            </a:r>
          </a:p>
          <a:p>
            <a:pPr lvl="1"/>
            <a:r>
              <a:rPr lang="en-US" dirty="0"/>
              <a:t>Improves efficiency</a:t>
            </a:r>
          </a:p>
          <a:p>
            <a:pPr lvl="1"/>
            <a:r>
              <a:rPr lang="en-US" dirty="0"/>
              <a:t>Provides a robust service delivery model</a:t>
            </a:r>
          </a:p>
          <a:p>
            <a:pPr lvl="1"/>
            <a:r>
              <a:rPr lang="en-US" dirty="0"/>
              <a:t>Matches individuals with services</a:t>
            </a:r>
          </a:p>
          <a:p>
            <a:endParaRPr lang="en-CA" dirty="0"/>
          </a:p>
          <a:p>
            <a:endParaRPr lang="en-CA" dirty="0"/>
          </a:p>
          <a:p>
            <a:endParaRPr lang="en-CA" dirty="0"/>
          </a:p>
          <a:p>
            <a:endParaRPr lang="en-CA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BDABC5FE-FBEA-998C-1E69-72D6B40FF996}"/>
              </a:ext>
            </a:extLst>
          </p:cNvPr>
          <p:cNvSpPr/>
          <p:nvPr/>
        </p:nvSpPr>
        <p:spPr>
          <a:xfrm>
            <a:off x="847253" y="147841"/>
            <a:ext cx="1264141" cy="1264141"/>
          </a:xfrm>
          <a:prstGeom prst="ellipse">
            <a:avLst/>
          </a:prstGeom>
        </p:spPr>
        <p:style>
          <a:lnRef idx="0">
            <a:schemeClr val="lt1">
              <a:alpha val="0"/>
              <a:hueOff val="0"/>
              <a:satOff val="0"/>
              <a:lumOff val="0"/>
              <a:alphaOff val="0"/>
            </a:schemeClr>
          </a:lnRef>
          <a:fillRef idx="1">
            <a:schemeClr val="accent2">
              <a:hueOff val="0"/>
              <a:satOff val="0"/>
              <a:lumOff val="0"/>
              <a:alphaOff val="0"/>
            </a:schemeClr>
          </a:fillRef>
          <a:effectRef idx="0">
            <a:schemeClr val="accent2">
              <a:hueOff val="0"/>
              <a:satOff val="0"/>
              <a:lumOff val="0"/>
              <a:alphaOff val="0"/>
            </a:schemeClr>
          </a:effectRef>
          <a:fontRef idx="minor"/>
        </p:style>
        <p:txBody>
          <a:bodyPr/>
          <a:lstStyle/>
          <a:p>
            <a:endParaRPr lang="en-CA" dirty="0"/>
          </a:p>
        </p:txBody>
      </p:sp>
      <p:sp>
        <p:nvSpPr>
          <p:cNvPr id="8" name="Rectangle 7" descr="Business Growth outline">
            <a:extLst>
              <a:ext uri="{FF2B5EF4-FFF2-40B4-BE49-F238E27FC236}">
                <a16:creationId xmlns:a16="http://schemas.microsoft.com/office/drawing/2014/main" id="{034938C6-4D5C-2ADD-2438-982DBB4FAB6E}"/>
              </a:ext>
            </a:extLst>
          </p:cNvPr>
          <p:cNvSpPr/>
          <p:nvPr/>
        </p:nvSpPr>
        <p:spPr>
          <a:xfrm>
            <a:off x="1116660" y="417249"/>
            <a:ext cx="725326" cy="725326"/>
          </a:xfrm>
          <a:prstGeom prst="rect">
            <a:avLst/>
          </a:prstGeom>
          <a:blipFill>
            <a:blip r:embed="rId3"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  <a:ln>
            <a:noFill/>
          </a:ln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bg1"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/>
          <a:lstStyle/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003782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780</TotalTime>
  <Words>428</Words>
  <Application>Microsoft Office PowerPoint</Application>
  <PresentationFormat>Widescreen</PresentationFormat>
  <Paragraphs>133</Paragraphs>
  <Slides>14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Aptos</vt:lpstr>
      <vt:lpstr>Aptos Display</vt:lpstr>
      <vt:lpstr>Arial</vt:lpstr>
      <vt:lpstr>Office Theme</vt:lpstr>
      <vt:lpstr>HOUSING SERVICES DIRECTOR INTERVIEW  </vt:lpstr>
      <vt:lpstr>PowerPoint Presentation</vt:lpstr>
      <vt:lpstr>A Leadership Perspective</vt:lpstr>
      <vt:lpstr>Context</vt:lpstr>
      <vt:lpstr>Steps</vt:lpstr>
      <vt:lpstr>Blueprint</vt:lpstr>
      <vt:lpstr>From Regional Variance → Provincial Consistency</vt:lpstr>
      <vt:lpstr>A Measure of Success - Reflected in:</vt:lpstr>
      <vt:lpstr>Assets &amp; Opportunities</vt:lpstr>
      <vt:lpstr>Equitable Service Delivery</vt:lpstr>
      <vt:lpstr>Policy Aligned</vt:lpstr>
      <vt:lpstr>Financial Control</vt:lpstr>
      <vt:lpstr>Operational Feasibility</vt:lpstr>
      <vt:lpstr>Thank You!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 MANAGER INTERVIEW  HOUSING SERVICES EASTERN REGION</dc:title>
  <dc:creator>Smith, Cecil T</dc:creator>
  <cp:lastModifiedBy>Smith, Cecil T</cp:lastModifiedBy>
  <cp:revision>33</cp:revision>
  <dcterms:created xsi:type="dcterms:W3CDTF">2024-05-07T22:12:35Z</dcterms:created>
  <dcterms:modified xsi:type="dcterms:W3CDTF">2026-03-18T00:14:58Z</dcterms:modified>
</cp:coreProperties>
</file>