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7"/>
  </p:notesMasterIdLst>
  <p:sldIdLst>
    <p:sldId id="256" r:id="rId2"/>
    <p:sldId id="296" r:id="rId3"/>
    <p:sldId id="325" r:id="rId4"/>
    <p:sldId id="331" r:id="rId5"/>
    <p:sldId id="330" r:id="rId6"/>
    <p:sldId id="332" r:id="rId7"/>
    <p:sldId id="328" r:id="rId8"/>
    <p:sldId id="326" r:id="rId9"/>
    <p:sldId id="329" r:id="rId10"/>
    <p:sldId id="336" r:id="rId11"/>
    <p:sldId id="338" r:id="rId12"/>
    <p:sldId id="339" r:id="rId13"/>
    <p:sldId id="333" r:id="rId14"/>
    <p:sldId id="337" r:id="rId15"/>
    <p:sldId id="334" r:id="rId16"/>
    <p:sldId id="335" r:id="rId17"/>
    <p:sldId id="340" r:id="rId18"/>
    <p:sldId id="342" r:id="rId19"/>
    <p:sldId id="343" r:id="rId20"/>
    <p:sldId id="345" r:id="rId21"/>
    <p:sldId id="344" r:id="rId22"/>
    <p:sldId id="346" r:id="rId23"/>
    <p:sldId id="347" r:id="rId24"/>
    <p:sldId id="348" r:id="rId25"/>
    <p:sldId id="323"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4D86"/>
    <a:srgbClr val="005EA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737" autoAdjust="0"/>
    <p:restoredTop sz="94660"/>
  </p:normalViewPr>
  <p:slideViewPr>
    <p:cSldViewPr snapToGrid="0">
      <p:cViewPr varScale="1">
        <p:scale>
          <a:sx n="53" d="100"/>
          <a:sy n="53" d="100"/>
        </p:scale>
        <p:origin x="56" y="632"/>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3BE28B8-8B87-47CF-A95F-2834FC8B19BA}" type="datetimeFigureOut">
              <a:rPr lang="en-US" smtClean="0"/>
              <a:t>5/12/2024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71C961C-FC6F-4098-9CAD-6F6F18DBF401}" type="slidenum">
              <a:rPr lang="en-US" smtClean="0"/>
              <a:t>‹#›</a:t>
            </a:fld>
            <a:endParaRPr lang="en-US" dirty="0"/>
          </a:p>
        </p:txBody>
      </p:sp>
    </p:spTree>
    <p:extLst>
      <p:ext uri="{BB962C8B-B14F-4D97-AF65-F5344CB8AC3E}">
        <p14:creationId xmlns:p14="http://schemas.microsoft.com/office/powerpoint/2010/main" val="49677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a:t>
            </a:fld>
            <a:endParaRPr lang="en-US" dirty="0"/>
          </a:p>
        </p:txBody>
      </p:sp>
    </p:spTree>
    <p:extLst>
      <p:ext uri="{BB962C8B-B14F-4D97-AF65-F5344CB8AC3E}">
        <p14:creationId xmlns:p14="http://schemas.microsoft.com/office/powerpoint/2010/main" val="15019092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11</a:t>
            </a:fld>
            <a:endParaRPr lang="en-US" dirty="0"/>
          </a:p>
        </p:txBody>
      </p:sp>
    </p:spTree>
    <p:extLst>
      <p:ext uri="{BB962C8B-B14F-4D97-AF65-F5344CB8AC3E}">
        <p14:creationId xmlns:p14="http://schemas.microsoft.com/office/powerpoint/2010/main" val="12511753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12</a:t>
            </a:fld>
            <a:endParaRPr lang="en-US" dirty="0"/>
          </a:p>
        </p:txBody>
      </p:sp>
    </p:spTree>
    <p:extLst>
      <p:ext uri="{BB962C8B-B14F-4D97-AF65-F5344CB8AC3E}">
        <p14:creationId xmlns:p14="http://schemas.microsoft.com/office/powerpoint/2010/main" val="372435308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13</a:t>
            </a:fld>
            <a:endParaRPr lang="en-US" dirty="0"/>
          </a:p>
        </p:txBody>
      </p:sp>
    </p:spTree>
    <p:extLst>
      <p:ext uri="{BB962C8B-B14F-4D97-AF65-F5344CB8AC3E}">
        <p14:creationId xmlns:p14="http://schemas.microsoft.com/office/powerpoint/2010/main" val="112196627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14</a:t>
            </a:fld>
            <a:endParaRPr lang="en-US" dirty="0"/>
          </a:p>
        </p:txBody>
      </p:sp>
    </p:spTree>
    <p:extLst>
      <p:ext uri="{BB962C8B-B14F-4D97-AF65-F5344CB8AC3E}">
        <p14:creationId xmlns:p14="http://schemas.microsoft.com/office/powerpoint/2010/main" val="219541868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15</a:t>
            </a:fld>
            <a:endParaRPr lang="en-US" dirty="0"/>
          </a:p>
        </p:txBody>
      </p:sp>
    </p:spTree>
    <p:extLst>
      <p:ext uri="{BB962C8B-B14F-4D97-AF65-F5344CB8AC3E}">
        <p14:creationId xmlns:p14="http://schemas.microsoft.com/office/powerpoint/2010/main" val="191898825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16</a:t>
            </a:fld>
            <a:endParaRPr lang="en-US" dirty="0"/>
          </a:p>
        </p:txBody>
      </p:sp>
    </p:spTree>
    <p:extLst>
      <p:ext uri="{BB962C8B-B14F-4D97-AF65-F5344CB8AC3E}">
        <p14:creationId xmlns:p14="http://schemas.microsoft.com/office/powerpoint/2010/main" val="235248131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17</a:t>
            </a:fld>
            <a:endParaRPr lang="en-US" dirty="0"/>
          </a:p>
        </p:txBody>
      </p:sp>
    </p:spTree>
    <p:extLst>
      <p:ext uri="{BB962C8B-B14F-4D97-AF65-F5344CB8AC3E}">
        <p14:creationId xmlns:p14="http://schemas.microsoft.com/office/powerpoint/2010/main" val="354071714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18</a:t>
            </a:fld>
            <a:endParaRPr lang="en-US" dirty="0"/>
          </a:p>
        </p:txBody>
      </p:sp>
    </p:spTree>
    <p:extLst>
      <p:ext uri="{BB962C8B-B14F-4D97-AF65-F5344CB8AC3E}">
        <p14:creationId xmlns:p14="http://schemas.microsoft.com/office/powerpoint/2010/main" val="209965272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19</a:t>
            </a:fld>
            <a:endParaRPr lang="en-US" dirty="0"/>
          </a:p>
        </p:txBody>
      </p:sp>
    </p:spTree>
    <p:extLst>
      <p:ext uri="{BB962C8B-B14F-4D97-AF65-F5344CB8AC3E}">
        <p14:creationId xmlns:p14="http://schemas.microsoft.com/office/powerpoint/2010/main" val="9459951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20</a:t>
            </a:fld>
            <a:endParaRPr lang="en-US" dirty="0"/>
          </a:p>
        </p:txBody>
      </p:sp>
    </p:spTree>
    <p:extLst>
      <p:ext uri="{BB962C8B-B14F-4D97-AF65-F5344CB8AC3E}">
        <p14:creationId xmlns:p14="http://schemas.microsoft.com/office/powerpoint/2010/main" val="225345285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3</a:t>
            </a:fld>
            <a:endParaRPr lang="en-US" dirty="0"/>
          </a:p>
        </p:txBody>
      </p:sp>
    </p:spTree>
    <p:extLst>
      <p:ext uri="{BB962C8B-B14F-4D97-AF65-F5344CB8AC3E}">
        <p14:creationId xmlns:p14="http://schemas.microsoft.com/office/powerpoint/2010/main" val="191508695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21</a:t>
            </a:fld>
            <a:endParaRPr lang="en-US" dirty="0"/>
          </a:p>
        </p:txBody>
      </p:sp>
    </p:spTree>
    <p:extLst>
      <p:ext uri="{BB962C8B-B14F-4D97-AF65-F5344CB8AC3E}">
        <p14:creationId xmlns:p14="http://schemas.microsoft.com/office/powerpoint/2010/main" val="372633787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22</a:t>
            </a:fld>
            <a:endParaRPr lang="en-US" dirty="0"/>
          </a:p>
        </p:txBody>
      </p:sp>
    </p:spTree>
    <p:extLst>
      <p:ext uri="{BB962C8B-B14F-4D97-AF65-F5344CB8AC3E}">
        <p14:creationId xmlns:p14="http://schemas.microsoft.com/office/powerpoint/2010/main" val="128265549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23</a:t>
            </a:fld>
            <a:endParaRPr lang="en-US" dirty="0"/>
          </a:p>
        </p:txBody>
      </p:sp>
    </p:spTree>
    <p:extLst>
      <p:ext uri="{BB962C8B-B14F-4D97-AF65-F5344CB8AC3E}">
        <p14:creationId xmlns:p14="http://schemas.microsoft.com/office/powerpoint/2010/main" val="227347959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24</a:t>
            </a:fld>
            <a:endParaRPr lang="en-US" dirty="0"/>
          </a:p>
        </p:txBody>
      </p:sp>
    </p:spTree>
    <p:extLst>
      <p:ext uri="{BB962C8B-B14F-4D97-AF65-F5344CB8AC3E}">
        <p14:creationId xmlns:p14="http://schemas.microsoft.com/office/powerpoint/2010/main" val="23577507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4</a:t>
            </a:fld>
            <a:endParaRPr lang="en-US" dirty="0"/>
          </a:p>
        </p:txBody>
      </p:sp>
    </p:spTree>
    <p:extLst>
      <p:ext uri="{BB962C8B-B14F-4D97-AF65-F5344CB8AC3E}">
        <p14:creationId xmlns:p14="http://schemas.microsoft.com/office/powerpoint/2010/main" val="33461265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5</a:t>
            </a:fld>
            <a:endParaRPr lang="en-US" dirty="0"/>
          </a:p>
        </p:txBody>
      </p:sp>
    </p:spTree>
    <p:extLst>
      <p:ext uri="{BB962C8B-B14F-4D97-AF65-F5344CB8AC3E}">
        <p14:creationId xmlns:p14="http://schemas.microsoft.com/office/powerpoint/2010/main" val="966014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6</a:t>
            </a:fld>
            <a:endParaRPr lang="en-US" dirty="0"/>
          </a:p>
        </p:txBody>
      </p:sp>
    </p:spTree>
    <p:extLst>
      <p:ext uri="{BB962C8B-B14F-4D97-AF65-F5344CB8AC3E}">
        <p14:creationId xmlns:p14="http://schemas.microsoft.com/office/powerpoint/2010/main" val="25837005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7</a:t>
            </a:fld>
            <a:endParaRPr lang="en-US" dirty="0"/>
          </a:p>
        </p:txBody>
      </p:sp>
    </p:spTree>
    <p:extLst>
      <p:ext uri="{BB962C8B-B14F-4D97-AF65-F5344CB8AC3E}">
        <p14:creationId xmlns:p14="http://schemas.microsoft.com/office/powerpoint/2010/main" val="13525485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8</a:t>
            </a:fld>
            <a:endParaRPr lang="en-US" dirty="0"/>
          </a:p>
        </p:txBody>
      </p:sp>
    </p:spTree>
    <p:extLst>
      <p:ext uri="{BB962C8B-B14F-4D97-AF65-F5344CB8AC3E}">
        <p14:creationId xmlns:p14="http://schemas.microsoft.com/office/powerpoint/2010/main" val="389560980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9</a:t>
            </a:fld>
            <a:endParaRPr lang="en-US" dirty="0"/>
          </a:p>
        </p:txBody>
      </p:sp>
    </p:spTree>
    <p:extLst>
      <p:ext uri="{BB962C8B-B14F-4D97-AF65-F5344CB8AC3E}">
        <p14:creationId xmlns:p14="http://schemas.microsoft.com/office/powerpoint/2010/main" val="1890982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71C961C-FC6F-4098-9CAD-6F6F18DBF401}" type="slidenum">
              <a:rPr lang="en-US" smtClean="0"/>
              <a:t>10</a:t>
            </a:fld>
            <a:endParaRPr lang="en-US" dirty="0"/>
          </a:p>
        </p:txBody>
      </p:sp>
    </p:spTree>
    <p:extLst>
      <p:ext uri="{BB962C8B-B14F-4D97-AF65-F5344CB8AC3E}">
        <p14:creationId xmlns:p14="http://schemas.microsoft.com/office/powerpoint/2010/main" val="28111233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365759" y="2166364"/>
            <a:ext cx="11471565" cy="1739347"/>
          </a:xfrm>
        </p:spPr>
        <p:txBody>
          <a:bodyPr tIns="45720" bIns="45720" anchor="ctr">
            <a:normAutofit/>
          </a:bodyPr>
          <a:lstStyle>
            <a:lvl1pPr algn="ctr">
              <a:lnSpc>
                <a:spcPct val="80000"/>
              </a:lnSpc>
              <a:defRPr sz="6000" spc="150" baseline="0"/>
            </a:lvl1pPr>
          </a:lstStyle>
          <a:p>
            <a:r>
              <a:rPr lang="en-US"/>
              <a:t>Click to edit Master title style</a:t>
            </a:r>
            <a:endParaRPr lang="en-US" dirty="0"/>
          </a:p>
        </p:txBody>
      </p:sp>
      <p:sp>
        <p:nvSpPr>
          <p:cNvPr id="3" name="Subtitle 2"/>
          <p:cNvSpPr>
            <a:spLocks noGrp="1"/>
          </p:cNvSpPr>
          <p:nvPr>
            <p:ph type="subTitle" idx="1"/>
          </p:nvPr>
        </p:nvSpPr>
        <p:spPr>
          <a:xfrm>
            <a:off x="1524000" y="3996250"/>
            <a:ext cx="9144000" cy="1309255"/>
          </a:xfrm>
        </p:spPr>
        <p:txBody>
          <a:bodyPr>
            <a:normAutofit/>
          </a:bodyPr>
          <a:lstStyle>
            <a:lvl1pPr marL="0" indent="0" algn="ctr">
              <a:buNone/>
              <a:defRPr sz="2000"/>
            </a:lvl1pPr>
            <a:lvl2pPr marL="457200" indent="0" algn="ctr">
              <a:buNone/>
              <a:defRPr sz="2000"/>
            </a:lvl2pPr>
            <a:lvl3pPr marL="914400" indent="0" algn="ctr">
              <a:buNone/>
              <a:defRPr sz="20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3500E9F-126F-4779-9E7D-E1EEDB8C9C74}" type="datetime1">
              <a:rPr lang="en-US" smtClean="0"/>
              <a:t>5/12/2024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2795393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A43868-F453-462A-A72B-88A96CD6121E}" type="datetime1">
              <a:rPr lang="en-US" smtClean="0"/>
              <a:t>5/12/2024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7271732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9019312" y="0"/>
            <a:ext cx="27432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9160624" y="274638"/>
            <a:ext cx="240238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199" y="274638"/>
            <a:ext cx="7973291"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838200" y="6422854"/>
            <a:ext cx="2743196" cy="365125"/>
          </a:xfrm>
        </p:spPr>
        <p:txBody>
          <a:bodyPr/>
          <a:lstStyle/>
          <a:p>
            <a:fld id="{C4A746F0-874F-467C-8CF1-BB45706A1A86}" type="datetime1">
              <a:rPr lang="en-US" smtClean="0"/>
              <a:t>5/12/2024</a:t>
            </a:fld>
            <a:endParaRPr lang="en-US" dirty="0"/>
          </a:p>
        </p:txBody>
      </p:sp>
      <p:sp>
        <p:nvSpPr>
          <p:cNvPr id="5" name="Footer Placeholder 4"/>
          <p:cNvSpPr>
            <a:spLocks noGrp="1"/>
          </p:cNvSpPr>
          <p:nvPr>
            <p:ph type="ftr" sz="quarter" idx="11"/>
          </p:nvPr>
        </p:nvSpPr>
        <p:spPr>
          <a:xfrm>
            <a:off x="3776135" y="6422854"/>
            <a:ext cx="4279669" cy="365125"/>
          </a:xfrm>
        </p:spPr>
        <p:txBody>
          <a:bodyPr/>
          <a:lstStyle/>
          <a:p>
            <a:endParaRPr lang="en-US" dirty="0"/>
          </a:p>
        </p:txBody>
      </p:sp>
      <p:sp>
        <p:nvSpPr>
          <p:cNvPr id="6" name="Slide Number Placeholder 5"/>
          <p:cNvSpPr>
            <a:spLocks noGrp="1"/>
          </p:cNvSpPr>
          <p:nvPr>
            <p:ph type="sldNum" sz="quarter" idx="12"/>
          </p:nvPr>
        </p:nvSpPr>
        <p:spPr>
          <a:xfrm>
            <a:off x="8073048" y="6422854"/>
            <a:ext cx="879759" cy="365125"/>
          </a:xfrm>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4399657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91370-0F0C-4665-B2BD-68A9361E295F}" type="datetime1">
              <a:rPr lang="en-US" smtClean="0"/>
              <a:t>5/12/2024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17611574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7" name="Rectangle 6"/>
          <p:cNvSpPr/>
          <p:nvPr/>
        </p:nvSpPr>
        <p:spPr>
          <a:xfrm>
            <a:off x="-6843" y="2059012"/>
            <a:ext cx="12195668" cy="1828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191" y="2208879"/>
            <a:ext cx="10515600" cy="1676400"/>
          </a:xfrm>
        </p:spPr>
        <p:txBody>
          <a:bodyPr anchor="ctr">
            <a:noAutofit/>
          </a:bodyPr>
          <a:lstStyle>
            <a:lvl1pPr algn="ctr">
              <a:lnSpc>
                <a:spcPct val="80000"/>
              </a:lnSpc>
              <a:defRPr sz="6000" b="0" spc="150" baseline="0">
                <a:solidFill>
                  <a:schemeClr val="bg1"/>
                </a:solidFill>
              </a:defRPr>
            </a:lvl1pPr>
          </a:lstStyle>
          <a:p>
            <a:r>
              <a:rPr lang="en-US"/>
              <a:t>Click to edit Master title style</a:t>
            </a:r>
            <a:endParaRPr lang="en-US" dirty="0"/>
          </a:p>
        </p:txBody>
      </p:sp>
      <p:sp>
        <p:nvSpPr>
          <p:cNvPr id="3" name="Text Placeholder 2"/>
          <p:cNvSpPr>
            <a:spLocks noGrp="1"/>
          </p:cNvSpPr>
          <p:nvPr>
            <p:ph type="body" idx="1"/>
          </p:nvPr>
        </p:nvSpPr>
        <p:spPr>
          <a:xfrm>
            <a:off x="833191" y="4010334"/>
            <a:ext cx="10515600" cy="1174639"/>
          </a:xfrm>
        </p:spPr>
        <p:txBody>
          <a:bodyPr anchor="t">
            <a:normAutofit/>
          </a:bodyPr>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lvl1pPr>
              <a:defRPr>
                <a:solidFill>
                  <a:schemeClr val="tx2"/>
                </a:solidFill>
              </a:defRPr>
            </a:lvl1pPr>
          </a:lstStyle>
          <a:p>
            <a:fld id="{BF28FC9E-91D3-4FF8-9263-64ED418A7A79}" type="datetime1">
              <a:rPr lang="en-US" smtClean="0"/>
              <a:t>5/12/2024</a:t>
            </a:fld>
            <a:endParaRPr lang="en-US" dirty="0"/>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A61A341E-B9EC-4D5D-8FDE-A0B9F8D03157}" type="slidenum">
              <a:rPr lang="en-US" smtClean="0"/>
              <a:t>‹#›</a:t>
            </a:fld>
            <a:endParaRPr lang="en-US" dirty="0"/>
          </a:p>
        </p:txBody>
      </p:sp>
    </p:spTree>
    <p:extLst>
      <p:ext uri="{BB962C8B-B14F-4D97-AF65-F5344CB8AC3E}">
        <p14:creationId xmlns:p14="http://schemas.microsoft.com/office/powerpoint/2010/main" val="2916971786"/>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05344"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30391" y="2011680"/>
            <a:ext cx="4754880" cy="420624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60FBB9E-B507-43E3-8F2C-D07E1C17DB85}" type="datetime1">
              <a:rPr lang="en-US" smtClean="0"/>
              <a:t>5/12/2024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31515387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07008"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07008" y="2656566"/>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31230" y="1913470"/>
            <a:ext cx="4754880" cy="743094"/>
          </a:xfrm>
        </p:spPr>
        <p:txBody>
          <a:bodyPr anchor="ctr">
            <a:normAutofit/>
          </a:bodyPr>
          <a:lstStyle>
            <a:lvl1pPr marL="0" indent="0">
              <a:buNone/>
              <a:defRPr sz="21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31230" y="2656564"/>
            <a:ext cx="4754880" cy="3566160"/>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A67EAEDD-6050-4988-B72F-19D8ECDC1CE5}" type="datetime1">
              <a:rPr lang="en-US" smtClean="0"/>
              <a:t>5/12/2024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27467337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D49395-7E65-40EC-8F20-928B7276E300}" type="datetime1">
              <a:rPr lang="en-US" smtClean="0"/>
              <a:t>5/12/2024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338948560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D4AB6A-AAF9-4369-A3BA-FA8F3845B4B4}" type="datetime1">
              <a:rPr lang="en-US" smtClean="0"/>
              <a:t>5/12/2024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6344598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207008" y="2120054"/>
            <a:ext cx="6126480" cy="4114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789023" y="2147486"/>
            <a:ext cx="3200400" cy="3432319"/>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7D0A95-2E06-4532-8728-009A4DCB8EA9}" type="datetime1">
              <a:rPr lang="en-US" smtClean="0"/>
              <a:t>5/12/2024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32551429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Picture Placeholder 2"/>
          <p:cNvSpPr>
            <a:spLocks noGrp="1" noChangeAspect="1"/>
          </p:cNvSpPr>
          <p:nvPr>
            <p:ph type="pic" idx="1"/>
          </p:nvPr>
        </p:nvSpPr>
        <p:spPr>
          <a:xfrm>
            <a:off x="1280160" y="2211494"/>
            <a:ext cx="6126480" cy="3931920"/>
          </a:xfrm>
          <a:solidFill>
            <a:schemeClr val="tx2">
              <a:lumMod val="60000"/>
              <a:lumOff val="40000"/>
            </a:schemeClr>
          </a:solidFill>
        </p:spPr>
        <p:txBody>
          <a:bodyPr tIns="365760" anchor="t"/>
          <a:lstStyle>
            <a:lvl1pPr marL="0" indent="0" algn="ctr">
              <a:buNone/>
              <a:defRPr sz="3200">
                <a:solidFill>
                  <a:schemeClr val="tx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790688" y="2150621"/>
            <a:ext cx="3200400" cy="3429000"/>
          </a:xfrm>
        </p:spPr>
        <p:txBody>
          <a:bodyPr>
            <a:normAutofit/>
          </a:bodyPr>
          <a:lstStyle>
            <a:lvl1pPr marL="0" indent="0">
              <a:lnSpc>
                <a:spcPct val="95000"/>
              </a:lnSpc>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41E64CFC-ADF1-489B-A4DE-C62510CA0515}" type="datetime1">
              <a:rPr lang="en-US" smtClean="0"/>
              <a:t>5/12/2024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A61A341E-B9EC-4D5D-8FDE-A0B9F8D03157}" type="slidenum">
              <a:rPr lang="en-US" smtClean="0"/>
              <a:t>‹#›</a:t>
            </a:fld>
            <a:endParaRPr lang="en-US" dirty="0"/>
          </a:p>
        </p:txBody>
      </p:sp>
    </p:spTree>
    <p:extLst>
      <p:ext uri="{BB962C8B-B14F-4D97-AF65-F5344CB8AC3E}">
        <p14:creationId xmlns:p14="http://schemas.microsoft.com/office/powerpoint/2010/main" val="12847685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ectangle 6"/>
          <p:cNvSpPr/>
          <p:nvPr/>
        </p:nvSpPr>
        <p:spPr>
          <a:xfrm>
            <a:off x="483" y="176109"/>
            <a:ext cx="12188952" cy="1645919"/>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02919" y="284176"/>
            <a:ext cx="9784080" cy="150876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202919" y="2011680"/>
            <a:ext cx="9784080" cy="420624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202266" y="6422854"/>
            <a:ext cx="3000894" cy="365125"/>
          </a:xfrm>
          <a:prstGeom prst="rect">
            <a:avLst/>
          </a:prstGeom>
        </p:spPr>
        <p:txBody>
          <a:bodyPr vert="horz" lIns="91440" tIns="45720" rIns="45720" bIns="45720" rtlCol="0" anchor="ctr"/>
          <a:lstStyle>
            <a:lvl1pPr algn="l">
              <a:defRPr sz="1050">
                <a:solidFill>
                  <a:schemeClr val="tx1"/>
                </a:solidFill>
              </a:defRPr>
            </a:lvl1pPr>
          </a:lstStyle>
          <a:p>
            <a:fld id="{CAED0759-83F8-412D-B161-7C871F50C288}" type="datetime1">
              <a:rPr lang="en-US" smtClean="0"/>
              <a:t>5/12/2024</a:t>
            </a:fld>
            <a:endParaRPr lang="en-US" dirty="0"/>
          </a:p>
        </p:txBody>
      </p:sp>
      <p:sp>
        <p:nvSpPr>
          <p:cNvPr id="5" name="Footer Placeholder 4"/>
          <p:cNvSpPr>
            <a:spLocks noGrp="1"/>
          </p:cNvSpPr>
          <p:nvPr>
            <p:ph type="ftr" sz="quarter" idx="3"/>
          </p:nvPr>
        </p:nvSpPr>
        <p:spPr>
          <a:xfrm>
            <a:off x="5596471" y="6422854"/>
            <a:ext cx="5044440" cy="365125"/>
          </a:xfrm>
          <a:prstGeom prst="rect">
            <a:avLst/>
          </a:prstGeom>
        </p:spPr>
        <p:txBody>
          <a:bodyPr vert="horz" lIns="91440" tIns="45720" rIns="91440" bIns="45720" rtlCol="0" anchor="ctr"/>
          <a:lstStyle>
            <a:lvl1pPr algn="r">
              <a:defRPr sz="1050">
                <a:solidFill>
                  <a:schemeClr val="tx1"/>
                </a:solidFill>
              </a:defRPr>
            </a:lvl1pPr>
          </a:lstStyle>
          <a:p>
            <a:endParaRPr lang="en-US" dirty="0"/>
          </a:p>
        </p:txBody>
      </p:sp>
      <p:sp>
        <p:nvSpPr>
          <p:cNvPr id="6" name="Slide Number Placeholder 5"/>
          <p:cNvSpPr>
            <a:spLocks noGrp="1"/>
          </p:cNvSpPr>
          <p:nvPr>
            <p:ph type="sldNum" sz="quarter" idx="4"/>
          </p:nvPr>
        </p:nvSpPr>
        <p:spPr>
          <a:xfrm>
            <a:off x="10658927" y="6422854"/>
            <a:ext cx="946264" cy="365125"/>
          </a:xfrm>
          <a:prstGeom prst="rect">
            <a:avLst/>
          </a:prstGeom>
        </p:spPr>
        <p:txBody>
          <a:bodyPr vert="horz" lIns="45720" tIns="45720" rIns="91440" bIns="45720" rtlCol="0" anchor="ctr"/>
          <a:lstStyle>
            <a:lvl1pPr algn="l">
              <a:defRPr sz="1200" b="0">
                <a:solidFill>
                  <a:schemeClr val="tx1"/>
                </a:solidFill>
              </a:defRPr>
            </a:lvl1pPr>
          </a:lstStyle>
          <a:p>
            <a:fld id="{A61A341E-B9EC-4D5D-8FDE-A0B9F8D03157}" type="slidenum">
              <a:rPr lang="en-US" smtClean="0"/>
              <a:t>‹#›</a:t>
            </a:fld>
            <a:endParaRPr lang="en-US" dirty="0"/>
          </a:p>
        </p:txBody>
      </p:sp>
    </p:spTree>
    <p:extLst>
      <p:ext uri="{BB962C8B-B14F-4D97-AF65-F5344CB8AC3E}">
        <p14:creationId xmlns:p14="http://schemas.microsoft.com/office/powerpoint/2010/main" val="4017290762"/>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defTabSz="914400" rtl="0" eaLnBrk="1" latinLnBrk="0" hangingPunct="1">
        <a:lnSpc>
          <a:spcPct val="85000"/>
        </a:lnSpc>
        <a:spcBef>
          <a:spcPct val="0"/>
        </a:spcBef>
        <a:buNone/>
        <a:defRPr sz="4000" kern="1200" cap="all" baseline="0">
          <a:solidFill>
            <a:schemeClr val="bg2"/>
          </a:solidFill>
          <a:latin typeface="+mj-lt"/>
          <a:ea typeface="+mj-ea"/>
          <a:cs typeface="+mj-cs"/>
        </a:defRPr>
      </a:lvl1pPr>
    </p:titleStyle>
    <p:body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hyperlink" Target="https://ccel.org/ccel/edwards/works2.xv.viii.html" TargetMode="External"/><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8" Type="http://schemas.openxmlformats.org/officeDocument/2006/relationships/image" Target="../media/image5.jpeg"/><Relationship Id="rId3" Type="http://schemas.openxmlformats.org/officeDocument/2006/relationships/hyperlink" Target="https://www.creationism.org/english/BibleRtOrCt.htm" TargetMode="External"/><Relationship Id="rId7" Type="http://schemas.openxmlformats.org/officeDocument/2006/relationships/image" Target="../media/image4.png"/><Relationship Id="rId2" Type="http://schemas.openxmlformats.org/officeDocument/2006/relationships/hyperlink" Target="http://www.pastorick.org/" TargetMode="External"/><Relationship Id="rId1" Type="http://schemas.openxmlformats.org/officeDocument/2006/relationships/slideLayout" Target="../slideLayouts/slideLayout7.xml"/><Relationship Id="rId6" Type="http://schemas.openxmlformats.org/officeDocument/2006/relationships/hyperlink" Target="https://www.google.com/maps?f=q&amp;source=s_q&amp;hl=en&amp;q=Oakwood+2154+Loop+337+N+(Adult+Education+Building+Room+#204)%20New%20Braunfels,%20TX%2078130" TargetMode="External"/><Relationship Id="rId5" Type="http://schemas.openxmlformats.org/officeDocument/2006/relationships/hyperlink" Target="https://loveisrael.org/" TargetMode="External"/><Relationship Id="rId4" Type="http://schemas.openxmlformats.org/officeDocument/2006/relationships/hyperlink" Target="https://floydnolenjonesministries.com/"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4D86"/>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35734A-4DC0-B0BA-DF07-486AE0EED102}"/>
              </a:ext>
            </a:extLst>
          </p:cNvPr>
          <p:cNvSpPr>
            <a:spLocks noGrp="1"/>
          </p:cNvSpPr>
          <p:nvPr>
            <p:ph type="ctrTitle"/>
          </p:nvPr>
        </p:nvSpPr>
        <p:spPr>
          <a:xfrm>
            <a:off x="11633" y="3645267"/>
            <a:ext cx="12180367" cy="523220"/>
          </a:xfrm>
        </p:spPr>
        <p:txBody>
          <a:bodyPr>
            <a:normAutofit fontScale="90000"/>
          </a:bodyPr>
          <a:lstStyle/>
          <a:p>
            <a:r>
              <a:rPr lang="en-US" sz="4900" b="1" i="1" dirty="0">
                <a:solidFill>
                  <a:srgbClr val="1F4E79"/>
                </a:solidFill>
                <a:effectLst/>
                <a:latin typeface="Calibri" panose="020F0502020204030204" pitchFamily="34" charset="0"/>
                <a:ea typeface="Calibri" panose="020F0502020204030204" pitchFamily="34" charset="0"/>
                <a:cs typeface="Times New Roman" panose="02020603050405020304" pitchFamily="18" charset="0"/>
              </a:rPr>
              <a:t>The Impact of Giving to the Lord’s Work</a:t>
            </a:r>
            <a:br>
              <a:rPr lang="en-US" sz="1800" dirty="0">
                <a:effectLst/>
                <a:latin typeface="Calibri" panose="020F0502020204030204" pitchFamily="34" charset="0"/>
                <a:ea typeface="Calibri" panose="020F0502020204030204" pitchFamily="34" charset="0"/>
                <a:cs typeface="Times New Roman" panose="02020603050405020304" pitchFamily="18" charset="0"/>
              </a:rPr>
            </a:br>
            <a:br>
              <a:rPr lang="en-US" sz="8000" dirty="0"/>
            </a:br>
            <a:br>
              <a:rPr lang="en-US" dirty="0"/>
            </a:br>
            <a:br>
              <a:rPr lang="en-US" sz="6000" dirty="0"/>
            </a:br>
            <a:endParaRPr lang="en-US" dirty="0"/>
          </a:p>
        </p:txBody>
      </p:sp>
      <p:sp>
        <p:nvSpPr>
          <p:cNvPr id="3" name="Subtitle 2">
            <a:extLst>
              <a:ext uri="{FF2B5EF4-FFF2-40B4-BE49-F238E27FC236}">
                <a16:creationId xmlns:a16="http://schemas.microsoft.com/office/drawing/2014/main" id="{D78CE826-F764-393E-5406-FF6DFF48DD69}"/>
              </a:ext>
            </a:extLst>
          </p:cNvPr>
          <p:cNvSpPr>
            <a:spLocks noGrp="1"/>
          </p:cNvSpPr>
          <p:nvPr>
            <p:ph type="subTitle" idx="1"/>
          </p:nvPr>
        </p:nvSpPr>
        <p:spPr>
          <a:xfrm>
            <a:off x="399254" y="4325247"/>
            <a:ext cx="11258986" cy="1457516"/>
          </a:xfrm>
        </p:spPr>
        <p:txBody>
          <a:bodyPr>
            <a:normAutofit/>
          </a:bodyPr>
          <a:lstStyle/>
          <a:p>
            <a:pPr algn="r"/>
            <a:r>
              <a:rPr lang="en-US" sz="8000" dirty="0"/>
              <a:t>Matthew 6:19-21</a:t>
            </a:r>
            <a:endParaRPr lang="en-US" sz="3600" dirty="0"/>
          </a:p>
        </p:txBody>
      </p:sp>
      <p:sp>
        <p:nvSpPr>
          <p:cNvPr id="12" name="Slide Number Placeholder 11">
            <a:extLst>
              <a:ext uri="{FF2B5EF4-FFF2-40B4-BE49-F238E27FC236}">
                <a16:creationId xmlns:a16="http://schemas.microsoft.com/office/drawing/2014/main" id="{5A4F5D67-68DF-D118-C193-709FEE9901F6}"/>
              </a:ext>
            </a:extLst>
          </p:cNvPr>
          <p:cNvSpPr>
            <a:spLocks noGrp="1"/>
          </p:cNvSpPr>
          <p:nvPr>
            <p:ph type="sldNum" sz="quarter" idx="12"/>
          </p:nvPr>
        </p:nvSpPr>
        <p:spPr/>
        <p:txBody>
          <a:bodyPr/>
          <a:lstStyle/>
          <a:p>
            <a:fld id="{A61A341E-B9EC-4D5D-8FDE-A0B9F8D03157}" type="slidenum">
              <a:rPr lang="en-US" smtClean="0"/>
              <a:t>1</a:t>
            </a:fld>
            <a:endParaRPr lang="en-US" dirty="0"/>
          </a:p>
        </p:txBody>
      </p:sp>
      <p:sp>
        <p:nvSpPr>
          <p:cNvPr id="4" name="TextBox 3">
            <a:extLst>
              <a:ext uri="{FF2B5EF4-FFF2-40B4-BE49-F238E27FC236}">
                <a16:creationId xmlns:a16="http://schemas.microsoft.com/office/drawing/2014/main" id="{9D6D3D32-278C-66DC-346B-DFABB862C23E}"/>
              </a:ext>
            </a:extLst>
          </p:cNvPr>
          <p:cNvSpPr txBox="1"/>
          <p:nvPr/>
        </p:nvSpPr>
        <p:spPr>
          <a:xfrm>
            <a:off x="9695432" y="5760031"/>
            <a:ext cx="3618987" cy="523220"/>
          </a:xfrm>
          <a:prstGeom prst="rect">
            <a:avLst/>
          </a:prstGeom>
          <a:noFill/>
        </p:spPr>
        <p:txBody>
          <a:bodyPr wrap="square" rtlCol="0">
            <a:spAutoFit/>
          </a:bodyPr>
          <a:lstStyle/>
          <a:p>
            <a:r>
              <a:rPr lang="en-US" sz="2800" b="1" dirty="0"/>
              <a:t>May 12,  2024</a:t>
            </a:r>
          </a:p>
        </p:txBody>
      </p:sp>
      <p:pic>
        <p:nvPicPr>
          <p:cNvPr id="5" name="Picture 4" descr="The Open Bible, KJV - Thomas Nelson Bibles">
            <a:extLst>
              <a:ext uri="{FF2B5EF4-FFF2-40B4-BE49-F238E27FC236}">
                <a16:creationId xmlns:a16="http://schemas.microsoft.com/office/drawing/2014/main" id="{C9D80021-3E3D-6EF2-0244-53E87AFD5B91}"/>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2099" t="11035" r="1618" b="23997"/>
          <a:stretch/>
        </p:blipFill>
        <p:spPr bwMode="auto">
          <a:xfrm>
            <a:off x="478014" y="4316030"/>
            <a:ext cx="2949241" cy="2023603"/>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8" name="TextBox 7">
            <a:extLst>
              <a:ext uri="{FF2B5EF4-FFF2-40B4-BE49-F238E27FC236}">
                <a16:creationId xmlns:a16="http://schemas.microsoft.com/office/drawing/2014/main" id="{3C276417-3FCA-862A-58F3-1EDE33F90A65}"/>
              </a:ext>
            </a:extLst>
          </p:cNvPr>
          <p:cNvSpPr txBox="1"/>
          <p:nvPr/>
        </p:nvSpPr>
        <p:spPr>
          <a:xfrm>
            <a:off x="2785081" y="642482"/>
            <a:ext cx="6659064" cy="369332"/>
          </a:xfrm>
          <a:prstGeom prst="rect">
            <a:avLst/>
          </a:prstGeom>
          <a:noFill/>
        </p:spPr>
        <p:txBody>
          <a:bodyPr wrap="square">
            <a:spAutoFit/>
          </a:bodyPr>
          <a:lstStyle/>
          <a:p>
            <a:pPr algn="ctr"/>
            <a:r>
              <a:rPr lang="en-US" dirty="0"/>
              <a:t>The  1611 and 1612 King James Bible</a:t>
            </a:r>
          </a:p>
        </p:txBody>
      </p:sp>
    </p:spTree>
    <p:extLst>
      <p:ext uri="{BB962C8B-B14F-4D97-AF65-F5344CB8AC3E}">
        <p14:creationId xmlns:p14="http://schemas.microsoft.com/office/powerpoint/2010/main" val="3910844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10</a:t>
            </a:fld>
            <a:endParaRPr lang="en-US" dirty="0"/>
          </a:p>
        </p:txBody>
      </p:sp>
      <p:graphicFrame>
        <p:nvGraphicFramePr>
          <p:cNvPr id="3" name="Table 2">
            <a:extLst>
              <a:ext uri="{FF2B5EF4-FFF2-40B4-BE49-F238E27FC236}">
                <a16:creationId xmlns:a16="http://schemas.microsoft.com/office/drawing/2014/main" id="{7EE907B4-6FB0-2D1C-0952-0311D2F69D04}"/>
              </a:ext>
            </a:extLst>
          </p:cNvPr>
          <p:cNvGraphicFramePr>
            <a:graphicFrameLocks noGrp="1"/>
          </p:cNvGraphicFramePr>
          <p:nvPr>
            <p:extLst>
              <p:ext uri="{D42A27DB-BD31-4B8C-83A1-F6EECF244321}">
                <p14:modId xmlns:p14="http://schemas.microsoft.com/office/powerpoint/2010/main" val="4228146881"/>
              </p:ext>
            </p:extLst>
          </p:nvPr>
        </p:nvGraphicFramePr>
        <p:xfrm>
          <a:off x="2437606" y="13245164"/>
          <a:ext cx="7315200" cy="400518"/>
        </p:xfrm>
        <a:graphic>
          <a:graphicData uri="http://schemas.openxmlformats.org/drawingml/2006/table">
            <a:tbl>
              <a:tblPr firstRow="1" firstCol="1" bandRow="1"/>
              <a:tblGrid>
                <a:gridCol w="7315200">
                  <a:extLst>
                    <a:ext uri="{9D8B030D-6E8A-4147-A177-3AD203B41FA5}">
                      <a16:colId xmlns:a16="http://schemas.microsoft.com/office/drawing/2014/main" val="505817717"/>
                    </a:ext>
                  </a:extLst>
                </a:gridCol>
              </a:tblGrid>
              <a:tr h="400518">
                <a:tc>
                  <a:txBody>
                    <a:bodyPr/>
                    <a:lstStyle/>
                    <a:p>
                      <a:pPr marL="0" marR="0">
                        <a:lnSpc>
                          <a:spcPts val="1920"/>
                        </a:lnSpc>
                        <a:spcBef>
                          <a:spcPts val="0"/>
                        </a:spcBef>
                        <a:spcAft>
                          <a:spcPts val="1125"/>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7922357"/>
                  </a:ext>
                </a:extLst>
              </a:tr>
            </a:tbl>
          </a:graphicData>
        </a:graphic>
      </p:graphicFrame>
      <p:sp>
        <p:nvSpPr>
          <p:cNvPr id="5" name="TextBox 4">
            <a:extLst>
              <a:ext uri="{FF2B5EF4-FFF2-40B4-BE49-F238E27FC236}">
                <a16:creationId xmlns:a16="http://schemas.microsoft.com/office/drawing/2014/main" id="{A5BC535A-B66C-C76C-F2EE-AC7A7C363153}"/>
              </a:ext>
            </a:extLst>
          </p:cNvPr>
          <p:cNvSpPr txBox="1"/>
          <p:nvPr/>
        </p:nvSpPr>
        <p:spPr>
          <a:xfrm>
            <a:off x="452387" y="221381"/>
            <a:ext cx="11608068" cy="6001643"/>
          </a:xfrm>
          <a:prstGeom prst="rect">
            <a:avLst/>
          </a:prstGeom>
          <a:noFill/>
        </p:spPr>
        <p:txBody>
          <a:bodyPr wrap="square">
            <a:spAutoFit/>
          </a:bodyPr>
          <a:lstStyle/>
          <a:p>
            <a:r>
              <a:rPr lang="en-US" sz="4800" dirty="0"/>
              <a:t>The Experience of Heaven will be…</a:t>
            </a:r>
          </a:p>
          <a:p>
            <a:r>
              <a:rPr lang="en-US" sz="4800" dirty="0"/>
              <a:t>•	different for each person.</a:t>
            </a:r>
          </a:p>
          <a:p>
            <a:pPr marL="509588" indent="-509588"/>
            <a:r>
              <a:rPr lang="en-US" sz="4800" dirty="0"/>
              <a:t>•	Vary depending on how much light we have been shown, and how long we have seen it.</a:t>
            </a:r>
          </a:p>
          <a:p>
            <a:pPr marL="509588" indent="-509588"/>
            <a:r>
              <a:rPr lang="en-US" sz="4800" dirty="0"/>
              <a:t>•	As we rejoice when are loved ones on Earth exceed us, we in Heaven will not b e envious but, rejoice in their blessing</a:t>
            </a:r>
            <a:r>
              <a:rPr lang="en-US" sz="2800" dirty="0"/>
              <a:t>.</a:t>
            </a:r>
          </a:p>
        </p:txBody>
      </p:sp>
    </p:spTree>
    <p:extLst>
      <p:ext uri="{BB962C8B-B14F-4D97-AF65-F5344CB8AC3E}">
        <p14:creationId xmlns:p14="http://schemas.microsoft.com/office/powerpoint/2010/main" val="27636812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11</a:t>
            </a:fld>
            <a:endParaRPr lang="en-US" dirty="0"/>
          </a:p>
        </p:txBody>
      </p:sp>
      <p:graphicFrame>
        <p:nvGraphicFramePr>
          <p:cNvPr id="3" name="Table 2">
            <a:extLst>
              <a:ext uri="{FF2B5EF4-FFF2-40B4-BE49-F238E27FC236}">
                <a16:creationId xmlns:a16="http://schemas.microsoft.com/office/drawing/2014/main" id="{7EE907B4-6FB0-2D1C-0952-0311D2F69D04}"/>
              </a:ext>
            </a:extLst>
          </p:cNvPr>
          <p:cNvGraphicFramePr>
            <a:graphicFrameLocks noGrp="1"/>
          </p:cNvGraphicFramePr>
          <p:nvPr/>
        </p:nvGraphicFramePr>
        <p:xfrm>
          <a:off x="2437606" y="13245164"/>
          <a:ext cx="7315200" cy="400518"/>
        </p:xfrm>
        <a:graphic>
          <a:graphicData uri="http://schemas.openxmlformats.org/drawingml/2006/table">
            <a:tbl>
              <a:tblPr firstRow="1" firstCol="1" bandRow="1"/>
              <a:tblGrid>
                <a:gridCol w="7315200">
                  <a:extLst>
                    <a:ext uri="{9D8B030D-6E8A-4147-A177-3AD203B41FA5}">
                      <a16:colId xmlns:a16="http://schemas.microsoft.com/office/drawing/2014/main" val="505817717"/>
                    </a:ext>
                  </a:extLst>
                </a:gridCol>
              </a:tblGrid>
              <a:tr h="400518">
                <a:tc>
                  <a:txBody>
                    <a:bodyPr/>
                    <a:lstStyle/>
                    <a:p>
                      <a:pPr marL="0" marR="0">
                        <a:lnSpc>
                          <a:spcPts val="1920"/>
                        </a:lnSpc>
                        <a:spcBef>
                          <a:spcPts val="0"/>
                        </a:spcBef>
                        <a:spcAft>
                          <a:spcPts val="1125"/>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7922357"/>
                  </a:ext>
                </a:extLst>
              </a:tr>
            </a:tbl>
          </a:graphicData>
        </a:graphic>
      </p:graphicFrame>
      <p:sp>
        <p:nvSpPr>
          <p:cNvPr id="5" name="TextBox 4">
            <a:extLst>
              <a:ext uri="{FF2B5EF4-FFF2-40B4-BE49-F238E27FC236}">
                <a16:creationId xmlns:a16="http://schemas.microsoft.com/office/drawing/2014/main" id="{A5BC535A-B66C-C76C-F2EE-AC7A7C363153}"/>
              </a:ext>
            </a:extLst>
          </p:cNvPr>
          <p:cNvSpPr txBox="1"/>
          <p:nvPr/>
        </p:nvSpPr>
        <p:spPr>
          <a:xfrm>
            <a:off x="452387" y="221381"/>
            <a:ext cx="9923645" cy="5262979"/>
          </a:xfrm>
          <a:prstGeom prst="rect">
            <a:avLst/>
          </a:prstGeom>
          <a:noFill/>
        </p:spPr>
        <p:txBody>
          <a:bodyPr wrap="square">
            <a:spAutoFit/>
          </a:bodyPr>
          <a:lstStyle/>
          <a:p>
            <a:pPr marL="404813" indent="-404813"/>
            <a:r>
              <a:rPr lang="en-US" sz="4800" dirty="0"/>
              <a:t>•	Each vessel will be full but, each vessel will not be the same size.</a:t>
            </a:r>
          </a:p>
          <a:p>
            <a:pPr marL="509588" indent="-509588"/>
            <a:r>
              <a:rPr lang="en-US" sz="4800" dirty="0"/>
              <a:t>•	The Happiest will be the Most Holy. (The Most holy on earth are often called Martyrs)</a:t>
            </a:r>
          </a:p>
          <a:p>
            <a:pPr marL="509588" indent="-509588"/>
            <a:r>
              <a:rPr lang="en-US" sz="4800" dirty="0"/>
              <a:t>•	All will be perfectly Holy and perfectly happy.</a:t>
            </a:r>
          </a:p>
        </p:txBody>
      </p:sp>
    </p:spTree>
    <p:extLst>
      <p:ext uri="{BB962C8B-B14F-4D97-AF65-F5344CB8AC3E}">
        <p14:creationId xmlns:p14="http://schemas.microsoft.com/office/powerpoint/2010/main" val="53592536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12</a:t>
            </a:fld>
            <a:endParaRPr lang="en-US" dirty="0"/>
          </a:p>
        </p:txBody>
      </p:sp>
      <p:graphicFrame>
        <p:nvGraphicFramePr>
          <p:cNvPr id="3" name="Table 2">
            <a:extLst>
              <a:ext uri="{FF2B5EF4-FFF2-40B4-BE49-F238E27FC236}">
                <a16:creationId xmlns:a16="http://schemas.microsoft.com/office/drawing/2014/main" id="{7EE907B4-6FB0-2D1C-0952-0311D2F69D04}"/>
              </a:ext>
            </a:extLst>
          </p:cNvPr>
          <p:cNvGraphicFramePr>
            <a:graphicFrameLocks noGrp="1"/>
          </p:cNvGraphicFramePr>
          <p:nvPr/>
        </p:nvGraphicFramePr>
        <p:xfrm>
          <a:off x="2437606" y="13245164"/>
          <a:ext cx="7315200" cy="400518"/>
        </p:xfrm>
        <a:graphic>
          <a:graphicData uri="http://schemas.openxmlformats.org/drawingml/2006/table">
            <a:tbl>
              <a:tblPr firstRow="1" firstCol="1" bandRow="1"/>
              <a:tblGrid>
                <a:gridCol w="7315200">
                  <a:extLst>
                    <a:ext uri="{9D8B030D-6E8A-4147-A177-3AD203B41FA5}">
                      <a16:colId xmlns:a16="http://schemas.microsoft.com/office/drawing/2014/main" val="505817717"/>
                    </a:ext>
                  </a:extLst>
                </a:gridCol>
              </a:tblGrid>
              <a:tr h="400518">
                <a:tc>
                  <a:txBody>
                    <a:bodyPr/>
                    <a:lstStyle/>
                    <a:p>
                      <a:pPr marL="0" marR="0">
                        <a:lnSpc>
                          <a:spcPts val="1920"/>
                        </a:lnSpc>
                        <a:spcBef>
                          <a:spcPts val="0"/>
                        </a:spcBef>
                        <a:spcAft>
                          <a:spcPts val="1125"/>
                        </a:spcAft>
                      </a:pPr>
                      <a:endParaRPr lang="en-US" sz="11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27922357"/>
                  </a:ext>
                </a:extLst>
              </a:tr>
            </a:tbl>
          </a:graphicData>
        </a:graphic>
      </p:graphicFrame>
      <p:sp>
        <p:nvSpPr>
          <p:cNvPr id="5" name="TextBox 4">
            <a:extLst>
              <a:ext uri="{FF2B5EF4-FFF2-40B4-BE49-F238E27FC236}">
                <a16:creationId xmlns:a16="http://schemas.microsoft.com/office/drawing/2014/main" id="{A5BC535A-B66C-C76C-F2EE-AC7A7C363153}"/>
              </a:ext>
            </a:extLst>
          </p:cNvPr>
          <p:cNvSpPr txBox="1"/>
          <p:nvPr/>
        </p:nvSpPr>
        <p:spPr>
          <a:xfrm>
            <a:off x="452387" y="221381"/>
            <a:ext cx="9923645" cy="6001643"/>
          </a:xfrm>
          <a:prstGeom prst="rect">
            <a:avLst/>
          </a:prstGeom>
          <a:noFill/>
        </p:spPr>
        <p:txBody>
          <a:bodyPr wrap="square">
            <a:spAutoFit/>
          </a:bodyPr>
          <a:lstStyle/>
          <a:p>
            <a:r>
              <a:rPr lang="en-US" sz="4800" dirty="0"/>
              <a:t>•	Each vessel will be full but, each </a:t>
            </a:r>
          </a:p>
          <a:p>
            <a:pPr marL="509588" indent="-509588"/>
            <a:r>
              <a:rPr lang="en-US" sz="4800" dirty="0"/>
              <a:t>•	Those with more love will have more love and happiness to share.</a:t>
            </a:r>
          </a:p>
          <a:p>
            <a:pPr marL="509588" indent="-509588"/>
            <a:r>
              <a:rPr lang="en-US" sz="4800" dirty="0"/>
              <a:t>•	These will also dwell in more humility.</a:t>
            </a:r>
          </a:p>
          <a:p>
            <a:pPr marL="568325" indent="-568325"/>
            <a:r>
              <a:rPr lang="en-US" sz="4800" dirty="0"/>
              <a:t>•	The entire society in Heaven will share all of the members happiness and joy.</a:t>
            </a:r>
          </a:p>
        </p:txBody>
      </p:sp>
    </p:spTree>
    <p:extLst>
      <p:ext uri="{BB962C8B-B14F-4D97-AF65-F5344CB8AC3E}">
        <p14:creationId xmlns:p14="http://schemas.microsoft.com/office/powerpoint/2010/main" val="2524128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13</a:t>
            </a:fld>
            <a:endParaRPr lang="en-US" dirty="0"/>
          </a:p>
        </p:txBody>
      </p:sp>
      <p:sp>
        <p:nvSpPr>
          <p:cNvPr id="4" name="TextBox 3">
            <a:extLst>
              <a:ext uri="{FF2B5EF4-FFF2-40B4-BE49-F238E27FC236}">
                <a16:creationId xmlns:a16="http://schemas.microsoft.com/office/drawing/2014/main" id="{D2EDE92D-9AE1-A932-A9C6-87B1DAA03723}"/>
              </a:ext>
            </a:extLst>
          </p:cNvPr>
          <p:cNvSpPr txBox="1"/>
          <p:nvPr/>
        </p:nvSpPr>
        <p:spPr>
          <a:xfrm>
            <a:off x="250256" y="1138807"/>
            <a:ext cx="9769643" cy="4585871"/>
          </a:xfrm>
          <a:prstGeom prst="rect">
            <a:avLst/>
          </a:prstGeom>
          <a:noFill/>
        </p:spPr>
        <p:txBody>
          <a:bodyPr wrap="square">
            <a:spAutoFit/>
          </a:bodyPr>
          <a:lstStyle/>
          <a:p>
            <a:pPr marL="0" marR="0" algn="ctr">
              <a:spcBef>
                <a:spcPts val="0"/>
              </a:spcBef>
              <a:spcAft>
                <a:spcPts val="0"/>
              </a:spcAft>
            </a:pPr>
            <a:r>
              <a:rPr lang="en-US" sz="8000" i="1" u="sng" dirty="0">
                <a:effectLst/>
                <a:latin typeface="Calibri" panose="020F0502020204030204" pitchFamily="34" charset="0"/>
                <a:ea typeface="Calibri" panose="020F0502020204030204" pitchFamily="34" charset="0"/>
                <a:cs typeface="Times New Roman" panose="02020603050405020304" pitchFamily="18" charset="0"/>
                <a:hlinkClick r:id="rId3">
                  <a:extLst>
                    <a:ext uri="{A12FA001-AC4F-418D-AE19-62706E023703}">
                      <ahyp:hlinkClr xmlns:ahyp="http://schemas.microsoft.com/office/drawing/2018/hyperlinkcolor" val="tx"/>
                    </a:ext>
                  </a:extLst>
                </a:hlinkClick>
              </a:rPr>
              <a:t>The Works of Johnathan Edwards</a:t>
            </a:r>
            <a:r>
              <a:rPr lang="en-US" sz="8000" i="1"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pPr>
            <a:endParaRPr lang="en-US" sz="6600" i="1"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6600" i="1" dirty="0">
                <a:effectLst/>
                <a:latin typeface="Calibri" panose="020F0502020204030204" pitchFamily="34" charset="0"/>
                <a:ea typeface="Calibri" panose="020F0502020204030204" pitchFamily="34" charset="0"/>
                <a:cs typeface="Times New Roman" panose="02020603050405020304" pitchFamily="18" charset="0"/>
              </a:rPr>
              <a:t>-December 1740</a:t>
            </a:r>
            <a:endParaRPr lang="en-US" sz="5400" i="1"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465379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14</a:t>
            </a:fld>
            <a:endParaRPr lang="en-US" dirty="0"/>
          </a:p>
        </p:txBody>
      </p:sp>
      <p:sp>
        <p:nvSpPr>
          <p:cNvPr id="4" name="TextBox 3">
            <a:extLst>
              <a:ext uri="{FF2B5EF4-FFF2-40B4-BE49-F238E27FC236}">
                <a16:creationId xmlns:a16="http://schemas.microsoft.com/office/drawing/2014/main" id="{9237B8DC-120C-23D4-EE1E-E8675FC6984D}"/>
              </a:ext>
            </a:extLst>
          </p:cNvPr>
          <p:cNvSpPr txBox="1"/>
          <p:nvPr/>
        </p:nvSpPr>
        <p:spPr>
          <a:xfrm>
            <a:off x="238225" y="221184"/>
            <a:ext cx="9435163" cy="5632311"/>
          </a:xfrm>
          <a:prstGeom prst="rect">
            <a:avLst/>
          </a:prstGeom>
          <a:noFill/>
        </p:spPr>
        <p:txBody>
          <a:bodyPr wrap="square">
            <a:spAutoFit/>
          </a:bodyPr>
          <a:lstStyle/>
          <a:p>
            <a:r>
              <a:rPr lang="en-US" sz="4000" dirty="0"/>
              <a:t>3. There are different degrees of happiness and glory in heaven. As there are degrees among the angels, viz. thrones, dominions, principalities, and powers; so there are degrees among the saints. In heaven are many mansions, and of different degrees of dignity. The glory of the saints above will be in some proportion to their eminency in holiness and good works here.</a:t>
            </a:r>
          </a:p>
        </p:txBody>
      </p:sp>
    </p:spTree>
    <p:extLst>
      <p:ext uri="{BB962C8B-B14F-4D97-AF65-F5344CB8AC3E}">
        <p14:creationId xmlns:p14="http://schemas.microsoft.com/office/powerpoint/2010/main" val="41526760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15</a:t>
            </a:fld>
            <a:endParaRPr lang="en-US" dirty="0"/>
          </a:p>
        </p:txBody>
      </p:sp>
      <p:sp>
        <p:nvSpPr>
          <p:cNvPr id="6" name="TextBox 5">
            <a:extLst>
              <a:ext uri="{FF2B5EF4-FFF2-40B4-BE49-F238E27FC236}">
                <a16:creationId xmlns:a16="http://schemas.microsoft.com/office/drawing/2014/main" id="{A3671402-8409-8C4C-53F3-B488B52BB8E7}"/>
              </a:ext>
            </a:extLst>
          </p:cNvPr>
          <p:cNvSpPr txBox="1"/>
          <p:nvPr/>
        </p:nvSpPr>
        <p:spPr>
          <a:xfrm>
            <a:off x="84220" y="106202"/>
            <a:ext cx="9656545" cy="6494085"/>
          </a:xfrm>
          <a:prstGeom prst="rect">
            <a:avLst/>
          </a:prstGeom>
          <a:noFill/>
        </p:spPr>
        <p:txBody>
          <a:bodyPr wrap="square">
            <a:spAutoFit/>
          </a:bodyPr>
          <a:lstStyle/>
          <a:p>
            <a:r>
              <a:rPr lang="en-US" sz="3200" dirty="0"/>
              <a:t>Christ will reward all according to their works. He that gained ten pounds was made ruler over ten cities, and he that gained five pounds over five cities. Luke 19:17; 2 Cor. 9:6, “He that soweth sparingly, shall reap sparingly; and he that soweth bountifully shall reap also bountifully.” And the apostle Paul tells us that, as one star differs from another star in glory, so also it shall be in the resurrection of the dead. 1 Cor. 15:41. Christ tells us that he who gives a cup of cold water unto a disciple in the name of a disciple, shall in no wise lose his reward. But this could not be true, if a person should have no greater reward for doing many good works than if he did but few.</a:t>
            </a:r>
          </a:p>
        </p:txBody>
      </p:sp>
    </p:spTree>
    <p:extLst>
      <p:ext uri="{BB962C8B-B14F-4D97-AF65-F5344CB8AC3E}">
        <p14:creationId xmlns:p14="http://schemas.microsoft.com/office/powerpoint/2010/main" val="2229248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16</a:t>
            </a:fld>
            <a:endParaRPr lang="en-US" dirty="0"/>
          </a:p>
        </p:txBody>
      </p:sp>
      <p:sp>
        <p:nvSpPr>
          <p:cNvPr id="4" name="TextBox 3">
            <a:extLst>
              <a:ext uri="{FF2B5EF4-FFF2-40B4-BE49-F238E27FC236}">
                <a16:creationId xmlns:a16="http://schemas.microsoft.com/office/drawing/2014/main" id="{2D81F4E4-E04C-9BD7-5066-8D3D3F7622E4}"/>
              </a:ext>
            </a:extLst>
          </p:cNvPr>
          <p:cNvSpPr txBox="1"/>
          <p:nvPr/>
        </p:nvSpPr>
        <p:spPr>
          <a:xfrm>
            <a:off x="199723" y="186429"/>
            <a:ext cx="9454415" cy="6186309"/>
          </a:xfrm>
          <a:prstGeom prst="rect">
            <a:avLst/>
          </a:prstGeom>
          <a:noFill/>
        </p:spPr>
        <p:txBody>
          <a:bodyPr wrap="square">
            <a:spAutoFit/>
          </a:bodyPr>
          <a:lstStyle/>
          <a:p>
            <a:r>
              <a:rPr lang="en-US" sz="4400" dirty="0"/>
              <a:t>It will be no damp to the happiness of those who have lower degrees of happiness and glory, that there are others advanced in glory above them. For all shall be perfectly happy, every one shall be perfectly satisfied. Every vessel that is cast into this ocean of happiness is full, though there are some vessels far larger than others.</a:t>
            </a:r>
          </a:p>
        </p:txBody>
      </p:sp>
    </p:spTree>
    <p:extLst>
      <p:ext uri="{BB962C8B-B14F-4D97-AF65-F5344CB8AC3E}">
        <p14:creationId xmlns:p14="http://schemas.microsoft.com/office/powerpoint/2010/main" val="39560110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17</a:t>
            </a:fld>
            <a:endParaRPr lang="en-US" dirty="0"/>
          </a:p>
        </p:txBody>
      </p:sp>
      <p:sp>
        <p:nvSpPr>
          <p:cNvPr id="4" name="TextBox 3">
            <a:extLst>
              <a:ext uri="{FF2B5EF4-FFF2-40B4-BE49-F238E27FC236}">
                <a16:creationId xmlns:a16="http://schemas.microsoft.com/office/drawing/2014/main" id="{12FA14C9-46B5-69DA-0EF1-3E1C51EC185E}"/>
              </a:ext>
            </a:extLst>
          </p:cNvPr>
          <p:cNvSpPr txBox="1"/>
          <p:nvPr/>
        </p:nvSpPr>
        <p:spPr>
          <a:xfrm>
            <a:off x="113097" y="177324"/>
            <a:ext cx="9589168" cy="6494085"/>
          </a:xfrm>
          <a:prstGeom prst="rect">
            <a:avLst/>
          </a:prstGeom>
          <a:noFill/>
        </p:spPr>
        <p:txBody>
          <a:bodyPr wrap="square">
            <a:spAutoFit/>
          </a:bodyPr>
          <a:lstStyle/>
          <a:p>
            <a:r>
              <a:rPr lang="en-US" sz="3200" dirty="0"/>
              <a:t>And there shall be no such thing as envy in heaven, but perfect love shall reign through the whole society. Those who are not so high in glory as other, will not envy those that are higher, but they will have so great, and strong, and pure love to them, that they will rejoice in their superior happiness. Their love to them will be such that they will rejoice that they are happier than themselves; so that instead of having a damp to their own happiness, it will add to it. They will see it to be fit that they that have been most eminent in works of righteousness should be most highly exalted in glory. And they will rejoice in having that done, that is fittest to be done.</a:t>
            </a:r>
          </a:p>
        </p:txBody>
      </p:sp>
    </p:spTree>
    <p:extLst>
      <p:ext uri="{BB962C8B-B14F-4D97-AF65-F5344CB8AC3E}">
        <p14:creationId xmlns:p14="http://schemas.microsoft.com/office/powerpoint/2010/main" val="29938178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18</a:t>
            </a:fld>
            <a:endParaRPr lang="en-US" dirty="0"/>
          </a:p>
        </p:txBody>
      </p:sp>
      <p:sp>
        <p:nvSpPr>
          <p:cNvPr id="4" name="TextBox 3">
            <a:extLst>
              <a:ext uri="{FF2B5EF4-FFF2-40B4-BE49-F238E27FC236}">
                <a16:creationId xmlns:a16="http://schemas.microsoft.com/office/drawing/2014/main" id="{4DCCABAE-6480-CD66-DE48-F861F0BEAD52}"/>
              </a:ext>
            </a:extLst>
          </p:cNvPr>
          <p:cNvSpPr txBox="1"/>
          <p:nvPr/>
        </p:nvSpPr>
        <p:spPr>
          <a:xfrm>
            <a:off x="228600" y="165566"/>
            <a:ext cx="9338912" cy="6740307"/>
          </a:xfrm>
          <a:prstGeom prst="rect">
            <a:avLst/>
          </a:prstGeom>
          <a:noFill/>
        </p:spPr>
        <p:txBody>
          <a:bodyPr wrap="square">
            <a:spAutoFit/>
          </a:bodyPr>
          <a:lstStyle/>
          <a:p>
            <a:r>
              <a:rPr lang="en-US" sz="3600" dirty="0"/>
              <a:t>There will be a perfect harmony in that society; those that are most happy will also be most holy, and all will be both perfectly holy and perfectly happy. But yet there will be different degrees of both holiness and happiness according to the measure of each one’s capacity, and therefore those that are lowest in glory will have the greatest love to those that are highest in happiness, because they will see most of the image of God in them. And having the greatest love to them, they will rejoice to see them the most happy and the highest in glory.</a:t>
            </a:r>
          </a:p>
        </p:txBody>
      </p:sp>
    </p:spTree>
    <p:extLst>
      <p:ext uri="{BB962C8B-B14F-4D97-AF65-F5344CB8AC3E}">
        <p14:creationId xmlns:p14="http://schemas.microsoft.com/office/powerpoint/2010/main" val="132769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19</a:t>
            </a:fld>
            <a:endParaRPr lang="en-US" dirty="0"/>
          </a:p>
        </p:txBody>
      </p:sp>
      <p:sp>
        <p:nvSpPr>
          <p:cNvPr id="4" name="TextBox 3">
            <a:extLst>
              <a:ext uri="{FF2B5EF4-FFF2-40B4-BE49-F238E27FC236}">
                <a16:creationId xmlns:a16="http://schemas.microsoft.com/office/drawing/2014/main" id="{5056B565-B2A9-CC83-4DFA-D4552B4F7722}"/>
              </a:ext>
            </a:extLst>
          </p:cNvPr>
          <p:cNvSpPr txBox="1"/>
          <p:nvPr/>
        </p:nvSpPr>
        <p:spPr>
          <a:xfrm>
            <a:off x="267101" y="298186"/>
            <a:ext cx="9387038" cy="6247864"/>
          </a:xfrm>
          <a:prstGeom prst="rect">
            <a:avLst/>
          </a:prstGeom>
          <a:noFill/>
        </p:spPr>
        <p:txBody>
          <a:bodyPr wrap="square">
            <a:spAutoFit/>
          </a:bodyPr>
          <a:lstStyle/>
          <a:p>
            <a:r>
              <a:rPr lang="en-US" sz="4000" dirty="0"/>
              <a:t>And so, on the other hand, those that are highest in glory, as they will be the most lovely, so they will be fullest of love. As they will excel in happiness, they will proportionally excel in divine benevolence and love to others, and will have more love to God and to the saints than those that are lower in holiness and happiness. And besides, those that will excel in glory will also excel in humility.</a:t>
            </a:r>
          </a:p>
        </p:txBody>
      </p:sp>
    </p:spTree>
    <p:extLst>
      <p:ext uri="{BB962C8B-B14F-4D97-AF65-F5344CB8AC3E}">
        <p14:creationId xmlns:p14="http://schemas.microsoft.com/office/powerpoint/2010/main" val="13174243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a:t>
            </a:fld>
            <a:endParaRPr lang="en-US" dirty="0"/>
          </a:p>
        </p:txBody>
      </p:sp>
      <p:graphicFrame>
        <p:nvGraphicFramePr>
          <p:cNvPr id="3" name="Table 2">
            <a:extLst>
              <a:ext uri="{FF2B5EF4-FFF2-40B4-BE49-F238E27FC236}">
                <a16:creationId xmlns:a16="http://schemas.microsoft.com/office/drawing/2014/main" id="{382A88FC-FA21-746F-35BA-10DC613D7DCF}"/>
              </a:ext>
            </a:extLst>
          </p:cNvPr>
          <p:cNvGraphicFramePr>
            <a:graphicFrameLocks noGrp="1"/>
          </p:cNvGraphicFramePr>
          <p:nvPr>
            <p:extLst>
              <p:ext uri="{D42A27DB-BD31-4B8C-83A1-F6EECF244321}">
                <p14:modId xmlns:p14="http://schemas.microsoft.com/office/powerpoint/2010/main" val="1062818751"/>
              </p:ext>
            </p:extLst>
          </p:nvPr>
        </p:nvGraphicFramePr>
        <p:xfrm>
          <a:off x="197795" y="1585743"/>
          <a:ext cx="11795282" cy="4876800"/>
        </p:xfrm>
        <a:graphic>
          <a:graphicData uri="http://schemas.openxmlformats.org/drawingml/2006/table">
            <a:tbl>
              <a:tblPr firstRow="1" firstCol="1" bandRow="1">
                <a:tableStyleId>{5C22544A-7EE6-4342-B048-85BDC9FD1C3A}</a:tableStyleId>
              </a:tblPr>
              <a:tblGrid>
                <a:gridCol w="11795282">
                  <a:extLst>
                    <a:ext uri="{9D8B030D-6E8A-4147-A177-3AD203B41FA5}">
                      <a16:colId xmlns:a16="http://schemas.microsoft.com/office/drawing/2014/main" val="2756613664"/>
                    </a:ext>
                  </a:extLst>
                </a:gridCol>
              </a:tblGrid>
              <a:tr h="4372295">
                <a:tc>
                  <a:txBody>
                    <a:bodyPr/>
                    <a:lstStyle/>
                    <a:p>
                      <a:pPr marL="0" marR="0"/>
                      <a:r>
                        <a:rPr lang="en-US" sz="4000" b="0" i="1" dirty="0">
                          <a:solidFill>
                            <a:schemeClr val="tx1"/>
                          </a:solidFill>
                          <a:effectLst/>
                          <a:highlight>
                            <a:srgbClr val="004D86"/>
                          </a:highlight>
                        </a:rPr>
                        <a:t>19 Lay not up for yourselves treasures upon earth, where moth and rust doth corrupt, and where thieves break through and steal:</a:t>
                      </a:r>
                      <a:endParaRPr lang="en-US" sz="3200" b="0" i="1" dirty="0">
                        <a:solidFill>
                          <a:schemeClr val="tx1"/>
                        </a:solidFill>
                        <a:effectLst/>
                        <a:highlight>
                          <a:srgbClr val="004D86"/>
                        </a:highlight>
                      </a:endParaRPr>
                    </a:p>
                    <a:p>
                      <a:pPr marL="0" marR="0"/>
                      <a:r>
                        <a:rPr lang="en-US" sz="4000" b="0" i="1" dirty="0">
                          <a:solidFill>
                            <a:schemeClr val="tx1"/>
                          </a:solidFill>
                          <a:effectLst/>
                          <a:highlight>
                            <a:srgbClr val="004D86"/>
                          </a:highlight>
                        </a:rPr>
                        <a:t>20 But lay up for yourselves treasures in heaven, where neither moth nor rust doth corrupt, and where thieves do not break through nor steal:</a:t>
                      </a:r>
                      <a:endParaRPr lang="en-US" sz="3200" b="0" i="1" dirty="0">
                        <a:solidFill>
                          <a:schemeClr val="tx1"/>
                        </a:solidFill>
                        <a:effectLst/>
                        <a:highlight>
                          <a:srgbClr val="004D86"/>
                        </a:highlight>
                      </a:endParaRPr>
                    </a:p>
                    <a:p>
                      <a:pPr marL="0" marR="0"/>
                      <a:r>
                        <a:rPr lang="en-US" sz="4000" b="0" i="1" dirty="0">
                          <a:solidFill>
                            <a:schemeClr val="tx1"/>
                          </a:solidFill>
                          <a:effectLst/>
                          <a:highlight>
                            <a:srgbClr val="004D86"/>
                          </a:highlight>
                        </a:rPr>
                        <a:t>21 </a:t>
                      </a:r>
                      <a:r>
                        <a:rPr lang="en-US" sz="4000" b="1" i="1" dirty="0">
                          <a:solidFill>
                            <a:schemeClr val="tx1"/>
                          </a:solidFill>
                          <a:effectLst/>
                          <a:highlight>
                            <a:srgbClr val="004D86"/>
                          </a:highlight>
                        </a:rPr>
                        <a:t>For </a:t>
                      </a:r>
                      <a:r>
                        <a:rPr lang="en-US" sz="4000" b="1" i="1" u="sng" dirty="0">
                          <a:solidFill>
                            <a:schemeClr val="tx1"/>
                          </a:solidFill>
                          <a:effectLst/>
                          <a:highlight>
                            <a:srgbClr val="004D86"/>
                          </a:highlight>
                        </a:rPr>
                        <a:t>where</a:t>
                      </a:r>
                      <a:r>
                        <a:rPr lang="en-US" sz="4000" b="1" i="1" dirty="0">
                          <a:solidFill>
                            <a:schemeClr val="tx1"/>
                          </a:solidFill>
                          <a:effectLst/>
                          <a:highlight>
                            <a:srgbClr val="004D86"/>
                          </a:highlight>
                        </a:rPr>
                        <a:t> your </a:t>
                      </a:r>
                      <a:r>
                        <a:rPr lang="en-US" sz="4000" b="1" i="1" u="sng" dirty="0">
                          <a:solidFill>
                            <a:schemeClr val="tx1"/>
                          </a:solidFill>
                          <a:effectLst/>
                          <a:highlight>
                            <a:srgbClr val="004D86"/>
                          </a:highlight>
                        </a:rPr>
                        <a:t>treasure</a:t>
                      </a:r>
                      <a:r>
                        <a:rPr lang="en-US" sz="4000" b="1" i="1" dirty="0">
                          <a:solidFill>
                            <a:schemeClr val="tx1"/>
                          </a:solidFill>
                          <a:effectLst/>
                          <a:highlight>
                            <a:srgbClr val="004D86"/>
                          </a:highlight>
                        </a:rPr>
                        <a:t> is, there will your </a:t>
                      </a:r>
                      <a:r>
                        <a:rPr lang="en-US" sz="4000" b="1" i="1" u="sng" dirty="0">
                          <a:solidFill>
                            <a:schemeClr val="tx1"/>
                          </a:solidFill>
                          <a:effectLst/>
                          <a:highlight>
                            <a:srgbClr val="004D86"/>
                          </a:highlight>
                        </a:rPr>
                        <a:t>heart</a:t>
                      </a:r>
                      <a:r>
                        <a:rPr lang="en-US" sz="4000" b="1" i="1" dirty="0">
                          <a:solidFill>
                            <a:schemeClr val="tx1"/>
                          </a:solidFill>
                          <a:effectLst/>
                          <a:highlight>
                            <a:srgbClr val="004D86"/>
                          </a:highlight>
                        </a:rPr>
                        <a:t> be also</a:t>
                      </a:r>
                      <a:r>
                        <a:rPr lang="en-US" sz="3600" b="0" i="1" dirty="0">
                          <a:solidFill>
                            <a:schemeClr val="tx1"/>
                          </a:solidFill>
                          <a:effectLst/>
                          <a:highlight>
                            <a:srgbClr val="004D86"/>
                          </a:highlight>
                        </a:rPr>
                        <a:t>.</a:t>
                      </a:r>
                      <a:endParaRPr lang="en-US" sz="2800" b="0" i="1" dirty="0">
                        <a:solidFill>
                          <a:schemeClr val="tx1"/>
                        </a:solidFill>
                        <a:effectLst/>
                        <a:highlight>
                          <a:srgbClr val="004D86"/>
                        </a:highligh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mpd="sng">
                      <a:noFill/>
                    </a:lnL>
                    <a:lnR w="12700" cmpd="sng">
                      <a:noFill/>
                    </a:lnR>
                    <a:lnT w="12700" cmpd="sng">
                      <a:noFill/>
                    </a:lnT>
                    <a:lnB w="38100" cmpd="sng">
                      <a:noFill/>
                    </a:lnB>
                    <a:lnTlToBr w="12700" cmpd="sng">
                      <a:noFill/>
                      <a:prstDash val="solid"/>
                    </a:lnTlToBr>
                    <a:lnBlToTr w="12700" cmpd="sng">
                      <a:noFill/>
                      <a:prstDash val="solid"/>
                    </a:lnBlToTr>
                    <a:solidFill>
                      <a:srgbClr val="004D86"/>
                    </a:solidFill>
                  </a:tcPr>
                </a:tc>
                <a:extLst>
                  <a:ext uri="{0D108BD9-81ED-4DB2-BD59-A6C34878D82A}">
                    <a16:rowId xmlns:a16="http://schemas.microsoft.com/office/drawing/2014/main" val="2710608925"/>
                  </a:ext>
                </a:extLst>
              </a:tr>
            </a:tbl>
          </a:graphicData>
        </a:graphic>
      </p:graphicFrame>
      <p:sp>
        <p:nvSpPr>
          <p:cNvPr id="6" name="Subtitle 2">
            <a:extLst>
              <a:ext uri="{FF2B5EF4-FFF2-40B4-BE49-F238E27FC236}">
                <a16:creationId xmlns:a16="http://schemas.microsoft.com/office/drawing/2014/main" id="{9DFA6395-4F9B-5E77-8751-220F89AE9221}"/>
              </a:ext>
            </a:extLst>
          </p:cNvPr>
          <p:cNvSpPr txBox="1">
            <a:spLocks/>
          </p:cNvSpPr>
          <p:nvPr/>
        </p:nvSpPr>
        <p:spPr>
          <a:xfrm>
            <a:off x="-1804931" y="273011"/>
            <a:ext cx="11258986" cy="1457516"/>
          </a:xfrm>
          <a:prstGeom prst="rect">
            <a:avLst/>
          </a:prstGeom>
        </p:spPr>
        <p:txBody>
          <a:bodyPr>
            <a:normAutofit/>
          </a:bodyPr>
          <a:lstStyle>
            <a:lvl1pPr marL="182880" indent="-182880" algn="l" defTabSz="914400" rtl="0" eaLnBrk="1" latinLnBrk="0" hangingPunct="1">
              <a:lnSpc>
                <a:spcPct val="90000"/>
              </a:lnSpc>
              <a:spcBef>
                <a:spcPts val="1200"/>
              </a:spcBef>
              <a:spcAft>
                <a:spcPts val="200"/>
              </a:spcAft>
              <a:buClr>
                <a:schemeClr val="tx1"/>
              </a:buClr>
              <a:buFont typeface="Wingdings" pitchFamily="2" charset="2"/>
              <a:buChar char=""/>
              <a:defRPr sz="2200" kern="1200">
                <a:solidFill>
                  <a:schemeClr val="tx1"/>
                </a:solidFill>
                <a:latin typeface="+mn-lt"/>
                <a:ea typeface="+mn-ea"/>
                <a:cs typeface="+mn-cs"/>
              </a:defRPr>
            </a:lvl1pPr>
            <a:lvl2pPr marL="411480" indent="-182880" algn="l" defTabSz="914400" rtl="0" eaLnBrk="1" latinLnBrk="0" hangingPunct="1">
              <a:lnSpc>
                <a:spcPct val="90000"/>
              </a:lnSpc>
              <a:spcBef>
                <a:spcPts val="200"/>
              </a:spcBef>
              <a:spcAft>
                <a:spcPts val="400"/>
              </a:spcAft>
              <a:buClr>
                <a:schemeClr val="tx1"/>
              </a:buClr>
              <a:buFont typeface="Wingdings" pitchFamily="2" charset="2"/>
              <a:buChar char=""/>
              <a:defRPr sz="2000" kern="1200">
                <a:solidFill>
                  <a:schemeClr val="tx1"/>
                </a:solidFill>
                <a:latin typeface="+mn-lt"/>
                <a:ea typeface="+mn-ea"/>
                <a:cs typeface="+mn-cs"/>
              </a:defRPr>
            </a:lvl2pPr>
            <a:lvl3pPr marL="640080" indent="-182880" algn="l" defTabSz="914400" rtl="0" eaLnBrk="1" latinLnBrk="0" hangingPunct="1">
              <a:lnSpc>
                <a:spcPct val="90000"/>
              </a:lnSpc>
              <a:spcBef>
                <a:spcPts val="200"/>
              </a:spcBef>
              <a:spcAft>
                <a:spcPts val="400"/>
              </a:spcAft>
              <a:buClr>
                <a:schemeClr val="tx1"/>
              </a:buClr>
              <a:buFont typeface="Wingdings" pitchFamily="2" charset="2"/>
              <a:buChar char=""/>
              <a:defRPr sz="1800" kern="1200">
                <a:solidFill>
                  <a:schemeClr val="tx1"/>
                </a:solidFill>
                <a:latin typeface="+mn-lt"/>
                <a:ea typeface="+mn-ea"/>
                <a:cs typeface="+mn-cs"/>
              </a:defRPr>
            </a:lvl3pPr>
            <a:lvl4pPr marL="8686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4pPr>
            <a:lvl5pPr marL="1097280" indent="-18288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5pPr>
            <a:lvl6pPr marL="12846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6pPr>
            <a:lvl7pPr marL="14718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7pPr>
            <a:lvl8pPr marL="16290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8pPr>
            <a:lvl9pPr marL="1806200" indent="-228600" algn="l" defTabSz="914400" rtl="0" eaLnBrk="1" latinLnBrk="0" hangingPunct="1">
              <a:lnSpc>
                <a:spcPct val="90000"/>
              </a:lnSpc>
              <a:spcBef>
                <a:spcPts val="200"/>
              </a:spcBef>
              <a:spcAft>
                <a:spcPts val="400"/>
              </a:spcAft>
              <a:buClr>
                <a:schemeClr val="tx1"/>
              </a:buClr>
              <a:buFont typeface="Wingdings" pitchFamily="2" charset="2"/>
              <a:buChar char=""/>
              <a:defRPr sz="1600" kern="1200">
                <a:solidFill>
                  <a:schemeClr val="tx1"/>
                </a:solidFill>
                <a:latin typeface="+mn-lt"/>
                <a:ea typeface="+mn-ea"/>
                <a:cs typeface="+mn-cs"/>
              </a:defRPr>
            </a:lvl9pPr>
          </a:lstStyle>
          <a:p>
            <a:pPr algn="r"/>
            <a:r>
              <a:rPr lang="en-US" sz="8000" dirty="0"/>
              <a:t>Matthew 6:19-21</a:t>
            </a:r>
            <a:endParaRPr lang="en-US" sz="3600" dirty="0"/>
          </a:p>
        </p:txBody>
      </p:sp>
    </p:spTree>
    <p:extLst>
      <p:ext uri="{BB962C8B-B14F-4D97-AF65-F5344CB8AC3E}">
        <p14:creationId xmlns:p14="http://schemas.microsoft.com/office/powerpoint/2010/main" val="142525109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20</a:t>
            </a:fld>
            <a:endParaRPr lang="en-US" dirty="0"/>
          </a:p>
        </p:txBody>
      </p:sp>
      <p:sp>
        <p:nvSpPr>
          <p:cNvPr id="4" name="TextBox 3">
            <a:extLst>
              <a:ext uri="{FF2B5EF4-FFF2-40B4-BE49-F238E27FC236}">
                <a16:creationId xmlns:a16="http://schemas.microsoft.com/office/drawing/2014/main" id="{68361535-1F18-7E8F-1296-0198D19A694F}"/>
              </a:ext>
            </a:extLst>
          </p:cNvPr>
          <p:cNvSpPr txBox="1"/>
          <p:nvPr/>
        </p:nvSpPr>
        <p:spPr>
          <a:xfrm>
            <a:off x="555858" y="188039"/>
            <a:ext cx="8799897" cy="6494085"/>
          </a:xfrm>
          <a:prstGeom prst="rect">
            <a:avLst/>
          </a:prstGeom>
          <a:noFill/>
        </p:spPr>
        <p:txBody>
          <a:bodyPr wrap="square">
            <a:spAutoFit/>
          </a:bodyPr>
          <a:lstStyle/>
          <a:p>
            <a:r>
              <a:rPr lang="en-US" sz="3200" dirty="0"/>
              <a:t>The saints in heaven are more humble than the saints on earth, and still the higher we go among them the greater humility there is. </a:t>
            </a:r>
          </a:p>
          <a:p>
            <a:endParaRPr lang="en-US" sz="3200" dirty="0"/>
          </a:p>
          <a:p>
            <a:r>
              <a:rPr lang="en-US" sz="3200" dirty="0"/>
              <a:t>The exaltation of some in heaven above the rest will be so far from diminishing the perfect happiness and joy of the rest who are inferior, that they will be the happier for it. Such will be the union in their society that they will be partakers of each other’s happiness. Then will be fulfilled in its perfection that which is declared in 1 Cor. 12:26, “If one of the members be </a:t>
            </a:r>
            <a:r>
              <a:rPr lang="en-US" sz="3200" dirty="0" err="1"/>
              <a:t>honoured</a:t>
            </a:r>
            <a:r>
              <a:rPr lang="en-US" sz="3200" dirty="0"/>
              <a:t> all the members rejoice with it.”</a:t>
            </a:r>
          </a:p>
        </p:txBody>
      </p:sp>
    </p:spTree>
    <p:extLst>
      <p:ext uri="{BB962C8B-B14F-4D97-AF65-F5344CB8AC3E}">
        <p14:creationId xmlns:p14="http://schemas.microsoft.com/office/powerpoint/2010/main" val="4149341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21</a:t>
            </a:fld>
            <a:endParaRPr lang="en-US" dirty="0"/>
          </a:p>
        </p:txBody>
      </p:sp>
      <p:sp>
        <p:nvSpPr>
          <p:cNvPr id="4" name="TextBox 3">
            <a:extLst>
              <a:ext uri="{FF2B5EF4-FFF2-40B4-BE49-F238E27FC236}">
                <a16:creationId xmlns:a16="http://schemas.microsoft.com/office/drawing/2014/main" id="{D23099FB-0564-6782-B0A0-9E6206547A45}"/>
              </a:ext>
            </a:extLst>
          </p:cNvPr>
          <p:cNvSpPr txBox="1"/>
          <p:nvPr/>
        </p:nvSpPr>
        <p:spPr>
          <a:xfrm>
            <a:off x="327261" y="182639"/>
            <a:ext cx="9490508" cy="6771084"/>
          </a:xfrm>
          <a:prstGeom prst="rect">
            <a:avLst/>
          </a:prstGeom>
          <a:noFill/>
        </p:spPr>
        <p:txBody>
          <a:bodyPr wrap="square">
            <a:spAutoFit/>
          </a:bodyPr>
          <a:lstStyle/>
          <a:p>
            <a:pPr marL="0" marR="0" algn="ctr">
              <a:spcBef>
                <a:spcPts val="0"/>
              </a:spcBef>
              <a:spcAft>
                <a:spcPts val="0"/>
              </a:spcAft>
              <a:tabLst>
                <a:tab pos="1807210" algn="l"/>
              </a:tabLst>
            </a:pPr>
            <a:r>
              <a:rPr lang="en-US" sz="4800" dirty="0">
                <a:effectLst/>
                <a:latin typeface="Calibri" panose="020F0502020204030204" pitchFamily="34" charset="0"/>
                <a:ea typeface="Calibri" panose="020F0502020204030204" pitchFamily="34" charset="0"/>
                <a:cs typeface="Times New Roman" panose="02020603050405020304" pitchFamily="18" charset="0"/>
              </a:rPr>
              <a:t>CONCLUSION</a:t>
            </a:r>
          </a:p>
          <a:p>
            <a:pPr marL="0" marR="0" algn="ctr">
              <a:spcBef>
                <a:spcPts val="0"/>
              </a:spcBef>
              <a:spcAft>
                <a:spcPts val="0"/>
              </a:spcAft>
              <a:tabLst>
                <a:tab pos="1807210" algn="l"/>
              </a:tabLst>
            </a:pP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1807210" algn="l"/>
              </a:tabLst>
            </a:pPr>
            <a:r>
              <a:rPr lang="en-US" sz="6600" dirty="0">
                <a:effectLst/>
                <a:latin typeface="Calibri" panose="020F0502020204030204" pitchFamily="34" charset="0"/>
                <a:ea typeface="Calibri" panose="020F0502020204030204" pitchFamily="34" charset="0"/>
                <a:cs typeface="Times New Roman" panose="02020603050405020304" pitchFamily="18" charset="0"/>
              </a:rPr>
              <a:t>The Impact of giving to the Lord’s Church is </a:t>
            </a:r>
            <a:r>
              <a:rPr lang="en-US" sz="6600" b="1" u="sng" dirty="0">
                <a:effectLst/>
                <a:latin typeface="Calibri" panose="020F0502020204030204" pitchFamily="34" charset="0"/>
                <a:ea typeface="Calibri" panose="020F0502020204030204" pitchFamily="34" charset="0"/>
                <a:cs typeface="Times New Roman" panose="02020603050405020304" pitchFamily="18" charset="0"/>
              </a:rPr>
              <a:t>not</a:t>
            </a:r>
            <a:r>
              <a:rPr lang="en-US" sz="6600" dirty="0">
                <a:effectLst/>
                <a:latin typeface="Calibri" panose="020F0502020204030204" pitchFamily="34" charset="0"/>
                <a:ea typeface="Calibri" panose="020F0502020204030204" pitchFamily="34" charset="0"/>
                <a:cs typeface="Times New Roman" panose="02020603050405020304" pitchFamily="18" charset="0"/>
              </a:rPr>
              <a:t> a self-seeking pursuit of temporary pleasure while on earth.</a:t>
            </a:r>
          </a:p>
          <a:p>
            <a:pPr marL="0" marR="0" algn="ctr">
              <a:spcBef>
                <a:spcPts val="0"/>
              </a:spcBef>
              <a:spcAft>
                <a:spcPts val="0"/>
              </a:spcAft>
              <a:tabLst>
                <a:tab pos="180721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6473862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22</a:t>
            </a:fld>
            <a:endParaRPr lang="en-US" dirty="0"/>
          </a:p>
        </p:txBody>
      </p:sp>
      <p:sp>
        <p:nvSpPr>
          <p:cNvPr id="4" name="TextBox 3">
            <a:extLst>
              <a:ext uri="{FF2B5EF4-FFF2-40B4-BE49-F238E27FC236}">
                <a16:creationId xmlns:a16="http://schemas.microsoft.com/office/drawing/2014/main" id="{D23099FB-0564-6782-B0A0-9E6206547A45}"/>
              </a:ext>
            </a:extLst>
          </p:cNvPr>
          <p:cNvSpPr txBox="1"/>
          <p:nvPr/>
        </p:nvSpPr>
        <p:spPr>
          <a:xfrm>
            <a:off x="192506" y="0"/>
            <a:ext cx="9490508" cy="5293757"/>
          </a:xfrm>
          <a:prstGeom prst="rect">
            <a:avLst/>
          </a:prstGeom>
          <a:noFill/>
        </p:spPr>
        <p:txBody>
          <a:bodyPr wrap="square">
            <a:spAutoFit/>
          </a:bodyPr>
          <a:lstStyle/>
          <a:p>
            <a:pPr marL="0" marR="0" algn="ctr">
              <a:spcBef>
                <a:spcPts val="0"/>
              </a:spcBef>
              <a:spcAft>
                <a:spcPts val="0"/>
              </a:spcAft>
              <a:tabLst>
                <a:tab pos="180721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tabLst>
                <a:tab pos="1807210" algn="l"/>
              </a:tabLst>
            </a:pPr>
            <a:r>
              <a:rPr lang="en-US" sz="6600" dirty="0">
                <a:effectLst/>
                <a:latin typeface="Calibri" panose="020F0502020204030204" pitchFamily="34" charset="0"/>
                <a:ea typeface="Calibri" panose="020F0502020204030204" pitchFamily="34" charset="0"/>
                <a:cs typeface="Times New Roman" panose="02020603050405020304" pitchFamily="18" charset="0"/>
              </a:rPr>
              <a:t>The Impact of giving to the Lord’s Church </a:t>
            </a:r>
            <a:r>
              <a:rPr lang="en-US" sz="6000" dirty="0">
                <a:effectLst/>
                <a:latin typeface="Calibri" panose="020F0502020204030204" pitchFamily="34" charset="0"/>
                <a:ea typeface="Calibri" panose="020F0502020204030204" pitchFamily="34" charset="0"/>
                <a:cs typeface="Times New Roman" panose="02020603050405020304" pitchFamily="18" charset="0"/>
              </a:rPr>
              <a:t>(which He owns because He paid for it by His Blood) </a:t>
            </a:r>
          </a:p>
          <a:p>
            <a:pPr marL="0" marR="0" algn="ctr">
              <a:spcBef>
                <a:spcPts val="0"/>
              </a:spcBef>
              <a:spcAft>
                <a:spcPts val="0"/>
              </a:spcAft>
              <a:tabLst>
                <a:tab pos="1807210" algn="l"/>
              </a:tabLst>
            </a:pPr>
            <a:r>
              <a:rPr lang="en-US" sz="6600" dirty="0">
                <a:latin typeface="Calibri" panose="020F0502020204030204" pitchFamily="34" charset="0"/>
                <a:ea typeface="Calibri" panose="020F0502020204030204" pitchFamily="34" charset="0"/>
                <a:cs typeface="Times New Roman" panose="02020603050405020304" pitchFamily="18" charset="0"/>
              </a:rPr>
              <a:t>Is so…</a:t>
            </a:r>
            <a:endParaRPr lang="en-US" sz="60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610454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23</a:t>
            </a:fld>
            <a:endParaRPr lang="en-US" dirty="0"/>
          </a:p>
        </p:txBody>
      </p:sp>
      <p:sp>
        <p:nvSpPr>
          <p:cNvPr id="4" name="TextBox 3">
            <a:extLst>
              <a:ext uri="{FF2B5EF4-FFF2-40B4-BE49-F238E27FC236}">
                <a16:creationId xmlns:a16="http://schemas.microsoft.com/office/drawing/2014/main" id="{D23099FB-0564-6782-B0A0-9E6206547A45}"/>
              </a:ext>
            </a:extLst>
          </p:cNvPr>
          <p:cNvSpPr txBox="1"/>
          <p:nvPr/>
        </p:nvSpPr>
        <p:spPr>
          <a:xfrm>
            <a:off x="231007" y="1001027"/>
            <a:ext cx="9490508" cy="4832092"/>
          </a:xfrm>
          <a:prstGeom prst="rect">
            <a:avLst/>
          </a:prstGeom>
          <a:noFill/>
        </p:spPr>
        <p:txBody>
          <a:bodyPr wrap="square">
            <a:spAutoFit/>
          </a:bodyPr>
          <a:lstStyle/>
          <a:p>
            <a:pPr marL="0" marR="0" algn="ctr">
              <a:spcBef>
                <a:spcPts val="0"/>
              </a:spcBef>
              <a:spcAft>
                <a:spcPts val="0"/>
              </a:spcAft>
              <a:tabLst>
                <a:tab pos="180721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tabLst>
                <a:tab pos="1807210" algn="l"/>
              </a:tabLst>
            </a:pPr>
            <a:r>
              <a:rPr lang="en-US" sz="9600" b="1" dirty="0">
                <a:effectLst/>
                <a:latin typeface="Calibri" panose="020F0502020204030204" pitchFamily="34" charset="0"/>
                <a:ea typeface="Calibri" panose="020F0502020204030204" pitchFamily="34" charset="0"/>
                <a:cs typeface="Times New Roman" panose="02020603050405020304" pitchFamily="18" charset="0"/>
              </a:rPr>
              <a:t>ALL OF CREATION CAN EXPERIENCE HEAVEN</a:t>
            </a:r>
            <a:r>
              <a:rPr lang="en-US" sz="9600" dirty="0">
                <a:effectLst/>
                <a:latin typeface="Calibri" panose="020F0502020204030204" pitchFamily="34" charset="0"/>
                <a:ea typeface="Calibri" panose="020F0502020204030204" pitchFamily="34" charset="0"/>
                <a:cs typeface="Times New Roman" panose="02020603050405020304" pitchFamily="18" charset="0"/>
              </a:rPr>
              <a:t>!</a:t>
            </a:r>
          </a:p>
        </p:txBody>
      </p:sp>
    </p:spTree>
    <p:extLst>
      <p:ext uri="{BB962C8B-B14F-4D97-AF65-F5344CB8AC3E}">
        <p14:creationId xmlns:p14="http://schemas.microsoft.com/office/powerpoint/2010/main" val="151662119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24</a:t>
            </a:fld>
            <a:endParaRPr lang="en-US" dirty="0"/>
          </a:p>
        </p:txBody>
      </p:sp>
      <p:sp>
        <p:nvSpPr>
          <p:cNvPr id="4" name="TextBox 3">
            <a:extLst>
              <a:ext uri="{FF2B5EF4-FFF2-40B4-BE49-F238E27FC236}">
                <a16:creationId xmlns:a16="http://schemas.microsoft.com/office/drawing/2014/main" id="{D23099FB-0564-6782-B0A0-9E6206547A45}"/>
              </a:ext>
            </a:extLst>
          </p:cNvPr>
          <p:cNvSpPr txBox="1"/>
          <p:nvPr/>
        </p:nvSpPr>
        <p:spPr>
          <a:xfrm>
            <a:off x="259883" y="105878"/>
            <a:ext cx="9490508" cy="5755422"/>
          </a:xfrm>
          <a:prstGeom prst="rect">
            <a:avLst/>
          </a:prstGeom>
          <a:noFill/>
        </p:spPr>
        <p:txBody>
          <a:bodyPr wrap="square">
            <a:spAutoFit/>
          </a:bodyPr>
          <a:lstStyle/>
          <a:p>
            <a:pPr marL="0" marR="0" algn="ctr">
              <a:spcBef>
                <a:spcPts val="0"/>
              </a:spcBef>
              <a:spcAft>
                <a:spcPts val="0"/>
              </a:spcAft>
              <a:tabLst>
                <a:tab pos="1807210" algn="l"/>
              </a:tabLst>
            </a:pPr>
            <a:r>
              <a:rPr lang="en-US" sz="2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lgn="ctr">
              <a:spcBef>
                <a:spcPts val="0"/>
              </a:spcBef>
              <a:spcAft>
                <a:spcPts val="0"/>
              </a:spcAft>
              <a:tabLst>
                <a:tab pos="1807210" algn="l"/>
              </a:tabLst>
            </a:pPr>
            <a:r>
              <a:rPr lang="en-US" sz="9600" b="1" dirty="0">
                <a:effectLst/>
                <a:latin typeface="Calibri" panose="020F0502020204030204" pitchFamily="34" charset="0"/>
                <a:ea typeface="Calibri" panose="020F0502020204030204" pitchFamily="34" charset="0"/>
                <a:cs typeface="Times New Roman" panose="02020603050405020304" pitchFamily="18" charset="0"/>
              </a:rPr>
              <a:t>What say you?</a:t>
            </a:r>
          </a:p>
          <a:p>
            <a:pPr marL="0" marR="0" algn="ctr">
              <a:spcBef>
                <a:spcPts val="0"/>
              </a:spcBef>
              <a:spcAft>
                <a:spcPts val="0"/>
              </a:spcAft>
              <a:tabLst>
                <a:tab pos="1807210" algn="l"/>
              </a:tabLst>
            </a:pPr>
            <a:endParaRPr lang="en-US" sz="5400" b="1"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1807210" algn="l"/>
              </a:tabLst>
            </a:pPr>
            <a:r>
              <a:rPr lang="en-US" sz="9600" b="1" dirty="0">
                <a:latin typeface="Calibri" panose="020F0502020204030204" pitchFamily="34" charset="0"/>
                <a:ea typeface="Calibri" panose="020F0502020204030204" pitchFamily="34" charset="0"/>
                <a:cs typeface="Times New Roman" panose="02020603050405020304" pitchFamily="18" charset="0"/>
              </a:rPr>
              <a:t>All of Eternity Awaits…</a:t>
            </a:r>
            <a:endParaRPr lang="en-US" sz="9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0822881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rgbClr val="004D86"/>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07806B8-0AE7-AEEB-4CAC-766A0F28118E}"/>
              </a:ext>
            </a:extLst>
          </p:cNvPr>
          <p:cNvSpPr>
            <a:spLocks noGrp="1"/>
          </p:cNvSpPr>
          <p:nvPr>
            <p:ph type="sldNum" sz="quarter" idx="12"/>
          </p:nvPr>
        </p:nvSpPr>
        <p:spPr/>
        <p:txBody>
          <a:bodyPr/>
          <a:lstStyle/>
          <a:p>
            <a:fld id="{A61A341E-B9EC-4D5D-8FDE-A0B9F8D03157}" type="slidenum">
              <a:rPr lang="en-US" smtClean="0"/>
              <a:t>25</a:t>
            </a:fld>
            <a:endParaRPr lang="en-US" dirty="0"/>
          </a:p>
        </p:txBody>
      </p:sp>
      <p:sp>
        <p:nvSpPr>
          <p:cNvPr id="9" name="TextBox 8">
            <a:extLst>
              <a:ext uri="{FF2B5EF4-FFF2-40B4-BE49-F238E27FC236}">
                <a16:creationId xmlns:a16="http://schemas.microsoft.com/office/drawing/2014/main" id="{8914661E-CAD7-5B54-8AFC-676689B12E6B}"/>
              </a:ext>
            </a:extLst>
          </p:cNvPr>
          <p:cNvSpPr txBox="1"/>
          <p:nvPr/>
        </p:nvSpPr>
        <p:spPr>
          <a:xfrm>
            <a:off x="0" y="-86405"/>
            <a:ext cx="11930743" cy="6701835"/>
          </a:xfrm>
          <a:prstGeom prst="rect">
            <a:avLst/>
          </a:prstGeom>
          <a:noFill/>
        </p:spPr>
        <p:txBody>
          <a:bodyPr wrap="square">
            <a:spAutoFit/>
          </a:bodyPr>
          <a:lstStyle/>
          <a:p>
            <a:endParaRPr lang="en-US" dirty="0"/>
          </a:p>
          <a:p>
            <a:pPr algn="ctr"/>
            <a:r>
              <a:rPr lang="en-US" dirty="0">
                <a:highlight>
                  <a:srgbClr val="004D86"/>
                </a:highlight>
              </a:rPr>
              <a:t>Each time someone comes to Messiah, the fullness of the Gentiles grows closer as does the Second Advent.</a:t>
            </a:r>
          </a:p>
          <a:p>
            <a:pPr algn="ctr"/>
            <a:r>
              <a:rPr lang="en-US" sz="1050" dirty="0">
                <a:highlight>
                  <a:srgbClr val="004D86"/>
                </a:highlight>
              </a:rPr>
              <a:t> </a:t>
            </a:r>
          </a:p>
          <a:p>
            <a:pPr algn="ctr"/>
            <a:r>
              <a:rPr lang="en-US" dirty="0">
                <a:highlight>
                  <a:srgbClr val="004D86"/>
                </a:highlight>
              </a:rPr>
              <a:t>Please contact us with prayer requests or questions. </a:t>
            </a:r>
          </a:p>
          <a:p>
            <a:pPr algn="ctr"/>
            <a:r>
              <a:rPr lang="en-US" dirty="0">
                <a:highlight>
                  <a:srgbClr val="004D86"/>
                </a:highlight>
                <a:hlinkClick r:id="rId2">
                  <a:extLst>
                    <a:ext uri="{A12FA001-AC4F-418D-AE19-62706E023703}">
                      <ahyp:hlinkClr xmlns:ahyp="http://schemas.microsoft.com/office/drawing/2018/hyperlinkcolor" val="tx"/>
                    </a:ext>
                  </a:extLst>
                </a:hlinkClick>
              </a:rPr>
              <a:t>Www.pastorick.org</a:t>
            </a:r>
            <a:endParaRPr lang="en-US" dirty="0">
              <a:highlight>
                <a:srgbClr val="004D86"/>
              </a:highlight>
            </a:endParaRPr>
          </a:p>
          <a:p>
            <a:pPr algn="ctr"/>
            <a:endParaRPr lang="en-US" sz="1100" dirty="0">
              <a:highlight>
                <a:srgbClr val="004D86"/>
              </a:highlight>
            </a:endParaRPr>
          </a:p>
          <a:p>
            <a:pPr algn="ctr"/>
            <a:r>
              <a:rPr lang="en-US" dirty="0">
                <a:highlight>
                  <a:srgbClr val="004D86"/>
                </a:highlight>
              </a:rPr>
              <a:t>	25 </a:t>
            </a:r>
            <a:r>
              <a:rPr lang="en-US" i="1" dirty="0">
                <a:highlight>
                  <a:srgbClr val="004D86"/>
                </a:highlight>
              </a:rPr>
              <a:t>For I would not, brethren, that ye should be ignorant of this mystery, lest ye should be wise in your own conceits; that blindness in part is happened to Israel, until the fullness of the Gentiles be come in.   </a:t>
            </a:r>
            <a:r>
              <a:rPr lang="en-US" dirty="0">
                <a:highlight>
                  <a:srgbClr val="004D86"/>
                </a:highlight>
              </a:rPr>
              <a:t>- Romans 11:25  --KJV</a:t>
            </a:r>
          </a:p>
          <a:p>
            <a:pPr algn="ctr"/>
            <a:endParaRPr lang="en-US" dirty="0">
              <a:highlight>
                <a:srgbClr val="004D86"/>
              </a:highlight>
            </a:endParaRPr>
          </a:p>
          <a:p>
            <a:pPr algn="ctr"/>
            <a:r>
              <a:rPr lang="en-US" dirty="0">
                <a:highlight>
                  <a:srgbClr val="004D86"/>
                </a:highlight>
              </a:rPr>
              <a:t>The  1611 and 1612 King James Bible</a:t>
            </a:r>
          </a:p>
          <a:p>
            <a:pPr algn="ctr"/>
            <a:r>
              <a:rPr lang="en-US" sz="1000" dirty="0">
                <a:highlight>
                  <a:srgbClr val="004D86"/>
                </a:highlight>
              </a:rPr>
              <a:t> </a:t>
            </a:r>
            <a:r>
              <a:rPr lang="en-US" dirty="0">
                <a:highlight>
                  <a:srgbClr val="004D86"/>
                </a:highlight>
              </a:rPr>
              <a:t>	</a:t>
            </a:r>
          </a:p>
          <a:p>
            <a:pPr algn="ctr"/>
            <a:r>
              <a:rPr lang="en-US" sz="2000" dirty="0">
                <a:highlight>
                  <a:srgbClr val="004D86"/>
                </a:highlight>
                <a:hlinkClick r:id="rId3">
                  <a:extLst>
                    <a:ext uri="{A12FA001-AC4F-418D-AE19-62706E023703}">
                      <ahyp:hlinkClr xmlns:ahyp="http://schemas.microsoft.com/office/drawing/2018/hyperlinkcolor" val="tx"/>
                    </a:ext>
                  </a:extLst>
                </a:hlinkClick>
              </a:rPr>
              <a:t>The Textus Receptus</a:t>
            </a:r>
            <a:endParaRPr lang="en-US" sz="2000" dirty="0">
              <a:highlight>
                <a:srgbClr val="004D86"/>
              </a:highlight>
            </a:endParaRPr>
          </a:p>
          <a:p>
            <a:pPr algn="ctr"/>
            <a:endParaRPr lang="en-US" sz="1200" dirty="0">
              <a:highlight>
                <a:srgbClr val="004D86"/>
              </a:highlight>
            </a:endParaRPr>
          </a:p>
          <a:p>
            <a:pPr algn="ctr"/>
            <a:r>
              <a:rPr lang="en-US" sz="2000" dirty="0">
                <a:highlight>
                  <a:srgbClr val="004D86"/>
                </a:highlight>
                <a:hlinkClick r:id="rId4">
                  <a:extLst>
                    <a:ext uri="{A12FA001-AC4F-418D-AE19-62706E023703}">
                      <ahyp:hlinkClr xmlns:ahyp="http://schemas.microsoft.com/office/drawing/2018/hyperlinkcolor" val="tx"/>
                    </a:ext>
                  </a:extLst>
                </a:hlinkClick>
              </a:rPr>
              <a:t>My Dear Friend Brother Floyd</a:t>
            </a:r>
            <a:endParaRPr lang="en-US" sz="2000" dirty="0">
              <a:highlight>
                <a:srgbClr val="004D86"/>
              </a:highlight>
            </a:endParaRPr>
          </a:p>
          <a:p>
            <a:pPr algn="ctr"/>
            <a:r>
              <a:rPr lang="en-US" sz="1400" dirty="0">
                <a:highlight>
                  <a:srgbClr val="004D86"/>
                </a:highlight>
              </a:rPr>
              <a:t> </a:t>
            </a:r>
          </a:p>
          <a:p>
            <a:pPr algn="ctr"/>
            <a:r>
              <a:rPr lang="en-US" sz="2000" dirty="0">
                <a:highlight>
                  <a:srgbClr val="004D86"/>
                </a:highlight>
                <a:hlinkClick r:id="rId5">
                  <a:extLst>
                    <a:ext uri="{A12FA001-AC4F-418D-AE19-62706E023703}">
                      <ahyp:hlinkClr xmlns:ahyp="http://schemas.microsoft.com/office/drawing/2018/hyperlinkcolor" val="tx"/>
                    </a:ext>
                  </a:extLst>
                </a:hlinkClick>
              </a:rPr>
              <a:t>www.loveisrael.org</a:t>
            </a:r>
            <a:endParaRPr lang="en-US" sz="2000" dirty="0">
              <a:highlight>
                <a:srgbClr val="004D86"/>
              </a:highlight>
            </a:endParaRPr>
          </a:p>
          <a:p>
            <a:pPr algn="ctr"/>
            <a:endParaRPr lang="en-US" dirty="0">
              <a:highlight>
                <a:srgbClr val="004D86"/>
              </a:highlight>
            </a:endParaRPr>
          </a:p>
          <a:p>
            <a:pPr algn="ctr"/>
            <a:r>
              <a:rPr lang="en-US" dirty="0">
                <a:highlight>
                  <a:srgbClr val="004D86"/>
                </a:highlight>
              </a:rPr>
              <a:t>The Jewish People for Preserving the Holy Writ</a:t>
            </a:r>
          </a:p>
          <a:p>
            <a:pPr algn="ctr"/>
            <a:endParaRPr lang="en-US" sz="1200" dirty="0">
              <a:highlight>
                <a:srgbClr val="004D86"/>
              </a:highlight>
            </a:endParaRPr>
          </a:p>
          <a:p>
            <a:pPr algn="ctr"/>
            <a:r>
              <a:rPr lang="en-US" dirty="0">
                <a:highlight>
                  <a:srgbClr val="004D86"/>
                </a:highlight>
              </a:rPr>
              <a:t>Sunday 11:00 A.M.           Room AE203   OLSEN GROUP (Coed) -All Ages Mixed</a:t>
            </a:r>
          </a:p>
          <a:p>
            <a:pPr algn="ctr"/>
            <a:endParaRPr lang="en-US" sz="2000" dirty="0">
              <a:highlight>
                <a:srgbClr val="004D86"/>
              </a:highlight>
            </a:endParaRPr>
          </a:p>
          <a:p>
            <a:pPr algn="ctr"/>
            <a:r>
              <a:rPr lang="en-US" sz="2000" dirty="0">
                <a:highlight>
                  <a:srgbClr val="004D86"/>
                </a:highlight>
                <a:hlinkClick r:id="rId6">
                  <a:extLst>
                    <a:ext uri="{A12FA001-AC4F-418D-AE19-62706E023703}">
                      <ahyp:hlinkClr xmlns:ahyp="http://schemas.microsoft.com/office/drawing/2018/hyperlinkcolor" val="tx"/>
                    </a:ext>
                  </a:extLst>
                </a:hlinkClick>
              </a:rPr>
              <a:t>Oakwood 2154 Loop 337 N (Adult Education Building) New Braunfels, TX 78130</a:t>
            </a:r>
            <a:endParaRPr lang="en-US" sz="2000" dirty="0">
              <a:highlight>
                <a:srgbClr val="004D86"/>
              </a:highlight>
            </a:endParaRPr>
          </a:p>
          <a:p>
            <a:pPr algn="ctr"/>
            <a:endParaRPr lang="en-US" dirty="0">
              <a:highlight>
                <a:srgbClr val="004D86"/>
              </a:highlight>
            </a:endParaRPr>
          </a:p>
          <a:p>
            <a:pPr algn="ctr"/>
            <a:r>
              <a:rPr lang="en-US" sz="2000" dirty="0">
                <a:highlight>
                  <a:srgbClr val="004D86"/>
                </a:highlight>
              </a:rPr>
              <a:t>youtube.com/</a:t>
            </a:r>
            <a:r>
              <a:rPr lang="en-US" sz="2000" dirty="0" err="1">
                <a:highlight>
                  <a:srgbClr val="004D86"/>
                </a:highlight>
              </a:rPr>
              <a:t>watch?v</a:t>
            </a:r>
            <a:r>
              <a:rPr lang="en-US" sz="2000" dirty="0">
                <a:highlight>
                  <a:srgbClr val="004D86"/>
                </a:highlight>
              </a:rPr>
              <a:t>=toFRfX0mWKU          facebook.com/Pastorick.org</a:t>
            </a:r>
          </a:p>
          <a:p>
            <a:endParaRPr lang="en-US" dirty="0"/>
          </a:p>
        </p:txBody>
      </p:sp>
      <p:pic>
        <p:nvPicPr>
          <p:cNvPr id="3" name="Picture 2" descr="Logotype Loveisrael">
            <a:hlinkClick r:id="rId5"/>
            <a:extLst>
              <a:ext uri="{FF2B5EF4-FFF2-40B4-BE49-F238E27FC236}">
                <a16:creationId xmlns:a16="http://schemas.microsoft.com/office/drawing/2014/main" id="{587BB71E-C1A4-3ED7-BCDF-66B61E52E9AC}"/>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9631994" y="2560885"/>
            <a:ext cx="1485512" cy="1478230"/>
          </a:xfrm>
          <a:prstGeom prst="rect">
            <a:avLst/>
          </a:prstGeom>
          <a:noFill/>
          <a:extLst>
            <a:ext uri="{909E8E84-426E-40DD-AFC4-6F175D3DCCD1}">
              <a14:hiddenFill xmlns:a14="http://schemas.microsoft.com/office/drawing/2010/main">
                <a:solidFill>
                  <a:srgbClr val="FFFFFF"/>
                </a:solidFill>
              </a14:hiddenFill>
            </a:ext>
          </a:extLst>
        </p:spPr>
      </p:pic>
      <p:pic>
        <p:nvPicPr>
          <p:cNvPr id="4" name="Picture 3" descr="Israel Signs - Magnetic Scripture Sign MINISTRYKJV 1611">
            <a:extLst>
              <a:ext uri="{FF2B5EF4-FFF2-40B4-BE49-F238E27FC236}">
                <a16:creationId xmlns:a16="http://schemas.microsoft.com/office/drawing/2014/main" id="{35FB7F9A-6548-B173-E4E1-F266C58F4F01}"/>
              </a:ext>
            </a:extLst>
          </p:cNvPr>
          <p:cNvPicPr>
            <a:picLocks noChangeAspect="1"/>
          </p:cNvPicPr>
          <p:nvPr/>
        </p:nvPicPr>
        <p:blipFill>
          <a:blip r:embed="rId8">
            <a:extLst>
              <a:ext uri="{28A0092B-C50C-407E-A947-70E740481C1C}">
                <a14:useLocalDpi xmlns:a14="http://schemas.microsoft.com/office/drawing/2010/main" val="0"/>
              </a:ext>
            </a:extLst>
          </a:blip>
          <a:srcRect/>
          <a:stretch>
            <a:fillRect/>
          </a:stretch>
        </p:blipFill>
        <p:spPr bwMode="auto">
          <a:xfrm>
            <a:off x="349280" y="2959585"/>
            <a:ext cx="3364161" cy="668495"/>
          </a:xfrm>
          <a:prstGeom prst="rect">
            <a:avLst/>
          </a:prstGeom>
          <a:noFill/>
          <a:ln>
            <a:noFill/>
          </a:ln>
        </p:spPr>
      </p:pic>
    </p:spTree>
    <p:extLst>
      <p:ext uri="{BB962C8B-B14F-4D97-AF65-F5344CB8AC3E}">
        <p14:creationId xmlns:p14="http://schemas.microsoft.com/office/powerpoint/2010/main" val="4780766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3</a:t>
            </a:fld>
            <a:endParaRPr lang="en-US" dirty="0"/>
          </a:p>
        </p:txBody>
      </p:sp>
      <p:sp>
        <p:nvSpPr>
          <p:cNvPr id="4" name="TextBox 3">
            <a:extLst>
              <a:ext uri="{FF2B5EF4-FFF2-40B4-BE49-F238E27FC236}">
                <a16:creationId xmlns:a16="http://schemas.microsoft.com/office/drawing/2014/main" id="{D1EB1777-1A8C-5DCD-3A63-184835507C9F}"/>
              </a:ext>
            </a:extLst>
          </p:cNvPr>
          <p:cNvSpPr txBox="1"/>
          <p:nvPr/>
        </p:nvSpPr>
        <p:spPr>
          <a:xfrm>
            <a:off x="0" y="269002"/>
            <a:ext cx="12021954" cy="3600986"/>
          </a:xfrm>
          <a:prstGeom prst="rect">
            <a:avLst/>
          </a:prstGeom>
          <a:noFill/>
        </p:spPr>
        <p:txBody>
          <a:bodyPr wrap="square">
            <a:spAutoFit/>
          </a:bodyPr>
          <a:lstStyle/>
          <a:p>
            <a:pPr marL="0" marR="0">
              <a:spcBef>
                <a:spcPts val="0"/>
              </a:spcBef>
              <a:spcAft>
                <a:spcPts val="0"/>
              </a:spcAft>
            </a:pPr>
            <a:r>
              <a:rPr lang="en-US" sz="6600" dirty="0">
                <a:effectLst/>
                <a:latin typeface="Calibri" panose="020F0502020204030204" pitchFamily="34" charset="0"/>
                <a:ea typeface="Calibri" panose="020F0502020204030204" pitchFamily="34" charset="0"/>
                <a:cs typeface="Times New Roman" panose="02020603050405020304" pitchFamily="18" charset="0"/>
              </a:rPr>
              <a:t>(Q) What is the PRINCIPAL reason followers of Messiah give to His work?</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329792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4</a:t>
            </a:fld>
            <a:endParaRPr lang="en-US" dirty="0"/>
          </a:p>
        </p:txBody>
      </p:sp>
      <p:sp>
        <p:nvSpPr>
          <p:cNvPr id="4" name="TextBox 3">
            <a:extLst>
              <a:ext uri="{FF2B5EF4-FFF2-40B4-BE49-F238E27FC236}">
                <a16:creationId xmlns:a16="http://schemas.microsoft.com/office/drawing/2014/main" id="{D1EB1777-1A8C-5DCD-3A63-184835507C9F}"/>
              </a:ext>
            </a:extLst>
          </p:cNvPr>
          <p:cNvSpPr txBox="1"/>
          <p:nvPr/>
        </p:nvSpPr>
        <p:spPr>
          <a:xfrm>
            <a:off x="0" y="269002"/>
            <a:ext cx="12021954" cy="5632311"/>
          </a:xfrm>
          <a:prstGeom prst="rect">
            <a:avLst/>
          </a:prstGeom>
          <a:noFill/>
        </p:spPr>
        <p:txBody>
          <a:bodyPr wrap="square">
            <a:spAutoFit/>
          </a:bodyPr>
          <a:lstStyle/>
          <a:p>
            <a:pPr marL="0" marR="0">
              <a:spcBef>
                <a:spcPts val="0"/>
              </a:spcBef>
              <a:spcAft>
                <a:spcPts val="0"/>
              </a:spcAft>
            </a:pPr>
            <a:r>
              <a:rPr lang="en-US" sz="6600" dirty="0">
                <a:effectLst/>
                <a:latin typeface="Calibri" panose="020F0502020204030204" pitchFamily="34" charset="0"/>
                <a:ea typeface="Calibri" panose="020F0502020204030204" pitchFamily="34" charset="0"/>
                <a:cs typeface="Times New Roman" panose="02020603050405020304" pitchFamily="18" charset="0"/>
              </a:rPr>
              <a:t>(Q) What is the PRINCIPAL reason followers of Messiah give to His work?</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6600" dirty="0">
                <a:effectLst/>
                <a:latin typeface="Calibri" panose="020F0502020204030204" pitchFamily="34" charset="0"/>
                <a:ea typeface="Calibri" panose="020F0502020204030204" pitchFamily="34" charset="0"/>
                <a:cs typeface="Times New Roman" panose="02020603050405020304" pitchFamily="18" charset="0"/>
              </a:rPr>
              <a:t>(A)To share with all of creation Who He is.</a:t>
            </a:r>
            <a:endParaRPr lang="en-US" sz="48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119682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5</a:t>
            </a:fld>
            <a:endParaRPr lang="en-US" dirty="0"/>
          </a:p>
        </p:txBody>
      </p:sp>
      <p:sp>
        <p:nvSpPr>
          <p:cNvPr id="4" name="TextBox 3">
            <a:extLst>
              <a:ext uri="{FF2B5EF4-FFF2-40B4-BE49-F238E27FC236}">
                <a16:creationId xmlns:a16="http://schemas.microsoft.com/office/drawing/2014/main" id="{D1EB1777-1A8C-5DCD-3A63-184835507C9F}"/>
              </a:ext>
            </a:extLst>
          </p:cNvPr>
          <p:cNvSpPr txBox="1"/>
          <p:nvPr/>
        </p:nvSpPr>
        <p:spPr>
          <a:xfrm>
            <a:off x="170046" y="153498"/>
            <a:ext cx="12021954" cy="1292662"/>
          </a:xfrm>
          <a:prstGeom prst="rect">
            <a:avLst/>
          </a:prstGeom>
          <a:noFill/>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t>
            </a:r>
            <a:r>
              <a:rPr lang="en-US" sz="4800" dirty="0">
                <a:effectLst/>
                <a:latin typeface="Calibri" panose="020F0502020204030204" pitchFamily="34" charset="0"/>
                <a:ea typeface="Calibri" panose="020F0502020204030204" pitchFamily="34" charset="0"/>
                <a:cs typeface="Times New Roman" panose="02020603050405020304" pitchFamily="18" charset="0"/>
              </a:rPr>
              <a:t>Q) Why did Messiah come into the World?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TextBox 2">
            <a:extLst>
              <a:ext uri="{FF2B5EF4-FFF2-40B4-BE49-F238E27FC236}">
                <a16:creationId xmlns:a16="http://schemas.microsoft.com/office/drawing/2014/main" id="{2FE3B617-C913-1153-A5D8-597540A40459}"/>
              </a:ext>
            </a:extLst>
          </p:cNvPr>
          <p:cNvSpPr txBox="1"/>
          <p:nvPr/>
        </p:nvSpPr>
        <p:spPr>
          <a:xfrm>
            <a:off x="5072514" y="683393"/>
            <a:ext cx="3051207" cy="5386090"/>
          </a:xfrm>
          <a:prstGeom prst="rect">
            <a:avLst/>
          </a:prstGeom>
          <a:noFill/>
        </p:spPr>
        <p:txBody>
          <a:bodyPr wrap="square" rtlCol="0">
            <a:spAutoFit/>
          </a:bodyPr>
          <a:lstStyle/>
          <a:p>
            <a:r>
              <a:rPr lang="en-US" sz="34400" b="1" dirty="0"/>
              <a:t>?</a:t>
            </a:r>
          </a:p>
        </p:txBody>
      </p:sp>
    </p:spTree>
    <p:extLst>
      <p:ext uri="{BB962C8B-B14F-4D97-AF65-F5344CB8AC3E}">
        <p14:creationId xmlns:p14="http://schemas.microsoft.com/office/powerpoint/2010/main" val="3374267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6</a:t>
            </a:fld>
            <a:endParaRPr lang="en-US" dirty="0"/>
          </a:p>
        </p:txBody>
      </p:sp>
      <p:sp>
        <p:nvSpPr>
          <p:cNvPr id="4" name="TextBox 3">
            <a:extLst>
              <a:ext uri="{FF2B5EF4-FFF2-40B4-BE49-F238E27FC236}">
                <a16:creationId xmlns:a16="http://schemas.microsoft.com/office/drawing/2014/main" id="{D1EB1777-1A8C-5DCD-3A63-184835507C9F}"/>
              </a:ext>
            </a:extLst>
          </p:cNvPr>
          <p:cNvSpPr txBox="1"/>
          <p:nvPr/>
        </p:nvSpPr>
        <p:spPr>
          <a:xfrm>
            <a:off x="170046" y="153498"/>
            <a:ext cx="12021954" cy="6155531"/>
          </a:xfrm>
          <a:prstGeom prst="rect">
            <a:avLst/>
          </a:prstGeom>
          <a:noFill/>
        </p:spPr>
        <p:txBody>
          <a:bodyPr wrap="square">
            <a:spAutoFit/>
          </a:bodyPr>
          <a:lstStyle/>
          <a:p>
            <a:pPr marL="0" marR="0">
              <a:spcBef>
                <a:spcPts val="0"/>
              </a:spcBef>
              <a:spcAft>
                <a:spcPts val="0"/>
              </a:spcAft>
            </a:pPr>
            <a:r>
              <a:rPr lang="en-US" sz="1600" dirty="0">
                <a:effectLst/>
                <a:latin typeface="Calibri" panose="020F0502020204030204"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3200" dirty="0">
                <a:effectLst/>
                <a:latin typeface="Calibri" panose="020F0502020204030204" pitchFamily="34" charset="0"/>
                <a:ea typeface="Calibri" panose="020F0502020204030204" pitchFamily="34" charset="0"/>
                <a:cs typeface="Times New Roman" panose="02020603050405020304" pitchFamily="18" charset="0"/>
              </a:rPr>
              <a:t>(</a:t>
            </a:r>
            <a:r>
              <a:rPr lang="en-US" sz="4800" dirty="0">
                <a:effectLst/>
                <a:latin typeface="Calibri" panose="020F0502020204030204" pitchFamily="34" charset="0"/>
                <a:ea typeface="Calibri" panose="020F0502020204030204" pitchFamily="34" charset="0"/>
                <a:cs typeface="Times New Roman" panose="02020603050405020304" pitchFamily="18" charset="0"/>
              </a:rPr>
              <a:t>Q) Why did Messiah come into the World?</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4800" dirty="0">
                <a:effectLst/>
                <a:latin typeface="Calibri" panose="020F0502020204030204" pitchFamily="34" charset="0"/>
                <a:ea typeface="Calibri" panose="020F0502020204030204" pitchFamily="34" charset="0"/>
                <a:cs typeface="Times New Roman" panose="02020603050405020304" pitchFamily="18" charset="0"/>
              </a:rPr>
              <a:t>(A) He gives us the answer in </a:t>
            </a:r>
            <a:r>
              <a:rPr lang="en-US" sz="4800" i="1" dirty="0">
                <a:effectLst/>
                <a:latin typeface="Calibri" panose="020F0502020204030204" pitchFamily="34" charset="0"/>
                <a:ea typeface="Calibri" panose="020F0502020204030204" pitchFamily="34" charset="0"/>
                <a:cs typeface="Times New Roman" panose="02020603050405020304" pitchFamily="18" charset="0"/>
              </a:rPr>
              <a:t>John 17:2-3</a:t>
            </a:r>
            <a:endParaRPr lang="en-US" sz="36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000" dirty="0">
                <a:effectLst/>
                <a:latin typeface="Calibri" panose="020F0502020204030204" pitchFamily="34" charset="0"/>
                <a:ea typeface="Calibri" panose="020F0502020204030204" pitchFamily="34" charset="0"/>
                <a:cs typeface="Times New Roman" panose="02020603050405020304" pitchFamily="18" charset="0"/>
              </a:rPr>
              <a:t> </a:t>
            </a:r>
          </a:p>
          <a:p>
            <a:pPr marL="0" marR="0">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i="1" dirty="0">
                <a:effectLst/>
                <a:latin typeface="Segoe UI" panose="020B0502040204020203" pitchFamily="34" charset="0"/>
                <a:ea typeface="Calibri" panose="020F0502020204030204" pitchFamily="34" charset="0"/>
                <a:cs typeface="Times New Roman" panose="02020603050405020304" pitchFamily="18" charset="0"/>
              </a:rPr>
              <a:t>2 As thou hast given him power over all flesh, that he should give eternal life to as many as thou hast given him.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i="1" dirty="0">
                <a:effectLst/>
                <a:latin typeface="Segoe UI" panose="020B0502040204020203" pitchFamily="34" charset="0"/>
                <a:ea typeface="Calibri" panose="020F0502020204030204" pitchFamily="34" charset="0"/>
                <a:cs typeface="Times New Roman" panose="02020603050405020304" pitchFamily="18" charset="0"/>
              </a:rPr>
              <a:t>3 And this is life eternal, that </a:t>
            </a:r>
            <a:r>
              <a:rPr lang="en-US" sz="2800" b="1" i="1" dirty="0">
                <a:effectLst/>
                <a:latin typeface="Segoe UI" panose="020B0502040204020203" pitchFamily="34" charset="0"/>
                <a:ea typeface="Calibri" panose="020F0502020204030204" pitchFamily="34" charset="0"/>
                <a:cs typeface="Times New Roman" panose="02020603050405020304" pitchFamily="18" charset="0"/>
              </a:rPr>
              <a:t>they might know </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thee </a:t>
            </a:r>
            <a:r>
              <a:rPr lang="en-US" sz="2800" b="1" i="1" dirty="0">
                <a:effectLst/>
                <a:latin typeface="Segoe UI" panose="020B0502040204020203" pitchFamily="34" charset="0"/>
                <a:ea typeface="Calibri" panose="020F0502020204030204" pitchFamily="34" charset="0"/>
                <a:cs typeface="Times New Roman" panose="02020603050405020304" pitchFamily="18" charset="0"/>
              </a:rPr>
              <a:t>the only true God</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 and Jesus Christ, whom thou hast sent.  -KJB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1600" i="1" dirty="0">
                <a:effectLst/>
                <a:highlight>
                  <a:srgbClr val="FFFFFF"/>
                </a:highlight>
                <a:latin typeface="Segoe UI" panose="020B0502040204020203" pitchFamily="34" charset="0"/>
                <a:ea typeface="Calibri" panose="020F0502020204030204" pitchFamily="34" charset="0"/>
                <a:cs typeface="Times New Roman" panose="02020603050405020304" pitchFamily="18" charset="0"/>
              </a:rPr>
              <a:t>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i="1" dirty="0">
                <a:effectLst/>
                <a:latin typeface="Segoe UI" panose="020B0502040204020203" pitchFamily="34" charset="0"/>
                <a:ea typeface="Calibri" panose="020F0502020204030204" pitchFamily="34" charset="0"/>
                <a:cs typeface="Times New Roman" panose="02020603050405020304" pitchFamily="18" charset="0"/>
              </a:rPr>
              <a:t>2 just as you gave him authority over all mankind, so that he might give eternal life to all those whom you have given him. </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57150" marR="0">
              <a:spcBef>
                <a:spcPts val="0"/>
              </a:spcBef>
              <a:spcAft>
                <a:spcPts val="0"/>
              </a:spcAft>
            </a:pPr>
            <a:r>
              <a:rPr lang="en-US" sz="2800" i="1" dirty="0">
                <a:effectLst/>
                <a:latin typeface="Segoe UI" panose="020B0502040204020203" pitchFamily="34" charset="0"/>
                <a:ea typeface="Calibri" panose="020F0502020204030204" pitchFamily="34" charset="0"/>
                <a:cs typeface="Times New Roman" panose="02020603050405020304" pitchFamily="18" charset="0"/>
              </a:rPr>
              <a:t>3 And eternal life is this: </a:t>
            </a:r>
            <a:r>
              <a:rPr lang="en-US" sz="2800" b="1" i="1" dirty="0">
                <a:effectLst/>
                <a:latin typeface="Segoe UI" panose="020B0502040204020203" pitchFamily="34" charset="0"/>
                <a:ea typeface="Calibri" panose="020F0502020204030204" pitchFamily="34" charset="0"/>
                <a:cs typeface="Times New Roman" panose="02020603050405020304" pitchFamily="18" charset="0"/>
              </a:rPr>
              <a:t>to know you</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 the </a:t>
            </a:r>
            <a:r>
              <a:rPr lang="en-US" sz="2800" b="1" i="1" dirty="0">
                <a:effectLst/>
                <a:latin typeface="Segoe UI" panose="020B0502040204020203" pitchFamily="34" charset="0"/>
                <a:ea typeface="Calibri" panose="020F0502020204030204" pitchFamily="34" charset="0"/>
                <a:cs typeface="Times New Roman" panose="02020603050405020304" pitchFamily="18" charset="0"/>
              </a:rPr>
              <a:t>one true God,</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 and him whom you sent, </a:t>
            </a:r>
            <a:r>
              <a:rPr lang="en-US" sz="2800" i="1" dirty="0" err="1">
                <a:effectLst/>
                <a:latin typeface="Segoe UI" panose="020B0502040204020203" pitchFamily="34" charset="0"/>
                <a:ea typeface="Calibri" panose="020F0502020204030204" pitchFamily="34" charset="0"/>
                <a:cs typeface="Times New Roman" panose="02020603050405020304" pitchFamily="18" charset="0"/>
              </a:rPr>
              <a:t>Yeshua</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 the Messiah</a:t>
            </a:r>
            <a:r>
              <a:rPr lang="en-US" sz="2000" i="1" dirty="0">
                <a:effectLst/>
                <a:latin typeface="Segoe UI" panose="020B0502040204020203" pitchFamily="34" charset="0"/>
                <a:ea typeface="Calibri" panose="020F0502020204030204" pitchFamily="34" charset="0"/>
                <a:cs typeface="Times New Roman" panose="02020603050405020304" pitchFamily="18" charset="0"/>
              </a:rPr>
              <a:t>.</a:t>
            </a:r>
            <a:r>
              <a:rPr lang="en-US" sz="2800" i="1" dirty="0">
                <a:effectLst/>
                <a:latin typeface="Segoe UI" panose="020B0502040204020203" pitchFamily="34" charset="0"/>
                <a:ea typeface="Calibri" panose="020F0502020204030204" pitchFamily="34" charset="0"/>
                <a:cs typeface="Times New Roman" panose="02020603050405020304" pitchFamily="18" charset="0"/>
              </a:rPr>
              <a:t> -CJB</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p>
            <a:pPr marL="0" marR="0">
              <a:spcBef>
                <a:spcPts val="0"/>
              </a:spcBef>
              <a:spcAft>
                <a:spcPts val="0"/>
              </a:spcAft>
            </a:pPr>
            <a:r>
              <a:rPr lang="en-US" sz="1400" dirty="0">
                <a:effectLst/>
                <a:latin typeface="Calibri" panose="020F0502020204030204" pitchFamily="34" charset="0"/>
                <a:ea typeface="Calibri" panose="020F0502020204030204" pitchFamily="34" charset="0"/>
                <a:cs typeface="Times New Roman" panose="02020603050405020304" pitchFamily="18" charset="0"/>
              </a:rPr>
              <a:t> </a:t>
            </a:r>
            <a:endParaRPr lang="en-US"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320345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7</a:t>
            </a:fld>
            <a:endParaRPr lang="en-US" dirty="0"/>
          </a:p>
        </p:txBody>
      </p:sp>
      <p:pic>
        <p:nvPicPr>
          <p:cNvPr id="3" name="Picture 2" descr="Information Sheet">
            <a:extLst>
              <a:ext uri="{FF2B5EF4-FFF2-40B4-BE49-F238E27FC236}">
                <a16:creationId xmlns:a16="http://schemas.microsoft.com/office/drawing/2014/main" id="{B0C72FC1-0F0E-49D5-D938-A4A6FA64DA3B}"/>
              </a:ext>
            </a:extLst>
          </p:cNvPr>
          <p:cNvPicPr>
            <a:picLocks noChangeAspect="1"/>
          </p:cNvPicPr>
          <p:nvPr/>
        </p:nvPicPr>
        <p:blipFill rotWithShape="1">
          <a:blip r:embed="rId3">
            <a:extLst>
              <a:ext uri="{28A0092B-C50C-407E-A947-70E740481C1C}">
                <a14:useLocalDpi xmlns:a14="http://schemas.microsoft.com/office/drawing/2010/main" val="0"/>
              </a:ext>
            </a:extLst>
          </a:blip>
          <a:srcRect l="3258" t="14612"/>
          <a:stretch/>
        </p:blipFill>
        <p:spPr bwMode="auto">
          <a:xfrm>
            <a:off x="1078029" y="127700"/>
            <a:ext cx="9952521" cy="6311790"/>
          </a:xfrm>
          <a:prstGeom prst="rect">
            <a:avLst/>
          </a:prstGeom>
          <a:noFill/>
          <a:ln>
            <a:noFill/>
          </a:ln>
          <a:extLst>
            <a:ext uri="{53640926-AAD7-44D8-BBD7-CCE9431645EC}">
              <a14:shadowObscured xmlns:a14="http://schemas.microsoft.com/office/drawing/2010/main"/>
            </a:ext>
          </a:extLst>
        </p:spPr>
      </p:pic>
      <p:sp>
        <p:nvSpPr>
          <p:cNvPr id="4" name="TextBox 3">
            <a:extLst>
              <a:ext uri="{FF2B5EF4-FFF2-40B4-BE49-F238E27FC236}">
                <a16:creationId xmlns:a16="http://schemas.microsoft.com/office/drawing/2014/main" id="{590B6729-D7CD-BE18-B6B3-A38D9EE11EFC}"/>
              </a:ext>
            </a:extLst>
          </p:cNvPr>
          <p:cNvSpPr txBox="1"/>
          <p:nvPr/>
        </p:nvSpPr>
        <p:spPr>
          <a:xfrm>
            <a:off x="1318660" y="385010"/>
            <a:ext cx="2146435" cy="707886"/>
          </a:xfrm>
          <a:prstGeom prst="rect">
            <a:avLst/>
          </a:prstGeom>
          <a:solidFill>
            <a:schemeClr val="bg1"/>
          </a:solidFill>
        </p:spPr>
        <p:txBody>
          <a:bodyPr wrap="square" rtlCol="0">
            <a:spAutoFit/>
          </a:bodyPr>
          <a:lstStyle/>
          <a:p>
            <a:r>
              <a:rPr lang="en-US" sz="4000" dirty="0">
                <a:highlight>
                  <a:srgbClr val="000000"/>
                </a:highlight>
              </a:rPr>
              <a:t>Matthew</a:t>
            </a:r>
          </a:p>
        </p:txBody>
      </p:sp>
      <p:sp>
        <p:nvSpPr>
          <p:cNvPr id="5" name="TextBox 4">
            <a:extLst>
              <a:ext uri="{FF2B5EF4-FFF2-40B4-BE49-F238E27FC236}">
                <a16:creationId xmlns:a16="http://schemas.microsoft.com/office/drawing/2014/main" id="{1D516429-86F2-3648-47CF-4921F72D0B22}"/>
              </a:ext>
            </a:extLst>
          </p:cNvPr>
          <p:cNvSpPr txBox="1"/>
          <p:nvPr/>
        </p:nvSpPr>
        <p:spPr>
          <a:xfrm>
            <a:off x="5581049" y="3915877"/>
            <a:ext cx="1262514" cy="707886"/>
          </a:xfrm>
          <a:prstGeom prst="rect">
            <a:avLst/>
          </a:prstGeom>
          <a:solidFill>
            <a:schemeClr val="bg1"/>
          </a:solidFill>
        </p:spPr>
        <p:txBody>
          <a:bodyPr wrap="square" rtlCol="0">
            <a:spAutoFit/>
          </a:bodyPr>
          <a:lstStyle/>
          <a:p>
            <a:r>
              <a:rPr lang="en-US" sz="4000" dirty="0">
                <a:highlight>
                  <a:srgbClr val="000000"/>
                </a:highlight>
              </a:rPr>
              <a:t>John</a:t>
            </a:r>
          </a:p>
        </p:txBody>
      </p:sp>
      <p:sp>
        <p:nvSpPr>
          <p:cNvPr id="6" name="TextBox 5">
            <a:extLst>
              <a:ext uri="{FF2B5EF4-FFF2-40B4-BE49-F238E27FC236}">
                <a16:creationId xmlns:a16="http://schemas.microsoft.com/office/drawing/2014/main" id="{A124F9FD-BA76-A9FC-8A0F-4A9A998488A9}"/>
              </a:ext>
            </a:extLst>
          </p:cNvPr>
          <p:cNvSpPr txBox="1"/>
          <p:nvPr/>
        </p:nvSpPr>
        <p:spPr>
          <a:xfrm>
            <a:off x="2778493" y="2152850"/>
            <a:ext cx="1273744" cy="707886"/>
          </a:xfrm>
          <a:prstGeom prst="rect">
            <a:avLst/>
          </a:prstGeom>
          <a:solidFill>
            <a:schemeClr val="bg1"/>
          </a:solidFill>
        </p:spPr>
        <p:txBody>
          <a:bodyPr wrap="square" rtlCol="0">
            <a:spAutoFit/>
          </a:bodyPr>
          <a:lstStyle/>
          <a:p>
            <a:r>
              <a:rPr lang="en-US" sz="4000" dirty="0">
                <a:highlight>
                  <a:srgbClr val="000000"/>
                </a:highlight>
              </a:rPr>
              <a:t>Luke</a:t>
            </a:r>
          </a:p>
        </p:txBody>
      </p:sp>
      <p:sp>
        <p:nvSpPr>
          <p:cNvPr id="7" name="TextBox 6">
            <a:extLst>
              <a:ext uri="{FF2B5EF4-FFF2-40B4-BE49-F238E27FC236}">
                <a16:creationId xmlns:a16="http://schemas.microsoft.com/office/drawing/2014/main" id="{6114BA45-580F-8656-CA68-9B33615E035F}"/>
              </a:ext>
            </a:extLst>
          </p:cNvPr>
          <p:cNvSpPr txBox="1"/>
          <p:nvPr/>
        </p:nvSpPr>
        <p:spPr>
          <a:xfrm>
            <a:off x="6819498" y="996214"/>
            <a:ext cx="1313849" cy="707886"/>
          </a:xfrm>
          <a:prstGeom prst="rect">
            <a:avLst/>
          </a:prstGeom>
          <a:solidFill>
            <a:schemeClr val="bg1"/>
          </a:solidFill>
        </p:spPr>
        <p:txBody>
          <a:bodyPr wrap="square" rtlCol="0">
            <a:spAutoFit/>
          </a:bodyPr>
          <a:lstStyle/>
          <a:p>
            <a:r>
              <a:rPr lang="en-US" sz="4000" dirty="0">
                <a:highlight>
                  <a:srgbClr val="000000"/>
                </a:highlight>
              </a:rPr>
              <a:t>Mark</a:t>
            </a:r>
          </a:p>
        </p:txBody>
      </p:sp>
      <p:sp>
        <p:nvSpPr>
          <p:cNvPr id="8" name="TextBox 7">
            <a:extLst>
              <a:ext uri="{FF2B5EF4-FFF2-40B4-BE49-F238E27FC236}">
                <a16:creationId xmlns:a16="http://schemas.microsoft.com/office/drawing/2014/main" id="{160CEE95-D022-189F-2280-FAB1FDACBE78}"/>
              </a:ext>
            </a:extLst>
          </p:cNvPr>
          <p:cNvSpPr txBox="1"/>
          <p:nvPr/>
        </p:nvSpPr>
        <p:spPr>
          <a:xfrm>
            <a:off x="7007193" y="3529263"/>
            <a:ext cx="2502568" cy="707886"/>
          </a:xfrm>
          <a:prstGeom prst="rect">
            <a:avLst/>
          </a:prstGeom>
          <a:solidFill>
            <a:schemeClr val="bg1"/>
          </a:solidFill>
        </p:spPr>
        <p:txBody>
          <a:bodyPr wrap="square" rtlCol="0">
            <a:spAutoFit/>
          </a:bodyPr>
          <a:lstStyle/>
          <a:p>
            <a:r>
              <a:rPr lang="en-US" sz="4000" dirty="0">
                <a:highlight>
                  <a:srgbClr val="000000"/>
                </a:highlight>
              </a:rPr>
              <a:t>John 17:1-3</a:t>
            </a:r>
          </a:p>
        </p:txBody>
      </p:sp>
    </p:spTree>
    <p:extLst>
      <p:ext uri="{BB962C8B-B14F-4D97-AF65-F5344CB8AC3E}">
        <p14:creationId xmlns:p14="http://schemas.microsoft.com/office/powerpoint/2010/main" val="35504928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8</a:t>
            </a:fld>
            <a:endParaRPr lang="en-US" dirty="0"/>
          </a:p>
        </p:txBody>
      </p:sp>
      <p:sp>
        <p:nvSpPr>
          <p:cNvPr id="4" name="TextBox 3">
            <a:extLst>
              <a:ext uri="{FF2B5EF4-FFF2-40B4-BE49-F238E27FC236}">
                <a16:creationId xmlns:a16="http://schemas.microsoft.com/office/drawing/2014/main" id="{1FDAA745-B475-06BC-E3AC-701A1D64B500}"/>
              </a:ext>
            </a:extLst>
          </p:cNvPr>
          <p:cNvSpPr txBox="1"/>
          <p:nvPr/>
        </p:nvSpPr>
        <p:spPr>
          <a:xfrm>
            <a:off x="154003" y="438297"/>
            <a:ext cx="11896825" cy="4278094"/>
          </a:xfrm>
          <a:prstGeom prst="rect">
            <a:avLst/>
          </a:prstGeom>
          <a:noFill/>
        </p:spPr>
        <p:txBody>
          <a:bodyPr wrap="square">
            <a:spAutoFit/>
          </a:bodyPr>
          <a:lstStyle/>
          <a:p>
            <a:pPr marL="0" marR="0" algn="ctr">
              <a:spcBef>
                <a:spcPts val="0"/>
              </a:spcBef>
              <a:spcAft>
                <a:spcPts val="0"/>
              </a:spcAft>
            </a:pPr>
            <a:r>
              <a:rPr lang="en-US" sz="6000" dirty="0">
                <a:effectLst/>
                <a:latin typeface="Calibri" panose="020F0502020204030204" pitchFamily="34" charset="0"/>
                <a:ea typeface="Calibri" panose="020F0502020204030204" pitchFamily="34" charset="0"/>
                <a:cs typeface="Times New Roman" panose="02020603050405020304" pitchFamily="18" charset="0"/>
              </a:rPr>
              <a:t>Every follower of Messiah must examine themselves to this question. </a:t>
            </a:r>
            <a:br>
              <a:rPr lang="en-US" sz="4000" dirty="0">
                <a:effectLst/>
                <a:latin typeface="Calibri" panose="020F0502020204030204" pitchFamily="34" charset="0"/>
                <a:ea typeface="Calibri" panose="020F0502020204030204" pitchFamily="34" charset="0"/>
                <a:cs typeface="Times New Roman" panose="02020603050405020304" pitchFamily="18" charset="0"/>
              </a:rPr>
            </a:br>
            <a:endParaRPr lang="en-US" sz="40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endParaRPr lang="en-US" sz="4000"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7200" dirty="0">
                <a:effectLst/>
                <a:latin typeface="Calibri" panose="020F0502020204030204" pitchFamily="34" charset="0"/>
                <a:ea typeface="Calibri" panose="020F0502020204030204" pitchFamily="34" charset="0"/>
                <a:cs typeface="Times New Roman" panose="02020603050405020304" pitchFamily="18" charset="0"/>
              </a:rPr>
              <a:t>“</a:t>
            </a:r>
            <a:r>
              <a:rPr lang="en-US" sz="7200" b="1" u="sng" dirty="0">
                <a:effectLst/>
                <a:latin typeface="Calibri" panose="020F0502020204030204" pitchFamily="34" charset="0"/>
                <a:ea typeface="Calibri" panose="020F0502020204030204" pitchFamily="34" charset="0"/>
                <a:cs typeface="Times New Roman" panose="02020603050405020304" pitchFamily="18" charset="0"/>
              </a:rPr>
              <a:t>Where</a:t>
            </a:r>
            <a:r>
              <a:rPr lang="en-US" sz="7200" dirty="0">
                <a:effectLst/>
                <a:latin typeface="Calibri" panose="020F0502020204030204" pitchFamily="34" charset="0"/>
                <a:ea typeface="Calibri" panose="020F0502020204030204" pitchFamily="34" charset="0"/>
                <a:cs typeface="Times New Roman" panose="02020603050405020304" pitchFamily="18" charset="0"/>
              </a:rPr>
              <a:t> is my Treasure?”</a:t>
            </a:r>
          </a:p>
        </p:txBody>
      </p:sp>
    </p:spTree>
    <p:extLst>
      <p:ext uri="{BB962C8B-B14F-4D97-AF65-F5344CB8AC3E}">
        <p14:creationId xmlns:p14="http://schemas.microsoft.com/office/powerpoint/2010/main" val="8516032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rgbClr val="004D86">
            <a:alpha val="98824"/>
          </a:srgbClr>
        </a:solidFill>
        <a:effectLst/>
      </p:bgPr>
    </p:bg>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1B431FF-6794-81E3-9086-1557F9F8E42C}"/>
              </a:ext>
            </a:extLst>
          </p:cNvPr>
          <p:cNvSpPr>
            <a:spLocks noGrp="1"/>
          </p:cNvSpPr>
          <p:nvPr>
            <p:ph type="sldNum" sz="quarter" idx="12"/>
          </p:nvPr>
        </p:nvSpPr>
        <p:spPr/>
        <p:txBody>
          <a:bodyPr/>
          <a:lstStyle/>
          <a:p>
            <a:fld id="{A61A341E-B9EC-4D5D-8FDE-A0B9F8D03157}" type="slidenum">
              <a:rPr lang="en-US" smtClean="0"/>
              <a:t>9</a:t>
            </a:fld>
            <a:endParaRPr lang="en-US" dirty="0"/>
          </a:p>
        </p:txBody>
      </p:sp>
      <p:sp>
        <p:nvSpPr>
          <p:cNvPr id="4" name="TextBox 3">
            <a:extLst>
              <a:ext uri="{FF2B5EF4-FFF2-40B4-BE49-F238E27FC236}">
                <a16:creationId xmlns:a16="http://schemas.microsoft.com/office/drawing/2014/main" id="{B5DB9964-6FE3-7A8E-7530-12D13ABDBC49}"/>
              </a:ext>
            </a:extLst>
          </p:cNvPr>
          <p:cNvSpPr txBox="1"/>
          <p:nvPr/>
        </p:nvSpPr>
        <p:spPr>
          <a:xfrm>
            <a:off x="317634" y="292131"/>
            <a:ext cx="11704320" cy="6032421"/>
          </a:xfrm>
          <a:prstGeom prst="rect">
            <a:avLst/>
          </a:prstGeom>
          <a:noFill/>
        </p:spPr>
        <p:txBody>
          <a:bodyPr wrap="square">
            <a:spAutoFit/>
          </a:bodyPr>
          <a:lstStyle/>
          <a:p>
            <a:pPr marL="0" marR="0" algn="ctr">
              <a:spcBef>
                <a:spcPts val="0"/>
              </a:spcBef>
              <a:spcAft>
                <a:spcPts val="0"/>
              </a:spcAft>
            </a:pPr>
            <a:r>
              <a:rPr lang="en-US" sz="7200" dirty="0">
                <a:effectLst/>
                <a:latin typeface="Calibri" panose="020F0502020204030204" pitchFamily="34" charset="0"/>
                <a:ea typeface="Calibri" panose="020F0502020204030204" pitchFamily="34" charset="0"/>
                <a:cs typeface="Times New Roman" panose="02020603050405020304" pitchFamily="18" charset="0"/>
              </a:rPr>
              <a:t>The Possibility of Heaven</a:t>
            </a:r>
          </a:p>
          <a:p>
            <a:pPr marL="0" marR="0" algn="ctr">
              <a:spcBef>
                <a:spcPts val="0"/>
              </a:spcBef>
              <a:spcAft>
                <a:spcPts val="0"/>
              </a:spcAft>
            </a:pPr>
            <a:endParaRPr lang="en-US" sz="2000" dirty="0">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pPr>
            <a:r>
              <a:rPr lang="en-US" sz="6600" dirty="0">
                <a:effectLst/>
                <a:latin typeface="Calibri" panose="020F0502020204030204" pitchFamily="34" charset="0"/>
                <a:ea typeface="Calibri" panose="020F0502020204030204" pitchFamily="34" charset="0"/>
                <a:cs typeface="Times New Roman" panose="02020603050405020304" pitchFamily="18" charset="0"/>
              </a:rPr>
              <a:t>HEAVEN</a:t>
            </a:r>
          </a:p>
          <a:p>
            <a:pPr marL="0" marR="0" algn="ctr">
              <a:spcBef>
                <a:spcPts val="0"/>
              </a:spcBef>
              <a:spcAft>
                <a:spcPts val="0"/>
              </a:spcAft>
            </a:pPr>
            <a:endParaRPr lang="en-US"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1807210" algn="l"/>
              </a:tabLst>
            </a:pPr>
            <a:r>
              <a:rPr lang="en-US" sz="4400" i="1" dirty="0">
                <a:effectLst/>
                <a:latin typeface="Calibri" panose="020F0502020204030204" pitchFamily="34" charset="0"/>
                <a:ea typeface="Calibri" panose="020F0502020204030204" pitchFamily="34" charset="0"/>
                <a:cs typeface="Times New Roman" panose="02020603050405020304" pitchFamily="18" charset="0"/>
              </a:rPr>
              <a:t>10 But glory, </a:t>
            </a:r>
            <a:r>
              <a:rPr lang="en-US" sz="4400" i="1" dirty="0" err="1">
                <a:effectLst/>
                <a:latin typeface="Calibri" panose="020F0502020204030204" pitchFamily="34" charset="0"/>
                <a:ea typeface="Calibri" panose="020F0502020204030204" pitchFamily="34" charset="0"/>
                <a:cs typeface="Times New Roman" panose="02020603050405020304" pitchFamily="18" charset="0"/>
              </a:rPr>
              <a:t>honour</a:t>
            </a:r>
            <a:r>
              <a:rPr lang="en-US" sz="4400" i="1" dirty="0">
                <a:effectLst/>
                <a:latin typeface="Calibri" panose="020F0502020204030204" pitchFamily="34" charset="0"/>
                <a:ea typeface="Calibri" panose="020F0502020204030204" pitchFamily="34" charset="0"/>
                <a:cs typeface="Times New Roman" panose="02020603050405020304" pitchFamily="18" charset="0"/>
              </a:rPr>
              <a:t>, and peace, to every man that worketh good, to the Jew first, and also to the Gentile: </a:t>
            </a:r>
            <a:endParaRPr lang="en-US" sz="3200"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1807210" algn="l"/>
              </a:tabLst>
            </a:pPr>
            <a:endParaRPr lang="en-US" sz="3600" i="1" dirty="0">
              <a:effectLst/>
              <a:latin typeface="Calibri" panose="020F0502020204030204" pitchFamily="34" charset="0"/>
              <a:ea typeface="Calibri" panose="020F0502020204030204" pitchFamily="34" charset="0"/>
              <a:cs typeface="Times New Roman" panose="02020603050405020304" pitchFamily="18" charset="0"/>
            </a:endParaRPr>
          </a:p>
          <a:p>
            <a:pPr marL="0" marR="0" algn="ctr">
              <a:spcBef>
                <a:spcPts val="0"/>
              </a:spcBef>
              <a:spcAft>
                <a:spcPts val="0"/>
              </a:spcAft>
              <a:tabLst>
                <a:tab pos="1807210" algn="l"/>
              </a:tabLst>
            </a:pPr>
            <a:r>
              <a:rPr lang="en-US" sz="3600" i="1" dirty="0">
                <a:effectLst/>
                <a:latin typeface="Calibri" panose="020F0502020204030204" pitchFamily="34" charset="0"/>
                <a:ea typeface="Calibri" panose="020F0502020204030204" pitchFamily="34" charset="0"/>
                <a:cs typeface="Times New Roman" panose="02020603050405020304" pitchFamily="18" charset="0"/>
              </a:rPr>
              <a:t> -Romans 2:10</a:t>
            </a:r>
            <a:endParaRPr lang="en-US" sz="2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9055654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anded">
  <a:themeElements>
    <a:clrScheme name="Banded">
      <a:dk1>
        <a:srgbClr val="2C2C2C"/>
      </a:dk1>
      <a:lt1>
        <a:srgbClr val="FFFFFF"/>
      </a:lt1>
      <a:dk2>
        <a:srgbClr val="099BDD"/>
      </a:dk2>
      <a:lt2>
        <a:srgbClr val="F2F2F2"/>
      </a:lt2>
      <a:accent1>
        <a:srgbClr val="FFC000"/>
      </a:accent1>
      <a:accent2>
        <a:srgbClr val="A5D028"/>
      </a:accent2>
      <a:accent3>
        <a:srgbClr val="08CC78"/>
      </a:accent3>
      <a:accent4>
        <a:srgbClr val="F24099"/>
      </a:accent4>
      <a:accent5>
        <a:srgbClr val="828288"/>
      </a:accent5>
      <a:accent6>
        <a:srgbClr val="F56617"/>
      </a:accent6>
      <a:hlink>
        <a:srgbClr val="005DBA"/>
      </a:hlink>
      <a:folHlink>
        <a:srgbClr val="6C606A"/>
      </a:folHlink>
    </a:clrScheme>
    <a:fontScheme name="Banded">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nded">
      <a:fillStyleLst>
        <a:solidFill>
          <a:schemeClr val="phClr"/>
        </a:solidFill>
        <a:gradFill rotWithShape="1">
          <a:gsLst>
            <a:gs pos="0">
              <a:schemeClr val="phClr">
                <a:tint val="65000"/>
                <a:satMod val="120000"/>
                <a:lumMod val="107000"/>
              </a:schemeClr>
            </a:gs>
            <a:gs pos="50000">
              <a:schemeClr val="phClr">
                <a:tint val="70000"/>
                <a:satMod val="124000"/>
                <a:lumMod val="103000"/>
              </a:schemeClr>
            </a:gs>
            <a:gs pos="100000">
              <a:schemeClr val="phClr">
                <a:tint val="85000"/>
                <a:satMod val="120000"/>
                <a:lumMod val="100000"/>
              </a:schemeClr>
            </a:gs>
          </a:gsLst>
          <a:lin ang="5400000" scaled="0"/>
        </a:gradFill>
        <a:gradFill rotWithShape="1">
          <a:gsLst>
            <a:gs pos="0">
              <a:schemeClr val="phClr">
                <a:tint val="85000"/>
                <a:shade val="98000"/>
                <a:satMod val="110000"/>
                <a:lumMod val="103000"/>
              </a:schemeClr>
            </a:gs>
            <a:gs pos="50000">
              <a:schemeClr val="phClr">
                <a:shade val="85000"/>
                <a:satMod val="105000"/>
                <a:lumMod val="100000"/>
              </a:schemeClr>
            </a:gs>
            <a:gs pos="100000">
              <a:schemeClr val="phClr">
                <a:shade val="60000"/>
                <a:satMod val="120000"/>
                <a:lumMod val="100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50800" dist="15875" dir="5400000" algn="ctr" rotWithShape="0">
              <a:srgbClr val="000000">
                <a:alpha val="68000"/>
              </a:srgbClr>
            </a:outerShdw>
          </a:effectLst>
        </a:effectStyle>
        <a:effectStyle>
          <a:effectLst>
            <a:outerShdw blurRad="88900" dist="27940" dir="5400000" algn="ctr" rotWithShape="0">
              <a:srgbClr val="000000">
                <a:alpha val="63000"/>
              </a:srgbClr>
            </a:outerShdw>
          </a:effectLst>
        </a:effectStyle>
      </a:effectStyleLst>
      <a:bgFillStyleLst>
        <a:solidFill>
          <a:schemeClr val="phClr"/>
        </a:solidFill>
        <a:blipFill rotWithShape="1">
          <a:blip xmlns:r="http://schemas.openxmlformats.org/officeDocument/2006/relationships" r:embed="rId1">
            <a:duotone>
              <a:schemeClr val="phClr"/>
              <a:schemeClr val="phClr">
                <a:shade val="91000"/>
                <a:satMod val="105000"/>
              </a:schemeClr>
            </a:duotone>
          </a:blip>
          <a:tile tx="0" ty="0" sx="100000" sy="100000" flip="none" algn="tl"/>
        </a:blipFill>
        <a:gradFill rotWithShape="1">
          <a:gsLst>
            <a:gs pos="0">
              <a:schemeClr val="phClr">
                <a:tint val="100000"/>
                <a:shade val="0"/>
                <a:satMod val="100000"/>
              </a:schemeClr>
            </a:gs>
            <a:gs pos="100000">
              <a:schemeClr val="phClr">
                <a:shade val="10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Banded" id="{98DFF888-2449-4D28-977C-6306C017633E}" vid="{9792607F-9579-4224-82FF-9C88C3E1E53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
  <TotalTime>2525</TotalTime>
  <Words>1549</Words>
  <Application>Microsoft Office PowerPoint</Application>
  <PresentationFormat>Widescreen</PresentationFormat>
  <Paragraphs>152</Paragraphs>
  <Slides>25</Slides>
  <Notes>23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25</vt:i4>
      </vt:variant>
    </vt:vector>
  </HeadingPairs>
  <TitlesOfParts>
    <vt:vector size="31" baseType="lpstr">
      <vt:lpstr>Aptos</vt:lpstr>
      <vt:lpstr>Calibri</vt:lpstr>
      <vt:lpstr>Corbel</vt:lpstr>
      <vt:lpstr>Segoe UI</vt:lpstr>
      <vt:lpstr>Wingdings</vt:lpstr>
      <vt:lpstr>Banded</vt:lpstr>
      <vt:lpstr>The Impact of Giving to the Lord’s Work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Starting Churches April 28, 2024 </dc:title>
  <dc:creator>Frederick Olsen</dc:creator>
  <cp:lastModifiedBy>Frederick Olsen</cp:lastModifiedBy>
  <cp:revision>58</cp:revision>
  <dcterms:created xsi:type="dcterms:W3CDTF">2024-04-27T13:12:05Z</dcterms:created>
  <dcterms:modified xsi:type="dcterms:W3CDTF">2024-05-12T14:41:53Z</dcterms:modified>
</cp:coreProperties>
</file>