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662" r:id="rId5"/>
    <p:sldMasterId id="2147483699" r:id="rId6"/>
    <p:sldMasterId id="2147483816" r:id="rId7"/>
  </p:sldMasterIdLst>
  <p:notesMasterIdLst>
    <p:notesMasterId r:id="rId45"/>
  </p:notesMasterIdLst>
  <p:sldIdLst>
    <p:sldId id="256" r:id="rId8"/>
    <p:sldId id="344" r:id="rId9"/>
    <p:sldId id="278" r:id="rId10"/>
    <p:sldId id="663" r:id="rId11"/>
    <p:sldId id="665" r:id="rId12"/>
    <p:sldId id="644" r:id="rId13"/>
    <p:sldId id="575" r:id="rId14"/>
    <p:sldId id="664" r:id="rId15"/>
    <p:sldId id="269" r:id="rId16"/>
    <p:sldId id="586" r:id="rId17"/>
    <p:sldId id="623" r:id="rId18"/>
    <p:sldId id="657" r:id="rId19"/>
    <p:sldId id="643" r:id="rId20"/>
    <p:sldId id="587" r:id="rId21"/>
    <p:sldId id="635" r:id="rId22"/>
    <p:sldId id="566" r:id="rId23"/>
    <p:sldId id="638" r:id="rId24"/>
    <p:sldId id="661" r:id="rId25"/>
    <p:sldId id="588" r:id="rId26"/>
    <p:sldId id="581" r:id="rId27"/>
    <p:sldId id="576" r:id="rId28"/>
    <p:sldId id="589" r:id="rId29"/>
    <p:sldId id="614" r:id="rId30"/>
    <p:sldId id="577" r:id="rId31"/>
    <p:sldId id="590" r:id="rId32"/>
    <p:sldId id="615" r:id="rId33"/>
    <p:sldId id="578" r:id="rId34"/>
    <p:sldId id="591" r:id="rId35"/>
    <p:sldId id="617" r:id="rId36"/>
    <p:sldId id="580" r:id="rId37"/>
    <p:sldId id="592" r:id="rId38"/>
    <p:sldId id="619" r:id="rId39"/>
    <p:sldId id="666" r:id="rId40"/>
    <p:sldId id="579" r:id="rId41"/>
    <p:sldId id="639" r:id="rId42"/>
    <p:sldId id="640" r:id="rId43"/>
    <p:sldId id="563"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Open Sans" panose="020B0606030504020204" pitchFamily="34" charset="0"/>
      <p:regular r:id="rId52"/>
      <p:bold r:id="rId53"/>
      <p:italic r:id="rId54"/>
      <p:boldItalic r:id="rId55"/>
    </p:embeddedFont>
    <p:embeddedFont>
      <p:font typeface="Open Sans Bold" panose="020B0806030504020204" charset="0"/>
      <p:bold r:id="rId56"/>
    </p:embeddedFont>
    <p:embeddedFont>
      <p:font typeface="Open Sans ExtraBold" panose="020B0906030804020204" pitchFamily="34" charset="0"/>
      <p:bold r:id="rId57"/>
      <p:boldItalic r:id="rId58"/>
    </p:embeddedFont>
    <p:embeddedFont>
      <p:font typeface="Open Sans ExtraBold" panose="020B0906030804020204" pitchFamily="34" charset="0"/>
      <p:bold r:id="rId57"/>
      <p:boldItalic r:id="rId58"/>
    </p:embeddedFont>
    <p:embeddedFont>
      <p:font typeface="Open Sans Light" panose="020B0306030504020204" pitchFamily="34" charset="0"/>
      <p:regular r:id="rId59"/>
      <p:bold r:id="rId60"/>
      <p:italic r:id="rId61"/>
      <p:boldItalic r:id="rId62"/>
    </p:embeddedFont>
    <p:embeddedFont>
      <p:font typeface="Open Sans SemiBold" panose="020B0706030804020204" pitchFamily="34" charset="0"/>
      <p:bold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Base Template" id="{29E13431-7D43-4144-95C2-91003240108C}">
          <p14:sldIdLst>
            <p14:sldId id="256"/>
            <p14:sldId id="344"/>
            <p14:sldId id="278"/>
            <p14:sldId id="663"/>
            <p14:sldId id="665"/>
            <p14:sldId id="644"/>
            <p14:sldId id="575"/>
            <p14:sldId id="664"/>
            <p14:sldId id="269"/>
            <p14:sldId id="586"/>
            <p14:sldId id="623"/>
            <p14:sldId id="657"/>
            <p14:sldId id="643"/>
            <p14:sldId id="587"/>
            <p14:sldId id="635"/>
            <p14:sldId id="566"/>
            <p14:sldId id="638"/>
            <p14:sldId id="661"/>
            <p14:sldId id="588"/>
            <p14:sldId id="581"/>
            <p14:sldId id="576"/>
            <p14:sldId id="589"/>
            <p14:sldId id="614"/>
            <p14:sldId id="577"/>
            <p14:sldId id="590"/>
            <p14:sldId id="615"/>
            <p14:sldId id="578"/>
            <p14:sldId id="591"/>
            <p14:sldId id="617"/>
            <p14:sldId id="580"/>
            <p14:sldId id="592"/>
            <p14:sldId id="619"/>
            <p14:sldId id="666"/>
            <p14:sldId id="579"/>
            <p14:sldId id="639"/>
            <p14:sldId id="640"/>
            <p14:sldId id="5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10" roundtripDataSignature="AMtx7miil85AuIQwpLa6PHCV+qNgopRg1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6DBA1A-8634-8D4D-C4EE-9DFB6ADB3B18}" name="Alexander Meeks" initials="AM" userId="S::ameeks@hraadvisors.com::5cca4267-c94d-4051-b95f-d320507abe0b" providerId="AD"/>
  <p188:author id="{F1971A37-918C-3D13-DD04-F71BC852E8CC}" name="Eddie Joe Antonio" initials="" userId="S::ejantonio@hraadvisors.com::cb84b4a2-2df0-4f47-ab04-207edb11b7d9" providerId="AD"/>
  <p188:author id="{F8A66B4C-0067-D435-DD22-2172F3090EE2}" name="Kat Lau" initials="KL" userId="S::klau@hraadvisors.com::b42d063f-00ac-4baf-a389-426197f48eaa" providerId="AD"/>
  <p188:author id="{D6689D55-8917-3008-5DF3-1AEFAB409465}" name="Vieland, Rose (ESD)" initials="VR(" userId="S::Rose.Vieland@esd.ny.gov::97bf5aec-6203-4b65-928d-fbf66587f03c" providerId="AD"/>
  <p188:author id="{913BED56-86BF-1C85-F998-9DA8D6271347}" name="rose.anello@esd.ny.gov" initials="ro" userId="S::urn:spo:guest#rose.anello@esd.ny.gov::" providerId="AD"/>
  <p188:author id="{F9973283-8969-B185-FAEA-05236343E300}" name="rose.vieland@esd.ny.gov" initials="ro" userId="S::urn:spo:guest#rose.vieland@esd.ny.gov::" providerId="AD"/>
  <p188:author id="{0B448E84-7DE0-FFD1-A7ED-234F76B580C2}" name="nazeer.jeffries@esd.ny.gov" initials="na" userId="S::urn:spo:guest#nazeer.jeffries@esd.ny.gov::" providerId="AD"/>
  <p188:author id="{DB229199-9AC0-EB67-E047-55E3BA08F346}" name="tanaya.srini@esd.ny.gov" initials="ta" userId="S::urn:spo:guest#tanaya.srini@esd.ny.gov::" providerId="AD"/>
  <p188:author id="{9635459F-8723-7F08-B5D0-569C06AADAC9}" name="Shoshana Wintman" initials="SW" userId="S::swintman@hraadvisors.com::33a7c25c-f577-4d6a-b27f-7abfe6f5a15d" providerId="AD"/>
  <p188:author id="{CFD3A6D0-AAD7-6E06-539B-CBC7AAEF1961}" name="Chelsea Davis" initials="CD" userId="S::cdavis@hraadvisors.com::c84a0388-e5dd-4e72-84ea-9d01ae82447d" providerId="AD"/>
  <p188:author id="{928CCBF9-1BE8-BA4F-F73F-FE729C147254}" name="Melissa Quirk" initials="MQ" userId="S::mquirk@hraadvisors.com::eed473d6-0f1c-4878-ba18-f780b0a257da" providerId="AD"/>
  <p188:author id="{7E7DF6FD-8A92-C5F2-75E0-6DAD595BAA5C}" name="Kayley Estoesta" initials="KE" userId="S::kestoesta@hraadvisors.com::d2b2dcd5-8667-44ae-88b0-bf8754ede0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7D0A"/>
    <a:srgbClr val="138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8210A-E4B1-72B6-2AD9-B8F0C3E127C4}" v="6" dt="2023-10-25T14:59:09.026"/>
    <p1510:client id="{1989AF17-21E2-1A11-39BF-12A6E7B9F816}" v="13" dt="2023-10-26T15:13:09.605"/>
    <p1510:client id="{2A860F00-C99B-16E1-6000-0C1E0CA1E896}" v="12" dt="2023-11-07T14:11:30.276"/>
    <p1510:client id="{2EFD7B44-A023-99FD-4A61-A3F1CDEC01A9}" v="386" dt="2023-11-08T20:03:28.755"/>
    <p1510:client id="{38F91945-2EEA-F54B-A674-ED2F54C5F410}" v="5" dt="2023-10-25T16:44:21.212"/>
    <p1510:client id="{3A68F0F1-5B04-439E-A51E-99787B3852C5}" v="59" dt="2023-10-26T14:15:31.198"/>
    <p1510:client id="{5A8ADCC7-4ACF-2554-2430-B88B1BCD855A}" v="53" dt="2023-11-03T16:53:23.481"/>
    <p1510:client id="{62D3DE6D-FA02-4850-892C-25AE18C7DD70}" v="448" dt="2023-11-07T20:59:21.609"/>
    <p1510:client id="{6DA99055-797E-4ABC-B75C-99BA4EFB74D5}" v="2" dt="2023-10-25T16:19:33.998"/>
    <p1510:client id="{7B5FD719-ABD7-F140-30FA-C940812A3D3F}" v="10" dt="2023-10-31T20:52:05.395"/>
    <p1510:client id="{88FDA694-C7E1-BE84-5C2F-B719999FE5ED}" v="132" dt="2023-11-08T22:52:00.454"/>
    <p1510:client id="{A8EA25B5-D1CD-20DD-37E3-67006A318621}" v="19" dt="2023-11-09T15:07:52.402"/>
    <p1510:client id="{AFF0C4D2-F97C-312B-2501-2DD0A26100E0}" v="49" dt="2023-11-03T16:47:32.094"/>
    <p1510:client id="{B3B1935E-E19C-D375-5047-EA30039C7C46}" v="21" dt="2023-11-13T15:57:49.337"/>
    <p1510:client id="{BA85C490-7EA9-7ACD-3302-BB902AA373B3}" v="27" dt="2023-11-07T15:07:25.287"/>
    <p1510:client id="{C44A3872-7BE3-A172-FC29-491622CA3FA0}" v="96" dt="2023-10-27T13:58:03.888"/>
    <p1510:client id="{C9C7ED33-8303-8D27-D77A-7CB56061E52B}" v="4" dt="2023-10-30T15:41:33.927"/>
    <p1510:client id="{E7273A8C-1800-C8A5-0C1C-3FD02D3428E4}" v="516" dt="2023-11-08T21:07:36.825"/>
  </p1510:revLst>
</p1510:revInfo>
</file>

<file path=ppt/tableStyles.xml><?xml version="1.0" encoding="utf-8"?>
<a:tblStyleLst xmlns:a="http://schemas.openxmlformats.org/drawingml/2006/main" def="{9908D5CD-300B-410C-8DB3-7C6728A1D42A}">
  <a:tblStyle styleId="{9908D5CD-300B-410C-8DB3-7C6728A1D42A}"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7ECE6"/>
          </a:solidFill>
        </a:fill>
      </a:tcStyle>
    </a:wholeTbl>
    <a:band1H>
      <a:tcTxStyle b="off" i="off"/>
      <a:tcStyle>
        <a:tcBdr/>
        <a:fill>
          <a:solidFill>
            <a:srgbClr val="EFD8CA"/>
          </a:solidFill>
        </a:fill>
      </a:tcStyle>
    </a:band1H>
    <a:band2H>
      <a:tcTxStyle b="off" i="off"/>
      <a:tcStyle>
        <a:tcBdr/>
      </a:tcStyle>
    </a:band2H>
    <a:band1V>
      <a:tcTxStyle b="off" i="off"/>
      <a:tcStyle>
        <a:tcBdr/>
        <a:fill>
          <a:solidFill>
            <a:srgbClr val="EFD8C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font" Target="fonts/font2.fntdata"/><Relationship Id="rId63" Type="http://schemas.openxmlformats.org/officeDocument/2006/relationships/font" Target="fonts/font18.fntdata"/><Relationship Id="rId11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110" Type="http://customschemas.google.com/relationships/presentationmetadata" Target="metadata"/><Relationship Id="rId115"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6.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113"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1.fntdata"/><Relationship Id="rId59" Type="http://schemas.openxmlformats.org/officeDocument/2006/relationships/font" Target="fonts/font14.fntdata"/><Relationship Id="rId116"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9.fntdata"/><Relationship Id="rId62" Type="http://schemas.openxmlformats.org/officeDocument/2006/relationships/font" Target="fonts/font17.fntdata"/><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4.fntdata"/><Relationship Id="rId57" Type="http://schemas.openxmlformats.org/officeDocument/2006/relationships/font" Target="fonts/font12.fntdata"/><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7.fntdata"/><Relationship Id="rId60"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5.fntdata"/><Relationship Id="rId55" Type="http://schemas.openxmlformats.org/officeDocument/2006/relationships/font" Target="fonts/font10.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11:47:08.976"/>
    </inkml:context>
    <inkml:brush xml:id="br0">
      <inkml:brushProperty name="width" value="0.1" units="cm"/>
      <inkml:brushProperty name="height" value="0.1" units="cm"/>
      <inkml:brushProperty name="color" value="#E71224"/>
    </inkml:brush>
  </inkml:definitions>
  <inkml:trace contextRef="#ctx0" brushRef="#br0">27312 1277 7205 0 0,'-2'0'641'0'0,"-5"0"-2435"0"0,-1 0-2145 0 0,-1 0 2305 0 0,2 0 1634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8d8216fce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8d8216fce8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g28d8216fce8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CAO worked with DECs in every region of the state to conduct stakeholder engagement </a:t>
            </a:r>
          </a:p>
          <a:p>
            <a:r>
              <a:rPr lang="en-US"/>
              <a:t>events, gather data, and solicit feedback to inform the SDEP planning process. Engagement </a:t>
            </a:r>
          </a:p>
          <a:p>
            <a:r>
              <a:rPr lang="en-US"/>
              <a:t>activities included:</a:t>
            </a:r>
          </a:p>
          <a:p>
            <a:r>
              <a:rPr lang="en-US"/>
              <a:t> </a:t>
            </a:r>
          </a:p>
          <a:p>
            <a:pPr marL="171450" indent="-171450">
              <a:buChar char="•"/>
            </a:pPr>
            <a:r>
              <a:rPr lang="en-US"/>
              <a:t>Over 40 stakeholder focus groups targeting members of historically marginalized </a:t>
            </a:r>
          </a:p>
          <a:p>
            <a:pPr indent="0"/>
            <a:r>
              <a:rPr lang="en-US"/>
              <a:t>groups.</a:t>
            </a:r>
          </a:p>
          <a:p>
            <a:pPr marL="171450" indent="-171450">
              <a:buChar char="•"/>
            </a:pPr>
            <a:r>
              <a:rPr lang="en-US"/>
              <a:t>15 listening sessions, held in every region and borough of the state, attended by over </a:t>
            </a:r>
          </a:p>
          <a:p>
            <a:pPr indent="0"/>
            <a:r>
              <a:rPr lang="en-US"/>
              <a:t>1,200 New Yorkers.</a:t>
            </a:r>
          </a:p>
          <a:p>
            <a:pPr marL="171450" indent="-171450">
              <a:buChar char="•"/>
            </a:pPr>
            <a:r>
              <a:rPr lang="en-US"/>
              <a:t>CAO’s Digital Equity Survey of New York residents, the first ever comprehensive </a:t>
            </a:r>
          </a:p>
          <a:p>
            <a:pPr marL="171450" indent="-171450">
              <a:buChar char="•"/>
            </a:pPr>
            <a:r>
              <a:rPr lang="en-US"/>
              <a:t>assessment of the digital divide in New York State, received more than 5,700 </a:t>
            </a:r>
          </a:p>
          <a:p>
            <a:r>
              <a:rPr lang="en-US"/>
              <a:t>responses.</a:t>
            </a:r>
          </a:p>
          <a:p>
            <a:r>
              <a:rPr lang="en-US"/>
              <a:t> </a:t>
            </a:r>
          </a:p>
          <a:p>
            <a:r>
              <a:rPr lang="en-US"/>
              <a:t>CAO also consulted various local governments and state agencies to ensure </a:t>
            </a:r>
          </a:p>
          <a:p>
            <a:r>
              <a:rPr lang="en-US"/>
              <a:t>recommendations were made in alignment with their existing efforts. CAO’s stakeholder </a:t>
            </a:r>
          </a:p>
          <a:p>
            <a:r>
              <a:rPr lang="en-US"/>
              <a:t>engagement plan centers the experience and expertise of covered populations through the </a:t>
            </a:r>
          </a:p>
          <a:p>
            <a:r>
              <a:rPr lang="en-US"/>
              <a:t>implementation of a participatory planning process created through partnerships with the </a:t>
            </a:r>
          </a:p>
          <a:p>
            <a:r>
              <a:rPr lang="en-US"/>
              <a:t>regional DECs. Continuing to develop the capacity and leadership of regional DECs will </a:t>
            </a:r>
          </a:p>
          <a:p>
            <a:r>
              <a:rPr lang="en-US"/>
              <a:t>remain a key priority and will ultimately strengthen the implementation of CAO’s digital equity </a:t>
            </a:r>
          </a:p>
          <a:p>
            <a:r>
              <a:rPr lang="en-US"/>
              <a:t>and broadband infrastructure plans. </a:t>
            </a:r>
          </a:p>
          <a:p>
            <a:pPr marL="0" lvl="0" indent="0" algn="l">
              <a:lnSpc>
                <a:spcPct val="100000"/>
              </a:lnSpc>
              <a:spcBef>
                <a:spcPts val="0"/>
              </a:spcBef>
              <a:spcAft>
                <a:spcPts val="0"/>
              </a:spcAft>
              <a:buNone/>
            </a:pPr>
            <a:endParaRPr lang="en-US">
              <a:latin typeface="Times New Roman"/>
              <a:cs typeface="Times New Roman"/>
            </a:endParaRPr>
          </a:p>
          <a:p>
            <a:pPr marL="0" indent="0"/>
            <a:endParaRPr lang="en-US">
              <a:latin typeface="Times New Roman"/>
              <a:cs typeface="Times New Roman"/>
            </a:endParaRPr>
          </a:p>
        </p:txBody>
      </p:sp>
      <p:sp>
        <p:nvSpPr>
          <p:cNvPr id="279" name="Google Shape;27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7e0bd7378e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7e0bd7378e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defRPr/>
            </a:pPr>
            <a:r>
              <a:rPr lang="en-US"/>
              <a:t>In preparation of this Plan, CAO developed a new and expanded baseline of digital equity data and activities in New York, in the form of an asset inventory and needs assessment. CAO coordinated with regional entities, including Digital Equity Coalitions (DECs) and their partners who hold relationships with covered populations across the state. </a:t>
            </a:r>
          </a:p>
          <a:p>
            <a:pPr>
              <a:defRPr/>
            </a:pPr>
            <a:r>
              <a:rPr lang="en-US"/>
              <a:t> </a:t>
            </a:r>
          </a:p>
          <a:p>
            <a:pPr>
              <a:defRPr/>
            </a:pPr>
            <a:r>
              <a:rPr lang="en-US"/>
              <a:t>1. Digital Equity Asset Inventory: A searchable database of more than 900 existing programs, organizations, plans, and other assets currently advancing digital equity within the state. These assets will be strengthened and built upon through CAO’s digital equity investments, and CAO will continue to refine the database. </a:t>
            </a:r>
          </a:p>
          <a:p>
            <a:pPr>
              <a:defRPr/>
            </a:pPr>
            <a:r>
              <a:rPr lang="en-US"/>
              <a:t> </a:t>
            </a:r>
          </a:p>
          <a:p>
            <a:pPr>
              <a:defRPr/>
            </a:pPr>
            <a:r>
              <a:rPr lang="en-US"/>
              <a:t>2. Needs Assessment: A catalogue of the needs and barriers to meaningful internet adoption expressed by populations who have been historically left out of digital advancement. The needs assessment builds on administrative data by introducing new findings from CAO’s stakeholder engagement activities, including focus groups, listening sessions, and CAO’s New York State Internet Access Survey.</a:t>
            </a:r>
          </a:p>
          <a:p>
            <a:pPr marL="0" marR="0" lvl="0" indent="0" algn="l" defTabSz="914400">
              <a:lnSpc>
                <a:spcPct val="100000"/>
              </a:lnSpc>
              <a:spcBef>
                <a:spcPts val="0"/>
              </a:spcBef>
              <a:spcAft>
                <a:spcPts val="0"/>
              </a:spcAft>
              <a:buSzPts val="1400"/>
              <a:buFont typeface="Arial"/>
              <a:buNone/>
              <a:tabLst/>
              <a:defRPr/>
            </a:pPr>
            <a:endParaRPr lang="en-US" sz="1400">
              <a:latin typeface="Open Sans"/>
              <a:ea typeface="Open Sans"/>
              <a:cs typeface="Open Sans"/>
            </a:endParaRPr>
          </a:p>
        </p:txBody>
      </p:sp>
      <p:sp>
        <p:nvSpPr>
          <p:cNvPr id="379" name="Google Shape;379;g27e0bd7378e_0_2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353587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rgbClr val="000000"/>
                </a:solidFill>
              </a:rPr>
              <a:t>CAO’s strategy considers the limitations of its resources and is driven by the need to identify multipliers that can amplify and sustain past, present, and future investments. CAO must address needs across a population of approximately 20 million people in ten regions, including the largest, most diverse city in the country. The funding available to CAO is onetime, while the digital divide is perpetual, as technologies, threats, and New Yorkers themselves evolve. Aligning CAO initiatives with existing digital equity efforts in the state is key to CAO’s overarching strategy.</a:t>
            </a:r>
            <a:endParaRPr lang="en-US"/>
          </a:p>
          <a:p>
            <a:r>
              <a:rPr lang="en-US">
                <a:solidFill>
                  <a:srgbClr val="000000"/>
                </a:solidFill>
              </a:rPr>
              <a:t> </a:t>
            </a:r>
            <a:endParaRPr lang="en-US"/>
          </a:p>
          <a:p>
            <a:r>
              <a:rPr lang="en-US">
                <a:solidFill>
                  <a:srgbClr val="000000"/>
                </a:solidFill>
              </a:rPr>
              <a:t>CAO is not attempting to reinvent the wheel. As you'll read in the plan, CAO identifies areas of alignment with existing State initiatives and plans. (Can be found in Chapter 2) Building on alignment with these existing efforts to improve outcomes, CAO identified the following strategic pillars, which together will allow CAO to prioritize and streamline activities in pursuit of its mission.</a:t>
            </a:r>
            <a:endParaRPr lang="en-US"/>
          </a:p>
          <a:p>
            <a:pPr algn="l"/>
            <a:endParaRPr lang="en-US" b="0" i="0">
              <a:solidFill>
                <a:srgbClr val="000000"/>
              </a:solidFill>
              <a:effectLst/>
              <a:latin typeface="Times New Roman" panose="02020603050405020304" pitchFamily="18" charset="0"/>
              <a:cs typeface="Times New Roman"/>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1389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e0bd7378e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7e0bd7378e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err="1">
                <a:solidFill>
                  <a:srgbClr val="000000"/>
                </a:solidFill>
              </a:rPr>
              <a:t>ConnectALL</a:t>
            </a:r>
            <a:r>
              <a:rPr lang="en-US" dirty="0">
                <a:solidFill>
                  <a:srgbClr val="000000"/>
                </a:solidFill>
              </a:rPr>
              <a:t> will take actions to promote the general welfare as it relates to the benefits of broadband access across the following outcome areas.</a:t>
            </a:r>
            <a:endParaRPr lang="en-US" dirty="0"/>
          </a:p>
          <a:p>
            <a:endParaRPr lang="en-US">
              <a:solidFill>
                <a:srgbClr val="000000"/>
              </a:solidFill>
              <a:latin typeface="Times New Roman"/>
              <a:cs typeface="Times New Roman"/>
            </a:endParaRPr>
          </a:p>
          <a:p>
            <a:pPr algn="l"/>
            <a:r>
              <a:rPr lang="en-US" b="0" i="0" dirty="0">
                <a:solidFill>
                  <a:srgbClr val="000000"/>
                </a:solidFill>
                <a:effectLst/>
                <a:latin typeface="Times New Roman"/>
                <a:cs typeface="Times New Roman"/>
              </a:rPr>
              <a:t>1. Advancement of economic and workforce development goals, plans, and initiatives;</a:t>
            </a:r>
            <a:endParaRPr lang="en-US" dirty="0"/>
          </a:p>
          <a:p>
            <a:pPr algn="l"/>
            <a:r>
              <a:rPr lang="en-US" b="0" i="0" dirty="0">
                <a:solidFill>
                  <a:srgbClr val="000000"/>
                </a:solidFill>
                <a:effectLst/>
                <a:latin typeface="Times New Roman"/>
                <a:cs typeface="Times New Roman"/>
              </a:rPr>
              <a:t>2. Improvement in the quality and accessibility of educational resources;</a:t>
            </a:r>
          </a:p>
          <a:p>
            <a:pPr algn="l"/>
            <a:r>
              <a:rPr lang="en-US" b="0" i="0" dirty="0">
                <a:solidFill>
                  <a:srgbClr val="000000"/>
                </a:solidFill>
                <a:effectLst/>
                <a:latin typeface="Times New Roman"/>
                <a:cs typeface="Times New Roman"/>
              </a:rPr>
              <a:t>3. Improvements in access to and delivery of health services;</a:t>
            </a:r>
          </a:p>
          <a:p>
            <a:pPr algn="l"/>
            <a:r>
              <a:rPr lang="en-US" b="0" i="0" dirty="0">
                <a:solidFill>
                  <a:srgbClr val="000000"/>
                </a:solidFill>
                <a:effectLst/>
                <a:latin typeface="Times New Roman"/>
                <a:cs typeface="Times New Roman"/>
              </a:rPr>
              <a:t>4. Increased civic and social engagement; and</a:t>
            </a:r>
          </a:p>
          <a:p>
            <a:pPr algn="l"/>
            <a:r>
              <a:rPr lang="en-US" b="0" i="0" dirty="0">
                <a:solidFill>
                  <a:srgbClr val="000000"/>
                </a:solidFill>
                <a:effectLst/>
                <a:latin typeface="Times New Roman"/>
                <a:cs typeface="Times New Roman"/>
              </a:rPr>
              <a:t>5. Delivery of accessible, navigable public resources.</a:t>
            </a:r>
          </a:p>
          <a:p>
            <a:pPr algn="l"/>
            <a:endParaRPr lang="en-US" b="0" i="0">
              <a:solidFill>
                <a:srgbClr val="000000"/>
              </a:solidFill>
              <a:effectLst/>
              <a:latin typeface="Times New Roman" panose="02020603050405020304" pitchFamily="18" charset="0"/>
            </a:endParaRPr>
          </a:p>
          <a:p>
            <a:pPr marL="0" indent="0"/>
            <a:r>
              <a:rPr lang="en-US" b="1" i="1" dirty="0"/>
              <a:t>DETF**</a:t>
            </a:r>
          </a:p>
          <a:p>
            <a:pPr marL="0" indent="0"/>
            <a:endParaRPr lang="en-US"/>
          </a:p>
        </p:txBody>
      </p:sp>
      <p:sp>
        <p:nvSpPr>
          <p:cNvPr id="200" name="Google Shape;200;g27e0bd7378e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77017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defRPr/>
            </a:pPr>
            <a:r>
              <a:rPr lang="en-US">
                <a:solidFill>
                  <a:schemeClr val="tx1"/>
                </a:solidFill>
              </a:rPr>
              <a:t>After establishing a baseline for digital equity data and activities, and engaging stakeholder across the State, which we have </a:t>
            </a:r>
            <a:r>
              <a:rPr lang="en-US" err="1">
                <a:solidFill>
                  <a:schemeClr val="tx1"/>
                </a:solidFill>
              </a:rPr>
              <a:t>previosuly</a:t>
            </a:r>
            <a:r>
              <a:rPr lang="en-US">
                <a:solidFill>
                  <a:schemeClr val="tx1"/>
                </a:solidFill>
              </a:rPr>
              <a:t> </a:t>
            </a:r>
            <a:r>
              <a:rPr lang="en-US" err="1">
                <a:solidFill>
                  <a:schemeClr val="tx1"/>
                </a:solidFill>
              </a:rPr>
              <a:t>tocuhed</a:t>
            </a:r>
            <a:r>
              <a:rPr lang="en-US">
                <a:solidFill>
                  <a:schemeClr val="tx1"/>
                </a:solidFill>
              </a:rPr>
              <a:t> on,  the State synthesized findings regarding the needs of covered populations within each measurable objective category. This process allowed the State to compare needs against Assets already working to advance digital equity and strategically close remaining gaps in service, as well as to identify where additional resources may be needed. </a:t>
            </a:r>
          </a:p>
          <a:p>
            <a:pPr>
              <a:defRPr/>
            </a:pPr>
            <a:endParaRPr lang="en-US"/>
          </a:p>
          <a:p>
            <a:pPr>
              <a:defRPr/>
            </a:pPr>
            <a:r>
              <a:rPr lang="en-US"/>
              <a:t>Chapter 5, Implementation, presents the </a:t>
            </a:r>
            <a:r>
              <a:rPr lang="en-US" b="1"/>
              <a:t>measurable objectives</a:t>
            </a:r>
            <a:r>
              <a:rPr lang="en-US"/>
              <a:t> CAO will use to measure impact, based on </a:t>
            </a:r>
            <a:r>
              <a:rPr lang="en-US" b="1"/>
              <a:t>needs identified</a:t>
            </a:r>
            <a:r>
              <a:rPr lang="en-US"/>
              <a:t> and the </a:t>
            </a:r>
            <a:r>
              <a:rPr lang="en-US" b="1"/>
              <a:t>key activities</a:t>
            </a:r>
            <a:r>
              <a:rPr lang="en-US"/>
              <a:t> representing approaches to meet needs and filling gap identified in the </a:t>
            </a:r>
            <a:r>
              <a:rPr lang="en-US" b="1"/>
              <a:t>Gap Analysis (Chapter 3)</a:t>
            </a:r>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599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a:t>Here is a breakdown of the structure of the plan and what topics are covered in each chapter. In the portal, you will have the opportunity to submit comments by chapter. </a:t>
            </a:r>
          </a:p>
        </p:txBody>
      </p:sp>
      <p:sp>
        <p:nvSpPr>
          <p:cNvPr id="530" name="Google Shape;5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134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434" name="Google Shape;4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7047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9710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To connect CAO’s digital equity investments with the State’s outcome areas, the following sections present the measurable objectives CAO will use to measure impact, based on needs identified in Chapter 3. A set of associated activities CAO will pursue to achieve its objectives are then listed. The activities presented on the slides are paraphrased versions of the activities presented in Chapter 5. Participants should be encouraged to review the Plan to read the detailed strategies. </a:t>
            </a:r>
          </a:p>
          <a:p>
            <a:pPr marL="0" lvl="0" indent="0" algn="l">
              <a:spcBef>
                <a:spcPts val="0"/>
              </a:spcBef>
              <a:spcAft>
                <a:spcPts val="0"/>
              </a:spcAft>
              <a:buNone/>
            </a:pPr>
            <a:endParaRPr/>
          </a:p>
        </p:txBody>
      </p:sp>
      <p:sp>
        <p:nvSpPr>
          <p:cNvPr id="590" name="Google Shape;5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604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(1) What are your reactions to the identified needs listed? Do they resonate with your experience?</a:t>
            </a:r>
          </a:p>
          <a:p>
            <a:pPr marL="0" indent="0"/>
            <a:r>
              <a:rPr lang="en-US"/>
              <a:t>(2) What are your reactions/feedback to the measurable objectives? Do they algin with the needs? What’s missing?</a:t>
            </a:r>
          </a:p>
          <a:p>
            <a:pPr marL="0" indent="0">
              <a:spcBef>
                <a:spcPts val="1000"/>
              </a:spcBef>
            </a:pPr>
            <a:endParaRPr lang="en-US"/>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2740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What are your reactions to the key activities you see here? Is there anything missing that you think should be incorporated in the plan?</a:t>
            </a:r>
          </a:p>
          <a:p>
            <a:pPr marL="0" indent="0"/>
            <a:endParaRPr lang="en-US"/>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802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3096427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(1) What are your reactions to the identified needs listed? Do they resonate with your experience?</a:t>
            </a:r>
          </a:p>
          <a:p>
            <a:pPr marL="0" indent="0"/>
            <a:r>
              <a:rPr lang="en-US"/>
              <a:t>(2) What are your reactions/feedback to the measurable objectives? Do they algin with the needs? What’s missing?</a:t>
            </a:r>
          </a:p>
          <a:p>
            <a:pPr marL="0" indent="0">
              <a:lnSpc>
                <a:spcPct val="100000"/>
              </a:lnSpc>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9506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spcAft>
                <a:spcPts val="300"/>
              </a:spcAft>
            </a:pPr>
            <a:r>
              <a:rPr lang="en-US">
                <a:solidFill>
                  <a:srgbClr val="000000"/>
                </a:solidFill>
              </a:rPr>
              <a:t>What are your reactions to the key activities you see here? Is there anything missing that you think should be incorporated in the plan?</a:t>
            </a:r>
            <a:endParaRPr lang="en-US"/>
          </a:p>
          <a:p>
            <a:pPr marL="0" indent="0">
              <a:spcAft>
                <a:spcPts val="300"/>
              </a:spcAft>
            </a:pPr>
            <a:endParaRPr lang="en-US" b="0" i="0" u="none" strike="noStrike" kern="0" cap="none" spc="0" normalizeH="0" baseline="0" noProof="0">
              <a:ln>
                <a:noFill/>
              </a:ln>
              <a:solidFill>
                <a:srgbClr val="000000"/>
              </a:solidFill>
              <a:effectLst/>
              <a:uLnTx/>
              <a:uFillTx/>
              <a:ea typeface="Open Sans"/>
            </a:endParaRPr>
          </a:p>
          <a:p>
            <a:pPr marL="0" lvl="0" indent="0" algn="l" rtl="0">
              <a:lnSpc>
                <a:spcPct val="100000"/>
              </a:lnSpc>
              <a:spcBef>
                <a:spcPts val="0"/>
              </a:spcBef>
              <a:spcAft>
                <a:spcPts val="0"/>
              </a:spcAft>
              <a:buSzPts val="1400"/>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50598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75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(1) What are your reactions to the identified needs listed? Do they resonate with your experience?</a:t>
            </a:r>
          </a:p>
          <a:p>
            <a:pPr marL="0" indent="0"/>
            <a:r>
              <a:rPr lang="en-US"/>
              <a:t>(2) What are your reactions/feedback to the measurable objectives? Do they algin with the needs? What’s missing?</a:t>
            </a:r>
          </a:p>
          <a:p>
            <a:pPr>
              <a:lnSpc>
                <a:spcPct val="113999"/>
              </a:lnSpc>
              <a:buSzPts val="1800"/>
            </a:pPr>
            <a:endParaRPr lang="en-US" sz="1400">
              <a:latin typeface="Open Sans"/>
              <a:ea typeface="Open Sans"/>
              <a:cs typeface="Open Sans"/>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950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chemeClr val="tx1"/>
                </a:solidFill>
              </a:rPr>
              <a:t>What are your reactions to the key activities you see here? Is there anything missing that you think should be incorporated in the plan?</a:t>
            </a:r>
            <a:endParaRPr lang="en-US"/>
          </a:p>
          <a:p>
            <a:pPr marL="0" indent="0">
              <a:spcAft>
                <a:spcPts val="300"/>
              </a:spcAft>
            </a:pPr>
            <a:endParaRPr lang="en-US">
              <a:solidFill>
                <a:schemeClr val="tx1"/>
              </a:solidFill>
              <a:ea typeface="Open Sans"/>
            </a:endParaRPr>
          </a:p>
          <a:p>
            <a:pPr marL="0" lvl="0" indent="0" algn="l" rtl="0">
              <a:lnSpc>
                <a:spcPct val="100000"/>
              </a:lnSpc>
              <a:spcBef>
                <a:spcPts val="0"/>
              </a:spcBef>
              <a:spcAft>
                <a:spcPts val="0"/>
              </a:spcAft>
              <a:buSzPts val="1400"/>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406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7282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solidFill>
                  <a:schemeClr val="tx1"/>
                </a:solidFill>
              </a:rPr>
              <a:t>(1) What are your reactions to the identified needs listed? Do they resonate with your experience?</a:t>
            </a:r>
          </a:p>
          <a:p>
            <a:pPr marL="0" indent="0"/>
            <a:r>
              <a:rPr lang="en-US">
                <a:solidFill>
                  <a:schemeClr val="tx1"/>
                </a:solidFill>
              </a:rPr>
              <a:t>(2) What are your reactions/feedback to the measurable objectives? Do they algin with the needs? What’s missing?</a:t>
            </a:r>
            <a:endParaRPr lang="en-US"/>
          </a:p>
          <a:p>
            <a:pPr lvl="1">
              <a:lnSpc>
                <a:spcPct val="113999"/>
              </a:lnSpc>
              <a:buFont typeface="Courier New" panose="02070309020205020404" pitchFamily="49" charset="0"/>
              <a:buChar char="o"/>
            </a:pPr>
            <a:endParaRPr lang="en-US" sz="1400">
              <a:solidFill>
                <a:schemeClr val="dk1"/>
              </a:solidFill>
              <a:latin typeface="Open Sans"/>
              <a:ea typeface="Open Sans"/>
              <a:cs typeface="Open Sans"/>
            </a:endParaRPr>
          </a:p>
          <a:p>
            <a:pPr marL="0" lvl="0" indent="0" algn="l" rtl="0">
              <a:lnSpc>
                <a:spcPct val="100000"/>
              </a:lnSpc>
              <a:spcBef>
                <a:spcPts val="0"/>
              </a:spcBef>
              <a:spcAft>
                <a:spcPts val="0"/>
              </a:spcAft>
              <a:buSzPts val="1400"/>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95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chemeClr val="tx1"/>
                </a:solidFill>
              </a:rPr>
              <a:t>What are your reactions to the key activities you see here? Is there anything missing that you think should be incorporated in the plan?</a:t>
            </a:r>
            <a:endParaRPr lang="en-US"/>
          </a:p>
          <a:p>
            <a:pPr marL="0" indent="0"/>
            <a:endParaRPr lang="en-US">
              <a:solidFill>
                <a:schemeClr val="tx1"/>
              </a:solidFill>
              <a:ea typeface="Open Sans"/>
            </a:endParaRPr>
          </a:p>
          <a:p>
            <a:pPr marL="0" lvl="0" indent="0" algn="l" rtl="0">
              <a:lnSpc>
                <a:spcPct val="100000"/>
              </a:lnSpc>
              <a:spcBef>
                <a:spcPts val="0"/>
              </a:spcBef>
              <a:spcAft>
                <a:spcPts val="0"/>
              </a:spcAft>
              <a:buSzPts val="1400"/>
              <a:buNone/>
            </a:pPr>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517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E1FF2ED-C903-684F-B653-7F0AD3ED0F5F}" type="slidenum">
              <a:rPr lang="en-US" smtClean="0"/>
              <a:pPr>
                <a:defRPr/>
              </a:pPr>
              <a:t>3</a:t>
            </a:fld>
            <a:endParaRPr lang="en-US"/>
          </a:p>
        </p:txBody>
      </p:sp>
    </p:spTree>
    <p:extLst>
      <p:ext uri="{BB962C8B-B14F-4D97-AF65-F5344CB8AC3E}">
        <p14:creationId xmlns:p14="http://schemas.microsoft.com/office/powerpoint/2010/main" val="4050764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8319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(1) What are your reactions to the identified needs listed? Do they resonate with your experience?</a:t>
            </a:r>
          </a:p>
          <a:p>
            <a:pPr marL="0" indent="0"/>
            <a:r>
              <a:rPr lang="en-US"/>
              <a:t>(2) What are your reactions/feedback to the measurable objectives? Do they algin with the needs? What’s missing?</a:t>
            </a:r>
          </a:p>
          <a:p>
            <a:pPr marL="0" indent="0"/>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1950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solidFill>
                  <a:schemeClr val="tx1"/>
                </a:solidFill>
              </a:rPr>
              <a:t>What are your reactions to the key activities you see here? Is there anything missing that you think should be incorporated in the plan?</a:t>
            </a:r>
            <a:endParaRPr lang="en-US"/>
          </a:p>
          <a:p>
            <a:pPr marL="0" lvl="0" indent="0" algn="l">
              <a:lnSpc>
                <a:spcPct val="100000"/>
              </a:lnSpc>
            </a:pPr>
            <a:endParaRPr lang="en-US">
              <a:solidFill>
                <a:schemeClr val="tx1"/>
              </a:solidFill>
              <a:ea typeface="Open Sans"/>
            </a:endParaRPr>
          </a:p>
        </p:txBody>
      </p:sp>
      <p:sp>
        <p:nvSpPr>
          <p:cNvPr id="514" name="Google Shape;5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8177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Use this slide if you plan to hold breakout discussions and give each facilitator 2 minutes to report back key takeaways from their discussions. </a:t>
            </a:r>
          </a:p>
        </p:txBody>
      </p:sp>
      <p:sp>
        <p:nvSpPr>
          <p:cNvPr id="434" name="Google Shape;4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4289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endParaRPr lang="en-US"/>
          </a:p>
        </p:txBody>
      </p:sp>
      <p:sp>
        <p:nvSpPr>
          <p:cNvPr id="434" name="Google Shape;4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921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Direct participants toward the Plan and portal, both of which can be found at the above link and QR code. </a:t>
            </a:r>
            <a:endParaRPr/>
          </a:p>
        </p:txBody>
      </p:sp>
      <p:sp>
        <p:nvSpPr>
          <p:cNvPr id="530" name="Google Shape;5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761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New York’s Initial Proposal for BEAD is also currently open for public comment. Broken up into Volumes I &amp; II, the proposal identifies existing broadband availability efforts in NYS, each unserved and underserved location, and eligible CAIs, in addition to proposing a challenge process and CAO’s overall broadband goals and priorities.</a:t>
            </a:r>
          </a:p>
        </p:txBody>
      </p:sp>
      <p:sp>
        <p:nvSpPr>
          <p:cNvPr id="530" name="Google Shape;53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9689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a:t>DO NOT </a:t>
            </a:r>
            <a:r>
              <a:rPr lang="en-US"/>
              <a:t>hold a Q&amp;A. Direct participants to direct their questions to the </a:t>
            </a:r>
            <a:r>
              <a:rPr lang="en-US" err="1"/>
              <a:t>ConnectALL</a:t>
            </a:r>
            <a:r>
              <a:rPr lang="en-US"/>
              <a:t> email address above. </a:t>
            </a:r>
          </a:p>
          <a:p>
            <a:pPr marL="0" indent="0"/>
            <a:endParaRPr lang="en-US"/>
          </a:p>
          <a:p>
            <a:pPr marL="0" indent="0"/>
            <a:r>
              <a:rPr lang="en-US"/>
              <a:t>Emphasize that any "comments" sent to the email address will not be officially recorded and that ALL PUBLIC COMMENT must be submitted through the portal on the CAO website. </a:t>
            </a:r>
          </a:p>
        </p:txBody>
      </p:sp>
      <p:sp>
        <p:nvSpPr>
          <p:cNvPr id="542" name="Google Shape;5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extLst>
      <p:ext uri="{BB962C8B-B14F-4D97-AF65-F5344CB8AC3E}">
        <p14:creationId xmlns:p14="http://schemas.microsoft.com/office/powerpoint/2010/main" val="304509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r>
              <a:rPr lang="en-US" b="1" dirty="0"/>
              <a:t>Last year Governor Hochul announced the historic </a:t>
            </a:r>
            <a:r>
              <a:rPr lang="en-US" b="1" err="1"/>
              <a:t>ConnectALL</a:t>
            </a:r>
            <a:r>
              <a:rPr lang="en-US" b="1" dirty="0"/>
              <a:t> initiative which is NY's largest investment in digital infrastructure ever. This is our way of meeting the moment that the Infrastructure Investment and Jobs Act created in allocating unprecedented once in a generation funding to close the digital divide, through the Digital Equity Act. The Digital Equity Act is a federal initiative established as part of 2021’s Infrastructure Investment and Jobs Act (IIJA) that provides $2.75 billion to establish grant programs that promote digital equity and inclusion nationwide.</a:t>
            </a:r>
          </a:p>
          <a:p>
            <a:pPr marL="228600" indent="0"/>
            <a:r>
              <a:rPr lang="en-US" b="1" dirty="0"/>
              <a:t> </a:t>
            </a:r>
          </a:p>
          <a:p>
            <a:pPr marL="228600" indent="0"/>
            <a:r>
              <a:rPr lang="en-US" b="1"/>
              <a:t>The </a:t>
            </a:r>
            <a:r>
              <a:rPr lang="en-US" b="1" err="1"/>
              <a:t>ConnectALL</a:t>
            </a:r>
            <a:r>
              <a:rPr lang="en-US" b="1"/>
              <a:t> program includes grant programs, technical assistance and other support for municipalities, businesses, community anchor institutions and other community based organizations and we are also working on policy innovation and regulatory reform. We are taking a holistic approach designed to address every angle of the digital divide simultaneously while being responsive to community needs and experiences.</a:t>
            </a:r>
            <a:endParaRPr lang="en-US" b="1" dirty="0"/>
          </a:p>
          <a:p>
            <a:pPr marL="228600" indent="0"/>
            <a:r>
              <a:rPr lang="en-US" b="1" dirty="0"/>
              <a:t> </a:t>
            </a:r>
          </a:p>
          <a:p>
            <a:pPr marL="228600" indent="0"/>
            <a:r>
              <a:rPr lang="en-US" b="1" dirty="0"/>
              <a:t>The Digital Equity program is one of our 5 signature programs and its guiding document, the State Digital Equity Plan, SDEP will inform all other investments across all of our other four programs. (1) Broadband Equity, Access and Deployment (2) Affordable Housing Connectivity (3) Connectivity Innovation (4) Local Connectivity Planning and Municipal Infrastructure</a:t>
            </a:r>
          </a:p>
          <a:p>
            <a:pPr marL="228600" indent="0"/>
            <a:endParaRPr lang="en-US" b="1" dirty="0"/>
          </a:p>
          <a:p>
            <a:pPr marL="171450" indent="-171450">
              <a:buFont typeface="Arial,Sans-Serif"/>
              <a:buChar char="•"/>
            </a:pPr>
            <a:endParaRPr lang="en-US" b="1" dirty="0"/>
          </a:p>
          <a:p>
            <a:pPr marL="0" indent="0"/>
            <a:endParaRPr lang="en-US" b="1" dirty="0"/>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ClrTx/>
              <a:buSzTx/>
              <a:defRPr/>
            </a:pPr>
            <a:r>
              <a:rPr lang="en-US" dirty="0"/>
              <a:t>The State Digital Equity Plan is currently open for public comment. Once the public comment window closes, CAO will submit the Plan to the National Telcommunications and Information Administration (NTIA) in late December. New York State is expected to receive between $50-80M in Digital Equity Capacity Grant funding to implement the activities stated in the Plan. The NOFO for that funding is expected to be released in the Spring of 2024 which will outline the guidelines and parameters around the funding in addition to a final amount. The State Digital Equity Grant Program is expected to open in the Fall of 2024. </a:t>
            </a:r>
          </a:p>
          <a:p>
            <a:pPr marL="0" indent="0">
              <a:buClrTx/>
              <a:buSzTx/>
              <a:defRPr/>
            </a:pPr>
            <a:endParaRPr lang="en-US"/>
          </a:p>
        </p:txBody>
      </p:sp>
      <p:sp>
        <p:nvSpPr>
          <p:cNvPr id="4" name="Slide Number Placeholder 3"/>
          <p:cNvSpPr>
            <a:spLocks noGrp="1"/>
          </p:cNvSpPr>
          <p:nvPr>
            <p:ph type="sldNum" sz="quarter" idx="5"/>
          </p:nvPr>
        </p:nvSpPr>
        <p:spPr/>
        <p:txBody>
          <a:bodyPr/>
          <a:lstStyle/>
          <a:p>
            <a:fld id="{EACCFAB6-2D80-48E7-B1A5-6693DEBA9B62}" type="slidenum">
              <a:rPr lang="en-US" smtClean="0"/>
              <a:t>5</a:t>
            </a:fld>
            <a:endParaRPr lang="en-US"/>
          </a:p>
        </p:txBody>
      </p:sp>
    </p:spTree>
    <p:extLst>
      <p:ext uri="{BB962C8B-B14F-4D97-AF65-F5344CB8AC3E}">
        <p14:creationId xmlns:p14="http://schemas.microsoft.com/office/powerpoint/2010/main" val="98742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7e0bd7378e_0_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7e0bd7378e_0_2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a:solidFill>
                  <a:srgbClr val="000000"/>
                </a:solidFill>
              </a:rPr>
              <a:t>Governor Kathy Hochul established the ConnectALL Office (CAO) in 2022 to transform New York State’s digital infrastructure so all residents and businesses have access to high-speed, reliable, and affordable broadband for education, economic growth, and full participation in civic life. This vision you see on your screen is pursuant to the principles articulated by the New York State Legislature in the 2022 Working to Implement Reliable and Equitable Deployment of Broadband Act (WIRED Broadband Act).</a:t>
            </a:r>
            <a:endParaRPr lang="en-US"/>
          </a:p>
          <a:p>
            <a:r>
              <a:rPr lang="en-US">
                <a:solidFill>
                  <a:srgbClr val="000000"/>
                </a:solidFill>
              </a:rPr>
              <a:t> </a:t>
            </a:r>
            <a:endParaRPr lang="en-US"/>
          </a:p>
          <a:p>
            <a:r>
              <a:rPr lang="en-US" err="1">
                <a:solidFill>
                  <a:srgbClr val="000000"/>
                </a:solidFill>
              </a:rPr>
              <a:t>ConnectALL</a:t>
            </a:r>
            <a:r>
              <a:rPr lang="en-US">
                <a:solidFill>
                  <a:srgbClr val="000000"/>
                </a:solidFill>
              </a:rPr>
              <a:t> Responsibilities and Duties as authorized by the 2022 Wired Act are to :  </a:t>
            </a:r>
            <a:endParaRPr lang="en-US"/>
          </a:p>
          <a:p>
            <a:pPr marL="171450" indent="-171450">
              <a:buChar char="•"/>
            </a:pPr>
            <a:r>
              <a:rPr lang="en-US" b="1">
                <a:solidFill>
                  <a:srgbClr val="000000"/>
                </a:solidFill>
              </a:rPr>
              <a:t>Coordinate activities of all State agencies </a:t>
            </a:r>
            <a:r>
              <a:rPr lang="en-US">
                <a:solidFill>
                  <a:srgbClr val="000000"/>
                </a:solidFill>
              </a:rPr>
              <a:t>related to broadband access </a:t>
            </a:r>
            <a:endParaRPr lang="en-US"/>
          </a:p>
          <a:p>
            <a:pPr marL="171450" indent="-171450">
              <a:buChar char="•"/>
            </a:pPr>
            <a:r>
              <a:rPr lang="en-US" b="1">
                <a:solidFill>
                  <a:srgbClr val="000000"/>
                </a:solidFill>
              </a:rPr>
              <a:t>Advise county and local government </a:t>
            </a:r>
            <a:r>
              <a:rPr lang="en-US">
                <a:solidFill>
                  <a:srgbClr val="000000"/>
                </a:solidFill>
              </a:rPr>
              <a:t>to expand broadband access </a:t>
            </a:r>
            <a:endParaRPr lang="en-US"/>
          </a:p>
          <a:p>
            <a:pPr marL="171450" indent="-171450">
              <a:buChar char="•"/>
            </a:pPr>
            <a:r>
              <a:rPr lang="en-US" b="1">
                <a:solidFill>
                  <a:srgbClr val="000000"/>
                </a:solidFill>
              </a:rPr>
              <a:t>Manage public investments and grant programs </a:t>
            </a:r>
            <a:r>
              <a:rPr lang="en-US">
                <a:solidFill>
                  <a:srgbClr val="000000"/>
                </a:solidFill>
              </a:rPr>
              <a:t>to improve broadband access and digital equity </a:t>
            </a:r>
            <a:endParaRPr lang="en-US"/>
          </a:p>
          <a:p>
            <a:pPr algn="l"/>
            <a:endParaRPr lang="en-US" b="0" i="0">
              <a:solidFill>
                <a:srgbClr val="000000"/>
              </a:solidFill>
              <a:effectLst/>
              <a:latin typeface="Times New Roman" panose="02020603050405020304" pitchFamily="18" charset="0"/>
              <a:cs typeface="Times New Roman"/>
            </a:endParaRPr>
          </a:p>
          <a:p>
            <a:pPr marL="0" indent="0"/>
            <a:endParaRPr lang="en-US" b="1" i="1"/>
          </a:p>
          <a:p>
            <a:pPr marL="0" lvl="0" indent="0" algn="l" rtl="0">
              <a:lnSpc>
                <a:spcPct val="100000"/>
              </a:lnSpc>
              <a:spcBef>
                <a:spcPts val="0"/>
              </a:spcBef>
              <a:spcAft>
                <a:spcPts val="0"/>
              </a:spcAft>
              <a:buNone/>
            </a:pPr>
            <a:endParaRPr/>
          </a:p>
        </p:txBody>
      </p:sp>
      <p:sp>
        <p:nvSpPr>
          <p:cNvPr id="200" name="Google Shape;200;g27e0bd7378e_0_2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332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 both honor and leverage New York’s incredible diversity, CAO has ensured unique geographic needs and differences are a cornerstone of the broadband and digital equity planning process through a regional approach to stakeholder engagement. </a:t>
            </a:r>
          </a:p>
          <a:p>
            <a:r>
              <a:rPr lang="en-US"/>
              <a:t> </a:t>
            </a:r>
          </a:p>
          <a:p>
            <a:r>
              <a:rPr lang="en-US" err="1"/>
              <a:t>ConnectALL’s</a:t>
            </a:r>
            <a:r>
              <a:rPr lang="en-US"/>
              <a:t> multifaceted stakeholder engagement strategy reflects the exceptional diversity of New York State residents and leverages the state’s mature ecosystem of broadband and digital equity stakeholders. The strategy includes comprehensive public engagement to ensure:</a:t>
            </a:r>
          </a:p>
          <a:p>
            <a:r>
              <a:rPr lang="en-US"/>
              <a:t>• Full geographic coverage </a:t>
            </a:r>
          </a:p>
          <a:p>
            <a:r>
              <a:rPr lang="en-US"/>
              <a:t>• Diverse stakeholders </a:t>
            </a:r>
          </a:p>
          <a:p>
            <a:r>
              <a:rPr lang="en-US"/>
              <a:t>• Awareness, outreach, and participation </a:t>
            </a:r>
          </a:p>
          <a:p>
            <a:r>
              <a:rPr lang="en-US"/>
              <a:t>• Transparency, and </a:t>
            </a:r>
          </a:p>
          <a:p>
            <a:r>
              <a:rPr lang="en-US"/>
              <a:t>• Targeted engagement for underrepresented communities. </a:t>
            </a:r>
          </a:p>
          <a:p>
            <a:r>
              <a:rPr lang="en-US"/>
              <a: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9853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7e0bd7378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defRPr/>
            </a:pPr>
            <a:endParaRPr lang="en-US" b="0" i="0">
              <a:solidFill>
                <a:srgbClr val="000000"/>
              </a:solidFill>
              <a:effectLst/>
              <a:latin typeface="Times New Roman"/>
              <a:cs typeface="Times New Roman"/>
            </a:endParaRPr>
          </a:p>
          <a:p>
            <a:pPr marL="0" indent="0"/>
            <a:r>
              <a:rPr lang="en-US"/>
              <a:t>Per the Digital Equity Act, we were required to serve and consult with 8 covered populations you see listed here. To the right we see all the other stakeholders in the Digital Equity ecosystem who make CAO's goals realizable. </a:t>
            </a:r>
            <a:endParaRPr/>
          </a:p>
        </p:txBody>
      </p:sp>
      <p:sp>
        <p:nvSpPr>
          <p:cNvPr id="334" name="Google Shape;334;g27e0bd7378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ight Footer">
  <p:cSld name="Light Footer">
    <p:spTree>
      <p:nvGrpSpPr>
        <p:cNvPr id="1" name="Shape 15"/>
        <p:cNvGrpSpPr/>
        <p:nvPr/>
      </p:nvGrpSpPr>
      <p:grpSpPr>
        <a:xfrm>
          <a:off x="0" y="0"/>
          <a:ext cx="0" cy="0"/>
          <a:chOff x="0" y="0"/>
          <a:chExt cx="0" cy="0"/>
        </a:xfrm>
      </p:grpSpPr>
      <p:sp>
        <p:nvSpPr>
          <p:cNvPr id="16" name="Google Shape;16;p33"/>
          <p:cNvSpPr txBox="1"/>
          <p:nvPr/>
        </p:nvSpPr>
        <p:spPr>
          <a:xfrm>
            <a:off x="11696700" y="6400801"/>
            <a:ext cx="495300" cy="365125"/>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lt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lt1"/>
              </a:solidFill>
              <a:latin typeface="Open Sans Light"/>
              <a:ea typeface="Open Sans Light"/>
              <a:cs typeface="Open Sans Light"/>
              <a:sym typeface="Open Sans Light"/>
            </a:endParaRPr>
          </a:p>
        </p:txBody>
      </p:sp>
      <p:sp>
        <p:nvSpPr>
          <p:cNvPr id="17" name="Google Shape;17;p33"/>
          <p:cNvSpPr txBox="1"/>
          <p:nvPr/>
        </p:nvSpPr>
        <p:spPr>
          <a:xfrm>
            <a:off x="11695177" y="6400801"/>
            <a:ext cx="495300" cy="365125"/>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lt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lt1"/>
              </a:solidFill>
              <a:latin typeface="Open Sans Light"/>
              <a:ea typeface="Open Sans Light"/>
              <a:cs typeface="Open Sans Light"/>
              <a:sym typeface="Open Sans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44"/>
          <p:cNvSpPr txBox="1">
            <a:spLocks noGrp="1"/>
          </p:cNvSpPr>
          <p:nvPr>
            <p:ph type="title"/>
          </p:nvPr>
        </p:nvSpPr>
        <p:spPr>
          <a:xfrm>
            <a:off x="839790"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4"/>
          <p:cNvSpPr txBox="1">
            <a:spLocks noGrp="1"/>
          </p:cNvSpPr>
          <p:nvPr>
            <p:ph type="body" idx="1"/>
          </p:nvPr>
        </p:nvSpPr>
        <p:spPr>
          <a:xfrm>
            <a:off x="5183188" y="987425"/>
            <a:ext cx="6172201" cy="4873625"/>
          </a:xfrm>
          <a:prstGeom prst="rect">
            <a:avLst/>
          </a:prstGeom>
          <a:noFill/>
          <a:ln>
            <a:noFill/>
          </a:ln>
        </p:spPr>
        <p:txBody>
          <a:bodyPr spcFirstLastPara="1" wrap="square" lIns="91425" tIns="45700" rIns="91425" bIns="45700" anchor="t" anchorCtr="0">
            <a:normAutofit/>
          </a:bodyPr>
          <a:lstStyle>
            <a:lvl1pPr marL="457206" lvl="0" indent="-431806" algn="l">
              <a:lnSpc>
                <a:spcPct val="90000"/>
              </a:lnSpc>
              <a:spcBef>
                <a:spcPts val="1001"/>
              </a:spcBef>
              <a:spcAft>
                <a:spcPts val="0"/>
              </a:spcAft>
              <a:buClr>
                <a:schemeClr val="dk1"/>
              </a:buClr>
              <a:buSzPts val="3200"/>
              <a:buChar char="•"/>
              <a:defRPr sz="3200"/>
            </a:lvl1pPr>
            <a:lvl2pPr marL="914411" lvl="1" indent="-406405" algn="l">
              <a:lnSpc>
                <a:spcPct val="90000"/>
              </a:lnSpc>
              <a:spcBef>
                <a:spcPts val="500"/>
              </a:spcBef>
              <a:spcAft>
                <a:spcPts val="0"/>
              </a:spcAft>
              <a:buClr>
                <a:schemeClr val="dk1"/>
              </a:buClr>
              <a:buSzPts val="2800"/>
              <a:buChar char="•"/>
              <a:defRPr sz="2800"/>
            </a:lvl2pPr>
            <a:lvl3pPr marL="1371617" lvl="2" indent="-381006" algn="l">
              <a:lnSpc>
                <a:spcPct val="90000"/>
              </a:lnSpc>
              <a:spcBef>
                <a:spcPts val="500"/>
              </a:spcBef>
              <a:spcAft>
                <a:spcPts val="0"/>
              </a:spcAft>
              <a:buClr>
                <a:schemeClr val="dk1"/>
              </a:buClr>
              <a:buSzPts val="2400"/>
              <a:buChar char="•"/>
              <a:defRPr sz="2400"/>
            </a:lvl3pPr>
            <a:lvl4pPr marL="1828823" lvl="3" indent="-355604" algn="l">
              <a:lnSpc>
                <a:spcPct val="90000"/>
              </a:lnSpc>
              <a:spcBef>
                <a:spcPts val="500"/>
              </a:spcBef>
              <a:spcAft>
                <a:spcPts val="0"/>
              </a:spcAft>
              <a:buClr>
                <a:schemeClr val="dk1"/>
              </a:buClr>
              <a:buSzPts val="2000"/>
              <a:buChar char="•"/>
              <a:defRPr sz="2000"/>
            </a:lvl4pPr>
            <a:lvl5pPr marL="2286029" lvl="4" indent="-355604" algn="l">
              <a:lnSpc>
                <a:spcPct val="90000"/>
              </a:lnSpc>
              <a:spcBef>
                <a:spcPts val="500"/>
              </a:spcBef>
              <a:spcAft>
                <a:spcPts val="0"/>
              </a:spcAft>
              <a:buClr>
                <a:schemeClr val="dk1"/>
              </a:buClr>
              <a:buSzPts val="2000"/>
              <a:buChar char="•"/>
              <a:defRPr sz="2000"/>
            </a:lvl5pPr>
            <a:lvl6pPr marL="2743234" lvl="5" indent="-355604" algn="l">
              <a:lnSpc>
                <a:spcPct val="90000"/>
              </a:lnSpc>
              <a:spcBef>
                <a:spcPts val="500"/>
              </a:spcBef>
              <a:spcAft>
                <a:spcPts val="0"/>
              </a:spcAft>
              <a:buClr>
                <a:schemeClr val="dk1"/>
              </a:buClr>
              <a:buSzPts val="2000"/>
              <a:buChar char="•"/>
              <a:defRPr sz="2000"/>
            </a:lvl6pPr>
            <a:lvl7pPr marL="3200440" lvl="6" indent="-355604" algn="l">
              <a:lnSpc>
                <a:spcPct val="90000"/>
              </a:lnSpc>
              <a:spcBef>
                <a:spcPts val="500"/>
              </a:spcBef>
              <a:spcAft>
                <a:spcPts val="0"/>
              </a:spcAft>
              <a:buClr>
                <a:schemeClr val="dk1"/>
              </a:buClr>
              <a:buSzPts val="2000"/>
              <a:buChar char="•"/>
              <a:defRPr sz="2000"/>
            </a:lvl7pPr>
            <a:lvl8pPr marL="3657646" lvl="7" indent="-355604" algn="l">
              <a:lnSpc>
                <a:spcPct val="90000"/>
              </a:lnSpc>
              <a:spcBef>
                <a:spcPts val="500"/>
              </a:spcBef>
              <a:spcAft>
                <a:spcPts val="0"/>
              </a:spcAft>
              <a:buClr>
                <a:schemeClr val="dk1"/>
              </a:buClr>
              <a:buSzPts val="2000"/>
              <a:buChar char="•"/>
              <a:defRPr sz="2000"/>
            </a:lvl8pPr>
            <a:lvl9pPr marL="4114851" lvl="8" indent="-355604" algn="l">
              <a:lnSpc>
                <a:spcPct val="90000"/>
              </a:lnSpc>
              <a:spcBef>
                <a:spcPts val="500"/>
              </a:spcBef>
              <a:spcAft>
                <a:spcPts val="0"/>
              </a:spcAft>
              <a:buClr>
                <a:schemeClr val="dk1"/>
              </a:buClr>
              <a:buSzPts val="2000"/>
              <a:buChar char="•"/>
              <a:defRPr sz="2000"/>
            </a:lvl9pPr>
          </a:lstStyle>
          <a:p>
            <a:endParaRPr/>
          </a:p>
        </p:txBody>
      </p:sp>
      <p:sp>
        <p:nvSpPr>
          <p:cNvPr id="66" name="Google Shape;66;p44"/>
          <p:cNvSpPr txBox="1">
            <a:spLocks noGrp="1"/>
          </p:cNvSpPr>
          <p:nvPr>
            <p:ph type="body" idx="2"/>
          </p:nvPr>
        </p:nvSpPr>
        <p:spPr>
          <a:xfrm>
            <a:off x="839790" y="2057400"/>
            <a:ext cx="3932236" cy="3811588"/>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67" name="Google Shape;67;p44"/>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4"/>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45"/>
          <p:cNvSpPr txBox="1">
            <a:spLocks noGrp="1"/>
          </p:cNvSpPr>
          <p:nvPr>
            <p:ph type="title"/>
          </p:nvPr>
        </p:nvSpPr>
        <p:spPr>
          <a:xfrm>
            <a:off x="839790" y="457200"/>
            <a:ext cx="3932236"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5"/>
          <p:cNvSpPr>
            <a:spLocks noGrp="1"/>
          </p:cNvSpPr>
          <p:nvPr>
            <p:ph type="pic" idx="2"/>
          </p:nvPr>
        </p:nvSpPr>
        <p:spPr>
          <a:xfrm>
            <a:off x="5183188" y="987425"/>
            <a:ext cx="6172201" cy="4873625"/>
          </a:xfrm>
          <a:prstGeom prst="rect">
            <a:avLst/>
          </a:prstGeom>
          <a:noFill/>
          <a:ln>
            <a:noFill/>
          </a:ln>
        </p:spPr>
      </p:sp>
      <p:sp>
        <p:nvSpPr>
          <p:cNvPr id="73" name="Google Shape;73;p45"/>
          <p:cNvSpPr txBox="1">
            <a:spLocks noGrp="1"/>
          </p:cNvSpPr>
          <p:nvPr>
            <p:ph type="body" idx="1"/>
          </p:nvPr>
        </p:nvSpPr>
        <p:spPr>
          <a:xfrm>
            <a:off x="839790" y="2057400"/>
            <a:ext cx="3932236" cy="3811588"/>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74" name="Google Shape;74;p45"/>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5"/>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46"/>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80" name="Google Shape;80;p46"/>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6"/>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7"/>
          <p:cNvSpPr txBox="1">
            <a:spLocks noGrp="1"/>
          </p:cNvSpPr>
          <p:nvPr>
            <p:ph type="title"/>
          </p:nvPr>
        </p:nvSpPr>
        <p:spPr>
          <a:xfrm rot="5400000">
            <a:off x="7133430"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7"/>
          <p:cNvSpPr txBox="1">
            <a:spLocks noGrp="1"/>
          </p:cNvSpPr>
          <p:nvPr>
            <p:ph type="body" idx="1"/>
          </p:nvPr>
        </p:nvSpPr>
        <p:spPr>
          <a:xfrm rot="5400000">
            <a:off x="1799430" y="-596106"/>
            <a:ext cx="5811838" cy="77343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86" name="Google Shape;86;p47"/>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7"/>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7"/>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ark Footer">
  <p:cSld name="Dark Footer">
    <p:spTree>
      <p:nvGrpSpPr>
        <p:cNvPr id="1" name="Shape 95"/>
        <p:cNvGrpSpPr/>
        <p:nvPr/>
      </p:nvGrpSpPr>
      <p:grpSpPr>
        <a:xfrm>
          <a:off x="0" y="0"/>
          <a:ext cx="0" cy="0"/>
          <a:chOff x="0" y="0"/>
          <a:chExt cx="0" cy="0"/>
        </a:xfrm>
      </p:grpSpPr>
      <p:sp>
        <p:nvSpPr>
          <p:cNvPr id="96" name="Google Shape;96;g258d21426b8_0_340"/>
          <p:cNvSpPr txBox="1"/>
          <p:nvPr/>
        </p:nvSpPr>
        <p:spPr>
          <a:xfrm>
            <a:off x="11696700" y="6400800"/>
            <a:ext cx="495300" cy="365100"/>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dk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g258d21426b8_0_381"/>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258d21426b8_0_381"/>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258d21426b8_0_381"/>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g258d21426b8_0_354"/>
          <p:cNvSpPr txBox="1">
            <a:spLocks noGrp="1"/>
          </p:cNvSpPr>
          <p:nvPr>
            <p:ph type="title"/>
          </p:nvPr>
        </p:nvSpPr>
        <p:spPr>
          <a:xfrm>
            <a:off x="831852"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258d21426b8_0_354"/>
          <p:cNvSpPr txBox="1">
            <a:spLocks noGrp="1"/>
          </p:cNvSpPr>
          <p:nvPr>
            <p:ph type="body" idx="1"/>
          </p:nvPr>
        </p:nvSpPr>
        <p:spPr>
          <a:xfrm>
            <a:off x="831852" y="4589463"/>
            <a:ext cx="10515600" cy="1500300"/>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rgbClr val="888888"/>
              </a:buClr>
              <a:buSzPts val="2400"/>
              <a:buNone/>
              <a:defRPr sz="2400">
                <a:solidFill>
                  <a:srgbClr val="888888"/>
                </a:solidFill>
              </a:defRPr>
            </a:lvl1pPr>
            <a:lvl2pPr marL="914411" lvl="1" indent="-228604" algn="l">
              <a:lnSpc>
                <a:spcPct val="90000"/>
              </a:lnSpc>
              <a:spcBef>
                <a:spcPts val="500"/>
              </a:spcBef>
              <a:spcAft>
                <a:spcPts val="0"/>
              </a:spcAft>
              <a:buClr>
                <a:srgbClr val="888888"/>
              </a:buClr>
              <a:buSzPts val="2000"/>
              <a:buNone/>
              <a:defRPr sz="2000">
                <a:solidFill>
                  <a:srgbClr val="888888"/>
                </a:solidFill>
              </a:defRPr>
            </a:lvl2pPr>
            <a:lvl3pPr marL="1371617" lvl="2" indent="-228604" algn="l">
              <a:lnSpc>
                <a:spcPct val="90000"/>
              </a:lnSpc>
              <a:spcBef>
                <a:spcPts val="500"/>
              </a:spcBef>
              <a:spcAft>
                <a:spcPts val="0"/>
              </a:spcAft>
              <a:buClr>
                <a:srgbClr val="888888"/>
              </a:buClr>
              <a:buSzPts val="1800"/>
              <a:buNone/>
              <a:defRPr sz="1801">
                <a:solidFill>
                  <a:srgbClr val="888888"/>
                </a:solidFill>
              </a:defRPr>
            </a:lvl3pPr>
            <a:lvl4pPr marL="1828823" lvl="3" indent="-228604" algn="l">
              <a:lnSpc>
                <a:spcPct val="90000"/>
              </a:lnSpc>
              <a:spcBef>
                <a:spcPts val="500"/>
              </a:spcBef>
              <a:spcAft>
                <a:spcPts val="0"/>
              </a:spcAft>
              <a:buClr>
                <a:srgbClr val="888888"/>
              </a:buClr>
              <a:buSzPts val="1600"/>
              <a:buNone/>
              <a:defRPr sz="1600">
                <a:solidFill>
                  <a:srgbClr val="888888"/>
                </a:solidFill>
              </a:defRPr>
            </a:lvl4pPr>
            <a:lvl5pPr marL="2286029" lvl="4" indent="-228604" algn="l">
              <a:lnSpc>
                <a:spcPct val="90000"/>
              </a:lnSpc>
              <a:spcBef>
                <a:spcPts val="500"/>
              </a:spcBef>
              <a:spcAft>
                <a:spcPts val="0"/>
              </a:spcAft>
              <a:buClr>
                <a:srgbClr val="888888"/>
              </a:buClr>
              <a:buSzPts val="1600"/>
              <a:buNone/>
              <a:defRPr sz="1600">
                <a:solidFill>
                  <a:srgbClr val="888888"/>
                </a:solidFill>
              </a:defRPr>
            </a:lvl5pPr>
            <a:lvl6pPr marL="2743234" lvl="5" indent="-228604" algn="l">
              <a:lnSpc>
                <a:spcPct val="90000"/>
              </a:lnSpc>
              <a:spcBef>
                <a:spcPts val="500"/>
              </a:spcBef>
              <a:spcAft>
                <a:spcPts val="0"/>
              </a:spcAft>
              <a:buClr>
                <a:srgbClr val="888888"/>
              </a:buClr>
              <a:buSzPts val="1600"/>
              <a:buNone/>
              <a:defRPr sz="1600">
                <a:solidFill>
                  <a:srgbClr val="888888"/>
                </a:solidFill>
              </a:defRPr>
            </a:lvl6pPr>
            <a:lvl7pPr marL="3200440" lvl="6" indent="-228604" algn="l">
              <a:lnSpc>
                <a:spcPct val="90000"/>
              </a:lnSpc>
              <a:spcBef>
                <a:spcPts val="500"/>
              </a:spcBef>
              <a:spcAft>
                <a:spcPts val="0"/>
              </a:spcAft>
              <a:buClr>
                <a:srgbClr val="888888"/>
              </a:buClr>
              <a:buSzPts val="1600"/>
              <a:buNone/>
              <a:defRPr sz="1600">
                <a:solidFill>
                  <a:srgbClr val="888888"/>
                </a:solidFill>
              </a:defRPr>
            </a:lvl7pPr>
            <a:lvl8pPr marL="3657646" lvl="7" indent="-228604" algn="l">
              <a:lnSpc>
                <a:spcPct val="90000"/>
              </a:lnSpc>
              <a:spcBef>
                <a:spcPts val="500"/>
              </a:spcBef>
              <a:spcAft>
                <a:spcPts val="0"/>
              </a:spcAft>
              <a:buClr>
                <a:srgbClr val="888888"/>
              </a:buClr>
              <a:buSzPts val="1600"/>
              <a:buNone/>
              <a:defRPr sz="1600">
                <a:solidFill>
                  <a:srgbClr val="888888"/>
                </a:solidFill>
              </a:defRPr>
            </a:lvl8pPr>
            <a:lvl9pPr marL="4114851" lvl="8" indent="-22860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4" name="Google Shape;104;g258d21426b8_0_354"/>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258d21426b8_0_354"/>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258d21426b8_0_354"/>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
        <p:cNvGrpSpPr/>
        <p:nvPr/>
      </p:nvGrpSpPr>
      <p:grpSpPr>
        <a:xfrm>
          <a:off x="0" y="0"/>
          <a:ext cx="0" cy="0"/>
          <a:chOff x="0" y="0"/>
          <a:chExt cx="0" cy="0"/>
        </a:xfrm>
      </p:grpSpPr>
      <p:sp>
        <p:nvSpPr>
          <p:cNvPr id="108" name="Google Shape;108;g258d21426b8_0_360"/>
          <p:cNvSpPr txBox="1">
            <a:spLocks noGrp="1"/>
          </p:cNvSpPr>
          <p:nvPr>
            <p:ph type="title"/>
          </p:nvPr>
        </p:nvSpPr>
        <p:spPr>
          <a:xfrm>
            <a:off x="838202"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258d21426b8_0_360"/>
          <p:cNvSpPr txBox="1">
            <a:spLocks noGrp="1"/>
          </p:cNvSpPr>
          <p:nvPr>
            <p:ph type="body" idx="1"/>
          </p:nvPr>
        </p:nvSpPr>
        <p:spPr>
          <a:xfrm>
            <a:off x="838201" y="1825625"/>
            <a:ext cx="5181600" cy="43512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10" name="Google Shape;110;g258d21426b8_0_360"/>
          <p:cNvSpPr txBox="1">
            <a:spLocks noGrp="1"/>
          </p:cNvSpPr>
          <p:nvPr>
            <p:ph type="body" idx="2"/>
          </p:nvPr>
        </p:nvSpPr>
        <p:spPr>
          <a:xfrm>
            <a:off x="6172201" y="1825625"/>
            <a:ext cx="5181600" cy="43512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11" name="Google Shape;111;g258d21426b8_0_360"/>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258d21426b8_0_360"/>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258d21426b8_0_360"/>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258d21426b8_0_367"/>
          <p:cNvSpPr txBox="1">
            <a:spLocks noGrp="1"/>
          </p:cNvSpPr>
          <p:nvPr>
            <p:ph type="title"/>
          </p:nvPr>
        </p:nvSpPr>
        <p:spPr>
          <a:xfrm>
            <a:off x="839789"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258d21426b8_0_367"/>
          <p:cNvSpPr txBox="1">
            <a:spLocks noGrp="1"/>
          </p:cNvSpPr>
          <p:nvPr>
            <p:ph type="body" idx="1"/>
          </p:nvPr>
        </p:nvSpPr>
        <p:spPr>
          <a:xfrm>
            <a:off x="839790" y="1681163"/>
            <a:ext cx="5157900" cy="823800"/>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117" name="Google Shape;117;g258d21426b8_0_367"/>
          <p:cNvSpPr txBox="1">
            <a:spLocks noGrp="1"/>
          </p:cNvSpPr>
          <p:nvPr>
            <p:ph type="body" idx="2"/>
          </p:nvPr>
        </p:nvSpPr>
        <p:spPr>
          <a:xfrm>
            <a:off x="839790" y="2505075"/>
            <a:ext cx="5157900" cy="36846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18" name="Google Shape;118;g258d21426b8_0_367"/>
          <p:cNvSpPr txBox="1">
            <a:spLocks noGrp="1"/>
          </p:cNvSpPr>
          <p:nvPr>
            <p:ph type="body" idx="3"/>
          </p:nvPr>
        </p:nvSpPr>
        <p:spPr>
          <a:xfrm>
            <a:off x="6172199" y="1681163"/>
            <a:ext cx="5183100" cy="823800"/>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119" name="Google Shape;119;g258d21426b8_0_367"/>
          <p:cNvSpPr txBox="1">
            <a:spLocks noGrp="1"/>
          </p:cNvSpPr>
          <p:nvPr>
            <p:ph type="body" idx="4"/>
          </p:nvPr>
        </p:nvSpPr>
        <p:spPr>
          <a:xfrm>
            <a:off x="6172199" y="2505075"/>
            <a:ext cx="5183100" cy="36846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20" name="Google Shape;120;g258d21426b8_0_367"/>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258d21426b8_0_367"/>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258d21426b8_0_367"/>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
        <p:cNvGrpSpPr/>
        <p:nvPr/>
      </p:nvGrpSpPr>
      <p:grpSpPr>
        <a:xfrm>
          <a:off x="0" y="0"/>
          <a:ext cx="0" cy="0"/>
          <a:chOff x="0" y="0"/>
          <a:chExt cx="0" cy="0"/>
        </a:xfrm>
      </p:grpSpPr>
      <p:sp>
        <p:nvSpPr>
          <p:cNvPr id="124" name="Google Shape;124;g258d21426b8_0_376"/>
          <p:cNvSpPr txBox="1">
            <a:spLocks noGrp="1"/>
          </p:cNvSpPr>
          <p:nvPr>
            <p:ph type="title"/>
          </p:nvPr>
        </p:nvSpPr>
        <p:spPr>
          <a:xfrm>
            <a:off x="838202"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258d21426b8_0_376"/>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58d21426b8_0_376"/>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258d21426b8_0_376"/>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ark Footer">
  <p:cSld name="Dark Footer">
    <p:spTree>
      <p:nvGrpSpPr>
        <p:cNvPr id="1" name="Shape 18"/>
        <p:cNvGrpSpPr/>
        <p:nvPr/>
      </p:nvGrpSpPr>
      <p:grpSpPr>
        <a:xfrm>
          <a:off x="0" y="0"/>
          <a:ext cx="0" cy="0"/>
          <a:chOff x="0" y="0"/>
          <a:chExt cx="0" cy="0"/>
        </a:xfrm>
      </p:grpSpPr>
      <p:sp>
        <p:nvSpPr>
          <p:cNvPr id="19" name="Google Shape;19;p36"/>
          <p:cNvSpPr txBox="1"/>
          <p:nvPr/>
        </p:nvSpPr>
        <p:spPr>
          <a:xfrm>
            <a:off x="11696700" y="6400801"/>
            <a:ext cx="495300" cy="365125"/>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dk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dk1"/>
              </a:solidFill>
              <a:latin typeface="Open Sans Light"/>
              <a:ea typeface="Open Sans Light"/>
              <a:cs typeface="Open Sans Light"/>
              <a:sym typeface="Open Sans Ligh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
        <p:cNvGrpSpPr/>
        <p:nvPr/>
      </p:nvGrpSpPr>
      <p:grpSpPr>
        <a:xfrm>
          <a:off x="0" y="0"/>
          <a:ext cx="0" cy="0"/>
          <a:chOff x="0" y="0"/>
          <a:chExt cx="0" cy="0"/>
        </a:xfrm>
      </p:grpSpPr>
      <p:sp>
        <p:nvSpPr>
          <p:cNvPr id="129" name="Google Shape;129;g258d21426b8_0_38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258d21426b8_0_385"/>
          <p:cNvSpPr txBox="1">
            <a:spLocks noGrp="1"/>
          </p:cNvSpPr>
          <p:nvPr>
            <p:ph type="body" idx="1"/>
          </p:nvPr>
        </p:nvSpPr>
        <p:spPr>
          <a:xfrm>
            <a:off x="5183188" y="987425"/>
            <a:ext cx="6172201" cy="4873500"/>
          </a:xfrm>
          <a:prstGeom prst="rect">
            <a:avLst/>
          </a:prstGeom>
          <a:noFill/>
          <a:ln>
            <a:noFill/>
          </a:ln>
        </p:spPr>
        <p:txBody>
          <a:bodyPr spcFirstLastPara="1" wrap="square" lIns="91425" tIns="45700" rIns="91425" bIns="45700" anchor="t" anchorCtr="0">
            <a:normAutofit/>
          </a:bodyPr>
          <a:lstStyle>
            <a:lvl1pPr marL="457206" lvl="0" indent="-431806" algn="l">
              <a:lnSpc>
                <a:spcPct val="90000"/>
              </a:lnSpc>
              <a:spcBef>
                <a:spcPts val="1001"/>
              </a:spcBef>
              <a:spcAft>
                <a:spcPts val="0"/>
              </a:spcAft>
              <a:buClr>
                <a:schemeClr val="dk1"/>
              </a:buClr>
              <a:buSzPts val="3200"/>
              <a:buChar char="•"/>
              <a:defRPr sz="3200"/>
            </a:lvl1pPr>
            <a:lvl2pPr marL="914411" lvl="1" indent="-406405" algn="l">
              <a:lnSpc>
                <a:spcPct val="90000"/>
              </a:lnSpc>
              <a:spcBef>
                <a:spcPts val="500"/>
              </a:spcBef>
              <a:spcAft>
                <a:spcPts val="0"/>
              </a:spcAft>
              <a:buClr>
                <a:schemeClr val="dk1"/>
              </a:buClr>
              <a:buSzPts val="2800"/>
              <a:buChar char="•"/>
              <a:defRPr sz="2800"/>
            </a:lvl2pPr>
            <a:lvl3pPr marL="1371617" lvl="2" indent="-381006" algn="l">
              <a:lnSpc>
                <a:spcPct val="90000"/>
              </a:lnSpc>
              <a:spcBef>
                <a:spcPts val="500"/>
              </a:spcBef>
              <a:spcAft>
                <a:spcPts val="0"/>
              </a:spcAft>
              <a:buClr>
                <a:schemeClr val="dk1"/>
              </a:buClr>
              <a:buSzPts val="2400"/>
              <a:buChar char="•"/>
              <a:defRPr sz="2400"/>
            </a:lvl3pPr>
            <a:lvl4pPr marL="1828823" lvl="3" indent="-355604" algn="l">
              <a:lnSpc>
                <a:spcPct val="90000"/>
              </a:lnSpc>
              <a:spcBef>
                <a:spcPts val="500"/>
              </a:spcBef>
              <a:spcAft>
                <a:spcPts val="0"/>
              </a:spcAft>
              <a:buClr>
                <a:schemeClr val="dk1"/>
              </a:buClr>
              <a:buSzPts val="2000"/>
              <a:buChar char="•"/>
              <a:defRPr sz="2000"/>
            </a:lvl4pPr>
            <a:lvl5pPr marL="2286029" lvl="4" indent="-355604" algn="l">
              <a:lnSpc>
                <a:spcPct val="90000"/>
              </a:lnSpc>
              <a:spcBef>
                <a:spcPts val="500"/>
              </a:spcBef>
              <a:spcAft>
                <a:spcPts val="0"/>
              </a:spcAft>
              <a:buClr>
                <a:schemeClr val="dk1"/>
              </a:buClr>
              <a:buSzPts val="2000"/>
              <a:buChar char="•"/>
              <a:defRPr sz="2000"/>
            </a:lvl5pPr>
            <a:lvl6pPr marL="2743234" lvl="5" indent="-355604" algn="l">
              <a:lnSpc>
                <a:spcPct val="90000"/>
              </a:lnSpc>
              <a:spcBef>
                <a:spcPts val="500"/>
              </a:spcBef>
              <a:spcAft>
                <a:spcPts val="0"/>
              </a:spcAft>
              <a:buClr>
                <a:schemeClr val="dk1"/>
              </a:buClr>
              <a:buSzPts val="2000"/>
              <a:buChar char="•"/>
              <a:defRPr sz="2000"/>
            </a:lvl6pPr>
            <a:lvl7pPr marL="3200440" lvl="6" indent="-355604" algn="l">
              <a:lnSpc>
                <a:spcPct val="90000"/>
              </a:lnSpc>
              <a:spcBef>
                <a:spcPts val="500"/>
              </a:spcBef>
              <a:spcAft>
                <a:spcPts val="0"/>
              </a:spcAft>
              <a:buClr>
                <a:schemeClr val="dk1"/>
              </a:buClr>
              <a:buSzPts val="2000"/>
              <a:buChar char="•"/>
              <a:defRPr sz="2000"/>
            </a:lvl7pPr>
            <a:lvl8pPr marL="3657646" lvl="7" indent="-355604" algn="l">
              <a:lnSpc>
                <a:spcPct val="90000"/>
              </a:lnSpc>
              <a:spcBef>
                <a:spcPts val="500"/>
              </a:spcBef>
              <a:spcAft>
                <a:spcPts val="0"/>
              </a:spcAft>
              <a:buClr>
                <a:schemeClr val="dk1"/>
              </a:buClr>
              <a:buSzPts val="2000"/>
              <a:buChar char="•"/>
              <a:defRPr sz="2000"/>
            </a:lvl8pPr>
            <a:lvl9pPr marL="4114851" lvl="8" indent="-355604" algn="l">
              <a:lnSpc>
                <a:spcPct val="90000"/>
              </a:lnSpc>
              <a:spcBef>
                <a:spcPts val="500"/>
              </a:spcBef>
              <a:spcAft>
                <a:spcPts val="0"/>
              </a:spcAft>
              <a:buClr>
                <a:schemeClr val="dk1"/>
              </a:buClr>
              <a:buSzPts val="2000"/>
              <a:buChar char="•"/>
              <a:defRPr sz="2000"/>
            </a:lvl9pPr>
          </a:lstStyle>
          <a:p>
            <a:endParaRPr/>
          </a:p>
        </p:txBody>
      </p:sp>
      <p:sp>
        <p:nvSpPr>
          <p:cNvPr id="131" name="Google Shape;131;g258d21426b8_0_38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132" name="Google Shape;132;g258d21426b8_0_385"/>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g258d21426b8_0_385"/>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58d21426b8_0_385"/>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5"/>
        <p:cNvGrpSpPr/>
        <p:nvPr/>
      </p:nvGrpSpPr>
      <p:grpSpPr>
        <a:xfrm>
          <a:off x="0" y="0"/>
          <a:ext cx="0" cy="0"/>
          <a:chOff x="0" y="0"/>
          <a:chExt cx="0" cy="0"/>
        </a:xfrm>
      </p:grpSpPr>
      <p:sp>
        <p:nvSpPr>
          <p:cNvPr id="136" name="Google Shape;136;g258d21426b8_0_39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g258d21426b8_0_392"/>
          <p:cNvSpPr>
            <a:spLocks noGrp="1"/>
          </p:cNvSpPr>
          <p:nvPr>
            <p:ph type="pic" idx="2"/>
          </p:nvPr>
        </p:nvSpPr>
        <p:spPr>
          <a:xfrm>
            <a:off x="5183188" y="987425"/>
            <a:ext cx="6172201" cy="4873500"/>
          </a:xfrm>
          <a:prstGeom prst="rect">
            <a:avLst/>
          </a:prstGeom>
          <a:noFill/>
          <a:ln>
            <a:noFill/>
          </a:ln>
        </p:spPr>
      </p:sp>
      <p:sp>
        <p:nvSpPr>
          <p:cNvPr id="138" name="Google Shape;138;g258d21426b8_0_39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chemeClr val="dk1"/>
              </a:buClr>
              <a:buSzPts val="1600"/>
              <a:buNone/>
              <a:defRPr sz="1600"/>
            </a:lvl1pPr>
            <a:lvl2pPr marL="914411" lvl="1" indent="-228604" algn="l">
              <a:lnSpc>
                <a:spcPct val="90000"/>
              </a:lnSpc>
              <a:spcBef>
                <a:spcPts val="500"/>
              </a:spcBef>
              <a:spcAft>
                <a:spcPts val="0"/>
              </a:spcAft>
              <a:buClr>
                <a:schemeClr val="dk1"/>
              </a:buClr>
              <a:buSzPts val="1400"/>
              <a:buNone/>
              <a:defRPr sz="1401"/>
            </a:lvl2pPr>
            <a:lvl3pPr marL="1371617" lvl="2" indent="-228604" algn="l">
              <a:lnSpc>
                <a:spcPct val="90000"/>
              </a:lnSpc>
              <a:spcBef>
                <a:spcPts val="500"/>
              </a:spcBef>
              <a:spcAft>
                <a:spcPts val="0"/>
              </a:spcAft>
              <a:buClr>
                <a:schemeClr val="dk1"/>
              </a:buClr>
              <a:buSzPts val="1200"/>
              <a:buNone/>
              <a:defRPr sz="1200"/>
            </a:lvl3pPr>
            <a:lvl4pPr marL="1828823" lvl="3" indent="-228604" algn="l">
              <a:lnSpc>
                <a:spcPct val="90000"/>
              </a:lnSpc>
              <a:spcBef>
                <a:spcPts val="500"/>
              </a:spcBef>
              <a:spcAft>
                <a:spcPts val="0"/>
              </a:spcAft>
              <a:buClr>
                <a:schemeClr val="dk1"/>
              </a:buClr>
              <a:buSzPts val="1000"/>
              <a:buNone/>
              <a:defRPr sz="1001"/>
            </a:lvl4pPr>
            <a:lvl5pPr marL="2286029" lvl="4" indent="-228604" algn="l">
              <a:lnSpc>
                <a:spcPct val="90000"/>
              </a:lnSpc>
              <a:spcBef>
                <a:spcPts val="500"/>
              </a:spcBef>
              <a:spcAft>
                <a:spcPts val="0"/>
              </a:spcAft>
              <a:buClr>
                <a:schemeClr val="dk1"/>
              </a:buClr>
              <a:buSzPts val="1000"/>
              <a:buNone/>
              <a:defRPr sz="1001"/>
            </a:lvl5pPr>
            <a:lvl6pPr marL="2743234" lvl="5" indent="-228604" algn="l">
              <a:lnSpc>
                <a:spcPct val="90000"/>
              </a:lnSpc>
              <a:spcBef>
                <a:spcPts val="500"/>
              </a:spcBef>
              <a:spcAft>
                <a:spcPts val="0"/>
              </a:spcAft>
              <a:buClr>
                <a:schemeClr val="dk1"/>
              </a:buClr>
              <a:buSzPts val="1000"/>
              <a:buNone/>
              <a:defRPr sz="1001"/>
            </a:lvl6pPr>
            <a:lvl7pPr marL="3200440" lvl="6" indent="-228604" algn="l">
              <a:lnSpc>
                <a:spcPct val="90000"/>
              </a:lnSpc>
              <a:spcBef>
                <a:spcPts val="500"/>
              </a:spcBef>
              <a:spcAft>
                <a:spcPts val="0"/>
              </a:spcAft>
              <a:buClr>
                <a:schemeClr val="dk1"/>
              </a:buClr>
              <a:buSzPts val="1000"/>
              <a:buNone/>
              <a:defRPr sz="1001"/>
            </a:lvl7pPr>
            <a:lvl8pPr marL="3657646" lvl="7" indent="-228604" algn="l">
              <a:lnSpc>
                <a:spcPct val="90000"/>
              </a:lnSpc>
              <a:spcBef>
                <a:spcPts val="500"/>
              </a:spcBef>
              <a:spcAft>
                <a:spcPts val="0"/>
              </a:spcAft>
              <a:buClr>
                <a:schemeClr val="dk1"/>
              </a:buClr>
              <a:buSzPts val="1000"/>
              <a:buNone/>
              <a:defRPr sz="1001"/>
            </a:lvl8pPr>
            <a:lvl9pPr marL="4114851" lvl="8" indent="-228604" algn="l">
              <a:lnSpc>
                <a:spcPct val="90000"/>
              </a:lnSpc>
              <a:spcBef>
                <a:spcPts val="500"/>
              </a:spcBef>
              <a:spcAft>
                <a:spcPts val="0"/>
              </a:spcAft>
              <a:buClr>
                <a:schemeClr val="dk1"/>
              </a:buClr>
              <a:buSzPts val="1000"/>
              <a:buNone/>
              <a:defRPr sz="1001"/>
            </a:lvl9pPr>
          </a:lstStyle>
          <a:p>
            <a:endParaRPr/>
          </a:p>
        </p:txBody>
      </p:sp>
      <p:sp>
        <p:nvSpPr>
          <p:cNvPr id="139" name="Google Shape;139;g258d21426b8_0_392"/>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258d21426b8_0_392"/>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g258d21426b8_0_392"/>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2"/>
        <p:cNvGrpSpPr/>
        <p:nvPr/>
      </p:nvGrpSpPr>
      <p:grpSpPr>
        <a:xfrm>
          <a:off x="0" y="0"/>
          <a:ext cx="0" cy="0"/>
          <a:chOff x="0" y="0"/>
          <a:chExt cx="0" cy="0"/>
        </a:xfrm>
      </p:grpSpPr>
      <p:sp>
        <p:nvSpPr>
          <p:cNvPr id="143" name="Google Shape;143;g258d21426b8_0_399"/>
          <p:cNvSpPr txBox="1">
            <a:spLocks noGrp="1"/>
          </p:cNvSpPr>
          <p:nvPr>
            <p:ph type="title"/>
          </p:nvPr>
        </p:nvSpPr>
        <p:spPr>
          <a:xfrm>
            <a:off x="838202"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g258d21426b8_0_39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45" name="Google Shape;145;g258d21426b8_0_399"/>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58d21426b8_0_399"/>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258d21426b8_0_399"/>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8"/>
        <p:cNvGrpSpPr/>
        <p:nvPr/>
      </p:nvGrpSpPr>
      <p:grpSpPr>
        <a:xfrm>
          <a:off x="0" y="0"/>
          <a:ext cx="0" cy="0"/>
          <a:chOff x="0" y="0"/>
          <a:chExt cx="0" cy="0"/>
        </a:xfrm>
      </p:grpSpPr>
      <p:sp>
        <p:nvSpPr>
          <p:cNvPr id="149" name="Google Shape;149;g258d21426b8_0_405"/>
          <p:cNvSpPr txBox="1">
            <a:spLocks noGrp="1"/>
          </p:cNvSpPr>
          <p:nvPr>
            <p:ph type="title"/>
          </p:nvPr>
        </p:nvSpPr>
        <p:spPr>
          <a:xfrm rot="5400000">
            <a:off x="7133401"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258d21426b8_0_405"/>
          <p:cNvSpPr txBox="1">
            <a:spLocks noGrp="1"/>
          </p:cNvSpPr>
          <p:nvPr>
            <p:ph type="body" idx="1"/>
          </p:nvPr>
        </p:nvSpPr>
        <p:spPr>
          <a:xfrm rot="5400000">
            <a:off x="1799401" y="-596075"/>
            <a:ext cx="5811900" cy="7734300"/>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151" name="Google Shape;151;g258d21426b8_0_405"/>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258d21426b8_0_405"/>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258d21426b8_0_405"/>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ght Footer">
  <p:cSld name="Light Footer">
    <p:spTree>
      <p:nvGrpSpPr>
        <p:cNvPr id="1" name="Shape 15"/>
        <p:cNvGrpSpPr/>
        <p:nvPr/>
      </p:nvGrpSpPr>
      <p:grpSpPr>
        <a:xfrm>
          <a:off x="0" y="0"/>
          <a:ext cx="0" cy="0"/>
          <a:chOff x="0" y="0"/>
          <a:chExt cx="0" cy="0"/>
        </a:xfrm>
      </p:grpSpPr>
      <p:sp>
        <p:nvSpPr>
          <p:cNvPr id="16" name="Google Shape;16;p33"/>
          <p:cNvSpPr txBox="1"/>
          <p:nvPr/>
        </p:nvSpPr>
        <p:spPr>
          <a:xfrm>
            <a:off x="11696700" y="6400801"/>
            <a:ext cx="495300" cy="365125"/>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lt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lt1"/>
              </a:solidFill>
              <a:latin typeface="Open Sans Light"/>
              <a:ea typeface="Open Sans Light"/>
              <a:cs typeface="Open Sans Light"/>
              <a:sym typeface="Open Sans Light"/>
            </a:endParaRPr>
          </a:p>
        </p:txBody>
      </p:sp>
      <p:sp>
        <p:nvSpPr>
          <p:cNvPr id="17" name="Google Shape;17;p33"/>
          <p:cNvSpPr txBox="1"/>
          <p:nvPr/>
        </p:nvSpPr>
        <p:spPr>
          <a:xfrm>
            <a:off x="11695177" y="6400801"/>
            <a:ext cx="495300" cy="365125"/>
          </a:xfrm>
          <a:prstGeom prst="rect">
            <a:avLst/>
          </a:prstGeom>
          <a:noFill/>
          <a:ln>
            <a:noFill/>
          </a:ln>
        </p:spPr>
        <p:txBody>
          <a:bodyPr spcFirstLastPara="1" wrap="square" lIns="91426" tIns="45700" rIns="91426" bIns="45700" anchor="ctr" anchorCtr="0">
            <a:noAutofit/>
          </a:bodyPr>
          <a:lstStyle/>
          <a:p>
            <a:pPr marL="0" marR="0" lvl="0" indent="0" algn="l" rtl="0">
              <a:lnSpc>
                <a:spcPct val="100000"/>
              </a:lnSpc>
              <a:spcBef>
                <a:spcPts val="0"/>
              </a:spcBef>
              <a:spcAft>
                <a:spcPts val="0"/>
              </a:spcAft>
              <a:buClr>
                <a:srgbClr val="000000"/>
              </a:buClr>
              <a:buSzPts val="1050"/>
              <a:buFont typeface="Arial"/>
              <a:buNone/>
            </a:pPr>
            <a:fld id="{00000000-1234-1234-1234-123412341234}" type="slidenum">
              <a:rPr lang="en-US" sz="1051" b="0" i="0" u="none" strike="noStrike" cap="none">
                <a:solidFill>
                  <a:schemeClr val="lt1"/>
                </a:solidFill>
                <a:latin typeface="Open Sans Light"/>
                <a:ea typeface="Open Sans Light"/>
                <a:cs typeface="Open Sans Light"/>
                <a:sym typeface="Open Sans Light"/>
              </a:rPr>
              <a:pPr marL="0" marR="0" lvl="0" indent="0" algn="l" rtl="0">
                <a:lnSpc>
                  <a:spcPct val="100000"/>
                </a:lnSpc>
                <a:spcBef>
                  <a:spcPts val="0"/>
                </a:spcBef>
                <a:spcAft>
                  <a:spcPts val="0"/>
                </a:spcAft>
                <a:buClr>
                  <a:srgbClr val="000000"/>
                </a:buClr>
                <a:buSzPts val="1050"/>
                <a:buFont typeface="Arial"/>
                <a:buNone/>
              </a:pPr>
              <a:t>‹#›</a:t>
            </a:fld>
            <a:endParaRPr sz="1051" b="0" i="0" u="none" strike="noStrike" cap="none">
              <a:solidFill>
                <a:schemeClr val="lt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4107717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0" y="5943600"/>
            <a:ext cx="11049000" cy="457200"/>
          </a:xfrm>
        </p:spPr>
        <p:txBody>
          <a:bodyPr>
            <a:normAutofit/>
          </a:bodyPr>
          <a:lstStyle>
            <a:lvl1pPr marL="0" indent="0">
              <a:lnSpc>
                <a:spcPct val="85000"/>
              </a:lnSpc>
              <a:spcBef>
                <a:spcPts val="0"/>
              </a:spcBef>
              <a:buNone/>
              <a:defRPr sz="1000"/>
            </a:lvl1pPr>
          </a:lstStyle>
          <a:p>
            <a:pPr lvl="0"/>
            <a:r>
              <a:rPr lang="en-US"/>
              <a:t>Type source information here</a:t>
            </a:r>
          </a:p>
        </p:txBody>
      </p:sp>
    </p:spTree>
    <p:extLst>
      <p:ext uri="{BB962C8B-B14F-4D97-AF65-F5344CB8AC3E}">
        <p14:creationId xmlns:p14="http://schemas.microsoft.com/office/powerpoint/2010/main" val="2208517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1904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Footer">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C32CB944-4A7D-4E45-953A-A660A57FF381}"/>
              </a:ext>
            </a:extLst>
          </p:cNvPr>
          <p:cNvSpPr txBox="1">
            <a:spLocks/>
          </p:cNvSpPr>
          <p:nvPr userDrawn="1"/>
        </p:nvSpPr>
        <p:spPr>
          <a:xfrm>
            <a:off x="11696700"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0"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2" name="TextBox 11">
            <a:extLst>
              <a:ext uri="{FF2B5EF4-FFF2-40B4-BE49-F238E27FC236}">
                <a16:creationId xmlns:a16="http://schemas.microsoft.com/office/drawing/2014/main" id="{8A00FCE8-8D94-B84A-80E9-922BDBD2F988}"/>
              </a:ext>
            </a:extLst>
          </p:cNvPr>
          <p:cNvSpPr txBox="1"/>
          <p:nvPr userDrawn="1"/>
        </p:nvSpPr>
        <p:spPr>
          <a:xfrm rot="16200000">
            <a:off x="11315767" y="756039"/>
            <a:ext cx="1041722" cy="215444"/>
          </a:xfrm>
          <a:prstGeom prst="rect">
            <a:avLst/>
          </a:prstGeom>
          <a:noFill/>
        </p:spPr>
        <p:txBody>
          <a:bodyPr wrap="square" rtlCol="0">
            <a:spAutoFit/>
          </a:bodyPr>
          <a:lstStyle/>
          <a:p>
            <a:pPr lvl="0"/>
            <a:r>
              <a:rPr lang="en-US" sz="800" b="1">
                <a:solidFill>
                  <a:schemeClr val="bg1"/>
                </a:solidFill>
                <a:latin typeface="Open Sans ExtraBold" pitchFamily="2" charset="0"/>
                <a:ea typeface="Open Sans ExtraBold" pitchFamily="2" charset="0"/>
                <a:cs typeface="Open Sans ExtraBold" pitchFamily="2" charset="0"/>
              </a:rPr>
              <a:t>| HR&amp;A Advisors</a:t>
            </a:r>
          </a:p>
        </p:txBody>
      </p:sp>
      <p:sp>
        <p:nvSpPr>
          <p:cNvPr id="13" name="TextBox 12">
            <a:extLst>
              <a:ext uri="{FF2B5EF4-FFF2-40B4-BE49-F238E27FC236}">
                <a16:creationId xmlns:a16="http://schemas.microsoft.com/office/drawing/2014/main" id="{D8122604-FFEF-944C-B9CF-2EC62C2B04B9}"/>
              </a:ext>
            </a:extLst>
          </p:cNvPr>
          <p:cNvSpPr txBox="1"/>
          <p:nvPr userDrawn="1"/>
        </p:nvSpPr>
        <p:spPr>
          <a:xfrm rot="16200000">
            <a:off x="11246319" y="1739887"/>
            <a:ext cx="1180618" cy="215444"/>
          </a:xfrm>
          <a:prstGeom prst="rect">
            <a:avLst/>
          </a:prstGeom>
          <a:noFill/>
        </p:spPr>
        <p:txBody>
          <a:bodyPr wrap="square" rtlCol="0">
            <a:spAutoFit/>
          </a:bodyPr>
          <a:lstStyle/>
          <a:p>
            <a:pPr lvl="0" algn="r"/>
            <a:r>
              <a:rPr lang="en-US" sz="800" b="0">
                <a:solidFill>
                  <a:schemeClr val="bg1"/>
                </a:solidFill>
                <a:latin typeface="Open Sans Light" pitchFamily="2" charset="0"/>
                <a:ea typeface="Open Sans Light" pitchFamily="2" charset="0"/>
                <a:cs typeface="Open Sans Light" pitchFamily="2" charset="0"/>
              </a:rPr>
              <a:t>Presentation Title</a:t>
            </a:r>
          </a:p>
        </p:txBody>
      </p:sp>
      <p:sp>
        <p:nvSpPr>
          <p:cNvPr id="23" name="Slide Number Placeholder 3">
            <a:extLst>
              <a:ext uri="{FF2B5EF4-FFF2-40B4-BE49-F238E27FC236}">
                <a16:creationId xmlns:a16="http://schemas.microsoft.com/office/drawing/2014/main" id="{B1DECD2B-724B-477E-8004-01D88D5B15F4}"/>
              </a:ext>
            </a:extLst>
          </p:cNvPr>
          <p:cNvSpPr txBox="1">
            <a:spLocks/>
          </p:cNvSpPr>
          <p:nvPr userDrawn="1"/>
        </p:nvSpPr>
        <p:spPr>
          <a:xfrm>
            <a:off x="11695176"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0"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1825827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 Footer">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DAE609E-DF82-734D-81BC-D556B85F1ACC}"/>
              </a:ext>
            </a:extLst>
          </p:cNvPr>
          <p:cNvSpPr txBox="1">
            <a:spLocks/>
          </p:cNvSpPr>
          <p:nvPr userDrawn="1"/>
        </p:nvSpPr>
        <p:spPr>
          <a:xfrm>
            <a:off x="11696700"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0" smtClean="0">
                <a:solidFill>
                  <a:schemeClr val="accent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0">
              <a:solidFill>
                <a:schemeClr val="accent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2" name="TextBox 11">
            <a:extLst>
              <a:ext uri="{FF2B5EF4-FFF2-40B4-BE49-F238E27FC236}">
                <a16:creationId xmlns:a16="http://schemas.microsoft.com/office/drawing/2014/main" id="{631B317F-1B36-6640-AB39-CE9A5565FD3B}"/>
              </a:ext>
            </a:extLst>
          </p:cNvPr>
          <p:cNvSpPr txBox="1"/>
          <p:nvPr userDrawn="1"/>
        </p:nvSpPr>
        <p:spPr>
          <a:xfrm rot="16200000">
            <a:off x="11190354" y="630627"/>
            <a:ext cx="1292547" cy="215444"/>
          </a:xfrm>
          <a:prstGeom prst="rect">
            <a:avLst/>
          </a:prstGeom>
          <a:noFill/>
        </p:spPr>
        <p:txBody>
          <a:bodyPr wrap="square" rtlCol="0">
            <a:spAutoFit/>
          </a:bodyPr>
          <a:lstStyle/>
          <a:p>
            <a:pPr lvl="0"/>
            <a:r>
              <a:rPr lang="en-US" sz="800" b="1">
                <a:solidFill>
                  <a:schemeClr val="accent1"/>
                </a:solidFill>
                <a:latin typeface="Open Sans ExtraBold" pitchFamily="2" charset="0"/>
                <a:ea typeface="Open Sans ExtraBold" pitchFamily="2" charset="0"/>
                <a:cs typeface="Open Sans ExtraBold" pitchFamily="2" charset="0"/>
              </a:rPr>
              <a:t>| HR&amp;A Advisors</a:t>
            </a:r>
          </a:p>
        </p:txBody>
      </p:sp>
      <p:sp>
        <p:nvSpPr>
          <p:cNvPr id="16" name="TextBox 15">
            <a:extLst>
              <a:ext uri="{FF2B5EF4-FFF2-40B4-BE49-F238E27FC236}">
                <a16:creationId xmlns:a16="http://schemas.microsoft.com/office/drawing/2014/main" id="{E509E505-AA02-E942-8A95-F231FB84CE6C}"/>
              </a:ext>
            </a:extLst>
          </p:cNvPr>
          <p:cNvSpPr txBox="1"/>
          <p:nvPr userDrawn="1"/>
        </p:nvSpPr>
        <p:spPr>
          <a:xfrm rot="16200000">
            <a:off x="10805206" y="2180999"/>
            <a:ext cx="2062843" cy="215444"/>
          </a:xfrm>
          <a:prstGeom prst="rect">
            <a:avLst/>
          </a:prstGeom>
          <a:noFill/>
        </p:spPr>
        <p:txBody>
          <a:bodyPr wrap="square" rtlCol="0">
            <a:spAutoFit/>
          </a:bodyPr>
          <a:lstStyle/>
          <a:p>
            <a:pPr lvl="0" algn="r"/>
            <a:r>
              <a:rPr lang="en-US" sz="800" b="0">
                <a:solidFill>
                  <a:schemeClr val="accent1"/>
                </a:solidFill>
                <a:latin typeface="Open Sans Light" pitchFamily="2" charset="0"/>
                <a:ea typeface="Open Sans Light" pitchFamily="2" charset="0"/>
                <a:cs typeface="Open Sans Light" pitchFamily="2" charset="0"/>
              </a:rPr>
              <a:t>Stakeholder Engagement Plan</a:t>
            </a:r>
          </a:p>
        </p:txBody>
      </p:sp>
    </p:spTree>
    <p:extLst>
      <p:ext uri="{BB962C8B-B14F-4D97-AF65-F5344CB8AC3E}">
        <p14:creationId xmlns:p14="http://schemas.microsoft.com/office/powerpoint/2010/main" val="41774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1CA97E1-B6D6-B3A3-F738-E198326A3764}"/>
              </a:ext>
            </a:extLst>
          </p:cNvPr>
          <p:cNvSpPr txBox="1">
            <a:spLocks/>
          </p:cNvSpPr>
          <p:nvPr userDrawn="1"/>
        </p:nvSpPr>
        <p:spPr>
          <a:xfrm>
            <a:off x="11696700" y="6400800"/>
            <a:ext cx="4953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0"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99013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39"/>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9"/>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23" name="Google Shape;23;p39"/>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9"/>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9"/>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F62E-B4ED-4079-829E-5DEF2FC1E3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D99D964-21E5-4039-A2D5-11EC16350F30}"/>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B271D4-8B0B-4749-95B1-3A700A2FF043}"/>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A80F6ECA-5CDE-43F3-988D-CE2888989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3FC09-0808-49F6-98A6-154784ADEF20}"/>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3679164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78E2-83BF-4130-A3A4-C73348C67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0E736-D951-435D-BEAE-56F8559A58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23B64-328A-4E17-957A-ED54EF2BD9A0}"/>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B1B2C2F3-9626-490E-95C6-FF5924EDD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1CBFE-853D-4B08-AFD7-6766DB7FE4DE}"/>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3903345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5D5D7-C1D6-4E12-BCB3-C8F9EA3C6265}"/>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6B3A0C-865F-4F98-8092-B1A63B490287}"/>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EEE044-FE71-442D-B8C1-54B978AAC4BF}"/>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E313C8DA-95FD-4EE7-9DBE-41DD85B064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B7924-CC5E-47C0-AAED-42A1AD6B3ABB}"/>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1832766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39D8B-CD5F-4C10-BD01-AF1B1682B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15442-0578-49D1-BD7D-7FDA7159E301}"/>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44C599-956C-43F2-9B71-3287CA452B26}"/>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704032-7ACF-442A-BC1E-D59BEB9C2C72}"/>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6" name="Footer Placeholder 5">
            <a:extLst>
              <a:ext uri="{FF2B5EF4-FFF2-40B4-BE49-F238E27FC236}">
                <a16:creationId xmlns:a16="http://schemas.microsoft.com/office/drawing/2014/main" id="{834FE80C-068D-4BA9-A457-518B07EFE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F8DF9-1CCD-4DC8-99CE-E0258993D00F}"/>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1654197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76C84-DB31-42A5-A3F6-3AC1A031AED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151DB3-D526-4741-B8EA-1A43660A472C}"/>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2FFB3B-20C5-4810-BE21-6B1A0B9C0E01}"/>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3E8592-CEAF-40FA-916C-2D7835902E40}"/>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E9A2AF-16FE-4DAF-9359-092AB966FB46}"/>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7C352-0F40-4DAC-9B2E-2B1F7E48DAEB}"/>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8" name="Footer Placeholder 7">
            <a:extLst>
              <a:ext uri="{FF2B5EF4-FFF2-40B4-BE49-F238E27FC236}">
                <a16:creationId xmlns:a16="http://schemas.microsoft.com/office/drawing/2014/main" id="{76775643-0347-4F6D-A014-3B8331684B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4AF170-9B01-4D09-B227-BD5947BFE258}"/>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471250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A879F-F8D2-4979-8D10-1C9BEAA6DF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8509BA-6F55-41CA-BA01-0CA9020FA6BF}"/>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4" name="Footer Placeholder 3">
            <a:extLst>
              <a:ext uri="{FF2B5EF4-FFF2-40B4-BE49-F238E27FC236}">
                <a16:creationId xmlns:a16="http://schemas.microsoft.com/office/drawing/2014/main" id="{76FCC3D4-F698-4F2A-9215-0C311EADC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71D4BC-E3C8-41F0-9081-31E69C3575CB}"/>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2915301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EF26A-1E0B-4011-A813-CA99C72D5369}"/>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3" name="Footer Placeholder 2">
            <a:extLst>
              <a:ext uri="{FF2B5EF4-FFF2-40B4-BE49-F238E27FC236}">
                <a16:creationId xmlns:a16="http://schemas.microsoft.com/office/drawing/2014/main" id="{8575DA56-6C81-413C-B082-254A42EF79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888EA-2631-44C6-B529-59A291E87AF8}"/>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2168374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C822-E661-4B39-B322-DE448FA364C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F67BA3-E769-4D70-9123-A0DA5B44A310}"/>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682A8E-BA50-464B-A6BE-49504E0E64EA}"/>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B2000E27-8989-42EB-AA87-AB06BF8680C1}"/>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6" name="Footer Placeholder 5">
            <a:extLst>
              <a:ext uri="{FF2B5EF4-FFF2-40B4-BE49-F238E27FC236}">
                <a16:creationId xmlns:a16="http://schemas.microsoft.com/office/drawing/2014/main" id="{BF41D5FA-055E-421F-8C52-93E7DC667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A45E6-9046-4CD7-8824-F63151DDD644}"/>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2197943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E532C-DBB6-411C-999D-3E0C9670DE85}"/>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55B4DD-AA79-494F-B843-6484ED487487}"/>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77D46AF1-1A65-4989-8424-5095510D6EA7}"/>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99304149-A805-49C3-8448-87E96EB2D791}"/>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6" name="Footer Placeholder 5">
            <a:extLst>
              <a:ext uri="{FF2B5EF4-FFF2-40B4-BE49-F238E27FC236}">
                <a16:creationId xmlns:a16="http://schemas.microsoft.com/office/drawing/2014/main" id="{101658BD-B0C7-4E74-A914-A390170D4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8E0EC-D727-46DC-A1ED-7167EA5F23BF}"/>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508521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AC14B-D0B1-48AE-BA71-A14D4E73E0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CCE62D-E65C-435D-84FA-C16142F38B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9D557-5B14-40C5-8456-0305424272A4}"/>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15D7626C-3085-4711-B8D3-8AA196808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A5B020-DC60-46A2-AB73-9142F1B472C9}"/>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3412567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37"/>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7"/>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F4EE2E-5C69-4388-94AB-99E3E0E75C67}"/>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61B9A-4639-4C1A-9939-32830C1B75A7}"/>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76EC0-BF87-4D85-AEDC-5FBD6ABF5DCC}"/>
              </a:ext>
            </a:extLst>
          </p:cNvPr>
          <p:cNvSpPr>
            <a:spLocks noGrp="1"/>
          </p:cNvSpPr>
          <p:nvPr>
            <p:ph type="dt" sz="half" idx="10"/>
          </p:nvPr>
        </p:nvSpPr>
        <p:spPr/>
        <p:txBody>
          <a:body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A34BE858-5C2A-411B-90A8-3234A674E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4D367-A5A1-441C-B589-E78D33B98E96}"/>
              </a:ext>
            </a:extLst>
          </p:cNvPr>
          <p:cNvSpPr>
            <a:spLocks noGrp="1"/>
          </p:cNvSpPr>
          <p:nvPr>
            <p:ph type="sldNum" sz="quarter" idx="12"/>
          </p:nvPr>
        </p:nvSpPr>
        <p:spPr/>
        <p:txBody>
          <a:bodyPr/>
          <a:lstStyle/>
          <a:p>
            <a:fld id="{A1736D74-520A-4937-BE6A-946E4C410D56}" type="slidenum">
              <a:rPr lang="en-US" smtClean="0"/>
              <a:t>‹#›</a:t>
            </a:fld>
            <a:endParaRPr lang="en-US"/>
          </a:p>
        </p:txBody>
      </p:sp>
    </p:spTree>
    <p:extLst>
      <p:ext uri="{BB962C8B-B14F-4D97-AF65-F5344CB8AC3E}">
        <p14:creationId xmlns:p14="http://schemas.microsoft.com/office/powerpoint/2010/main" val="595716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ark Footer">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DAE609E-DF82-734D-81BC-D556B85F1ACC}"/>
              </a:ext>
            </a:extLst>
          </p:cNvPr>
          <p:cNvSpPr txBox="1">
            <a:spLocks/>
          </p:cNvSpPr>
          <p:nvPr userDrawn="1"/>
        </p:nvSpPr>
        <p:spPr>
          <a:xfrm>
            <a:off x="11696700" y="6400801"/>
            <a:ext cx="495300" cy="365125"/>
          </a:xfrm>
          <a:prstGeom prst="rect">
            <a:avLst/>
          </a:prstGeom>
        </p:spPr>
        <p:txBody>
          <a:bodyPr vert="horz" lIns="91440" tIns="45721" rIns="91440" bIns="45721"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1" smtClean="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1">
              <a:solidFill>
                <a:schemeClr val="tx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Tree>
    <p:extLst>
      <p:ext uri="{BB962C8B-B14F-4D97-AF65-F5344CB8AC3E}">
        <p14:creationId xmlns:p14="http://schemas.microsoft.com/office/powerpoint/2010/main" val="3750978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3382496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199496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96106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405818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246580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2312268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C47C-CD86-4261-B923-C3B19B7842FD}"/>
              </a:ext>
            </a:extLst>
          </p:cNvPr>
          <p:cNvSpPr>
            <a:spLocks noGrp="1"/>
          </p:cNvSpPr>
          <p:nvPr>
            <p:ph type="title" hasCustomPrompt="1"/>
          </p:nvPr>
        </p:nvSpPr>
        <p:spPr/>
        <p:txBody>
          <a:bodyPr/>
          <a:lstStyle/>
          <a:p>
            <a:r>
              <a:rPr lang="en-US"/>
              <a:t>Type insightful headline in all caps – 1 line</a:t>
            </a:r>
          </a:p>
        </p:txBody>
      </p:sp>
      <p:sp>
        <p:nvSpPr>
          <p:cNvPr id="3" name="Content Placeholder 2">
            <a:extLst>
              <a:ext uri="{FF2B5EF4-FFF2-40B4-BE49-F238E27FC236}">
                <a16:creationId xmlns:a16="http://schemas.microsoft.com/office/drawing/2014/main" id="{3D05CBFE-683A-46F7-90D4-C18BDD31D27B}"/>
              </a:ext>
            </a:extLst>
          </p:cNvPr>
          <p:cNvSpPr>
            <a:spLocks noGrp="1"/>
          </p:cNvSpPr>
          <p:nvPr>
            <p:ph idx="1" hasCustomPrompt="1"/>
          </p:nvPr>
        </p:nvSpPr>
        <p:spPr/>
        <p:txBody>
          <a:bodyPr/>
          <a:lstStyle>
            <a:lvl1pPr>
              <a:defRPr/>
            </a:lvl1pPr>
          </a:lstStyle>
          <a:p>
            <a:pPr lvl="0"/>
            <a:r>
              <a:rPr lang="en-US"/>
              <a:t>This is first level text – delete the bullet point by changing the bullet type to “None” in the Ribbon after you’ve typed all text. For second level formatting place cursor in front of text, then hit tab</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5D60-FA7F-477D-97AE-7A466FD5ACE9}"/>
              </a:ext>
            </a:extLst>
          </p:cNvPr>
          <p:cNvSpPr>
            <a:spLocks noGrp="1"/>
          </p:cNvSpPr>
          <p:nvPr>
            <p:ph type="dt" sz="half" idx="10"/>
          </p:nvPr>
        </p:nvSpPr>
        <p:spPr/>
        <p:txBody>
          <a:bodyPr/>
          <a:lstStyle/>
          <a:p>
            <a:fld id="{C572BE8F-32EC-457F-875F-4D3C01504609}" type="datetime1">
              <a:rPr lang="en-US" smtClean="0"/>
              <a:t>11/14/2023</a:t>
            </a:fld>
            <a:endParaRPr lang="en-US"/>
          </a:p>
        </p:txBody>
      </p:sp>
      <p:sp>
        <p:nvSpPr>
          <p:cNvPr id="6" name="Slide Number Placeholder 5">
            <a:extLst>
              <a:ext uri="{FF2B5EF4-FFF2-40B4-BE49-F238E27FC236}">
                <a16:creationId xmlns:a16="http://schemas.microsoft.com/office/drawing/2014/main" id="{C342E910-8888-466E-9997-33E269A16B23}"/>
              </a:ext>
            </a:extLst>
          </p:cNvPr>
          <p:cNvSpPr>
            <a:spLocks noGrp="1"/>
          </p:cNvSpPr>
          <p:nvPr>
            <p:ph type="sldNum" sz="quarter" idx="12"/>
          </p:nvPr>
        </p:nvSpPr>
        <p:spPr/>
        <p:txBody>
          <a:bodyPr/>
          <a:lstStyle/>
          <a:p>
            <a:fld id="{2116183F-75B3-45E6-9DB4-FA4EB6AEDA4B}" type="slidenum">
              <a:rPr lang="en-US" smtClean="0"/>
              <a:t>‹#›</a:t>
            </a:fld>
            <a:endParaRPr lang="en-US"/>
          </a:p>
        </p:txBody>
      </p:sp>
      <p:sp>
        <p:nvSpPr>
          <p:cNvPr id="9" name="Text Placeholder 8">
            <a:extLst>
              <a:ext uri="{FF2B5EF4-FFF2-40B4-BE49-F238E27FC236}">
                <a16:creationId xmlns:a16="http://schemas.microsoft.com/office/drawing/2014/main" id="{DE9817A8-9043-415C-8444-3B0AD33B9555}"/>
              </a:ext>
            </a:extLst>
          </p:cNvPr>
          <p:cNvSpPr>
            <a:spLocks noGrp="1"/>
          </p:cNvSpPr>
          <p:nvPr>
            <p:ph type="body" sz="quarter" idx="13" hasCustomPrompt="1"/>
          </p:nvPr>
        </p:nvSpPr>
        <p:spPr>
          <a:xfrm>
            <a:off x="571500" y="1493838"/>
            <a:ext cx="11025188" cy="499382"/>
          </a:xfrm>
        </p:spPr>
        <p:txBody>
          <a:bodyPr>
            <a:noAutofit/>
          </a:bodyPr>
          <a:lstStyle>
            <a:lvl1pPr marL="0" indent="0">
              <a:buNone/>
              <a:defRPr sz="2400" b="0">
                <a:solidFill>
                  <a:schemeClr val="accent1"/>
                </a:solidFill>
              </a:defRPr>
            </a:lvl1pPr>
          </a:lstStyle>
          <a:p>
            <a:pPr lvl="0"/>
            <a:r>
              <a:rPr lang="en-US"/>
              <a:t>Type subhead in sentence case –won’t show if not used</a:t>
            </a:r>
          </a:p>
        </p:txBody>
      </p:sp>
      <p:sp>
        <p:nvSpPr>
          <p:cNvPr id="8" name="Text Placeholder 10">
            <a:extLst>
              <a:ext uri="{FF2B5EF4-FFF2-40B4-BE49-F238E27FC236}">
                <a16:creationId xmlns:a16="http://schemas.microsoft.com/office/drawing/2014/main" id="{7A3196C3-3378-49BA-90DC-6BDD0CDCA05C}"/>
              </a:ext>
            </a:extLst>
          </p:cNvPr>
          <p:cNvSpPr>
            <a:spLocks noGrp="1"/>
          </p:cNvSpPr>
          <p:nvPr>
            <p:ph type="body" sz="quarter" idx="14" hasCustomPrompt="1"/>
          </p:nvPr>
        </p:nvSpPr>
        <p:spPr>
          <a:xfrm>
            <a:off x="571501" y="5943600"/>
            <a:ext cx="11049001" cy="457200"/>
          </a:xfrm>
        </p:spPr>
        <p:txBody>
          <a:bodyPr>
            <a:normAutofit/>
          </a:bodyPr>
          <a:lstStyle>
            <a:lvl1pPr marL="0" indent="0">
              <a:lnSpc>
                <a:spcPct val="85000"/>
              </a:lnSpc>
              <a:spcBef>
                <a:spcPts val="0"/>
              </a:spcBef>
              <a:buNone/>
              <a:defRPr sz="1001"/>
            </a:lvl1pPr>
          </a:lstStyle>
          <a:p>
            <a:pPr lvl="0"/>
            <a:r>
              <a:rPr lang="en-US"/>
              <a:t>Type source information here</a:t>
            </a:r>
          </a:p>
        </p:txBody>
      </p:sp>
    </p:spTree>
    <p:extLst>
      <p:ext uri="{BB962C8B-B14F-4D97-AF65-F5344CB8AC3E}">
        <p14:creationId xmlns:p14="http://schemas.microsoft.com/office/powerpoint/2010/main" val="1011145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Light Footer">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C32CB944-4A7D-4E45-953A-A660A57FF381}"/>
              </a:ext>
            </a:extLst>
          </p:cNvPr>
          <p:cNvSpPr txBox="1">
            <a:spLocks/>
          </p:cNvSpPr>
          <p:nvPr userDrawn="1"/>
        </p:nvSpPr>
        <p:spPr>
          <a:xfrm>
            <a:off x="11696700" y="6400801"/>
            <a:ext cx="495300" cy="365125"/>
          </a:xfrm>
          <a:prstGeom prst="rect">
            <a:avLst/>
          </a:prstGeom>
        </p:spPr>
        <p:txBody>
          <a:bodyPr vert="horz" lIns="91440" tIns="45721" rIns="91440" bIns="45721"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1"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1">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12" name="TextBox 11">
            <a:extLst>
              <a:ext uri="{FF2B5EF4-FFF2-40B4-BE49-F238E27FC236}">
                <a16:creationId xmlns:a16="http://schemas.microsoft.com/office/drawing/2014/main" id="{8A00FCE8-8D94-B84A-80E9-922BDBD2F988}"/>
              </a:ext>
            </a:extLst>
          </p:cNvPr>
          <p:cNvSpPr txBox="1"/>
          <p:nvPr userDrawn="1"/>
        </p:nvSpPr>
        <p:spPr>
          <a:xfrm rot="16200000">
            <a:off x="11315767" y="694485"/>
            <a:ext cx="1041722" cy="338554"/>
          </a:xfrm>
          <a:prstGeom prst="rect">
            <a:avLst/>
          </a:prstGeom>
          <a:noFill/>
        </p:spPr>
        <p:txBody>
          <a:bodyPr wrap="square" rtlCol="0">
            <a:spAutoFit/>
          </a:bodyPr>
          <a:lstStyle/>
          <a:p>
            <a:pPr lvl="0"/>
            <a:r>
              <a:rPr lang="en-US" sz="800" b="1">
                <a:solidFill>
                  <a:schemeClr val="bg1"/>
                </a:solidFill>
                <a:latin typeface="Open Sans ExtraBold" pitchFamily="2" charset="0"/>
                <a:ea typeface="Open Sans ExtraBold" pitchFamily="2" charset="0"/>
                <a:cs typeface="Open Sans ExtraBold" pitchFamily="2" charset="0"/>
              </a:rPr>
              <a:t>| HR&amp;A Advisors</a:t>
            </a:r>
          </a:p>
        </p:txBody>
      </p:sp>
      <p:sp>
        <p:nvSpPr>
          <p:cNvPr id="13" name="TextBox 12">
            <a:extLst>
              <a:ext uri="{FF2B5EF4-FFF2-40B4-BE49-F238E27FC236}">
                <a16:creationId xmlns:a16="http://schemas.microsoft.com/office/drawing/2014/main" id="{D8122604-FFEF-944C-B9CF-2EC62C2B04B9}"/>
              </a:ext>
            </a:extLst>
          </p:cNvPr>
          <p:cNvSpPr txBox="1"/>
          <p:nvPr userDrawn="1"/>
        </p:nvSpPr>
        <p:spPr>
          <a:xfrm rot="16200000">
            <a:off x="11246319" y="1739887"/>
            <a:ext cx="1180618" cy="215444"/>
          </a:xfrm>
          <a:prstGeom prst="rect">
            <a:avLst/>
          </a:prstGeom>
          <a:noFill/>
        </p:spPr>
        <p:txBody>
          <a:bodyPr wrap="square" rtlCol="0">
            <a:spAutoFit/>
          </a:bodyPr>
          <a:lstStyle/>
          <a:p>
            <a:pPr lvl="0" algn="r"/>
            <a:r>
              <a:rPr lang="en-US" sz="800" b="0">
                <a:solidFill>
                  <a:schemeClr val="bg1"/>
                </a:solidFill>
                <a:latin typeface="Open Sans Light" pitchFamily="2" charset="0"/>
                <a:ea typeface="Open Sans Light" pitchFamily="2" charset="0"/>
                <a:cs typeface="Open Sans Light" pitchFamily="2" charset="0"/>
              </a:rPr>
              <a:t>Presentation Title</a:t>
            </a:r>
          </a:p>
        </p:txBody>
      </p:sp>
      <p:sp>
        <p:nvSpPr>
          <p:cNvPr id="23" name="Slide Number Placeholder 3">
            <a:extLst>
              <a:ext uri="{FF2B5EF4-FFF2-40B4-BE49-F238E27FC236}">
                <a16:creationId xmlns:a16="http://schemas.microsoft.com/office/drawing/2014/main" id="{B1DECD2B-724B-477E-8004-01D88D5B15F4}"/>
              </a:ext>
            </a:extLst>
          </p:cNvPr>
          <p:cNvSpPr txBox="1">
            <a:spLocks/>
          </p:cNvSpPr>
          <p:nvPr userDrawn="1"/>
        </p:nvSpPr>
        <p:spPr>
          <a:xfrm>
            <a:off x="11695177" y="6400801"/>
            <a:ext cx="495300" cy="365125"/>
          </a:xfrm>
          <a:prstGeom prst="rect">
            <a:avLst/>
          </a:prstGeom>
        </p:spPr>
        <p:txBody>
          <a:bodyPr vert="horz" lIns="91440" tIns="45721" rIns="91440" bIns="45721"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24F5BE14-4147-2A4E-9F44-C08F0ACFF5A8}" type="slidenum">
              <a:rPr lang="en-US" sz="1051" smtClean="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rPr>
              <a:pPr algn="l"/>
              <a:t>‹#›</a:t>
            </a:fld>
            <a:endParaRPr lang="en-US" sz="1051">
              <a:solidFill>
                <a:schemeClr val="bg1"/>
              </a:solidFill>
              <a:latin typeface="Open Sans Light" panose="020B0606030504020204" pitchFamily="34" charset="0"/>
              <a:ea typeface="Open Sans Light" panose="020B0606030504020204" pitchFamily="34" charset="0"/>
              <a:cs typeface="Open Sans Light" panose="020B0606030504020204" pitchFamily="34" charset="0"/>
            </a:endParaRPr>
          </a:p>
        </p:txBody>
      </p:sp>
      <p:sp>
        <p:nvSpPr>
          <p:cNvPr id="24" name="TextBox 23">
            <a:extLst>
              <a:ext uri="{FF2B5EF4-FFF2-40B4-BE49-F238E27FC236}">
                <a16:creationId xmlns:a16="http://schemas.microsoft.com/office/drawing/2014/main" id="{83A9BABF-3ED4-4FB3-8D77-9166E0A16F90}"/>
              </a:ext>
            </a:extLst>
          </p:cNvPr>
          <p:cNvSpPr txBox="1"/>
          <p:nvPr userDrawn="1"/>
        </p:nvSpPr>
        <p:spPr>
          <a:xfrm rot="16200000">
            <a:off x="11315297" y="698618"/>
            <a:ext cx="1041722" cy="338554"/>
          </a:xfrm>
          <a:prstGeom prst="rect">
            <a:avLst/>
          </a:prstGeom>
          <a:noFill/>
        </p:spPr>
        <p:txBody>
          <a:bodyPr wrap="square" rtlCol="0">
            <a:spAutoFit/>
          </a:bodyPr>
          <a:lstStyle/>
          <a:p>
            <a:pPr lvl="0"/>
            <a:r>
              <a:rPr lang="en-US" sz="800" b="1">
                <a:solidFill>
                  <a:schemeClr val="bg1"/>
                </a:solidFill>
                <a:latin typeface="Open Sans ExtraBold" pitchFamily="2" charset="0"/>
                <a:ea typeface="Open Sans ExtraBold" pitchFamily="2" charset="0"/>
                <a:cs typeface="Open Sans ExtraBold" pitchFamily="2" charset="0"/>
              </a:rPr>
              <a:t>| HR&amp;A Advisors</a:t>
            </a:r>
          </a:p>
        </p:txBody>
      </p:sp>
      <p:sp>
        <p:nvSpPr>
          <p:cNvPr id="25" name="TextBox 24">
            <a:extLst>
              <a:ext uri="{FF2B5EF4-FFF2-40B4-BE49-F238E27FC236}">
                <a16:creationId xmlns:a16="http://schemas.microsoft.com/office/drawing/2014/main" id="{AB786B44-98D1-4656-9D1F-B0DAB6F6BD50}"/>
              </a:ext>
            </a:extLst>
          </p:cNvPr>
          <p:cNvSpPr txBox="1"/>
          <p:nvPr userDrawn="1"/>
        </p:nvSpPr>
        <p:spPr>
          <a:xfrm rot="16200000">
            <a:off x="11245849" y="1737361"/>
            <a:ext cx="1180618" cy="215444"/>
          </a:xfrm>
          <a:prstGeom prst="rect">
            <a:avLst/>
          </a:prstGeom>
          <a:noFill/>
        </p:spPr>
        <p:txBody>
          <a:bodyPr wrap="square" rtlCol="0">
            <a:spAutoFit/>
          </a:bodyPr>
          <a:lstStyle/>
          <a:p>
            <a:pPr lvl="0" algn="r"/>
            <a:r>
              <a:rPr lang="en-US" sz="800" b="0">
                <a:solidFill>
                  <a:schemeClr val="bg1"/>
                </a:solidFill>
                <a:latin typeface="Open Sans Light" pitchFamily="2" charset="0"/>
                <a:ea typeface="Open Sans Light" pitchFamily="2" charset="0"/>
                <a:cs typeface="Open Sans Light" pitchFamily="2" charset="0"/>
              </a:rPr>
              <a:t>Presentation Title</a:t>
            </a:r>
          </a:p>
        </p:txBody>
      </p:sp>
    </p:spTree>
    <p:extLst>
      <p:ext uri="{BB962C8B-B14F-4D97-AF65-F5344CB8AC3E}">
        <p14:creationId xmlns:p14="http://schemas.microsoft.com/office/powerpoint/2010/main" val="815139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1"/>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1"/>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38"/>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8"/>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1852"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1852" y="4589464"/>
            <a:ext cx="10515600" cy="1500187"/>
          </a:xfrm>
          <a:prstGeom prst="rect">
            <a:avLst/>
          </a:prstGeom>
          <a:noFill/>
          <a:ln>
            <a:noFill/>
          </a:ln>
        </p:spPr>
        <p:txBody>
          <a:bodyPr spcFirstLastPara="1" wrap="square" lIns="91425" tIns="45700" rIns="91425" bIns="45700" anchor="t" anchorCtr="0">
            <a:normAutofit/>
          </a:bodyPr>
          <a:lstStyle>
            <a:lvl1pPr marL="457206" lvl="0" indent="-228604" algn="l">
              <a:lnSpc>
                <a:spcPct val="90000"/>
              </a:lnSpc>
              <a:spcBef>
                <a:spcPts val="1001"/>
              </a:spcBef>
              <a:spcAft>
                <a:spcPts val="0"/>
              </a:spcAft>
              <a:buClr>
                <a:srgbClr val="888888"/>
              </a:buClr>
              <a:buSzPts val="2400"/>
              <a:buNone/>
              <a:defRPr sz="2400">
                <a:solidFill>
                  <a:srgbClr val="888888"/>
                </a:solidFill>
              </a:defRPr>
            </a:lvl1pPr>
            <a:lvl2pPr marL="914411" lvl="1" indent="-228604" algn="l">
              <a:lnSpc>
                <a:spcPct val="90000"/>
              </a:lnSpc>
              <a:spcBef>
                <a:spcPts val="500"/>
              </a:spcBef>
              <a:spcAft>
                <a:spcPts val="0"/>
              </a:spcAft>
              <a:buClr>
                <a:srgbClr val="888888"/>
              </a:buClr>
              <a:buSzPts val="2000"/>
              <a:buNone/>
              <a:defRPr sz="2000">
                <a:solidFill>
                  <a:srgbClr val="888888"/>
                </a:solidFill>
              </a:defRPr>
            </a:lvl2pPr>
            <a:lvl3pPr marL="1371617" lvl="2" indent="-228604" algn="l">
              <a:lnSpc>
                <a:spcPct val="90000"/>
              </a:lnSpc>
              <a:spcBef>
                <a:spcPts val="500"/>
              </a:spcBef>
              <a:spcAft>
                <a:spcPts val="0"/>
              </a:spcAft>
              <a:buClr>
                <a:srgbClr val="888888"/>
              </a:buClr>
              <a:buSzPts val="1800"/>
              <a:buNone/>
              <a:defRPr sz="1801">
                <a:solidFill>
                  <a:srgbClr val="888888"/>
                </a:solidFill>
              </a:defRPr>
            </a:lvl3pPr>
            <a:lvl4pPr marL="1828823" lvl="3" indent="-228604" algn="l">
              <a:lnSpc>
                <a:spcPct val="90000"/>
              </a:lnSpc>
              <a:spcBef>
                <a:spcPts val="500"/>
              </a:spcBef>
              <a:spcAft>
                <a:spcPts val="0"/>
              </a:spcAft>
              <a:buClr>
                <a:srgbClr val="888888"/>
              </a:buClr>
              <a:buSzPts val="1600"/>
              <a:buNone/>
              <a:defRPr sz="1600">
                <a:solidFill>
                  <a:srgbClr val="888888"/>
                </a:solidFill>
              </a:defRPr>
            </a:lvl4pPr>
            <a:lvl5pPr marL="2286029" lvl="4" indent="-228604" algn="l">
              <a:lnSpc>
                <a:spcPct val="90000"/>
              </a:lnSpc>
              <a:spcBef>
                <a:spcPts val="500"/>
              </a:spcBef>
              <a:spcAft>
                <a:spcPts val="0"/>
              </a:spcAft>
              <a:buClr>
                <a:srgbClr val="888888"/>
              </a:buClr>
              <a:buSzPts val="1600"/>
              <a:buNone/>
              <a:defRPr sz="1600">
                <a:solidFill>
                  <a:srgbClr val="888888"/>
                </a:solidFill>
              </a:defRPr>
            </a:lvl5pPr>
            <a:lvl6pPr marL="2743234" lvl="5" indent="-228604" algn="l">
              <a:lnSpc>
                <a:spcPct val="90000"/>
              </a:lnSpc>
              <a:spcBef>
                <a:spcPts val="500"/>
              </a:spcBef>
              <a:spcAft>
                <a:spcPts val="0"/>
              </a:spcAft>
              <a:buClr>
                <a:srgbClr val="888888"/>
              </a:buClr>
              <a:buSzPts val="1600"/>
              <a:buNone/>
              <a:defRPr sz="1600">
                <a:solidFill>
                  <a:srgbClr val="888888"/>
                </a:solidFill>
              </a:defRPr>
            </a:lvl6pPr>
            <a:lvl7pPr marL="3200440" lvl="6" indent="-228604" algn="l">
              <a:lnSpc>
                <a:spcPct val="90000"/>
              </a:lnSpc>
              <a:spcBef>
                <a:spcPts val="500"/>
              </a:spcBef>
              <a:spcAft>
                <a:spcPts val="0"/>
              </a:spcAft>
              <a:buClr>
                <a:srgbClr val="888888"/>
              </a:buClr>
              <a:buSzPts val="1600"/>
              <a:buNone/>
              <a:defRPr sz="1600">
                <a:solidFill>
                  <a:srgbClr val="888888"/>
                </a:solidFill>
              </a:defRPr>
            </a:lvl7pPr>
            <a:lvl8pPr marL="3657646" lvl="7" indent="-228604" algn="l">
              <a:lnSpc>
                <a:spcPct val="90000"/>
              </a:lnSpc>
              <a:spcBef>
                <a:spcPts val="500"/>
              </a:spcBef>
              <a:spcAft>
                <a:spcPts val="0"/>
              </a:spcAft>
              <a:buClr>
                <a:srgbClr val="888888"/>
              </a:buClr>
              <a:buSzPts val="1600"/>
              <a:buNone/>
              <a:defRPr sz="1600">
                <a:solidFill>
                  <a:srgbClr val="888888"/>
                </a:solidFill>
              </a:defRPr>
            </a:lvl8pPr>
            <a:lvl9pPr marL="4114851" lvl="8" indent="-22860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40"/>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0"/>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0"/>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1"/>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45" name="Google Shape;45;p41"/>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46" name="Google Shape;46;p41"/>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1"/>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839789"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52" name="Google Shape;52;p42"/>
          <p:cNvSpPr txBox="1">
            <a:spLocks noGrp="1"/>
          </p:cNvSpPr>
          <p:nvPr>
            <p:ph type="body" idx="2" hasCustomPrompt="1"/>
          </p:nvPr>
        </p:nvSpPr>
        <p:spPr>
          <a:xfrm>
            <a:off x="839789" y="2505076"/>
            <a:ext cx="5157787" cy="368458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r>
              <a:rPr lang="en-US"/>
              <a:t>X</a:t>
            </a:r>
          </a:p>
          <a:p>
            <a:pPr lvl="1"/>
            <a:r>
              <a:rPr lang="en-US"/>
              <a:t>Y</a:t>
            </a:r>
            <a:endParaRPr/>
          </a:p>
        </p:txBody>
      </p:sp>
      <p:sp>
        <p:nvSpPr>
          <p:cNvPr id="53" name="Google Shape;53;p42"/>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6" lvl="0" indent="-228604" algn="l">
              <a:lnSpc>
                <a:spcPct val="90000"/>
              </a:lnSpc>
              <a:spcBef>
                <a:spcPts val="1001"/>
              </a:spcBef>
              <a:spcAft>
                <a:spcPts val="0"/>
              </a:spcAft>
              <a:buClr>
                <a:schemeClr val="dk1"/>
              </a:buClr>
              <a:buSzPts val="2400"/>
              <a:buNone/>
              <a:defRPr sz="2400" b="1"/>
            </a:lvl1pPr>
            <a:lvl2pPr marL="914411" lvl="1" indent="-228604" algn="l">
              <a:lnSpc>
                <a:spcPct val="90000"/>
              </a:lnSpc>
              <a:spcBef>
                <a:spcPts val="500"/>
              </a:spcBef>
              <a:spcAft>
                <a:spcPts val="0"/>
              </a:spcAft>
              <a:buClr>
                <a:schemeClr val="dk1"/>
              </a:buClr>
              <a:buSzPts val="2000"/>
              <a:buNone/>
              <a:defRPr sz="2000" b="1"/>
            </a:lvl2pPr>
            <a:lvl3pPr marL="1371617" lvl="2" indent="-228604" algn="l">
              <a:lnSpc>
                <a:spcPct val="90000"/>
              </a:lnSpc>
              <a:spcBef>
                <a:spcPts val="500"/>
              </a:spcBef>
              <a:spcAft>
                <a:spcPts val="0"/>
              </a:spcAft>
              <a:buClr>
                <a:schemeClr val="dk1"/>
              </a:buClr>
              <a:buSzPts val="1800"/>
              <a:buNone/>
              <a:defRPr sz="1801" b="1"/>
            </a:lvl3pPr>
            <a:lvl4pPr marL="1828823" lvl="3" indent="-228604" algn="l">
              <a:lnSpc>
                <a:spcPct val="90000"/>
              </a:lnSpc>
              <a:spcBef>
                <a:spcPts val="500"/>
              </a:spcBef>
              <a:spcAft>
                <a:spcPts val="0"/>
              </a:spcAft>
              <a:buClr>
                <a:schemeClr val="dk1"/>
              </a:buClr>
              <a:buSzPts val="1600"/>
              <a:buNone/>
              <a:defRPr sz="1600" b="1"/>
            </a:lvl4pPr>
            <a:lvl5pPr marL="2286029" lvl="4" indent="-228604" algn="l">
              <a:lnSpc>
                <a:spcPct val="90000"/>
              </a:lnSpc>
              <a:spcBef>
                <a:spcPts val="500"/>
              </a:spcBef>
              <a:spcAft>
                <a:spcPts val="0"/>
              </a:spcAft>
              <a:buClr>
                <a:schemeClr val="dk1"/>
              </a:buClr>
              <a:buSzPts val="1600"/>
              <a:buNone/>
              <a:defRPr sz="1600" b="1"/>
            </a:lvl5pPr>
            <a:lvl6pPr marL="2743234" lvl="5" indent="-228604" algn="l">
              <a:lnSpc>
                <a:spcPct val="90000"/>
              </a:lnSpc>
              <a:spcBef>
                <a:spcPts val="500"/>
              </a:spcBef>
              <a:spcAft>
                <a:spcPts val="0"/>
              </a:spcAft>
              <a:buClr>
                <a:schemeClr val="dk1"/>
              </a:buClr>
              <a:buSzPts val="1600"/>
              <a:buNone/>
              <a:defRPr sz="1600" b="1"/>
            </a:lvl6pPr>
            <a:lvl7pPr marL="3200440" lvl="6" indent="-228604" algn="l">
              <a:lnSpc>
                <a:spcPct val="90000"/>
              </a:lnSpc>
              <a:spcBef>
                <a:spcPts val="500"/>
              </a:spcBef>
              <a:spcAft>
                <a:spcPts val="0"/>
              </a:spcAft>
              <a:buClr>
                <a:schemeClr val="dk1"/>
              </a:buClr>
              <a:buSzPts val="1600"/>
              <a:buNone/>
              <a:defRPr sz="1600" b="1"/>
            </a:lvl7pPr>
            <a:lvl8pPr marL="3657646" lvl="7" indent="-228604" algn="l">
              <a:lnSpc>
                <a:spcPct val="90000"/>
              </a:lnSpc>
              <a:spcBef>
                <a:spcPts val="500"/>
              </a:spcBef>
              <a:spcAft>
                <a:spcPts val="0"/>
              </a:spcAft>
              <a:buClr>
                <a:schemeClr val="dk1"/>
              </a:buClr>
              <a:buSzPts val="1600"/>
              <a:buNone/>
              <a:defRPr sz="1600" b="1"/>
            </a:lvl8pPr>
            <a:lvl9pPr marL="4114851" lvl="8" indent="-228604" algn="l">
              <a:lnSpc>
                <a:spcPct val="90000"/>
              </a:lnSpc>
              <a:spcBef>
                <a:spcPts val="500"/>
              </a:spcBef>
              <a:spcAft>
                <a:spcPts val="0"/>
              </a:spcAft>
              <a:buClr>
                <a:schemeClr val="dk1"/>
              </a:buClr>
              <a:buSzPts val="1600"/>
              <a:buNone/>
              <a:defRPr sz="1600" b="1"/>
            </a:lvl9pPr>
          </a:lstStyle>
          <a:p>
            <a:endParaRPr/>
          </a:p>
        </p:txBody>
      </p:sp>
      <p:sp>
        <p:nvSpPr>
          <p:cNvPr id="54" name="Google Shape;54;p42"/>
          <p:cNvSpPr txBox="1">
            <a:spLocks noGrp="1"/>
          </p:cNvSpPr>
          <p:nvPr>
            <p:ph type="body" idx="4"/>
          </p:nvPr>
        </p:nvSpPr>
        <p:spPr>
          <a:xfrm>
            <a:off x="6172202" y="2505076"/>
            <a:ext cx="5183188" cy="3684588"/>
          </a:xfrm>
          <a:prstGeom prst="rect">
            <a:avLst/>
          </a:prstGeom>
          <a:noFill/>
          <a:ln>
            <a:noFill/>
          </a:ln>
        </p:spPr>
        <p:txBody>
          <a:bodyPr spcFirstLastPara="1" wrap="square" lIns="91425" tIns="45700" rIns="91425" bIns="45700" anchor="t" anchorCtr="0">
            <a:normAutofit/>
          </a:bodyPr>
          <a:lstStyle>
            <a:lvl1pPr marL="457206" lvl="0" indent="-342904" algn="l">
              <a:lnSpc>
                <a:spcPct val="90000"/>
              </a:lnSpc>
              <a:spcBef>
                <a:spcPts val="1001"/>
              </a:spcBef>
              <a:spcAft>
                <a:spcPts val="0"/>
              </a:spcAft>
              <a:buClr>
                <a:schemeClr val="dk1"/>
              </a:buClr>
              <a:buSzPts val="1800"/>
              <a:buChar char="•"/>
              <a:defRPr/>
            </a:lvl1pPr>
            <a:lvl2pPr marL="914411" lvl="1" indent="-342904" algn="l">
              <a:lnSpc>
                <a:spcPct val="90000"/>
              </a:lnSpc>
              <a:spcBef>
                <a:spcPts val="500"/>
              </a:spcBef>
              <a:spcAft>
                <a:spcPts val="0"/>
              </a:spcAft>
              <a:buClr>
                <a:schemeClr val="dk1"/>
              </a:buClr>
              <a:buSzPts val="1800"/>
              <a:buChar char="•"/>
              <a:defRPr/>
            </a:lvl2pPr>
            <a:lvl3pPr marL="1371617" lvl="2" indent="-342904" algn="l">
              <a:lnSpc>
                <a:spcPct val="90000"/>
              </a:lnSpc>
              <a:spcBef>
                <a:spcPts val="500"/>
              </a:spcBef>
              <a:spcAft>
                <a:spcPts val="0"/>
              </a:spcAft>
              <a:buClr>
                <a:schemeClr val="dk1"/>
              </a:buClr>
              <a:buSzPts val="1800"/>
              <a:buChar char="•"/>
              <a:defRPr/>
            </a:lvl3pPr>
            <a:lvl4pPr marL="1828823" lvl="3" indent="-342904" algn="l">
              <a:lnSpc>
                <a:spcPct val="90000"/>
              </a:lnSpc>
              <a:spcBef>
                <a:spcPts val="500"/>
              </a:spcBef>
              <a:spcAft>
                <a:spcPts val="0"/>
              </a:spcAft>
              <a:buClr>
                <a:schemeClr val="dk1"/>
              </a:buClr>
              <a:buSzPts val="1800"/>
              <a:buChar char="•"/>
              <a:defRPr/>
            </a:lvl4pPr>
            <a:lvl5pPr marL="2286029" lvl="4" indent="-342904" algn="l">
              <a:lnSpc>
                <a:spcPct val="90000"/>
              </a:lnSpc>
              <a:spcBef>
                <a:spcPts val="500"/>
              </a:spcBef>
              <a:spcAft>
                <a:spcPts val="0"/>
              </a:spcAft>
              <a:buClr>
                <a:schemeClr val="dk1"/>
              </a:buClr>
              <a:buSzPts val="1800"/>
              <a:buChar char="•"/>
              <a:defRPr/>
            </a:lvl5pPr>
            <a:lvl6pPr marL="2743234" lvl="5" indent="-342904" algn="l">
              <a:lnSpc>
                <a:spcPct val="90000"/>
              </a:lnSpc>
              <a:spcBef>
                <a:spcPts val="500"/>
              </a:spcBef>
              <a:spcAft>
                <a:spcPts val="0"/>
              </a:spcAft>
              <a:buClr>
                <a:schemeClr val="dk1"/>
              </a:buClr>
              <a:buSzPts val="1800"/>
              <a:buChar char="•"/>
              <a:defRPr/>
            </a:lvl6pPr>
            <a:lvl7pPr marL="3200440" lvl="6" indent="-342904" algn="l">
              <a:lnSpc>
                <a:spcPct val="90000"/>
              </a:lnSpc>
              <a:spcBef>
                <a:spcPts val="500"/>
              </a:spcBef>
              <a:spcAft>
                <a:spcPts val="0"/>
              </a:spcAft>
              <a:buClr>
                <a:schemeClr val="dk1"/>
              </a:buClr>
              <a:buSzPts val="1800"/>
              <a:buChar char="•"/>
              <a:defRPr/>
            </a:lvl7pPr>
            <a:lvl8pPr marL="3657646" lvl="7" indent="-342904" algn="l">
              <a:lnSpc>
                <a:spcPct val="90000"/>
              </a:lnSpc>
              <a:spcBef>
                <a:spcPts val="500"/>
              </a:spcBef>
              <a:spcAft>
                <a:spcPts val="0"/>
              </a:spcAft>
              <a:buClr>
                <a:schemeClr val="dk1"/>
              </a:buClr>
              <a:buSzPts val="1800"/>
              <a:buChar char="•"/>
              <a:defRPr/>
            </a:lvl8pPr>
            <a:lvl9pPr marL="4114851" lvl="8" indent="-342904" algn="l">
              <a:lnSpc>
                <a:spcPct val="90000"/>
              </a:lnSpc>
              <a:spcBef>
                <a:spcPts val="500"/>
              </a:spcBef>
              <a:spcAft>
                <a:spcPts val="0"/>
              </a:spcAft>
              <a:buClr>
                <a:schemeClr val="dk1"/>
              </a:buClr>
              <a:buSzPts val="1800"/>
              <a:buChar char="•"/>
              <a:defRPr/>
            </a:lvl9pPr>
          </a:lstStyle>
          <a:p>
            <a:endParaRPr/>
          </a:p>
        </p:txBody>
      </p:sp>
      <p:sp>
        <p:nvSpPr>
          <p:cNvPr id="55" name="Google Shape;55;p4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3"/>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3"/>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3"/>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3"/>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4.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2"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2"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872" r:id="rId2"/>
    <p:sldLayoutId id="2147483651" r:id="rId3"/>
    <p:sldLayoutId id="2147483652" r:id="rId4"/>
    <p:sldLayoutId id="2147483873" r:id="rId5"/>
    <p:sldLayoutId id="2147483654" r:id="rId6"/>
    <p:sldLayoutId id="2147483874"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g258d21426b8_0_334"/>
          <p:cNvSpPr txBox="1">
            <a:spLocks noGrp="1"/>
          </p:cNvSpPr>
          <p:nvPr>
            <p:ph type="title"/>
          </p:nvPr>
        </p:nvSpPr>
        <p:spPr>
          <a:xfrm>
            <a:off x="838202"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g258d21426b8_0_334"/>
          <p:cNvSpPr txBox="1">
            <a:spLocks noGrp="1"/>
          </p:cNvSpPr>
          <p:nvPr>
            <p:ph type="body" idx="1"/>
          </p:nvPr>
        </p:nvSpPr>
        <p:spPr>
          <a:xfrm>
            <a:off x="838202"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g258d21426b8_0_334"/>
          <p:cNvSpPr txBox="1">
            <a:spLocks noGrp="1"/>
          </p:cNvSpPr>
          <p:nvPr>
            <p:ph type="dt" idx="10"/>
          </p:nvPr>
        </p:nvSpPr>
        <p:spPr>
          <a:xfrm>
            <a:off x="838201"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9pPr>
          </a:lstStyle>
          <a:p>
            <a:endParaRPr/>
          </a:p>
        </p:txBody>
      </p:sp>
      <p:sp>
        <p:nvSpPr>
          <p:cNvPr id="93" name="Google Shape;93;g258d21426b8_0_334"/>
          <p:cNvSpPr txBox="1">
            <a:spLocks noGrp="1"/>
          </p:cNvSpPr>
          <p:nvPr>
            <p:ph type="ftr" idx="11"/>
          </p:nvPr>
        </p:nvSpPr>
        <p:spPr>
          <a:xfrm>
            <a:off x="4038602"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1" b="0" i="0" u="none" strike="noStrike" cap="none">
                <a:solidFill>
                  <a:schemeClr val="dk1"/>
                </a:solidFill>
                <a:latin typeface="Calibri"/>
                <a:ea typeface="Calibri"/>
                <a:cs typeface="Calibri"/>
                <a:sym typeface="Calibri"/>
              </a:defRPr>
            </a:lvl9pPr>
          </a:lstStyle>
          <a:p>
            <a:endParaRPr/>
          </a:p>
        </p:txBody>
      </p:sp>
      <p:sp>
        <p:nvSpPr>
          <p:cNvPr id="94" name="Google Shape;94;g258d21426b8_0_334"/>
          <p:cNvSpPr txBox="1">
            <a:spLocks noGrp="1"/>
          </p:cNvSpPr>
          <p:nvPr>
            <p:ph type="sldNum" idx="12"/>
          </p:nvPr>
        </p:nvSpPr>
        <p:spPr>
          <a:xfrm>
            <a:off x="8610601"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86" r:id="rId11"/>
    <p:sldLayoutId id="2147483875" r:id="rId12"/>
    <p:sldLayoutId id="21474838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89970"/>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69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Open Sans Light" pitchFamily="2" charset="0"/>
          <a:ea typeface="Open Sans Light" pitchFamily="2" charset="0"/>
          <a:cs typeface="Open Sans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Light" pitchFamily="2" charset="0"/>
          <a:ea typeface="Open Sans Light" pitchFamily="2" charset="0"/>
          <a:cs typeface="Open Sans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Light" pitchFamily="2" charset="0"/>
          <a:ea typeface="Open Sans Light" pitchFamily="2" charset="0"/>
          <a:cs typeface="Open Sans Light"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itchFamily="2" charset="0"/>
          <a:ea typeface="Open Sans Light" pitchFamily="2" charset="0"/>
          <a:cs typeface="Open Sans Light"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itchFamily="2" charset="0"/>
          <a:ea typeface="Open Sans Light" pitchFamily="2" charset="0"/>
          <a:cs typeface="Open Sans Light"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itchFamily="2" charset="0"/>
          <a:ea typeface="Open Sans Light" pitchFamily="2" charset="0"/>
          <a:cs typeface="Open Sans Light"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7368" userDrawn="1">
          <p15:clr>
            <a:srgbClr val="F26B43"/>
          </p15:clr>
        </p15:guide>
        <p15:guide id="3" pos="312" userDrawn="1">
          <p15:clr>
            <a:srgbClr val="F26B43"/>
          </p15:clr>
        </p15:guide>
        <p15:guide id="4" orient="horz" pos="216" userDrawn="1">
          <p15:clr>
            <a:srgbClr val="F26B43"/>
          </p15:clr>
        </p15:guide>
        <p15:guide id="5" pos="75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C341A7-0C2F-4DAC-823F-6FB599474CF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224E16-2C43-465D-A4B9-49139951ECDE}"/>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99D5D-F573-485C-85EE-AFCB0A73C0C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F6BEB-483F-49A7-B4E6-491B48D28C11}" type="datetimeFigureOut">
              <a:rPr lang="en-US" smtClean="0"/>
              <a:t>11/14/2023</a:t>
            </a:fld>
            <a:endParaRPr lang="en-US"/>
          </a:p>
        </p:txBody>
      </p:sp>
      <p:sp>
        <p:nvSpPr>
          <p:cNvPr id="5" name="Footer Placeholder 4">
            <a:extLst>
              <a:ext uri="{FF2B5EF4-FFF2-40B4-BE49-F238E27FC236}">
                <a16:creationId xmlns:a16="http://schemas.microsoft.com/office/drawing/2014/main" id="{4B76D6EA-994C-4464-96C3-D36316D8AF35}"/>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4C861A-BDCE-4E75-83F6-8403F4DF79EC}"/>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36D74-520A-4937-BE6A-946E4C410D56}" type="slidenum">
              <a:rPr lang="en-US" smtClean="0"/>
              <a:t>‹#›</a:t>
            </a:fld>
            <a:endParaRPr lang="en-US"/>
          </a:p>
        </p:txBody>
      </p:sp>
    </p:spTree>
    <p:extLst>
      <p:ext uri="{BB962C8B-B14F-4D97-AF65-F5344CB8AC3E}">
        <p14:creationId xmlns:p14="http://schemas.microsoft.com/office/powerpoint/2010/main" val="1133668794"/>
      </p:ext>
    </p:extLst>
  </p:cSld>
  <p:clrMap bg1="lt1" tx1="dk1" bg2="lt2" tx2="dk2" accent1="accent1" accent2="accent2" accent3="accent3" accent4="accent4" accent5="accent5" accent6="accent6" hlink="hlink" folHlink="folHlink"/>
  <p:sldLayoutIdLst>
    <p:sldLayoutId id="2147483868" r:id="rId1"/>
    <p:sldLayoutId id="2147483650" r:id="rId2"/>
    <p:sldLayoutId id="2147483817" r:id="rId3"/>
    <p:sldLayoutId id="2147483870" r:id="rId4"/>
    <p:sldLayoutId id="2147483653" r:id="rId5"/>
    <p:sldLayoutId id="2147483871" r:id="rId6"/>
    <p:sldLayoutId id="2147483655"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8" r:id="rId17"/>
    <p:sldLayoutId id="2147483829" r:id="rId18"/>
    <p:sldLayoutId id="2147483827" r:id="rId19"/>
    <p:sldLayoutId id="2147483830" r:id="rId20"/>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hyperlink" Target="https://broadband.ny.gov/system/files/documents/2023/11/connectall-digital-equity-regional-snapshots.pdf"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g28d8216fce8_0_4" descr="A group of children sitting on the floor looking at a tablet&#10;&#10;Description automatically generated with medium confidence"/>
          <p:cNvPicPr preferRelativeResize="0"/>
          <p:nvPr/>
        </p:nvPicPr>
        <p:blipFill rotWithShape="1">
          <a:blip r:embed="rId3">
            <a:alphaModFix/>
          </a:blip>
          <a:srcRect l="-10" t="7827" r="10" b="7819"/>
          <a:stretch/>
        </p:blipFill>
        <p:spPr>
          <a:xfrm>
            <a:off x="-2472" y="0"/>
            <a:ext cx="12194469" cy="6858000"/>
          </a:xfrm>
          <a:prstGeom prst="rect">
            <a:avLst/>
          </a:prstGeom>
          <a:noFill/>
          <a:ln>
            <a:noFill/>
          </a:ln>
        </p:spPr>
      </p:pic>
      <p:sp>
        <p:nvSpPr>
          <p:cNvPr id="160" name="Google Shape;160;g28d8216fce8_0_4"/>
          <p:cNvSpPr/>
          <p:nvPr/>
        </p:nvSpPr>
        <p:spPr>
          <a:xfrm>
            <a:off x="-1235" y="-9"/>
            <a:ext cx="12192000" cy="6858000"/>
          </a:xfrm>
          <a:prstGeom prst="rect">
            <a:avLst/>
          </a:prstGeom>
          <a:solidFill>
            <a:schemeClr val="dk2">
              <a:alpha val="67450"/>
            </a:schemeClr>
          </a:solidFill>
          <a:ln>
            <a:noFill/>
          </a:ln>
        </p:spPr>
        <p:txBody>
          <a:bodyPr spcFirstLastPara="1" wrap="square" lIns="91426" tIns="45700" rIns="91426" bIns="45700" anchor="ctr" anchorCtr="0">
            <a:noAutofit/>
          </a:bodyPr>
          <a:lstStyle/>
          <a:p>
            <a:pPr>
              <a:lnSpc>
                <a:spcPct val="90000"/>
              </a:lnSpc>
              <a:buClr>
                <a:schemeClr val="lt1"/>
              </a:buClr>
              <a:buSzPts val="4400"/>
            </a:pPr>
            <a:endParaRPr sz="9600">
              <a:solidFill>
                <a:schemeClr val="lt1"/>
              </a:solidFill>
              <a:latin typeface="Open Sans Light"/>
              <a:ea typeface="Open Sans Light"/>
              <a:cs typeface="Open Sans Light"/>
              <a:sym typeface="Open Sans Light"/>
            </a:endParaRPr>
          </a:p>
        </p:txBody>
      </p:sp>
      <p:pic>
        <p:nvPicPr>
          <p:cNvPr id="163" name="Google Shape;163;g28d8216fce8_0_4"/>
          <p:cNvPicPr preferRelativeResize="0"/>
          <p:nvPr/>
        </p:nvPicPr>
        <p:blipFill rotWithShape="1">
          <a:blip r:embed="rId4">
            <a:alphaModFix/>
          </a:blip>
          <a:srcRect/>
          <a:stretch/>
        </p:blipFill>
        <p:spPr>
          <a:xfrm>
            <a:off x="7584865" y="231494"/>
            <a:ext cx="4052450" cy="1596825"/>
          </a:xfrm>
          <a:prstGeom prst="rect">
            <a:avLst/>
          </a:prstGeom>
          <a:noFill/>
          <a:ln>
            <a:noFill/>
          </a:ln>
        </p:spPr>
      </p:pic>
      <p:sp>
        <p:nvSpPr>
          <p:cNvPr id="164" name="Google Shape;164;g28d8216fce8_0_4"/>
          <p:cNvSpPr txBox="1"/>
          <p:nvPr/>
        </p:nvSpPr>
        <p:spPr>
          <a:xfrm>
            <a:off x="364651" y="3956319"/>
            <a:ext cx="12192000" cy="781547"/>
          </a:xfrm>
          <a:prstGeom prst="rect">
            <a:avLst/>
          </a:prstGeom>
          <a:noFill/>
          <a:ln>
            <a:noFill/>
          </a:ln>
        </p:spPr>
        <p:txBody>
          <a:bodyPr spcFirstLastPara="1" wrap="square" lIns="91426" tIns="91426" rIns="91426" bIns="91426" anchor="t" anchorCtr="0">
            <a:noAutofit/>
          </a:bodyPr>
          <a:lstStyle/>
          <a:p>
            <a:pPr>
              <a:lnSpc>
                <a:spcPct val="90000"/>
              </a:lnSpc>
              <a:buClr>
                <a:schemeClr val="lt1"/>
              </a:buClr>
              <a:buSzPts val="4400"/>
            </a:pPr>
            <a:r>
              <a:rPr lang="en-US" sz="4400" b="1">
                <a:solidFill>
                  <a:schemeClr val="lt1"/>
                </a:solidFill>
                <a:latin typeface="Open Sans Light" panose="020B0306030504020204" pitchFamily="34" charset="0"/>
                <a:ea typeface="Open Sans Light" panose="020B0306030504020204" pitchFamily="34" charset="0"/>
                <a:cs typeface="Open Sans Light" panose="020B0306030504020204" pitchFamily="34" charset="0"/>
                <a:sym typeface="Open Sans"/>
              </a:rPr>
              <a:t>New York State’s Digital Equity Plan</a:t>
            </a:r>
            <a:endParaRPr sz="4400" b="1">
              <a:solidFill>
                <a:schemeClr val="lt1"/>
              </a:solidFill>
              <a:latin typeface="Open Sans Light" panose="020B0306030504020204" pitchFamily="34" charset="0"/>
              <a:ea typeface="Open Sans Light" panose="020B0306030504020204" pitchFamily="34" charset="0"/>
              <a:cs typeface="Open Sans Light" panose="020B0306030504020204" pitchFamily="34" charset="0"/>
              <a:sym typeface="Open Sans"/>
            </a:endParaRPr>
          </a:p>
          <a:p>
            <a:pPr>
              <a:buSzPts val="1400"/>
            </a:pPr>
            <a:endParaRPr sz="1401">
              <a:latin typeface="Calibri"/>
              <a:ea typeface="Calibri"/>
              <a:cs typeface="Calibri"/>
              <a:sym typeface="Calibri"/>
            </a:endParaRPr>
          </a:p>
        </p:txBody>
      </p:sp>
      <p:sp>
        <p:nvSpPr>
          <p:cNvPr id="2" name="TextBox 1">
            <a:extLst>
              <a:ext uri="{FF2B5EF4-FFF2-40B4-BE49-F238E27FC236}">
                <a16:creationId xmlns:a16="http://schemas.microsoft.com/office/drawing/2014/main" id="{1AF479E3-8E46-EA98-4C5F-C7480BF6466D}"/>
              </a:ext>
            </a:extLst>
          </p:cNvPr>
          <p:cNvSpPr txBox="1"/>
          <p:nvPr/>
        </p:nvSpPr>
        <p:spPr>
          <a:xfrm>
            <a:off x="364651" y="4737877"/>
            <a:ext cx="10289938" cy="424734"/>
          </a:xfrm>
          <a:prstGeom prst="rect">
            <a:avLst/>
          </a:prstGeom>
          <a:noFill/>
        </p:spPr>
        <p:txBody>
          <a:bodyPr wrap="square" lIns="91440" tIns="45721" rIns="91440" bIns="45721"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buClr>
                <a:schemeClr val="lt1"/>
              </a:buClr>
              <a:buSzPct val="100000"/>
            </a:pPr>
            <a:r>
              <a:rPr lang="en-US" sz="2400" b="1">
                <a:solidFill>
                  <a:schemeClr val="lt1"/>
                </a:solidFill>
                <a:latin typeface="Open Sans"/>
                <a:ea typeface="Open Sans"/>
                <a:cs typeface="Open Sans"/>
                <a:sym typeface="Open Sans"/>
              </a:rPr>
              <a:t>Summary Presentation for Public Comment</a:t>
            </a:r>
            <a:endParaRPr lang="en-US" sz="900">
              <a:solidFill>
                <a:srgbClr val="000000"/>
              </a:solidFill>
              <a:latin typeface="Arial"/>
              <a:ea typeface="Arial"/>
              <a:cs typeface="Arial"/>
            </a:endParaRPr>
          </a:p>
        </p:txBody>
      </p:sp>
      <p:sp>
        <p:nvSpPr>
          <p:cNvPr id="3" name="TextBox 1">
            <a:extLst>
              <a:ext uri="{FF2B5EF4-FFF2-40B4-BE49-F238E27FC236}">
                <a16:creationId xmlns:a16="http://schemas.microsoft.com/office/drawing/2014/main" id="{8339EE30-040C-5007-5A09-D4B585D9144D}"/>
              </a:ext>
            </a:extLst>
          </p:cNvPr>
          <p:cNvSpPr txBox="1"/>
          <p:nvPr/>
        </p:nvSpPr>
        <p:spPr>
          <a:xfrm>
            <a:off x="364651" y="5492720"/>
            <a:ext cx="3820084" cy="369462"/>
          </a:xfrm>
          <a:prstGeom prst="rect">
            <a:avLst/>
          </a:prstGeom>
          <a:noFill/>
        </p:spPr>
        <p:txBody>
          <a:bodyPr wrap="square" lIns="91440" tIns="45721" rIns="91440" bIns="45721"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Open Sans Light"/>
                <a:ea typeface="Open Sans Light"/>
                <a:cs typeface="Open Sans Light"/>
              </a:rPr>
              <a:t>November 9th,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5"/>
          <p:cNvSpPr/>
          <p:nvPr/>
        </p:nvSpPr>
        <p:spPr>
          <a:xfrm>
            <a:off x="760173" y="1854739"/>
            <a:ext cx="5210683" cy="4452472"/>
          </a:xfrm>
          <a:prstGeom prst="rect">
            <a:avLst/>
          </a:prstGeom>
          <a:solidFill>
            <a:srgbClr val="23387E"/>
          </a:solidFill>
          <a:ln>
            <a:noFill/>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282" name="Google Shape;282;p5"/>
          <p:cNvSpPr txBox="1"/>
          <p:nvPr/>
        </p:nvSpPr>
        <p:spPr>
          <a:xfrm>
            <a:off x="640173" y="244517"/>
            <a:ext cx="10358028"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79AEF"/>
                </a:solidFill>
                <a:latin typeface="Open Sans" panose="020B0606030504020204" pitchFamily="34" charset="0"/>
                <a:ea typeface="Open Sans" panose="020B0606030504020204" pitchFamily="34" charset="0"/>
                <a:cs typeface="Open Sans" panose="020B0606030504020204" pitchFamily="34" charset="0"/>
                <a:sym typeface="Open Sans ExtraBold"/>
              </a:rPr>
              <a:t>STAKEHOLDER ENGAGEMENT: DIGITAL EQUITY COALITIONS</a:t>
            </a:r>
            <a:endParaRPr lang="en-US" sz="1600">
              <a:solidFill>
                <a:srgbClr val="579AE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83" name="Google Shape;283;p5"/>
          <p:cNvSpPr txBox="1"/>
          <p:nvPr/>
        </p:nvSpPr>
        <p:spPr>
          <a:xfrm>
            <a:off x="956364" y="2152582"/>
            <a:ext cx="4818300" cy="3127098"/>
          </a:xfrm>
          <a:prstGeom prst="rect">
            <a:avLst/>
          </a:prstGeom>
          <a:noFill/>
          <a:ln>
            <a:noFill/>
          </a:ln>
        </p:spPr>
        <p:txBody>
          <a:bodyPr spcFirstLastPara="1" wrap="square" lIns="91426" tIns="45700" rIns="91426" bIns="45700" anchor="t" anchorCtr="0">
            <a:spAutoFit/>
          </a:bodyPr>
          <a:lstStyle/>
          <a:p>
            <a:pPr>
              <a:lnSpc>
                <a:spcPct val="145000"/>
              </a:lnSpc>
              <a:buSzPts val="1600"/>
            </a:pPr>
            <a:r>
              <a:rPr lang="en-US" sz="18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Engagement activities included:</a:t>
            </a:r>
            <a:endParaRPr sz="18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endParaRPr>
          </a:p>
          <a:p>
            <a:pPr marL="285753" indent="-285753">
              <a:lnSpc>
                <a:spcPct val="126250"/>
              </a:lnSpc>
              <a:spcBef>
                <a:spcPts val="1200"/>
              </a:spcBef>
              <a:buClr>
                <a:schemeClr val="lt1"/>
              </a:buClr>
              <a:buSzPts val="1600"/>
              <a:buFont typeface="Arial"/>
              <a:buChar char="•"/>
            </a:pPr>
            <a:r>
              <a:rPr lang="en-US" sz="1600">
                <a:solidFill>
                  <a:schemeClr val="lt1"/>
                </a:solidFill>
                <a:latin typeface="Open Sans"/>
                <a:ea typeface="Open Sans"/>
                <a:cs typeface="Open Sans"/>
                <a:sym typeface="Open Sans"/>
              </a:rPr>
              <a:t>Over 40 </a:t>
            </a:r>
            <a:r>
              <a:rPr lang="en-US" sz="1600" b="1">
                <a:solidFill>
                  <a:schemeClr val="lt1"/>
                </a:solidFill>
                <a:latin typeface="Open Sans"/>
                <a:ea typeface="Open Sans"/>
                <a:cs typeface="Open Sans"/>
                <a:sym typeface="Open Sans"/>
              </a:rPr>
              <a:t>stakeholder focus groups </a:t>
            </a:r>
            <a:r>
              <a:rPr lang="en-US" sz="1600">
                <a:solidFill>
                  <a:schemeClr val="lt1"/>
                </a:solidFill>
                <a:latin typeface="Open Sans"/>
                <a:ea typeface="Open Sans"/>
                <a:cs typeface="Open Sans"/>
                <a:sym typeface="Open Sans"/>
              </a:rPr>
              <a:t>with members of historically marginalized groups</a:t>
            </a:r>
          </a:p>
          <a:p>
            <a:pPr marL="285753" indent="-285753">
              <a:lnSpc>
                <a:spcPct val="126250"/>
              </a:lnSpc>
              <a:spcBef>
                <a:spcPts val="1200"/>
              </a:spcBef>
              <a:buClr>
                <a:schemeClr val="lt1"/>
              </a:buClr>
              <a:buSzPts val="1600"/>
              <a:buFont typeface="Arial"/>
              <a:buChar char="•"/>
            </a:pPr>
            <a:r>
              <a:rPr lang="en-US" sz="1600">
                <a:solidFill>
                  <a:schemeClr val="lt1"/>
                </a:solidFill>
                <a:latin typeface="Open Sans"/>
                <a:ea typeface="Open Sans"/>
                <a:cs typeface="Open Sans"/>
                <a:sym typeface="Open Sans"/>
              </a:rPr>
              <a:t>15 </a:t>
            </a:r>
            <a:r>
              <a:rPr lang="en-US" sz="1600" b="1">
                <a:solidFill>
                  <a:schemeClr val="lt1"/>
                </a:solidFill>
                <a:latin typeface="Open Sans"/>
                <a:ea typeface="Open Sans"/>
                <a:cs typeface="Open Sans"/>
                <a:sym typeface="Open Sans"/>
              </a:rPr>
              <a:t>listening sessions</a:t>
            </a:r>
            <a:r>
              <a:rPr lang="en-US" sz="1600">
                <a:solidFill>
                  <a:schemeClr val="lt1"/>
                </a:solidFill>
                <a:latin typeface="Open Sans"/>
                <a:ea typeface="Open Sans"/>
                <a:cs typeface="Open Sans"/>
                <a:sym typeface="Open Sans"/>
              </a:rPr>
              <a:t>, held in every region and borough of the state, attended by over 1,200 New Yorkers</a:t>
            </a:r>
          </a:p>
          <a:p>
            <a:pPr marL="285753" indent="-285753">
              <a:lnSpc>
                <a:spcPct val="126250"/>
              </a:lnSpc>
              <a:spcBef>
                <a:spcPts val="1200"/>
              </a:spcBef>
              <a:buClr>
                <a:schemeClr val="lt1"/>
              </a:buClr>
              <a:buSzPts val="1600"/>
              <a:buFont typeface="Arial"/>
              <a:buChar char="•"/>
            </a:pPr>
            <a:r>
              <a:rPr lang="en-US" sz="1600">
                <a:solidFill>
                  <a:schemeClr val="lt1"/>
                </a:solidFill>
                <a:latin typeface="Open Sans"/>
                <a:ea typeface="Open Sans"/>
                <a:cs typeface="Open Sans"/>
                <a:sym typeface="Open Sans"/>
              </a:rPr>
              <a:t>CAO’s </a:t>
            </a:r>
            <a:r>
              <a:rPr lang="en-US" sz="1600" b="1">
                <a:solidFill>
                  <a:schemeClr val="lt1"/>
                </a:solidFill>
                <a:latin typeface="Open Sans"/>
                <a:ea typeface="Open Sans"/>
                <a:cs typeface="Open Sans"/>
                <a:sym typeface="Open Sans"/>
              </a:rPr>
              <a:t>Digital Equity Survey of New York residents</a:t>
            </a:r>
            <a:r>
              <a:rPr lang="en-US" sz="1600">
                <a:solidFill>
                  <a:schemeClr val="lt1"/>
                </a:solidFill>
                <a:latin typeface="Open Sans"/>
                <a:ea typeface="Open Sans"/>
                <a:cs typeface="Open Sans"/>
                <a:sym typeface="Open Sans"/>
              </a:rPr>
              <a:t>, which received &gt;5,700 responses</a:t>
            </a:r>
            <a:endParaRPr sz="1401" b="1"/>
          </a:p>
        </p:txBody>
      </p:sp>
      <p:sp>
        <p:nvSpPr>
          <p:cNvPr id="285" name="Google Shape;285;p5"/>
          <p:cNvSpPr/>
          <p:nvPr/>
        </p:nvSpPr>
        <p:spPr>
          <a:xfrm rot="5400000">
            <a:off x="-397672" y="451558"/>
            <a:ext cx="2011680" cy="64008"/>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286" name="Google Shape;286;p5"/>
          <p:cNvSpPr txBox="1"/>
          <p:nvPr/>
        </p:nvSpPr>
        <p:spPr>
          <a:xfrm>
            <a:off x="640173" y="528406"/>
            <a:ext cx="11163900" cy="1015622"/>
          </a:xfrm>
          <a:prstGeom prst="rect">
            <a:avLst/>
          </a:prstGeom>
          <a:noFill/>
          <a:ln>
            <a:noFill/>
          </a:ln>
        </p:spPr>
        <p:txBody>
          <a:bodyPr spcFirstLastPara="1" wrap="square" lIns="91426" tIns="45700" rIns="91426" bIns="45700" anchor="t" anchorCtr="0">
            <a:spAutoFit/>
          </a:bodyPr>
          <a:lstStyle/>
          <a:p>
            <a:pPr>
              <a:buSzPts val="2000"/>
            </a:pPr>
            <a:r>
              <a:rPr lang="en-US" sz="2000" err="1">
                <a:latin typeface="Open Sans"/>
                <a:ea typeface="Open Sans"/>
                <a:cs typeface="Open Sans"/>
                <a:sym typeface="Open Sans"/>
              </a:rPr>
              <a:t>ConnectALL</a:t>
            </a:r>
            <a:r>
              <a:rPr lang="en-US" sz="2000">
                <a:latin typeface="Open Sans"/>
                <a:ea typeface="Open Sans"/>
                <a:cs typeface="Open Sans"/>
                <a:sym typeface="Open Sans"/>
              </a:rPr>
              <a:t> worked with Digital Equity Coalitions in every region of the state to conduct stakeholder engagement events, gather data, and solicit feedback to inform the SDEP planning process.</a:t>
            </a:r>
            <a:endParaRPr lang="en-US" sz="1801">
              <a:latin typeface="Open Sans"/>
              <a:ea typeface="Open Sans"/>
              <a:cs typeface="Open Sans"/>
              <a:sym typeface="Open Sans"/>
            </a:endParaRPr>
          </a:p>
        </p:txBody>
      </p:sp>
      <p:pic>
        <p:nvPicPr>
          <p:cNvPr id="287" name="Google Shape;287;p5"/>
          <p:cNvPicPr preferRelativeResize="0"/>
          <p:nvPr/>
        </p:nvPicPr>
        <p:blipFill rotWithShape="1">
          <a:blip r:embed="rId3">
            <a:alphaModFix/>
          </a:blip>
          <a:srcRect/>
          <a:stretch/>
        </p:blipFill>
        <p:spPr>
          <a:xfrm>
            <a:off x="6350226" y="2347125"/>
            <a:ext cx="5210682" cy="3075644"/>
          </a:xfrm>
          <a:prstGeom prst="rect">
            <a:avLst/>
          </a:prstGeom>
          <a:noFill/>
          <a:ln w="9525" cap="flat" cmpd="sng">
            <a:noFill/>
            <a:prstDash val="solid"/>
            <a:round/>
            <a:headEnd type="none" w="sm" len="sm"/>
            <a:tailEnd type="none" w="sm" len="sm"/>
          </a:ln>
        </p:spPr>
      </p:pic>
      <p:sp>
        <p:nvSpPr>
          <p:cNvPr id="2" name="TextBox 1">
            <a:extLst>
              <a:ext uri="{FF2B5EF4-FFF2-40B4-BE49-F238E27FC236}">
                <a16:creationId xmlns:a16="http://schemas.microsoft.com/office/drawing/2014/main" id="{EFE801CC-F415-0309-5C2F-66E299C87818}"/>
              </a:ext>
            </a:extLst>
          </p:cNvPr>
          <p:cNvSpPr txBox="1"/>
          <p:nvPr/>
        </p:nvSpPr>
        <p:spPr>
          <a:xfrm>
            <a:off x="386080" y="6309360"/>
            <a:ext cx="114198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latin typeface="Open Sans SemiBold"/>
              </a:rPr>
              <a:t>THIS IS WHERE YOU MAY WANT TO ADD A FEW SLIDES OF YOUR OWN TO DISCUSS YOUR EXPERIENCE WORKING WITH CAO THROUGH PHASE 1 LISTENING SESSIONS AND PHASE 2 FOCUS GROUPS, NEEDS ASSESSMENT AND ASSET INVENTORY. </a:t>
            </a:r>
            <a:endParaRPr lang="en-US">
              <a:solidFill>
                <a:srgbClr val="FF0000"/>
              </a:solidFill>
            </a:endParaRPr>
          </a:p>
        </p:txBody>
      </p:sp>
    </p:spTree>
    <p:extLst>
      <p:ext uri="{BB962C8B-B14F-4D97-AF65-F5344CB8AC3E}">
        <p14:creationId xmlns:p14="http://schemas.microsoft.com/office/powerpoint/2010/main" val="3059480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27D5BC81-4059-1B98-CD26-051AC02267A8}"/>
              </a:ext>
            </a:extLst>
          </p:cNvPr>
          <p:cNvPicPr>
            <a:picLocks noChangeAspect="1"/>
          </p:cNvPicPr>
          <p:nvPr/>
        </p:nvPicPr>
        <p:blipFill rotWithShape="1">
          <a:blip r:embed="rId3"/>
          <a:srcRect l="8821" t="6777" r="2032" b="13614"/>
          <a:stretch/>
        </p:blipFill>
        <p:spPr>
          <a:xfrm>
            <a:off x="6422161" y="1528078"/>
            <a:ext cx="3371235" cy="3801843"/>
          </a:xfrm>
          <a:prstGeom prst="rect">
            <a:avLst/>
          </a:prstGeom>
          <a:ln>
            <a:solidFill>
              <a:schemeClr val="tx1"/>
            </a:solidFill>
          </a:ln>
        </p:spPr>
      </p:pic>
      <p:pic>
        <p:nvPicPr>
          <p:cNvPr id="6" name="Picture 5" descr="A screenshot of a web page&#10;&#10;Description automatically generated">
            <a:extLst>
              <a:ext uri="{FF2B5EF4-FFF2-40B4-BE49-F238E27FC236}">
                <a16:creationId xmlns:a16="http://schemas.microsoft.com/office/drawing/2014/main" id="{39DA1794-B23D-AB71-1BB7-370113FCE6F1}"/>
              </a:ext>
            </a:extLst>
          </p:cNvPr>
          <p:cNvPicPr>
            <a:picLocks noChangeAspect="1"/>
          </p:cNvPicPr>
          <p:nvPr/>
        </p:nvPicPr>
        <p:blipFill rotWithShape="1">
          <a:blip r:embed="rId4"/>
          <a:srcRect b="5578"/>
          <a:stretch/>
        </p:blipFill>
        <p:spPr>
          <a:xfrm>
            <a:off x="8698266" y="2605706"/>
            <a:ext cx="3287732" cy="4028517"/>
          </a:xfrm>
          <a:prstGeom prst="rect">
            <a:avLst/>
          </a:prstGeom>
          <a:ln>
            <a:solidFill>
              <a:schemeClr val="tx1"/>
            </a:solidFill>
          </a:ln>
        </p:spPr>
      </p:pic>
      <p:sp>
        <p:nvSpPr>
          <p:cNvPr id="3" name="Google Shape;322;p7">
            <a:extLst>
              <a:ext uri="{FF2B5EF4-FFF2-40B4-BE49-F238E27FC236}">
                <a16:creationId xmlns:a16="http://schemas.microsoft.com/office/drawing/2014/main" id="{90474159-684B-AFE5-01E7-5814C61850B9}"/>
              </a:ext>
            </a:extLst>
          </p:cNvPr>
          <p:cNvSpPr/>
          <p:nvPr/>
        </p:nvSpPr>
        <p:spPr>
          <a:xfrm rot="5400000">
            <a:off x="-253064" y="-3201"/>
            <a:ext cx="1463040" cy="64008"/>
          </a:xfrm>
          <a:prstGeom prst="rect">
            <a:avLst/>
          </a:prstGeom>
          <a:solidFill>
            <a:schemeClr val="accent5"/>
          </a:solidFill>
          <a:ln>
            <a:noFill/>
          </a:ln>
        </p:spPr>
        <p:txBody>
          <a:bodyPr spcFirstLastPara="1" wrap="square" lIns="91426" tIns="45700" rIns="91426" bIns="45700" anchor="ctr" anchorCtr="0">
            <a:noAutofit/>
          </a:bodyPr>
          <a:lstStyle/>
          <a:p>
            <a:pPr algn="ctr"/>
            <a:endParaRPr sz="1801">
              <a:solidFill>
                <a:schemeClr val="accent1"/>
              </a:solidFill>
              <a:latin typeface="Calibri"/>
              <a:ea typeface="Calibri"/>
              <a:cs typeface="Calibri"/>
              <a:sym typeface="Calibri"/>
            </a:endParaRPr>
          </a:p>
        </p:txBody>
      </p:sp>
      <p:sp>
        <p:nvSpPr>
          <p:cNvPr id="7" name="TextBox 8">
            <a:extLst>
              <a:ext uri="{FF2B5EF4-FFF2-40B4-BE49-F238E27FC236}">
                <a16:creationId xmlns:a16="http://schemas.microsoft.com/office/drawing/2014/main" id="{40A3924B-DC3B-46C5-EC5A-DC2311AD6715}"/>
              </a:ext>
            </a:extLst>
          </p:cNvPr>
          <p:cNvSpPr txBox="1"/>
          <p:nvPr/>
        </p:nvSpPr>
        <p:spPr>
          <a:xfrm>
            <a:off x="1327662" y="2022379"/>
            <a:ext cx="3556021" cy="369462"/>
          </a:xfrm>
          <a:prstGeom prst="rect">
            <a:avLst/>
          </a:prstGeom>
          <a:noFill/>
        </p:spPr>
        <p:txBody>
          <a:bodyPr rot="0" spcFirstLastPara="0" vert="horz" wrap="square" lIns="91440" tIns="45721" rIns="91440" bIns="4572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1" b="1">
                <a:solidFill>
                  <a:schemeClr val="accent1"/>
                </a:solidFill>
                <a:latin typeface="Open Sans" panose="020B0606030504020204" pitchFamily="34" charset="0"/>
                <a:ea typeface="Open Sans" panose="020B0606030504020204" pitchFamily="34" charset="0"/>
                <a:cs typeface="Open Sans" panose="020B0606030504020204" pitchFamily="34" charset="0"/>
              </a:rPr>
              <a:t>Asset Inventory</a:t>
            </a:r>
          </a:p>
        </p:txBody>
      </p:sp>
      <p:sp>
        <p:nvSpPr>
          <p:cNvPr id="12" name="TextBox 8">
            <a:extLst>
              <a:ext uri="{FF2B5EF4-FFF2-40B4-BE49-F238E27FC236}">
                <a16:creationId xmlns:a16="http://schemas.microsoft.com/office/drawing/2014/main" id="{4CC81B95-415F-1151-B49C-AC2B64AC4710}"/>
              </a:ext>
            </a:extLst>
          </p:cNvPr>
          <p:cNvSpPr txBox="1"/>
          <p:nvPr/>
        </p:nvSpPr>
        <p:spPr>
          <a:xfrm>
            <a:off x="7610852" y="1146037"/>
            <a:ext cx="3556021" cy="369462"/>
          </a:xfrm>
          <a:prstGeom prst="rect">
            <a:avLst/>
          </a:prstGeom>
          <a:noFill/>
        </p:spPr>
        <p:txBody>
          <a:bodyPr rot="0" spcFirstLastPara="0" vert="horz" wrap="square" lIns="91440" tIns="45721" rIns="91440" bIns="45721"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801" b="1">
                <a:solidFill>
                  <a:schemeClr val="accent1"/>
                </a:solidFill>
                <a:latin typeface="Open Sans" panose="020B0606030504020204" pitchFamily="34" charset="0"/>
                <a:ea typeface="Open Sans" panose="020B0606030504020204" pitchFamily="34" charset="0"/>
                <a:cs typeface="Open Sans" panose="020B0606030504020204" pitchFamily="34" charset="0"/>
              </a:rPr>
              <a:t>Needs Assessment</a:t>
            </a:r>
          </a:p>
        </p:txBody>
      </p:sp>
      <p:pic>
        <p:nvPicPr>
          <p:cNvPr id="8" name="Picture 7" descr="A screenshot of a chat&#10;&#10;Description automatically generated">
            <a:extLst>
              <a:ext uri="{FF2B5EF4-FFF2-40B4-BE49-F238E27FC236}">
                <a16:creationId xmlns:a16="http://schemas.microsoft.com/office/drawing/2014/main" id="{44D229AC-AF3F-737F-B127-80E0C2153A00}"/>
              </a:ext>
            </a:extLst>
          </p:cNvPr>
          <p:cNvPicPr>
            <a:picLocks noChangeAspect="1"/>
          </p:cNvPicPr>
          <p:nvPr/>
        </p:nvPicPr>
        <p:blipFill>
          <a:blip r:embed="rId5"/>
          <a:stretch>
            <a:fillRect/>
          </a:stretch>
        </p:blipFill>
        <p:spPr>
          <a:xfrm>
            <a:off x="313491" y="2394499"/>
            <a:ext cx="5456350" cy="2708066"/>
          </a:xfrm>
          <a:prstGeom prst="rect">
            <a:avLst/>
          </a:prstGeom>
        </p:spPr>
      </p:pic>
      <p:sp>
        <p:nvSpPr>
          <p:cNvPr id="10" name="TextBox 9">
            <a:extLst>
              <a:ext uri="{FF2B5EF4-FFF2-40B4-BE49-F238E27FC236}">
                <a16:creationId xmlns:a16="http://schemas.microsoft.com/office/drawing/2014/main" id="{81EF5E3F-C813-B268-8225-F5561E2538F4}"/>
              </a:ext>
            </a:extLst>
          </p:cNvPr>
          <p:cNvSpPr txBox="1"/>
          <p:nvPr/>
        </p:nvSpPr>
        <p:spPr>
          <a:xfrm>
            <a:off x="772636" y="5213722"/>
            <a:ext cx="4666075" cy="585034"/>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US" sz="1801" b="1">
                <a:solidFill>
                  <a:schemeClr val="bg2"/>
                </a:solidFill>
                <a:latin typeface="Open Sans"/>
              </a:rPr>
              <a:t>bit.ly/NYS-DE-Asset-Inventory</a:t>
            </a:r>
          </a:p>
          <a:p>
            <a:pPr algn="ctr"/>
            <a:endParaRPr lang="en-US" sz="1401"/>
          </a:p>
        </p:txBody>
      </p:sp>
      <p:sp>
        <p:nvSpPr>
          <p:cNvPr id="15" name="TextBox 24">
            <a:extLst>
              <a:ext uri="{FF2B5EF4-FFF2-40B4-BE49-F238E27FC236}">
                <a16:creationId xmlns:a16="http://schemas.microsoft.com/office/drawing/2014/main" id="{48D34701-2A77-B5D3-8E5B-04EBA91798B6}"/>
              </a:ext>
            </a:extLst>
          </p:cNvPr>
          <p:cNvSpPr txBox="1">
            <a:spLocks noChangeArrowheads="1"/>
          </p:cNvSpPr>
          <p:nvPr/>
        </p:nvSpPr>
        <p:spPr bwMode="auto">
          <a:xfrm>
            <a:off x="539122" y="438151"/>
            <a:ext cx="114468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buSzPts val="2000"/>
            </a:pPr>
            <a:r>
              <a:rPr lang="en-US" sz="2000">
                <a:latin typeface="Open Sans"/>
                <a:ea typeface="Open Sans"/>
                <a:cs typeface="Open Sans"/>
                <a:sym typeface="Open Sans"/>
              </a:rPr>
              <a:t>In preparation of the State Digital Equity Plan, </a:t>
            </a:r>
            <a:r>
              <a:rPr lang="en-US" sz="2000" err="1">
                <a:latin typeface="Open Sans"/>
                <a:ea typeface="Open Sans"/>
                <a:cs typeface="Open Sans"/>
                <a:sym typeface="Open Sans"/>
              </a:rPr>
              <a:t>ConnectALL</a:t>
            </a:r>
            <a:r>
              <a:rPr lang="en-US" sz="2000">
                <a:latin typeface="Open Sans"/>
                <a:ea typeface="Open Sans"/>
                <a:cs typeface="Open Sans"/>
                <a:sym typeface="Open Sans"/>
              </a:rPr>
              <a:t> developed a new and expanded baseline of digital equity data and activities in New York.</a:t>
            </a:r>
          </a:p>
        </p:txBody>
      </p:sp>
      <p:sp>
        <p:nvSpPr>
          <p:cNvPr id="16" name="TextBox 15">
            <a:extLst>
              <a:ext uri="{FF2B5EF4-FFF2-40B4-BE49-F238E27FC236}">
                <a16:creationId xmlns:a16="http://schemas.microsoft.com/office/drawing/2014/main" id="{EB527710-6956-5830-817F-DE3F735490C1}"/>
              </a:ext>
            </a:extLst>
          </p:cNvPr>
          <p:cNvSpPr txBox="1"/>
          <p:nvPr/>
        </p:nvSpPr>
        <p:spPr>
          <a:xfrm>
            <a:off x="545806" y="143145"/>
            <a:ext cx="7642640" cy="338556"/>
          </a:xfrm>
          <a:prstGeom prst="rect">
            <a:avLst/>
          </a:prstGeom>
          <a:noFill/>
        </p:spPr>
        <p:txBody>
          <a:bodyPr wrap="square" lIns="91440" tIns="45721" rIns="91440" bIns="45721" anchor="t">
            <a:spAutoFit/>
          </a:bodyPr>
          <a:lstStyle/>
          <a:p>
            <a:pPr>
              <a:buClr>
                <a:schemeClr val="dk1"/>
              </a:buClr>
              <a:buSzPts val="1600"/>
            </a:pPr>
            <a:r>
              <a:rPr lang="en-US" sz="1600" b="1">
                <a:solidFill>
                  <a:schemeClr val="accent5"/>
                </a:solidFill>
                <a:latin typeface="Open Sans Bold"/>
                <a:ea typeface="Open Sans Bold"/>
                <a:cs typeface="Open Sans Bold"/>
                <a:sym typeface="Open Sans ExtraBold"/>
              </a:rPr>
              <a:t>CURRENT STATE OF DIGITAL EQUITY</a:t>
            </a:r>
            <a:endParaRPr lang="en-US" sz="1600">
              <a:solidFill>
                <a:schemeClr val="accent5"/>
              </a:solidFill>
              <a:latin typeface="Open Sans Bold" panose="020B0806030504020204" pitchFamily="34" charset="0"/>
              <a:ea typeface="Open Sans Bold" panose="020B0806030504020204" pitchFamily="34" charset="0"/>
              <a:cs typeface="Open Sans Bold" panose="020B0806030504020204" pitchFamily="34" charset="0"/>
              <a:sym typeface="Calibri"/>
            </a:endParaRPr>
          </a:p>
        </p:txBody>
      </p:sp>
    </p:spTree>
    <p:extLst>
      <p:ext uri="{BB962C8B-B14F-4D97-AF65-F5344CB8AC3E}">
        <p14:creationId xmlns:p14="http://schemas.microsoft.com/office/powerpoint/2010/main" val="109038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13006309" y="617048"/>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grpSp>
        <p:nvGrpSpPr>
          <p:cNvPr id="5" name="Group 4">
            <a:extLst>
              <a:ext uri="{FF2B5EF4-FFF2-40B4-BE49-F238E27FC236}">
                <a16:creationId xmlns:a16="http://schemas.microsoft.com/office/drawing/2014/main" id="{4BDECD92-9228-1B7E-7986-194FBE899A3A}"/>
              </a:ext>
            </a:extLst>
          </p:cNvPr>
          <p:cNvGrpSpPr/>
          <p:nvPr/>
        </p:nvGrpSpPr>
        <p:grpSpPr>
          <a:xfrm>
            <a:off x="2412201" y="2243378"/>
            <a:ext cx="7367598" cy="3775844"/>
            <a:chOff x="2184867" y="2445225"/>
            <a:chExt cx="7367598" cy="3775844"/>
          </a:xfrm>
        </p:grpSpPr>
        <p:sp>
          <p:nvSpPr>
            <p:cNvPr id="11" name="Google Shape;517;p29">
              <a:extLst>
                <a:ext uri="{FF2B5EF4-FFF2-40B4-BE49-F238E27FC236}">
                  <a16:creationId xmlns:a16="http://schemas.microsoft.com/office/drawing/2014/main" id="{B8963FAC-BC00-5905-4122-82A78A20060C}"/>
                </a:ext>
              </a:extLst>
            </p:cNvPr>
            <p:cNvSpPr/>
            <p:nvPr/>
          </p:nvSpPr>
          <p:spPr>
            <a:xfrm>
              <a:off x="2184867" y="2445225"/>
              <a:ext cx="3547919" cy="1761183"/>
            </a:xfrm>
            <a:prstGeom prst="rect">
              <a:avLst/>
            </a:prstGeom>
            <a:solidFill>
              <a:schemeClr val="accent6"/>
            </a:solidFill>
            <a:ln>
              <a:noFill/>
            </a:ln>
          </p:spPr>
          <p:txBody>
            <a:bodyPr spcFirstLastPara="1" wrap="square" lIns="91426" tIns="45700" rIns="91426" bIns="45700" anchor="ctr" anchorCtr="0">
              <a:noAutofit/>
            </a:bodyPr>
            <a:lstStyle/>
            <a:p>
              <a:pPr algn="ctr"/>
              <a:r>
                <a:rPr lang="en-US" sz="20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Grounding Investments in an Asset Based Approach</a:t>
              </a:r>
              <a:endParaRPr lang="en-US" sz="160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Google Shape;518;p29">
              <a:extLst>
                <a:ext uri="{FF2B5EF4-FFF2-40B4-BE49-F238E27FC236}">
                  <a16:creationId xmlns:a16="http://schemas.microsoft.com/office/drawing/2014/main" id="{EAC34DE4-4F5F-45EA-6393-BB77D9FB98CC}"/>
                </a:ext>
              </a:extLst>
            </p:cNvPr>
            <p:cNvSpPr/>
            <p:nvPr/>
          </p:nvSpPr>
          <p:spPr>
            <a:xfrm>
              <a:off x="2184867" y="4431841"/>
              <a:ext cx="3547919" cy="1761183"/>
            </a:xfrm>
            <a:prstGeom prst="rect">
              <a:avLst/>
            </a:prstGeom>
            <a:solidFill>
              <a:schemeClr val="accent2"/>
            </a:solidFill>
            <a:ln>
              <a:noFill/>
            </a:ln>
          </p:spPr>
          <p:txBody>
            <a:bodyPr spcFirstLastPara="1" wrap="square" lIns="91426" tIns="45700" rIns="91426" bIns="45700" anchor="ctr" anchorCtr="0">
              <a:noAutofit/>
            </a:bodyPr>
            <a:lstStyle/>
            <a:p>
              <a:pPr algn="ctr"/>
              <a:r>
                <a:rPr lang="en-US" sz="20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Strengthening networks to share resources and take coordinated action</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7" name="Google Shape;519;p29">
              <a:extLst>
                <a:ext uri="{FF2B5EF4-FFF2-40B4-BE49-F238E27FC236}">
                  <a16:creationId xmlns:a16="http://schemas.microsoft.com/office/drawing/2014/main" id="{6F56A411-C01D-9834-713C-EE98707C63A1}"/>
                </a:ext>
              </a:extLst>
            </p:cNvPr>
            <p:cNvSpPr/>
            <p:nvPr/>
          </p:nvSpPr>
          <p:spPr>
            <a:xfrm>
              <a:off x="6004547" y="2445225"/>
              <a:ext cx="3547918" cy="1742538"/>
            </a:xfrm>
            <a:prstGeom prst="rect">
              <a:avLst/>
            </a:prstGeom>
            <a:solidFill>
              <a:schemeClr val="accent4"/>
            </a:solidFill>
            <a:ln>
              <a:noFill/>
            </a:ln>
          </p:spPr>
          <p:txBody>
            <a:bodyPr spcFirstLastPara="1" wrap="square" lIns="91426" tIns="45700" rIns="91426" bIns="45700" anchor="ctr" anchorCtr="0">
              <a:noAutofit/>
            </a:bodyPr>
            <a:lstStyle/>
            <a:p>
              <a:pPr algn="ctr"/>
              <a:r>
                <a:rPr lang="en-US" sz="20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Building alignment and awareness</a:t>
              </a:r>
              <a:endParaRPr lang="en-US" sz="160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Google Shape;519;p29">
              <a:extLst>
                <a:ext uri="{FF2B5EF4-FFF2-40B4-BE49-F238E27FC236}">
                  <a16:creationId xmlns:a16="http://schemas.microsoft.com/office/drawing/2014/main" id="{B470C3F2-4AC2-4C81-50B9-D2BA89C26261}"/>
                </a:ext>
              </a:extLst>
            </p:cNvPr>
            <p:cNvSpPr/>
            <p:nvPr/>
          </p:nvSpPr>
          <p:spPr>
            <a:xfrm>
              <a:off x="6004547" y="4431841"/>
              <a:ext cx="3547918" cy="1789228"/>
            </a:xfrm>
            <a:prstGeom prst="rect">
              <a:avLst/>
            </a:prstGeom>
            <a:solidFill>
              <a:schemeClr val="accent5"/>
            </a:solidFill>
            <a:ln>
              <a:noFill/>
            </a:ln>
          </p:spPr>
          <p:txBody>
            <a:bodyPr spcFirstLastPara="1" wrap="square" lIns="91426" tIns="45700" rIns="91426" bIns="45700" anchor="ctr" anchorCtr="0">
              <a:noAutofit/>
            </a:bodyPr>
            <a:lstStyle/>
            <a:p>
              <a:pPr algn="ctr"/>
              <a:r>
                <a:rPr lang="en-US" sz="2000" b="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ExtraBold"/>
                </a:rPr>
                <a:t>Sharpening and Socializing our Digital Equity Lens</a:t>
              </a:r>
              <a:endParaRPr lang="en-US" sz="160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Google Shape;180;p4">
            <a:extLst>
              <a:ext uri="{FF2B5EF4-FFF2-40B4-BE49-F238E27FC236}">
                <a16:creationId xmlns:a16="http://schemas.microsoft.com/office/drawing/2014/main" id="{E0B89695-A5F5-A3A6-7D98-03CD407D713B}"/>
              </a:ext>
            </a:extLst>
          </p:cNvPr>
          <p:cNvSpPr txBox="1"/>
          <p:nvPr/>
        </p:nvSpPr>
        <p:spPr>
          <a:xfrm>
            <a:off x="640175" y="889619"/>
            <a:ext cx="10972900" cy="1015622"/>
          </a:xfrm>
          <a:prstGeom prst="rect">
            <a:avLst/>
          </a:prstGeom>
          <a:noFill/>
          <a:ln>
            <a:noFill/>
          </a:ln>
        </p:spPr>
        <p:txBody>
          <a:bodyPr spcFirstLastPara="1" wrap="square" lIns="91426" tIns="45700" rIns="91426" bIns="45700" anchor="t" anchorCtr="0">
            <a:spAutoFit/>
          </a:bodyPr>
          <a:lstStyle/>
          <a:p>
            <a:r>
              <a:rPr lang="en-US" sz="2000" err="1">
                <a:latin typeface="Open Sans"/>
                <a:ea typeface="Open Sans"/>
                <a:cs typeface="Open Sans"/>
              </a:rPr>
              <a:t>ConnectALL</a:t>
            </a:r>
            <a:r>
              <a:rPr lang="en-US" sz="2000">
                <a:latin typeface="Open Sans"/>
                <a:ea typeface="Open Sans"/>
                <a:cs typeface="Open Sans"/>
              </a:rPr>
              <a:t> will employ a range of strategies during implementation of the State Digital Equity Plan. When activated together, activities across strategic pillars will lead to meaningful, sustainable impacts.</a:t>
            </a:r>
            <a:endParaRPr lang="en-US" sz="2000"/>
          </a:p>
        </p:txBody>
      </p:sp>
      <p:sp>
        <p:nvSpPr>
          <p:cNvPr id="3" name="Google Shape;186;p4">
            <a:extLst>
              <a:ext uri="{FF2B5EF4-FFF2-40B4-BE49-F238E27FC236}">
                <a16:creationId xmlns:a16="http://schemas.microsoft.com/office/drawing/2014/main" id="{7E7364C5-1E85-B71D-58EF-9E37D94CDE07}"/>
              </a:ext>
            </a:extLst>
          </p:cNvPr>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defTabSz="914411">
              <a:buSzPts val="1600"/>
              <a:defRPr/>
            </a:pPr>
            <a:r>
              <a:rPr lang="en-US" sz="1600" b="1">
                <a:solidFill>
                  <a:srgbClr val="5AA3DC"/>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CONNECTALL’S DIGITAL EQUITY STRATEGY</a:t>
            </a:r>
            <a:endParaRPr lang="en-US" sz="1600" b="1">
              <a:solidFill>
                <a:srgbClr val="579AEF"/>
              </a:solidFill>
              <a:latin typeface="Open Sans ExtraBold"/>
              <a:ea typeface="Open Sans ExtraBold"/>
              <a:cs typeface="Open Sans ExtraBold"/>
              <a:sym typeface="Open Sans ExtraBold"/>
            </a:endParaRPr>
          </a:p>
        </p:txBody>
      </p:sp>
      <p:sp>
        <p:nvSpPr>
          <p:cNvPr id="4" name="Google Shape;187;p4">
            <a:extLst>
              <a:ext uri="{FF2B5EF4-FFF2-40B4-BE49-F238E27FC236}">
                <a16:creationId xmlns:a16="http://schemas.microsoft.com/office/drawing/2014/main" id="{167B5BFD-4F8D-C584-173C-E8FC17C72BF5}"/>
              </a:ext>
            </a:extLst>
          </p:cNvPr>
          <p:cNvSpPr/>
          <p:nvPr/>
        </p:nvSpPr>
        <p:spPr>
          <a:xfrm rot="5400000">
            <a:off x="-366747" y="873064"/>
            <a:ext cx="1828800" cy="64008"/>
          </a:xfrm>
          <a:prstGeom prst="rect">
            <a:avLst/>
          </a:prstGeom>
          <a:solidFill>
            <a:srgbClr val="579AEF"/>
          </a:solidFill>
          <a:ln>
            <a:noFill/>
          </a:ln>
        </p:spPr>
        <p:txBody>
          <a:bodyPr spcFirstLastPara="1" wrap="square" lIns="91426" tIns="45700" rIns="91426" bIns="45700" anchor="ctr" anchorCtr="0">
            <a:noAutofit/>
          </a:bodyPr>
          <a:lstStyle/>
          <a:p>
            <a:pPr algn="ctr">
              <a:buClr>
                <a:schemeClr val="dk1"/>
              </a:buClr>
              <a:buSzPts val="1800"/>
            </a:pPr>
            <a:endParaRPr sz="1801">
              <a:solidFill>
                <a:srgbClr val="003D7A"/>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3852593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Google Shape;203;g27e0bd7378e_0_259"/>
          <p:cNvSpPr txBox="1"/>
          <p:nvPr/>
        </p:nvSpPr>
        <p:spPr>
          <a:xfrm>
            <a:off x="640173" y="550791"/>
            <a:ext cx="10358100" cy="584735"/>
          </a:xfrm>
          <a:prstGeom prst="rect">
            <a:avLst/>
          </a:prstGeom>
          <a:noFill/>
          <a:ln>
            <a:noFill/>
          </a:ln>
        </p:spPr>
        <p:txBody>
          <a:bodyPr spcFirstLastPara="1" wrap="square" lIns="91426" tIns="45700" rIns="91426"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5B9BD5"/>
                </a:solidFill>
                <a:effectLst/>
                <a:uLnTx/>
                <a:uFillTx/>
                <a:latin typeface="Open Sans Bold"/>
                <a:ea typeface="Open Sans Bold"/>
                <a:cs typeface="Open Sans Bold"/>
                <a:sym typeface="Open Sans ExtraBold"/>
              </a:rPr>
              <a:t>OUTCOME AREAS</a:t>
            </a:r>
            <a:endParaRPr kumimoji="0" lang="en-US" sz="1600" b="1" i="0" u="none" strike="noStrike" kern="0" cap="none" spc="0" normalizeH="0" baseline="0" noProof="0">
              <a:ln>
                <a:noFill/>
              </a:ln>
              <a:solidFill>
                <a:srgbClr val="5B9BD5"/>
              </a:solidFill>
              <a:effectLst/>
              <a:uLnTx/>
              <a:uFillTx/>
              <a:latin typeface="Open Sans Bold"/>
              <a:ea typeface="Open Sans Bold"/>
              <a:cs typeface="Open Sans Bold"/>
              <a:sym typeface="Arial"/>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579AEF"/>
              </a:solidFill>
              <a:effectLst/>
              <a:uLnTx/>
              <a:uFillTx/>
              <a:latin typeface="Open Sans ExtraBold"/>
              <a:ea typeface="Open Sans ExtraBold"/>
              <a:cs typeface="Open Sans ExtraBold"/>
              <a:sym typeface="Open Sans ExtraBold"/>
            </a:endParaRPr>
          </a:p>
        </p:txBody>
      </p:sp>
      <p:sp>
        <p:nvSpPr>
          <p:cNvPr id="206" name="Google Shape;206;g27e0bd7378e_0_259"/>
          <p:cNvSpPr/>
          <p:nvPr/>
        </p:nvSpPr>
        <p:spPr>
          <a:xfrm rot="5400000">
            <a:off x="-397618" y="451612"/>
            <a:ext cx="2011680" cy="63900"/>
          </a:xfrm>
          <a:prstGeom prst="rect">
            <a:avLst/>
          </a:prstGeom>
          <a:solidFill>
            <a:schemeClr val="accent5"/>
          </a:solidFill>
          <a:ln>
            <a:noFill/>
          </a:ln>
        </p:spPr>
        <p:txBody>
          <a:bodyPr spcFirstLastPara="1" wrap="square" lIns="91426" tIns="45700" rIns="91426"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1" b="0" i="0" u="none" strike="noStrike" kern="0" cap="none" spc="0" normalizeH="0" baseline="0" noProof="0">
              <a:ln>
                <a:noFill/>
              </a:ln>
              <a:solidFill>
                <a:srgbClr val="00818D"/>
              </a:solidFill>
              <a:effectLst/>
              <a:uLnTx/>
              <a:uFillTx/>
              <a:latin typeface="Calibri"/>
              <a:ea typeface="Calibri"/>
              <a:cs typeface="Calibri"/>
              <a:sym typeface="Calibri"/>
            </a:endParaRPr>
          </a:p>
        </p:txBody>
      </p:sp>
      <p:sp>
        <p:nvSpPr>
          <p:cNvPr id="207" name="Google Shape;207;g27e0bd7378e_0_259"/>
          <p:cNvSpPr txBox="1"/>
          <p:nvPr/>
        </p:nvSpPr>
        <p:spPr>
          <a:xfrm>
            <a:off x="640173" y="857624"/>
            <a:ext cx="11163900" cy="707846"/>
          </a:xfrm>
          <a:prstGeom prst="rect">
            <a:avLst/>
          </a:prstGeom>
          <a:noFill/>
          <a:ln>
            <a:noFill/>
          </a:ln>
        </p:spPr>
        <p:txBody>
          <a:bodyPr spcFirstLastPara="1" wrap="square" lIns="91426" tIns="45700" rIns="91426"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err="1">
                <a:ln>
                  <a:noFill/>
                </a:ln>
                <a:solidFill>
                  <a:srgbClr val="000000"/>
                </a:solidFill>
                <a:effectLst/>
                <a:uLnTx/>
                <a:uFillTx/>
                <a:latin typeface="Open Sans"/>
                <a:ea typeface="Open Sans"/>
                <a:cs typeface="Open Sans"/>
                <a:sym typeface="Open Sans"/>
              </a:rPr>
              <a:t>ConnectALL</a:t>
            </a:r>
            <a:r>
              <a:rPr kumimoji="0" lang="en-US" sz="2000" b="0" i="0" u="none" strike="noStrike" kern="0" cap="none" spc="0" normalizeH="0" baseline="0" noProof="0">
                <a:ln>
                  <a:noFill/>
                </a:ln>
                <a:solidFill>
                  <a:srgbClr val="000000"/>
                </a:solidFill>
                <a:effectLst/>
                <a:uLnTx/>
                <a:uFillTx/>
                <a:latin typeface="Open Sans"/>
                <a:ea typeface="Open Sans"/>
                <a:cs typeface="Open Sans"/>
                <a:sym typeface="Open Sans"/>
              </a:rPr>
              <a:t> will take actions to promote the general welfare as it relates to the benefits of broadband access across the following outcome areas.</a:t>
            </a:r>
            <a:endPar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endParaRPr>
          </a:p>
        </p:txBody>
      </p:sp>
      <p:graphicFrame>
        <p:nvGraphicFramePr>
          <p:cNvPr id="2" name="Table 1">
            <a:extLst>
              <a:ext uri="{FF2B5EF4-FFF2-40B4-BE49-F238E27FC236}">
                <a16:creationId xmlns:a16="http://schemas.microsoft.com/office/drawing/2014/main" id="{A3C79899-A569-FCFF-E42D-771B24D7D59F}"/>
              </a:ext>
            </a:extLst>
          </p:cNvPr>
          <p:cNvGraphicFramePr>
            <a:graphicFrameLocks noGrp="1"/>
          </p:cNvGraphicFramePr>
          <p:nvPr/>
        </p:nvGraphicFramePr>
        <p:xfrm>
          <a:off x="2487283" y="2357886"/>
          <a:ext cx="7656381" cy="3891485"/>
        </p:xfrm>
        <a:graphic>
          <a:graphicData uri="http://schemas.openxmlformats.org/drawingml/2006/table">
            <a:tbl>
              <a:tblPr/>
              <a:tblGrid>
                <a:gridCol w="652372">
                  <a:extLst>
                    <a:ext uri="{9D8B030D-6E8A-4147-A177-3AD203B41FA5}">
                      <a16:colId xmlns:a16="http://schemas.microsoft.com/office/drawing/2014/main" val="3220893084"/>
                    </a:ext>
                  </a:extLst>
                </a:gridCol>
                <a:gridCol w="7004009">
                  <a:extLst>
                    <a:ext uri="{9D8B030D-6E8A-4147-A177-3AD203B41FA5}">
                      <a16:colId xmlns:a16="http://schemas.microsoft.com/office/drawing/2014/main" val="3798998735"/>
                    </a:ext>
                  </a:extLst>
                </a:gridCol>
              </a:tblGrid>
              <a:tr h="778297">
                <a:tc>
                  <a:txBody>
                    <a:bodyPr/>
                    <a:lstStyle/>
                    <a:p>
                      <a:pPr algn="l" fontAlgn="base"/>
                      <a:r>
                        <a:rPr lang="en-US" sz="4100" b="1" i="0">
                          <a:solidFill>
                            <a:schemeClr val="accent5"/>
                          </a:solidFill>
                          <a:effectLst/>
                          <a:latin typeface="Open Sans Extrabold" panose="020B0906030804020204" pitchFamily="34" charset="0"/>
                        </a:rPr>
                        <a:t>1​</a:t>
                      </a:r>
                      <a:endParaRPr lang="en-US" sz="1100" b="1" i="0">
                        <a:solidFill>
                          <a:schemeClr val="accent5"/>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ase"/>
                      <a:r>
                        <a:rPr lang="en-US" sz="1600" b="1" i="0">
                          <a:solidFill>
                            <a:srgbClr val="001427"/>
                          </a:solidFill>
                          <a:effectLst/>
                          <a:latin typeface="Open Sans" panose="020B0606030504020204" pitchFamily="34" charset="0"/>
                        </a:rPr>
                        <a:t>Advancement of economic and workforce development goals, plans, and initiatives </a:t>
                      </a: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rgbClr val="FEFFFF"/>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925796717"/>
                  </a:ext>
                </a:extLst>
              </a:tr>
              <a:tr h="778297">
                <a:tc>
                  <a:txBody>
                    <a:bodyPr/>
                    <a:lstStyle/>
                    <a:p>
                      <a:pPr algn="l" fontAlgn="base"/>
                      <a:r>
                        <a:rPr lang="en-US" sz="4100" b="1" i="0">
                          <a:solidFill>
                            <a:schemeClr val="accent5"/>
                          </a:solidFill>
                          <a:effectLst/>
                          <a:latin typeface="Open Sans Extrabold" panose="020B0906030804020204" pitchFamily="34" charset="0"/>
                        </a:rPr>
                        <a:t>2</a:t>
                      </a:r>
                      <a:r>
                        <a:rPr lang="en-US" sz="4100" b="0" i="0">
                          <a:solidFill>
                            <a:schemeClr val="accent5"/>
                          </a:solidFill>
                          <a:effectLst/>
                          <a:latin typeface="Open Sans Extrabold" panose="020B0906030804020204" pitchFamily="34" charset="0"/>
                        </a:rPr>
                        <a:t>​</a:t>
                      </a:r>
                      <a:endParaRPr lang="en-US" sz="1100" b="0" i="0">
                        <a:solidFill>
                          <a:schemeClr val="accent5"/>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ase"/>
                      <a:r>
                        <a:rPr lang="en-US" sz="1600" b="1" i="0" u="none" strike="noStrike">
                          <a:solidFill>
                            <a:srgbClr val="001427"/>
                          </a:solidFill>
                          <a:effectLst/>
                          <a:latin typeface="Open Sans" panose="020B0606030504020204" pitchFamily="34" charset="0"/>
                        </a:rPr>
                        <a:t>Improvement in the quality and accessibility of educational resources </a:t>
                      </a:r>
                      <a:endParaRPr lang="en-US" sz="1400" b="0" i="0">
                        <a:solidFill>
                          <a:srgbClr val="001427"/>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372269735"/>
                  </a:ext>
                </a:extLst>
              </a:tr>
              <a:tr h="778297">
                <a:tc>
                  <a:txBody>
                    <a:bodyPr/>
                    <a:lstStyle/>
                    <a:p>
                      <a:pPr algn="l" fontAlgn="base"/>
                      <a:r>
                        <a:rPr lang="en-US" sz="4100" b="1" i="0">
                          <a:solidFill>
                            <a:schemeClr val="accent5"/>
                          </a:solidFill>
                          <a:effectLst/>
                          <a:latin typeface="Open Sans Extrabold" panose="020B0906030804020204" pitchFamily="34" charset="0"/>
                        </a:rPr>
                        <a:t>3</a:t>
                      </a:r>
                      <a:r>
                        <a:rPr lang="en-US" sz="4100" b="0" i="0">
                          <a:solidFill>
                            <a:schemeClr val="accent5"/>
                          </a:solidFill>
                          <a:effectLst/>
                          <a:latin typeface="Open Sans Extrabold" panose="020B0906030804020204" pitchFamily="34" charset="0"/>
                        </a:rPr>
                        <a:t>​</a:t>
                      </a:r>
                      <a:endParaRPr lang="en-US" sz="1100" b="0" i="0">
                        <a:solidFill>
                          <a:schemeClr val="accent5"/>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ase"/>
                      <a:r>
                        <a:rPr lang="en-US" sz="1600" b="1" i="0">
                          <a:solidFill>
                            <a:srgbClr val="001427"/>
                          </a:solidFill>
                          <a:effectLst/>
                          <a:latin typeface="Open Sans" panose="020B0606030504020204" pitchFamily="34" charset="0"/>
                        </a:rPr>
                        <a:t>Improvements in access to health services and delivery</a:t>
                      </a: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1418472"/>
                  </a:ext>
                </a:extLst>
              </a:tr>
              <a:tr h="778297">
                <a:tc>
                  <a:txBody>
                    <a:bodyPr/>
                    <a:lstStyle/>
                    <a:p>
                      <a:pPr algn="l" fontAlgn="base"/>
                      <a:r>
                        <a:rPr lang="en-US" sz="4100" b="1" i="0">
                          <a:solidFill>
                            <a:schemeClr val="accent5"/>
                          </a:solidFill>
                          <a:effectLst/>
                          <a:latin typeface="Open Sans Extrabold" panose="020B0906030804020204" pitchFamily="34" charset="0"/>
                        </a:rPr>
                        <a:t>4</a:t>
                      </a:r>
                      <a:r>
                        <a:rPr lang="en-US" sz="4100" b="0" i="0">
                          <a:solidFill>
                            <a:schemeClr val="accent5"/>
                          </a:solidFill>
                          <a:effectLst/>
                          <a:latin typeface="Open Sans Extrabold" panose="020B0906030804020204" pitchFamily="34" charset="0"/>
                        </a:rPr>
                        <a:t>​</a:t>
                      </a:r>
                      <a:endParaRPr lang="en-US" sz="1100" b="0" i="0">
                        <a:solidFill>
                          <a:schemeClr val="accent5"/>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tc>
                  <a:txBody>
                    <a:bodyPr/>
                    <a:lstStyle/>
                    <a:p>
                      <a:pPr algn="l" fontAlgn="base"/>
                      <a:r>
                        <a:rPr lang="en-US" sz="1600" b="1" i="0" u="none" strike="noStrike">
                          <a:solidFill>
                            <a:srgbClr val="001427"/>
                          </a:solidFill>
                          <a:effectLst/>
                          <a:latin typeface="Open Sans" panose="020B0606030504020204" pitchFamily="34" charset="0"/>
                        </a:rPr>
                        <a:t>Increased civic and social engagement</a:t>
                      </a: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1085756267"/>
                  </a:ext>
                </a:extLst>
              </a:tr>
              <a:tr h="778297">
                <a:tc>
                  <a:txBody>
                    <a:bodyPr/>
                    <a:lstStyle/>
                    <a:p>
                      <a:pPr algn="l" fontAlgn="base"/>
                      <a:r>
                        <a:rPr kumimoji="0" lang="en-US" sz="4100" b="1" i="0" u="none" strike="noStrike" kern="0" cap="none" spc="0" normalizeH="0" baseline="0" noProof="0">
                          <a:ln>
                            <a:noFill/>
                          </a:ln>
                          <a:solidFill>
                            <a:schemeClr val="accent5"/>
                          </a:solidFill>
                          <a:effectLst/>
                          <a:uLnTx/>
                          <a:uFillTx/>
                          <a:latin typeface="Open Sans Extrabold" panose="020B0906030804020204" pitchFamily="34" charset="0"/>
                          <a:ea typeface="+mn-ea"/>
                          <a:cs typeface="+mn-cs"/>
                          <a:sym typeface="Arial"/>
                        </a:rPr>
                        <a:t>5</a:t>
                      </a:r>
                      <a:endParaRPr lang="en-US" sz="1100" b="0" i="0">
                        <a:solidFill>
                          <a:schemeClr val="accent5"/>
                        </a:solidFill>
                        <a:effectLst/>
                      </a:endParaRP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tc>
                  <a:txBody>
                    <a:bodyPr/>
                    <a:lstStyle/>
                    <a:p>
                      <a:pPr algn="l" fontAlgn="base"/>
                      <a:r>
                        <a:rPr lang="en-US" sz="1600" b="1" i="0" u="none" strike="noStrike">
                          <a:solidFill>
                            <a:srgbClr val="001427"/>
                          </a:solidFill>
                          <a:effectLst/>
                          <a:latin typeface="Open Sans" panose="020B0606030504020204" pitchFamily="34" charset="0"/>
                        </a:rPr>
                        <a:t>Delivery of accessible, navigable essential services </a:t>
                      </a:r>
                    </a:p>
                  </a:txBody>
                  <a:tcPr marT="45721" marB="45721" anchor="ctr">
                    <a:lnL w="12700" cap="flat" cmpd="sng" algn="ctr">
                      <a:solidFill>
                        <a:srgbClr val="FEFFFF"/>
                      </a:solidFill>
                      <a:prstDash val="solid"/>
                      <a:round/>
                      <a:headEnd type="none" w="med" len="med"/>
                      <a:tailEnd type="none" w="med" len="med"/>
                    </a:lnL>
                    <a:lnR w="12700" cap="flat" cmpd="sng" algn="ctr">
                      <a:solidFill>
                        <a:srgbClr val="FEFFFF"/>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rgbClr val="FEFFFF"/>
                      </a:solidFill>
                      <a:prstDash val="solid"/>
                      <a:round/>
                      <a:headEnd type="none" w="med" len="med"/>
                      <a:tailEnd type="none" w="med" len="med"/>
                    </a:lnB>
                  </a:tcPr>
                </a:tc>
                <a:extLst>
                  <a:ext uri="{0D108BD9-81ED-4DB2-BD59-A6C34878D82A}">
                    <a16:rowId xmlns:a16="http://schemas.microsoft.com/office/drawing/2014/main" val="3669187124"/>
                  </a:ext>
                </a:extLst>
              </a:tr>
            </a:tbl>
          </a:graphicData>
        </a:graphic>
      </p:graphicFrame>
      <p:sp>
        <p:nvSpPr>
          <p:cNvPr id="3" name="Rectangle 1">
            <a:extLst>
              <a:ext uri="{FF2B5EF4-FFF2-40B4-BE49-F238E27FC236}">
                <a16:creationId xmlns:a16="http://schemas.microsoft.com/office/drawing/2014/main" id="{354AD4C1-AAF4-A64E-2DF3-B36AB75B7C5E}"/>
              </a:ext>
            </a:extLst>
          </p:cNvPr>
          <p:cNvSpPr>
            <a:spLocks noChangeArrowheads="1"/>
          </p:cNvSpPr>
          <p:nvPr/>
        </p:nvSpPr>
        <p:spPr bwMode="auto">
          <a:xfrm>
            <a:off x="4054475" y="1605520"/>
            <a:ext cx="12192000" cy="646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11" rtl="0" eaLnBrk="0" fontAlgn="base" latinLnBrk="0" hangingPunct="0">
              <a:lnSpc>
                <a:spcPct val="100000"/>
              </a:lnSpc>
              <a:spcBef>
                <a:spcPct val="0"/>
              </a:spcBef>
              <a:spcAft>
                <a:spcPct val="0"/>
              </a:spcAft>
              <a:buClrTx/>
              <a:buSzTx/>
              <a:buFont typeface="Arial"/>
              <a:buNone/>
              <a:tabLst/>
              <a:defRPr/>
            </a:pPr>
            <a:r>
              <a:rPr kumimoji="0" lang="en-US" altLang="en-US" sz="1801"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US" altLang="en-US" sz="1801"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a:p>
            <a:pPr marL="0" marR="0" lvl="0" indent="0" algn="l" defTabSz="914411" rtl="0" eaLnBrk="0" fontAlgn="base" latinLnBrk="0" hangingPunct="0">
              <a:lnSpc>
                <a:spcPct val="100000"/>
              </a:lnSpc>
              <a:spcBef>
                <a:spcPct val="0"/>
              </a:spcBef>
              <a:spcAft>
                <a:spcPct val="0"/>
              </a:spcAft>
              <a:buClrTx/>
              <a:buSzTx/>
              <a:buFont typeface="Arial"/>
              <a:buNone/>
              <a:tabLst/>
              <a:defRPr/>
            </a:pPr>
            <a:endParaRPr kumimoji="0" lang="en-US" altLang="en-US" sz="1801"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73397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E7EF25-527D-A4A3-971A-42AA219497DF}"/>
              </a:ext>
            </a:extLst>
          </p:cNvPr>
          <p:cNvSpPr txBox="1"/>
          <p:nvPr/>
        </p:nvSpPr>
        <p:spPr>
          <a:xfrm>
            <a:off x="992909" y="1108364"/>
            <a:ext cx="8312727" cy="307907"/>
          </a:xfrm>
          <a:prstGeom prst="rect">
            <a:avLst/>
          </a:prstGeom>
          <a:noFill/>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endParaRPr lang="en-US" sz="1401"/>
          </a:p>
        </p:txBody>
      </p:sp>
      <p:sp>
        <p:nvSpPr>
          <p:cNvPr id="3" name="Rectangle: Rounded Corners 2">
            <a:extLst>
              <a:ext uri="{FF2B5EF4-FFF2-40B4-BE49-F238E27FC236}">
                <a16:creationId xmlns:a16="http://schemas.microsoft.com/office/drawing/2014/main" id="{4031A81B-6296-DDCC-435E-6513688EB1AC}"/>
              </a:ext>
            </a:extLst>
          </p:cNvPr>
          <p:cNvSpPr/>
          <p:nvPr/>
        </p:nvSpPr>
        <p:spPr>
          <a:xfrm>
            <a:off x="387200" y="1666882"/>
            <a:ext cx="4409138"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7" name="Google Shape;242;g27e0bd7378e_0_292">
            <a:extLst>
              <a:ext uri="{FF2B5EF4-FFF2-40B4-BE49-F238E27FC236}">
                <a16:creationId xmlns:a16="http://schemas.microsoft.com/office/drawing/2014/main" id="{61D652E1-C248-F075-04CA-BFF7F6A5C603}"/>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pPr>
              <a:buSzPts val="2000"/>
            </a:pPr>
            <a:r>
              <a:rPr lang="en-US" sz="2000">
                <a:latin typeface="Open Sans"/>
                <a:ea typeface="Open Sans"/>
                <a:cs typeface="Open Sans"/>
                <a:sym typeface="Open Sans"/>
              </a:rPr>
              <a:t>The components of the plan follow a logic of inputs, outputs, and outcomes.</a:t>
            </a:r>
            <a:endParaRPr sz="1801">
              <a:latin typeface="Open Sans"/>
              <a:ea typeface="Open Sans"/>
              <a:cs typeface="Open Sans"/>
              <a:sym typeface="Open Sans"/>
            </a:endParaRPr>
          </a:p>
        </p:txBody>
      </p:sp>
      <p:sp>
        <p:nvSpPr>
          <p:cNvPr id="8" name="Google Shape;321;p7">
            <a:extLst>
              <a:ext uri="{FF2B5EF4-FFF2-40B4-BE49-F238E27FC236}">
                <a16:creationId xmlns:a16="http://schemas.microsoft.com/office/drawing/2014/main" id="{BDD365D6-7C1F-7EC0-793B-35F6FEAB01F9}"/>
              </a:ext>
            </a:extLst>
          </p:cNvPr>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a:buClr>
                <a:schemeClr val="dk1"/>
              </a:buClr>
              <a:buSzPts val="1600"/>
            </a:pPr>
            <a:r>
              <a:rPr lang="en-US" sz="1600" b="1">
                <a:solidFill>
                  <a:schemeClr val="accent5"/>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SDEP STRUCTURE</a:t>
            </a:r>
            <a:endParaRPr lang="en-US" sz="1600">
              <a:solidFill>
                <a:schemeClr val="accent5"/>
              </a:solidFill>
              <a:latin typeface="Open Sans Bold" panose="020B0806030504020204" pitchFamily="34" charset="0"/>
              <a:ea typeface="Open Sans Bold" panose="020B0806030504020204" pitchFamily="34" charset="0"/>
              <a:cs typeface="Open Sans Bold" panose="020B0806030504020204" pitchFamily="34" charset="0"/>
              <a:sym typeface="Calibri"/>
            </a:endParaRPr>
          </a:p>
        </p:txBody>
      </p:sp>
      <p:sp>
        <p:nvSpPr>
          <p:cNvPr id="9" name="Google Shape;322;p7">
            <a:extLst>
              <a:ext uri="{FF2B5EF4-FFF2-40B4-BE49-F238E27FC236}">
                <a16:creationId xmlns:a16="http://schemas.microsoft.com/office/drawing/2014/main" id="{DFFC37E3-7930-ED20-A084-2A20A76713A4}"/>
              </a:ext>
            </a:extLst>
          </p:cNvPr>
          <p:cNvSpPr/>
          <p:nvPr/>
        </p:nvSpPr>
        <p:spPr>
          <a:xfrm rot="5400000">
            <a:off x="-229586" y="410229"/>
            <a:ext cx="1554480" cy="64008"/>
          </a:xfrm>
          <a:prstGeom prst="rect">
            <a:avLst/>
          </a:prstGeom>
          <a:solidFill>
            <a:schemeClr val="accent5"/>
          </a:solidFill>
          <a:ln>
            <a:noFill/>
          </a:ln>
        </p:spPr>
        <p:txBody>
          <a:bodyPr spcFirstLastPara="1" wrap="square" lIns="91426" tIns="45700" rIns="91426" bIns="45700" anchor="ctr" anchorCtr="0">
            <a:noAutofit/>
          </a:bodyPr>
          <a:lstStyle/>
          <a:p>
            <a:pPr algn="ctr"/>
            <a:endParaRPr sz="1801">
              <a:solidFill>
                <a:schemeClr val="accen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66F50137-A651-C39D-6858-D3D600394368}"/>
              </a:ext>
            </a:extLst>
          </p:cNvPr>
          <p:cNvSpPr txBox="1"/>
          <p:nvPr/>
        </p:nvSpPr>
        <p:spPr>
          <a:xfrm>
            <a:off x="1344408" y="1783153"/>
            <a:ext cx="2494722" cy="338554"/>
          </a:xfrm>
          <a:prstGeom prst="rect">
            <a:avLst/>
          </a:prstGeom>
          <a:noFill/>
        </p:spPr>
        <p:txBody>
          <a:bodyPr wrap="square" lIns="91440" tIns="45720" rIns="91440" bIns="45720" rtlCol="0" anchor="t">
            <a:spAutoFit/>
          </a:bodyPr>
          <a:lstStyle/>
          <a:p>
            <a:pPr algn="ctr"/>
            <a:r>
              <a:rPr lang="en-US" sz="1600" b="1">
                <a:solidFill>
                  <a:schemeClr val="bg1"/>
                </a:solidFill>
                <a:latin typeface="Open Sans"/>
                <a:ea typeface="Open Sans"/>
                <a:cs typeface="Open Sans"/>
              </a:rPr>
              <a:t>Chapter 1 - 4</a:t>
            </a: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4" name="Straight Arrow Connector 13">
            <a:extLst>
              <a:ext uri="{FF2B5EF4-FFF2-40B4-BE49-F238E27FC236}">
                <a16:creationId xmlns:a16="http://schemas.microsoft.com/office/drawing/2014/main" id="{902E1E0E-A84D-618F-784E-EA7607E458F7}"/>
              </a:ext>
            </a:extLst>
          </p:cNvPr>
          <p:cNvCxnSpPr>
            <a:cxnSpLocks/>
          </p:cNvCxnSpPr>
          <p:nvPr/>
        </p:nvCxnSpPr>
        <p:spPr>
          <a:xfrm>
            <a:off x="4920583" y="1952429"/>
            <a:ext cx="3238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C5341B6-BE4E-15F7-FF27-8CCC92D483E1}"/>
              </a:ext>
            </a:extLst>
          </p:cNvPr>
          <p:cNvSpPr/>
          <p:nvPr/>
        </p:nvSpPr>
        <p:spPr>
          <a:xfrm>
            <a:off x="5301934" y="1667131"/>
            <a:ext cx="2445884" cy="57168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6" name="TextBox 15">
            <a:extLst>
              <a:ext uri="{FF2B5EF4-FFF2-40B4-BE49-F238E27FC236}">
                <a16:creationId xmlns:a16="http://schemas.microsoft.com/office/drawing/2014/main" id="{4FCD1484-B325-B779-E561-137B718F53E5}"/>
              </a:ext>
            </a:extLst>
          </p:cNvPr>
          <p:cNvSpPr txBox="1"/>
          <p:nvPr/>
        </p:nvSpPr>
        <p:spPr>
          <a:xfrm>
            <a:off x="5277515" y="1782820"/>
            <a:ext cx="2494722" cy="338554"/>
          </a:xfrm>
          <a:prstGeom prst="rect">
            <a:avLst/>
          </a:prstGeom>
          <a:noFill/>
        </p:spPr>
        <p:txBody>
          <a:bodyPr wrap="square" lIns="91440" tIns="45720" rIns="91440" bIns="45720" rtlCol="0" anchor="t">
            <a:spAutoFit/>
          </a:bodyPr>
          <a:lstStyle/>
          <a:p>
            <a:pPr algn="ctr"/>
            <a:r>
              <a:rPr lang="en-US" sz="1600" b="1">
                <a:solidFill>
                  <a:schemeClr val="bg1"/>
                </a:solidFill>
                <a:latin typeface="Open Sans"/>
                <a:ea typeface="Open Sans"/>
                <a:cs typeface="Open Sans"/>
              </a:rPr>
              <a:t>Chapter 5</a:t>
            </a: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Rounded Corners 18">
            <a:extLst>
              <a:ext uri="{FF2B5EF4-FFF2-40B4-BE49-F238E27FC236}">
                <a16:creationId xmlns:a16="http://schemas.microsoft.com/office/drawing/2014/main" id="{13390131-F505-BA03-B780-94B92F0C9C32}"/>
              </a:ext>
            </a:extLst>
          </p:cNvPr>
          <p:cNvSpPr/>
          <p:nvPr/>
        </p:nvSpPr>
        <p:spPr>
          <a:xfrm>
            <a:off x="8342830" y="1669241"/>
            <a:ext cx="3591076" cy="571685"/>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20" name="TextBox 19">
            <a:extLst>
              <a:ext uri="{FF2B5EF4-FFF2-40B4-BE49-F238E27FC236}">
                <a16:creationId xmlns:a16="http://schemas.microsoft.com/office/drawing/2014/main" id="{5E8108E4-0594-AE65-C0A2-E6C8F657D7BD}"/>
              </a:ext>
            </a:extLst>
          </p:cNvPr>
          <p:cNvSpPr txBox="1"/>
          <p:nvPr/>
        </p:nvSpPr>
        <p:spPr>
          <a:xfrm>
            <a:off x="8882054" y="1777398"/>
            <a:ext cx="2494722" cy="338554"/>
          </a:xfrm>
          <a:prstGeom prst="rect">
            <a:avLst/>
          </a:prstGeom>
          <a:noFill/>
        </p:spPr>
        <p:txBody>
          <a:bodyPr wrap="square" lIns="91440" tIns="45720" rIns="91440" bIns="45720" rtlCol="0" anchor="t">
            <a:spAutoFit/>
          </a:bodyPr>
          <a:lstStyle/>
          <a:p>
            <a:pPr algn="ctr"/>
            <a:r>
              <a:rPr lang="en-US" sz="1600" b="1">
                <a:solidFill>
                  <a:schemeClr val="bg1"/>
                </a:solidFill>
                <a:latin typeface="Open Sans"/>
                <a:ea typeface="Open Sans"/>
                <a:cs typeface="Open Sans"/>
              </a:rPr>
              <a:t>Chapter 5</a:t>
            </a:r>
            <a:endParaRPr lang="en-US">
              <a:solidFill>
                <a:schemeClr val="bg1"/>
              </a:solidFill>
            </a:endParaRPr>
          </a:p>
        </p:txBody>
      </p:sp>
      <p:sp>
        <p:nvSpPr>
          <p:cNvPr id="23" name="TextBox 22">
            <a:extLst>
              <a:ext uri="{FF2B5EF4-FFF2-40B4-BE49-F238E27FC236}">
                <a16:creationId xmlns:a16="http://schemas.microsoft.com/office/drawing/2014/main" id="{FCA60122-422F-BB56-0D30-71EC7F393103}"/>
              </a:ext>
            </a:extLst>
          </p:cNvPr>
          <p:cNvSpPr txBox="1"/>
          <p:nvPr/>
        </p:nvSpPr>
        <p:spPr>
          <a:xfrm>
            <a:off x="232313" y="3058950"/>
            <a:ext cx="2494722" cy="307905"/>
          </a:xfrm>
          <a:prstGeom prst="rect">
            <a:avLst/>
          </a:prstGeom>
          <a:noFill/>
        </p:spPr>
        <p:txBody>
          <a:bodyPr wrap="square" rtlCol="0">
            <a:spAutoFit/>
          </a:bodyPr>
          <a:lstStyle/>
          <a:p>
            <a:pPr algn="ctr"/>
            <a:r>
              <a:rPr lang="en-US" sz="1401" b="1">
                <a:solidFill>
                  <a:schemeClr val="tx1"/>
                </a:solidFill>
                <a:latin typeface="Open Sans" panose="020B0606030504020204" pitchFamily="34" charset="0"/>
                <a:ea typeface="Open Sans" panose="020B0606030504020204" pitchFamily="34" charset="0"/>
                <a:cs typeface="Open Sans" panose="020B0606030504020204" pitchFamily="34" charset="0"/>
              </a:rPr>
              <a:t>Needs Assessment</a:t>
            </a:r>
          </a:p>
        </p:txBody>
      </p:sp>
      <p:sp>
        <p:nvSpPr>
          <p:cNvPr id="30" name="TextBox 29">
            <a:extLst>
              <a:ext uri="{FF2B5EF4-FFF2-40B4-BE49-F238E27FC236}">
                <a16:creationId xmlns:a16="http://schemas.microsoft.com/office/drawing/2014/main" id="{FD3B5DFC-2EE8-2D50-CCEE-651A7E54F6D5}"/>
              </a:ext>
            </a:extLst>
          </p:cNvPr>
          <p:cNvSpPr txBox="1"/>
          <p:nvPr/>
        </p:nvSpPr>
        <p:spPr>
          <a:xfrm>
            <a:off x="221581" y="5179451"/>
            <a:ext cx="2494722" cy="307905"/>
          </a:xfrm>
          <a:prstGeom prst="rect">
            <a:avLst/>
          </a:prstGeom>
          <a:noFill/>
        </p:spPr>
        <p:txBody>
          <a:bodyPr wrap="square" rtlCol="0">
            <a:spAutoFit/>
          </a:bodyPr>
          <a:lstStyle/>
          <a:p>
            <a:pPr algn="ctr"/>
            <a:r>
              <a:rPr lang="en-US" sz="1401" b="1">
                <a:solidFill>
                  <a:schemeClr val="tx1"/>
                </a:solidFill>
                <a:latin typeface="Open Sans" panose="020B0606030504020204" pitchFamily="34" charset="0"/>
                <a:ea typeface="Open Sans" panose="020B0606030504020204" pitchFamily="34" charset="0"/>
                <a:cs typeface="Open Sans" panose="020B0606030504020204" pitchFamily="34" charset="0"/>
              </a:rPr>
              <a:t>Asset Inventory</a:t>
            </a:r>
          </a:p>
        </p:txBody>
      </p:sp>
      <p:sp>
        <p:nvSpPr>
          <p:cNvPr id="55" name="Rectangle: Rounded Corners 54">
            <a:extLst>
              <a:ext uri="{FF2B5EF4-FFF2-40B4-BE49-F238E27FC236}">
                <a16:creationId xmlns:a16="http://schemas.microsoft.com/office/drawing/2014/main" id="{42C98A73-1BFE-CF2C-4A45-D1227F65C81C}"/>
              </a:ext>
            </a:extLst>
          </p:cNvPr>
          <p:cNvSpPr/>
          <p:nvPr/>
        </p:nvSpPr>
        <p:spPr>
          <a:xfrm>
            <a:off x="2923294" y="2424720"/>
            <a:ext cx="1916814" cy="175279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56" name="TextBox 55">
            <a:extLst>
              <a:ext uri="{FF2B5EF4-FFF2-40B4-BE49-F238E27FC236}">
                <a16:creationId xmlns:a16="http://schemas.microsoft.com/office/drawing/2014/main" id="{801EF378-F79A-066F-0792-95C765115E60}"/>
              </a:ext>
            </a:extLst>
          </p:cNvPr>
          <p:cNvSpPr txBox="1"/>
          <p:nvPr/>
        </p:nvSpPr>
        <p:spPr>
          <a:xfrm>
            <a:off x="2630093" y="3150023"/>
            <a:ext cx="2494722" cy="307905"/>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Gap Analysis</a:t>
            </a:r>
            <a:endParaRPr lang="en-US" sz="1401"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1" name="Rectangle: Rounded Corners 60">
            <a:extLst>
              <a:ext uri="{FF2B5EF4-FFF2-40B4-BE49-F238E27FC236}">
                <a16:creationId xmlns:a16="http://schemas.microsoft.com/office/drawing/2014/main" id="{45F340CC-F31C-22B1-EBC3-D1D797ABB367}"/>
              </a:ext>
            </a:extLst>
          </p:cNvPr>
          <p:cNvSpPr/>
          <p:nvPr/>
        </p:nvSpPr>
        <p:spPr>
          <a:xfrm>
            <a:off x="5301934" y="2391810"/>
            <a:ext cx="2493817" cy="396453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62" name="TextBox 61">
            <a:extLst>
              <a:ext uri="{FF2B5EF4-FFF2-40B4-BE49-F238E27FC236}">
                <a16:creationId xmlns:a16="http://schemas.microsoft.com/office/drawing/2014/main" id="{68123001-5E20-E5BC-0C8C-33A04A928302}"/>
              </a:ext>
            </a:extLst>
          </p:cNvPr>
          <p:cNvSpPr txBox="1"/>
          <p:nvPr/>
        </p:nvSpPr>
        <p:spPr>
          <a:xfrm>
            <a:off x="5507960" y="2797212"/>
            <a:ext cx="2092489" cy="307777"/>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Implementation</a:t>
            </a: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a:extLst>
              <a:ext uri="{FF2B5EF4-FFF2-40B4-BE49-F238E27FC236}">
                <a16:creationId xmlns:a16="http://schemas.microsoft.com/office/drawing/2014/main" id="{3B23D58C-2BE1-961E-9443-DFA45C98E92F}"/>
              </a:ext>
            </a:extLst>
          </p:cNvPr>
          <p:cNvSpPr txBox="1"/>
          <p:nvPr/>
        </p:nvSpPr>
        <p:spPr>
          <a:xfrm>
            <a:off x="5451118" y="3391317"/>
            <a:ext cx="2194524" cy="1938992"/>
          </a:xfrm>
          <a:prstGeom prst="rect">
            <a:avLst/>
          </a:prstGeom>
          <a:noFill/>
        </p:spPr>
        <p:txBody>
          <a:bodyPr wrap="square" rtlCol="0">
            <a:spAutoFit/>
          </a:bodyPr>
          <a:lstStyle/>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Within the five measurable objective categories:</a:t>
            </a:r>
            <a:b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1. Broadband Availability &amp; Affordability</a:t>
            </a:r>
          </a:p>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2. Accessible Devices &amp; Device Support</a:t>
            </a:r>
          </a:p>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3. Digital Literacy</a:t>
            </a:r>
          </a:p>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4. Privacy &amp; Security</a:t>
            </a:r>
          </a:p>
          <a:p>
            <a:pPr algn="ct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5. Accessibility of Essential Resources &amp; Services</a:t>
            </a:r>
          </a:p>
        </p:txBody>
      </p:sp>
      <p:cxnSp>
        <p:nvCxnSpPr>
          <p:cNvPr id="64" name="Straight Arrow Connector 63">
            <a:extLst>
              <a:ext uri="{FF2B5EF4-FFF2-40B4-BE49-F238E27FC236}">
                <a16:creationId xmlns:a16="http://schemas.microsoft.com/office/drawing/2014/main" id="{589E3438-C64E-F6B2-1AFB-A9CFF2192A07}"/>
              </a:ext>
            </a:extLst>
          </p:cNvPr>
          <p:cNvCxnSpPr>
            <a:cxnSpLocks/>
          </p:cNvCxnSpPr>
          <p:nvPr/>
        </p:nvCxnSpPr>
        <p:spPr>
          <a:xfrm>
            <a:off x="7878318" y="1990758"/>
            <a:ext cx="32386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E4414DEA-A6AF-617E-4247-DB038F1FF349}"/>
              </a:ext>
            </a:extLst>
          </p:cNvPr>
          <p:cNvSpPr/>
          <p:nvPr/>
        </p:nvSpPr>
        <p:spPr>
          <a:xfrm>
            <a:off x="8503814" y="2941079"/>
            <a:ext cx="3212888" cy="3054333"/>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66" name="TextBox 65">
            <a:extLst>
              <a:ext uri="{FF2B5EF4-FFF2-40B4-BE49-F238E27FC236}">
                <a16:creationId xmlns:a16="http://schemas.microsoft.com/office/drawing/2014/main" id="{C2355C8E-20C1-70E2-BDC3-FA94B8B95D3D}"/>
              </a:ext>
            </a:extLst>
          </p:cNvPr>
          <p:cNvSpPr txBox="1"/>
          <p:nvPr/>
        </p:nvSpPr>
        <p:spPr>
          <a:xfrm>
            <a:off x="9101575" y="3007361"/>
            <a:ext cx="2092489" cy="523477"/>
          </a:xfrm>
          <a:prstGeom prst="rect">
            <a:avLst/>
          </a:prstGeom>
          <a:noFill/>
        </p:spPr>
        <p:txBody>
          <a:bodyPr wrap="square" rtlCol="0">
            <a:spAutoFit/>
          </a:bodyPr>
          <a:lstStyle/>
          <a:p>
            <a:pPr algn="ctr"/>
            <a:r>
              <a:rPr lang="en-US" sz="1401" b="1">
                <a:solidFill>
                  <a:schemeClr val="tx1"/>
                </a:solidFill>
                <a:latin typeface="Open Sans" panose="020B0606030504020204" pitchFamily="34" charset="0"/>
                <a:ea typeface="Open Sans" panose="020B0606030504020204" pitchFamily="34" charset="0"/>
                <a:cs typeface="Open Sans" panose="020B0606030504020204" pitchFamily="34" charset="0"/>
              </a:rPr>
              <a:t>Measurable Objectives</a:t>
            </a:r>
          </a:p>
        </p:txBody>
      </p:sp>
      <p:sp>
        <p:nvSpPr>
          <p:cNvPr id="68" name="Rectangle: Rounded Corners 67">
            <a:extLst>
              <a:ext uri="{FF2B5EF4-FFF2-40B4-BE49-F238E27FC236}">
                <a16:creationId xmlns:a16="http://schemas.microsoft.com/office/drawing/2014/main" id="{9886D2EA-8640-219C-C30F-C06C837267D1}"/>
              </a:ext>
            </a:extLst>
          </p:cNvPr>
          <p:cNvSpPr/>
          <p:nvPr/>
        </p:nvSpPr>
        <p:spPr>
          <a:xfrm>
            <a:off x="8345385" y="2389960"/>
            <a:ext cx="3599253" cy="3966381"/>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69" name="TextBox 68">
            <a:extLst>
              <a:ext uri="{FF2B5EF4-FFF2-40B4-BE49-F238E27FC236}">
                <a16:creationId xmlns:a16="http://schemas.microsoft.com/office/drawing/2014/main" id="{DACE2FDB-1391-17D5-D4FB-949D3B5EDCA2}"/>
              </a:ext>
            </a:extLst>
          </p:cNvPr>
          <p:cNvSpPr txBox="1"/>
          <p:nvPr/>
        </p:nvSpPr>
        <p:spPr>
          <a:xfrm>
            <a:off x="9082667" y="2483927"/>
            <a:ext cx="2092489" cy="523220"/>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Outcome Areas</a:t>
            </a:r>
          </a:p>
          <a:p>
            <a:pPr algn="ct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Rounded Corners 3">
            <a:extLst>
              <a:ext uri="{FF2B5EF4-FFF2-40B4-BE49-F238E27FC236}">
                <a16:creationId xmlns:a16="http://schemas.microsoft.com/office/drawing/2014/main" id="{AFB38DB0-DA70-983E-1E2C-353B690C6A02}"/>
              </a:ext>
            </a:extLst>
          </p:cNvPr>
          <p:cNvSpPr/>
          <p:nvPr/>
        </p:nvSpPr>
        <p:spPr>
          <a:xfrm>
            <a:off x="2880364" y="4517537"/>
            <a:ext cx="1916814" cy="175279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5" name="Rectangle: Rounded Corners 4">
            <a:extLst>
              <a:ext uri="{FF2B5EF4-FFF2-40B4-BE49-F238E27FC236}">
                <a16:creationId xmlns:a16="http://schemas.microsoft.com/office/drawing/2014/main" id="{8C3FB3A2-3BFB-8766-463C-AC8B8700AAE9}"/>
              </a:ext>
            </a:extLst>
          </p:cNvPr>
          <p:cNvSpPr/>
          <p:nvPr/>
        </p:nvSpPr>
        <p:spPr>
          <a:xfrm>
            <a:off x="508505" y="4517537"/>
            <a:ext cx="1916814" cy="175279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6" name="Rectangle: Rounded Corners 5">
            <a:extLst>
              <a:ext uri="{FF2B5EF4-FFF2-40B4-BE49-F238E27FC236}">
                <a16:creationId xmlns:a16="http://schemas.microsoft.com/office/drawing/2014/main" id="{E551DFF8-5F45-592D-5E0F-47B6D12921AB}"/>
              </a:ext>
            </a:extLst>
          </p:cNvPr>
          <p:cNvSpPr/>
          <p:nvPr/>
        </p:nvSpPr>
        <p:spPr>
          <a:xfrm>
            <a:off x="540702" y="2392522"/>
            <a:ext cx="1916814" cy="1752799"/>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1" name="TextBox 10">
            <a:extLst>
              <a:ext uri="{FF2B5EF4-FFF2-40B4-BE49-F238E27FC236}">
                <a16:creationId xmlns:a16="http://schemas.microsoft.com/office/drawing/2014/main" id="{98B6DF4C-CF5C-ED67-42AA-5C6648597832}"/>
              </a:ext>
            </a:extLst>
          </p:cNvPr>
          <p:cNvSpPr txBox="1"/>
          <p:nvPr/>
        </p:nvSpPr>
        <p:spPr>
          <a:xfrm>
            <a:off x="2640826" y="5081853"/>
            <a:ext cx="2494722" cy="523220"/>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Stakeholder </a:t>
            </a: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a:solidFill>
                  <a:schemeClr val="tx1"/>
                </a:solidFill>
                <a:latin typeface="Open Sans"/>
                <a:ea typeface="Open Sans"/>
                <a:cs typeface="Open Sans"/>
              </a:rPr>
              <a:t>Engagement</a:t>
            </a:r>
            <a:endParaRPr lang="en-US"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Rounded Corners 11">
            <a:extLst>
              <a:ext uri="{FF2B5EF4-FFF2-40B4-BE49-F238E27FC236}">
                <a16:creationId xmlns:a16="http://schemas.microsoft.com/office/drawing/2014/main" id="{792DA63B-50CC-E307-BD13-C3A6D9BF9CED}"/>
              </a:ext>
            </a:extLst>
          </p:cNvPr>
          <p:cNvSpPr/>
          <p:nvPr/>
        </p:nvSpPr>
        <p:spPr>
          <a:xfrm>
            <a:off x="8943841" y="3424036"/>
            <a:ext cx="2343565" cy="2356728"/>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7" name="TextBox 16">
            <a:extLst>
              <a:ext uri="{FF2B5EF4-FFF2-40B4-BE49-F238E27FC236}">
                <a16:creationId xmlns:a16="http://schemas.microsoft.com/office/drawing/2014/main" id="{BC2F84BE-6D80-B7A1-9533-173A55AAD9CD}"/>
              </a:ext>
            </a:extLst>
          </p:cNvPr>
          <p:cNvSpPr txBox="1"/>
          <p:nvPr/>
        </p:nvSpPr>
        <p:spPr>
          <a:xfrm>
            <a:off x="9069378" y="3533248"/>
            <a:ext cx="2092489" cy="307777"/>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Strategies</a:t>
            </a:r>
          </a:p>
        </p:txBody>
      </p:sp>
      <p:sp>
        <p:nvSpPr>
          <p:cNvPr id="18" name="Rectangle: Rounded Corners 17">
            <a:extLst>
              <a:ext uri="{FF2B5EF4-FFF2-40B4-BE49-F238E27FC236}">
                <a16:creationId xmlns:a16="http://schemas.microsoft.com/office/drawing/2014/main" id="{64D60AF6-356D-3B3D-60B7-901E8715FB7B}"/>
              </a:ext>
            </a:extLst>
          </p:cNvPr>
          <p:cNvSpPr/>
          <p:nvPr/>
        </p:nvSpPr>
        <p:spPr>
          <a:xfrm>
            <a:off x="9383869" y="3949924"/>
            <a:ext cx="1517171" cy="1530333"/>
          </a:xfrm>
          <a:prstGeom prst="round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21" name="TextBox 20">
            <a:extLst>
              <a:ext uri="{FF2B5EF4-FFF2-40B4-BE49-F238E27FC236}">
                <a16:creationId xmlns:a16="http://schemas.microsoft.com/office/drawing/2014/main" id="{54EBC697-31D3-DFAB-A237-B64B73B821BD}"/>
              </a:ext>
            </a:extLst>
          </p:cNvPr>
          <p:cNvSpPr txBox="1"/>
          <p:nvPr/>
        </p:nvSpPr>
        <p:spPr>
          <a:xfrm>
            <a:off x="9090843" y="3994741"/>
            <a:ext cx="2092489" cy="523220"/>
          </a:xfrm>
          <a:prstGeom prst="rect">
            <a:avLst/>
          </a:prstGeom>
          <a:noFill/>
        </p:spPr>
        <p:txBody>
          <a:bodyPr wrap="square" lIns="91440" tIns="45720" rIns="91440" bIns="45720" rtlCol="0" anchor="t">
            <a:spAutoFit/>
          </a:bodyPr>
          <a:lstStyle/>
          <a:p>
            <a:pPr algn="ctr"/>
            <a:r>
              <a:rPr lang="en-US" b="1">
                <a:solidFill>
                  <a:schemeClr val="tx1"/>
                </a:solidFill>
                <a:latin typeface="Open Sans"/>
                <a:ea typeface="Open Sans"/>
                <a:cs typeface="Open Sans"/>
              </a:rPr>
              <a:t>Impact </a:t>
            </a:r>
          </a:p>
          <a:p>
            <a:pPr algn="ctr"/>
            <a:r>
              <a:rPr lang="en-US" b="1">
                <a:solidFill>
                  <a:schemeClr val="tx1"/>
                </a:solidFill>
                <a:latin typeface="Open Sans"/>
                <a:ea typeface="Open Sans"/>
                <a:cs typeface="Open Sans"/>
              </a:rPr>
              <a:t>Metrics</a:t>
            </a:r>
          </a:p>
        </p:txBody>
      </p:sp>
      <p:sp>
        <p:nvSpPr>
          <p:cNvPr id="25" name="Rectangle: Rounded Corners 24">
            <a:extLst>
              <a:ext uri="{FF2B5EF4-FFF2-40B4-BE49-F238E27FC236}">
                <a16:creationId xmlns:a16="http://schemas.microsoft.com/office/drawing/2014/main" id="{FD0E7209-61C6-1508-997D-73FAF40FAC69}"/>
              </a:ext>
            </a:extLst>
          </p:cNvPr>
          <p:cNvSpPr/>
          <p:nvPr/>
        </p:nvSpPr>
        <p:spPr>
          <a:xfrm>
            <a:off x="9727306" y="4518741"/>
            <a:ext cx="819566" cy="789798"/>
          </a:xfrm>
          <a:prstGeom prst="roundRect">
            <a:avLst/>
          </a:prstGeom>
          <a:solidFill>
            <a:schemeClr val="bg2"/>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723574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8" name="Google Shape;538;p34"/>
          <p:cNvSpPr/>
          <p:nvPr/>
        </p:nvSpPr>
        <p:spPr>
          <a:xfrm rot="5400000">
            <a:off x="90453" y="328183"/>
            <a:ext cx="914400" cy="64009"/>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3" name="Google Shape;321;p7">
            <a:extLst>
              <a:ext uri="{FF2B5EF4-FFF2-40B4-BE49-F238E27FC236}">
                <a16:creationId xmlns:a16="http://schemas.microsoft.com/office/drawing/2014/main" id="{25A319AC-1169-E0CE-C9A8-EE7739BC80D3}"/>
              </a:ext>
            </a:extLst>
          </p:cNvPr>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SDEP STRUCTURE</a:t>
            </a:r>
            <a:endParaRPr lang="en-US" sz="1600">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Calibri"/>
            </a:endParaRPr>
          </a:p>
        </p:txBody>
      </p:sp>
      <p:graphicFrame>
        <p:nvGraphicFramePr>
          <p:cNvPr id="5" name="Table 3">
            <a:extLst>
              <a:ext uri="{FF2B5EF4-FFF2-40B4-BE49-F238E27FC236}">
                <a16:creationId xmlns:a16="http://schemas.microsoft.com/office/drawing/2014/main" id="{EB851553-F684-1267-ADD3-854184E6FD05}"/>
              </a:ext>
            </a:extLst>
          </p:cNvPr>
          <p:cNvGraphicFramePr>
            <a:graphicFrameLocks noGrp="1"/>
          </p:cNvGraphicFramePr>
          <p:nvPr>
            <p:extLst>
              <p:ext uri="{D42A27DB-BD31-4B8C-83A1-F6EECF244321}">
                <p14:modId xmlns:p14="http://schemas.microsoft.com/office/powerpoint/2010/main" val="4136965200"/>
              </p:ext>
            </p:extLst>
          </p:nvPr>
        </p:nvGraphicFramePr>
        <p:xfrm>
          <a:off x="-88491" y="1248240"/>
          <a:ext cx="6770073" cy="5188490"/>
        </p:xfrm>
        <a:graphic>
          <a:graphicData uri="http://schemas.openxmlformats.org/drawingml/2006/table">
            <a:tbl>
              <a:tblPr firstRow="1" bandRow="1">
                <a:tableStyleId>{5C22544A-7EE6-4342-B048-85BDC9FD1C3A}</a:tableStyleId>
              </a:tblPr>
              <a:tblGrid>
                <a:gridCol w="1179842">
                  <a:extLst>
                    <a:ext uri="{9D8B030D-6E8A-4147-A177-3AD203B41FA5}">
                      <a16:colId xmlns:a16="http://schemas.microsoft.com/office/drawing/2014/main" val="754384448"/>
                    </a:ext>
                  </a:extLst>
                </a:gridCol>
                <a:gridCol w="5590231">
                  <a:extLst>
                    <a:ext uri="{9D8B030D-6E8A-4147-A177-3AD203B41FA5}">
                      <a16:colId xmlns:a16="http://schemas.microsoft.com/office/drawing/2014/main" val="20000"/>
                    </a:ext>
                  </a:extLst>
                </a:gridCol>
              </a:tblGrid>
              <a:tr h="365769">
                <a:tc>
                  <a:txBody>
                    <a:bodyPr/>
                    <a:lstStyle/>
                    <a:p>
                      <a:pPr algn="r"/>
                      <a:r>
                        <a:rPr lang="en-US" sz="1800" b="1">
                          <a:solidFill>
                            <a:schemeClr val="accent4"/>
                          </a:solidFill>
                          <a:latin typeface="Open Sans" pitchFamily="2" charset="0"/>
                          <a:ea typeface="Open Sans" pitchFamily="2" charset="0"/>
                          <a:cs typeface="Open Sans" pitchFamily="2" charset="0"/>
                        </a:rPr>
                        <a:t>1.0</a:t>
                      </a:r>
                    </a:p>
                  </a:txBody>
                  <a:tcPr marL="91458" marR="91458" marT="45724" marB="4572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800" b="0">
                          <a:solidFill>
                            <a:schemeClr val="tx1"/>
                          </a:solidFill>
                          <a:latin typeface="Open Sans" pitchFamily="2" charset="0"/>
                          <a:ea typeface="Open Sans" pitchFamily="2" charset="0"/>
                          <a:cs typeface="Open Sans" pitchFamily="2" charset="0"/>
                        </a:rPr>
                        <a:t>Executive Summary</a:t>
                      </a:r>
                    </a:p>
                  </a:txBody>
                  <a:tcPr marL="91458" marR="91458" marT="45724" marB="4572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769">
                <a:tc>
                  <a:txBody>
                    <a:bodyPr/>
                    <a:lstStyle/>
                    <a:p>
                      <a:pPr algn="r"/>
                      <a:r>
                        <a:rPr lang="en-US" sz="1800" b="1">
                          <a:solidFill>
                            <a:schemeClr val="accent4"/>
                          </a:solidFill>
                          <a:latin typeface="Open Sans" pitchFamily="2" charset="0"/>
                          <a:ea typeface="Open Sans" pitchFamily="2" charset="0"/>
                          <a:cs typeface="Open Sans" pitchFamily="2" charset="0"/>
                        </a:rPr>
                        <a:t>2.0</a:t>
                      </a: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latin typeface="Open Sans" pitchFamily="2" charset="0"/>
                          <a:ea typeface="Open Sans" pitchFamily="2" charset="0"/>
                          <a:cs typeface="Open Sans" pitchFamily="2" charset="0"/>
                        </a:rPr>
                        <a:t>Unified Vision</a:t>
                      </a: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24942">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2.1-2.3</a:t>
                      </a:r>
                      <a:r>
                        <a:rPr lang="en-US" sz="1400" b="0">
                          <a:solidFill>
                            <a:schemeClr val="tx1"/>
                          </a:solidFill>
                          <a:latin typeface="Open Sans" pitchFamily="2" charset="0"/>
                          <a:ea typeface="Open Sans" pitchFamily="2" charset="0"/>
                          <a:cs typeface="Open Sans" pitchFamily="2" charset="0"/>
                        </a:rPr>
                        <a:t> ConnectALL Office, Planning Process, and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Open Sans" pitchFamily="2" charset="0"/>
                          <a:ea typeface="Open Sans" pitchFamily="2" charset="0"/>
                          <a:cs typeface="Open Sans" pitchFamily="2" charset="0"/>
                        </a:rPr>
                        <a:t>                  with Outcome Areas</a:t>
                      </a: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3814015"/>
                  </a:ext>
                </a:extLst>
              </a:tr>
              <a:tr h="365769">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2.4</a:t>
                      </a:r>
                      <a:r>
                        <a:rPr lang="en-US" sz="1400" b="0">
                          <a:solidFill>
                            <a:schemeClr val="tx1"/>
                          </a:solidFill>
                          <a:latin typeface="Open Sans" pitchFamily="2" charset="0"/>
                          <a:ea typeface="Open Sans" pitchFamily="2" charset="0"/>
                          <a:cs typeface="Open Sans" pitchFamily="2" charset="0"/>
                        </a:rPr>
                        <a:t> Theory of Change, Strategy, and Measurable Objectives</a:t>
                      </a:r>
                    </a:p>
                  </a:txBody>
                  <a:tcPr marL="91458" marR="91458"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6962509"/>
                  </a:ext>
                </a:extLst>
              </a:tr>
              <a:tr h="365769">
                <a:tc>
                  <a:txBody>
                    <a:bodyPr/>
                    <a:lstStyle/>
                    <a:p>
                      <a:pPr algn="r"/>
                      <a:r>
                        <a:rPr lang="en-US" sz="1800" b="1">
                          <a:solidFill>
                            <a:schemeClr val="accent4"/>
                          </a:solidFill>
                          <a:latin typeface="Open Sans" pitchFamily="2" charset="0"/>
                          <a:ea typeface="Open Sans" pitchFamily="2" charset="0"/>
                          <a:cs typeface="Open Sans" pitchFamily="2" charset="0"/>
                        </a:rPr>
                        <a:t>3.0</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800">
                          <a:solidFill>
                            <a:schemeClr val="tx1"/>
                          </a:solidFill>
                          <a:latin typeface="Open Sans" pitchFamily="2" charset="0"/>
                          <a:ea typeface="Open Sans" pitchFamily="2" charset="0"/>
                          <a:cs typeface="Open Sans" pitchFamily="2" charset="0"/>
                        </a:rPr>
                        <a:t>State of Digital Equity in New York</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5769">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8"/>
                      <a:r>
                        <a:rPr lang="en-US" sz="14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3.1</a:t>
                      </a:r>
                      <a:r>
                        <a:rPr lang="en-US" sz="1400">
                          <a:solidFill>
                            <a:schemeClr val="tx1"/>
                          </a:solidFill>
                          <a:latin typeface="Open Sans" pitchFamily="2" charset="0"/>
                          <a:ea typeface="Open Sans" pitchFamily="2" charset="0"/>
                          <a:cs typeface="Open Sans" pitchFamily="2" charset="0"/>
                        </a:rPr>
                        <a:t> Asset Inventory</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5769">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4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3.2</a:t>
                      </a:r>
                      <a:r>
                        <a:rPr lang="en-US" sz="1400">
                          <a:solidFill>
                            <a:schemeClr val="tx1"/>
                          </a:solidFill>
                          <a:latin typeface="Open Sans" pitchFamily="2" charset="0"/>
                          <a:ea typeface="Open Sans" pitchFamily="2" charset="0"/>
                          <a:cs typeface="Open Sans" pitchFamily="2" charset="0"/>
                        </a:rPr>
                        <a:t> Needs Assessment</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40089">
                <a:tc>
                  <a:txBody>
                    <a:bodyPr/>
                    <a:lstStyle/>
                    <a:p>
                      <a:pPr algn="r"/>
                      <a:r>
                        <a:rPr lang="en-US" sz="1800" b="1">
                          <a:solidFill>
                            <a:schemeClr val="accent4"/>
                          </a:solidFill>
                          <a:latin typeface="Open Sans" pitchFamily="2" charset="0"/>
                          <a:ea typeface="Open Sans" pitchFamily="2" charset="0"/>
                          <a:cs typeface="Open Sans" pitchFamily="2" charset="0"/>
                        </a:rPr>
                        <a:t>4.0</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800">
                          <a:solidFill>
                            <a:schemeClr val="tx1"/>
                          </a:solidFill>
                          <a:latin typeface="Open Sans" pitchFamily="2" charset="0"/>
                          <a:ea typeface="Open Sans" pitchFamily="2" charset="0"/>
                          <a:cs typeface="Open Sans" pitchFamily="2" charset="0"/>
                        </a:rPr>
                        <a:t>Principles for Stakeholder Engagement</a:t>
                      </a:r>
                    </a:p>
                    <a:p>
                      <a:pPr lvl="7"/>
                      <a:r>
                        <a:rPr lang="en-US" sz="18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4.1-4.3</a:t>
                      </a:r>
                      <a:r>
                        <a:rPr lang="en-US" sz="1400">
                          <a:solidFill>
                            <a:schemeClr val="tx1"/>
                          </a:solidFill>
                          <a:latin typeface="Open Sans" pitchFamily="2" charset="0"/>
                          <a:ea typeface="Open Sans" pitchFamily="2" charset="0"/>
                          <a:cs typeface="Open Sans" pitchFamily="2" charset="0"/>
                        </a:rPr>
                        <a:t> Statewide and Regional Engagement Methods</a:t>
                      </a:r>
                      <a:endParaRPr lang="en-US" sz="1800">
                        <a:solidFill>
                          <a:schemeClr val="tx1"/>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8254266"/>
                  </a:ext>
                </a:extLst>
              </a:tr>
              <a:tr h="365769">
                <a:tc>
                  <a:txBody>
                    <a:bodyPr/>
                    <a:lstStyle/>
                    <a:p>
                      <a:pPr algn="r"/>
                      <a:endParaRPr lang="en-US" sz="1800" b="1">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8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4.4</a:t>
                      </a:r>
                      <a:r>
                        <a:rPr lang="en-US" sz="1400">
                          <a:solidFill>
                            <a:schemeClr val="tx1"/>
                          </a:solidFill>
                          <a:latin typeface="Open Sans" pitchFamily="2" charset="0"/>
                          <a:ea typeface="Open Sans" pitchFamily="2" charset="0"/>
                          <a:cs typeface="Open Sans" pitchFamily="2" charset="0"/>
                        </a:rPr>
                        <a:t> Public Comment</a:t>
                      </a:r>
                      <a:endParaRPr lang="en-US" sz="1800">
                        <a:solidFill>
                          <a:schemeClr val="tx1"/>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8833569"/>
                  </a:ext>
                </a:extLst>
              </a:tr>
              <a:tr h="365769">
                <a:tc>
                  <a:txBody>
                    <a:bodyPr/>
                    <a:lstStyle/>
                    <a:p>
                      <a:pPr algn="r"/>
                      <a:r>
                        <a:rPr lang="en-US" sz="1800" b="1">
                          <a:solidFill>
                            <a:schemeClr val="accent4"/>
                          </a:solidFill>
                          <a:latin typeface="Open Sans" pitchFamily="2" charset="0"/>
                          <a:ea typeface="Open Sans" pitchFamily="2" charset="0"/>
                          <a:cs typeface="Open Sans" pitchFamily="2" charset="0"/>
                        </a:rPr>
                        <a:t>5.0</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800">
                          <a:solidFill>
                            <a:schemeClr val="tx1"/>
                          </a:solidFill>
                          <a:latin typeface="Open Sans" pitchFamily="2" charset="0"/>
                          <a:ea typeface="Open Sans" pitchFamily="2" charset="0"/>
                          <a:cs typeface="Open Sans" pitchFamily="2" charset="0"/>
                        </a:rPr>
                        <a:t>Implementation</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10410058"/>
                  </a:ext>
                </a:extLst>
              </a:tr>
              <a:tr h="365769">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4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5.1</a:t>
                      </a:r>
                      <a:r>
                        <a:rPr lang="en-US" sz="1400">
                          <a:solidFill>
                            <a:schemeClr val="tx1"/>
                          </a:solidFill>
                          <a:latin typeface="Open Sans" pitchFamily="2" charset="0"/>
                          <a:ea typeface="Open Sans" pitchFamily="2" charset="0"/>
                          <a:cs typeface="Open Sans" pitchFamily="2" charset="0"/>
                        </a:rPr>
                        <a:t> Implementation Strategy &amp; Key Activities</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0826634"/>
                  </a:ext>
                </a:extLst>
              </a:tr>
              <a:tr h="365769">
                <a:tc>
                  <a:txBody>
                    <a:bodyPr/>
                    <a:lstStyle/>
                    <a:p>
                      <a:pPr algn="r"/>
                      <a:endParaRPr lang="en-US" sz="1800">
                        <a:solidFill>
                          <a:schemeClr val="accent4"/>
                        </a:solidFill>
                        <a:latin typeface="Open Sans" pitchFamily="2" charset="0"/>
                        <a:ea typeface="Open Sans" pitchFamily="2" charset="0"/>
                        <a:cs typeface="Open Sans" pitchFamily="2" charset="0"/>
                      </a:endParaRP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400">
                          <a:solidFill>
                            <a:schemeClr val="tx1"/>
                          </a:solidFill>
                          <a:latin typeface="Open Sans" pitchFamily="2" charset="0"/>
                          <a:ea typeface="Open Sans" pitchFamily="2" charset="0"/>
                          <a:cs typeface="Open Sans" pitchFamily="2" charset="0"/>
                        </a:rPr>
                        <a:t>     </a:t>
                      </a:r>
                      <a:r>
                        <a:rPr lang="en-US" sz="1400" b="1">
                          <a:solidFill>
                            <a:schemeClr val="tx1"/>
                          </a:solidFill>
                          <a:latin typeface="Open Sans" pitchFamily="2" charset="0"/>
                          <a:ea typeface="Open Sans" pitchFamily="2" charset="0"/>
                          <a:cs typeface="Open Sans" pitchFamily="2" charset="0"/>
                        </a:rPr>
                        <a:t>5.2</a:t>
                      </a:r>
                      <a:r>
                        <a:rPr lang="en-US" sz="1400">
                          <a:solidFill>
                            <a:schemeClr val="tx1"/>
                          </a:solidFill>
                          <a:latin typeface="Open Sans" pitchFamily="2" charset="0"/>
                          <a:ea typeface="Open Sans" pitchFamily="2" charset="0"/>
                          <a:cs typeface="Open Sans" pitchFamily="2" charset="0"/>
                        </a:rPr>
                        <a:t> Implementation Timeline</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0669461"/>
                  </a:ext>
                </a:extLst>
              </a:tr>
              <a:tr h="365769">
                <a:tc>
                  <a:txBody>
                    <a:bodyPr/>
                    <a:lstStyle/>
                    <a:p>
                      <a:pPr algn="r"/>
                      <a:r>
                        <a:rPr lang="en-US" sz="1800" b="1">
                          <a:solidFill>
                            <a:schemeClr val="accent4"/>
                          </a:solidFill>
                          <a:latin typeface="Open Sans" pitchFamily="2" charset="0"/>
                          <a:ea typeface="Open Sans" pitchFamily="2" charset="0"/>
                          <a:cs typeface="Open Sans" pitchFamily="2" charset="0"/>
                        </a:rPr>
                        <a:t>6.0</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7"/>
                      <a:r>
                        <a:rPr lang="en-US" sz="1800">
                          <a:solidFill>
                            <a:schemeClr val="tx1"/>
                          </a:solidFill>
                          <a:latin typeface="Open Sans" pitchFamily="2" charset="0"/>
                          <a:ea typeface="Open Sans" pitchFamily="2" charset="0"/>
                          <a:cs typeface="Open Sans" pitchFamily="2" charset="0"/>
                        </a:rPr>
                        <a:t>Conclusion</a:t>
                      </a:r>
                    </a:p>
                  </a:txBody>
                  <a:tcPr marL="91458" marR="91458"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221513"/>
                  </a:ext>
                </a:extLst>
              </a:tr>
            </a:tbl>
          </a:graphicData>
        </a:graphic>
      </p:graphicFrame>
      <p:pic>
        <p:nvPicPr>
          <p:cNvPr id="8" name="Picture 7" descr="A blue and white cover with text&#10;&#10;Description automatically generated">
            <a:extLst>
              <a:ext uri="{FF2B5EF4-FFF2-40B4-BE49-F238E27FC236}">
                <a16:creationId xmlns:a16="http://schemas.microsoft.com/office/drawing/2014/main" id="{14141312-0105-290D-2E04-F108BD349A80}"/>
              </a:ext>
            </a:extLst>
          </p:cNvPr>
          <p:cNvPicPr>
            <a:picLocks noChangeAspect="1"/>
          </p:cNvPicPr>
          <p:nvPr/>
        </p:nvPicPr>
        <p:blipFill>
          <a:blip r:embed="rId3"/>
          <a:stretch>
            <a:fillRect/>
          </a:stretch>
        </p:blipFill>
        <p:spPr>
          <a:xfrm>
            <a:off x="6658700" y="180537"/>
            <a:ext cx="4893129" cy="6339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0726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1" descr="A person sitting on a bed&#10;&#10;Description automatically generated with medium confidence"/>
          <p:cNvPicPr preferRelativeResize="0"/>
          <p:nvPr/>
        </p:nvPicPr>
        <p:blipFill rotWithShape="1">
          <a:blip r:embed="rId3">
            <a:alphaModFix/>
          </a:blip>
          <a:srcRect t="12321" b="3305"/>
          <a:stretch/>
        </p:blipFill>
        <p:spPr>
          <a:xfrm>
            <a:off x="-2" y="0"/>
            <a:ext cx="12192000" cy="6858000"/>
          </a:xfrm>
          <a:prstGeom prst="rect">
            <a:avLst/>
          </a:prstGeom>
          <a:noFill/>
          <a:ln>
            <a:noFill/>
          </a:ln>
        </p:spPr>
      </p:pic>
      <p:sp>
        <p:nvSpPr>
          <p:cNvPr id="437" name="Google Shape;437;p11"/>
          <p:cNvSpPr/>
          <p:nvPr/>
        </p:nvSpPr>
        <p:spPr>
          <a:xfrm>
            <a:off x="-4" y="-50800"/>
            <a:ext cx="12192000" cy="69088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1" name="Google Shape;441;p11"/>
          <p:cNvSpPr/>
          <p:nvPr/>
        </p:nvSpPr>
        <p:spPr>
          <a:xfrm flipH="1">
            <a:off x="5356930" y="1886259"/>
            <a:ext cx="107060" cy="1176320"/>
          </a:xfrm>
          <a:prstGeom prst="rect">
            <a:avLst/>
          </a:prstGeom>
          <a:solidFill>
            <a:schemeClr val="accent3"/>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2" name="Google Shape;442;p11"/>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16</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AB39769B-E5A9-28AA-A49C-CE09882AC03E}"/>
              </a:ext>
            </a:extLst>
          </p:cNvPr>
          <p:cNvSpPr txBox="1"/>
          <p:nvPr/>
        </p:nvSpPr>
        <p:spPr>
          <a:xfrm>
            <a:off x="5939481" y="3349508"/>
            <a:ext cx="6178378" cy="1754286"/>
          </a:xfrm>
          <a:prstGeom prst="rect">
            <a:avLst/>
          </a:prstGeom>
          <a:noFill/>
          <a:ln>
            <a:noFill/>
          </a:ln>
        </p:spPr>
        <p:txBody>
          <a:bodyPr spcFirstLastPara="1" wrap="square" lIns="91426" tIns="45700" rIns="91426" bIns="45700" anchor="t" anchorCtr="0">
            <a:spAutoFit/>
          </a:bodyPr>
          <a:lstStyle/>
          <a:p>
            <a:r>
              <a:rPr lang="en-US" sz="5400">
                <a:solidFill>
                  <a:schemeClr val="lt1"/>
                </a:solidFill>
                <a:latin typeface="Open Sans Light"/>
                <a:ea typeface="Open Sans Light"/>
                <a:cs typeface="Open Sans Light"/>
              </a:rPr>
              <a:t>Regional </a:t>
            </a:r>
            <a:endParaRPr lang="en-US">
              <a:solidFill>
                <a:schemeClr val="lt1"/>
              </a:solidFill>
            </a:endParaRPr>
          </a:p>
          <a:p>
            <a:r>
              <a:rPr lang="en-US" sz="5400">
                <a:solidFill>
                  <a:schemeClr val="lt1"/>
                </a:solidFill>
                <a:latin typeface="Open Sans Light"/>
                <a:ea typeface="Open Sans Light"/>
                <a:cs typeface="Open Sans Light"/>
              </a:rPr>
              <a:t>Snapshots</a:t>
            </a:r>
          </a:p>
        </p:txBody>
      </p:sp>
      <p:grpSp>
        <p:nvGrpSpPr>
          <p:cNvPr id="3" name="Google Shape;271;p3">
            <a:extLst>
              <a:ext uri="{FF2B5EF4-FFF2-40B4-BE49-F238E27FC236}">
                <a16:creationId xmlns:a16="http://schemas.microsoft.com/office/drawing/2014/main" id="{F8C24B10-FB74-EA14-1F97-431C3F523EB4}"/>
              </a:ext>
            </a:extLst>
          </p:cNvPr>
          <p:cNvGrpSpPr/>
          <p:nvPr/>
        </p:nvGrpSpPr>
        <p:grpSpPr>
          <a:xfrm>
            <a:off x="5356928" y="1886259"/>
            <a:ext cx="6835068" cy="1176320"/>
            <a:chOff x="5356929" y="1886259"/>
            <a:chExt cx="6835069" cy="1176320"/>
          </a:xfrm>
        </p:grpSpPr>
        <p:sp>
          <p:nvSpPr>
            <p:cNvPr id="4" name="Google Shape;272;p3">
              <a:extLst>
                <a:ext uri="{FF2B5EF4-FFF2-40B4-BE49-F238E27FC236}">
                  <a16:creationId xmlns:a16="http://schemas.microsoft.com/office/drawing/2014/main" id="{0D585E03-0A0B-A1D1-86FF-4B753D16A028}"/>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sym typeface="Open Sans ExtraBold"/>
                </a:rPr>
                <a:t>03</a:t>
              </a:r>
              <a:endParaRPr sz="1401"/>
            </a:p>
          </p:txBody>
        </p:sp>
        <p:sp>
          <p:nvSpPr>
            <p:cNvPr id="5" name="Google Shape;273;p3">
              <a:extLst>
                <a:ext uri="{FF2B5EF4-FFF2-40B4-BE49-F238E27FC236}">
                  <a16:creationId xmlns:a16="http://schemas.microsoft.com/office/drawing/2014/main" id="{9F4F2E84-0DD0-B412-30CC-F35AF7C41CAA}"/>
                </a:ext>
              </a:extLst>
            </p:cNvPr>
            <p:cNvSpPr/>
            <p:nvPr/>
          </p:nvSpPr>
          <p:spPr>
            <a:xfrm flipH="1">
              <a:off x="5356930" y="1886259"/>
              <a:ext cx="107060" cy="1176320"/>
            </a:xfrm>
            <a:prstGeom prst="rect">
              <a:avLst/>
            </a:prstGeom>
            <a:solidFill>
              <a:schemeClr val="accent5"/>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95033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23;p29">
            <a:extLst>
              <a:ext uri="{FF2B5EF4-FFF2-40B4-BE49-F238E27FC236}">
                <a16:creationId xmlns:a16="http://schemas.microsoft.com/office/drawing/2014/main" id="{1628D9A6-8D44-7277-235B-71A9C3929B88}"/>
              </a:ext>
            </a:extLst>
          </p:cNvPr>
          <p:cNvSpPr/>
          <p:nvPr/>
        </p:nvSpPr>
        <p:spPr>
          <a:xfrm>
            <a:off x="-928" y="5775814"/>
            <a:ext cx="6443296" cy="1039796"/>
          </a:xfrm>
          <a:prstGeom prst="rect">
            <a:avLst/>
          </a:prstGeom>
          <a:noFill/>
          <a:ln>
            <a:noFill/>
          </a:ln>
        </p:spPr>
        <p:txBody>
          <a:bodyPr spcFirstLastPara="1" wrap="square" lIns="91426" tIns="45700" rIns="91426" bIns="45700" anchor="t" anchorCtr="0">
            <a:spAutoFit/>
          </a:bodyPr>
          <a:lstStyle/>
          <a:p>
            <a:pPr algn="ctr">
              <a:lnSpc>
                <a:spcPct val="114000"/>
              </a:lnSpc>
              <a:buSzPts val="1800"/>
            </a:pPr>
            <a:r>
              <a:rPr lang="en-US" sz="1800" b="1" dirty="0">
                <a:highlight>
                  <a:srgbClr val="FFFF00"/>
                </a:highlight>
                <a:latin typeface="Open Sans"/>
                <a:ea typeface="Open Sans"/>
                <a:cs typeface="Open Sans"/>
                <a:sym typeface="Open Sans"/>
              </a:rPr>
              <a:t>Regional Snapshots </a:t>
            </a:r>
            <a:r>
              <a:rPr lang="en-US" sz="1800" b="1" dirty="0">
                <a:highlight>
                  <a:srgbClr val="FFFF00"/>
                </a:highlight>
                <a:latin typeface="Open Sans"/>
                <a:ea typeface="Open Sans"/>
                <a:cs typeface="Open Sans"/>
                <a:sym typeface="Open Sans"/>
                <a:hlinkClick r:id="rId3"/>
              </a:rPr>
              <a:t>HERE</a:t>
            </a:r>
            <a:endParaRPr lang="en-US" sz="1800" b="1" dirty="0">
              <a:highlight>
                <a:srgbClr val="FFFF00"/>
              </a:highlight>
              <a:latin typeface="Open Sans"/>
              <a:ea typeface="Open Sans"/>
              <a:cs typeface="Open Sans"/>
            </a:endParaRPr>
          </a:p>
          <a:p>
            <a:pPr algn="ctr">
              <a:lnSpc>
                <a:spcPct val="114000"/>
              </a:lnSpc>
              <a:buSzPts val="1800"/>
            </a:pPr>
            <a:endParaRPr lang="en-US" sz="1801">
              <a:latin typeface="Open Sans"/>
              <a:ea typeface="Open Sans"/>
              <a:cs typeface="Open Sans"/>
            </a:endParaRPr>
          </a:p>
          <a:p>
            <a:pPr algn="ctr">
              <a:lnSpc>
                <a:spcPct val="114000"/>
              </a:lnSpc>
              <a:buSzPts val="1800"/>
            </a:pPr>
            <a:endParaRPr lang="en-US" sz="1800">
              <a:latin typeface="Open Sans"/>
              <a:ea typeface="Open Sans"/>
              <a:cs typeface="Open Sans"/>
            </a:endParaRPr>
          </a:p>
        </p:txBody>
      </p:sp>
      <p:sp>
        <p:nvSpPr>
          <p:cNvPr id="2" name="TextBox 1">
            <a:extLst>
              <a:ext uri="{FF2B5EF4-FFF2-40B4-BE49-F238E27FC236}">
                <a16:creationId xmlns:a16="http://schemas.microsoft.com/office/drawing/2014/main" id="{C89E5A5C-7ACF-11BF-1007-726E45646CCE}"/>
              </a:ext>
            </a:extLst>
          </p:cNvPr>
          <p:cNvSpPr txBox="1"/>
          <p:nvPr/>
        </p:nvSpPr>
        <p:spPr>
          <a:xfrm>
            <a:off x="518160" y="1402080"/>
            <a:ext cx="5862320"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Open Sans"/>
                <a:ea typeface="Open Sans"/>
                <a:cs typeface="Open Sans"/>
              </a:rPr>
              <a:t>The Needs Assessment processed </a:t>
            </a:r>
            <a:r>
              <a:rPr lang="en-US" b="1" dirty="0">
                <a:latin typeface="Open Sans"/>
                <a:ea typeface="Open Sans"/>
                <a:cs typeface="Open Sans"/>
              </a:rPr>
              <a:t>New York State Internet Access Survey responses</a:t>
            </a:r>
            <a:r>
              <a:rPr lang="en-US" dirty="0">
                <a:latin typeface="Open Sans"/>
                <a:ea typeface="Open Sans"/>
                <a:cs typeface="Open Sans"/>
              </a:rPr>
              <a:t> by region to produce reports, or “snapshots,” capturing broadband and digital equity findings in the ten distinct regional geographies of New York State.</a:t>
            </a:r>
          </a:p>
          <a:p>
            <a:endParaRPr lang="en-US">
              <a:latin typeface="Open Sans"/>
              <a:ea typeface="Open Sans"/>
              <a:cs typeface="Open Sans"/>
            </a:endParaRPr>
          </a:p>
          <a:p>
            <a:r>
              <a:rPr lang="en-US" dirty="0">
                <a:latin typeface="Open Sans"/>
                <a:ea typeface="Open Sans"/>
                <a:cs typeface="Calibri"/>
              </a:rPr>
              <a:t>Each snapshot contains the following information: </a:t>
            </a:r>
          </a:p>
          <a:p>
            <a:pPr marL="285750" indent="-285750">
              <a:buFont typeface="Arial,Sans-Serif"/>
              <a:buChar char="•"/>
            </a:pPr>
            <a:r>
              <a:rPr lang="en-US" dirty="0">
                <a:latin typeface="Open Sans"/>
                <a:ea typeface="Open Sans"/>
                <a:cs typeface="Calibri"/>
              </a:rPr>
              <a:t>Demographic information from the region to help compare regional covered populations to the broader composition of the state. </a:t>
            </a:r>
          </a:p>
          <a:p>
            <a:pPr marL="285750" indent="-285750">
              <a:buFont typeface="Arial,Sans-Serif"/>
              <a:buChar char="•"/>
            </a:pPr>
            <a:r>
              <a:rPr lang="en-US" dirty="0">
                <a:latin typeface="Open Sans"/>
                <a:ea typeface="Open Sans"/>
                <a:cs typeface="Calibri"/>
              </a:rPr>
              <a:t>Selected Survey data across five broadband and digital equity areas: Broadband Affordability &amp; Availability, Accessibility of Devices &amp; Device Support, Digital Literacy, Privacy &amp; Cybersecurity, and the Accessibility &amp; Inclusivity of Public Resources. </a:t>
            </a:r>
          </a:p>
          <a:p>
            <a:pPr marL="285750" indent="-285750">
              <a:buFont typeface="Arial,Sans-Serif"/>
              <a:buChar char="•"/>
            </a:pPr>
            <a:r>
              <a:rPr lang="en-US" dirty="0">
                <a:latin typeface="Open Sans"/>
                <a:ea typeface="Open Sans"/>
                <a:cs typeface="Calibri"/>
              </a:rPr>
              <a:t>Significant findings from focus groups, where applicable, to provide nuance and further depth on challenges affecting covered populations in specific regions. </a:t>
            </a:r>
            <a:endParaRPr lang="en-US" dirty="0">
              <a:latin typeface="Open Sans"/>
            </a:endParaRPr>
          </a:p>
        </p:txBody>
      </p:sp>
      <p:sp>
        <p:nvSpPr>
          <p:cNvPr id="5" name="Google Shape;538;p34">
            <a:extLst>
              <a:ext uri="{FF2B5EF4-FFF2-40B4-BE49-F238E27FC236}">
                <a16:creationId xmlns:a16="http://schemas.microsoft.com/office/drawing/2014/main" id="{3C5BF5F6-F218-4801-D90B-4E0E85462BBB}"/>
              </a:ext>
            </a:extLst>
          </p:cNvPr>
          <p:cNvSpPr/>
          <p:nvPr/>
        </p:nvSpPr>
        <p:spPr>
          <a:xfrm rot="5400000">
            <a:off x="90453" y="328183"/>
            <a:ext cx="914400" cy="64009"/>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7" name="Google Shape;321;p7">
            <a:extLst>
              <a:ext uri="{FF2B5EF4-FFF2-40B4-BE49-F238E27FC236}">
                <a16:creationId xmlns:a16="http://schemas.microsoft.com/office/drawing/2014/main" id="{F11C1EDF-D556-F9C4-C8E0-6176635536A5}"/>
              </a:ext>
            </a:extLst>
          </p:cNvPr>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B9BD5"/>
                </a:solidFill>
                <a:latin typeface="Open Sans Bold"/>
                <a:ea typeface="Open Sans Bold"/>
                <a:cs typeface="Open Sans Bold"/>
              </a:rPr>
              <a:t>REGIONAL SNAPSHOTS </a:t>
            </a:r>
            <a:endParaRPr lang="en-US" sz="1600" b="1">
              <a:solidFill>
                <a:srgbClr val="5B9BD5"/>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6" name="Picture 5" descr="New York State Map By Region">
            <a:extLst>
              <a:ext uri="{FF2B5EF4-FFF2-40B4-BE49-F238E27FC236}">
                <a16:creationId xmlns:a16="http://schemas.microsoft.com/office/drawing/2014/main" id="{94EF2706-77BF-2D54-C42A-482D64531041}"/>
              </a:ext>
            </a:extLst>
          </p:cNvPr>
          <p:cNvPicPr>
            <a:picLocks noChangeAspect="1"/>
          </p:cNvPicPr>
          <p:nvPr/>
        </p:nvPicPr>
        <p:blipFill>
          <a:blip r:embed="rId4"/>
          <a:stretch>
            <a:fillRect/>
          </a:stretch>
        </p:blipFill>
        <p:spPr>
          <a:xfrm>
            <a:off x="6325145" y="1215089"/>
            <a:ext cx="5866667" cy="4598250"/>
          </a:xfrm>
          <a:prstGeom prst="rect">
            <a:avLst/>
          </a:prstGeom>
        </p:spPr>
      </p:pic>
    </p:spTree>
    <p:extLst>
      <p:ext uri="{BB962C8B-B14F-4D97-AF65-F5344CB8AC3E}">
        <p14:creationId xmlns:p14="http://schemas.microsoft.com/office/powerpoint/2010/main" val="1559700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6" descr="A person and a child looking at a computer&#10;&#10;Description automatically generated with medium confidence"/>
          <p:cNvPicPr preferRelativeResize="0"/>
          <p:nvPr/>
        </p:nvPicPr>
        <p:blipFill rotWithShape="1">
          <a:blip r:embed="rId3">
            <a:alphaModFix/>
          </a:blip>
          <a:srcRect t="12597" b="5541"/>
          <a:stretch/>
        </p:blipFill>
        <p:spPr>
          <a:xfrm>
            <a:off x="0" y="-3"/>
            <a:ext cx="12192000" cy="6858002"/>
          </a:xfrm>
          <a:prstGeom prst="rect">
            <a:avLst/>
          </a:prstGeom>
          <a:noFill/>
          <a:ln>
            <a:noFill/>
          </a:ln>
        </p:spPr>
      </p:pic>
      <p:sp>
        <p:nvSpPr>
          <p:cNvPr id="593" name="Google Shape;593;p26"/>
          <p:cNvSpPr/>
          <p:nvPr/>
        </p:nvSpPr>
        <p:spPr>
          <a:xfrm>
            <a:off x="0" y="2"/>
            <a:ext cx="12192000" cy="68580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595" name="Google Shape;595;p26"/>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18</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0EA2BC18-AD9E-F089-B1E7-3D30158FD9F5}"/>
              </a:ext>
            </a:extLst>
          </p:cNvPr>
          <p:cNvSpPr txBox="1"/>
          <p:nvPr/>
        </p:nvSpPr>
        <p:spPr>
          <a:xfrm>
            <a:off x="5889524" y="3349509"/>
            <a:ext cx="5181600" cy="2800726"/>
          </a:xfrm>
          <a:prstGeom prst="rect">
            <a:avLst/>
          </a:prstGeom>
          <a:noFill/>
          <a:ln>
            <a:noFill/>
          </a:ln>
        </p:spPr>
        <p:txBody>
          <a:bodyPr spcFirstLastPara="1" wrap="square" lIns="91426" tIns="45700" rIns="91426" bIns="45700" anchor="t" anchorCtr="0">
            <a:spAutoFit/>
          </a:bodyPr>
          <a:lstStyle/>
          <a:p>
            <a:r>
              <a:rPr lang="en-US" sz="4400">
                <a:solidFill>
                  <a:schemeClr val="lt1"/>
                </a:solidFill>
                <a:latin typeface="Open Sans Light"/>
                <a:ea typeface="Open Sans Light"/>
                <a:cs typeface="Open Sans Light"/>
                <a:sym typeface="Open Sans Light"/>
              </a:rPr>
              <a:t>Deep Dive: Broadband Affordability &amp; Availability</a:t>
            </a:r>
          </a:p>
        </p:txBody>
      </p:sp>
      <p:grpSp>
        <p:nvGrpSpPr>
          <p:cNvPr id="3" name="Google Shape;271;p3">
            <a:extLst>
              <a:ext uri="{FF2B5EF4-FFF2-40B4-BE49-F238E27FC236}">
                <a16:creationId xmlns:a16="http://schemas.microsoft.com/office/drawing/2014/main" id="{6F0C0C3F-7E7B-7C4C-EE96-D6F35D1B53A7}"/>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CA80B602-FFB0-8062-C027-7FE035291132}"/>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rPr>
                <a:t>04</a:t>
              </a:r>
            </a:p>
          </p:txBody>
        </p:sp>
        <p:sp>
          <p:nvSpPr>
            <p:cNvPr id="5" name="Google Shape;273;p3">
              <a:extLst>
                <a:ext uri="{FF2B5EF4-FFF2-40B4-BE49-F238E27FC236}">
                  <a16:creationId xmlns:a16="http://schemas.microsoft.com/office/drawing/2014/main" id="{2214B4AB-3655-A2DA-48F4-0626C9FF97C4}"/>
                </a:ext>
              </a:extLst>
            </p:cNvPr>
            <p:cNvSpPr/>
            <p:nvPr/>
          </p:nvSpPr>
          <p:spPr>
            <a:xfrm flipH="1">
              <a:off x="5356930" y="1886259"/>
              <a:ext cx="107060" cy="1176320"/>
            </a:xfrm>
            <a:prstGeom prst="rect">
              <a:avLst/>
            </a:prstGeom>
            <a:solidFill>
              <a:schemeClr val="accent5"/>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295259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640173" y="889344"/>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 name="Google Shape;203;g27e0bd7378e_0_259">
            <a:extLst>
              <a:ext uri="{FF2B5EF4-FFF2-40B4-BE49-F238E27FC236}">
                <a16:creationId xmlns:a16="http://schemas.microsoft.com/office/drawing/2014/main" id="{D7A810A5-DA72-D9B0-7E49-1FC4F35F03B2}"/>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pPr>
              <a:buClr>
                <a:schemeClr val="dk1"/>
              </a:buClr>
              <a:buSzPts val="1600"/>
            </a:pPr>
            <a:r>
              <a:rPr lang="en-US" sz="1600" b="1">
                <a:solidFill>
                  <a:schemeClr val="accent6"/>
                </a:solidFill>
                <a:latin typeface="Open Sans Bold"/>
                <a:ea typeface="Open Sans Bold"/>
                <a:cs typeface="Open Sans Bold"/>
                <a:sym typeface="Open Sans ExtraBold"/>
              </a:rPr>
              <a:t>BROADBAND AFFORDABILITY &amp; AVAILABILITY – NEEDS AND GAPS</a:t>
            </a:r>
            <a:endParaRPr sz="1600" b="1">
              <a:solidFill>
                <a:schemeClr val="accent6"/>
              </a:solidFill>
              <a:latin typeface="Open Sans Bold"/>
              <a:ea typeface="Open Sans Bold"/>
              <a:cs typeface="Open Sans Bold"/>
              <a:sym typeface="Open Sans ExtraBold"/>
            </a:endParaRPr>
          </a:p>
        </p:txBody>
      </p:sp>
      <p:sp>
        <p:nvSpPr>
          <p:cNvPr id="3" name="Google Shape;206;g27e0bd7378e_0_259">
            <a:extLst>
              <a:ext uri="{FF2B5EF4-FFF2-40B4-BE49-F238E27FC236}">
                <a16:creationId xmlns:a16="http://schemas.microsoft.com/office/drawing/2014/main" id="{4FAC2058-3197-5F1F-F461-0398090AC4C4}"/>
              </a:ext>
            </a:extLst>
          </p:cNvPr>
          <p:cNvSpPr/>
          <p:nvPr/>
        </p:nvSpPr>
        <p:spPr>
          <a:xfrm rot="5400000">
            <a:off x="-77578" y="131572"/>
            <a:ext cx="1371600" cy="63900"/>
          </a:xfrm>
          <a:prstGeom prst="rect">
            <a:avLst/>
          </a:prstGeom>
          <a:solidFill>
            <a:schemeClr val="accent6"/>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4" name="Google Shape;207;g27e0bd7378e_0_259">
            <a:extLst>
              <a:ext uri="{FF2B5EF4-FFF2-40B4-BE49-F238E27FC236}">
                <a16:creationId xmlns:a16="http://schemas.microsoft.com/office/drawing/2014/main" id="{CB3C0BAA-4DC0-E77F-EF57-5A1E4C3125EF}"/>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endParaRPr lang="en-US" sz="2000">
              <a:latin typeface="Open Sans"/>
              <a:ea typeface="Open Sans"/>
              <a:cs typeface="Open Sans"/>
            </a:endParaRPr>
          </a:p>
        </p:txBody>
      </p:sp>
      <p:sp>
        <p:nvSpPr>
          <p:cNvPr id="14" name="Google Shape;52;p42">
            <a:extLst>
              <a:ext uri="{FF2B5EF4-FFF2-40B4-BE49-F238E27FC236}">
                <a16:creationId xmlns:a16="http://schemas.microsoft.com/office/drawing/2014/main" id="{35F2D2EF-3D75-7091-66B1-4B474A8CDC9E}"/>
              </a:ext>
            </a:extLst>
          </p:cNvPr>
          <p:cNvSpPr txBox="1">
            <a:spLocks/>
          </p:cNvSpPr>
          <p:nvPr/>
        </p:nvSpPr>
        <p:spPr>
          <a:xfrm>
            <a:off x="576272" y="2065171"/>
            <a:ext cx="5840665" cy="438480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11% of New Yorkers do not have broadband of any type at home</a:t>
            </a:r>
          </a:p>
          <a:p>
            <a:pPr>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20% of low-income households and 14% of rural households lack broadband internet.</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New Yorkers are concerned about a lack of choice among ISPs leading to lower quality of service at higher prices. </a:t>
            </a:r>
          </a:p>
          <a:p>
            <a:pPr>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According to the Survey, the median household bundled internet monthly service cost was $90/month; the median household unbundled internet monthly service cost was only $75/month</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48% of eligible households statewide (1.28 million) are enrolled in ACP as of September 2023</a:t>
            </a:r>
          </a:p>
        </p:txBody>
      </p:sp>
      <p:sp>
        <p:nvSpPr>
          <p:cNvPr id="7" name="Google Shape;523;p29">
            <a:extLst>
              <a:ext uri="{FF2B5EF4-FFF2-40B4-BE49-F238E27FC236}">
                <a16:creationId xmlns:a16="http://schemas.microsoft.com/office/drawing/2014/main" id="{B6816ECA-7E1D-CBA9-D039-9360FFE7B2BA}"/>
              </a:ext>
            </a:extLst>
          </p:cNvPr>
          <p:cNvSpPr/>
          <p:nvPr/>
        </p:nvSpPr>
        <p:spPr>
          <a:xfrm>
            <a:off x="7326786" y="2213203"/>
            <a:ext cx="4436745" cy="2899471"/>
          </a:xfrm>
          <a:prstGeom prst="rect">
            <a:avLst/>
          </a:prstGeom>
          <a:noFill/>
          <a:ln>
            <a:noFill/>
          </a:ln>
        </p:spPr>
        <p:txBody>
          <a:bodyPr spcFirstLastPara="1" wrap="square" lIns="91426" tIns="45700" rIns="91426" bIns="45700" anchor="t" anchorCtr="0">
            <a:spAutoFit/>
          </a:bodyPr>
          <a:lstStyle/>
          <a:p>
            <a:pPr marL="285753" indent="-285753">
              <a:lnSpc>
                <a:spcPct val="113999"/>
              </a:lnSpc>
              <a:buSzPts val="1800"/>
              <a:buFont typeface="Arial"/>
              <a:buChar char="•"/>
            </a:pPr>
            <a:r>
              <a:rPr lang="en-US" sz="1600">
                <a:latin typeface="Open Sans"/>
                <a:ea typeface="Open Sans"/>
              </a:rPr>
              <a:t>Number of households statewide with broadband internet  connections at home</a:t>
            </a:r>
          </a:p>
          <a:p>
            <a:pPr marL="285753" indent="-285753">
              <a:lnSpc>
                <a:spcPct val="113999"/>
              </a:lnSpc>
              <a:buSzPts val="1800"/>
              <a:buFont typeface="Arial"/>
              <a:buChar char="•"/>
            </a:pPr>
            <a:endParaRPr lang="en-US" sz="1600">
              <a:latin typeface="Open Sans"/>
              <a:ea typeface="Open Sans"/>
            </a:endParaRPr>
          </a:p>
          <a:p>
            <a:pPr marL="285753" indent="-285753">
              <a:lnSpc>
                <a:spcPct val="113999"/>
              </a:lnSpc>
              <a:buSzPts val="1800"/>
              <a:buFont typeface="Arial"/>
              <a:buChar char="•"/>
            </a:pPr>
            <a:r>
              <a:rPr lang="en-US" sz="1600">
                <a:latin typeface="Open Sans"/>
                <a:ea typeface="Open Sans"/>
                <a:cs typeface="Open Sans"/>
              </a:rPr>
              <a:t>Share of locations in each region that have more than one ISP option. </a:t>
            </a:r>
            <a:endParaRPr lang="en-US" sz="1401"/>
          </a:p>
          <a:p>
            <a:pPr marL="285753" indent="-285753">
              <a:lnSpc>
                <a:spcPct val="113999"/>
              </a:lnSpc>
              <a:buSzPts val="1800"/>
              <a:buFont typeface="Arial"/>
              <a:buChar char="•"/>
            </a:pPr>
            <a:endParaRPr lang="en-US" sz="1600">
              <a:latin typeface="Open Sans"/>
              <a:ea typeface="Open Sans"/>
              <a:cs typeface="Open Sans"/>
            </a:endParaRPr>
          </a:p>
          <a:p>
            <a:pPr marL="285753" indent="-285753">
              <a:lnSpc>
                <a:spcPct val="113999"/>
              </a:lnSpc>
              <a:buSzPts val="1800"/>
              <a:buFont typeface="Arial"/>
              <a:buChar char="•"/>
            </a:pPr>
            <a:r>
              <a:rPr lang="en-US" sz="1600">
                <a:latin typeface="Open Sans"/>
                <a:ea typeface="Open Sans"/>
                <a:cs typeface="Open Sans"/>
              </a:rPr>
              <a:t>Share of locations in each region that have options for unbundled, affordable broadband service. </a:t>
            </a:r>
            <a:endParaRPr lang="en-US" sz="1401"/>
          </a:p>
          <a:p>
            <a:pPr marL="285753" indent="-285753">
              <a:lnSpc>
                <a:spcPct val="113999"/>
              </a:lnSpc>
              <a:buSzPts val="1800"/>
              <a:buFont typeface="Arial"/>
              <a:buChar char="•"/>
            </a:pPr>
            <a:endParaRPr lang="en-US" sz="1600">
              <a:latin typeface="Open Sans"/>
              <a:ea typeface="Open Sans"/>
              <a:cs typeface="Open Sans"/>
            </a:endParaRPr>
          </a:p>
        </p:txBody>
      </p:sp>
      <p:sp>
        <p:nvSpPr>
          <p:cNvPr id="8" name="Arrow: Down 7">
            <a:extLst>
              <a:ext uri="{FF2B5EF4-FFF2-40B4-BE49-F238E27FC236}">
                <a16:creationId xmlns:a16="http://schemas.microsoft.com/office/drawing/2014/main" id="{7B83B131-7890-076B-29D6-C3CE8A884F4E}"/>
              </a:ext>
            </a:extLst>
          </p:cNvPr>
          <p:cNvSpPr/>
          <p:nvPr/>
        </p:nvSpPr>
        <p:spPr>
          <a:xfrm rot="10800000">
            <a:off x="7326787" y="3120627"/>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9" name="Arrow: Down 8">
            <a:extLst>
              <a:ext uri="{FF2B5EF4-FFF2-40B4-BE49-F238E27FC236}">
                <a16:creationId xmlns:a16="http://schemas.microsoft.com/office/drawing/2014/main" id="{AFB93395-9E5C-5F7B-E9A7-B2DBEF2C112C}"/>
              </a:ext>
            </a:extLst>
          </p:cNvPr>
          <p:cNvSpPr/>
          <p:nvPr/>
        </p:nvSpPr>
        <p:spPr>
          <a:xfrm rot="10800000">
            <a:off x="7316173" y="2300898"/>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1" name="Arrow: Down 10">
            <a:extLst>
              <a:ext uri="{FF2B5EF4-FFF2-40B4-BE49-F238E27FC236}">
                <a16:creationId xmlns:a16="http://schemas.microsoft.com/office/drawing/2014/main" id="{364E8E61-9B64-D122-4A7E-BE708F8D7FE1}"/>
              </a:ext>
            </a:extLst>
          </p:cNvPr>
          <p:cNvSpPr/>
          <p:nvPr/>
        </p:nvSpPr>
        <p:spPr>
          <a:xfrm rot="10800000">
            <a:off x="7326787" y="3927015"/>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5" name="Rectangle: Rounded Corners 14">
            <a:extLst>
              <a:ext uri="{FF2B5EF4-FFF2-40B4-BE49-F238E27FC236}">
                <a16:creationId xmlns:a16="http://schemas.microsoft.com/office/drawing/2014/main" id="{4838927E-C767-7C8D-D881-F09FA81E8621}"/>
              </a:ext>
            </a:extLst>
          </p:cNvPr>
          <p:cNvSpPr/>
          <p:nvPr/>
        </p:nvSpPr>
        <p:spPr>
          <a:xfrm>
            <a:off x="576272" y="1274944"/>
            <a:ext cx="5915751" cy="57168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Needs</a:t>
            </a:r>
          </a:p>
        </p:txBody>
      </p:sp>
      <p:sp>
        <p:nvSpPr>
          <p:cNvPr id="17" name="Rectangle: Rounded Corners 16">
            <a:extLst>
              <a:ext uri="{FF2B5EF4-FFF2-40B4-BE49-F238E27FC236}">
                <a16:creationId xmlns:a16="http://schemas.microsoft.com/office/drawing/2014/main" id="{7A01ABE4-9282-FAAC-64B0-BA183816C506}"/>
              </a:ext>
            </a:extLst>
          </p:cNvPr>
          <p:cNvSpPr/>
          <p:nvPr/>
        </p:nvSpPr>
        <p:spPr>
          <a:xfrm>
            <a:off x="7178286" y="1262852"/>
            <a:ext cx="4619577" cy="5716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Measurable Objectives</a:t>
            </a:r>
          </a:p>
        </p:txBody>
      </p:sp>
      <p:sp>
        <p:nvSpPr>
          <p:cNvPr id="18" name="TextBox 17">
            <a:extLst>
              <a:ext uri="{FF2B5EF4-FFF2-40B4-BE49-F238E27FC236}">
                <a16:creationId xmlns:a16="http://schemas.microsoft.com/office/drawing/2014/main" id="{C57D0E2C-9A43-8A1A-9D92-9772CE6703A7}"/>
              </a:ext>
            </a:extLst>
          </p:cNvPr>
          <p:cNvSpPr txBox="1"/>
          <p:nvPr/>
        </p:nvSpPr>
        <p:spPr>
          <a:xfrm>
            <a:off x="7169186" y="774514"/>
            <a:ext cx="4269565" cy="400110"/>
          </a:xfrm>
          <a:prstGeom prst="rect">
            <a:avLst/>
          </a:prstGeom>
          <a:noFill/>
        </p:spPr>
        <p:txBody>
          <a:bodyPr wrap="square" rtlCol="0">
            <a:spAutoFit/>
          </a:bodyP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Measurable</a:t>
            </a: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Objectives</a:t>
            </a: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9" name="Straight Arrow Connector 18">
            <a:extLst>
              <a:ext uri="{FF2B5EF4-FFF2-40B4-BE49-F238E27FC236}">
                <a16:creationId xmlns:a16="http://schemas.microsoft.com/office/drawing/2014/main" id="{DE6C0869-0718-5002-AA9A-0E6BC61CFE02}"/>
              </a:ext>
            </a:extLst>
          </p:cNvPr>
          <p:cNvCxnSpPr>
            <a:cxnSpLocks/>
          </p:cNvCxnSpPr>
          <p:nvPr/>
        </p:nvCxnSpPr>
        <p:spPr>
          <a:xfrm>
            <a:off x="6581126" y="1543998"/>
            <a:ext cx="508057" cy="5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6C6B660-F619-E285-3DDA-2B862941847B}"/>
              </a:ext>
            </a:extLst>
          </p:cNvPr>
          <p:cNvSpPr/>
          <p:nvPr/>
        </p:nvSpPr>
        <p:spPr>
          <a:xfrm>
            <a:off x="7178286" y="2007547"/>
            <a:ext cx="4619577" cy="3105128"/>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24" name="Rectangle 23">
            <a:extLst>
              <a:ext uri="{FF2B5EF4-FFF2-40B4-BE49-F238E27FC236}">
                <a16:creationId xmlns:a16="http://schemas.microsoft.com/office/drawing/2014/main" id="{E171CA5B-805C-03EA-CBE6-74B63531952E}"/>
              </a:ext>
            </a:extLst>
          </p:cNvPr>
          <p:cNvSpPr/>
          <p:nvPr/>
        </p:nvSpPr>
        <p:spPr>
          <a:xfrm>
            <a:off x="586068" y="2025190"/>
            <a:ext cx="5905955" cy="435455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286039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
          <p:cNvPicPr preferRelativeResize="0"/>
          <p:nvPr/>
        </p:nvPicPr>
        <p:blipFill rotWithShape="1">
          <a:blip r:embed="rId3">
            <a:alphaModFix/>
          </a:blip>
          <a:srcRect/>
          <a:stretch/>
        </p:blipFill>
        <p:spPr>
          <a:xfrm>
            <a:off x="1" y="1"/>
            <a:ext cx="12194974" cy="6859673"/>
          </a:xfrm>
          <a:prstGeom prst="rect">
            <a:avLst/>
          </a:prstGeom>
          <a:noFill/>
          <a:ln>
            <a:noFill/>
          </a:ln>
        </p:spPr>
      </p:pic>
      <p:sp>
        <p:nvSpPr>
          <p:cNvPr id="269" name="Google Shape;269;p3"/>
          <p:cNvSpPr/>
          <p:nvPr/>
        </p:nvSpPr>
        <p:spPr>
          <a:xfrm>
            <a:off x="0" y="0"/>
            <a:ext cx="12192000" cy="69596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270" name="Google Shape;270;p3"/>
          <p:cNvSpPr txBox="1"/>
          <p:nvPr/>
        </p:nvSpPr>
        <p:spPr>
          <a:xfrm>
            <a:off x="6096001" y="3349508"/>
            <a:ext cx="4569026" cy="2585667"/>
          </a:xfrm>
          <a:prstGeom prst="rect">
            <a:avLst/>
          </a:prstGeom>
          <a:noFill/>
          <a:ln>
            <a:noFill/>
          </a:ln>
        </p:spPr>
        <p:txBody>
          <a:bodyPr spcFirstLastPara="1" wrap="square" lIns="91426" tIns="45700" rIns="91426" bIns="45700" anchor="t" anchorCtr="0">
            <a:spAutoFit/>
          </a:bodyPr>
          <a:lstStyle/>
          <a:p>
            <a:r>
              <a:rPr lang="en-US" sz="5401" err="1">
                <a:solidFill>
                  <a:schemeClr val="lt1"/>
                </a:solidFill>
                <a:latin typeface="Open Sans Light"/>
                <a:ea typeface="Open Sans Light"/>
                <a:cs typeface="Open Sans Light"/>
                <a:sym typeface="Open Sans Light"/>
              </a:rPr>
              <a:t>ConnectALL’s</a:t>
            </a:r>
            <a:r>
              <a:rPr lang="en-US" sz="5401">
                <a:solidFill>
                  <a:schemeClr val="lt1"/>
                </a:solidFill>
                <a:latin typeface="Open Sans Light"/>
                <a:ea typeface="Open Sans Light"/>
                <a:cs typeface="Open Sans Light"/>
                <a:sym typeface="Open Sans Light"/>
              </a:rPr>
              <a:t> Vision for Digital Equity</a:t>
            </a:r>
            <a:endParaRPr sz="5401">
              <a:solidFill>
                <a:schemeClr val="lt1"/>
              </a:solidFill>
              <a:latin typeface="Open Sans Light"/>
              <a:ea typeface="Open Sans Light"/>
              <a:cs typeface="Open Sans Light"/>
              <a:sym typeface="Open Sans Light"/>
            </a:endParaRPr>
          </a:p>
        </p:txBody>
      </p:sp>
      <p:grpSp>
        <p:nvGrpSpPr>
          <p:cNvPr id="271" name="Google Shape;271;p3"/>
          <p:cNvGrpSpPr/>
          <p:nvPr/>
        </p:nvGrpSpPr>
        <p:grpSpPr>
          <a:xfrm>
            <a:off x="5356930" y="1886259"/>
            <a:ext cx="6835068" cy="1176320"/>
            <a:chOff x="5356929" y="1886259"/>
            <a:chExt cx="6835069" cy="1176320"/>
          </a:xfrm>
        </p:grpSpPr>
        <p:sp>
          <p:nvSpPr>
            <p:cNvPr id="272" name="Google Shape;272;p3"/>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1" b="1">
                  <a:solidFill>
                    <a:srgbClr val="579AEF"/>
                  </a:solidFill>
                  <a:latin typeface="Open Sans ExtraBold"/>
                  <a:ea typeface="Open Sans ExtraBold"/>
                  <a:cs typeface="Open Sans ExtraBold"/>
                  <a:sym typeface="Open Sans ExtraBold"/>
                </a:rPr>
                <a:t>01</a:t>
              </a:r>
              <a:endParaRPr sz="1401"/>
            </a:p>
          </p:txBody>
        </p:sp>
        <p:sp>
          <p:nvSpPr>
            <p:cNvPr id="273" name="Google Shape;273;p3"/>
            <p:cNvSpPr/>
            <p:nvPr/>
          </p:nvSpPr>
          <p:spPr>
            <a:xfrm flipH="1">
              <a:off x="5356930" y="1886259"/>
              <a:ext cx="107060" cy="1176320"/>
            </a:xfrm>
            <a:prstGeom prst="rect">
              <a:avLst/>
            </a:prstGeom>
            <a:solidFill>
              <a:schemeClr val="accent3"/>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
        <p:nvSpPr>
          <p:cNvPr id="274" name="Google Shape;274;p3"/>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2</a:t>
            </a:fld>
            <a:endParaRPr sz="1051">
              <a:solidFill>
                <a:schemeClr val="lt1"/>
              </a:solidFill>
              <a:latin typeface="Open Sans Light"/>
              <a:ea typeface="Open Sans Light"/>
              <a:cs typeface="Open Sans Light"/>
              <a:sym typeface="Open Sans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13006309" y="617048"/>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8" name="TextBox 24">
            <a:extLst>
              <a:ext uri="{FF2B5EF4-FFF2-40B4-BE49-F238E27FC236}">
                <a16:creationId xmlns:a16="http://schemas.microsoft.com/office/drawing/2014/main" id="{0F1CC179-F454-3E34-0489-147F44A9DA05}"/>
              </a:ext>
            </a:extLst>
          </p:cNvPr>
          <p:cNvSpPr txBox="1">
            <a:spLocks noChangeArrowheads="1"/>
          </p:cNvSpPr>
          <p:nvPr/>
        </p:nvSpPr>
        <p:spPr bwMode="auto">
          <a:xfrm>
            <a:off x="639764" y="438151"/>
            <a:ext cx="11346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000">
                <a:latin typeface="Open Sans"/>
                <a:ea typeface="Open Sans"/>
                <a:cs typeface="Open Sans"/>
              </a:rPr>
              <a:t>To address the gaps and accomplish the measurable objectives, leading to the long-term outcomes, the following activities comprise the implementation plan. </a:t>
            </a:r>
            <a:endParaRPr lang="en-US" sz="2000"/>
          </a:p>
        </p:txBody>
      </p:sp>
      <p:sp>
        <p:nvSpPr>
          <p:cNvPr id="29" name="TextBox 28">
            <a:extLst>
              <a:ext uri="{FF2B5EF4-FFF2-40B4-BE49-F238E27FC236}">
                <a16:creationId xmlns:a16="http://schemas.microsoft.com/office/drawing/2014/main" id="{A6AFDF65-B090-90B5-CF53-322F88C3F318}"/>
              </a:ext>
            </a:extLst>
          </p:cNvPr>
          <p:cNvSpPr txBox="1"/>
          <p:nvPr/>
        </p:nvSpPr>
        <p:spPr>
          <a:xfrm>
            <a:off x="639765" y="100014"/>
            <a:ext cx="6713534" cy="338554"/>
          </a:xfrm>
          <a:prstGeom prst="rect">
            <a:avLst/>
          </a:prstGeom>
          <a:noFill/>
        </p:spPr>
        <p:txBody>
          <a:bodyPr wrap="square">
            <a:spAutoFit/>
          </a:bodyPr>
          <a:lstStyle/>
          <a:p>
            <a:pPr defTabSz="914411">
              <a:buSzPts val="1600"/>
              <a:defRPr/>
            </a:pPr>
            <a:r>
              <a:rPr lang="en-US" sz="1600" b="1">
                <a:solidFill>
                  <a:srgbClr val="5AA3DC"/>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BROADBAND AFFORDABILITY &amp; AVAILABILITY – ACTIVITIES</a:t>
            </a:r>
            <a:endParaRPr lang="en-US" sz="1600" b="1">
              <a:solidFill>
                <a:srgbClr val="579AEF"/>
              </a:solidFill>
              <a:latin typeface="Open Sans ExtraBold"/>
              <a:ea typeface="Open Sans ExtraBold"/>
              <a:cs typeface="Open Sans ExtraBold"/>
              <a:sym typeface="Open Sans ExtraBold"/>
            </a:endParaRPr>
          </a:p>
        </p:txBody>
      </p:sp>
      <p:cxnSp>
        <p:nvCxnSpPr>
          <p:cNvPr id="30" name="Straight Connector 29">
            <a:extLst>
              <a:ext uri="{FF2B5EF4-FFF2-40B4-BE49-F238E27FC236}">
                <a16:creationId xmlns:a16="http://schemas.microsoft.com/office/drawing/2014/main" id="{2D529DD4-8746-0773-E573-979A136ED836}"/>
              </a:ext>
            </a:extLst>
          </p:cNvPr>
          <p:cNvCxnSpPr/>
          <p:nvPr/>
        </p:nvCxnSpPr>
        <p:spPr>
          <a:xfrm>
            <a:off x="539118" y="-1"/>
            <a:ext cx="0" cy="109728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Google Shape;516;p29">
            <a:extLst>
              <a:ext uri="{FF2B5EF4-FFF2-40B4-BE49-F238E27FC236}">
                <a16:creationId xmlns:a16="http://schemas.microsoft.com/office/drawing/2014/main" id="{8CD08D1B-C687-280F-960A-A878FFBA3ECE}"/>
              </a:ext>
            </a:extLst>
          </p:cNvPr>
          <p:cNvSpPr/>
          <p:nvPr/>
        </p:nvSpPr>
        <p:spPr>
          <a:xfrm>
            <a:off x="976113" y="2225130"/>
            <a:ext cx="5018287" cy="4231887"/>
          </a:xfrm>
          <a:prstGeom prst="rect">
            <a:avLst/>
          </a:prstGeom>
          <a:noFill/>
          <a:ln>
            <a:noFill/>
          </a:ln>
        </p:spPr>
        <p:txBody>
          <a:bodyPr spcFirstLastPara="1" wrap="square" lIns="91426" tIns="45700" rIns="91426" bIns="45700" anchor="t" anchorCtr="0">
            <a:spAutoFit/>
          </a:bodyPr>
          <a:lstStyle/>
          <a:p>
            <a:pPr marL="285750" indent="-285750">
              <a:spcAft>
                <a:spcPts val="600"/>
              </a:spcAft>
              <a:buFont typeface="Arial"/>
              <a:buChar char="•"/>
            </a:pPr>
            <a:r>
              <a:rPr lang="en-US" sz="1800">
                <a:latin typeface="Open Sans"/>
              </a:rPr>
              <a:t>Deliver </a:t>
            </a:r>
            <a:r>
              <a:rPr lang="en-US" sz="1800" b="1">
                <a:latin typeface="Open Sans"/>
              </a:rPr>
              <a:t>last-mile connections</a:t>
            </a:r>
          </a:p>
          <a:p>
            <a:pPr marL="285750" indent="-285750">
              <a:spcAft>
                <a:spcPts val="600"/>
              </a:spcAft>
              <a:buFont typeface="Arial"/>
              <a:buChar char="•"/>
            </a:pPr>
            <a:r>
              <a:rPr lang="en-US" sz="1800">
                <a:latin typeface="Open Sans"/>
              </a:rPr>
              <a:t>Invest in </a:t>
            </a:r>
            <a:r>
              <a:rPr lang="en-US" sz="1800" b="1">
                <a:latin typeface="Open Sans"/>
              </a:rPr>
              <a:t>high quality internet infrastructure</a:t>
            </a:r>
            <a:r>
              <a:rPr lang="en-US" sz="1800">
                <a:latin typeface="Open Sans"/>
              </a:rPr>
              <a:t> in low-income and areas over-reliant on DSL and Satellite service</a:t>
            </a:r>
          </a:p>
          <a:p>
            <a:pPr marL="285750" lvl="0" indent="-285750">
              <a:spcAft>
                <a:spcPts val="600"/>
              </a:spcAft>
              <a:buFont typeface="Arial"/>
              <a:buChar char="•"/>
            </a:pPr>
            <a:r>
              <a:rPr lang="en-US" sz="1800">
                <a:latin typeface="Open Sans"/>
              </a:rPr>
              <a:t>Invest in </a:t>
            </a:r>
            <a:r>
              <a:rPr lang="en-US" sz="1800" b="1">
                <a:latin typeface="Open Sans"/>
              </a:rPr>
              <a:t>outreach efforts</a:t>
            </a:r>
            <a:r>
              <a:rPr lang="en-US" sz="1800">
                <a:latin typeface="Open Sans"/>
              </a:rPr>
              <a:t> </a:t>
            </a:r>
          </a:p>
          <a:p>
            <a:pPr marL="285750" lvl="0" indent="-285750">
              <a:spcAft>
                <a:spcPts val="600"/>
              </a:spcAft>
              <a:buFont typeface="Arial"/>
              <a:buChar char="•"/>
            </a:pPr>
            <a:r>
              <a:rPr lang="en-US" sz="1800">
                <a:latin typeface="Open Sans"/>
              </a:rPr>
              <a:t>Fund existing efforts to greater reach </a:t>
            </a:r>
            <a:r>
              <a:rPr lang="en-US" sz="1800" b="1">
                <a:latin typeface="Open Sans"/>
              </a:rPr>
              <a:t>aging individuals, veterans, and others with limited mobility</a:t>
            </a:r>
          </a:p>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Invest in </a:t>
            </a:r>
            <a:r>
              <a:rPr lang="en-US" sz="1800" b="1">
                <a:solidFill>
                  <a:schemeClr val="tx1"/>
                </a:solidFill>
                <a:latin typeface="Open Sans"/>
                <a:ea typeface="Open Sans"/>
                <a:cs typeface="Open Sans"/>
              </a:rPr>
              <a:t>political base building</a:t>
            </a:r>
          </a:p>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Raise public awareness of the </a:t>
            </a:r>
            <a:r>
              <a:rPr lang="en-US" sz="1800" b="1">
                <a:solidFill>
                  <a:schemeClr val="tx1"/>
                </a:solidFill>
                <a:latin typeface="Open Sans"/>
                <a:ea typeface="Open Sans"/>
                <a:cs typeface="Open Sans"/>
              </a:rPr>
              <a:t>risks associated with internet service bundles</a:t>
            </a:r>
          </a:p>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Support </a:t>
            </a:r>
            <a:r>
              <a:rPr lang="en-US" sz="1800" b="1">
                <a:solidFill>
                  <a:schemeClr val="tx1"/>
                </a:solidFill>
                <a:latin typeface="Open Sans"/>
                <a:ea typeface="Open Sans"/>
                <a:cs typeface="Open Sans"/>
              </a:rPr>
              <a:t>awareness building campaigns</a:t>
            </a:r>
          </a:p>
        </p:txBody>
      </p:sp>
      <p:sp>
        <p:nvSpPr>
          <p:cNvPr id="12" name="Google Shape;524;p29">
            <a:extLst>
              <a:ext uri="{FF2B5EF4-FFF2-40B4-BE49-F238E27FC236}">
                <a16:creationId xmlns:a16="http://schemas.microsoft.com/office/drawing/2014/main" id="{34FA2976-83D1-6C33-FFBF-2556BDD51C1A}"/>
              </a:ext>
            </a:extLst>
          </p:cNvPr>
          <p:cNvSpPr/>
          <p:nvPr/>
        </p:nvSpPr>
        <p:spPr>
          <a:xfrm>
            <a:off x="6157713" y="2225130"/>
            <a:ext cx="5020056" cy="2893059"/>
          </a:xfrm>
          <a:prstGeom prst="rect">
            <a:avLst/>
          </a:prstGeom>
          <a:noFill/>
          <a:ln>
            <a:noFill/>
          </a:ln>
        </p:spPr>
        <p:txBody>
          <a:bodyPr spcFirstLastPara="1" wrap="square" lIns="91426" tIns="45700" rIns="91426" bIns="45700" anchor="t" anchorCtr="0">
            <a:spAutoFit/>
          </a:bodyPr>
          <a:lstStyle/>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Change </a:t>
            </a:r>
            <a:r>
              <a:rPr lang="en-US" sz="1800" b="1">
                <a:solidFill>
                  <a:schemeClr val="tx1"/>
                </a:solidFill>
                <a:latin typeface="Open Sans"/>
                <a:ea typeface="Open Sans"/>
                <a:cs typeface="Open Sans"/>
              </a:rPr>
              <a:t>ACP implementation policy </a:t>
            </a:r>
          </a:p>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Ensure costs from bundled services are not hidden from consumers</a:t>
            </a:r>
          </a:p>
          <a:p>
            <a:pPr marL="285753" indent="-285753">
              <a:spcAft>
                <a:spcPts val="600"/>
              </a:spcAft>
              <a:buFont typeface="Arial" panose="020B0604020202020204" pitchFamily="34" charset="0"/>
              <a:buChar char="•"/>
            </a:pPr>
            <a:r>
              <a:rPr lang="en-US" sz="1800" b="1">
                <a:solidFill>
                  <a:schemeClr val="tx1"/>
                </a:solidFill>
                <a:latin typeface="Open Sans"/>
                <a:ea typeface="Open Sans"/>
                <a:cs typeface="Open Sans"/>
              </a:rPr>
              <a:t>Align ACP eligibility and enrollment</a:t>
            </a:r>
            <a:r>
              <a:rPr lang="en-US" sz="1800">
                <a:solidFill>
                  <a:schemeClr val="tx1"/>
                </a:solidFill>
                <a:latin typeface="Open Sans"/>
                <a:ea typeface="Open Sans"/>
                <a:cs typeface="Open Sans"/>
              </a:rPr>
              <a:t> processes with other means-tested programs</a:t>
            </a:r>
          </a:p>
          <a:p>
            <a:pPr marL="285753" indent="-285753">
              <a:spcAft>
                <a:spcPts val="600"/>
              </a:spcAft>
              <a:buFont typeface="Arial" panose="020B0604020202020204" pitchFamily="34" charset="0"/>
              <a:buChar char="•"/>
            </a:pPr>
            <a:r>
              <a:rPr lang="en-US" sz="1800">
                <a:solidFill>
                  <a:schemeClr val="tx1"/>
                </a:solidFill>
                <a:latin typeface="Open Sans"/>
                <a:ea typeface="Open Sans"/>
                <a:cs typeface="Open Sans"/>
              </a:rPr>
              <a:t>Identify ways to complement ACP subsidies to </a:t>
            </a:r>
            <a:r>
              <a:rPr lang="en-US" sz="1800" b="1">
                <a:solidFill>
                  <a:schemeClr val="tx1"/>
                </a:solidFill>
                <a:latin typeface="Open Sans"/>
                <a:ea typeface="Open Sans"/>
                <a:cs typeface="Open Sans"/>
              </a:rPr>
              <a:t>make internet more affordable</a:t>
            </a:r>
            <a:endParaRPr lang="en-US" sz="1800">
              <a:solidFill>
                <a:schemeClr val="tx1"/>
              </a:solidFill>
              <a:latin typeface="Open Sans"/>
              <a:ea typeface="Open Sans"/>
              <a:cs typeface="Open Sans"/>
            </a:endParaRPr>
          </a:p>
        </p:txBody>
      </p:sp>
      <p:sp>
        <p:nvSpPr>
          <p:cNvPr id="3" name="Rectangle: Rounded Corners 2">
            <a:extLst>
              <a:ext uri="{FF2B5EF4-FFF2-40B4-BE49-F238E27FC236}">
                <a16:creationId xmlns:a16="http://schemas.microsoft.com/office/drawing/2014/main" id="{091096EA-0F78-1776-401A-381E776F8A5F}"/>
              </a:ext>
            </a:extLst>
          </p:cNvPr>
          <p:cNvSpPr/>
          <p:nvPr/>
        </p:nvSpPr>
        <p:spPr>
          <a:xfrm>
            <a:off x="812800" y="1326716"/>
            <a:ext cx="10363199"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Activities</a:t>
            </a:r>
          </a:p>
        </p:txBody>
      </p:sp>
      <p:sp>
        <p:nvSpPr>
          <p:cNvPr id="4" name="Rectangle 3">
            <a:extLst>
              <a:ext uri="{FF2B5EF4-FFF2-40B4-BE49-F238E27FC236}">
                <a16:creationId xmlns:a16="http://schemas.microsoft.com/office/drawing/2014/main" id="{46AB457D-8100-0181-FA49-74C3FFDC341A}"/>
              </a:ext>
            </a:extLst>
          </p:cNvPr>
          <p:cNvSpPr/>
          <p:nvPr/>
        </p:nvSpPr>
        <p:spPr>
          <a:xfrm>
            <a:off x="812800" y="2046364"/>
            <a:ext cx="10363199" cy="4506836"/>
          </a:xfrm>
          <a:prstGeom prst="rect">
            <a:avLst/>
          </a:prstGeom>
          <a:noFill/>
          <a:ln>
            <a:solidFill>
              <a:srgbClr val="CC7D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546210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 descr="A group of children sitting on the floor looking at a tablet&#10;&#10;Description automatically generated with medium confidence"/>
          <p:cNvPicPr preferRelativeResize="0"/>
          <p:nvPr/>
        </p:nvPicPr>
        <p:blipFill rotWithShape="1">
          <a:blip r:embed="rId3">
            <a:alphaModFix/>
          </a:blip>
          <a:srcRect l="-10" t="7824" r="10" b="7823"/>
          <a:stretch/>
        </p:blipFill>
        <p:spPr>
          <a:xfrm>
            <a:off x="-2472" y="0"/>
            <a:ext cx="12194471" cy="6858000"/>
          </a:xfrm>
          <a:prstGeom prst="rect">
            <a:avLst/>
          </a:prstGeom>
          <a:noFill/>
          <a:ln>
            <a:noFill/>
          </a:ln>
        </p:spPr>
      </p:pic>
      <p:sp>
        <p:nvSpPr>
          <p:cNvPr id="252" name="Google Shape;252;p1"/>
          <p:cNvSpPr/>
          <p:nvPr/>
        </p:nvSpPr>
        <p:spPr>
          <a:xfrm>
            <a:off x="-2472" y="0"/>
            <a:ext cx="12192000" cy="69596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2" name="Google Shape;270;p3">
            <a:extLst>
              <a:ext uri="{FF2B5EF4-FFF2-40B4-BE49-F238E27FC236}">
                <a16:creationId xmlns:a16="http://schemas.microsoft.com/office/drawing/2014/main" id="{6F9D7639-7983-AD1C-422A-361AD636AE1F}"/>
              </a:ext>
            </a:extLst>
          </p:cNvPr>
          <p:cNvSpPr txBox="1"/>
          <p:nvPr/>
        </p:nvSpPr>
        <p:spPr>
          <a:xfrm>
            <a:off x="6095999" y="3349509"/>
            <a:ext cx="5515899" cy="2308284"/>
          </a:xfrm>
          <a:prstGeom prst="rect">
            <a:avLst/>
          </a:prstGeom>
          <a:noFill/>
          <a:ln>
            <a:noFill/>
          </a:ln>
        </p:spPr>
        <p:txBody>
          <a:bodyPr spcFirstLastPara="1" wrap="square" lIns="91426" tIns="45700" rIns="91426" bIns="45700" anchor="t" anchorCtr="0">
            <a:spAutoFit/>
          </a:bodyPr>
          <a:lstStyle/>
          <a:p>
            <a:r>
              <a:rPr lang="en-US" sz="4800">
                <a:solidFill>
                  <a:schemeClr val="lt1"/>
                </a:solidFill>
                <a:latin typeface="Open Sans Light"/>
                <a:ea typeface="Open Sans Light"/>
                <a:cs typeface="Open Sans Light"/>
                <a:sym typeface="Open Sans Light"/>
              </a:rPr>
              <a:t>Deep Dive: Accessible Devices &amp; Device Support</a:t>
            </a:r>
          </a:p>
        </p:txBody>
      </p:sp>
      <p:grpSp>
        <p:nvGrpSpPr>
          <p:cNvPr id="3" name="Google Shape;271;p3">
            <a:extLst>
              <a:ext uri="{FF2B5EF4-FFF2-40B4-BE49-F238E27FC236}">
                <a16:creationId xmlns:a16="http://schemas.microsoft.com/office/drawing/2014/main" id="{538D03AA-D954-E328-B83E-FEB358CDE5E8}"/>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C9B21535-3C0F-90A6-3149-3EB09C5A4852}"/>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rPr>
                <a:t>05</a:t>
              </a:r>
            </a:p>
          </p:txBody>
        </p:sp>
        <p:sp>
          <p:nvSpPr>
            <p:cNvPr id="5" name="Google Shape;273;p3">
              <a:extLst>
                <a:ext uri="{FF2B5EF4-FFF2-40B4-BE49-F238E27FC236}">
                  <a16:creationId xmlns:a16="http://schemas.microsoft.com/office/drawing/2014/main" id="{8A9BF81B-D60D-987E-677C-43C755386B16}"/>
                </a:ext>
              </a:extLst>
            </p:cNvPr>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72220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640173" y="889344"/>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 name="Google Shape;203;g27e0bd7378e_0_259">
            <a:extLst>
              <a:ext uri="{FF2B5EF4-FFF2-40B4-BE49-F238E27FC236}">
                <a16:creationId xmlns:a16="http://schemas.microsoft.com/office/drawing/2014/main" id="{D7A810A5-DA72-D9B0-7E49-1FC4F35F03B2}"/>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r>
              <a:rPr lang="en-US" sz="1600" b="1">
                <a:solidFill>
                  <a:srgbClr val="5AA3DC"/>
                </a:solidFill>
                <a:latin typeface="Open Sans" panose="020B0606030504020204" pitchFamily="34" charset="0"/>
                <a:ea typeface="Open Sans" panose="020B0606030504020204" pitchFamily="34" charset="0"/>
                <a:cs typeface="Open Sans" panose="020B0606030504020204" pitchFamily="34" charset="0"/>
                <a:sym typeface="Open Sans ExtraBold"/>
              </a:rPr>
              <a:t>ACCESSIBLE DEVICES AND DEVICE SUPPORT</a:t>
            </a:r>
            <a:r>
              <a:rPr lang="en-US" sz="1600" b="1">
                <a:solidFill>
                  <a:schemeClr val="accent6"/>
                </a:solidFill>
                <a:latin typeface="Open Sans" panose="020B0606030504020204" pitchFamily="34" charset="0"/>
                <a:ea typeface="Open Sans" panose="020B0606030504020204" pitchFamily="34" charset="0"/>
                <a:cs typeface="Open Sans" panose="020B0606030504020204" pitchFamily="34" charset="0"/>
                <a:sym typeface="Open Sans ExtraBold"/>
              </a:rPr>
              <a:t> – NEEDS AND GAPS</a:t>
            </a:r>
            <a:endParaRPr lang="en-US" sz="1600" b="1">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Google Shape;206;g27e0bd7378e_0_259">
            <a:extLst>
              <a:ext uri="{FF2B5EF4-FFF2-40B4-BE49-F238E27FC236}">
                <a16:creationId xmlns:a16="http://schemas.microsoft.com/office/drawing/2014/main" id="{4FAC2058-3197-5F1F-F461-0398090AC4C4}"/>
              </a:ext>
            </a:extLst>
          </p:cNvPr>
          <p:cNvSpPr/>
          <p:nvPr/>
        </p:nvSpPr>
        <p:spPr>
          <a:xfrm rot="5400000">
            <a:off x="-77578" y="131572"/>
            <a:ext cx="1371600" cy="63900"/>
          </a:xfrm>
          <a:prstGeom prst="rect">
            <a:avLst/>
          </a:prstGeom>
          <a:solidFill>
            <a:schemeClr val="accent6"/>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4" name="Google Shape;207;g27e0bd7378e_0_259">
            <a:extLst>
              <a:ext uri="{FF2B5EF4-FFF2-40B4-BE49-F238E27FC236}">
                <a16:creationId xmlns:a16="http://schemas.microsoft.com/office/drawing/2014/main" id="{CB3C0BAA-4DC0-E77F-EF57-5A1E4C3125EF}"/>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endParaRPr lang="en-US" sz="2000">
              <a:latin typeface="Open Sans"/>
              <a:ea typeface="Open Sans"/>
              <a:cs typeface="Open Sans"/>
            </a:endParaRPr>
          </a:p>
        </p:txBody>
      </p:sp>
      <p:sp>
        <p:nvSpPr>
          <p:cNvPr id="14" name="Google Shape;52;p42">
            <a:extLst>
              <a:ext uri="{FF2B5EF4-FFF2-40B4-BE49-F238E27FC236}">
                <a16:creationId xmlns:a16="http://schemas.microsoft.com/office/drawing/2014/main" id="{92E37328-5A62-7E90-C807-06B6DF3B414B}"/>
              </a:ext>
            </a:extLst>
          </p:cNvPr>
          <p:cNvSpPr txBox="1">
            <a:spLocks/>
          </p:cNvSpPr>
          <p:nvPr/>
        </p:nvSpPr>
        <p:spPr>
          <a:xfrm>
            <a:off x="642207" y="2173504"/>
            <a:ext cx="5642729" cy="438480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10% of New Yorkers reported lacking sufficient internet-enabled devices in their homes.</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Low-income households are 20% less likely than other New Yorkers to access the internet through a laptop, and 7% less likely to do so through a desktop.</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Individuals living with disabilities are 8% more likely to live in homes without a laptop. </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24% of New Yorkers reported being self-sufficient at fixing issues with their devices.</a:t>
            </a:r>
          </a:p>
          <a:p>
            <a:pPr>
              <a:lnSpc>
                <a:spcPct val="100000"/>
              </a:lnSpc>
            </a:pPr>
            <a:r>
              <a:rPr lang="en-US" sz="1600">
                <a:latin typeface="Open Sans" panose="020B0606030504020204" pitchFamily="34" charset="0"/>
                <a:ea typeface="Open Sans" panose="020B0606030504020204" pitchFamily="34" charset="0"/>
                <a:cs typeface="Open Sans" panose="020B0606030504020204" pitchFamily="34" charset="0"/>
              </a:rPr>
              <a:t>76% of New Yorkers reported relying on friends, family, tech support, or other sources of assistance when their devices stopped working properly. </a:t>
            </a:r>
          </a:p>
        </p:txBody>
      </p:sp>
      <p:sp>
        <p:nvSpPr>
          <p:cNvPr id="5" name="Rectangle 4">
            <a:extLst>
              <a:ext uri="{FF2B5EF4-FFF2-40B4-BE49-F238E27FC236}">
                <a16:creationId xmlns:a16="http://schemas.microsoft.com/office/drawing/2014/main" id="{94F79AC4-79CB-0269-3FD0-83ECB6A931B9}"/>
              </a:ext>
            </a:extLst>
          </p:cNvPr>
          <p:cNvSpPr/>
          <p:nvPr/>
        </p:nvSpPr>
        <p:spPr>
          <a:xfrm>
            <a:off x="7178286" y="2030758"/>
            <a:ext cx="4619577" cy="374162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2" name="Google Shape;523;p29">
            <a:extLst>
              <a:ext uri="{FF2B5EF4-FFF2-40B4-BE49-F238E27FC236}">
                <a16:creationId xmlns:a16="http://schemas.microsoft.com/office/drawing/2014/main" id="{0DE52780-AF46-7255-D9C7-39BA126C42D5}"/>
              </a:ext>
            </a:extLst>
          </p:cNvPr>
          <p:cNvSpPr/>
          <p:nvPr/>
        </p:nvSpPr>
        <p:spPr>
          <a:xfrm>
            <a:off x="7438746" y="2030757"/>
            <a:ext cx="4498607" cy="3741625"/>
          </a:xfrm>
          <a:prstGeom prst="rect">
            <a:avLst/>
          </a:prstGeom>
          <a:noFill/>
          <a:ln>
            <a:noFill/>
          </a:ln>
        </p:spPr>
        <p:txBody>
          <a:bodyPr spcFirstLastPara="1" wrap="square" lIns="91426" tIns="45700" rIns="91426" bIns="45700" anchor="t" anchorCtr="0">
            <a:spAutoFit/>
          </a:bodyPr>
          <a:lstStyle/>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Number of New York households that have internet enabled devices at home. </a:t>
            </a:r>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Access to assistive technology</a:t>
            </a:r>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Number of New Yorkers reporting challenges maintaining or troubleshooting their own devices. </a:t>
            </a:r>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Options for proper device disposal, recycling, and refurbishment. </a:t>
            </a:r>
            <a:endParaRPr lang="en-US" sz="1401">
              <a:latin typeface="Open Sans"/>
            </a:endParaRPr>
          </a:p>
          <a:p>
            <a:pPr marL="285753" indent="-285753">
              <a:lnSpc>
                <a:spcPct val="113999"/>
              </a:lnSpc>
              <a:buSzPts val="1800"/>
              <a:buFont typeface="Arial"/>
              <a:buChar char="•"/>
            </a:pPr>
            <a:endParaRPr lang="en-US" sz="1600">
              <a:latin typeface="Open Sans"/>
              <a:ea typeface="Open Sans"/>
              <a:cs typeface="Open Sans"/>
            </a:endParaRPr>
          </a:p>
        </p:txBody>
      </p:sp>
      <p:sp>
        <p:nvSpPr>
          <p:cNvPr id="13" name="Arrow: Down 12">
            <a:extLst>
              <a:ext uri="{FF2B5EF4-FFF2-40B4-BE49-F238E27FC236}">
                <a16:creationId xmlns:a16="http://schemas.microsoft.com/office/drawing/2014/main" id="{D7EE3CAA-B30D-FB35-FBB1-37B09D9316D8}"/>
              </a:ext>
            </a:extLst>
          </p:cNvPr>
          <p:cNvSpPr/>
          <p:nvPr/>
        </p:nvSpPr>
        <p:spPr>
          <a:xfrm rot="10800000">
            <a:off x="7444470" y="2333453"/>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5" name="Arrow: Down 14">
            <a:extLst>
              <a:ext uri="{FF2B5EF4-FFF2-40B4-BE49-F238E27FC236}">
                <a16:creationId xmlns:a16="http://schemas.microsoft.com/office/drawing/2014/main" id="{AB712648-9164-F78B-E6B9-7026D1EC0D4B}"/>
              </a:ext>
            </a:extLst>
          </p:cNvPr>
          <p:cNvSpPr/>
          <p:nvPr/>
        </p:nvSpPr>
        <p:spPr>
          <a:xfrm rot="10800000">
            <a:off x="7444470" y="3165432"/>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6" name="Arrow: Down 15">
            <a:extLst>
              <a:ext uri="{FF2B5EF4-FFF2-40B4-BE49-F238E27FC236}">
                <a16:creationId xmlns:a16="http://schemas.microsoft.com/office/drawing/2014/main" id="{0BAD65A8-6CF1-9FB9-1096-2A63BEA0DEAB}"/>
              </a:ext>
            </a:extLst>
          </p:cNvPr>
          <p:cNvSpPr/>
          <p:nvPr/>
        </p:nvSpPr>
        <p:spPr>
          <a:xfrm rot="10800000">
            <a:off x="7446212" y="4833788"/>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7" name="Arrow: Down 16">
            <a:extLst>
              <a:ext uri="{FF2B5EF4-FFF2-40B4-BE49-F238E27FC236}">
                <a16:creationId xmlns:a16="http://schemas.microsoft.com/office/drawing/2014/main" id="{17103A3A-3EAF-9AE4-0744-3F483BB2BD77}"/>
              </a:ext>
            </a:extLst>
          </p:cNvPr>
          <p:cNvSpPr/>
          <p:nvPr/>
        </p:nvSpPr>
        <p:spPr>
          <a:xfrm>
            <a:off x="7446212" y="3806829"/>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8" name="Rectangle: Rounded Corners 17">
            <a:extLst>
              <a:ext uri="{FF2B5EF4-FFF2-40B4-BE49-F238E27FC236}">
                <a16:creationId xmlns:a16="http://schemas.microsoft.com/office/drawing/2014/main" id="{68E8B55B-4B3E-DD8F-B68A-E1801134F96F}"/>
              </a:ext>
            </a:extLst>
          </p:cNvPr>
          <p:cNvSpPr/>
          <p:nvPr/>
        </p:nvSpPr>
        <p:spPr>
          <a:xfrm>
            <a:off x="576272" y="1274944"/>
            <a:ext cx="5915751" cy="57168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Needs</a:t>
            </a:r>
          </a:p>
        </p:txBody>
      </p:sp>
      <p:sp>
        <p:nvSpPr>
          <p:cNvPr id="19" name="Rectangle: Rounded Corners 18">
            <a:extLst>
              <a:ext uri="{FF2B5EF4-FFF2-40B4-BE49-F238E27FC236}">
                <a16:creationId xmlns:a16="http://schemas.microsoft.com/office/drawing/2014/main" id="{7729941A-5508-CBD1-A982-8FDD62AC6F69}"/>
              </a:ext>
            </a:extLst>
          </p:cNvPr>
          <p:cNvSpPr/>
          <p:nvPr/>
        </p:nvSpPr>
        <p:spPr>
          <a:xfrm>
            <a:off x="7178286" y="1262852"/>
            <a:ext cx="4619577" cy="5716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Measurable Objectives</a:t>
            </a:r>
          </a:p>
        </p:txBody>
      </p:sp>
      <p:cxnSp>
        <p:nvCxnSpPr>
          <p:cNvPr id="20" name="Straight Arrow Connector 19">
            <a:extLst>
              <a:ext uri="{FF2B5EF4-FFF2-40B4-BE49-F238E27FC236}">
                <a16:creationId xmlns:a16="http://schemas.microsoft.com/office/drawing/2014/main" id="{6213EB83-AADA-E91D-E434-677BDC576566}"/>
              </a:ext>
            </a:extLst>
          </p:cNvPr>
          <p:cNvCxnSpPr>
            <a:cxnSpLocks/>
          </p:cNvCxnSpPr>
          <p:nvPr/>
        </p:nvCxnSpPr>
        <p:spPr>
          <a:xfrm>
            <a:off x="6581126" y="1543998"/>
            <a:ext cx="508057" cy="5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874251D-7E97-2801-ABE8-D0BD57951D8A}"/>
              </a:ext>
            </a:extLst>
          </p:cNvPr>
          <p:cNvSpPr/>
          <p:nvPr/>
        </p:nvSpPr>
        <p:spPr>
          <a:xfrm>
            <a:off x="586068" y="2025190"/>
            <a:ext cx="5905955" cy="435455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3492842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13006309" y="617048"/>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8" name="TextBox 24">
            <a:extLst>
              <a:ext uri="{FF2B5EF4-FFF2-40B4-BE49-F238E27FC236}">
                <a16:creationId xmlns:a16="http://schemas.microsoft.com/office/drawing/2014/main" id="{0F1CC179-F454-3E34-0489-147F44A9DA05}"/>
              </a:ext>
            </a:extLst>
          </p:cNvPr>
          <p:cNvSpPr txBox="1">
            <a:spLocks noChangeArrowheads="1"/>
          </p:cNvSpPr>
          <p:nvPr/>
        </p:nvSpPr>
        <p:spPr bwMode="auto">
          <a:xfrm>
            <a:off x="639764" y="438151"/>
            <a:ext cx="11346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000">
                <a:latin typeface="Open Sans"/>
                <a:ea typeface="Open Sans"/>
                <a:cs typeface="Open Sans"/>
              </a:rPr>
              <a:t>To address the gaps and accomplish the measurable objectives, leading to the long-term outcomes, the following activities comprise the implementation plan. </a:t>
            </a:r>
            <a:endParaRPr lang="en-US" sz="2000"/>
          </a:p>
        </p:txBody>
      </p:sp>
      <p:sp>
        <p:nvSpPr>
          <p:cNvPr id="29" name="TextBox 28">
            <a:extLst>
              <a:ext uri="{FF2B5EF4-FFF2-40B4-BE49-F238E27FC236}">
                <a16:creationId xmlns:a16="http://schemas.microsoft.com/office/drawing/2014/main" id="{A6AFDF65-B090-90B5-CF53-322F88C3F318}"/>
              </a:ext>
            </a:extLst>
          </p:cNvPr>
          <p:cNvSpPr txBox="1"/>
          <p:nvPr/>
        </p:nvSpPr>
        <p:spPr>
          <a:xfrm>
            <a:off x="639765" y="100013"/>
            <a:ext cx="6713534" cy="584777"/>
          </a:xfrm>
          <a:prstGeom prst="rect">
            <a:avLst/>
          </a:prstGeom>
          <a:noFill/>
        </p:spPr>
        <p:txBody>
          <a:bodyPr wrap="square" lIns="91440" tIns="45721" rIns="91440" bIns="45721" anchor="t">
            <a:spAutoFit/>
          </a:bodyPr>
          <a:lstStyle/>
          <a:p>
            <a:pPr>
              <a:defRPr/>
            </a:pPr>
            <a:r>
              <a:rPr lang="en-US" sz="1600">
                <a:solidFill>
                  <a:srgbClr val="5AA3DC"/>
                </a:solidFill>
                <a:latin typeface="Open Sans Bold"/>
                <a:ea typeface="Open Sans Bold"/>
                <a:sym typeface="Open Sans ExtraBold"/>
              </a:rPr>
              <a:t>ACCESSIBLE DEVICES AND DEVICE SUPPORT – ACTIVITIES</a:t>
            </a:r>
            <a:endParaRPr lang="en-US" sz="1600">
              <a:solidFill>
                <a:srgbClr val="5AA3DC"/>
              </a:solidFill>
              <a:latin typeface="Open Sans Bold"/>
              <a:ea typeface="Open Sans Bold"/>
            </a:endParaRPr>
          </a:p>
          <a:p>
            <a:pPr defTabSz="914411">
              <a:buSzPts val="1600"/>
              <a:defRPr/>
            </a:pPr>
            <a:endParaRPr lang="en-US" sz="1600" b="1">
              <a:solidFill>
                <a:srgbClr val="5AA3DC"/>
              </a:solidFill>
              <a:latin typeface="Open Sans Bold"/>
              <a:ea typeface="Open Sans Bold"/>
              <a:cs typeface="Open Sans Bold"/>
            </a:endParaRPr>
          </a:p>
        </p:txBody>
      </p:sp>
      <p:cxnSp>
        <p:nvCxnSpPr>
          <p:cNvPr id="30" name="Straight Connector 29">
            <a:extLst>
              <a:ext uri="{FF2B5EF4-FFF2-40B4-BE49-F238E27FC236}">
                <a16:creationId xmlns:a16="http://schemas.microsoft.com/office/drawing/2014/main" id="{2D529DD4-8746-0773-E573-979A136ED836}"/>
              </a:ext>
            </a:extLst>
          </p:cNvPr>
          <p:cNvCxnSpPr/>
          <p:nvPr/>
        </p:nvCxnSpPr>
        <p:spPr>
          <a:xfrm>
            <a:off x="539118" y="-1"/>
            <a:ext cx="0" cy="109728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Google Shape;516;p29">
            <a:extLst>
              <a:ext uri="{FF2B5EF4-FFF2-40B4-BE49-F238E27FC236}">
                <a16:creationId xmlns:a16="http://schemas.microsoft.com/office/drawing/2014/main" id="{6B34CB75-BE97-A08F-235F-BB10F0E544D5}"/>
              </a:ext>
            </a:extLst>
          </p:cNvPr>
          <p:cNvSpPr/>
          <p:nvPr/>
        </p:nvSpPr>
        <p:spPr>
          <a:xfrm>
            <a:off x="1256321" y="2152036"/>
            <a:ext cx="4622799" cy="4401164"/>
          </a:xfrm>
          <a:prstGeom prst="rect">
            <a:avLst/>
          </a:prstGeom>
          <a:noFill/>
          <a:ln>
            <a:noFill/>
          </a:ln>
        </p:spPr>
        <p:txBody>
          <a:bodyPr spcFirstLastPara="1" wrap="square" lIns="91426" tIns="45700" rIns="91426" bIns="45700" anchor="t" anchorCtr="0">
            <a:spAutoFit/>
          </a:bodyPr>
          <a:lstStyle/>
          <a:p>
            <a:pPr marL="285750" indent="-285750">
              <a:spcAft>
                <a:spcPts val="300"/>
              </a:spcAft>
              <a:buFont typeface="Arial"/>
              <a:buChar char="•"/>
            </a:pPr>
            <a:r>
              <a:rPr lang="en-US" sz="1800" b="0">
                <a:latin typeface="Open Sans"/>
              </a:rPr>
              <a:t>Expand existing programs that are focused on </a:t>
            </a:r>
            <a:r>
              <a:rPr lang="en-US" sz="1800" b="1">
                <a:latin typeface="Open Sans"/>
              </a:rPr>
              <a:t>distributing new and refurbished internet-enabled devices</a:t>
            </a:r>
            <a:endParaRPr lang="en-US" sz="1800" b="0">
              <a:latin typeface="Open Sans"/>
            </a:endParaRPr>
          </a:p>
          <a:p>
            <a:pPr marL="285750" lvl="0" indent="-285750">
              <a:spcAft>
                <a:spcPts val="300"/>
              </a:spcAft>
              <a:buFont typeface="Arial"/>
              <a:buChar char="•"/>
            </a:pPr>
            <a:r>
              <a:rPr lang="en-US" sz="1800" b="0">
                <a:latin typeface="Open Sans"/>
              </a:rPr>
              <a:t>Expand funding to assets and explore </a:t>
            </a:r>
            <a:r>
              <a:rPr lang="en-US" sz="1800" b="1">
                <a:latin typeface="Open Sans"/>
              </a:rPr>
              <a:t>direct partnerships with device manufacturers </a:t>
            </a:r>
          </a:p>
          <a:p>
            <a:pPr marL="285750" lvl="0" indent="-285750">
              <a:spcAft>
                <a:spcPts val="300"/>
              </a:spcAft>
              <a:buFont typeface="Arial"/>
              <a:buChar char="•"/>
            </a:pPr>
            <a:r>
              <a:rPr lang="en-US" sz="1800" b="0">
                <a:latin typeface="Open Sans"/>
              </a:rPr>
              <a:t>Identify cost-effective </a:t>
            </a:r>
            <a:r>
              <a:rPr lang="en-US" sz="1800" b="1">
                <a:latin typeface="Open Sans"/>
              </a:rPr>
              <a:t>assistive technology</a:t>
            </a:r>
            <a:r>
              <a:rPr lang="en-US" sz="1800">
                <a:latin typeface="Open Sans"/>
              </a:rPr>
              <a:t>, </a:t>
            </a:r>
            <a:r>
              <a:rPr lang="en-US" sz="1800" b="0">
                <a:latin typeface="Open Sans"/>
              </a:rPr>
              <a:t>support the distribution of such devices across trusted asset partners, and require sub-grantees to report on distribution</a:t>
            </a:r>
          </a:p>
          <a:p>
            <a:pPr marL="285750" lvl="0" indent="-285750">
              <a:spcAft>
                <a:spcPts val="300"/>
              </a:spcAft>
              <a:buFont typeface="Arial"/>
              <a:buChar char="•"/>
            </a:pPr>
            <a:r>
              <a:rPr lang="en-US" sz="1800" b="0">
                <a:latin typeface="Open Sans"/>
              </a:rPr>
              <a:t>Fund existing and new programs that provide </a:t>
            </a:r>
            <a:r>
              <a:rPr lang="en-US" sz="1800" b="1">
                <a:latin typeface="Open Sans"/>
              </a:rPr>
              <a:t>technical support</a:t>
            </a:r>
            <a:r>
              <a:rPr lang="en-US" sz="1800" b="0">
                <a:latin typeface="Open Sans"/>
              </a:rPr>
              <a:t>, in person and virtual</a:t>
            </a:r>
          </a:p>
        </p:txBody>
      </p:sp>
      <p:sp>
        <p:nvSpPr>
          <p:cNvPr id="10" name="Google Shape;523;p29">
            <a:extLst>
              <a:ext uri="{FF2B5EF4-FFF2-40B4-BE49-F238E27FC236}">
                <a16:creationId xmlns:a16="http://schemas.microsoft.com/office/drawing/2014/main" id="{CA264415-1F4D-2685-7588-185B5C8A343A}"/>
              </a:ext>
            </a:extLst>
          </p:cNvPr>
          <p:cNvSpPr/>
          <p:nvPr/>
        </p:nvSpPr>
        <p:spPr>
          <a:xfrm>
            <a:off x="6312881" y="2152036"/>
            <a:ext cx="4635500" cy="3016170"/>
          </a:xfrm>
          <a:prstGeom prst="rect">
            <a:avLst/>
          </a:prstGeom>
          <a:noFill/>
          <a:ln>
            <a:noFill/>
          </a:ln>
        </p:spPr>
        <p:txBody>
          <a:bodyPr spcFirstLastPara="1" wrap="square" lIns="91426" tIns="45700" rIns="91426" bIns="45700" anchor="t" anchorCtr="0">
            <a:spAutoFit/>
          </a:bodyPr>
          <a:lstStyle/>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Link households with convenient </a:t>
            </a:r>
            <a:r>
              <a:rPr lang="en-US" sz="1800" b="1">
                <a:solidFill>
                  <a:schemeClr val="tx1"/>
                </a:solidFill>
                <a:latin typeface="Open Sans"/>
                <a:ea typeface="Open Sans"/>
                <a:cs typeface="Open Sans"/>
              </a:rPr>
              <a:t>programs to safely recycle or dispose of electronic waste</a:t>
            </a:r>
          </a:p>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Deploy the </a:t>
            </a:r>
            <a:r>
              <a:rPr lang="en-US" sz="1800" b="1">
                <a:solidFill>
                  <a:schemeClr val="tx1"/>
                </a:solidFill>
                <a:latin typeface="Open Sans"/>
                <a:ea typeface="Open Sans"/>
                <a:cs typeface="Open Sans"/>
              </a:rPr>
              <a:t>NYS Digital Equity Asset Inventory</a:t>
            </a:r>
            <a:r>
              <a:rPr lang="en-US" sz="1800">
                <a:solidFill>
                  <a:schemeClr val="tx1"/>
                </a:solidFill>
                <a:latin typeface="Open Sans"/>
                <a:ea typeface="Open Sans"/>
                <a:cs typeface="Open Sans"/>
              </a:rPr>
              <a:t> as a "digital directory" </a:t>
            </a:r>
          </a:p>
          <a:p>
            <a:pPr marL="285753" indent="-285753">
              <a:spcAft>
                <a:spcPts val="300"/>
              </a:spcAft>
              <a:buFont typeface="Arial" panose="020B0604020202020204" pitchFamily="34" charset="0"/>
              <a:buChar char="•"/>
            </a:pPr>
            <a:r>
              <a:rPr lang="en-US" sz="1800">
                <a:latin typeface="Open Sans"/>
              </a:rPr>
              <a:t>Collect and publish </a:t>
            </a:r>
            <a:r>
              <a:rPr lang="en-US" sz="1800" b="1">
                <a:latin typeface="Open Sans"/>
              </a:rPr>
              <a:t>best practices in effective technical support </a:t>
            </a:r>
          </a:p>
          <a:p>
            <a:pPr marL="285753" indent="-285753">
              <a:spcAft>
                <a:spcPts val="300"/>
              </a:spcAft>
              <a:buFont typeface="Arial" panose="020B0604020202020204" pitchFamily="34" charset="0"/>
              <a:buChar cha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Evaluate the impact of and expand programming including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Arial"/>
              </a:rPr>
              <a:t>inter-generational skill-sharing</a:t>
            </a:r>
            <a:endParaRPr lang="en-US" sz="1800">
              <a:solidFill>
                <a:schemeClr val="tx1"/>
              </a:solidFill>
              <a:latin typeface="Open Sans"/>
              <a:ea typeface="Open Sans"/>
              <a:cs typeface="Open Sans"/>
            </a:endParaRPr>
          </a:p>
        </p:txBody>
      </p:sp>
      <p:sp>
        <p:nvSpPr>
          <p:cNvPr id="3" name="Rectangle: Rounded Corners 2">
            <a:extLst>
              <a:ext uri="{FF2B5EF4-FFF2-40B4-BE49-F238E27FC236}">
                <a16:creationId xmlns:a16="http://schemas.microsoft.com/office/drawing/2014/main" id="{97C694A1-ED1B-4F8D-B54B-41B68BD48EEC}"/>
              </a:ext>
            </a:extLst>
          </p:cNvPr>
          <p:cNvSpPr/>
          <p:nvPr/>
        </p:nvSpPr>
        <p:spPr>
          <a:xfrm>
            <a:off x="1054100" y="1326716"/>
            <a:ext cx="9894281"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Activities</a:t>
            </a:r>
          </a:p>
        </p:txBody>
      </p:sp>
      <p:sp>
        <p:nvSpPr>
          <p:cNvPr id="4" name="Rectangle 3">
            <a:extLst>
              <a:ext uri="{FF2B5EF4-FFF2-40B4-BE49-F238E27FC236}">
                <a16:creationId xmlns:a16="http://schemas.microsoft.com/office/drawing/2014/main" id="{AF874EC8-74C6-CD2F-ECA2-081950F02441}"/>
              </a:ext>
            </a:extLst>
          </p:cNvPr>
          <p:cNvSpPr/>
          <p:nvPr/>
        </p:nvSpPr>
        <p:spPr>
          <a:xfrm>
            <a:off x="1054100" y="2046364"/>
            <a:ext cx="9894281" cy="4506836"/>
          </a:xfrm>
          <a:prstGeom prst="rect">
            <a:avLst/>
          </a:prstGeom>
          <a:noFill/>
          <a:ln>
            <a:solidFill>
              <a:srgbClr val="CC7D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1126755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
          <p:cNvPicPr preferRelativeResize="0"/>
          <p:nvPr/>
        </p:nvPicPr>
        <p:blipFill rotWithShape="1">
          <a:blip r:embed="rId3">
            <a:alphaModFix/>
          </a:blip>
          <a:srcRect/>
          <a:stretch/>
        </p:blipFill>
        <p:spPr>
          <a:xfrm>
            <a:off x="1" y="1"/>
            <a:ext cx="12194974" cy="6859673"/>
          </a:xfrm>
          <a:prstGeom prst="rect">
            <a:avLst/>
          </a:prstGeom>
          <a:noFill/>
          <a:ln>
            <a:noFill/>
          </a:ln>
        </p:spPr>
      </p:pic>
      <p:sp>
        <p:nvSpPr>
          <p:cNvPr id="269" name="Google Shape;269;p3"/>
          <p:cNvSpPr/>
          <p:nvPr/>
        </p:nvSpPr>
        <p:spPr>
          <a:xfrm>
            <a:off x="0" y="2"/>
            <a:ext cx="12192000" cy="69596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270" name="Google Shape;270;p3"/>
          <p:cNvSpPr txBox="1"/>
          <p:nvPr/>
        </p:nvSpPr>
        <p:spPr>
          <a:xfrm>
            <a:off x="6096000" y="3349508"/>
            <a:ext cx="5211097" cy="1754542"/>
          </a:xfrm>
          <a:prstGeom prst="rect">
            <a:avLst/>
          </a:prstGeom>
          <a:noFill/>
          <a:ln>
            <a:noFill/>
          </a:ln>
        </p:spPr>
        <p:txBody>
          <a:bodyPr spcFirstLastPara="1" wrap="square" lIns="91426" tIns="45700" rIns="91426" bIns="45700" anchor="t" anchorCtr="0">
            <a:spAutoFit/>
          </a:bodyPr>
          <a:lstStyle/>
          <a:p>
            <a:r>
              <a:rPr lang="en-US" sz="5401">
                <a:solidFill>
                  <a:schemeClr val="lt1"/>
                </a:solidFill>
                <a:latin typeface="Open Sans Light"/>
                <a:ea typeface="Open Sans Light"/>
                <a:cs typeface="Open Sans Light"/>
                <a:sym typeface="Open Sans Light"/>
              </a:rPr>
              <a:t>Deep Dive: Digital Literacy</a:t>
            </a:r>
            <a:endParaRPr sz="5401">
              <a:solidFill>
                <a:schemeClr val="lt1"/>
              </a:solidFill>
              <a:latin typeface="Open Sans Light"/>
              <a:ea typeface="Open Sans Light"/>
              <a:cs typeface="Open Sans Light"/>
              <a:sym typeface="Open Sans Light"/>
            </a:endParaRPr>
          </a:p>
        </p:txBody>
      </p:sp>
      <p:grpSp>
        <p:nvGrpSpPr>
          <p:cNvPr id="271" name="Google Shape;271;p3"/>
          <p:cNvGrpSpPr/>
          <p:nvPr/>
        </p:nvGrpSpPr>
        <p:grpSpPr>
          <a:xfrm>
            <a:off x="5356930" y="1886259"/>
            <a:ext cx="6835068" cy="1176320"/>
            <a:chOff x="5356929" y="1886259"/>
            <a:chExt cx="6835069" cy="1176320"/>
          </a:xfrm>
        </p:grpSpPr>
        <p:sp>
          <p:nvSpPr>
            <p:cNvPr id="272" name="Google Shape;272;p3"/>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sym typeface="Open Sans ExtraBold"/>
                </a:rPr>
                <a:t>06</a:t>
              </a:r>
              <a:endParaRPr lang="en-US"/>
            </a:p>
          </p:txBody>
        </p:sp>
        <p:sp>
          <p:nvSpPr>
            <p:cNvPr id="273" name="Google Shape;273;p3"/>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
        <p:nvSpPr>
          <p:cNvPr id="274" name="Google Shape;274;p3"/>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24</a:t>
            </a:fld>
            <a:endParaRPr sz="1051">
              <a:solidFill>
                <a:schemeClr val="lt1"/>
              </a:solidFill>
              <a:latin typeface="Open Sans Light"/>
              <a:ea typeface="Open Sans Light"/>
              <a:cs typeface="Open Sans Light"/>
              <a:sym typeface="Open Sans Light"/>
            </a:endParaRPr>
          </a:p>
        </p:txBody>
      </p:sp>
    </p:spTree>
    <p:extLst>
      <p:ext uri="{BB962C8B-B14F-4D97-AF65-F5344CB8AC3E}">
        <p14:creationId xmlns:p14="http://schemas.microsoft.com/office/powerpoint/2010/main" val="1900440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640173" y="889344"/>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 name="Google Shape;203;g27e0bd7378e_0_259">
            <a:extLst>
              <a:ext uri="{FF2B5EF4-FFF2-40B4-BE49-F238E27FC236}">
                <a16:creationId xmlns:a16="http://schemas.microsoft.com/office/drawing/2014/main" id="{D7A810A5-DA72-D9B0-7E49-1FC4F35F03B2}"/>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r>
              <a:rPr lang="en-US" sz="1600" b="1">
                <a:solidFill>
                  <a:srgbClr val="5AA3DC"/>
                </a:solidFill>
                <a:latin typeface="Open Sans Bold"/>
                <a:ea typeface="Open Sans Bold"/>
                <a:cs typeface="Open Sans Bold"/>
                <a:sym typeface="Open Sans ExtraBold"/>
              </a:rPr>
              <a:t>DIGITAL LITERACY</a:t>
            </a:r>
            <a:r>
              <a:rPr lang="en-US" sz="1600" b="1">
                <a:solidFill>
                  <a:schemeClr val="accent6"/>
                </a:solidFill>
                <a:latin typeface="Open Sans Bold"/>
                <a:ea typeface="Open Sans Bold"/>
                <a:cs typeface="Open Sans Bold"/>
                <a:sym typeface="Open Sans ExtraBold"/>
              </a:rPr>
              <a:t> – NEEDS AND GAPS</a:t>
            </a:r>
            <a:endParaRPr lang="en-US" sz="1600" b="1">
              <a:solidFill>
                <a:schemeClr val="accent6"/>
              </a:solidFill>
              <a:latin typeface="Open Sans Bold"/>
              <a:ea typeface="Open Sans Bold"/>
              <a:cs typeface="Open Sans Bold"/>
            </a:endParaRPr>
          </a:p>
        </p:txBody>
      </p:sp>
      <p:sp>
        <p:nvSpPr>
          <p:cNvPr id="3" name="Google Shape;206;g27e0bd7378e_0_259">
            <a:extLst>
              <a:ext uri="{FF2B5EF4-FFF2-40B4-BE49-F238E27FC236}">
                <a16:creationId xmlns:a16="http://schemas.microsoft.com/office/drawing/2014/main" id="{4FAC2058-3197-5F1F-F461-0398090AC4C4}"/>
              </a:ext>
            </a:extLst>
          </p:cNvPr>
          <p:cNvSpPr/>
          <p:nvPr/>
        </p:nvSpPr>
        <p:spPr>
          <a:xfrm rot="5400000">
            <a:off x="-77578" y="131572"/>
            <a:ext cx="1371600" cy="63900"/>
          </a:xfrm>
          <a:prstGeom prst="rect">
            <a:avLst/>
          </a:prstGeom>
          <a:solidFill>
            <a:schemeClr val="accent6"/>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4" name="Google Shape;207;g27e0bd7378e_0_259">
            <a:extLst>
              <a:ext uri="{FF2B5EF4-FFF2-40B4-BE49-F238E27FC236}">
                <a16:creationId xmlns:a16="http://schemas.microsoft.com/office/drawing/2014/main" id="{CB3C0BAA-4DC0-E77F-EF57-5A1E4C3125EF}"/>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endParaRPr lang="en-US" sz="2000">
              <a:latin typeface="Open Sans"/>
              <a:ea typeface="Open Sans"/>
              <a:cs typeface="Open Sans"/>
            </a:endParaRPr>
          </a:p>
        </p:txBody>
      </p:sp>
      <p:sp>
        <p:nvSpPr>
          <p:cNvPr id="7" name="Rectangle 6">
            <a:extLst>
              <a:ext uri="{FF2B5EF4-FFF2-40B4-BE49-F238E27FC236}">
                <a16:creationId xmlns:a16="http://schemas.microsoft.com/office/drawing/2014/main" id="{D78B0887-6676-D15A-70FD-F045D31DB6AF}"/>
              </a:ext>
            </a:extLst>
          </p:cNvPr>
          <p:cNvSpPr/>
          <p:nvPr/>
        </p:nvSpPr>
        <p:spPr>
          <a:xfrm>
            <a:off x="0" y="7469768"/>
            <a:ext cx="7899269" cy="46169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9" name="Google Shape;517;p29">
            <a:extLst>
              <a:ext uri="{FF2B5EF4-FFF2-40B4-BE49-F238E27FC236}">
                <a16:creationId xmlns:a16="http://schemas.microsoft.com/office/drawing/2014/main" id="{AD85F8C1-8DC1-A24D-2919-42C9213B1AB7}"/>
              </a:ext>
            </a:extLst>
          </p:cNvPr>
          <p:cNvSpPr/>
          <p:nvPr/>
        </p:nvSpPr>
        <p:spPr>
          <a:xfrm>
            <a:off x="747" y="6985024"/>
            <a:ext cx="7898523" cy="484745"/>
          </a:xfrm>
          <a:prstGeom prst="rect">
            <a:avLst/>
          </a:prstGeom>
          <a:solidFill>
            <a:schemeClr val="accent4"/>
          </a:solidFill>
          <a:ln>
            <a:noFill/>
          </a:ln>
        </p:spPr>
        <p:txBody>
          <a:bodyPr spcFirstLastPara="1" wrap="square" lIns="91426" tIns="45700" rIns="91426" bIns="45700" anchor="ctr" anchorCtr="0">
            <a:noAutofit/>
          </a:bodyPr>
          <a:lstStyle/>
          <a:p>
            <a:pPr algn="ctr"/>
            <a:r>
              <a:rPr lang="en-US" sz="1801" b="1">
                <a:solidFill>
                  <a:schemeClr val="lt1"/>
                </a:solidFill>
                <a:latin typeface="Open Sans ExtraBold"/>
                <a:ea typeface="Open Sans ExtraBold"/>
                <a:cs typeface="Open Sans ExtraBold"/>
                <a:sym typeface="Open Sans ExtraBold"/>
              </a:rPr>
              <a:t>Needs &amp; Baseline Data</a:t>
            </a:r>
            <a:endParaRPr lang="en-US" sz="1401">
              <a:solidFill>
                <a:schemeClr val="lt1"/>
              </a:solidFill>
            </a:endParaRPr>
          </a:p>
        </p:txBody>
      </p:sp>
      <p:sp>
        <p:nvSpPr>
          <p:cNvPr id="14" name="Google Shape;52;p42">
            <a:extLst>
              <a:ext uri="{FF2B5EF4-FFF2-40B4-BE49-F238E27FC236}">
                <a16:creationId xmlns:a16="http://schemas.microsoft.com/office/drawing/2014/main" id="{492CBE87-96AF-D27F-31BC-44F79C889F49}"/>
              </a:ext>
            </a:extLst>
          </p:cNvPr>
          <p:cNvSpPr txBox="1">
            <a:spLocks/>
          </p:cNvSpPr>
          <p:nvPr/>
        </p:nvSpPr>
        <p:spPr>
          <a:xfrm>
            <a:off x="627415" y="2055098"/>
            <a:ext cx="6630779" cy="438480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13% of New Yorkers struggle to use the internet to meet their needs, and covered populations are universally more likely to struggle to do so</a:t>
            </a:r>
          </a:p>
          <a:p>
            <a:pPr lvl="1">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28% of individuals with limited English;</a:t>
            </a:r>
          </a:p>
          <a:p>
            <a:pPr lvl="1">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23% of veterans;</a:t>
            </a:r>
          </a:p>
          <a:p>
            <a:pPr lvl="1">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22% of individuals living with disabilities;</a:t>
            </a:r>
          </a:p>
          <a:p>
            <a:pPr lvl="1">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20% of aging individuals;</a:t>
            </a:r>
          </a:p>
          <a:p>
            <a:pPr lvl="1">
              <a:lnSpc>
                <a:spcPct val="100000"/>
              </a:lnSpc>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20% of individuals in low-income households.</a:t>
            </a:r>
          </a:p>
          <a:p>
            <a:pPr>
              <a:lnSpc>
                <a:spcPct val="113999"/>
              </a:lnSpc>
              <a:buSzPts val="1800"/>
              <a:buFont typeface="Arial" panose="020B0604020202020204" pitchFamily="34" charset="0"/>
              <a:buChar char="•"/>
            </a:pPr>
            <a:r>
              <a:rPr lang="en-US" sz="1600">
                <a:solidFill>
                  <a:schemeClr val="tx1"/>
                </a:solidFill>
                <a:latin typeface="Open Sans"/>
                <a:ea typeface="Open Sans"/>
                <a:cs typeface="Open Sans"/>
              </a:rPr>
              <a:t>Covered Populations—especially formerly incarcerated New Yorkers, racial and ethnic minorities, and people with limited-English ability—lack access to digital skills programming.</a:t>
            </a:r>
          </a:p>
          <a:p>
            <a:pPr>
              <a:lnSpc>
                <a:spcPct val="113999"/>
              </a:lnSpc>
              <a:buSzPts val="1800"/>
            </a:pPr>
            <a:r>
              <a:rPr lang="en-US" sz="1600">
                <a:solidFill>
                  <a:schemeClr val="tx1"/>
                </a:solidFill>
                <a:latin typeface="Open Sans"/>
                <a:ea typeface="Open Sans"/>
                <a:cs typeface="Open Sans"/>
              </a:rPr>
              <a:t>Providers of digital skills programs frequently raised a lack of consistent curricula and training standards that align with industry standards as barriers to effectively scaling their work.</a:t>
            </a:r>
            <a:endParaRPr lang="en-US" sz="1600">
              <a:solidFill>
                <a:schemeClr val="tx1"/>
              </a:solidFill>
            </a:endParaRPr>
          </a:p>
        </p:txBody>
      </p:sp>
      <p:sp>
        <p:nvSpPr>
          <p:cNvPr id="8" name="Rectangle 7">
            <a:extLst>
              <a:ext uri="{FF2B5EF4-FFF2-40B4-BE49-F238E27FC236}">
                <a16:creationId xmlns:a16="http://schemas.microsoft.com/office/drawing/2014/main" id="{139EF784-DB0A-39E0-F1E0-D0A478D23897}"/>
              </a:ext>
            </a:extLst>
          </p:cNvPr>
          <p:cNvSpPr/>
          <p:nvPr/>
        </p:nvSpPr>
        <p:spPr>
          <a:xfrm>
            <a:off x="8062466" y="2025190"/>
            <a:ext cx="3706663" cy="3766093"/>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3" name="Google Shape;523;p29">
            <a:extLst>
              <a:ext uri="{FF2B5EF4-FFF2-40B4-BE49-F238E27FC236}">
                <a16:creationId xmlns:a16="http://schemas.microsoft.com/office/drawing/2014/main" id="{31E111C8-3158-F3E3-818B-EBCBD4871D3A}"/>
              </a:ext>
            </a:extLst>
          </p:cNvPr>
          <p:cNvSpPr/>
          <p:nvPr/>
        </p:nvSpPr>
        <p:spPr>
          <a:xfrm>
            <a:off x="8262167" y="2049658"/>
            <a:ext cx="3465615" cy="3741625"/>
          </a:xfrm>
          <a:prstGeom prst="rect">
            <a:avLst/>
          </a:prstGeom>
          <a:noFill/>
          <a:ln>
            <a:noFill/>
          </a:ln>
        </p:spPr>
        <p:txBody>
          <a:bodyPr spcFirstLastPara="1" wrap="square" lIns="91426" tIns="45700" rIns="91426" bIns="45700" anchor="t" anchorCtr="0">
            <a:spAutoFit/>
          </a:bodyPr>
          <a:lstStyle/>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New Yorker's awareness of available digital literacy programs</a:t>
            </a:r>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Covered populations' access to digital literacy programming aligned to their specific needs and interests</a:t>
            </a:r>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Coordination among training providers</a:t>
            </a:r>
            <a:endParaRPr lang="en-US" sz="1401">
              <a:latin typeface="Open Sans"/>
            </a:endParaRPr>
          </a:p>
          <a:p>
            <a:pPr marL="285753" indent="-285753">
              <a:lnSpc>
                <a:spcPct val="113999"/>
              </a:lnSpc>
              <a:buSzPts val="1800"/>
              <a:buFont typeface="Arial"/>
              <a:buChar char="•"/>
            </a:pPr>
            <a:endParaRPr lang="en-US" sz="1600">
              <a:latin typeface="Open Sans"/>
              <a:ea typeface="Open Sans"/>
              <a:cs typeface="Open Sans"/>
            </a:endParaRPr>
          </a:p>
        </p:txBody>
      </p:sp>
      <p:sp>
        <p:nvSpPr>
          <p:cNvPr id="15" name="Arrow: Down 14">
            <a:extLst>
              <a:ext uri="{FF2B5EF4-FFF2-40B4-BE49-F238E27FC236}">
                <a16:creationId xmlns:a16="http://schemas.microsoft.com/office/drawing/2014/main" id="{6C9BF327-FB66-E5C7-A6C2-73A55479FA2A}"/>
              </a:ext>
            </a:extLst>
          </p:cNvPr>
          <p:cNvSpPr/>
          <p:nvPr/>
        </p:nvSpPr>
        <p:spPr>
          <a:xfrm rot="10800000">
            <a:off x="8262169" y="4905480"/>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6" name="Arrow: Down 15">
            <a:extLst>
              <a:ext uri="{FF2B5EF4-FFF2-40B4-BE49-F238E27FC236}">
                <a16:creationId xmlns:a16="http://schemas.microsoft.com/office/drawing/2014/main" id="{2EDB3233-F56C-9AC6-71AD-751264818E05}"/>
              </a:ext>
            </a:extLst>
          </p:cNvPr>
          <p:cNvSpPr/>
          <p:nvPr/>
        </p:nvSpPr>
        <p:spPr>
          <a:xfrm rot="10800000">
            <a:off x="8262167" y="3502418"/>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7" name="Arrow: Down 16">
            <a:extLst>
              <a:ext uri="{FF2B5EF4-FFF2-40B4-BE49-F238E27FC236}">
                <a16:creationId xmlns:a16="http://schemas.microsoft.com/office/drawing/2014/main" id="{FA615071-6FE6-942E-D2D8-265F4B903024}"/>
              </a:ext>
            </a:extLst>
          </p:cNvPr>
          <p:cNvSpPr/>
          <p:nvPr/>
        </p:nvSpPr>
        <p:spPr>
          <a:xfrm rot="10800000">
            <a:off x="8262169" y="2393548"/>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8" name="Rectangle: Rounded Corners 17">
            <a:extLst>
              <a:ext uri="{FF2B5EF4-FFF2-40B4-BE49-F238E27FC236}">
                <a16:creationId xmlns:a16="http://schemas.microsoft.com/office/drawing/2014/main" id="{37DDD458-E1A8-C4D9-D525-E17BB71E9EF5}"/>
              </a:ext>
            </a:extLst>
          </p:cNvPr>
          <p:cNvSpPr/>
          <p:nvPr/>
        </p:nvSpPr>
        <p:spPr>
          <a:xfrm>
            <a:off x="576272" y="1274944"/>
            <a:ext cx="6738928" cy="57168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Needs</a:t>
            </a:r>
          </a:p>
        </p:txBody>
      </p:sp>
      <p:sp>
        <p:nvSpPr>
          <p:cNvPr id="20" name="Rectangle: Rounded Corners 19">
            <a:extLst>
              <a:ext uri="{FF2B5EF4-FFF2-40B4-BE49-F238E27FC236}">
                <a16:creationId xmlns:a16="http://schemas.microsoft.com/office/drawing/2014/main" id="{B1CB6B3E-5FC3-78DC-62EC-62D2C7007B09}"/>
              </a:ext>
            </a:extLst>
          </p:cNvPr>
          <p:cNvSpPr/>
          <p:nvPr/>
        </p:nvSpPr>
        <p:spPr>
          <a:xfrm>
            <a:off x="8062466" y="1262852"/>
            <a:ext cx="3741607" cy="5716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Measurable Objectives</a:t>
            </a:r>
          </a:p>
        </p:txBody>
      </p:sp>
      <p:cxnSp>
        <p:nvCxnSpPr>
          <p:cNvPr id="21" name="Straight Arrow Connector 20">
            <a:extLst>
              <a:ext uri="{FF2B5EF4-FFF2-40B4-BE49-F238E27FC236}">
                <a16:creationId xmlns:a16="http://schemas.microsoft.com/office/drawing/2014/main" id="{D16B9B4E-4195-0309-0D73-7A401FD3B03C}"/>
              </a:ext>
            </a:extLst>
          </p:cNvPr>
          <p:cNvCxnSpPr>
            <a:cxnSpLocks/>
          </p:cNvCxnSpPr>
          <p:nvPr/>
        </p:nvCxnSpPr>
        <p:spPr>
          <a:xfrm>
            <a:off x="7434804" y="1579056"/>
            <a:ext cx="508057" cy="5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C5C64C5-D2E2-4771-7D95-FD77CFF888C1}"/>
              </a:ext>
            </a:extLst>
          </p:cNvPr>
          <p:cNvSpPr/>
          <p:nvPr/>
        </p:nvSpPr>
        <p:spPr>
          <a:xfrm>
            <a:off x="586068" y="2025190"/>
            <a:ext cx="6729132" cy="4662755"/>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3188664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13006309" y="617048"/>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8" name="TextBox 24">
            <a:extLst>
              <a:ext uri="{FF2B5EF4-FFF2-40B4-BE49-F238E27FC236}">
                <a16:creationId xmlns:a16="http://schemas.microsoft.com/office/drawing/2014/main" id="{0F1CC179-F454-3E34-0489-147F44A9DA05}"/>
              </a:ext>
            </a:extLst>
          </p:cNvPr>
          <p:cNvSpPr txBox="1">
            <a:spLocks noChangeArrowheads="1"/>
          </p:cNvSpPr>
          <p:nvPr/>
        </p:nvSpPr>
        <p:spPr bwMode="auto">
          <a:xfrm>
            <a:off x="639764" y="438151"/>
            <a:ext cx="11346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000">
                <a:latin typeface="Open Sans"/>
                <a:ea typeface="Open Sans"/>
                <a:cs typeface="Open Sans"/>
              </a:rPr>
              <a:t>To address the gaps and accomplish the measurable objectives, leading to the long-term outcomes, the following activities comprise the implementation plan. </a:t>
            </a:r>
            <a:endParaRPr lang="en-US" sz="2000"/>
          </a:p>
        </p:txBody>
      </p:sp>
      <p:sp>
        <p:nvSpPr>
          <p:cNvPr id="29" name="TextBox 28">
            <a:extLst>
              <a:ext uri="{FF2B5EF4-FFF2-40B4-BE49-F238E27FC236}">
                <a16:creationId xmlns:a16="http://schemas.microsoft.com/office/drawing/2014/main" id="{A6AFDF65-B090-90B5-CF53-322F88C3F318}"/>
              </a:ext>
            </a:extLst>
          </p:cNvPr>
          <p:cNvSpPr txBox="1"/>
          <p:nvPr/>
        </p:nvSpPr>
        <p:spPr>
          <a:xfrm>
            <a:off x="639765" y="100014"/>
            <a:ext cx="6713534" cy="584777"/>
          </a:xfrm>
          <a:prstGeom prst="rect">
            <a:avLst/>
          </a:prstGeom>
          <a:noFill/>
        </p:spPr>
        <p:txBody>
          <a:bodyPr wrap="square" lIns="91440" tIns="45721" rIns="91440" bIns="45721" anchor="t">
            <a:spAutoFit/>
          </a:bodyPr>
          <a:lstStyle/>
          <a:p>
            <a:pPr>
              <a:defRPr/>
            </a:pPr>
            <a:r>
              <a:rPr lang="en-US" sz="1600" b="1">
                <a:solidFill>
                  <a:srgbClr val="5AA3DC"/>
                </a:solidFill>
                <a:latin typeface="Open Sans Bold"/>
                <a:ea typeface="Open Sans Bold"/>
                <a:sym typeface="Open Sans ExtraBold"/>
              </a:rPr>
              <a:t>DIGITAL LITERACY – ACTIVITIES</a:t>
            </a:r>
            <a:endParaRPr lang="en-US" sz="1600" b="1">
              <a:solidFill>
                <a:srgbClr val="5AA3DC"/>
              </a:solidFill>
              <a:latin typeface="Open Sans Bold"/>
              <a:ea typeface="Open Sans Bold"/>
            </a:endParaRPr>
          </a:p>
          <a:p>
            <a:pPr>
              <a:buSzPts val="1600"/>
              <a:defRPr/>
            </a:pPr>
            <a:endParaRPr lang="en-US" sz="1600" b="1">
              <a:solidFill>
                <a:srgbClr val="5AA3DC"/>
              </a:solidFill>
              <a:latin typeface="Open Sans Bold"/>
              <a:ea typeface="Open Sans Bold"/>
              <a:cs typeface="Open Sans Bold"/>
            </a:endParaRPr>
          </a:p>
        </p:txBody>
      </p:sp>
      <p:cxnSp>
        <p:nvCxnSpPr>
          <p:cNvPr id="30" name="Straight Connector 29">
            <a:extLst>
              <a:ext uri="{FF2B5EF4-FFF2-40B4-BE49-F238E27FC236}">
                <a16:creationId xmlns:a16="http://schemas.microsoft.com/office/drawing/2014/main" id="{2D529DD4-8746-0773-E573-979A136ED836}"/>
              </a:ext>
            </a:extLst>
          </p:cNvPr>
          <p:cNvCxnSpPr/>
          <p:nvPr/>
        </p:nvCxnSpPr>
        <p:spPr>
          <a:xfrm>
            <a:off x="539118" y="-1"/>
            <a:ext cx="0" cy="109728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Google Shape;516;p29">
            <a:extLst>
              <a:ext uri="{FF2B5EF4-FFF2-40B4-BE49-F238E27FC236}">
                <a16:creationId xmlns:a16="http://schemas.microsoft.com/office/drawing/2014/main" id="{10B91A6B-3D81-D815-2994-2053138951C2}"/>
              </a:ext>
            </a:extLst>
          </p:cNvPr>
          <p:cNvSpPr/>
          <p:nvPr/>
        </p:nvSpPr>
        <p:spPr>
          <a:xfrm>
            <a:off x="982099" y="2134217"/>
            <a:ext cx="4999602" cy="4516581"/>
          </a:xfrm>
          <a:prstGeom prst="rect">
            <a:avLst/>
          </a:prstGeom>
          <a:noFill/>
          <a:ln>
            <a:noFill/>
          </a:ln>
        </p:spPr>
        <p:txBody>
          <a:bodyPr spcFirstLastPara="1" wrap="square" lIns="91426" tIns="45700" rIns="91426" bIns="45700" anchor="t" anchorCtr="0">
            <a:spAutoFit/>
          </a:bodyPr>
          <a:lstStyle/>
          <a:p>
            <a:pPr marL="285750" indent="-285750">
              <a:spcAft>
                <a:spcPts val="300"/>
              </a:spcAft>
              <a:buFont typeface="Arial"/>
              <a:buChar char="•"/>
            </a:pPr>
            <a:r>
              <a:rPr lang="en-US" sz="1800" b="0">
                <a:latin typeface="Open Sans"/>
              </a:rPr>
              <a:t>Fund expansions and replication of the highest-performing </a:t>
            </a:r>
            <a:r>
              <a:rPr lang="en-US" sz="1800" b="1">
                <a:latin typeface="Open Sans"/>
              </a:rPr>
              <a:t>digital skills-building job training programs</a:t>
            </a:r>
            <a:endParaRPr lang="en-US" sz="1800" b="0">
              <a:latin typeface="Open Sans"/>
            </a:endParaRPr>
          </a:p>
          <a:p>
            <a:pPr marL="285750" lvl="0" indent="-285750" algn="l">
              <a:lnSpc>
                <a:spcPct val="100000"/>
              </a:lnSpc>
              <a:spcAft>
                <a:spcPts val="300"/>
              </a:spcAft>
              <a:buFont typeface="Arial"/>
              <a:buChar char="•"/>
            </a:pPr>
            <a:r>
              <a:rPr lang="en-US" sz="1800" b="0" i="0" u="none" strike="noStrike" baseline="0" noProof="0">
                <a:solidFill>
                  <a:srgbClr val="000000"/>
                </a:solidFill>
                <a:latin typeface="Open Sans"/>
              </a:rPr>
              <a:t>Pilot </a:t>
            </a:r>
            <a:r>
              <a:rPr lang="en-US" sz="1800" b="1" i="0" u="none" strike="noStrike" baseline="0" noProof="0">
                <a:solidFill>
                  <a:srgbClr val="000000"/>
                </a:solidFill>
                <a:latin typeface="Open Sans"/>
              </a:rPr>
              <a:t>customizable training models</a:t>
            </a:r>
            <a:endParaRPr lang="en-US" sz="1800" b="0" i="0" u="none" strike="noStrike" baseline="0" noProof="0">
              <a:solidFill>
                <a:srgbClr val="000000"/>
              </a:solidFill>
              <a:latin typeface="Open Sans"/>
            </a:endParaRPr>
          </a:p>
          <a:p>
            <a:pPr marL="285750" lvl="0" indent="-285750" algn="l">
              <a:lnSpc>
                <a:spcPct val="100000"/>
              </a:lnSpc>
              <a:spcAft>
                <a:spcPts val="300"/>
              </a:spcAft>
              <a:buFont typeface="Arial"/>
              <a:buChar char="•"/>
            </a:pPr>
            <a:r>
              <a:rPr lang="en-US" sz="1800" b="0" i="0" u="none" strike="noStrike" baseline="0" noProof="0">
                <a:solidFill>
                  <a:srgbClr val="000000"/>
                </a:solidFill>
                <a:latin typeface="Open Sans"/>
              </a:rPr>
              <a:t>Provide </a:t>
            </a:r>
            <a:r>
              <a:rPr lang="en-US" sz="1800" b="1" i="0" u="none" strike="noStrike" baseline="0" noProof="0">
                <a:solidFill>
                  <a:srgbClr val="000000"/>
                </a:solidFill>
                <a:latin typeface="Open Sans"/>
              </a:rPr>
              <a:t>financial incentives </a:t>
            </a:r>
            <a:r>
              <a:rPr lang="en-US" sz="1800" b="0" i="0" u="none" strike="noStrike" baseline="0" noProof="0">
                <a:solidFill>
                  <a:srgbClr val="000000"/>
                </a:solidFill>
                <a:latin typeface="Open Sans"/>
              </a:rPr>
              <a:t>and support during training </a:t>
            </a:r>
          </a:p>
          <a:p>
            <a:pPr marL="285750" lvl="0" indent="-285750" algn="l">
              <a:lnSpc>
                <a:spcPct val="100000"/>
              </a:lnSpc>
              <a:spcAft>
                <a:spcPts val="300"/>
              </a:spcAft>
              <a:buFont typeface="Arial"/>
              <a:buChar char="•"/>
            </a:pPr>
            <a:r>
              <a:rPr lang="en-US" sz="1800" b="0" i="0" u="none" strike="noStrike" baseline="0" noProof="0">
                <a:solidFill>
                  <a:srgbClr val="000000"/>
                </a:solidFill>
                <a:latin typeface="Open Sans"/>
              </a:rPr>
              <a:t>Support </a:t>
            </a:r>
            <a:r>
              <a:rPr lang="en-US" sz="1800" b="1" i="0" u="none" strike="noStrike" baseline="0" noProof="0">
                <a:solidFill>
                  <a:srgbClr val="000000"/>
                </a:solidFill>
                <a:latin typeface="Open Sans"/>
              </a:rPr>
              <a:t>education and training for educators</a:t>
            </a:r>
            <a:endParaRPr lang="en-US" sz="1800" b="0" i="0" u="none" strike="noStrike" baseline="0" noProof="0">
              <a:solidFill>
                <a:srgbClr val="000000"/>
              </a:solidFill>
              <a:latin typeface="Open Sans"/>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Coordinate the field to create a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Arial"/>
              </a:rPr>
              <a:t>directory of vetted digital skill-building job training programs</a:t>
            </a:r>
            <a:endPar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Improve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Arial"/>
              </a:rPr>
              <a:t>marketing efforts </a:t>
            </a: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to raise awareness of programs</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Deploy the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Arial"/>
              </a:rPr>
              <a:t>NYS Digital Equity Asset Inventory </a:t>
            </a: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as a "digital directory"</a:t>
            </a:r>
          </a:p>
        </p:txBody>
      </p:sp>
      <p:sp>
        <p:nvSpPr>
          <p:cNvPr id="25" name="Google Shape;524;p29">
            <a:extLst>
              <a:ext uri="{FF2B5EF4-FFF2-40B4-BE49-F238E27FC236}">
                <a16:creationId xmlns:a16="http://schemas.microsoft.com/office/drawing/2014/main" id="{7745B8AE-28ED-6B62-BE6F-40C51EA7B946}"/>
              </a:ext>
            </a:extLst>
          </p:cNvPr>
          <p:cNvSpPr/>
          <p:nvPr/>
        </p:nvSpPr>
        <p:spPr>
          <a:xfrm>
            <a:off x="6312881" y="2136480"/>
            <a:ext cx="5102352" cy="4732024"/>
          </a:xfrm>
          <a:prstGeom prst="rect">
            <a:avLst/>
          </a:prstGeom>
          <a:noFill/>
          <a:ln>
            <a:noFill/>
          </a:ln>
        </p:spPr>
        <p:txBody>
          <a:bodyPr spcFirstLastPara="1" wrap="square" lIns="91426" tIns="45700" rIns="91426" bIns="45700" anchor="t" anchorCtr="0">
            <a:spAutoFit/>
          </a:bodyPr>
          <a:lstStyle/>
          <a:p>
            <a:pPr marL="285750" indent="-285750">
              <a:spcAft>
                <a:spcPts val="300"/>
              </a:spcAft>
              <a:buFont typeface="Arial"/>
              <a:buChar char="•"/>
            </a:pPr>
            <a:r>
              <a:rPr kumimoji="0" lang="en-US" sz="1800" b="0" i="0" u="none" strike="noStrike" kern="0" cap="none" spc="0" normalizeH="0" baseline="0" noProof="0">
                <a:ln>
                  <a:noFill/>
                </a:ln>
                <a:solidFill>
                  <a:srgbClr val="000000"/>
                </a:solidFill>
                <a:effectLst/>
                <a:uLnTx/>
                <a:uFillTx/>
                <a:latin typeface="Open Sans"/>
                <a:ea typeface="Open Sans"/>
                <a:cs typeface="Open Sans"/>
                <a:sym typeface="Arial"/>
              </a:rPr>
              <a:t>Share digital literacy and skill-development offerings with </a:t>
            </a:r>
            <a:r>
              <a:rPr kumimoji="0" lang="en-US" sz="1800" b="1" i="0" u="none" strike="noStrike" kern="0" cap="none" spc="0" normalizeH="0" baseline="0" noProof="0">
                <a:ln>
                  <a:noFill/>
                </a:ln>
                <a:solidFill>
                  <a:srgbClr val="000000"/>
                </a:solidFill>
                <a:effectLst/>
                <a:uLnTx/>
                <a:uFillTx/>
                <a:latin typeface="Open Sans"/>
                <a:ea typeface="Open Sans"/>
                <a:cs typeface="Open Sans"/>
                <a:sym typeface="Arial"/>
              </a:rPr>
              <a:t>ACP subsidy subscribers</a:t>
            </a:r>
            <a:endParaRPr lang="en-US" sz="1800">
              <a:latin typeface="Open Sans"/>
            </a:endParaRPr>
          </a:p>
          <a:p>
            <a:pPr marL="285750" lvl="0" indent="-285750">
              <a:spcAft>
                <a:spcPts val="300"/>
              </a:spcAft>
              <a:buFont typeface="Arial"/>
              <a:buChar char="•"/>
            </a:pPr>
            <a:r>
              <a:rPr lang="en-US" sz="1800">
                <a:latin typeface="Open Sans"/>
              </a:rPr>
              <a:t>Compile and promote </a:t>
            </a:r>
            <a:r>
              <a:rPr lang="en-US" sz="1800" b="1">
                <a:latin typeface="Open Sans"/>
              </a:rPr>
              <a:t>web accessibility standards</a:t>
            </a:r>
            <a:r>
              <a:rPr lang="en-US" sz="1800">
                <a:latin typeface="Open Sans"/>
              </a:rPr>
              <a:t> to the public</a:t>
            </a:r>
          </a:p>
          <a:p>
            <a:pPr marL="285750" lvl="0" indent="-285750">
              <a:spcAft>
                <a:spcPts val="300"/>
              </a:spcAft>
              <a:buFont typeface="Arial"/>
              <a:buChar char="•"/>
            </a:pPr>
            <a:r>
              <a:rPr lang="en-US" sz="1800">
                <a:latin typeface="Open Sans"/>
              </a:rPr>
              <a:t>Convene key stakeholders to </a:t>
            </a:r>
            <a:r>
              <a:rPr lang="en-US" sz="1800" b="1">
                <a:latin typeface="Open Sans"/>
              </a:rPr>
              <a:t>align on standardized and potable credentials</a:t>
            </a:r>
            <a:r>
              <a:rPr lang="en-US" sz="1800">
                <a:latin typeface="Open Sans"/>
              </a:rPr>
              <a:t> </a:t>
            </a:r>
          </a:p>
          <a:p>
            <a:pPr marL="285750" lvl="0" indent="-285750">
              <a:spcAft>
                <a:spcPts val="300"/>
              </a:spcAft>
              <a:buFont typeface="Arial"/>
              <a:buChar char="•"/>
            </a:pPr>
            <a:r>
              <a:rPr lang="en-US" sz="1800">
                <a:solidFill>
                  <a:schemeClr val="tx1"/>
                </a:solidFill>
                <a:latin typeface="Open Sans"/>
                <a:ea typeface="Open Sans"/>
                <a:cs typeface="Open Sans"/>
              </a:rPr>
              <a:t>Compile and consolidate </a:t>
            </a:r>
            <a:r>
              <a:rPr lang="en-US" sz="1800" b="1">
                <a:solidFill>
                  <a:schemeClr val="tx1"/>
                </a:solidFill>
                <a:latin typeface="Open Sans"/>
                <a:ea typeface="Open Sans"/>
                <a:cs typeface="Open Sans"/>
              </a:rPr>
              <a:t>best practices in digital literacy and digital job skills training</a:t>
            </a:r>
            <a:endParaRPr lang="en-US" sz="1800">
              <a:solidFill>
                <a:schemeClr val="tx1"/>
              </a:solidFill>
              <a:latin typeface="Open Sans"/>
              <a:ea typeface="Open Sans"/>
              <a:cs typeface="Open Sans"/>
            </a:endParaRPr>
          </a:p>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Explore needs or tech and</a:t>
            </a:r>
            <a:r>
              <a:rPr lang="en-US" sz="1800" b="1">
                <a:solidFill>
                  <a:schemeClr val="tx1"/>
                </a:solidFill>
                <a:latin typeface="Open Sans"/>
                <a:ea typeface="Open Sans"/>
                <a:cs typeface="Open Sans"/>
              </a:rPr>
              <a:t> digital skills education in K-12 schools</a:t>
            </a:r>
          </a:p>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Evaluate the strategies and impact of existing assets that provide </a:t>
            </a:r>
            <a:r>
              <a:rPr lang="en-US" sz="1800" b="1">
                <a:solidFill>
                  <a:schemeClr val="tx1"/>
                </a:solidFill>
                <a:latin typeface="Open Sans"/>
                <a:ea typeface="Open Sans"/>
                <a:cs typeface="Open Sans"/>
              </a:rPr>
              <a:t>career-oriented digital skills support</a:t>
            </a:r>
          </a:p>
          <a:p>
            <a:pPr marL="285750" lvl="0" indent="-285750">
              <a:spcAft>
                <a:spcPts val="300"/>
              </a:spcAft>
              <a:buFont typeface="Arial"/>
              <a:buChar char="•"/>
            </a:pPr>
            <a:endParaRPr lang="en-US" sz="1400">
              <a:latin typeface="Open Sans"/>
            </a:endParaRPr>
          </a:p>
        </p:txBody>
      </p:sp>
      <p:sp>
        <p:nvSpPr>
          <p:cNvPr id="2" name="Rectangle: Rounded Corners 1">
            <a:extLst>
              <a:ext uri="{FF2B5EF4-FFF2-40B4-BE49-F238E27FC236}">
                <a16:creationId xmlns:a16="http://schemas.microsoft.com/office/drawing/2014/main" id="{88870F2A-3E4E-CFF1-1E66-9FA1C443D583}"/>
              </a:ext>
            </a:extLst>
          </p:cNvPr>
          <p:cNvSpPr/>
          <p:nvPr/>
        </p:nvSpPr>
        <p:spPr>
          <a:xfrm>
            <a:off x="812800" y="1326716"/>
            <a:ext cx="10817978"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Activities</a:t>
            </a:r>
          </a:p>
        </p:txBody>
      </p:sp>
      <p:sp>
        <p:nvSpPr>
          <p:cNvPr id="3" name="Rectangle 2">
            <a:extLst>
              <a:ext uri="{FF2B5EF4-FFF2-40B4-BE49-F238E27FC236}">
                <a16:creationId xmlns:a16="http://schemas.microsoft.com/office/drawing/2014/main" id="{9C854083-60C2-753B-AD7A-EE84CAFF9326}"/>
              </a:ext>
            </a:extLst>
          </p:cNvPr>
          <p:cNvSpPr/>
          <p:nvPr/>
        </p:nvSpPr>
        <p:spPr>
          <a:xfrm>
            <a:off x="812800" y="2046364"/>
            <a:ext cx="10817978" cy="4604434"/>
          </a:xfrm>
          <a:prstGeom prst="rect">
            <a:avLst/>
          </a:prstGeom>
          <a:noFill/>
          <a:ln>
            <a:solidFill>
              <a:srgbClr val="CC7D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302564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27" descr="A picture containing computer, person, computer, indoor&#10;&#10;Description automatically generated"/>
          <p:cNvPicPr preferRelativeResize="0"/>
          <p:nvPr/>
        </p:nvPicPr>
        <p:blipFill rotWithShape="1">
          <a:blip r:embed="rId3">
            <a:alphaModFix/>
          </a:blip>
          <a:srcRect t="11407" b="8012"/>
          <a:stretch/>
        </p:blipFill>
        <p:spPr>
          <a:xfrm>
            <a:off x="-402768" y="-182563"/>
            <a:ext cx="12594764" cy="7040563"/>
          </a:xfrm>
          <a:prstGeom prst="rect">
            <a:avLst/>
          </a:prstGeom>
          <a:noFill/>
          <a:ln>
            <a:noFill/>
          </a:ln>
        </p:spPr>
      </p:pic>
      <p:sp>
        <p:nvSpPr>
          <p:cNvPr id="601" name="Google Shape;601;p27"/>
          <p:cNvSpPr/>
          <p:nvPr/>
        </p:nvSpPr>
        <p:spPr>
          <a:xfrm>
            <a:off x="-402772" y="-182564"/>
            <a:ext cx="12594764" cy="7040563"/>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606" name="Google Shape;606;p27"/>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27</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7159EDF8-CDD1-20B6-AA8B-C22EA4478CBD}"/>
              </a:ext>
            </a:extLst>
          </p:cNvPr>
          <p:cNvSpPr txBox="1"/>
          <p:nvPr/>
        </p:nvSpPr>
        <p:spPr>
          <a:xfrm>
            <a:off x="6096001" y="3349508"/>
            <a:ext cx="4569026" cy="2585667"/>
          </a:xfrm>
          <a:prstGeom prst="rect">
            <a:avLst/>
          </a:prstGeom>
          <a:noFill/>
          <a:ln>
            <a:noFill/>
          </a:ln>
        </p:spPr>
        <p:txBody>
          <a:bodyPr spcFirstLastPara="1" wrap="square" lIns="91426" tIns="45700" rIns="91426" bIns="45700" anchor="t" anchorCtr="0">
            <a:spAutoFit/>
          </a:bodyPr>
          <a:lstStyle/>
          <a:p>
            <a:r>
              <a:rPr lang="en-US" sz="5401">
                <a:solidFill>
                  <a:schemeClr val="lt1"/>
                </a:solidFill>
                <a:latin typeface="Open Sans Light"/>
                <a:ea typeface="Open Sans Light"/>
                <a:cs typeface="Open Sans Light"/>
                <a:sym typeface="Open Sans Light"/>
              </a:rPr>
              <a:t>Deep Dive: Privacy &amp; Cybersecurity</a:t>
            </a:r>
            <a:endParaRPr sz="5401">
              <a:solidFill>
                <a:schemeClr val="lt1"/>
              </a:solidFill>
              <a:latin typeface="Open Sans Light"/>
              <a:ea typeface="Open Sans Light"/>
              <a:cs typeface="Open Sans Light"/>
              <a:sym typeface="Open Sans Light"/>
            </a:endParaRPr>
          </a:p>
        </p:txBody>
      </p:sp>
      <p:grpSp>
        <p:nvGrpSpPr>
          <p:cNvPr id="3" name="Google Shape;271;p3">
            <a:extLst>
              <a:ext uri="{FF2B5EF4-FFF2-40B4-BE49-F238E27FC236}">
                <a16:creationId xmlns:a16="http://schemas.microsoft.com/office/drawing/2014/main" id="{BC84A621-7A72-CCCE-3E91-BDE5BD3D74A0}"/>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20971069-83CB-6E9C-8089-F3E17131396E}"/>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sym typeface="Open Sans ExtraBold"/>
                </a:rPr>
                <a:t>07</a:t>
              </a:r>
              <a:endParaRPr lang="en-US"/>
            </a:p>
          </p:txBody>
        </p:sp>
        <p:sp>
          <p:nvSpPr>
            <p:cNvPr id="5" name="Google Shape;273;p3">
              <a:extLst>
                <a:ext uri="{FF2B5EF4-FFF2-40B4-BE49-F238E27FC236}">
                  <a16:creationId xmlns:a16="http://schemas.microsoft.com/office/drawing/2014/main" id="{53C613CC-947A-ED4E-0691-E5376C9804FF}"/>
                </a:ext>
              </a:extLst>
            </p:cNvPr>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134026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640173" y="889344"/>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 name="Google Shape;203;g27e0bd7378e_0_259">
            <a:extLst>
              <a:ext uri="{FF2B5EF4-FFF2-40B4-BE49-F238E27FC236}">
                <a16:creationId xmlns:a16="http://schemas.microsoft.com/office/drawing/2014/main" id="{D7A810A5-DA72-D9B0-7E49-1FC4F35F03B2}"/>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r>
              <a:rPr lang="en-US" sz="1600" b="1">
                <a:solidFill>
                  <a:schemeClr val="accent6"/>
                </a:solidFill>
                <a:latin typeface="Open Sans Bold"/>
                <a:ea typeface="Open Sans Bold"/>
                <a:cs typeface="Open Sans Bold"/>
                <a:sym typeface="Open Sans ExtraBold"/>
              </a:rPr>
              <a:t>PRIVACY AND CYBERSECURITY – NEEDS AND GAPS</a:t>
            </a:r>
            <a:endParaRPr lang="en-US" sz="1600" b="1">
              <a:solidFill>
                <a:schemeClr val="accent6"/>
              </a:solidFill>
              <a:latin typeface="Open Sans Bold"/>
              <a:ea typeface="Open Sans Bold"/>
              <a:cs typeface="Open Sans Bold"/>
            </a:endParaRPr>
          </a:p>
        </p:txBody>
      </p:sp>
      <p:sp>
        <p:nvSpPr>
          <p:cNvPr id="3" name="Google Shape;206;g27e0bd7378e_0_259">
            <a:extLst>
              <a:ext uri="{FF2B5EF4-FFF2-40B4-BE49-F238E27FC236}">
                <a16:creationId xmlns:a16="http://schemas.microsoft.com/office/drawing/2014/main" id="{4FAC2058-3197-5F1F-F461-0398090AC4C4}"/>
              </a:ext>
            </a:extLst>
          </p:cNvPr>
          <p:cNvSpPr/>
          <p:nvPr/>
        </p:nvSpPr>
        <p:spPr>
          <a:xfrm rot="5400000">
            <a:off x="-77578" y="131572"/>
            <a:ext cx="1371600" cy="63900"/>
          </a:xfrm>
          <a:prstGeom prst="rect">
            <a:avLst/>
          </a:prstGeom>
          <a:solidFill>
            <a:schemeClr val="accent6"/>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4" name="Google Shape;207;g27e0bd7378e_0_259">
            <a:extLst>
              <a:ext uri="{FF2B5EF4-FFF2-40B4-BE49-F238E27FC236}">
                <a16:creationId xmlns:a16="http://schemas.microsoft.com/office/drawing/2014/main" id="{CB3C0BAA-4DC0-E77F-EF57-5A1E4C3125EF}"/>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endParaRPr lang="en-US" sz="2000">
              <a:latin typeface="Open Sans"/>
              <a:ea typeface="Open Sans"/>
              <a:cs typeface="Open Sans"/>
            </a:endParaRPr>
          </a:p>
        </p:txBody>
      </p:sp>
      <p:sp>
        <p:nvSpPr>
          <p:cNvPr id="15" name="Google Shape;52;p42">
            <a:extLst>
              <a:ext uri="{FF2B5EF4-FFF2-40B4-BE49-F238E27FC236}">
                <a16:creationId xmlns:a16="http://schemas.microsoft.com/office/drawing/2014/main" id="{E054FBDD-9E31-C6AD-9BEF-951FDEE5C41A}"/>
              </a:ext>
            </a:extLst>
          </p:cNvPr>
          <p:cNvSpPr txBox="1">
            <a:spLocks/>
          </p:cNvSpPr>
          <p:nvPr/>
        </p:nvSpPr>
        <p:spPr>
          <a:xfrm>
            <a:off x="923456" y="3192680"/>
            <a:ext cx="5433802" cy="1701241"/>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nSpc>
                <a:spcPct val="113999"/>
              </a:lnSpc>
              <a:buFont typeface="Arial" panose="020B0604020202020204" pitchFamily="34" charset="0"/>
              <a:buChar char="•"/>
            </a:pPr>
            <a:r>
              <a:rPr lang="en-US" sz="1600">
                <a:solidFill>
                  <a:schemeClr val="dk1"/>
                </a:solidFill>
                <a:latin typeface="Open Sans"/>
                <a:ea typeface="Open Sans"/>
              </a:rPr>
              <a:t>Over 90% of New Yorkers are either somewhat concerned or very concerned about their online safety.</a:t>
            </a:r>
          </a:p>
        </p:txBody>
      </p:sp>
      <p:sp>
        <p:nvSpPr>
          <p:cNvPr id="5" name="Rectangle 4">
            <a:extLst>
              <a:ext uri="{FF2B5EF4-FFF2-40B4-BE49-F238E27FC236}">
                <a16:creationId xmlns:a16="http://schemas.microsoft.com/office/drawing/2014/main" id="{B6E2E39A-1B0C-DD56-DB5C-56B237287C0F}"/>
              </a:ext>
            </a:extLst>
          </p:cNvPr>
          <p:cNvSpPr/>
          <p:nvPr/>
        </p:nvSpPr>
        <p:spPr>
          <a:xfrm>
            <a:off x="7420209" y="3005647"/>
            <a:ext cx="3998905" cy="1842480"/>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8" name="Google Shape;523;p29">
            <a:extLst>
              <a:ext uri="{FF2B5EF4-FFF2-40B4-BE49-F238E27FC236}">
                <a16:creationId xmlns:a16="http://schemas.microsoft.com/office/drawing/2014/main" id="{FCD28576-95E5-B017-3168-17597C65B8F5}"/>
              </a:ext>
            </a:extLst>
          </p:cNvPr>
          <p:cNvSpPr/>
          <p:nvPr/>
        </p:nvSpPr>
        <p:spPr>
          <a:xfrm>
            <a:off x="7541178" y="3030115"/>
            <a:ext cx="3877936" cy="1495882"/>
          </a:xfrm>
          <a:prstGeom prst="rect">
            <a:avLst/>
          </a:prstGeom>
          <a:noFill/>
          <a:ln>
            <a:noFill/>
          </a:ln>
        </p:spPr>
        <p:txBody>
          <a:bodyPr spcFirstLastPara="1" wrap="square" lIns="91426" tIns="45700" rIns="91426" bIns="45700" anchor="t" anchorCtr="0">
            <a:spAutoFit/>
          </a:bodyPr>
          <a:lstStyle/>
          <a:p>
            <a:pPr marL="285753" indent="-285753">
              <a:lnSpc>
                <a:spcPct val="113999"/>
              </a:lnSpc>
              <a:buSzPts val="1800"/>
              <a:buFont typeface="Arial"/>
              <a:buChar char="•"/>
            </a:pPr>
            <a:endParaRPr lang="en-US" sz="1600">
              <a:latin typeface="Open Sans"/>
              <a:ea typeface="Open Sans"/>
            </a:endParaRPr>
          </a:p>
          <a:p>
            <a:pPr marL="285753" indent="-285753">
              <a:lnSpc>
                <a:spcPct val="113999"/>
              </a:lnSpc>
              <a:buSzPts val="1800"/>
              <a:buFont typeface="Arial"/>
              <a:buChar char="•"/>
            </a:pPr>
            <a:r>
              <a:rPr lang="en-US" sz="1600">
                <a:latin typeface="Open Sans"/>
                <a:ea typeface="Open Sans"/>
              </a:rPr>
              <a:t>Number of assets providing privacy and cybersecurity training to New Yorkers, especially to members of covered populations. </a:t>
            </a:r>
            <a:endParaRPr lang="en-US" sz="1401"/>
          </a:p>
        </p:txBody>
      </p:sp>
      <p:sp>
        <p:nvSpPr>
          <p:cNvPr id="12" name="Arrow: Down 11">
            <a:extLst>
              <a:ext uri="{FF2B5EF4-FFF2-40B4-BE49-F238E27FC236}">
                <a16:creationId xmlns:a16="http://schemas.microsoft.com/office/drawing/2014/main" id="{C7139E5D-340F-FCD4-5734-0ACBCC8FBAA8}"/>
              </a:ext>
            </a:extLst>
          </p:cNvPr>
          <p:cNvSpPr/>
          <p:nvPr/>
        </p:nvSpPr>
        <p:spPr>
          <a:xfrm rot="10800000">
            <a:off x="7542946" y="3387374"/>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3" name="Rectangle: Rounded Corners 12">
            <a:extLst>
              <a:ext uri="{FF2B5EF4-FFF2-40B4-BE49-F238E27FC236}">
                <a16:creationId xmlns:a16="http://schemas.microsoft.com/office/drawing/2014/main" id="{A28DE491-3FEE-F9A7-5DD8-56D2ECBB78F9}"/>
              </a:ext>
            </a:extLst>
          </p:cNvPr>
          <p:cNvSpPr/>
          <p:nvPr/>
        </p:nvSpPr>
        <p:spPr>
          <a:xfrm>
            <a:off x="837529" y="2247757"/>
            <a:ext cx="5760303" cy="57168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Needs</a:t>
            </a:r>
          </a:p>
        </p:txBody>
      </p:sp>
      <p:sp>
        <p:nvSpPr>
          <p:cNvPr id="18" name="Rectangle: Rounded Corners 17">
            <a:extLst>
              <a:ext uri="{FF2B5EF4-FFF2-40B4-BE49-F238E27FC236}">
                <a16:creationId xmlns:a16="http://schemas.microsoft.com/office/drawing/2014/main" id="{38CE0764-FADD-075E-68D6-B4F1D52099B5}"/>
              </a:ext>
            </a:extLst>
          </p:cNvPr>
          <p:cNvSpPr/>
          <p:nvPr/>
        </p:nvSpPr>
        <p:spPr>
          <a:xfrm>
            <a:off x="7420209" y="2235665"/>
            <a:ext cx="3998905" cy="5716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Measurable Objectives</a:t>
            </a:r>
          </a:p>
        </p:txBody>
      </p:sp>
      <p:cxnSp>
        <p:nvCxnSpPr>
          <p:cNvPr id="19" name="Straight Arrow Connector 18">
            <a:extLst>
              <a:ext uri="{FF2B5EF4-FFF2-40B4-BE49-F238E27FC236}">
                <a16:creationId xmlns:a16="http://schemas.microsoft.com/office/drawing/2014/main" id="{56CABC76-8A17-7D61-1754-1785880AF30F}"/>
              </a:ext>
            </a:extLst>
          </p:cNvPr>
          <p:cNvCxnSpPr>
            <a:cxnSpLocks/>
          </p:cNvCxnSpPr>
          <p:nvPr/>
        </p:nvCxnSpPr>
        <p:spPr>
          <a:xfrm>
            <a:off x="6792547" y="2551869"/>
            <a:ext cx="508057" cy="5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F07372-9DBB-47D2-156B-6E878DBE4BF9}"/>
              </a:ext>
            </a:extLst>
          </p:cNvPr>
          <p:cNvSpPr/>
          <p:nvPr/>
        </p:nvSpPr>
        <p:spPr>
          <a:xfrm>
            <a:off x="847325" y="2998004"/>
            <a:ext cx="5760303" cy="152799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89190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28" name="TextBox 24">
            <a:extLst>
              <a:ext uri="{FF2B5EF4-FFF2-40B4-BE49-F238E27FC236}">
                <a16:creationId xmlns:a16="http://schemas.microsoft.com/office/drawing/2014/main" id="{0F1CC179-F454-3E34-0489-147F44A9DA05}"/>
              </a:ext>
            </a:extLst>
          </p:cNvPr>
          <p:cNvSpPr txBox="1">
            <a:spLocks noChangeArrowheads="1"/>
          </p:cNvSpPr>
          <p:nvPr/>
        </p:nvSpPr>
        <p:spPr bwMode="auto">
          <a:xfrm>
            <a:off x="639764" y="438151"/>
            <a:ext cx="11346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000">
                <a:latin typeface="Open Sans"/>
                <a:ea typeface="Open Sans"/>
                <a:cs typeface="Open Sans"/>
              </a:rPr>
              <a:t>To address the gaps and accomplish the measurable objectives, leading to the long-term outcomes, the following activities comprise the implementation plan. </a:t>
            </a:r>
            <a:endParaRPr lang="en-US" sz="2000"/>
          </a:p>
        </p:txBody>
      </p:sp>
      <p:sp>
        <p:nvSpPr>
          <p:cNvPr id="29" name="TextBox 28">
            <a:extLst>
              <a:ext uri="{FF2B5EF4-FFF2-40B4-BE49-F238E27FC236}">
                <a16:creationId xmlns:a16="http://schemas.microsoft.com/office/drawing/2014/main" id="{A6AFDF65-B090-90B5-CF53-322F88C3F318}"/>
              </a:ext>
            </a:extLst>
          </p:cNvPr>
          <p:cNvSpPr txBox="1"/>
          <p:nvPr/>
        </p:nvSpPr>
        <p:spPr>
          <a:xfrm>
            <a:off x="639765" y="100014"/>
            <a:ext cx="6713534" cy="830999"/>
          </a:xfrm>
          <a:prstGeom prst="rect">
            <a:avLst/>
          </a:prstGeom>
          <a:noFill/>
        </p:spPr>
        <p:txBody>
          <a:bodyPr wrap="square" lIns="91440" tIns="45721" rIns="91440" bIns="45721" anchor="t">
            <a:spAutoFit/>
          </a:bodyPr>
          <a:lstStyle/>
          <a:p>
            <a:pPr>
              <a:defRPr/>
            </a:pPr>
            <a:r>
              <a:rPr lang="en-US" sz="1600" b="1">
                <a:solidFill>
                  <a:srgbClr val="5AA3DC"/>
                </a:solidFill>
                <a:latin typeface="Open Sans Bold"/>
                <a:ea typeface="Open Sans Bold"/>
                <a:cs typeface="Open Sans Bold"/>
                <a:sym typeface="Open Sans ExtraBold"/>
              </a:rPr>
              <a:t>PRIVACY AND CYBERSECURITY – ACTIVITIES</a:t>
            </a:r>
            <a:endParaRPr lang="en-US" sz="1600" b="1">
              <a:solidFill>
                <a:srgbClr val="5AA3DC"/>
              </a:solidFill>
              <a:latin typeface="Open Sans Bold"/>
              <a:ea typeface="Open Sans Bold"/>
              <a:cs typeface="Open Sans Bold"/>
            </a:endParaRPr>
          </a:p>
          <a:p>
            <a:pPr>
              <a:defRPr/>
            </a:pPr>
            <a:endParaRPr lang="en-US" sz="1600" b="1">
              <a:solidFill>
                <a:srgbClr val="5AA3DC"/>
              </a:solidFill>
              <a:latin typeface="Open Sans Bold"/>
              <a:ea typeface="Open Sans Bold"/>
            </a:endParaRPr>
          </a:p>
          <a:p>
            <a:pPr>
              <a:buSzPts val="1600"/>
              <a:defRPr/>
            </a:pPr>
            <a:endParaRPr lang="en-US" sz="1600" b="1">
              <a:solidFill>
                <a:srgbClr val="5AA3DC"/>
              </a:solidFill>
              <a:latin typeface="Open Sans Bold"/>
              <a:ea typeface="Open Sans Bold"/>
              <a:cs typeface="Open Sans Bold"/>
            </a:endParaRPr>
          </a:p>
        </p:txBody>
      </p:sp>
      <p:cxnSp>
        <p:nvCxnSpPr>
          <p:cNvPr id="30" name="Straight Connector 29">
            <a:extLst>
              <a:ext uri="{FF2B5EF4-FFF2-40B4-BE49-F238E27FC236}">
                <a16:creationId xmlns:a16="http://schemas.microsoft.com/office/drawing/2014/main" id="{2D529DD4-8746-0773-E573-979A136ED836}"/>
              </a:ext>
            </a:extLst>
          </p:cNvPr>
          <p:cNvCxnSpPr/>
          <p:nvPr/>
        </p:nvCxnSpPr>
        <p:spPr>
          <a:xfrm>
            <a:off x="539118" y="-1"/>
            <a:ext cx="0" cy="109728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Google Shape;516;p29">
            <a:extLst>
              <a:ext uri="{FF2B5EF4-FFF2-40B4-BE49-F238E27FC236}">
                <a16:creationId xmlns:a16="http://schemas.microsoft.com/office/drawing/2014/main" id="{255A23D4-7BB8-5F67-5C70-7F958B8C43FA}"/>
              </a:ext>
            </a:extLst>
          </p:cNvPr>
          <p:cNvSpPr/>
          <p:nvPr/>
        </p:nvSpPr>
        <p:spPr>
          <a:xfrm>
            <a:off x="3667125" y="2503771"/>
            <a:ext cx="5067300" cy="3531696"/>
          </a:xfrm>
          <a:prstGeom prst="rect">
            <a:avLst/>
          </a:prstGeom>
          <a:noFill/>
          <a:ln>
            <a:noFill/>
          </a:ln>
        </p:spPr>
        <p:txBody>
          <a:bodyPr spcFirstLastPara="1" wrap="square" lIns="91426" tIns="45700" rIns="91426" bIns="45700" anchor="t" anchorCtr="0">
            <a:spAutoFit/>
          </a:bodyPr>
          <a:lstStyle/>
          <a:p>
            <a:pPr marL="285750" indent="-285750">
              <a:buFont typeface="Arial"/>
              <a:buChar char="•"/>
            </a:pPr>
            <a:r>
              <a:rPr lang="en-US" sz="1800" b="0">
                <a:latin typeface="Open Sans"/>
              </a:rPr>
              <a:t>Fund programming providing </a:t>
            </a:r>
            <a:r>
              <a:rPr lang="en-US" sz="1800" b="1">
                <a:latin typeface="Open Sans"/>
              </a:rPr>
              <a:t>online safety trainings</a:t>
            </a:r>
          </a:p>
          <a:p>
            <a:pPr marL="285750" indent="-285750">
              <a:buFont typeface="Arial"/>
              <a:buChar char="•"/>
            </a:pPr>
            <a:r>
              <a:rPr lang="en-US" sz="1800">
                <a:solidFill>
                  <a:schemeClr val="tx1"/>
                </a:solidFill>
                <a:latin typeface="Open Sans"/>
                <a:ea typeface="Open Sans"/>
                <a:cs typeface="Open Sans"/>
              </a:rPr>
              <a:t>Share digital cybersecurity and internet safety resources with </a:t>
            </a:r>
            <a:r>
              <a:rPr lang="en-US" sz="1800" b="1">
                <a:solidFill>
                  <a:schemeClr val="tx1"/>
                </a:solidFill>
                <a:latin typeface="Open Sans"/>
                <a:ea typeface="Open Sans"/>
                <a:cs typeface="Open Sans"/>
              </a:rPr>
              <a:t>ACP subsidy subscribers </a:t>
            </a:r>
            <a:endParaRPr lang="en-US" sz="1800">
              <a:solidFill>
                <a:schemeClr val="tx1"/>
              </a:solidFill>
              <a:latin typeface="Open Sans"/>
              <a:ea typeface="Open Sans"/>
              <a:cs typeface="Open Sans"/>
            </a:endParaRPr>
          </a:p>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Explore methods of </a:t>
            </a:r>
            <a:r>
              <a:rPr lang="en-US" sz="1800" b="1">
                <a:solidFill>
                  <a:schemeClr val="tx1"/>
                </a:solidFill>
                <a:latin typeface="Open Sans"/>
                <a:ea typeface="Open Sans"/>
                <a:cs typeface="Open Sans"/>
              </a:rPr>
              <a:t>shifting the burden of protection </a:t>
            </a:r>
            <a:r>
              <a:rPr lang="en-US" sz="1800">
                <a:solidFill>
                  <a:schemeClr val="tx1"/>
                </a:solidFill>
                <a:latin typeface="Open Sans"/>
                <a:ea typeface="Open Sans"/>
                <a:cs typeface="Open Sans"/>
              </a:rPr>
              <a:t>away from individuals </a:t>
            </a:r>
          </a:p>
          <a:p>
            <a:pPr marL="285753" indent="-285753">
              <a:spcAft>
                <a:spcPts val="300"/>
              </a:spcAft>
              <a:buFont typeface="Arial" panose="020B0604020202020204" pitchFamily="34" charset="0"/>
              <a:buChar char="•"/>
            </a:pPr>
            <a:r>
              <a:rPr lang="en-US" sz="1800">
                <a:latin typeface="Open Sans"/>
              </a:rPr>
              <a:t>Publish </a:t>
            </a:r>
            <a:r>
              <a:rPr lang="en-US" sz="1800" b="1">
                <a:latin typeface="Open Sans"/>
              </a:rPr>
              <a:t>guidance on key elements to digital safety</a:t>
            </a:r>
          </a:p>
          <a:p>
            <a:pPr marL="285753" indent="-285753">
              <a:spcAft>
                <a:spcPts val="300"/>
              </a:spcAft>
              <a:buFont typeface="Arial" panose="020B0604020202020204" pitchFamily="34" charset="0"/>
              <a:buChar char="•"/>
            </a:pPr>
            <a:r>
              <a:rPr lang="en-US" sz="1800">
                <a:latin typeface="Open Sans"/>
              </a:rPr>
              <a:t>Ensure </a:t>
            </a:r>
            <a:r>
              <a:rPr lang="en-US" sz="1800" b="1">
                <a:latin typeface="Open Sans"/>
              </a:rPr>
              <a:t>awareness of safety measures and data privacy are consistent across school districts</a:t>
            </a:r>
            <a:endParaRPr lang="en-US" sz="1800" b="0">
              <a:latin typeface="Open Sans"/>
            </a:endParaRPr>
          </a:p>
        </p:txBody>
      </p:sp>
      <p:sp>
        <p:nvSpPr>
          <p:cNvPr id="5" name="Rectangle: Rounded Corners 4">
            <a:extLst>
              <a:ext uri="{FF2B5EF4-FFF2-40B4-BE49-F238E27FC236}">
                <a16:creationId xmlns:a16="http://schemas.microsoft.com/office/drawing/2014/main" id="{CA1ECFFC-C411-3F54-8158-A5BA5C7E8EA3}"/>
              </a:ext>
            </a:extLst>
          </p:cNvPr>
          <p:cNvSpPr/>
          <p:nvPr/>
        </p:nvSpPr>
        <p:spPr>
          <a:xfrm>
            <a:off x="3457575" y="1615862"/>
            <a:ext cx="5276850"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Activities</a:t>
            </a:r>
          </a:p>
        </p:txBody>
      </p:sp>
      <p:sp>
        <p:nvSpPr>
          <p:cNvPr id="6" name="Rectangle 5">
            <a:extLst>
              <a:ext uri="{FF2B5EF4-FFF2-40B4-BE49-F238E27FC236}">
                <a16:creationId xmlns:a16="http://schemas.microsoft.com/office/drawing/2014/main" id="{5D321AD5-B8AD-28B0-1255-E12A124C39ED}"/>
              </a:ext>
            </a:extLst>
          </p:cNvPr>
          <p:cNvSpPr/>
          <p:nvPr/>
        </p:nvSpPr>
        <p:spPr>
          <a:xfrm>
            <a:off x="3457575" y="2379507"/>
            <a:ext cx="5276850" cy="3795636"/>
          </a:xfrm>
          <a:prstGeom prst="rect">
            <a:avLst/>
          </a:prstGeom>
          <a:noFill/>
          <a:ln>
            <a:solidFill>
              <a:srgbClr val="CC7D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611525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D97D76-005A-DB83-0557-B98FB6841EA4}"/>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C30DA0B-23D1-E56D-6231-73E49A8DBDE0}"/>
              </a:ext>
            </a:extLst>
          </p:cNvPr>
          <p:cNvSpPr txBox="1"/>
          <p:nvPr/>
        </p:nvSpPr>
        <p:spPr>
          <a:xfrm>
            <a:off x="830263" y="643618"/>
            <a:ext cx="6534150" cy="769938"/>
          </a:xfrm>
          <a:prstGeom prst="rect">
            <a:avLst/>
          </a:prstGeom>
          <a:noFill/>
        </p:spPr>
        <p:txBody>
          <a:bodyPr>
            <a:spAutoFit/>
          </a:bodyPr>
          <a:lstStyle/>
          <a:p>
            <a:pPr eaLnBrk="1" fontAlgn="auto" hangingPunct="1">
              <a:spcBef>
                <a:spcPts val="0"/>
              </a:spcBef>
              <a:spcAft>
                <a:spcPts val="0"/>
              </a:spcAft>
              <a:defRPr/>
            </a:pPr>
            <a:r>
              <a:rPr lang="en-US" sz="4400" spc="-15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Agenda</a:t>
            </a:r>
          </a:p>
        </p:txBody>
      </p:sp>
      <p:graphicFrame>
        <p:nvGraphicFramePr>
          <p:cNvPr id="2" name="Table 3">
            <a:extLst>
              <a:ext uri="{FF2B5EF4-FFF2-40B4-BE49-F238E27FC236}">
                <a16:creationId xmlns:a16="http://schemas.microsoft.com/office/drawing/2014/main" id="{73D4BD3E-5C4E-712C-8B06-DFB045A97F6E}"/>
              </a:ext>
            </a:extLst>
          </p:cNvPr>
          <p:cNvGraphicFramePr>
            <a:graphicFrameLocks noGrp="1"/>
          </p:cNvGraphicFramePr>
          <p:nvPr>
            <p:extLst>
              <p:ext uri="{D42A27DB-BD31-4B8C-83A1-F6EECF244321}">
                <p14:modId xmlns:p14="http://schemas.microsoft.com/office/powerpoint/2010/main" val="2175546517"/>
              </p:ext>
            </p:extLst>
          </p:nvPr>
        </p:nvGraphicFramePr>
        <p:xfrm>
          <a:off x="830263" y="1817338"/>
          <a:ext cx="7627936" cy="4644850"/>
        </p:xfrm>
        <a:graphic>
          <a:graphicData uri="http://schemas.openxmlformats.org/drawingml/2006/table">
            <a:tbl>
              <a:tblPr firstRow="1" bandRow="1">
                <a:tableStyleId>{5C22544A-7EE6-4342-B048-85BDC9FD1C3A}</a:tableStyleId>
              </a:tblPr>
              <a:tblGrid>
                <a:gridCol w="5990022">
                  <a:extLst>
                    <a:ext uri="{9D8B030D-6E8A-4147-A177-3AD203B41FA5}">
                      <a16:colId xmlns:a16="http://schemas.microsoft.com/office/drawing/2014/main" val="20000"/>
                    </a:ext>
                  </a:extLst>
                </a:gridCol>
                <a:gridCol w="1637914">
                  <a:extLst>
                    <a:ext uri="{9D8B030D-6E8A-4147-A177-3AD203B41FA5}">
                      <a16:colId xmlns:a16="http://schemas.microsoft.com/office/drawing/2014/main" val="20001"/>
                    </a:ext>
                  </a:extLst>
                </a:gridCol>
              </a:tblGrid>
              <a:tr h="464485">
                <a:tc>
                  <a:txBody>
                    <a:bodyPr/>
                    <a:lstStyle/>
                    <a:p>
                      <a:r>
                        <a:rPr lang="en-US" sz="2000" b="1" err="1">
                          <a:solidFill>
                            <a:schemeClr val="bg1"/>
                          </a:solidFill>
                          <a:latin typeface="Open Sans"/>
                          <a:ea typeface="Open Sans"/>
                          <a:cs typeface="Open Sans"/>
                        </a:rPr>
                        <a:t>ConnectALL’s</a:t>
                      </a:r>
                      <a:r>
                        <a:rPr lang="en-US" sz="2000" b="1">
                          <a:solidFill>
                            <a:schemeClr val="bg1"/>
                          </a:solidFill>
                          <a:latin typeface="Open Sans"/>
                          <a:ea typeface="Open Sans"/>
                          <a:cs typeface="Open Sans"/>
                        </a:rPr>
                        <a:t> Vision for Digital Equity</a:t>
                      </a:r>
                    </a:p>
                  </a:txBody>
                  <a:tcPr marL="91457" marR="91457" marT="45724" marB="4572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endParaRPr lang="en-US" sz="2400" b="0">
                        <a:solidFill>
                          <a:schemeClr val="accent6"/>
                        </a:solidFill>
                        <a:latin typeface="Open Sans"/>
                        <a:ea typeface="Open Sans"/>
                        <a:cs typeface="Open Sans"/>
                      </a:endParaRPr>
                    </a:p>
                  </a:txBody>
                  <a:tcPr marL="91457" marR="91457" marT="45724" marB="45724">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44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latin typeface="Open Sans"/>
                          <a:ea typeface="Open Sans"/>
                          <a:cs typeface="Open Sans"/>
                        </a:rPr>
                        <a:t>Developing the State Digital Equity Plan</a:t>
                      </a:r>
                    </a:p>
                  </a:txBody>
                  <a:tcPr marL="91457" marR="91457"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a:ea typeface="Open Sans"/>
                        <a:cs typeface="Open Sans"/>
                      </a:endParaRPr>
                    </a:p>
                  </a:txBody>
                  <a:tcPr marL="91457" marR="91457" marT="45724" marB="45724">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64485">
                <a:tc>
                  <a:txBody>
                    <a:bodyPr/>
                    <a:lstStyle/>
                    <a:p>
                      <a:pPr marL="0" marR="0" lvl="0" indent="0" algn="l" rtl="0" eaLnBrk="1" fontAlgn="auto" latinLnBrk="0" hangingPunct="1">
                        <a:lnSpc>
                          <a:spcPct val="100000"/>
                        </a:lnSpc>
                        <a:spcBef>
                          <a:spcPts val="0"/>
                        </a:spcBef>
                        <a:spcAft>
                          <a:spcPts val="0"/>
                        </a:spcAft>
                        <a:buClrTx/>
                        <a:buSzTx/>
                        <a:buFontTx/>
                        <a:buNone/>
                      </a:pPr>
                      <a:r>
                        <a:rPr lang="en-US" sz="2000" b="1">
                          <a:solidFill>
                            <a:schemeClr val="bg1"/>
                          </a:solidFill>
                          <a:latin typeface="Open Sans"/>
                          <a:ea typeface="Open Sans"/>
                          <a:cs typeface="Open Sans"/>
                        </a:rPr>
                        <a:t>Regional Snapshot</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a:ea typeface="Open Sans"/>
                        <a:cs typeface="Open Sans"/>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4485">
                <a:tc>
                  <a:txBody>
                    <a:bodyPr/>
                    <a:lstStyle/>
                    <a:p>
                      <a:r>
                        <a:rPr lang="en-US" sz="2000" b="1">
                          <a:solidFill>
                            <a:schemeClr val="bg1"/>
                          </a:solidFill>
                          <a:latin typeface="Open Sans"/>
                          <a:ea typeface="Open Sans"/>
                          <a:cs typeface="Open Sans"/>
                        </a:rPr>
                        <a:t>Deep Dives:</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a:ea typeface="Open Sans"/>
                        <a:cs typeface="Open Sans"/>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64485">
                <a:tc>
                  <a:txBody>
                    <a:bodyPr/>
                    <a:lstStyle/>
                    <a:p>
                      <a:pPr lvl="1"/>
                      <a:r>
                        <a:rPr lang="en-US" sz="2000">
                          <a:solidFill>
                            <a:schemeClr val="bg1"/>
                          </a:solidFill>
                          <a:latin typeface="Open Sans"/>
                          <a:ea typeface="Open Sans"/>
                          <a:cs typeface="Open Sans"/>
                        </a:rPr>
                        <a:t>     Broadband Availability &amp; Affordability</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pitchFamily="2" charset="0"/>
                        <a:ea typeface="Open Sans" pitchFamily="2" charset="0"/>
                        <a:cs typeface="Open Sans" pitchFamily="2" charset="0"/>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6516072"/>
                  </a:ext>
                </a:extLst>
              </a:tr>
              <a:tr h="464485">
                <a:tc>
                  <a:txBody>
                    <a:bodyPr/>
                    <a:lstStyle/>
                    <a:p>
                      <a:pPr lvl="1"/>
                      <a:r>
                        <a:rPr lang="en-US" sz="2000">
                          <a:solidFill>
                            <a:schemeClr val="bg1"/>
                          </a:solidFill>
                          <a:latin typeface="Open Sans"/>
                          <a:ea typeface="Open Sans"/>
                          <a:cs typeface="Open Sans"/>
                        </a:rPr>
                        <a:t>     Accessible Devices &amp; Device Support</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pitchFamily="2" charset="0"/>
                        <a:ea typeface="Open Sans" pitchFamily="2" charset="0"/>
                        <a:cs typeface="Open Sans" pitchFamily="2" charset="0"/>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9977857"/>
                  </a:ext>
                </a:extLst>
              </a:tr>
              <a:tr h="464485">
                <a:tc>
                  <a:txBody>
                    <a:bodyPr/>
                    <a:lstStyle/>
                    <a:p>
                      <a:pPr lvl="1"/>
                      <a:r>
                        <a:rPr lang="en-US" sz="2000">
                          <a:solidFill>
                            <a:schemeClr val="bg1"/>
                          </a:solidFill>
                          <a:latin typeface="Open Sans"/>
                          <a:ea typeface="Open Sans"/>
                          <a:cs typeface="Open Sans"/>
                        </a:rPr>
                        <a:t>     Digital Literacy</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pitchFamily="2" charset="0"/>
                        <a:ea typeface="Open Sans" pitchFamily="2" charset="0"/>
                        <a:cs typeface="Open Sans" pitchFamily="2" charset="0"/>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4517314"/>
                  </a:ext>
                </a:extLst>
              </a:tr>
              <a:tr h="464485">
                <a:tc>
                  <a:txBody>
                    <a:bodyPr/>
                    <a:lstStyle/>
                    <a:p>
                      <a:pPr lvl="1"/>
                      <a:r>
                        <a:rPr lang="en-US" sz="2000">
                          <a:solidFill>
                            <a:schemeClr val="bg1"/>
                          </a:solidFill>
                          <a:latin typeface="Open Sans"/>
                          <a:ea typeface="Open Sans"/>
                          <a:cs typeface="Open Sans"/>
                        </a:rPr>
                        <a:t>     Privacy &amp; Cybersecurity</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pitchFamily="2" charset="0"/>
                        <a:ea typeface="Open Sans" pitchFamily="2" charset="0"/>
                        <a:cs typeface="Open Sans" pitchFamily="2" charset="0"/>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29592992"/>
                  </a:ext>
                </a:extLst>
              </a:tr>
              <a:tr h="464485">
                <a:tc>
                  <a:txBody>
                    <a:bodyPr/>
                    <a:lstStyle/>
                    <a:p>
                      <a:pPr lvl="1"/>
                      <a:r>
                        <a:rPr lang="en-US" sz="2000">
                          <a:solidFill>
                            <a:schemeClr val="bg1"/>
                          </a:solidFill>
                          <a:latin typeface="Open Sans"/>
                          <a:ea typeface="Open Sans"/>
                          <a:cs typeface="Open Sans"/>
                        </a:rPr>
                        <a:t>     Accessibility of Essential Resources &amp; Services</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pitchFamily="2" charset="0"/>
                        <a:ea typeface="Open Sans" pitchFamily="2" charset="0"/>
                        <a:cs typeface="Open Sans" pitchFamily="2" charset="0"/>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7068064"/>
                  </a:ext>
                </a:extLst>
              </a:tr>
              <a:tr h="464485">
                <a:tc>
                  <a:txBody>
                    <a:bodyPr/>
                    <a:lstStyle/>
                    <a:p>
                      <a:pPr lvl="1"/>
                      <a:r>
                        <a:rPr lang="en-US" sz="2000" b="1">
                          <a:solidFill>
                            <a:schemeClr val="bg1"/>
                          </a:solidFill>
                          <a:latin typeface="Open Sans"/>
                          <a:ea typeface="Open Sans"/>
                          <a:cs typeface="Open Sans"/>
                        </a:rPr>
                        <a:t>Public Comment</a:t>
                      </a: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endParaRPr lang="en-US" sz="2400">
                        <a:solidFill>
                          <a:schemeClr val="accent6"/>
                        </a:solidFill>
                        <a:latin typeface="Open Sans"/>
                        <a:ea typeface="Open Sans"/>
                        <a:cs typeface="Open Sans"/>
                      </a:endParaRPr>
                    </a:p>
                  </a:txBody>
                  <a:tcPr marL="91457" marR="91457" marT="45724" marB="45724">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44612"/>
                  </a:ext>
                </a:extLst>
              </a:tr>
            </a:tbl>
          </a:graphicData>
        </a:graphic>
      </p:graphicFrame>
      <p:cxnSp>
        <p:nvCxnSpPr>
          <p:cNvPr id="4" name="Straight Connector 3">
            <a:extLst>
              <a:ext uri="{FF2B5EF4-FFF2-40B4-BE49-F238E27FC236}">
                <a16:creationId xmlns:a16="http://schemas.microsoft.com/office/drawing/2014/main" id="{F94B1BCE-0F51-E504-5C3F-FC9A5489027E}"/>
              </a:ext>
            </a:extLst>
          </p:cNvPr>
          <p:cNvCxnSpPr>
            <a:cxnSpLocks/>
          </p:cNvCxnSpPr>
          <p:nvPr/>
        </p:nvCxnSpPr>
        <p:spPr>
          <a:xfrm>
            <a:off x="0" y="1509600"/>
            <a:ext cx="6912429" cy="0"/>
          </a:xfrm>
          <a:prstGeom prst="line">
            <a:avLst/>
          </a:prstGeom>
          <a:ln w="6985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10" descr="A picture containing computer, computer, person, using&#10;&#10;Description automatically generated"/>
          <p:cNvPicPr preferRelativeResize="0"/>
          <p:nvPr/>
        </p:nvPicPr>
        <p:blipFill rotWithShape="1">
          <a:blip r:embed="rId3">
            <a:alphaModFix/>
          </a:blip>
          <a:srcRect t="3691" b="4048"/>
          <a:stretch/>
        </p:blipFill>
        <p:spPr>
          <a:xfrm>
            <a:off x="-1" y="0"/>
            <a:ext cx="12191999" cy="6858000"/>
          </a:xfrm>
          <a:prstGeom prst="rect">
            <a:avLst/>
          </a:prstGeom>
          <a:noFill/>
          <a:ln>
            <a:noFill/>
          </a:ln>
        </p:spPr>
      </p:pic>
      <p:sp>
        <p:nvSpPr>
          <p:cNvPr id="425" name="Google Shape;425;p10"/>
          <p:cNvSpPr/>
          <p:nvPr/>
        </p:nvSpPr>
        <p:spPr>
          <a:xfrm>
            <a:off x="0" y="2"/>
            <a:ext cx="12192000" cy="68580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30" name="Google Shape;430;p10"/>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30</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494C7953-5295-8D64-8785-C4ABD1DA5549}"/>
              </a:ext>
            </a:extLst>
          </p:cNvPr>
          <p:cNvSpPr txBox="1"/>
          <p:nvPr/>
        </p:nvSpPr>
        <p:spPr>
          <a:xfrm>
            <a:off x="6096000" y="3349510"/>
            <a:ext cx="5673212" cy="3046948"/>
          </a:xfrm>
          <a:prstGeom prst="rect">
            <a:avLst/>
          </a:prstGeom>
          <a:noFill/>
          <a:ln>
            <a:noFill/>
          </a:ln>
        </p:spPr>
        <p:txBody>
          <a:bodyPr spcFirstLastPara="1" wrap="square" lIns="91426" tIns="45700" rIns="91426" bIns="45700" anchor="t" anchorCtr="0">
            <a:spAutoFit/>
          </a:bodyPr>
          <a:lstStyle/>
          <a:p>
            <a:pPr defTabSz="914411">
              <a:defRPr/>
            </a:pPr>
            <a:r>
              <a:rPr lang="en-US" sz="4800">
                <a:solidFill>
                  <a:srgbClr val="FFFFFF"/>
                </a:solidFill>
                <a:latin typeface="Open Sans Light"/>
                <a:ea typeface="Open Sans Light"/>
                <a:cs typeface="Open Sans Light"/>
                <a:sym typeface="Open Sans Light"/>
              </a:rPr>
              <a:t>Deep Dive: Accessibility of Essential Resources &amp; Services</a:t>
            </a:r>
          </a:p>
        </p:txBody>
      </p:sp>
      <p:grpSp>
        <p:nvGrpSpPr>
          <p:cNvPr id="3" name="Google Shape;271;p3">
            <a:extLst>
              <a:ext uri="{FF2B5EF4-FFF2-40B4-BE49-F238E27FC236}">
                <a16:creationId xmlns:a16="http://schemas.microsoft.com/office/drawing/2014/main" id="{57CD879A-F4F8-2BD0-82AD-26A3DEBAE296}"/>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216668BC-F340-D71C-E958-EF160D35369F}"/>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sym typeface="Open Sans ExtraBold"/>
                </a:rPr>
                <a:t>08</a:t>
              </a:r>
              <a:endParaRPr lang="en-US"/>
            </a:p>
          </p:txBody>
        </p:sp>
        <p:sp>
          <p:nvSpPr>
            <p:cNvPr id="5" name="Google Shape;273;p3">
              <a:extLst>
                <a:ext uri="{FF2B5EF4-FFF2-40B4-BE49-F238E27FC236}">
                  <a16:creationId xmlns:a16="http://schemas.microsoft.com/office/drawing/2014/main" id="{AC89789D-3185-66A6-DFC3-EF92E272005C}"/>
                </a:ext>
              </a:extLst>
            </p:cNvPr>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453724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640173" y="889344"/>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 name="Google Shape;203;g27e0bd7378e_0_259">
            <a:extLst>
              <a:ext uri="{FF2B5EF4-FFF2-40B4-BE49-F238E27FC236}">
                <a16:creationId xmlns:a16="http://schemas.microsoft.com/office/drawing/2014/main" id="{D7A810A5-DA72-D9B0-7E49-1FC4F35F03B2}"/>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r>
              <a:rPr lang="en-US" sz="1600" b="1">
                <a:solidFill>
                  <a:schemeClr val="accent6"/>
                </a:solidFill>
                <a:latin typeface="Open Sans Bold"/>
                <a:ea typeface="Open Sans Bold"/>
                <a:cs typeface="Open Sans Bold"/>
                <a:sym typeface="Open Sans ExtraBold"/>
              </a:rPr>
              <a:t>ACCESSIBILITY OF ESSENTIAL RESOURCES AND SERVCICES– NEEDS AND GAPS</a:t>
            </a:r>
            <a:endParaRPr lang="en-US" sz="1600" b="1">
              <a:solidFill>
                <a:schemeClr val="accent6"/>
              </a:solidFill>
              <a:latin typeface="Open Sans Bold"/>
              <a:ea typeface="Open Sans Bold"/>
              <a:cs typeface="Open Sans Bold"/>
            </a:endParaRPr>
          </a:p>
        </p:txBody>
      </p:sp>
      <p:sp>
        <p:nvSpPr>
          <p:cNvPr id="3" name="Google Shape;206;g27e0bd7378e_0_259">
            <a:extLst>
              <a:ext uri="{FF2B5EF4-FFF2-40B4-BE49-F238E27FC236}">
                <a16:creationId xmlns:a16="http://schemas.microsoft.com/office/drawing/2014/main" id="{4FAC2058-3197-5F1F-F461-0398090AC4C4}"/>
              </a:ext>
            </a:extLst>
          </p:cNvPr>
          <p:cNvSpPr/>
          <p:nvPr/>
        </p:nvSpPr>
        <p:spPr>
          <a:xfrm rot="5400000">
            <a:off x="-214738" y="268732"/>
            <a:ext cx="1645920" cy="63900"/>
          </a:xfrm>
          <a:prstGeom prst="rect">
            <a:avLst/>
          </a:prstGeom>
          <a:solidFill>
            <a:schemeClr val="accent6"/>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4" name="Google Shape;207;g27e0bd7378e_0_259">
            <a:extLst>
              <a:ext uri="{FF2B5EF4-FFF2-40B4-BE49-F238E27FC236}">
                <a16:creationId xmlns:a16="http://schemas.microsoft.com/office/drawing/2014/main" id="{CB3C0BAA-4DC0-E77F-EF57-5A1E4C3125EF}"/>
              </a:ext>
            </a:extLst>
          </p:cNvPr>
          <p:cNvSpPr txBox="1"/>
          <p:nvPr/>
        </p:nvSpPr>
        <p:spPr>
          <a:xfrm>
            <a:off x="640173" y="857625"/>
            <a:ext cx="11163900" cy="400069"/>
          </a:xfrm>
          <a:prstGeom prst="rect">
            <a:avLst/>
          </a:prstGeom>
          <a:noFill/>
          <a:ln>
            <a:noFill/>
          </a:ln>
        </p:spPr>
        <p:txBody>
          <a:bodyPr spcFirstLastPara="1" wrap="square" lIns="91426" tIns="45700" rIns="91426" bIns="45700" anchor="t" anchorCtr="0">
            <a:spAutoFit/>
          </a:bodyPr>
          <a:lstStyle/>
          <a:p>
            <a:endParaRPr lang="en-US" sz="2000">
              <a:latin typeface="Open Sans"/>
              <a:ea typeface="Open Sans"/>
              <a:cs typeface="Open Sans"/>
            </a:endParaRPr>
          </a:p>
        </p:txBody>
      </p:sp>
      <p:sp>
        <p:nvSpPr>
          <p:cNvPr id="15" name="Google Shape;52;p42">
            <a:extLst>
              <a:ext uri="{FF2B5EF4-FFF2-40B4-BE49-F238E27FC236}">
                <a16:creationId xmlns:a16="http://schemas.microsoft.com/office/drawing/2014/main" id="{9CA34CF5-C73B-55CB-4BD6-20F67F97ABAF}"/>
              </a:ext>
            </a:extLst>
          </p:cNvPr>
          <p:cNvSpPr txBox="1">
            <a:spLocks/>
          </p:cNvSpPr>
          <p:nvPr/>
        </p:nvSpPr>
        <p:spPr>
          <a:xfrm>
            <a:off x="847325" y="2185752"/>
            <a:ext cx="5651446" cy="3013186"/>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a:lnSpc>
                <a:spcPct val="113999"/>
              </a:lnSpc>
            </a:pPr>
            <a:r>
              <a:rPr lang="en-US" sz="1600">
                <a:solidFill>
                  <a:schemeClr val="dk1"/>
                </a:solidFill>
                <a:latin typeface="Open Sans"/>
                <a:ea typeface="Open Sans"/>
              </a:rPr>
              <a:t>New Yorkers living with disabilities were 5% more likely than others to report online public services as either not very or not at all accessible. </a:t>
            </a:r>
          </a:p>
          <a:p>
            <a:pPr>
              <a:lnSpc>
                <a:spcPct val="113999"/>
              </a:lnSpc>
            </a:pPr>
            <a:r>
              <a:rPr lang="en-US" sz="1600">
                <a:solidFill>
                  <a:schemeClr val="dk1"/>
                </a:solidFill>
                <a:latin typeface="Open Sans"/>
                <a:ea typeface="Open Sans"/>
              </a:rPr>
              <a:t>Limited-English New Yorkers were 3% less likely to do so.</a:t>
            </a:r>
          </a:p>
          <a:p>
            <a:pPr>
              <a:lnSpc>
                <a:spcPct val="113999"/>
              </a:lnSpc>
            </a:pPr>
            <a:r>
              <a:rPr lang="en-US" sz="1600">
                <a:solidFill>
                  <a:schemeClr val="dk1"/>
                </a:solidFill>
                <a:latin typeface="Open Sans"/>
                <a:ea typeface="Open Sans"/>
              </a:rPr>
              <a:t>Rural New Yorkers were 2% less likely to do so. And rural New Yorkers with internet at home are 7% less likely to use government services online than other New Yorkers, being the only covered population less likely to do so.</a:t>
            </a:r>
          </a:p>
        </p:txBody>
      </p:sp>
      <p:sp>
        <p:nvSpPr>
          <p:cNvPr id="6" name="Rectangle 5">
            <a:extLst>
              <a:ext uri="{FF2B5EF4-FFF2-40B4-BE49-F238E27FC236}">
                <a16:creationId xmlns:a16="http://schemas.microsoft.com/office/drawing/2014/main" id="{522CD6DA-2813-D5F9-047D-8B2E2B0DCB5D}"/>
              </a:ext>
            </a:extLst>
          </p:cNvPr>
          <p:cNvSpPr/>
          <p:nvPr/>
        </p:nvSpPr>
        <p:spPr>
          <a:xfrm>
            <a:off x="7420210" y="2153024"/>
            <a:ext cx="4008826" cy="2362505"/>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2" name="Arrow: Down 11">
            <a:extLst>
              <a:ext uri="{FF2B5EF4-FFF2-40B4-BE49-F238E27FC236}">
                <a16:creationId xmlns:a16="http://schemas.microsoft.com/office/drawing/2014/main" id="{33D92443-004A-841F-8A58-A1A81F46A7A9}"/>
              </a:ext>
            </a:extLst>
          </p:cNvPr>
          <p:cNvSpPr/>
          <p:nvPr/>
        </p:nvSpPr>
        <p:spPr>
          <a:xfrm rot="10800000">
            <a:off x="7542947" y="3350226"/>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3" name="Arrow: Down 12">
            <a:extLst>
              <a:ext uri="{FF2B5EF4-FFF2-40B4-BE49-F238E27FC236}">
                <a16:creationId xmlns:a16="http://schemas.microsoft.com/office/drawing/2014/main" id="{C321D129-BBD7-2A1D-17CF-FBCE66CE6792}"/>
              </a:ext>
            </a:extLst>
          </p:cNvPr>
          <p:cNvSpPr/>
          <p:nvPr/>
        </p:nvSpPr>
        <p:spPr>
          <a:xfrm rot="10800000">
            <a:off x="7542947" y="2528066"/>
            <a:ext cx="202094" cy="274988"/>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16" name="Google Shape;523;p29">
            <a:extLst>
              <a:ext uri="{FF2B5EF4-FFF2-40B4-BE49-F238E27FC236}">
                <a16:creationId xmlns:a16="http://schemas.microsoft.com/office/drawing/2014/main" id="{DC5C54DD-5279-E371-DA9E-B5F75A68F6D0}"/>
              </a:ext>
            </a:extLst>
          </p:cNvPr>
          <p:cNvSpPr/>
          <p:nvPr/>
        </p:nvSpPr>
        <p:spPr>
          <a:xfrm>
            <a:off x="7542947" y="2181208"/>
            <a:ext cx="4008826" cy="2338036"/>
          </a:xfrm>
          <a:prstGeom prst="rect">
            <a:avLst/>
          </a:prstGeom>
          <a:noFill/>
          <a:ln>
            <a:noFill/>
          </a:ln>
        </p:spPr>
        <p:txBody>
          <a:bodyPr spcFirstLastPara="1" wrap="square" lIns="91426" tIns="45700" rIns="91426" bIns="45700" anchor="t" anchorCtr="0">
            <a:spAutoFit/>
          </a:bodyPr>
          <a:lstStyle/>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Improve the quality and consistency of online public resources.</a:t>
            </a:r>
            <a:endParaRPr lang="en-US" sz="1401"/>
          </a:p>
          <a:p>
            <a:pPr marL="285753" indent="-285753">
              <a:lnSpc>
                <a:spcPct val="113999"/>
              </a:lnSpc>
              <a:buSzPts val="1800"/>
              <a:buFont typeface="Arial,Sans-Serif"/>
              <a:buChar char="•"/>
            </a:pPr>
            <a:endParaRPr lang="en-US" sz="1600">
              <a:latin typeface="Open Sans"/>
              <a:ea typeface="Open Sans"/>
            </a:endParaRPr>
          </a:p>
          <a:p>
            <a:pPr marL="285753" indent="-285753">
              <a:lnSpc>
                <a:spcPct val="113999"/>
              </a:lnSpc>
              <a:buSzPts val="1800"/>
              <a:buFont typeface="Arial,Sans-Serif"/>
              <a:buChar char="•"/>
            </a:pPr>
            <a:r>
              <a:rPr lang="en-US" sz="1600">
                <a:latin typeface="Open Sans"/>
                <a:ea typeface="Open Sans"/>
              </a:rPr>
              <a:t>Outreach campaigns to increase covered populations' trust in online government services. </a:t>
            </a:r>
            <a:endParaRPr lang="en-US" sz="1401">
              <a:latin typeface="Open Sans"/>
            </a:endParaRPr>
          </a:p>
          <a:p>
            <a:pPr marL="285753" indent="-285753">
              <a:lnSpc>
                <a:spcPct val="113999"/>
              </a:lnSpc>
              <a:buSzPts val="1800"/>
              <a:buFont typeface="Arial"/>
              <a:buChar char="•"/>
            </a:pPr>
            <a:endParaRPr lang="en-US" sz="1600">
              <a:latin typeface="Open Sans"/>
              <a:ea typeface="Open Sans"/>
              <a:cs typeface="Open Sans"/>
            </a:endParaRPr>
          </a:p>
        </p:txBody>
      </p:sp>
      <p:sp>
        <p:nvSpPr>
          <p:cNvPr id="17" name="Rectangle: Rounded Corners 16">
            <a:extLst>
              <a:ext uri="{FF2B5EF4-FFF2-40B4-BE49-F238E27FC236}">
                <a16:creationId xmlns:a16="http://schemas.microsoft.com/office/drawing/2014/main" id="{3626B995-71E2-A70C-44FC-1CC3FF2216A7}"/>
              </a:ext>
            </a:extLst>
          </p:cNvPr>
          <p:cNvSpPr/>
          <p:nvPr/>
        </p:nvSpPr>
        <p:spPr>
          <a:xfrm>
            <a:off x="837529" y="1402777"/>
            <a:ext cx="5760303" cy="57168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Needs</a:t>
            </a:r>
          </a:p>
        </p:txBody>
      </p:sp>
      <p:sp>
        <p:nvSpPr>
          <p:cNvPr id="21" name="Rectangle: Rounded Corners 20">
            <a:extLst>
              <a:ext uri="{FF2B5EF4-FFF2-40B4-BE49-F238E27FC236}">
                <a16:creationId xmlns:a16="http://schemas.microsoft.com/office/drawing/2014/main" id="{7EB78BD1-5C7C-CD25-AA20-6CF8297765CF}"/>
              </a:ext>
            </a:extLst>
          </p:cNvPr>
          <p:cNvSpPr/>
          <p:nvPr/>
        </p:nvSpPr>
        <p:spPr>
          <a:xfrm>
            <a:off x="7420209" y="1390685"/>
            <a:ext cx="3998905" cy="571685"/>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Measurable Objectives</a:t>
            </a:r>
          </a:p>
        </p:txBody>
      </p:sp>
      <p:cxnSp>
        <p:nvCxnSpPr>
          <p:cNvPr id="22" name="Straight Arrow Connector 21">
            <a:extLst>
              <a:ext uri="{FF2B5EF4-FFF2-40B4-BE49-F238E27FC236}">
                <a16:creationId xmlns:a16="http://schemas.microsoft.com/office/drawing/2014/main" id="{EC4C07B2-B553-B170-64C7-958C71528509}"/>
              </a:ext>
            </a:extLst>
          </p:cNvPr>
          <p:cNvCxnSpPr>
            <a:cxnSpLocks/>
          </p:cNvCxnSpPr>
          <p:nvPr/>
        </p:nvCxnSpPr>
        <p:spPr>
          <a:xfrm>
            <a:off x="6792547" y="1706889"/>
            <a:ext cx="508057" cy="55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60B2C39-9347-44E3-FF76-FC89A3DB5E42}"/>
              </a:ext>
            </a:extLst>
          </p:cNvPr>
          <p:cNvSpPr/>
          <p:nvPr/>
        </p:nvSpPr>
        <p:spPr>
          <a:xfrm>
            <a:off x="847325" y="2153024"/>
            <a:ext cx="5760303" cy="4380387"/>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844657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25" name="Google Shape;525;p29"/>
          <p:cNvSpPr txBox="1"/>
          <p:nvPr/>
        </p:nvSpPr>
        <p:spPr>
          <a:xfrm>
            <a:off x="13006309" y="617048"/>
            <a:ext cx="10911600" cy="400069"/>
          </a:xfrm>
          <a:prstGeom prst="rect">
            <a:avLst/>
          </a:prstGeom>
          <a:noFill/>
          <a:ln>
            <a:noFill/>
          </a:ln>
        </p:spPr>
        <p:txBody>
          <a:bodyPr spcFirstLastPara="1" wrap="square" lIns="91426" tIns="45700" rIns="91426" bIns="45700" anchor="t" anchorCtr="0">
            <a:spAutoFit/>
          </a:bodyPr>
          <a:lstStyle/>
          <a:p>
            <a:pPr>
              <a:buSzPts val="2000"/>
            </a:pPr>
            <a:endParaRPr lang="en-US" sz="2000">
              <a:solidFill>
                <a:schemeClr val="dk2"/>
              </a:solidFill>
              <a:latin typeface="Open Sans Light"/>
              <a:ea typeface="Open Sans Light"/>
              <a:cs typeface="Open Sans Light"/>
            </a:endParaRPr>
          </a:p>
        </p:txBody>
      </p:sp>
      <p:sp>
        <p:nvSpPr>
          <p:cNvPr id="28" name="TextBox 24">
            <a:extLst>
              <a:ext uri="{FF2B5EF4-FFF2-40B4-BE49-F238E27FC236}">
                <a16:creationId xmlns:a16="http://schemas.microsoft.com/office/drawing/2014/main" id="{0F1CC179-F454-3E34-0489-147F44A9DA05}"/>
              </a:ext>
            </a:extLst>
          </p:cNvPr>
          <p:cNvSpPr txBox="1">
            <a:spLocks noChangeArrowheads="1"/>
          </p:cNvSpPr>
          <p:nvPr/>
        </p:nvSpPr>
        <p:spPr bwMode="auto">
          <a:xfrm>
            <a:off x="639764" y="438151"/>
            <a:ext cx="113462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000">
                <a:latin typeface="Open Sans"/>
                <a:ea typeface="Open Sans"/>
                <a:cs typeface="Open Sans"/>
              </a:rPr>
              <a:t>To address the gaps and accomplish the measurable objectives, leading to the long-term outcomes, the following activities comprise the implementation plan. </a:t>
            </a:r>
            <a:endParaRPr lang="en-US" sz="2000"/>
          </a:p>
        </p:txBody>
      </p:sp>
      <p:sp>
        <p:nvSpPr>
          <p:cNvPr id="29" name="TextBox 28">
            <a:extLst>
              <a:ext uri="{FF2B5EF4-FFF2-40B4-BE49-F238E27FC236}">
                <a16:creationId xmlns:a16="http://schemas.microsoft.com/office/drawing/2014/main" id="{A6AFDF65-B090-90B5-CF53-322F88C3F318}"/>
              </a:ext>
            </a:extLst>
          </p:cNvPr>
          <p:cNvSpPr txBox="1"/>
          <p:nvPr/>
        </p:nvSpPr>
        <p:spPr>
          <a:xfrm>
            <a:off x="612549" y="100014"/>
            <a:ext cx="7774891" cy="1077220"/>
          </a:xfrm>
          <a:prstGeom prst="rect">
            <a:avLst/>
          </a:prstGeom>
          <a:noFill/>
        </p:spPr>
        <p:txBody>
          <a:bodyPr wrap="square" lIns="91440" tIns="45721" rIns="91440" bIns="45721" anchor="t">
            <a:spAutoFit/>
          </a:bodyPr>
          <a:lstStyle/>
          <a:p>
            <a:pPr>
              <a:defRPr/>
            </a:pPr>
            <a:r>
              <a:rPr lang="en-US" sz="1600" b="1">
                <a:solidFill>
                  <a:srgbClr val="5AA3DC"/>
                </a:solidFill>
                <a:latin typeface="Open Sans Bold"/>
                <a:ea typeface="Open Sans Bold"/>
                <a:cs typeface="Open Sans Bold"/>
                <a:sym typeface="Open Sans ExtraBold"/>
              </a:rPr>
              <a:t>ACCESSIBILITY OF ESSENTIAL RESOURCES AND SERVCICES – ACTIVITIES</a:t>
            </a:r>
            <a:endParaRPr lang="en-US" sz="1600" b="1">
              <a:solidFill>
                <a:srgbClr val="5AA3DC"/>
              </a:solidFill>
              <a:latin typeface="Open Sans Bold"/>
              <a:ea typeface="Open Sans Bold"/>
              <a:cs typeface="Open Sans Bold"/>
            </a:endParaRPr>
          </a:p>
          <a:p>
            <a:pPr>
              <a:defRPr/>
            </a:pPr>
            <a:endParaRPr lang="en-US" sz="1600" b="1">
              <a:solidFill>
                <a:srgbClr val="5AA3DC"/>
              </a:solidFill>
              <a:latin typeface="Open Sans Bold"/>
              <a:ea typeface="Open Sans Bold"/>
              <a:cs typeface="Open Sans Bold"/>
            </a:endParaRPr>
          </a:p>
          <a:p>
            <a:pPr>
              <a:defRPr/>
            </a:pPr>
            <a:endParaRPr lang="en-US" sz="1600" b="1">
              <a:solidFill>
                <a:srgbClr val="5AA3DC"/>
              </a:solidFill>
              <a:latin typeface="Open Sans Bold"/>
              <a:ea typeface="Open Sans Bold"/>
            </a:endParaRPr>
          </a:p>
          <a:p>
            <a:pPr>
              <a:buSzPts val="1600"/>
              <a:defRPr/>
            </a:pPr>
            <a:endParaRPr lang="en-US" sz="1600" b="1">
              <a:solidFill>
                <a:srgbClr val="5AA3DC"/>
              </a:solidFill>
              <a:latin typeface="Open Sans Bold"/>
              <a:ea typeface="Open Sans Bold"/>
              <a:cs typeface="Open Sans Bold"/>
            </a:endParaRPr>
          </a:p>
        </p:txBody>
      </p:sp>
      <p:cxnSp>
        <p:nvCxnSpPr>
          <p:cNvPr id="30" name="Straight Connector 29">
            <a:extLst>
              <a:ext uri="{FF2B5EF4-FFF2-40B4-BE49-F238E27FC236}">
                <a16:creationId xmlns:a16="http://schemas.microsoft.com/office/drawing/2014/main" id="{2D529DD4-8746-0773-E573-979A136ED836}"/>
              </a:ext>
            </a:extLst>
          </p:cNvPr>
          <p:cNvCxnSpPr/>
          <p:nvPr/>
        </p:nvCxnSpPr>
        <p:spPr>
          <a:xfrm>
            <a:off x="539118" y="-1"/>
            <a:ext cx="0" cy="109728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Google Shape;516;p29">
            <a:extLst>
              <a:ext uri="{FF2B5EF4-FFF2-40B4-BE49-F238E27FC236}">
                <a16:creationId xmlns:a16="http://schemas.microsoft.com/office/drawing/2014/main" id="{BA4B271D-D82E-F7E4-3108-34FD836B70E4}"/>
              </a:ext>
            </a:extLst>
          </p:cNvPr>
          <p:cNvSpPr/>
          <p:nvPr/>
        </p:nvSpPr>
        <p:spPr>
          <a:xfrm>
            <a:off x="1073150" y="2369146"/>
            <a:ext cx="4876800" cy="3731750"/>
          </a:xfrm>
          <a:prstGeom prst="rect">
            <a:avLst/>
          </a:prstGeom>
          <a:noFill/>
          <a:ln>
            <a:noFill/>
          </a:ln>
        </p:spPr>
        <p:txBody>
          <a:bodyPr spcFirstLastPara="1" wrap="square" lIns="91426" tIns="45700" rIns="91426" bIns="45700" anchor="t" anchorCtr="0">
            <a:spAutoFit/>
          </a:bodyPr>
          <a:lstStyle/>
          <a:p>
            <a:pPr marL="285750" lvl="0" indent="-285750" algn="l">
              <a:lnSpc>
                <a:spcPct val="100000"/>
              </a:lnSpc>
              <a:buFont typeface="Arial"/>
              <a:buChar char="•"/>
            </a:pPr>
            <a:r>
              <a:rPr lang="en-US" sz="1800" b="0">
                <a:latin typeface="Open Sans"/>
              </a:rPr>
              <a:t>Fund </a:t>
            </a:r>
            <a:r>
              <a:rPr lang="en-US" sz="1800" b="1">
                <a:latin typeface="Open Sans"/>
              </a:rPr>
              <a:t>programs that support improved digital skills </a:t>
            </a:r>
          </a:p>
          <a:p>
            <a:pPr marL="285750" lvl="0" indent="-285750" algn="l">
              <a:lnSpc>
                <a:spcPct val="100000"/>
              </a:lnSpc>
              <a:buFont typeface="Arial"/>
              <a:buChar char="•"/>
            </a:pPr>
            <a:r>
              <a:rPr lang="en-US" sz="1800" b="0" i="0" u="none" strike="noStrike" baseline="0" noProof="0">
                <a:solidFill>
                  <a:srgbClr val="000000"/>
                </a:solidFill>
                <a:latin typeface="Open Sans"/>
              </a:rPr>
              <a:t>Fund </a:t>
            </a:r>
            <a:r>
              <a:rPr lang="en-US" sz="1800" b="1" i="0" u="none" strike="noStrike" baseline="0" noProof="0">
                <a:solidFill>
                  <a:srgbClr val="000000"/>
                </a:solidFill>
                <a:latin typeface="Open Sans"/>
              </a:rPr>
              <a:t>multilingual and accessible programs</a:t>
            </a:r>
            <a:r>
              <a:rPr lang="en-US" sz="1800" b="0" i="0" u="none" strike="noStrike" baseline="0" noProof="0">
                <a:solidFill>
                  <a:srgbClr val="000000"/>
                </a:solidFill>
                <a:latin typeface="Open Sans"/>
              </a:rPr>
              <a:t> </a:t>
            </a:r>
          </a:p>
          <a:p>
            <a:pPr marL="285750" lvl="0" indent="-285750" algn="l">
              <a:lnSpc>
                <a:spcPct val="100000"/>
              </a:lnSpc>
              <a:buFont typeface="Arial"/>
              <a:buChar char="•"/>
            </a:pPr>
            <a:r>
              <a:rPr lang="en-US" sz="1800" b="0" i="0" u="none" strike="noStrike" baseline="0" noProof="0">
                <a:solidFill>
                  <a:srgbClr val="000000"/>
                </a:solidFill>
                <a:latin typeface="Open Sans"/>
              </a:rPr>
              <a:t>Provide access to </a:t>
            </a:r>
            <a:r>
              <a:rPr lang="en-US" sz="1800" b="1" i="0" u="none" strike="noStrike" baseline="0" noProof="0">
                <a:solidFill>
                  <a:srgbClr val="000000"/>
                </a:solidFill>
                <a:latin typeface="Open Sans"/>
              </a:rPr>
              <a:t>digital skills training classes</a:t>
            </a:r>
            <a:r>
              <a:rPr lang="en-US" sz="1800" b="0" i="0" u="none" strike="noStrike" baseline="0" noProof="0">
                <a:solidFill>
                  <a:srgbClr val="000000"/>
                </a:solidFill>
                <a:latin typeface="Open Sans"/>
              </a:rPr>
              <a:t> and classes on navigating public resources </a:t>
            </a:r>
          </a:p>
          <a:p>
            <a:pPr marL="285750" lvl="0" indent="-285750" algn="l">
              <a:lnSpc>
                <a:spcPct val="100000"/>
              </a:lnSpc>
              <a:buFont typeface="Arial"/>
              <a:buChar char="•"/>
            </a:pPr>
            <a:r>
              <a:rPr lang="en-US" sz="1800" b="0" i="0" u="none" strike="noStrike" baseline="0" noProof="0">
                <a:solidFill>
                  <a:srgbClr val="000000"/>
                </a:solidFill>
                <a:latin typeface="Open Sans"/>
              </a:rPr>
              <a:t>Fund </a:t>
            </a:r>
            <a:r>
              <a:rPr lang="en-US" sz="1800" b="1" i="0" u="none" strike="noStrike" baseline="0" noProof="0">
                <a:solidFill>
                  <a:srgbClr val="000000"/>
                </a:solidFill>
                <a:latin typeface="Open Sans"/>
              </a:rPr>
              <a:t>re-entry programming </a:t>
            </a:r>
          </a:p>
          <a:p>
            <a:pPr marL="285750" lvl="0" indent="-285750" algn="l">
              <a:lnSpc>
                <a:spcPct val="100000"/>
              </a:lnSpc>
              <a:buFont typeface="Arial"/>
              <a:buChar char="•"/>
            </a:pPr>
            <a:r>
              <a:rPr lang="en-US" sz="1800">
                <a:solidFill>
                  <a:schemeClr val="tx1"/>
                </a:solidFill>
                <a:latin typeface="Open Sans"/>
                <a:ea typeface="Open Sans"/>
                <a:cs typeface="Open Sans"/>
              </a:rPr>
              <a:t>Share digital cybersecurity and internet safety resources with </a:t>
            </a:r>
            <a:r>
              <a:rPr lang="en-US" sz="1800" b="1">
                <a:solidFill>
                  <a:schemeClr val="tx1"/>
                </a:solidFill>
                <a:latin typeface="Open Sans"/>
                <a:ea typeface="Open Sans"/>
                <a:cs typeface="Open Sans"/>
              </a:rPr>
              <a:t>ACP subsidy subscribers</a:t>
            </a:r>
          </a:p>
          <a:p>
            <a:pPr marL="285753" indent="-285753">
              <a:spcAft>
                <a:spcPts val="300"/>
              </a:spcAft>
              <a:buFont typeface="Arial" panose="020B0604020202020204" pitchFamily="34" charset="0"/>
              <a:buChar char="•"/>
            </a:pPr>
            <a:r>
              <a:rPr lang="en-US" sz="1800">
                <a:solidFill>
                  <a:schemeClr val="tx1"/>
                </a:solidFill>
                <a:latin typeface="Open Sans"/>
                <a:ea typeface="Open Sans"/>
                <a:cs typeface="Open Sans"/>
              </a:rPr>
              <a:t>Explore methods of </a:t>
            </a:r>
            <a:r>
              <a:rPr lang="en-US" sz="1800" b="1">
                <a:solidFill>
                  <a:schemeClr val="tx1"/>
                </a:solidFill>
                <a:latin typeface="Open Sans"/>
                <a:ea typeface="Open Sans"/>
                <a:cs typeface="Open Sans"/>
              </a:rPr>
              <a:t>shifting the burden of protection </a:t>
            </a:r>
            <a:r>
              <a:rPr lang="en-US" sz="1800">
                <a:solidFill>
                  <a:schemeClr val="tx1"/>
                </a:solidFill>
                <a:latin typeface="Open Sans"/>
                <a:ea typeface="Open Sans"/>
                <a:cs typeface="Open Sans"/>
              </a:rPr>
              <a:t>away from individuals</a:t>
            </a:r>
            <a:endParaRPr lang="en-US" sz="1800" b="0" i="0" u="none" strike="noStrike" baseline="0" noProof="0">
              <a:solidFill>
                <a:srgbClr val="000000"/>
              </a:solidFill>
              <a:latin typeface="Open Sans"/>
            </a:endParaRPr>
          </a:p>
        </p:txBody>
      </p:sp>
      <p:sp>
        <p:nvSpPr>
          <p:cNvPr id="12" name="Google Shape;524;p29">
            <a:extLst>
              <a:ext uri="{FF2B5EF4-FFF2-40B4-BE49-F238E27FC236}">
                <a16:creationId xmlns:a16="http://schemas.microsoft.com/office/drawing/2014/main" id="{F939B13D-7DD7-1080-9F91-4EBF32DAE7D0}"/>
              </a:ext>
            </a:extLst>
          </p:cNvPr>
          <p:cNvSpPr/>
          <p:nvPr/>
        </p:nvSpPr>
        <p:spPr>
          <a:xfrm>
            <a:off x="6305551" y="2369146"/>
            <a:ext cx="4876800" cy="3077725"/>
          </a:xfrm>
          <a:prstGeom prst="rect">
            <a:avLst/>
          </a:prstGeom>
          <a:noFill/>
          <a:ln>
            <a:noFill/>
          </a:ln>
        </p:spPr>
        <p:txBody>
          <a:bodyPr spcFirstLastPara="1" wrap="square" lIns="91426" tIns="45700" rIns="91426" bIns="45700" anchor="t" anchorCtr="0">
            <a:spAutoFit/>
          </a:bodyPr>
          <a:lstStyle/>
          <a:p>
            <a:pPr marL="285750" lvl="0" indent="-285750" algn="l">
              <a:lnSpc>
                <a:spcPct val="100000"/>
              </a:lnSpc>
              <a:buFont typeface="Arial"/>
              <a:buChar char="•"/>
            </a:pPr>
            <a:r>
              <a:rPr lang="en-US" sz="1800">
                <a:latin typeface="Open Sans"/>
              </a:rPr>
              <a:t>Define </a:t>
            </a:r>
            <a:r>
              <a:rPr lang="en-US" sz="1800" b="1">
                <a:latin typeface="Open Sans"/>
              </a:rPr>
              <a:t>updated design standards </a:t>
            </a:r>
            <a:r>
              <a:rPr lang="en-US" sz="1800">
                <a:latin typeface="Open Sans"/>
              </a:rPr>
              <a:t>for State and local government websites and provide funding to support website updates</a:t>
            </a:r>
          </a:p>
          <a:p>
            <a:pPr marL="285750" lvl="0" indent="-285750" algn="l">
              <a:lnSpc>
                <a:spcPct val="100000"/>
              </a:lnSpc>
              <a:buFont typeface="Arial"/>
              <a:buChar char="•"/>
            </a:pPr>
            <a:r>
              <a:rPr lang="en-US" sz="1800" b="0" i="0" u="none" strike="noStrike" baseline="0" noProof="0">
                <a:solidFill>
                  <a:srgbClr val="000000"/>
                </a:solidFill>
                <a:latin typeface="Open Sans"/>
              </a:rPr>
              <a:t>Update </a:t>
            </a:r>
            <a:r>
              <a:rPr lang="en-US" sz="1800" b="1" i="0" u="none" strike="noStrike" baseline="0" noProof="0">
                <a:solidFill>
                  <a:srgbClr val="000000"/>
                </a:solidFill>
                <a:latin typeface="Open Sans"/>
              </a:rPr>
              <a:t>standards for state and local government websites</a:t>
            </a:r>
            <a:r>
              <a:rPr lang="en-US" sz="1800" b="0" i="0" u="none" strike="noStrike" baseline="0" noProof="0">
                <a:solidFill>
                  <a:srgbClr val="000000"/>
                </a:solidFill>
                <a:latin typeface="Open Sans"/>
              </a:rPr>
              <a:t> so that content is ADA-compliant and includes robust and reliable translation services</a:t>
            </a:r>
            <a:endParaRPr lang="en-US" sz="1800">
              <a:latin typeface="Open Sans"/>
            </a:endParaRPr>
          </a:p>
          <a:p>
            <a:pPr marL="285750" lvl="0" indent="-285750" algn="l">
              <a:lnSpc>
                <a:spcPct val="100000"/>
              </a:lnSpc>
              <a:buFont typeface="Arial"/>
              <a:buChar char="•"/>
            </a:pPr>
            <a:r>
              <a:rPr lang="en-US" sz="1800">
                <a:solidFill>
                  <a:schemeClr val="tx1"/>
                </a:solidFill>
                <a:latin typeface="Open Sans"/>
                <a:ea typeface="Open Sans"/>
                <a:cs typeface="Open Sans"/>
              </a:rPr>
              <a:t>Enforce or guide </a:t>
            </a:r>
            <a:r>
              <a:rPr lang="en-US" sz="1800" b="1">
                <a:solidFill>
                  <a:schemeClr val="tx1"/>
                </a:solidFill>
                <a:latin typeface="Open Sans"/>
                <a:ea typeface="Open Sans"/>
                <a:cs typeface="Open Sans"/>
              </a:rPr>
              <a:t>standard-setting</a:t>
            </a:r>
            <a:r>
              <a:rPr lang="en-US" sz="1800">
                <a:solidFill>
                  <a:schemeClr val="tx1"/>
                </a:solidFill>
                <a:latin typeface="Open Sans"/>
                <a:ea typeface="Open Sans"/>
                <a:cs typeface="Open Sans"/>
              </a:rPr>
              <a:t> for State and local government websites</a:t>
            </a:r>
          </a:p>
          <a:p>
            <a:pPr marL="285750" lvl="0" indent="-285750" algn="l">
              <a:lnSpc>
                <a:spcPct val="100000"/>
              </a:lnSpc>
              <a:buFont typeface="Arial"/>
              <a:buChar char="•"/>
            </a:pPr>
            <a:endParaRPr lang="en-US" sz="1400" b="0" i="0" u="none" strike="noStrike" baseline="0" noProof="0">
              <a:solidFill>
                <a:srgbClr val="000000"/>
              </a:solidFill>
              <a:latin typeface="Open Sans"/>
            </a:endParaRPr>
          </a:p>
        </p:txBody>
      </p:sp>
      <p:sp>
        <p:nvSpPr>
          <p:cNvPr id="3" name="Rectangle: Rounded Corners 2">
            <a:extLst>
              <a:ext uri="{FF2B5EF4-FFF2-40B4-BE49-F238E27FC236}">
                <a16:creationId xmlns:a16="http://schemas.microsoft.com/office/drawing/2014/main" id="{E5849ED9-F8DF-C113-0045-241954ED22BC}"/>
              </a:ext>
            </a:extLst>
          </p:cNvPr>
          <p:cNvSpPr/>
          <p:nvPr/>
        </p:nvSpPr>
        <p:spPr>
          <a:xfrm>
            <a:off x="844550" y="1484174"/>
            <a:ext cx="10502900" cy="5716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Activities</a:t>
            </a:r>
          </a:p>
        </p:txBody>
      </p:sp>
      <p:sp>
        <p:nvSpPr>
          <p:cNvPr id="4" name="Rectangle 3">
            <a:extLst>
              <a:ext uri="{FF2B5EF4-FFF2-40B4-BE49-F238E27FC236}">
                <a16:creationId xmlns:a16="http://schemas.microsoft.com/office/drawing/2014/main" id="{40B64730-C537-3313-3DB4-BB32C67A7D32}"/>
              </a:ext>
            </a:extLst>
          </p:cNvPr>
          <p:cNvSpPr/>
          <p:nvPr/>
        </p:nvSpPr>
        <p:spPr>
          <a:xfrm>
            <a:off x="844550" y="2203822"/>
            <a:ext cx="10502900" cy="4138536"/>
          </a:xfrm>
          <a:prstGeom prst="rect">
            <a:avLst/>
          </a:prstGeom>
          <a:noFill/>
          <a:ln>
            <a:solidFill>
              <a:srgbClr val="CC7D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3742073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1" descr="A person sitting on a bed&#10;&#10;Description automatically generated with medium confidence"/>
          <p:cNvPicPr preferRelativeResize="0"/>
          <p:nvPr/>
        </p:nvPicPr>
        <p:blipFill rotWithShape="1">
          <a:blip r:embed="rId3">
            <a:alphaModFix/>
          </a:blip>
          <a:srcRect t="12321" b="3305"/>
          <a:stretch/>
        </p:blipFill>
        <p:spPr>
          <a:xfrm>
            <a:off x="-2" y="0"/>
            <a:ext cx="12192000" cy="6858000"/>
          </a:xfrm>
          <a:prstGeom prst="rect">
            <a:avLst/>
          </a:prstGeom>
          <a:noFill/>
          <a:ln>
            <a:noFill/>
          </a:ln>
        </p:spPr>
      </p:pic>
      <p:sp>
        <p:nvSpPr>
          <p:cNvPr id="437" name="Google Shape;437;p11"/>
          <p:cNvSpPr/>
          <p:nvPr/>
        </p:nvSpPr>
        <p:spPr>
          <a:xfrm>
            <a:off x="-4" y="-50800"/>
            <a:ext cx="12192000" cy="69088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1" name="Google Shape;441;p11"/>
          <p:cNvSpPr/>
          <p:nvPr/>
        </p:nvSpPr>
        <p:spPr>
          <a:xfrm flipH="1">
            <a:off x="5356930" y="1886259"/>
            <a:ext cx="107060" cy="1176320"/>
          </a:xfrm>
          <a:prstGeom prst="rect">
            <a:avLst/>
          </a:prstGeom>
          <a:solidFill>
            <a:schemeClr val="accent3"/>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2" name="Google Shape;442;p11"/>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33</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AB39769B-E5A9-28AA-A49C-CE09882AC03E}"/>
              </a:ext>
            </a:extLst>
          </p:cNvPr>
          <p:cNvSpPr txBox="1"/>
          <p:nvPr/>
        </p:nvSpPr>
        <p:spPr>
          <a:xfrm>
            <a:off x="6096001" y="3349509"/>
            <a:ext cx="5600699" cy="830956"/>
          </a:xfrm>
          <a:prstGeom prst="rect">
            <a:avLst/>
          </a:prstGeom>
          <a:noFill/>
          <a:ln>
            <a:noFill/>
          </a:ln>
        </p:spPr>
        <p:txBody>
          <a:bodyPr spcFirstLastPara="1" wrap="square" lIns="91426" tIns="45700" rIns="91426" bIns="45700" anchor="t" anchorCtr="0">
            <a:spAutoFit/>
          </a:bodyPr>
          <a:lstStyle/>
          <a:p>
            <a:r>
              <a:rPr lang="en-US" sz="4800" dirty="0">
                <a:solidFill>
                  <a:schemeClr val="lt1"/>
                </a:solidFill>
                <a:latin typeface="Open Sans Light"/>
                <a:ea typeface="Open Sans Light"/>
                <a:cs typeface="Open Sans Light"/>
                <a:sym typeface="Open Sans Light"/>
              </a:rPr>
              <a:t>Report Back </a:t>
            </a:r>
            <a:endParaRPr lang="en-US" sz="4800" dirty="0">
              <a:solidFill>
                <a:schemeClr val="lt1"/>
              </a:solidFill>
              <a:latin typeface="Open Sans Light"/>
              <a:ea typeface="Open Sans Light"/>
              <a:cs typeface="Open Sans Light"/>
            </a:endParaRPr>
          </a:p>
        </p:txBody>
      </p:sp>
      <p:grpSp>
        <p:nvGrpSpPr>
          <p:cNvPr id="3" name="Google Shape;271;p3">
            <a:extLst>
              <a:ext uri="{FF2B5EF4-FFF2-40B4-BE49-F238E27FC236}">
                <a16:creationId xmlns:a16="http://schemas.microsoft.com/office/drawing/2014/main" id="{F8C24B10-FB74-EA14-1F97-431C3F523EB4}"/>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0D585E03-0A0B-A1D1-86FF-4B753D16A028}"/>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a:solidFill>
                    <a:srgbClr val="579AEF"/>
                  </a:solidFill>
                  <a:latin typeface="Open Sans ExtraBold"/>
                  <a:ea typeface="Open Sans ExtraBold"/>
                  <a:cs typeface="Open Sans ExtraBold"/>
                  <a:sym typeface="Open Sans ExtraBold"/>
                </a:rPr>
                <a:t>09</a:t>
              </a:r>
              <a:endParaRPr lang="en-US"/>
            </a:p>
          </p:txBody>
        </p:sp>
        <p:sp>
          <p:nvSpPr>
            <p:cNvPr id="5" name="Google Shape;273;p3">
              <a:extLst>
                <a:ext uri="{FF2B5EF4-FFF2-40B4-BE49-F238E27FC236}">
                  <a16:creationId xmlns:a16="http://schemas.microsoft.com/office/drawing/2014/main" id="{9F4F2E84-0DD0-B412-30CC-F35AF7C41CAA}"/>
                </a:ext>
              </a:extLst>
            </p:cNvPr>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99785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11" descr="A person sitting on a bed&#10;&#10;Description automatically generated with medium confidence"/>
          <p:cNvPicPr preferRelativeResize="0"/>
          <p:nvPr/>
        </p:nvPicPr>
        <p:blipFill rotWithShape="1">
          <a:blip r:embed="rId3">
            <a:alphaModFix/>
          </a:blip>
          <a:srcRect t="12321" b="3305"/>
          <a:stretch/>
        </p:blipFill>
        <p:spPr>
          <a:xfrm>
            <a:off x="-2" y="0"/>
            <a:ext cx="12192000" cy="6858000"/>
          </a:xfrm>
          <a:prstGeom prst="rect">
            <a:avLst/>
          </a:prstGeom>
          <a:noFill/>
          <a:ln>
            <a:noFill/>
          </a:ln>
        </p:spPr>
      </p:pic>
      <p:sp>
        <p:nvSpPr>
          <p:cNvPr id="437" name="Google Shape;437;p11"/>
          <p:cNvSpPr/>
          <p:nvPr/>
        </p:nvSpPr>
        <p:spPr>
          <a:xfrm>
            <a:off x="-4" y="-50800"/>
            <a:ext cx="12192000" cy="69088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1" name="Google Shape;441;p11"/>
          <p:cNvSpPr/>
          <p:nvPr/>
        </p:nvSpPr>
        <p:spPr>
          <a:xfrm flipH="1">
            <a:off x="5356930" y="1886259"/>
            <a:ext cx="107060" cy="1176320"/>
          </a:xfrm>
          <a:prstGeom prst="rect">
            <a:avLst/>
          </a:prstGeom>
          <a:solidFill>
            <a:schemeClr val="accent3"/>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442" name="Google Shape;442;p11"/>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34</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AB39769B-E5A9-28AA-A49C-CE09882AC03E}"/>
              </a:ext>
            </a:extLst>
          </p:cNvPr>
          <p:cNvSpPr txBox="1"/>
          <p:nvPr/>
        </p:nvSpPr>
        <p:spPr>
          <a:xfrm>
            <a:off x="6096001" y="3349509"/>
            <a:ext cx="5600699" cy="830956"/>
          </a:xfrm>
          <a:prstGeom prst="rect">
            <a:avLst/>
          </a:prstGeom>
          <a:noFill/>
          <a:ln>
            <a:noFill/>
          </a:ln>
        </p:spPr>
        <p:txBody>
          <a:bodyPr spcFirstLastPara="1" wrap="square" lIns="91426" tIns="45700" rIns="91426" bIns="45700" anchor="t" anchorCtr="0">
            <a:spAutoFit/>
          </a:bodyPr>
          <a:lstStyle/>
          <a:p>
            <a:r>
              <a:rPr lang="en-US" sz="4800">
                <a:solidFill>
                  <a:schemeClr val="lt1"/>
                </a:solidFill>
                <a:latin typeface="Open Sans Light"/>
                <a:ea typeface="Open Sans Light"/>
                <a:cs typeface="Open Sans Light"/>
                <a:sym typeface="Open Sans Light"/>
              </a:rPr>
              <a:t>Public Comment</a:t>
            </a:r>
            <a:endParaRPr sz="4800">
              <a:solidFill>
                <a:schemeClr val="lt1"/>
              </a:solidFill>
              <a:latin typeface="Open Sans Light"/>
              <a:ea typeface="Open Sans Light"/>
              <a:cs typeface="Open Sans Light"/>
              <a:sym typeface="Open Sans Light"/>
            </a:endParaRPr>
          </a:p>
        </p:txBody>
      </p:sp>
      <p:grpSp>
        <p:nvGrpSpPr>
          <p:cNvPr id="3" name="Google Shape;271;p3">
            <a:extLst>
              <a:ext uri="{FF2B5EF4-FFF2-40B4-BE49-F238E27FC236}">
                <a16:creationId xmlns:a16="http://schemas.microsoft.com/office/drawing/2014/main" id="{F8C24B10-FB74-EA14-1F97-431C3F523EB4}"/>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0D585E03-0A0B-A1D1-86FF-4B753D16A028}"/>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0" b="1" dirty="0">
                  <a:solidFill>
                    <a:srgbClr val="579AEF"/>
                  </a:solidFill>
                  <a:latin typeface="Open Sans ExtraBold"/>
                  <a:ea typeface="Open Sans ExtraBold"/>
                  <a:cs typeface="Open Sans ExtraBold"/>
                </a:rPr>
                <a:t>09</a:t>
              </a:r>
            </a:p>
          </p:txBody>
        </p:sp>
        <p:sp>
          <p:nvSpPr>
            <p:cNvPr id="5" name="Google Shape;273;p3">
              <a:extLst>
                <a:ext uri="{FF2B5EF4-FFF2-40B4-BE49-F238E27FC236}">
                  <a16:creationId xmlns:a16="http://schemas.microsoft.com/office/drawing/2014/main" id="{9F4F2E84-0DD0-B412-30CC-F35AF7C41CAA}"/>
                </a:ext>
              </a:extLst>
            </p:cNvPr>
            <p:cNvSpPr/>
            <p:nvPr/>
          </p:nvSpPr>
          <p:spPr>
            <a:xfrm flipH="1">
              <a:off x="5356930" y="1886259"/>
              <a:ext cx="107060" cy="1176320"/>
            </a:xfrm>
            <a:prstGeom prst="rect">
              <a:avLst/>
            </a:prstGeom>
            <a:solidFill>
              <a:schemeClr val="accent5">
                <a:lumMod val="75000"/>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1436019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8" name="Google Shape;538;p34"/>
          <p:cNvSpPr/>
          <p:nvPr/>
        </p:nvSpPr>
        <p:spPr>
          <a:xfrm rot="5400000">
            <a:off x="-229587" y="648223"/>
            <a:ext cx="1554480" cy="64009"/>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3" name="Google Shape;321;p7">
            <a:extLst>
              <a:ext uri="{FF2B5EF4-FFF2-40B4-BE49-F238E27FC236}">
                <a16:creationId xmlns:a16="http://schemas.microsoft.com/office/drawing/2014/main" id="{25A319AC-1169-E0CE-C9A8-EE7739BC80D3}"/>
              </a:ext>
            </a:extLst>
          </p:cNvPr>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PUBLIC COMMENT</a:t>
            </a:r>
            <a:endParaRPr lang="en-US" sz="1600">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Calibri"/>
            </a:endParaRPr>
          </a:p>
        </p:txBody>
      </p:sp>
      <p:sp>
        <p:nvSpPr>
          <p:cNvPr id="2" name="Rectangle 1">
            <a:extLst>
              <a:ext uri="{FF2B5EF4-FFF2-40B4-BE49-F238E27FC236}">
                <a16:creationId xmlns:a16="http://schemas.microsoft.com/office/drawing/2014/main" id="{82CBE455-3F4C-8431-C810-41426C47E2DB}"/>
              </a:ext>
            </a:extLst>
          </p:cNvPr>
          <p:cNvSpPr/>
          <p:nvPr/>
        </p:nvSpPr>
        <p:spPr>
          <a:xfrm>
            <a:off x="943898" y="2090946"/>
            <a:ext cx="5152102" cy="421626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4" name="Google Shape;523;p29">
            <a:extLst>
              <a:ext uri="{FF2B5EF4-FFF2-40B4-BE49-F238E27FC236}">
                <a16:creationId xmlns:a16="http://schemas.microsoft.com/office/drawing/2014/main" id="{488FC406-EDE3-69B7-FFBF-EF53F807BD5A}"/>
              </a:ext>
            </a:extLst>
          </p:cNvPr>
          <p:cNvSpPr/>
          <p:nvPr/>
        </p:nvSpPr>
        <p:spPr>
          <a:xfrm>
            <a:off x="1135894" y="2288413"/>
            <a:ext cx="4768107" cy="723876"/>
          </a:xfrm>
          <a:prstGeom prst="rect">
            <a:avLst/>
          </a:prstGeom>
          <a:noFill/>
          <a:ln>
            <a:noFill/>
          </a:ln>
        </p:spPr>
        <p:txBody>
          <a:bodyPr spcFirstLastPara="1" wrap="square" lIns="91426" tIns="45700" rIns="91426" bIns="45700" anchor="t" anchorCtr="0">
            <a:spAutoFit/>
          </a:bodyPr>
          <a:lstStyle/>
          <a:p>
            <a:pPr algn="ctr">
              <a:lnSpc>
                <a:spcPct val="113999"/>
              </a:lnSpc>
              <a:buSzPts val="1800"/>
            </a:pPr>
            <a:r>
              <a:rPr lang="en-US" sz="1800" b="1">
                <a:solidFill>
                  <a:schemeClr val="bg1"/>
                </a:solidFill>
                <a:latin typeface="Open Sans"/>
                <a:ea typeface="Open Sans"/>
              </a:rPr>
              <a:t>Access the full Version 1 Draft of the New York State Digital Equity Plan at:</a:t>
            </a:r>
          </a:p>
        </p:txBody>
      </p:sp>
      <p:sp>
        <p:nvSpPr>
          <p:cNvPr id="6" name="Google Shape;523;p29">
            <a:extLst>
              <a:ext uri="{FF2B5EF4-FFF2-40B4-BE49-F238E27FC236}">
                <a16:creationId xmlns:a16="http://schemas.microsoft.com/office/drawing/2014/main" id="{4329695D-7FE5-434C-9F7C-49605A34FE24}"/>
              </a:ext>
            </a:extLst>
          </p:cNvPr>
          <p:cNvSpPr/>
          <p:nvPr/>
        </p:nvSpPr>
        <p:spPr>
          <a:xfrm>
            <a:off x="2085553" y="3082469"/>
            <a:ext cx="2857742" cy="583517"/>
          </a:xfrm>
          <a:prstGeom prst="rect">
            <a:avLst/>
          </a:prstGeom>
          <a:noFill/>
          <a:ln>
            <a:noFill/>
          </a:ln>
        </p:spPr>
        <p:txBody>
          <a:bodyPr spcFirstLastPara="1" wrap="square" lIns="91426" tIns="45700" rIns="91426" bIns="45700" anchor="t" anchorCtr="0">
            <a:spAutoFit/>
          </a:bodyPr>
          <a:lstStyle/>
          <a:p>
            <a:pPr lvl="1" algn="ctr">
              <a:lnSpc>
                <a:spcPct val="113999"/>
              </a:lnSpc>
              <a:buSzPts val="1800"/>
            </a:pPr>
            <a:r>
              <a:rPr lang="en-US" sz="2800">
                <a:solidFill>
                  <a:schemeClr val="bg1"/>
                </a:solidFill>
                <a:latin typeface="Open Sans"/>
                <a:ea typeface="Open Sans"/>
              </a:rPr>
              <a:t>bit.ly/nys-sdep</a:t>
            </a:r>
          </a:p>
        </p:txBody>
      </p:sp>
      <p:sp>
        <p:nvSpPr>
          <p:cNvPr id="10" name="Google Shape;242;g27e0bd7378e_0_292">
            <a:extLst>
              <a:ext uri="{FF2B5EF4-FFF2-40B4-BE49-F238E27FC236}">
                <a16:creationId xmlns:a16="http://schemas.microsoft.com/office/drawing/2014/main" id="{FAC17867-14A1-CA18-2FB8-4E59661AAAC4}"/>
              </a:ext>
            </a:extLst>
          </p:cNvPr>
          <p:cNvSpPr txBox="1"/>
          <p:nvPr/>
        </p:nvSpPr>
        <p:spPr>
          <a:xfrm>
            <a:off x="640173" y="857625"/>
            <a:ext cx="5829453" cy="707846"/>
          </a:xfrm>
          <a:prstGeom prst="rect">
            <a:avLst/>
          </a:prstGeom>
          <a:noFill/>
          <a:ln>
            <a:noFill/>
          </a:ln>
        </p:spPr>
        <p:txBody>
          <a:bodyPr spcFirstLastPara="1" wrap="square" lIns="91426" tIns="45700" rIns="91426" bIns="45700" anchor="t" anchorCtr="0">
            <a:spAutoFit/>
          </a:bodyPr>
          <a:lstStyle/>
          <a:p>
            <a:pPr>
              <a:buSzPts val="2000"/>
            </a:pPr>
            <a:r>
              <a:rPr lang="en-US" sz="2000">
                <a:latin typeface="Open Sans"/>
                <a:ea typeface="Open Sans"/>
                <a:cs typeface="Open Sans"/>
                <a:sym typeface="Open Sans"/>
              </a:rPr>
              <a:t>New York’s SDEP is open for public comment from November 6, 2023, to December 6, 2023.</a:t>
            </a:r>
            <a:endParaRPr lang="en-US" sz="1800">
              <a:latin typeface="Open Sans"/>
              <a:ea typeface="Open Sans"/>
              <a:cs typeface="Open Sans"/>
            </a:endParaRPr>
          </a:p>
        </p:txBody>
      </p:sp>
      <p:pic>
        <p:nvPicPr>
          <p:cNvPr id="7" name="Picture 6" descr="A person standing next to a person looking at a computer&#10;&#10;Description automatically generated">
            <a:extLst>
              <a:ext uri="{FF2B5EF4-FFF2-40B4-BE49-F238E27FC236}">
                <a16:creationId xmlns:a16="http://schemas.microsoft.com/office/drawing/2014/main" id="{50D48592-E0C2-F7EB-33E7-7241DC3FE0C2}"/>
              </a:ext>
            </a:extLst>
          </p:cNvPr>
          <p:cNvPicPr>
            <a:picLocks noChangeAspect="1"/>
          </p:cNvPicPr>
          <p:nvPr/>
        </p:nvPicPr>
        <p:blipFill>
          <a:blip r:embed="rId3"/>
          <a:stretch>
            <a:fillRect/>
          </a:stretch>
        </p:blipFill>
        <p:spPr>
          <a:xfrm>
            <a:off x="6661622" y="338764"/>
            <a:ext cx="4899581" cy="6180471"/>
          </a:xfrm>
          <a:prstGeom prst="rect">
            <a:avLst/>
          </a:prstGeom>
          <a:ln>
            <a:noFill/>
          </a:ln>
          <a:effectLst>
            <a:outerShdw blurRad="292100" dist="139700" dir="2700000" algn="tl" rotWithShape="0">
              <a:srgbClr val="333333">
                <a:alpha val="65000"/>
              </a:srgbClr>
            </a:outerShdw>
          </a:effectLst>
        </p:spPr>
      </p:pic>
      <p:pic>
        <p:nvPicPr>
          <p:cNvPr id="5" name="Picture 4" descr="A qr code with a letter b&#10;&#10;Description automatically generated">
            <a:extLst>
              <a:ext uri="{FF2B5EF4-FFF2-40B4-BE49-F238E27FC236}">
                <a16:creationId xmlns:a16="http://schemas.microsoft.com/office/drawing/2014/main" id="{401014C6-9488-DB6C-684B-A6FA98196096}"/>
              </a:ext>
            </a:extLst>
          </p:cNvPr>
          <p:cNvPicPr>
            <a:picLocks noChangeAspect="1"/>
          </p:cNvPicPr>
          <p:nvPr/>
        </p:nvPicPr>
        <p:blipFill>
          <a:blip r:embed="rId4"/>
          <a:stretch>
            <a:fillRect/>
          </a:stretch>
        </p:blipFill>
        <p:spPr>
          <a:xfrm>
            <a:off x="2342072" y="3729487"/>
            <a:ext cx="2346386" cy="2375140"/>
          </a:xfrm>
          <a:prstGeom prst="rect">
            <a:avLst/>
          </a:prstGeom>
        </p:spPr>
      </p:pic>
    </p:spTree>
    <p:extLst>
      <p:ext uri="{BB962C8B-B14F-4D97-AF65-F5344CB8AC3E}">
        <p14:creationId xmlns:p14="http://schemas.microsoft.com/office/powerpoint/2010/main" val="2564315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11" name="Picture 10" descr="A person in a hard hat&#10;&#10;Description automatically generated">
            <a:extLst>
              <a:ext uri="{FF2B5EF4-FFF2-40B4-BE49-F238E27FC236}">
                <a16:creationId xmlns:a16="http://schemas.microsoft.com/office/drawing/2014/main" id="{B180511F-8A61-8CD0-4337-EBE6CA1E0815}"/>
              </a:ext>
            </a:extLst>
          </p:cNvPr>
          <p:cNvPicPr>
            <a:picLocks noChangeAspect="1"/>
          </p:cNvPicPr>
          <p:nvPr/>
        </p:nvPicPr>
        <p:blipFill>
          <a:blip r:embed="rId3"/>
          <a:stretch>
            <a:fillRect/>
          </a:stretch>
        </p:blipFill>
        <p:spPr>
          <a:xfrm>
            <a:off x="8105470" y="555173"/>
            <a:ext cx="3573845" cy="4591049"/>
          </a:xfrm>
          <a:prstGeom prst="rect">
            <a:avLst/>
          </a:prstGeom>
          <a:ln>
            <a:noFill/>
          </a:ln>
          <a:effectLst>
            <a:outerShdw blurRad="292100" dist="139700" dir="2700000" algn="tl" rotWithShape="0">
              <a:srgbClr val="333333">
                <a:alpha val="65000"/>
              </a:srgbClr>
            </a:outerShdw>
          </a:effectLst>
        </p:spPr>
      </p:pic>
      <p:sp>
        <p:nvSpPr>
          <p:cNvPr id="538" name="Google Shape;538;p34"/>
          <p:cNvSpPr/>
          <p:nvPr/>
        </p:nvSpPr>
        <p:spPr>
          <a:xfrm rot="5400000">
            <a:off x="-1143987" y="1562623"/>
            <a:ext cx="3383280" cy="64009"/>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3" name="Google Shape;321;p7">
            <a:extLst>
              <a:ext uri="{FF2B5EF4-FFF2-40B4-BE49-F238E27FC236}">
                <a16:creationId xmlns:a16="http://schemas.microsoft.com/office/drawing/2014/main" id="{25A319AC-1169-E0CE-C9A8-EE7739BC80D3}"/>
              </a:ext>
            </a:extLst>
          </p:cNvPr>
          <p:cNvSpPr txBox="1"/>
          <p:nvPr/>
        </p:nvSpPr>
        <p:spPr>
          <a:xfrm>
            <a:off x="640172" y="550789"/>
            <a:ext cx="5701634"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Open Sans ExtraBold"/>
              </a:rPr>
              <a:t>PUBLIC COMMENT – BEAD INITIAL PROPOSAL</a:t>
            </a:r>
            <a:endParaRPr lang="en-US" sz="1600">
              <a:solidFill>
                <a:srgbClr val="5B9BD5"/>
              </a:solidFill>
              <a:latin typeface="Open Sans Bold" panose="020B0806030504020204" pitchFamily="34" charset="0"/>
              <a:ea typeface="Open Sans Bold" panose="020B0806030504020204" pitchFamily="34" charset="0"/>
              <a:cs typeface="Open Sans Bold" panose="020B0806030504020204" pitchFamily="34" charset="0"/>
              <a:sym typeface="Calibri"/>
            </a:endParaRPr>
          </a:p>
        </p:txBody>
      </p:sp>
      <p:sp>
        <p:nvSpPr>
          <p:cNvPr id="2" name="Rectangle 1">
            <a:extLst>
              <a:ext uri="{FF2B5EF4-FFF2-40B4-BE49-F238E27FC236}">
                <a16:creationId xmlns:a16="http://schemas.microsoft.com/office/drawing/2014/main" id="{82CBE455-3F4C-8431-C810-41426C47E2DB}"/>
              </a:ext>
            </a:extLst>
          </p:cNvPr>
          <p:cNvSpPr/>
          <p:nvPr/>
        </p:nvSpPr>
        <p:spPr>
          <a:xfrm>
            <a:off x="943898" y="3445872"/>
            <a:ext cx="5152102" cy="324006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1"/>
          </a:p>
        </p:txBody>
      </p:sp>
      <p:sp>
        <p:nvSpPr>
          <p:cNvPr id="4" name="Google Shape;523;p29">
            <a:extLst>
              <a:ext uri="{FF2B5EF4-FFF2-40B4-BE49-F238E27FC236}">
                <a16:creationId xmlns:a16="http://schemas.microsoft.com/office/drawing/2014/main" id="{488FC406-EDE3-69B7-FFBF-EF53F807BD5A}"/>
              </a:ext>
            </a:extLst>
          </p:cNvPr>
          <p:cNvSpPr/>
          <p:nvPr/>
        </p:nvSpPr>
        <p:spPr>
          <a:xfrm>
            <a:off x="1135896" y="3579695"/>
            <a:ext cx="4768107" cy="723876"/>
          </a:xfrm>
          <a:prstGeom prst="rect">
            <a:avLst/>
          </a:prstGeom>
          <a:noFill/>
          <a:ln>
            <a:noFill/>
          </a:ln>
        </p:spPr>
        <p:txBody>
          <a:bodyPr spcFirstLastPara="1" wrap="square" lIns="91426" tIns="45700" rIns="91426" bIns="45700" anchor="t" anchorCtr="0">
            <a:spAutoFit/>
          </a:bodyPr>
          <a:lstStyle/>
          <a:p>
            <a:pPr algn="ctr">
              <a:lnSpc>
                <a:spcPct val="113999"/>
              </a:lnSpc>
              <a:buSzPts val="1800"/>
            </a:pPr>
            <a:r>
              <a:rPr lang="en-US" sz="1800" b="1">
                <a:solidFill>
                  <a:schemeClr val="bg1"/>
                </a:solidFill>
                <a:latin typeface="Open Sans"/>
                <a:ea typeface="Open Sans"/>
              </a:rPr>
              <a:t>Access the full Version 1 Draft of the New York State BEAD Initial Proposal at:</a:t>
            </a:r>
          </a:p>
        </p:txBody>
      </p:sp>
      <p:sp>
        <p:nvSpPr>
          <p:cNvPr id="6" name="Google Shape;523;p29">
            <a:extLst>
              <a:ext uri="{FF2B5EF4-FFF2-40B4-BE49-F238E27FC236}">
                <a16:creationId xmlns:a16="http://schemas.microsoft.com/office/drawing/2014/main" id="{4329695D-7FE5-434C-9F7C-49605A34FE24}"/>
              </a:ext>
            </a:extLst>
          </p:cNvPr>
          <p:cNvSpPr/>
          <p:nvPr/>
        </p:nvSpPr>
        <p:spPr>
          <a:xfrm>
            <a:off x="2085552" y="4216137"/>
            <a:ext cx="2857742" cy="583517"/>
          </a:xfrm>
          <a:prstGeom prst="rect">
            <a:avLst/>
          </a:prstGeom>
          <a:noFill/>
          <a:ln>
            <a:noFill/>
          </a:ln>
        </p:spPr>
        <p:txBody>
          <a:bodyPr spcFirstLastPara="1" wrap="square" lIns="91426" tIns="45700" rIns="91426" bIns="45700" anchor="t" anchorCtr="0">
            <a:spAutoFit/>
          </a:bodyPr>
          <a:lstStyle/>
          <a:p>
            <a:pPr lvl="1" algn="ctr">
              <a:lnSpc>
                <a:spcPct val="113999"/>
              </a:lnSpc>
              <a:buSzPts val="1800"/>
            </a:pPr>
            <a:r>
              <a:rPr lang="en-US" sz="2800">
                <a:solidFill>
                  <a:schemeClr val="bg1"/>
                </a:solidFill>
                <a:latin typeface="Open Sans"/>
                <a:ea typeface="Open Sans"/>
              </a:rPr>
              <a:t>bit.ly/</a:t>
            </a:r>
            <a:r>
              <a:rPr lang="en-US" sz="2800" err="1">
                <a:solidFill>
                  <a:schemeClr val="bg1"/>
                </a:solidFill>
                <a:latin typeface="Open Sans"/>
                <a:ea typeface="Open Sans"/>
              </a:rPr>
              <a:t>nys</a:t>
            </a:r>
            <a:r>
              <a:rPr lang="en-US" sz="2800">
                <a:solidFill>
                  <a:schemeClr val="bg1"/>
                </a:solidFill>
                <a:latin typeface="Open Sans"/>
                <a:ea typeface="Open Sans"/>
              </a:rPr>
              <a:t>-bead</a:t>
            </a:r>
          </a:p>
        </p:txBody>
      </p:sp>
      <p:sp>
        <p:nvSpPr>
          <p:cNvPr id="10" name="Google Shape;242;g27e0bd7378e_0_292">
            <a:extLst>
              <a:ext uri="{FF2B5EF4-FFF2-40B4-BE49-F238E27FC236}">
                <a16:creationId xmlns:a16="http://schemas.microsoft.com/office/drawing/2014/main" id="{FAC17867-14A1-CA18-2FB8-4E59661AAAC4}"/>
              </a:ext>
            </a:extLst>
          </p:cNvPr>
          <p:cNvSpPr txBox="1"/>
          <p:nvPr/>
        </p:nvSpPr>
        <p:spPr>
          <a:xfrm>
            <a:off x="640173" y="857625"/>
            <a:ext cx="5701633" cy="2554505"/>
          </a:xfrm>
          <a:prstGeom prst="rect">
            <a:avLst/>
          </a:prstGeom>
          <a:noFill/>
          <a:ln>
            <a:noFill/>
          </a:ln>
        </p:spPr>
        <p:txBody>
          <a:bodyPr spcFirstLastPara="1" wrap="square" lIns="91426" tIns="45700" rIns="91426" bIns="45700" anchor="t" anchorCtr="0">
            <a:spAutoFit/>
          </a:bodyPr>
          <a:lstStyle/>
          <a:p>
            <a:pPr>
              <a:buSzPts val="2000"/>
            </a:pPr>
            <a:r>
              <a:rPr lang="en-US" sz="2000">
                <a:latin typeface="Open Sans"/>
                <a:ea typeface="Open Sans"/>
                <a:cs typeface="Open Sans"/>
                <a:sym typeface="Open Sans"/>
              </a:rPr>
              <a:t>New York’s Initial Proposal for BEAD is also currently open for public comment. Broken up into Volumes I &amp; II, the proposal identifies existing broadband availability efforts in NYS, each unserved and underserved location, and eligible CAIs, in addition to proposing a challenge process and CAO’s overall broadband goals and priorities.</a:t>
            </a:r>
            <a:endParaRPr sz="1801">
              <a:latin typeface="Open Sans"/>
              <a:ea typeface="Open Sans"/>
              <a:cs typeface="Open Sans"/>
              <a:sym typeface="Open Sans"/>
            </a:endParaRPr>
          </a:p>
        </p:txBody>
      </p:sp>
      <p:pic>
        <p:nvPicPr>
          <p:cNvPr id="5" name="Picture 4" descr="A qr code with a logo&#10;&#10;Description automatically generated">
            <a:extLst>
              <a:ext uri="{FF2B5EF4-FFF2-40B4-BE49-F238E27FC236}">
                <a16:creationId xmlns:a16="http://schemas.microsoft.com/office/drawing/2014/main" id="{3694B62F-A8F0-351A-D5AC-91701E0E0073}"/>
              </a:ext>
            </a:extLst>
          </p:cNvPr>
          <p:cNvPicPr>
            <a:picLocks noChangeAspect="1"/>
          </p:cNvPicPr>
          <p:nvPr/>
        </p:nvPicPr>
        <p:blipFill>
          <a:blip r:embed="rId4"/>
          <a:stretch>
            <a:fillRect/>
          </a:stretch>
        </p:blipFill>
        <p:spPr>
          <a:xfrm>
            <a:off x="2615242" y="4807788"/>
            <a:ext cx="1742537" cy="1728160"/>
          </a:xfrm>
          <a:prstGeom prst="rect">
            <a:avLst/>
          </a:prstGeom>
        </p:spPr>
      </p:pic>
      <p:pic>
        <p:nvPicPr>
          <p:cNvPr id="7" name="Picture 6" descr="Men in safety vests working on ladders&#10;&#10;Description automatically generated">
            <a:extLst>
              <a:ext uri="{FF2B5EF4-FFF2-40B4-BE49-F238E27FC236}">
                <a16:creationId xmlns:a16="http://schemas.microsoft.com/office/drawing/2014/main" id="{897834A0-CF03-1133-3714-9C79C4418509}"/>
              </a:ext>
            </a:extLst>
          </p:cNvPr>
          <p:cNvPicPr>
            <a:picLocks noChangeAspect="1"/>
          </p:cNvPicPr>
          <p:nvPr/>
        </p:nvPicPr>
        <p:blipFill>
          <a:blip r:embed="rId5"/>
          <a:stretch>
            <a:fillRect/>
          </a:stretch>
        </p:blipFill>
        <p:spPr>
          <a:xfrm>
            <a:off x="6411789" y="2051957"/>
            <a:ext cx="3545815" cy="4631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5193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8" descr="A couple of women looking at a computer&#10;&#10;Description automatically generated with medium confidence"/>
          <p:cNvPicPr preferRelativeResize="0"/>
          <p:nvPr/>
        </p:nvPicPr>
        <p:blipFill rotWithShape="1">
          <a:blip r:embed="rId3">
            <a:alphaModFix/>
          </a:blip>
          <a:srcRect l="26977" r="13713"/>
          <a:stretch/>
        </p:blipFill>
        <p:spPr>
          <a:xfrm>
            <a:off x="0" y="-19723"/>
            <a:ext cx="12192000" cy="6858000"/>
          </a:xfrm>
          <a:prstGeom prst="rect">
            <a:avLst/>
          </a:prstGeom>
          <a:noFill/>
          <a:ln>
            <a:noFill/>
          </a:ln>
        </p:spPr>
      </p:pic>
      <p:sp>
        <p:nvSpPr>
          <p:cNvPr id="545" name="Google Shape;545;p8"/>
          <p:cNvSpPr/>
          <p:nvPr/>
        </p:nvSpPr>
        <p:spPr>
          <a:xfrm>
            <a:off x="0" y="-19724"/>
            <a:ext cx="12192000" cy="6858000"/>
          </a:xfrm>
          <a:prstGeom prst="rect">
            <a:avLst/>
          </a:prstGeom>
          <a:solidFill>
            <a:srgbClr val="24387E">
              <a:alpha val="68235"/>
            </a:srgbClr>
          </a:solidFill>
          <a:ln w="12700" cap="flat" cmpd="sng">
            <a:solidFill>
              <a:srgbClr val="9B5E08"/>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546" name="Google Shape;546;p8"/>
          <p:cNvSpPr txBox="1"/>
          <p:nvPr/>
        </p:nvSpPr>
        <p:spPr>
          <a:xfrm>
            <a:off x="-647850" y="1921582"/>
            <a:ext cx="13487700" cy="2605200"/>
          </a:xfrm>
          <a:prstGeom prst="rect">
            <a:avLst/>
          </a:prstGeom>
          <a:noFill/>
          <a:ln>
            <a:noFill/>
          </a:ln>
        </p:spPr>
        <p:txBody>
          <a:bodyPr spcFirstLastPara="1" wrap="square" lIns="91426" tIns="45700" rIns="91426" bIns="45700" anchor="b" anchorCtr="0">
            <a:normAutofit fontScale="92500" lnSpcReduction="20000"/>
          </a:bodyPr>
          <a:lstStyle/>
          <a:p>
            <a:pPr algn="ctr">
              <a:lnSpc>
                <a:spcPct val="90000"/>
              </a:lnSpc>
              <a:buClr>
                <a:schemeClr val="lt1"/>
              </a:buClr>
              <a:buSzPct val="100000"/>
            </a:pPr>
            <a:r>
              <a:rPr lang="en-US" sz="5801">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rPr>
              <a:t>Thank you!</a:t>
            </a:r>
            <a:endParaRPr lang="en-US" sz="1401">
              <a:latin typeface="Open Sans" panose="020B0606030504020204" pitchFamily="34" charset="0"/>
              <a:ea typeface="Open Sans" panose="020B0606030504020204" pitchFamily="34" charset="0"/>
              <a:cs typeface="Open Sans" panose="020B0606030504020204" pitchFamily="34" charset="0"/>
            </a:endParaRPr>
          </a:p>
          <a:p>
            <a:pPr algn="ctr">
              <a:lnSpc>
                <a:spcPct val="90000"/>
              </a:lnSpc>
              <a:buClr>
                <a:schemeClr val="dk1"/>
              </a:buClr>
              <a:buSzPct val="100000"/>
            </a:pPr>
            <a:endParaRPr sz="4400" b="1">
              <a:solidFill>
                <a:schemeClr val="lt1"/>
              </a:solidFill>
              <a:latin typeface="Open Sans"/>
              <a:ea typeface="Open Sans"/>
              <a:cs typeface="Open Sans"/>
              <a:sym typeface="Open Sans"/>
            </a:endParaRPr>
          </a:p>
          <a:p>
            <a:pPr algn="ctr">
              <a:lnSpc>
                <a:spcPct val="160000"/>
              </a:lnSpc>
              <a:buClr>
                <a:schemeClr val="lt1"/>
              </a:buClr>
              <a:buSzPct val="100000"/>
            </a:pPr>
            <a:r>
              <a:rPr lang="en-US" sz="3600" b="1">
                <a:solidFill>
                  <a:schemeClr val="lt1"/>
                </a:solidFill>
                <a:latin typeface="Open Sans"/>
                <a:ea typeface="Open Sans"/>
                <a:cs typeface="Open Sans"/>
                <a:sym typeface="Open Sans"/>
              </a:rPr>
              <a:t>Contact the ConnectALL Office at </a:t>
            </a:r>
            <a:endParaRPr sz="1401" b="1"/>
          </a:p>
          <a:p>
            <a:pPr algn="ctr">
              <a:lnSpc>
                <a:spcPct val="160000"/>
              </a:lnSpc>
              <a:buClr>
                <a:schemeClr val="lt1"/>
              </a:buClr>
              <a:buSzPct val="100000"/>
            </a:pPr>
            <a:r>
              <a:rPr lang="en-US" sz="3600" b="1">
                <a:solidFill>
                  <a:schemeClr val="lt1"/>
                </a:solidFill>
                <a:latin typeface="Open Sans"/>
                <a:ea typeface="Open Sans"/>
                <a:cs typeface="Open Sans"/>
                <a:sym typeface="Open Sans"/>
              </a:rPr>
              <a:t>ConnectALL@esd.ny.gov</a:t>
            </a:r>
            <a:endParaRPr sz="3600" b="1">
              <a:solidFill>
                <a:schemeClr val="lt1"/>
              </a:solidFill>
              <a:latin typeface="Open Sans"/>
              <a:ea typeface="Open Sans"/>
              <a:cs typeface="Open Sans"/>
              <a:sym typeface="Open Sans"/>
            </a:endParaRPr>
          </a:p>
        </p:txBody>
      </p:sp>
      <p:sp>
        <p:nvSpPr>
          <p:cNvPr id="548" name="Google Shape;548;p8"/>
          <p:cNvSpPr txBox="1"/>
          <p:nvPr/>
        </p:nvSpPr>
        <p:spPr>
          <a:xfrm>
            <a:off x="1653451" y="4677837"/>
            <a:ext cx="9014496" cy="507803"/>
          </a:xfrm>
          <a:prstGeom prst="rect">
            <a:avLst/>
          </a:prstGeom>
          <a:noFill/>
          <a:ln>
            <a:noFill/>
          </a:ln>
        </p:spPr>
        <p:txBody>
          <a:bodyPr spcFirstLastPara="1" wrap="square" lIns="91426" tIns="91426" rIns="91426" bIns="91426" anchor="t" anchorCtr="0">
            <a:spAutoFit/>
          </a:bodyPr>
          <a:lstStyle/>
          <a:p>
            <a:pPr algn="ctr">
              <a:buSzPts val="2100"/>
            </a:pPr>
            <a:r>
              <a:rPr lang="en-US" sz="2100">
                <a:solidFill>
                  <a:schemeClr val="lt1"/>
                </a:solidFill>
                <a:latin typeface="Open Sans"/>
                <a:ea typeface="Open Sans"/>
                <a:cs typeface="Open Sans"/>
                <a:sym typeface="Open Sans"/>
              </a:rPr>
              <a:t>Visit broadband.ny.gov for future updates and opportunities to engage</a:t>
            </a:r>
          </a:p>
        </p:txBody>
      </p:sp>
      <p:pic>
        <p:nvPicPr>
          <p:cNvPr id="3" name="Google Shape;163;g28d8216fce8_0_4" descr="A black and white logo&#10;&#10;Description automatically generated">
            <a:extLst>
              <a:ext uri="{FF2B5EF4-FFF2-40B4-BE49-F238E27FC236}">
                <a16:creationId xmlns:a16="http://schemas.microsoft.com/office/drawing/2014/main" id="{29752E5A-AED9-5FD2-3F0A-F0A6A507BE6E}"/>
              </a:ext>
            </a:extLst>
          </p:cNvPr>
          <p:cNvPicPr preferRelativeResize="0"/>
          <p:nvPr/>
        </p:nvPicPr>
        <p:blipFill rotWithShape="1">
          <a:blip r:embed="rId4">
            <a:alphaModFix/>
          </a:blip>
          <a:srcRect/>
          <a:stretch/>
        </p:blipFill>
        <p:spPr>
          <a:xfrm>
            <a:off x="10029014" y="5910551"/>
            <a:ext cx="2010864" cy="834825"/>
          </a:xfrm>
          <a:prstGeom prst="rect">
            <a:avLst/>
          </a:prstGeom>
          <a:noFill/>
          <a:ln>
            <a:noFill/>
          </a:ln>
        </p:spPr>
      </p:pic>
    </p:spTree>
    <p:extLst>
      <p:ext uri="{BB962C8B-B14F-4D97-AF65-F5344CB8AC3E}">
        <p14:creationId xmlns:p14="http://schemas.microsoft.com/office/powerpoint/2010/main" val="3834070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4" descr="Rochester, statewide leaders on Hochul's State of the State"/>
          <p:cNvPicPr preferRelativeResize="0"/>
          <p:nvPr/>
        </p:nvPicPr>
        <p:blipFill rotWithShape="1">
          <a:blip r:embed="rId3">
            <a:alphaModFix/>
          </a:blip>
          <a:srcRect l="9040" r="23330"/>
          <a:stretch/>
        </p:blipFill>
        <p:spPr>
          <a:xfrm>
            <a:off x="576165" y="2201400"/>
            <a:ext cx="4435410" cy="3689099"/>
          </a:xfrm>
          <a:prstGeom prst="rect">
            <a:avLst/>
          </a:prstGeom>
          <a:noFill/>
          <a:ln>
            <a:noFill/>
          </a:ln>
        </p:spPr>
      </p:pic>
      <p:sp>
        <p:nvSpPr>
          <p:cNvPr id="179" name="Google Shape;179;p4"/>
          <p:cNvSpPr txBox="1"/>
          <p:nvPr/>
        </p:nvSpPr>
        <p:spPr>
          <a:xfrm>
            <a:off x="487457" y="5890499"/>
            <a:ext cx="4600820" cy="261570"/>
          </a:xfrm>
          <a:prstGeom prst="rect">
            <a:avLst/>
          </a:prstGeom>
          <a:noFill/>
          <a:ln>
            <a:noFill/>
          </a:ln>
        </p:spPr>
        <p:txBody>
          <a:bodyPr spcFirstLastPara="1" wrap="square" lIns="91426" tIns="45700" rIns="91426" bIns="45700" anchor="t" anchorCtr="0">
            <a:spAutoFit/>
          </a:bodyPr>
          <a:lstStyle/>
          <a:p>
            <a:pPr>
              <a:buSzPts val="1100"/>
            </a:pPr>
            <a:r>
              <a:rPr lang="en-US" sz="1100" i="1">
                <a:solidFill>
                  <a:schemeClr val="dk1"/>
                </a:solidFill>
                <a:latin typeface="Open Sans Light"/>
                <a:ea typeface="Open Sans Light"/>
                <a:cs typeface="Open Sans Light"/>
                <a:sym typeface="Open Sans Light"/>
              </a:rPr>
              <a:t>Governor Hochul delivering the 2022 State of the State address.</a:t>
            </a:r>
            <a:endParaRPr sz="1100" i="1">
              <a:solidFill>
                <a:schemeClr val="dk1"/>
              </a:solidFill>
              <a:latin typeface="Open Sans Light"/>
              <a:ea typeface="Open Sans Light"/>
              <a:cs typeface="Open Sans Light"/>
              <a:sym typeface="Open Sans Light"/>
            </a:endParaRPr>
          </a:p>
        </p:txBody>
      </p:sp>
      <p:sp>
        <p:nvSpPr>
          <p:cNvPr id="180" name="Google Shape;180;p4"/>
          <p:cNvSpPr txBox="1"/>
          <p:nvPr/>
        </p:nvSpPr>
        <p:spPr>
          <a:xfrm>
            <a:off x="640175" y="889619"/>
            <a:ext cx="10972900" cy="1015622"/>
          </a:xfrm>
          <a:prstGeom prst="rect">
            <a:avLst/>
          </a:prstGeom>
          <a:noFill/>
          <a:ln>
            <a:noFill/>
          </a:ln>
        </p:spPr>
        <p:txBody>
          <a:bodyPr spcFirstLastPara="1" wrap="square" lIns="91426" tIns="45700" rIns="91426" bIns="45700" anchor="t" anchorCtr="0">
            <a:spAutoFit/>
          </a:bodyPr>
          <a:lstStyle/>
          <a:p>
            <a:pPr>
              <a:buSzPts val="2000"/>
            </a:pPr>
            <a:r>
              <a:rPr lang="en-US" sz="2000">
                <a:latin typeface="Open Sans" panose="020B0606030504020204" pitchFamily="34" charset="0"/>
                <a:ea typeface="Open Sans" panose="020B0606030504020204" pitchFamily="34" charset="0"/>
                <a:cs typeface="Open Sans" panose="020B0606030504020204" pitchFamily="34" charset="0"/>
                <a:sym typeface="Open Sans"/>
              </a:rPr>
              <a:t>New York State’s </a:t>
            </a:r>
            <a:r>
              <a:rPr lang="en-US" sz="2000" err="1">
                <a:latin typeface="Open Sans" panose="020B0606030504020204" pitchFamily="34" charset="0"/>
                <a:ea typeface="Open Sans" panose="020B0606030504020204" pitchFamily="34" charset="0"/>
                <a:cs typeface="Open Sans" panose="020B0606030504020204" pitchFamily="34" charset="0"/>
                <a:sym typeface="Open Sans"/>
              </a:rPr>
              <a:t>ConnectALL</a:t>
            </a:r>
            <a:r>
              <a:rPr lang="en-US" sz="2000">
                <a:latin typeface="Open Sans" panose="020B0606030504020204" pitchFamily="34" charset="0"/>
                <a:ea typeface="Open Sans" panose="020B0606030504020204" pitchFamily="34" charset="0"/>
                <a:cs typeface="Open Sans" panose="020B0606030504020204" pitchFamily="34" charset="0"/>
                <a:sym typeface="Open Sans"/>
              </a:rPr>
              <a:t> Office is tasked with implementing Governor Hochul’s $1B+ </a:t>
            </a:r>
            <a:r>
              <a:rPr lang="en-US" sz="2000" err="1">
                <a:latin typeface="Open Sans" panose="020B0606030504020204" pitchFamily="34" charset="0"/>
                <a:ea typeface="Open Sans" panose="020B0606030504020204" pitchFamily="34" charset="0"/>
                <a:cs typeface="Open Sans" panose="020B0606030504020204" pitchFamily="34" charset="0"/>
                <a:sym typeface="Open Sans"/>
              </a:rPr>
              <a:t>ConnectALL</a:t>
            </a:r>
            <a:r>
              <a:rPr lang="en-US" sz="2000">
                <a:latin typeface="Open Sans" panose="020B0606030504020204" pitchFamily="34" charset="0"/>
                <a:ea typeface="Open Sans" panose="020B0606030504020204" pitchFamily="34" charset="0"/>
                <a:cs typeface="Open Sans" panose="020B0606030504020204" pitchFamily="34" charset="0"/>
                <a:sym typeface="Open Sans"/>
              </a:rPr>
              <a:t> initiative and the 2022 WIRED Broadband Act, comprehensive plans to bring affordable, reliable, high-speed broadband service to all New Yorkers.</a:t>
            </a:r>
            <a:endParaRPr lang="en-US" sz="1401">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84" name="Google Shape;184;p4"/>
          <p:cNvSpPr txBox="1"/>
          <p:nvPr/>
        </p:nvSpPr>
        <p:spPr>
          <a:xfrm>
            <a:off x="5226644" y="2486592"/>
            <a:ext cx="6690300" cy="461624"/>
          </a:xfrm>
          <a:prstGeom prst="rect">
            <a:avLst/>
          </a:prstGeom>
          <a:noFill/>
          <a:ln w="19050" cap="flat" cmpd="sng">
            <a:solidFill>
              <a:schemeClr val="dk2"/>
            </a:solidFill>
            <a:prstDash val="solid"/>
            <a:round/>
            <a:headEnd type="none" w="sm" len="sm"/>
            <a:tailEnd type="none" w="sm" len="sm"/>
          </a:ln>
        </p:spPr>
        <p:txBody>
          <a:bodyPr spcFirstLastPara="1" wrap="square" lIns="91426" tIns="45700" rIns="91426" bIns="45700" anchor="t" anchorCtr="0">
            <a:spAutoFit/>
          </a:bodyPr>
          <a:lstStyle/>
          <a:p>
            <a:pPr algn="ctr">
              <a:buSzPts val="2400"/>
            </a:pPr>
            <a:r>
              <a:rPr lang="en-US" sz="2400" b="1">
                <a:solidFill>
                  <a:schemeClr val="dk2"/>
                </a:solidFill>
                <a:latin typeface="Open Sans ExtraBold"/>
                <a:ea typeface="Open Sans ExtraBold"/>
                <a:cs typeface="Open Sans ExtraBold"/>
                <a:sym typeface="Open Sans ExtraBold"/>
              </a:rPr>
              <a:t>ConnectALL Programs</a:t>
            </a:r>
            <a:endParaRPr sz="1401"/>
          </a:p>
        </p:txBody>
      </p:sp>
      <p:sp>
        <p:nvSpPr>
          <p:cNvPr id="186" name="Google Shape;186;p4"/>
          <p:cNvSpPr txBox="1"/>
          <p:nvPr/>
        </p:nvSpPr>
        <p:spPr>
          <a:xfrm>
            <a:off x="640172" y="550789"/>
            <a:ext cx="4409138"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79AEF"/>
                </a:solidFill>
                <a:latin typeface="Open Sans" panose="020B0606030504020204" pitchFamily="34" charset="0"/>
                <a:ea typeface="Open Sans" panose="020B0606030504020204" pitchFamily="34" charset="0"/>
                <a:cs typeface="Open Sans" panose="020B0606030504020204" pitchFamily="34" charset="0"/>
                <a:sym typeface="Open Sans ExtraBold"/>
              </a:rPr>
              <a:t>CONNECTALL OVERVIEW</a:t>
            </a:r>
            <a:endParaRPr sz="1600">
              <a:solidFill>
                <a:srgbClr val="579AEF"/>
              </a:solidFill>
              <a:latin typeface="Open Sans" panose="020B0606030504020204" pitchFamily="34" charset="0"/>
              <a:ea typeface="Open Sans" panose="020B0606030504020204" pitchFamily="34" charset="0"/>
              <a:cs typeface="Open Sans" panose="020B0606030504020204" pitchFamily="34" charset="0"/>
              <a:sym typeface="Open Sans Light"/>
            </a:endParaRPr>
          </a:p>
        </p:txBody>
      </p:sp>
      <p:sp>
        <p:nvSpPr>
          <p:cNvPr id="187" name="Google Shape;187;p4"/>
          <p:cNvSpPr/>
          <p:nvPr/>
        </p:nvSpPr>
        <p:spPr>
          <a:xfrm rot="5400000">
            <a:off x="-366747" y="873064"/>
            <a:ext cx="1828800" cy="64008"/>
          </a:xfrm>
          <a:prstGeom prst="rect">
            <a:avLst/>
          </a:prstGeom>
          <a:solidFill>
            <a:srgbClr val="579AEF"/>
          </a:solidFill>
          <a:ln>
            <a:noFill/>
          </a:ln>
        </p:spPr>
        <p:txBody>
          <a:bodyPr spcFirstLastPara="1" wrap="square" lIns="91426" tIns="45700" rIns="91426" bIns="45700" anchor="ctr" anchorCtr="0">
            <a:noAutofit/>
          </a:bodyPr>
          <a:lstStyle/>
          <a:p>
            <a:pPr algn="ctr">
              <a:buClr>
                <a:schemeClr val="dk1"/>
              </a:buClr>
              <a:buSzPts val="1800"/>
            </a:pPr>
            <a:endParaRPr sz="1801">
              <a:solidFill>
                <a:srgbClr val="003D7A"/>
              </a:solidFill>
              <a:latin typeface="Open Sans Light"/>
              <a:ea typeface="Open Sans Light"/>
              <a:cs typeface="Open Sans Light"/>
              <a:sym typeface="Open Sans Light"/>
            </a:endParaRPr>
          </a:p>
        </p:txBody>
      </p:sp>
      <p:sp>
        <p:nvSpPr>
          <p:cNvPr id="2" name="Google Shape;178;p4">
            <a:extLst>
              <a:ext uri="{FF2B5EF4-FFF2-40B4-BE49-F238E27FC236}">
                <a16:creationId xmlns:a16="http://schemas.microsoft.com/office/drawing/2014/main" id="{3EADEB4D-6DA0-9DAB-983D-A3FCC1028FAB}"/>
              </a:ext>
            </a:extLst>
          </p:cNvPr>
          <p:cNvSpPr txBox="1"/>
          <p:nvPr/>
        </p:nvSpPr>
        <p:spPr>
          <a:xfrm>
            <a:off x="7512364" y="3117930"/>
            <a:ext cx="2179820" cy="923289"/>
          </a:xfrm>
          <a:prstGeom prst="rect">
            <a:avLst/>
          </a:prstGeom>
          <a:solidFill>
            <a:srgbClr val="23387D"/>
          </a:solidFill>
          <a:ln>
            <a:noFill/>
          </a:ln>
        </p:spPr>
        <p:txBody>
          <a:bodyPr spcFirstLastPara="1" wrap="square" lIns="91426" tIns="45700" rIns="91426" bIns="45700" anchor="t" anchorCtr="0">
            <a:spAutoFit/>
          </a:bodyPr>
          <a:lstStyle/>
          <a:p>
            <a:pPr algn="ctr"/>
            <a:r>
              <a:rPr lang="en-US" sz="1800" b="1">
                <a:solidFill>
                  <a:schemeClr val="lt1"/>
                </a:solidFill>
                <a:latin typeface="Open Sans ExtraBold"/>
                <a:ea typeface="Open Sans ExtraBold"/>
                <a:cs typeface="Open Sans ExtraBold"/>
                <a:sym typeface="Open Sans"/>
              </a:rPr>
              <a:t>Affordable Housing Connectivity</a:t>
            </a:r>
            <a:endParaRPr lang="en-US">
              <a:solidFill>
                <a:schemeClr val="lt1"/>
              </a:solidFill>
            </a:endParaRPr>
          </a:p>
        </p:txBody>
      </p:sp>
      <p:sp>
        <p:nvSpPr>
          <p:cNvPr id="3" name="Google Shape;178;p4">
            <a:extLst>
              <a:ext uri="{FF2B5EF4-FFF2-40B4-BE49-F238E27FC236}">
                <a16:creationId xmlns:a16="http://schemas.microsoft.com/office/drawing/2014/main" id="{E3F7CE68-BF1E-1551-20FF-E363B36C2939}"/>
              </a:ext>
            </a:extLst>
          </p:cNvPr>
          <p:cNvSpPr txBox="1"/>
          <p:nvPr/>
        </p:nvSpPr>
        <p:spPr>
          <a:xfrm>
            <a:off x="9737124" y="3117930"/>
            <a:ext cx="2179820" cy="923289"/>
          </a:xfrm>
          <a:prstGeom prst="rect">
            <a:avLst/>
          </a:prstGeom>
          <a:solidFill>
            <a:srgbClr val="23387D"/>
          </a:solidFill>
          <a:ln>
            <a:noFill/>
          </a:ln>
        </p:spPr>
        <p:txBody>
          <a:bodyPr spcFirstLastPara="1" wrap="square" lIns="91426" tIns="45700" rIns="91426" bIns="45700" anchor="t" anchorCtr="0">
            <a:spAutoFit/>
          </a:bodyPr>
          <a:lstStyle/>
          <a:p>
            <a:pPr algn="ctr"/>
            <a:r>
              <a:rPr lang="en-US" sz="1800" b="1">
                <a:solidFill>
                  <a:schemeClr val="lt1"/>
                </a:solidFill>
                <a:latin typeface="Open Sans ExtraBold"/>
                <a:ea typeface="Open Sans ExtraBold"/>
                <a:cs typeface="Open Sans ExtraBold"/>
                <a:sym typeface="Open Sans"/>
              </a:rPr>
              <a:t>State Digital Equity Plan &amp; Program</a:t>
            </a:r>
            <a:endParaRPr lang="en-US"/>
          </a:p>
        </p:txBody>
      </p:sp>
      <p:sp>
        <p:nvSpPr>
          <p:cNvPr id="5" name="Google Shape;178;p4">
            <a:extLst>
              <a:ext uri="{FF2B5EF4-FFF2-40B4-BE49-F238E27FC236}">
                <a16:creationId xmlns:a16="http://schemas.microsoft.com/office/drawing/2014/main" id="{31E63301-B8CE-47DE-A9DA-8215F338E553}"/>
              </a:ext>
            </a:extLst>
          </p:cNvPr>
          <p:cNvSpPr txBox="1"/>
          <p:nvPr/>
        </p:nvSpPr>
        <p:spPr>
          <a:xfrm>
            <a:off x="6354983" y="4158517"/>
            <a:ext cx="2179820" cy="918899"/>
          </a:xfrm>
          <a:prstGeom prst="rect">
            <a:avLst/>
          </a:prstGeom>
          <a:solidFill>
            <a:srgbClr val="23387D"/>
          </a:solidFill>
          <a:ln>
            <a:noFill/>
          </a:ln>
        </p:spPr>
        <p:txBody>
          <a:bodyPr spcFirstLastPara="1" wrap="square" lIns="91426" tIns="45700" rIns="91426" bIns="45700" anchor="ctr" anchorCtr="0">
            <a:noAutofit/>
          </a:bodyPr>
          <a:lstStyle/>
          <a:p>
            <a:pPr algn="ctr"/>
            <a:r>
              <a:rPr lang="en-US" sz="1800" b="1">
                <a:solidFill>
                  <a:schemeClr val="lt1"/>
                </a:solidFill>
                <a:latin typeface="Open Sans ExtraBold"/>
                <a:ea typeface="Open Sans ExtraBold"/>
                <a:cs typeface="Open Sans ExtraBold"/>
                <a:sym typeface="Open Sans"/>
              </a:rPr>
              <a:t>Connectivity Innovation</a:t>
            </a:r>
            <a:endParaRPr lang="en-US">
              <a:solidFill>
                <a:schemeClr val="lt1"/>
              </a:solidFill>
            </a:endParaRPr>
          </a:p>
        </p:txBody>
      </p:sp>
      <p:sp>
        <p:nvSpPr>
          <p:cNvPr id="6" name="Google Shape;178;p4">
            <a:extLst>
              <a:ext uri="{FF2B5EF4-FFF2-40B4-BE49-F238E27FC236}">
                <a16:creationId xmlns:a16="http://schemas.microsoft.com/office/drawing/2014/main" id="{BC40894E-A422-162A-AA53-199E2109F20A}"/>
              </a:ext>
            </a:extLst>
          </p:cNvPr>
          <p:cNvSpPr txBox="1"/>
          <p:nvPr/>
        </p:nvSpPr>
        <p:spPr>
          <a:xfrm>
            <a:off x="8685349" y="4158518"/>
            <a:ext cx="2179820" cy="918899"/>
          </a:xfrm>
          <a:prstGeom prst="rect">
            <a:avLst/>
          </a:prstGeom>
          <a:solidFill>
            <a:srgbClr val="23387D"/>
          </a:solidFill>
          <a:ln>
            <a:noFill/>
          </a:ln>
        </p:spPr>
        <p:txBody>
          <a:bodyPr spcFirstLastPara="1" wrap="square" lIns="91426" tIns="45700" rIns="91426" bIns="45700" anchor="ctr" anchorCtr="0">
            <a:noAutofit/>
          </a:bodyPr>
          <a:lstStyle/>
          <a:p>
            <a:pPr algn="ctr"/>
            <a:r>
              <a:rPr lang="en-US" b="1">
                <a:solidFill>
                  <a:schemeClr val="lt1"/>
                </a:solidFill>
                <a:latin typeface="Open Sans ExtraBold"/>
                <a:ea typeface="Open Sans ExtraBold"/>
                <a:cs typeface="Open Sans ExtraBold"/>
                <a:sym typeface="Open Sans"/>
              </a:rPr>
              <a:t>Local Connectivity Planning &amp; Municipal Infrastructure</a:t>
            </a:r>
            <a:endParaRPr lang="en-US">
              <a:solidFill>
                <a:schemeClr val="lt1"/>
              </a:solidFill>
            </a:endParaRPr>
          </a:p>
        </p:txBody>
      </p:sp>
      <p:sp>
        <p:nvSpPr>
          <p:cNvPr id="4" name="Rectangle 3">
            <a:extLst>
              <a:ext uri="{FF2B5EF4-FFF2-40B4-BE49-F238E27FC236}">
                <a16:creationId xmlns:a16="http://schemas.microsoft.com/office/drawing/2014/main" id="{9B3D7E21-674F-5FE9-0C32-020C3956939F}"/>
              </a:ext>
            </a:extLst>
          </p:cNvPr>
          <p:cNvSpPr/>
          <p:nvPr/>
        </p:nvSpPr>
        <p:spPr>
          <a:xfrm>
            <a:off x="5262879" y="3129280"/>
            <a:ext cx="2174240" cy="9144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6B86C4-41FA-65BA-166A-A0FB832A4C23}"/>
              </a:ext>
            </a:extLst>
          </p:cNvPr>
          <p:cNvSpPr txBox="1"/>
          <p:nvPr/>
        </p:nvSpPr>
        <p:spPr>
          <a:xfrm>
            <a:off x="5262880" y="3251200"/>
            <a:ext cx="21742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solidFill>
                  <a:schemeClr val="bg1"/>
                </a:solidFill>
                <a:latin typeface="Open Sans ExtraBold"/>
              </a:rPr>
              <a:t>Rural Broadband Deployment</a:t>
            </a:r>
          </a:p>
        </p:txBody>
      </p:sp>
    </p:spTree>
    <p:extLst>
      <p:ext uri="{BB962C8B-B14F-4D97-AF65-F5344CB8AC3E}">
        <p14:creationId xmlns:p14="http://schemas.microsoft.com/office/powerpoint/2010/main" val="54319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AD4E0F-3F4E-21E2-7479-B333BFA96074}"/>
              </a:ext>
            </a:extLst>
          </p:cNvPr>
          <p:cNvSpPr txBox="1"/>
          <p:nvPr/>
        </p:nvSpPr>
        <p:spPr>
          <a:xfrm>
            <a:off x="640175" y="550788"/>
            <a:ext cx="6855973" cy="461667"/>
          </a:xfrm>
          <a:prstGeom prst="rect">
            <a:avLst/>
          </a:prstGeom>
          <a:noFill/>
        </p:spPr>
        <p:txBody>
          <a:bodyPr wrap="square" lIns="91440" tIns="45721" rIns="91440" bIns="45721" rtlCol="0" anchor="t">
            <a:spAutoFit/>
          </a:bodyPr>
          <a:lstStyle/>
          <a:p>
            <a:r>
              <a:rPr lang="en-US" sz="2400" b="1">
                <a:solidFill>
                  <a:schemeClr val="accent2"/>
                </a:solidFill>
                <a:latin typeface="Open Sans ExtraBold"/>
                <a:ea typeface="Open Sans ExtraBold"/>
                <a:cs typeface="Open Sans ExtraBold"/>
              </a:rPr>
              <a:t>CONNECTALL FUNDING SOURCES</a:t>
            </a:r>
            <a:endParaRPr lang="en-US" sz="2400">
              <a:solidFill>
                <a:schemeClr val="accent2"/>
              </a:solidFill>
              <a:latin typeface="Open Sans Light"/>
              <a:ea typeface="Open Sans Light"/>
              <a:cs typeface="Open Sans Light"/>
            </a:endParaRPr>
          </a:p>
        </p:txBody>
      </p:sp>
      <p:sp>
        <p:nvSpPr>
          <p:cNvPr id="3" name="Rectangle 2">
            <a:extLst>
              <a:ext uri="{FF2B5EF4-FFF2-40B4-BE49-F238E27FC236}">
                <a16:creationId xmlns:a16="http://schemas.microsoft.com/office/drawing/2014/main" id="{2D3FEF47-5157-8DD9-C95B-68BBF6BAF1BD}"/>
              </a:ext>
            </a:extLst>
          </p:cNvPr>
          <p:cNvSpPr/>
          <p:nvPr/>
        </p:nvSpPr>
        <p:spPr>
          <a:xfrm rot="5400000">
            <a:off x="-534830" y="-162550"/>
            <a:ext cx="2286000" cy="64008"/>
          </a:xfrm>
          <a:prstGeom prst="rect">
            <a:avLst/>
          </a:prstGeom>
          <a:solidFill>
            <a:srgbClr val="243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a:solidFill>
                <a:schemeClr val="accent1"/>
              </a:solidFill>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6AA33102-065F-B4BF-43E3-C1FE3594E108}"/>
                  </a:ext>
                </a:extLst>
              </p14:cNvPr>
              <p14:cNvContentPartPr/>
              <p14:nvPr/>
            </p14:nvContentPartPr>
            <p14:xfrm>
              <a:off x="14435718" y="-616974"/>
              <a:ext cx="14111" cy="14111"/>
            </p14:xfrm>
          </p:contentPart>
        </mc:Choice>
        <mc:Fallback xmlns="">
          <p:pic>
            <p:nvPicPr>
              <p:cNvPr id="10" name="Ink 9">
                <a:extLst>
                  <a:ext uri="{FF2B5EF4-FFF2-40B4-BE49-F238E27FC236}">
                    <a16:creationId xmlns:a16="http://schemas.microsoft.com/office/drawing/2014/main" id="{6AA33102-065F-B4BF-43E3-C1FE3594E108}"/>
                  </a:ext>
                </a:extLst>
              </p:cNvPr>
              <p:cNvPicPr/>
              <p:nvPr/>
            </p:nvPicPr>
            <p:blipFill>
              <a:blip r:embed="rId4"/>
              <a:stretch>
                <a:fillRect/>
              </a:stretch>
            </p:blipFill>
            <p:spPr>
              <a:xfrm>
                <a:off x="14414967" y="-1322524"/>
                <a:ext cx="55199" cy="1411100"/>
              </a:xfrm>
              <a:prstGeom prst="rect">
                <a:avLst/>
              </a:prstGeom>
            </p:spPr>
          </p:pic>
        </mc:Fallback>
      </mc:AlternateContent>
      <p:sp>
        <p:nvSpPr>
          <p:cNvPr id="2" name="TextBox 1">
            <a:extLst>
              <a:ext uri="{FF2B5EF4-FFF2-40B4-BE49-F238E27FC236}">
                <a16:creationId xmlns:a16="http://schemas.microsoft.com/office/drawing/2014/main" id="{92CBBEE0-3A9C-9D06-BA47-6CBF8E138CE1}"/>
              </a:ext>
            </a:extLst>
          </p:cNvPr>
          <p:cNvSpPr txBox="1"/>
          <p:nvPr/>
        </p:nvSpPr>
        <p:spPr>
          <a:xfrm>
            <a:off x="788063" y="1581324"/>
            <a:ext cx="2210242" cy="1793109"/>
          </a:xfrm>
          <a:prstGeom prst="rect">
            <a:avLst/>
          </a:prstGeom>
          <a:solidFill>
            <a:schemeClr val="tx2"/>
          </a:solidFill>
          <a:ln w="19050">
            <a:noFill/>
          </a:ln>
        </p:spPr>
        <p:txBody>
          <a:bodyPr wrap="square" lIns="91440" tIns="45720" rIns="91440" bIns="45720" rtlCol="0" anchor="ctr" anchorCtr="0">
            <a:noAutofit/>
          </a:bodyPr>
          <a:lstStyle/>
          <a:p>
            <a:r>
              <a:rPr lang="en-US" b="1">
                <a:solidFill>
                  <a:schemeClr val="bg1"/>
                </a:solidFill>
                <a:latin typeface="Open Sans SemiBold"/>
                <a:ea typeface="Open Sans SemiBold"/>
                <a:cs typeface="Open Sans SemiBold"/>
              </a:rPr>
              <a:t>Infrastructure, Investment, and Jobs Act (IIJA)</a:t>
            </a:r>
          </a:p>
          <a:p>
            <a:endParaRPr lang="en-US" b="1">
              <a:solidFill>
                <a:schemeClr val="bg1"/>
              </a:solidFill>
              <a:latin typeface="Open Sans SemiBold" pitchFamily="2" charset="0"/>
              <a:ea typeface="Open Sans SemiBold" pitchFamily="2" charset="0"/>
              <a:cs typeface="Open Sans SemiBold" pitchFamily="2" charset="0"/>
            </a:endParaRPr>
          </a:p>
          <a:p>
            <a:r>
              <a:rPr lang="en-US" b="1">
                <a:solidFill>
                  <a:schemeClr val="bg1"/>
                </a:solidFill>
                <a:latin typeface="Open Sans SemiBold"/>
                <a:ea typeface="Open Sans SemiBold"/>
                <a:cs typeface="Open Sans SemiBold"/>
              </a:rPr>
              <a:t>          </a:t>
            </a:r>
            <a:endParaRPr lang="en-US" b="1">
              <a:solidFill>
                <a:schemeClr val="bg1"/>
              </a:solidFill>
              <a:latin typeface="Open Sans SemiBold" pitchFamily="2" charset="0"/>
              <a:ea typeface="Open Sans SemiBold" pitchFamily="2" charset="0"/>
              <a:cs typeface="Open Sans SemiBold" pitchFamily="2" charset="0"/>
            </a:endParaRPr>
          </a:p>
          <a:p>
            <a:r>
              <a:rPr lang="en-US" b="1">
                <a:solidFill>
                  <a:schemeClr val="bg1"/>
                </a:solidFill>
                <a:latin typeface="Open Sans SemiBold"/>
                <a:ea typeface="Open Sans SemiBold"/>
                <a:cs typeface="Open Sans SemiBold"/>
              </a:rPr>
              <a:t>            Digital Equity Act</a:t>
            </a:r>
            <a:endParaRPr lang="en-US" b="1">
              <a:solidFill>
                <a:schemeClr val="bg1"/>
              </a:solidFill>
              <a:latin typeface="Open Sans SemiBold" pitchFamily="2" charset="0"/>
              <a:ea typeface="Open Sans SemiBold" pitchFamily="2" charset="0"/>
              <a:cs typeface="Open Sans SemiBold" pitchFamily="2" charset="0"/>
            </a:endParaRPr>
          </a:p>
        </p:txBody>
      </p:sp>
      <p:sp>
        <p:nvSpPr>
          <p:cNvPr id="7" name="TextBox 6">
            <a:extLst>
              <a:ext uri="{FF2B5EF4-FFF2-40B4-BE49-F238E27FC236}">
                <a16:creationId xmlns:a16="http://schemas.microsoft.com/office/drawing/2014/main" id="{0F5268CC-C9F5-3997-CEE5-14C1C1883E2F}"/>
              </a:ext>
            </a:extLst>
          </p:cNvPr>
          <p:cNvSpPr txBox="1"/>
          <p:nvPr/>
        </p:nvSpPr>
        <p:spPr>
          <a:xfrm>
            <a:off x="707319" y="1171778"/>
            <a:ext cx="1159292" cy="307905"/>
          </a:xfrm>
          <a:prstGeom prst="rect">
            <a:avLst/>
          </a:prstGeom>
          <a:noFill/>
        </p:spPr>
        <p:txBody>
          <a:bodyPr wrap="none" rtlCol="0">
            <a:spAutoFit/>
          </a:bodyPr>
          <a:lstStyle/>
          <a:p>
            <a:r>
              <a:rPr lang="en-US" sz="1401" b="1" i="1">
                <a:latin typeface="Open Sans ExtraBold" panose="020B0606030504020204" pitchFamily="34" charset="0"/>
                <a:ea typeface="Open Sans ExtraBold" panose="020B0606030504020204" pitchFamily="34" charset="0"/>
                <a:cs typeface="Open Sans ExtraBold" panose="020B0606030504020204" pitchFamily="34" charset="0"/>
              </a:rPr>
              <a:t>Legislation</a:t>
            </a:r>
          </a:p>
        </p:txBody>
      </p:sp>
      <p:sp>
        <p:nvSpPr>
          <p:cNvPr id="8" name="TextBox 7">
            <a:extLst>
              <a:ext uri="{FF2B5EF4-FFF2-40B4-BE49-F238E27FC236}">
                <a16:creationId xmlns:a16="http://schemas.microsoft.com/office/drawing/2014/main" id="{FB60C802-9EE9-B5C6-6CC2-29AA71F52447}"/>
              </a:ext>
            </a:extLst>
          </p:cNvPr>
          <p:cNvSpPr txBox="1"/>
          <p:nvPr/>
        </p:nvSpPr>
        <p:spPr>
          <a:xfrm>
            <a:off x="3196513" y="1171778"/>
            <a:ext cx="939681" cy="307905"/>
          </a:xfrm>
          <a:prstGeom prst="rect">
            <a:avLst/>
          </a:prstGeom>
          <a:noFill/>
        </p:spPr>
        <p:txBody>
          <a:bodyPr wrap="none" rtlCol="0">
            <a:spAutoFit/>
          </a:bodyPr>
          <a:lstStyle/>
          <a:p>
            <a:r>
              <a:rPr lang="en-US" sz="1401" b="1" i="1">
                <a:latin typeface="Open Sans ExtraBold" panose="020B0606030504020204" pitchFamily="34" charset="0"/>
                <a:ea typeface="Open Sans ExtraBold" panose="020B0606030504020204" pitchFamily="34" charset="0"/>
                <a:cs typeface="Open Sans ExtraBold" panose="020B0606030504020204" pitchFamily="34" charset="0"/>
              </a:rPr>
              <a:t>Program</a:t>
            </a:r>
          </a:p>
        </p:txBody>
      </p:sp>
      <p:sp>
        <p:nvSpPr>
          <p:cNvPr id="11" name="TextBox 10">
            <a:extLst>
              <a:ext uri="{FF2B5EF4-FFF2-40B4-BE49-F238E27FC236}">
                <a16:creationId xmlns:a16="http://schemas.microsoft.com/office/drawing/2014/main" id="{9BF9DEB7-1AB0-AED7-40BA-B64666BDF0BB}"/>
              </a:ext>
            </a:extLst>
          </p:cNvPr>
          <p:cNvSpPr txBox="1"/>
          <p:nvPr/>
        </p:nvSpPr>
        <p:spPr>
          <a:xfrm>
            <a:off x="6235846" y="1171777"/>
            <a:ext cx="2488182" cy="307907"/>
          </a:xfrm>
          <a:prstGeom prst="rect">
            <a:avLst/>
          </a:prstGeom>
          <a:noFill/>
        </p:spPr>
        <p:txBody>
          <a:bodyPr wrap="none" lIns="91440" tIns="45721" rIns="91440" bIns="45721" rtlCol="0" anchor="t">
            <a:spAutoFit/>
          </a:bodyPr>
          <a:lstStyle/>
          <a:p>
            <a:r>
              <a:rPr lang="en-US" sz="1401" b="1" i="1">
                <a:latin typeface="Open Sans ExtraBold"/>
                <a:ea typeface="Open Sans ExtraBold"/>
                <a:cs typeface="Open Sans ExtraBold"/>
              </a:rPr>
              <a:t>Expected Funding Amount</a:t>
            </a:r>
          </a:p>
        </p:txBody>
      </p:sp>
      <p:sp>
        <p:nvSpPr>
          <p:cNvPr id="17" name="TextBox 16">
            <a:extLst>
              <a:ext uri="{FF2B5EF4-FFF2-40B4-BE49-F238E27FC236}">
                <a16:creationId xmlns:a16="http://schemas.microsoft.com/office/drawing/2014/main" id="{1D635C05-3B09-EFC0-B1A2-AD705C631E82}"/>
              </a:ext>
            </a:extLst>
          </p:cNvPr>
          <p:cNvSpPr txBox="1"/>
          <p:nvPr/>
        </p:nvSpPr>
        <p:spPr>
          <a:xfrm>
            <a:off x="3277263" y="1581326"/>
            <a:ext cx="2777296" cy="857076"/>
          </a:xfrm>
          <a:prstGeom prst="rect">
            <a:avLst/>
          </a:prstGeom>
          <a:noFill/>
          <a:ln w="19050">
            <a:solidFill>
              <a:schemeClr val="tx2"/>
            </a:solidFill>
          </a:ln>
        </p:spPr>
        <p:txBody>
          <a:bodyPr wrap="square" rtlCol="0" anchor="ctr" anchorCtr="0">
            <a:noAutofit/>
          </a:bodyPr>
          <a:lstStyle/>
          <a:p>
            <a:r>
              <a:rPr lang="en-US" sz="1600">
                <a:solidFill>
                  <a:schemeClr val="tx2"/>
                </a:solidFill>
                <a:latin typeface="Open Sans Light" panose="020B0606030504020204" pitchFamily="34" charset="0"/>
                <a:ea typeface="Open Sans Light" panose="020B0606030504020204" pitchFamily="34" charset="0"/>
                <a:cs typeface="Open Sans Light" panose="020B0606030504020204" pitchFamily="34" charset="0"/>
              </a:rPr>
              <a:t>Broadband Equity, Access, and Deployment (BEAD) Program</a:t>
            </a:r>
          </a:p>
        </p:txBody>
      </p:sp>
      <p:sp>
        <p:nvSpPr>
          <p:cNvPr id="18" name="TextBox 17">
            <a:extLst>
              <a:ext uri="{FF2B5EF4-FFF2-40B4-BE49-F238E27FC236}">
                <a16:creationId xmlns:a16="http://schemas.microsoft.com/office/drawing/2014/main" id="{B5B86856-FD5B-BA71-1607-EE9E33437BA4}"/>
              </a:ext>
            </a:extLst>
          </p:cNvPr>
          <p:cNvSpPr txBox="1"/>
          <p:nvPr/>
        </p:nvSpPr>
        <p:spPr>
          <a:xfrm>
            <a:off x="3277263" y="2505927"/>
            <a:ext cx="2777296" cy="857076"/>
          </a:xfrm>
          <a:prstGeom prst="rect">
            <a:avLst/>
          </a:prstGeom>
          <a:noFill/>
          <a:ln w="19050">
            <a:solidFill>
              <a:schemeClr val="tx2"/>
            </a:solidFill>
          </a:ln>
        </p:spPr>
        <p:txBody>
          <a:bodyPr wrap="square" rtlCol="0" anchor="ctr" anchorCtr="0">
            <a:noAutofit/>
          </a:bodyPr>
          <a:lstStyle/>
          <a:p>
            <a:r>
              <a:rPr lang="en-US" sz="1600">
                <a:solidFill>
                  <a:schemeClr val="tx2"/>
                </a:solidFill>
                <a:latin typeface="Open Sans Light" panose="020B0606030504020204" pitchFamily="34" charset="0"/>
                <a:ea typeface="Open Sans Light" panose="020B0606030504020204" pitchFamily="34" charset="0"/>
                <a:cs typeface="Open Sans Light" panose="020B0606030504020204" pitchFamily="34" charset="0"/>
              </a:rPr>
              <a:t>State Digital Equity Program</a:t>
            </a:r>
          </a:p>
        </p:txBody>
      </p:sp>
      <p:sp>
        <p:nvSpPr>
          <p:cNvPr id="19" name="TextBox 18">
            <a:extLst>
              <a:ext uri="{FF2B5EF4-FFF2-40B4-BE49-F238E27FC236}">
                <a16:creationId xmlns:a16="http://schemas.microsoft.com/office/drawing/2014/main" id="{7AE57B35-97E2-80D3-162A-70DCB3CFF461}"/>
              </a:ext>
            </a:extLst>
          </p:cNvPr>
          <p:cNvSpPr txBox="1"/>
          <p:nvPr/>
        </p:nvSpPr>
        <p:spPr>
          <a:xfrm>
            <a:off x="6320149" y="1581324"/>
            <a:ext cx="3231589" cy="857076"/>
          </a:xfrm>
          <a:prstGeom prst="rect">
            <a:avLst/>
          </a:prstGeom>
          <a:noFill/>
          <a:ln w="19050">
            <a:solidFill>
              <a:schemeClr val="tx2"/>
            </a:solidFill>
          </a:ln>
        </p:spPr>
        <p:txBody>
          <a:bodyPr wrap="square" lIns="91440" tIns="45721" rIns="91440" bIns="45721" rtlCol="0" anchor="ctr" anchorCtr="0">
            <a:noAutofit/>
          </a:bodyPr>
          <a:lstStyle/>
          <a:p>
            <a:r>
              <a:rPr lang="en-US" sz="1600">
                <a:solidFill>
                  <a:schemeClr val="tx2"/>
                </a:solidFill>
                <a:latin typeface="Open Sans Light"/>
                <a:ea typeface="Open Sans Light"/>
                <a:cs typeface="Open Sans Light"/>
              </a:rPr>
              <a:t>Planning: </a:t>
            </a:r>
            <a:r>
              <a:rPr lang="en-US" sz="1600" b="1">
                <a:solidFill>
                  <a:schemeClr val="tx2"/>
                </a:solidFill>
                <a:latin typeface="Open Sans ExtraBold"/>
                <a:ea typeface="Open Sans ExtraBold"/>
                <a:cs typeface="Open Sans ExtraBold"/>
              </a:rPr>
              <a:t>$5M</a:t>
            </a:r>
          </a:p>
          <a:p>
            <a:r>
              <a:rPr lang="en-US" sz="1600">
                <a:solidFill>
                  <a:schemeClr val="tx2"/>
                </a:solidFill>
                <a:latin typeface="Open Sans Light"/>
                <a:ea typeface="Open Sans Light"/>
                <a:cs typeface="Open Sans Light"/>
              </a:rPr>
              <a:t>Implementation: </a:t>
            </a:r>
            <a:r>
              <a:rPr lang="en-US" sz="1600" b="1">
                <a:solidFill>
                  <a:schemeClr val="tx2"/>
                </a:solidFill>
                <a:latin typeface="Open Sans ExtraBold"/>
                <a:ea typeface="Open Sans ExtraBold"/>
                <a:cs typeface="Open Sans ExtraBold"/>
              </a:rPr>
              <a:t>$664M</a:t>
            </a:r>
            <a:endParaRPr lang="en-US" sz="16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5999B9C3-8037-83DC-8D6D-F8427460BF1D}"/>
              </a:ext>
            </a:extLst>
          </p:cNvPr>
          <p:cNvSpPr txBox="1"/>
          <p:nvPr/>
        </p:nvSpPr>
        <p:spPr>
          <a:xfrm>
            <a:off x="6320149" y="2505927"/>
            <a:ext cx="3231589" cy="857076"/>
          </a:xfrm>
          <a:prstGeom prst="rect">
            <a:avLst/>
          </a:prstGeom>
          <a:noFill/>
          <a:ln w="19050">
            <a:solidFill>
              <a:schemeClr val="tx2"/>
            </a:solidFill>
          </a:ln>
        </p:spPr>
        <p:txBody>
          <a:bodyPr wrap="square" rtlCol="0" anchor="ctr" anchorCtr="0">
            <a:noAutofit/>
          </a:bodyPr>
          <a:lstStyle/>
          <a:p>
            <a:r>
              <a:rPr lang="en-US" sz="1600">
                <a:solidFill>
                  <a:schemeClr val="tx2"/>
                </a:solidFill>
                <a:latin typeface="Open Sans Light" panose="020B0606030504020204" pitchFamily="34" charset="0"/>
                <a:ea typeface="Open Sans Light" panose="020B0606030504020204" pitchFamily="34" charset="0"/>
                <a:cs typeface="Open Sans Light" panose="020B0606030504020204" pitchFamily="34" charset="0"/>
              </a:rPr>
              <a:t>Planning: </a:t>
            </a:r>
            <a:r>
              <a:rPr lang="en-US" sz="16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rPr>
              <a:t>$2M</a:t>
            </a:r>
          </a:p>
          <a:p>
            <a:r>
              <a:rPr lang="en-US" sz="1600">
                <a:solidFill>
                  <a:schemeClr val="tx2"/>
                </a:solidFill>
                <a:latin typeface="Open Sans Light" panose="020B0606030504020204" pitchFamily="34" charset="0"/>
                <a:ea typeface="Open Sans Light" panose="020B0606030504020204" pitchFamily="34" charset="0"/>
                <a:cs typeface="Open Sans Light" panose="020B0606030504020204" pitchFamily="34" charset="0"/>
              </a:rPr>
              <a:t>Implementation: Est. </a:t>
            </a:r>
            <a:r>
              <a:rPr lang="en-US" sz="16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rPr>
              <a:t>$50-80M</a:t>
            </a:r>
          </a:p>
        </p:txBody>
      </p:sp>
      <p:sp>
        <p:nvSpPr>
          <p:cNvPr id="9" name="TextBox 8">
            <a:extLst>
              <a:ext uri="{FF2B5EF4-FFF2-40B4-BE49-F238E27FC236}">
                <a16:creationId xmlns:a16="http://schemas.microsoft.com/office/drawing/2014/main" id="{D51212B5-92D2-2A8D-E29C-5640C5709A9F}"/>
              </a:ext>
            </a:extLst>
          </p:cNvPr>
          <p:cNvSpPr txBox="1"/>
          <p:nvPr/>
        </p:nvSpPr>
        <p:spPr>
          <a:xfrm>
            <a:off x="9698267" y="1171777"/>
            <a:ext cx="1591470" cy="307907"/>
          </a:xfrm>
          <a:prstGeom prst="rect">
            <a:avLst/>
          </a:prstGeom>
          <a:noFill/>
        </p:spPr>
        <p:txBody>
          <a:bodyPr wrap="square" lIns="91440" tIns="45721" rIns="91440" bIns="45721" rtlCol="0" anchor="t">
            <a:spAutoFit/>
          </a:bodyPr>
          <a:lstStyle/>
          <a:p>
            <a:r>
              <a:rPr lang="en-US" sz="1401" b="1" i="1">
                <a:latin typeface="Open Sans ExtraBold"/>
                <a:ea typeface="Open Sans ExtraBold"/>
                <a:cs typeface="Open Sans ExtraBold"/>
              </a:rPr>
              <a:t>To Date</a:t>
            </a:r>
          </a:p>
        </p:txBody>
      </p:sp>
      <p:sp>
        <p:nvSpPr>
          <p:cNvPr id="13" name="TextBox 12">
            <a:extLst>
              <a:ext uri="{FF2B5EF4-FFF2-40B4-BE49-F238E27FC236}">
                <a16:creationId xmlns:a16="http://schemas.microsoft.com/office/drawing/2014/main" id="{97FF7EBA-CD8E-FD80-A8DC-6B22099AF854}"/>
              </a:ext>
            </a:extLst>
          </p:cNvPr>
          <p:cNvSpPr txBox="1"/>
          <p:nvPr/>
        </p:nvSpPr>
        <p:spPr>
          <a:xfrm>
            <a:off x="9822674" y="1581324"/>
            <a:ext cx="1092644" cy="857076"/>
          </a:xfrm>
          <a:prstGeom prst="rect">
            <a:avLst/>
          </a:prstGeom>
          <a:noFill/>
          <a:ln w="19050">
            <a:solidFill>
              <a:schemeClr val="tx2"/>
            </a:solidFill>
          </a:ln>
        </p:spPr>
        <p:txBody>
          <a:bodyPr wrap="square" lIns="91440" tIns="45721" rIns="91440" bIns="45721" rtlCol="0" anchor="ctr" anchorCtr="0">
            <a:noAutofit/>
          </a:bodyPr>
          <a:lstStyle/>
          <a:p>
            <a:r>
              <a:rPr lang="en-US" sz="1600" b="1">
                <a:solidFill>
                  <a:schemeClr val="tx2"/>
                </a:solidFill>
                <a:latin typeface="Open Sans ExtraBold"/>
                <a:ea typeface="Open Sans ExtraBold"/>
                <a:cs typeface="Open Sans ExtraBold"/>
              </a:rPr>
              <a:t>$5M</a:t>
            </a:r>
            <a:endParaRPr lang="en-US" sz="16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TextBox 13">
            <a:extLst>
              <a:ext uri="{FF2B5EF4-FFF2-40B4-BE49-F238E27FC236}">
                <a16:creationId xmlns:a16="http://schemas.microsoft.com/office/drawing/2014/main" id="{200A9825-F768-624A-6456-D3B0183C3864}"/>
              </a:ext>
            </a:extLst>
          </p:cNvPr>
          <p:cNvSpPr txBox="1"/>
          <p:nvPr/>
        </p:nvSpPr>
        <p:spPr>
          <a:xfrm>
            <a:off x="9822674" y="2505925"/>
            <a:ext cx="1092644" cy="857076"/>
          </a:xfrm>
          <a:prstGeom prst="rect">
            <a:avLst/>
          </a:prstGeom>
          <a:noFill/>
          <a:ln w="19050">
            <a:solidFill>
              <a:schemeClr val="tx2"/>
            </a:solidFill>
          </a:ln>
        </p:spPr>
        <p:txBody>
          <a:bodyPr wrap="square" lIns="91440" tIns="45721" rIns="91440" bIns="45721" rtlCol="0" anchor="ctr" anchorCtr="0">
            <a:noAutofit/>
          </a:bodyPr>
          <a:lstStyle/>
          <a:p>
            <a:r>
              <a:rPr lang="en-US" sz="1600" b="1">
                <a:solidFill>
                  <a:schemeClr val="tx2"/>
                </a:solidFill>
                <a:latin typeface="Open Sans ExtraBold"/>
                <a:ea typeface="Open Sans ExtraBold"/>
                <a:cs typeface="Open Sans ExtraBold"/>
              </a:rPr>
              <a:t>$2M</a:t>
            </a:r>
            <a:endParaRPr lang="en-US" sz="1600" b="1">
              <a:solidFill>
                <a:schemeClr val="tx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2" name="Arrow: Bent-Up 11">
            <a:extLst>
              <a:ext uri="{FF2B5EF4-FFF2-40B4-BE49-F238E27FC236}">
                <a16:creationId xmlns:a16="http://schemas.microsoft.com/office/drawing/2014/main" id="{194ABFE5-D8A3-E6C9-AD04-56433B0103B9}"/>
              </a:ext>
            </a:extLst>
          </p:cNvPr>
          <p:cNvSpPr/>
          <p:nvPr/>
        </p:nvSpPr>
        <p:spPr>
          <a:xfrm rot="5400000">
            <a:off x="934719" y="2682239"/>
            <a:ext cx="538480" cy="274320"/>
          </a:xfrm>
          <a:prstGeom prst="ben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Google Shape;295;g27e0bd7378e_0_118">
            <a:extLst>
              <a:ext uri="{FF2B5EF4-FFF2-40B4-BE49-F238E27FC236}">
                <a16:creationId xmlns:a16="http://schemas.microsoft.com/office/drawing/2014/main" id="{C4D2C2DE-48CA-97EE-5CCD-24FF1C717BA6}"/>
              </a:ext>
            </a:extLst>
          </p:cNvPr>
          <p:cNvCxnSpPr/>
          <p:nvPr/>
        </p:nvCxnSpPr>
        <p:spPr>
          <a:xfrm>
            <a:off x="353536" y="4975931"/>
            <a:ext cx="10508400" cy="0"/>
          </a:xfrm>
          <a:prstGeom prst="straightConnector1">
            <a:avLst/>
          </a:prstGeom>
          <a:noFill/>
          <a:ln w="38100" cap="flat" cmpd="sng">
            <a:solidFill>
              <a:schemeClr val="dk2"/>
            </a:solidFill>
            <a:prstDash val="solid"/>
            <a:miter lim="800000"/>
            <a:headEnd type="none" w="sm" len="sm"/>
            <a:tailEnd type="none" w="sm" len="sm"/>
          </a:ln>
        </p:spPr>
      </p:cxnSp>
      <p:sp>
        <p:nvSpPr>
          <p:cNvPr id="30" name="Google Shape;296;g27e0bd7378e_0_118">
            <a:extLst>
              <a:ext uri="{FF2B5EF4-FFF2-40B4-BE49-F238E27FC236}">
                <a16:creationId xmlns:a16="http://schemas.microsoft.com/office/drawing/2014/main" id="{ADEDF00B-7AB1-16B9-CD4C-1174264CC666}"/>
              </a:ext>
            </a:extLst>
          </p:cNvPr>
          <p:cNvSpPr/>
          <p:nvPr/>
        </p:nvSpPr>
        <p:spPr>
          <a:xfrm>
            <a:off x="856581" y="4852834"/>
            <a:ext cx="246300" cy="246300"/>
          </a:xfrm>
          <a:prstGeom prst="ellipse">
            <a:avLst/>
          </a:prstGeom>
          <a:solidFill>
            <a:schemeClr val="lt1"/>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32" name="Google Shape;297;g27e0bd7378e_0_118">
            <a:extLst>
              <a:ext uri="{FF2B5EF4-FFF2-40B4-BE49-F238E27FC236}">
                <a16:creationId xmlns:a16="http://schemas.microsoft.com/office/drawing/2014/main" id="{4C266EC3-4758-FA7E-D9AC-A57460F5C51B}"/>
              </a:ext>
            </a:extLst>
          </p:cNvPr>
          <p:cNvSpPr/>
          <p:nvPr/>
        </p:nvSpPr>
        <p:spPr>
          <a:xfrm>
            <a:off x="10546109" y="4858030"/>
            <a:ext cx="246300" cy="246300"/>
          </a:xfrm>
          <a:prstGeom prst="ellipse">
            <a:avLst/>
          </a:prstGeom>
          <a:solidFill>
            <a:schemeClr val="lt1"/>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34" name="Google Shape;298;g27e0bd7378e_0_118">
            <a:extLst>
              <a:ext uri="{FF2B5EF4-FFF2-40B4-BE49-F238E27FC236}">
                <a16:creationId xmlns:a16="http://schemas.microsoft.com/office/drawing/2014/main" id="{9C31F2DC-5CBC-38ED-6366-2CC617BD6F45}"/>
              </a:ext>
            </a:extLst>
          </p:cNvPr>
          <p:cNvSpPr txBox="1"/>
          <p:nvPr/>
        </p:nvSpPr>
        <p:spPr>
          <a:xfrm>
            <a:off x="637399" y="5081576"/>
            <a:ext cx="896400" cy="369291"/>
          </a:xfrm>
          <a:prstGeom prst="rect">
            <a:avLst/>
          </a:prstGeom>
          <a:noFill/>
          <a:ln>
            <a:noFill/>
          </a:ln>
        </p:spPr>
        <p:txBody>
          <a:bodyPr spcFirstLastPara="1" wrap="square" lIns="91426" tIns="45700" rIns="91426" bIns="45700" anchor="t" anchorCtr="0">
            <a:spAutoFit/>
          </a:bodyPr>
          <a:lstStyle/>
          <a:p>
            <a:pPr>
              <a:buSzPts val="2400"/>
            </a:pPr>
            <a:r>
              <a:rPr lang="en-US" sz="1800" b="1" i="1">
                <a:solidFill>
                  <a:schemeClr val="dk2"/>
                </a:solidFill>
                <a:latin typeface="Open Sans ExtraBold"/>
                <a:ea typeface="Open Sans ExtraBold"/>
                <a:cs typeface="Open Sans ExtraBold"/>
                <a:sym typeface="Open Sans ExtraBold"/>
              </a:rPr>
              <a:t>2023</a:t>
            </a:r>
            <a:endParaRPr sz="1200"/>
          </a:p>
        </p:txBody>
      </p:sp>
      <p:sp>
        <p:nvSpPr>
          <p:cNvPr id="36" name="Google Shape;299;g27e0bd7378e_0_118">
            <a:extLst>
              <a:ext uri="{FF2B5EF4-FFF2-40B4-BE49-F238E27FC236}">
                <a16:creationId xmlns:a16="http://schemas.microsoft.com/office/drawing/2014/main" id="{B9194085-2E2B-CB43-8567-C1BB72A9F7F5}"/>
              </a:ext>
            </a:extLst>
          </p:cNvPr>
          <p:cNvSpPr/>
          <p:nvPr/>
        </p:nvSpPr>
        <p:spPr>
          <a:xfrm>
            <a:off x="271473" y="4852834"/>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graphicFrame>
        <p:nvGraphicFramePr>
          <p:cNvPr id="38" name="Google Shape;300;g27e0bd7378e_0_118">
            <a:extLst>
              <a:ext uri="{FF2B5EF4-FFF2-40B4-BE49-F238E27FC236}">
                <a16:creationId xmlns:a16="http://schemas.microsoft.com/office/drawing/2014/main" id="{25F82A73-8AC9-F70C-5460-1423D6C1B34C}"/>
              </a:ext>
            </a:extLst>
          </p:cNvPr>
          <p:cNvGraphicFramePr/>
          <p:nvPr>
            <p:extLst>
              <p:ext uri="{D42A27DB-BD31-4B8C-83A1-F6EECF244321}">
                <p14:modId xmlns:p14="http://schemas.microsoft.com/office/powerpoint/2010/main" val="2013403340"/>
              </p:ext>
            </p:extLst>
          </p:nvPr>
        </p:nvGraphicFramePr>
        <p:xfrm>
          <a:off x="394574" y="3639353"/>
          <a:ext cx="1795691" cy="1125319"/>
        </p:xfrm>
        <a:graphic>
          <a:graphicData uri="http://schemas.openxmlformats.org/drawingml/2006/table">
            <a:tbl>
              <a:tblPr firstRow="1" bandRow="1">
                <a:noFill/>
                <a:tableStyleId>{9908D5CD-300B-410C-8DB3-7C6728A1D42A}</a:tableStyleId>
              </a:tblPr>
              <a:tblGrid>
                <a:gridCol w="1795691">
                  <a:extLst>
                    <a:ext uri="{9D8B030D-6E8A-4147-A177-3AD203B41FA5}">
                      <a16:colId xmlns:a16="http://schemas.microsoft.com/office/drawing/2014/main" val="20000"/>
                    </a:ext>
                  </a:extLst>
                </a:gridCol>
              </a:tblGrid>
              <a:tr h="302351">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sym typeface="Open Sans Light"/>
                        </a:rPr>
                        <a:t>Dec 1, 2022</a:t>
                      </a:r>
                      <a:endParaRPr sz="1200" i="0" u="none" strike="noStrike" cap="none">
                        <a:latin typeface="Open Sans"/>
                        <a:ea typeface="Open Sans"/>
                        <a:cs typeface="Open Sans"/>
                      </a:endParaRPr>
                    </a:p>
                  </a:txBody>
                  <a:tcPr marL="91451" marR="91451" marT="45724" marB="45724">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608111">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err="1">
                          <a:solidFill>
                            <a:schemeClr val="dk2"/>
                          </a:solidFill>
                          <a:latin typeface="Open Sans"/>
                          <a:ea typeface="Open Sans"/>
                          <a:cs typeface="Open Sans"/>
                          <a:sym typeface="Open Sans"/>
                        </a:rPr>
                        <a:t>ConnectALL</a:t>
                      </a:r>
                      <a:r>
                        <a:rPr lang="en-US" sz="1200" b="0" u="none" strike="noStrike" cap="none">
                          <a:solidFill>
                            <a:schemeClr val="dk2"/>
                          </a:solidFill>
                          <a:latin typeface="Open Sans"/>
                          <a:ea typeface="Open Sans"/>
                          <a:cs typeface="Open Sans"/>
                          <a:sym typeface="Open Sans"/>
                        </a:rPr>
                        <a:t> received BEAD and Digital Equity Planning Grants</a:t>
                      </a:r>
                      <a:endParaRPr sz="1200" b="0" u="none" strike="noStrike" cap="none">
                        <a:latin typeface="Open Sans"/>
                        <a:ea typeface="Open Sans"/>
                        <a:cs typeface="Open Sans"/>
                      </a:endParaRPr>
                    </a:p>
                  </a:txBody>
                  <a:tcPr marL="91451" marR="91451" marT="45724" marB="45724">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sp>
        <p:nvSpPr>
          <p:cNvPr id="40" name="Google Shape;301;g27e0bd7378e_0_118">
            <a:extLst>
              <a:ext uri="{FF2B5EF4-FFF2-40B4-BE49-F238E27FC236}">
                <a16:creationId xmlns:a16="http://schemas.microsoft.com/office/drawing/2014/main" id="{E615103A-1C0A-FAB4-D0DA-E85F8FCAB0F8}"/>
              </a:ext>
            </a:extLst>
          </p:cNvPr>
          <p:cNvSpPr/>
          <p:nvPr/>
        </p:nvSpPr>
        <p:spPr>
          <a:xfrm>
            <a:off x="4412384" y="4850271"/>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cxnSp>
        <p:nvCxnSpPr>
          <p:cNvPr id="42" name="Google Shape;302;g27e0bd7378e_0_118">
            <a:extLst>
              <a:ext uri="{FF2B5EF4-FFF2-40B4-BE49-F238E27FC236}">
                <a16:creationId xmlns:a16="http://schemas.microsoft.com/office/drawing/2014/main" id="{426571C3-8CE4-98D9-B4AC-33BCEBA28928}"/>
              </a:ext>
            </a:extLst>
          </p:cNvPr>
          <p:cNvCxnSpPr>
            <a:cxnSpLocks/>
          </p:cNvCxnSpPr>
          <p:nvPr/>
        </p:nvCxnSpPr>
        <p:spPr>
          <a:xfrm flipV="1">
            <a:off x="10792409" y="4970294"/>
            <a:ext cx="462083" cy="10886"/>
          </a:xfrm>
          <a:prstGeom prst="straightConnector1">
            <a:avLst/>
          </a:prstGeom>
          <a:noFill/>
          <a:ln w="57150" cap="flat" cmpd="sng">
            <a:solidFill>
              <a:schemeClr val="bg2"/>
            </a:solidFill>
            <a:prstDash val="solid"/>
            <a:miter lim="800000"/>
            <a:headEnd type="none" w="sm" len="sm"/>
            <a:tailEnd type="triangle" w="med" len="med"/>
          </a:ln>
        </p:spPr>
      </p:cxnSp>
      <p:sp>
        <p:nvSpPr>
          <p:cNvPr id="44" name="Google Shape;304;g27e0bd7378e_0_118">
            <a:extLst>
              <a:ext uri="{FF2B5EF4-FFF2-40B4-BE49-F238E27FC236}">
                <a16:creationId xmlns:a16="http://schemas.microsoft.com/office/drawing/2014/main" id="{34A73F51-9B44-5760-D276-27A304B85D70}"/>
              </a:ext>
            </a:extLst>
          </p:cNvPr>
          <p:cNvSpPr/>
          <p:nvPr/>
        </p:nvSpPr>
        <p:spPr>
          <a:xfrm>
            <a:off x="1232560" y="4852781"/>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graphicFrame>
        <p:nvGraphicFramePr>
          <p:cNvPr id="46" name="Google Shape;306;g27e0bd7378e_0_118">
            <a:extLst>
              <a:ext uri="{FF2B5EF4-FFF2-40B4-BE49-F238E27FC236}">
                <a16:creationId xmlns:a16="http://schemas.microsoft.com/office/drawing/2014/main" id="{8413967A-D432-2EEB-CD99-E714EF40E311}"/>
              </a:ext>
            </a:extLst>
          </p:cNvPr>
          <p:cNvGraphicFramePr/>
          <p:nvPr>
            <p:extLst>
              <p:ext uri="{D42A27DB-BD31-4B8C-83A1-F6EECF244321}">
                <p14:modId xmlns:p14="http://schemas.microsoft.com/office/powerpoint/2010/main" val="2716200231"/>
              </p:ext>
            </p:extLst>
          </p:nvPr>
        </p:nvGraphicFramePr>
        <p:xfrm>
          <a:off x="4744720" y="5293360"/>
          <a:ext cx="1578061" cy="1463037"/>
        </p:xfrm>
        <a:graphic>
          <a:graphicData uri="http://schemas.openxmlformats.org/drawingml/2006/table">
            <a:tbl>
              <a:tblPr firstRow="1" bandRow="1">
                <a:noFill/>
                <a:tableStyleId>{9908D5CD-300B-410C-8DB3-7C6728A1D42A}</a:tableStyleId>
              </a:tblPr>
              <a:tblGrid>
                <a:gridCol w="1578061">
                  <a:extLst>
                    <a:ext uri="{9D8B030D-6E8A-4147-A177-3AD203B41FA5}">
                      <a16:colId xmlns:a16="http://schemas.microsoft.com/office/drawing/2014/main" val="20000"/>
                    </a:ext>
                  </a:extLst>
                </a:gridCol>
              </a:tblGrid>
              <a:tr h="337624">
                <a:tc>
                  <a:txBody>
                    <a:bodyPr/>
                    <a:lstStyle/>
                    <a:p>
                      <a:pPr marL="0" marR="0" lvl="0" indent="0" algn="l" rtl="0">
                        <a:lnSpc>
                          <a:spcPct val="100000"/>
                        </a:lnSpc>
                        <a:spcBef>
                          <a:spcPts val="0"/>
                        </a:spcBef>
                        <a:spcAft>
                          <a:spcPts val="0"/>
                        </a:spcAft>
                        <a:buClr>
                          <a:srgbClr val="000000"/>
                        </a:buClr>
                        <a:buSzPts val="1800"/>
                        <a:buFont typeface="Arial"/>
                        <a:buNone/>
                      </a:pPr>
                      <a:r>
                        <a:rPr lang="en-US" sz="1200" b="1" i="0" u="none" strike="noStrike" cap="none">
                          <a:solidFill>
                            <a:schemeClr val="accent2"/>
                          </a:solidFill>
                          <a:latin typeface="Open Sans"/>
                          <a:ea typeface="Open Sans"/>
                          <a:cs typeface="Open Sans"/>
                          <a:sym typeface="Open Sans Light"/>
                        </a:rPr>
                        <a:t>PRESENT</a:t>
                      </a:r>
                      <a:endParaRPr sz="1200" b="1" i="0" u="none" strike="noStrike" cap="none">
                        <a:solidFill>
                          <a:schemeClr val="accent2"/>
                        </a:solidFill>
                        <a:latin typeface="Open Sans"/>
                        <a:ea typeface="Open Sans"/>
                        <a:cs typeface="Open Sans"/>
                      </a:endParaRPr>
                    </a:p>
                  </a:txBody>
                  <a:tcPr marL="91451" marR="91451" marT="45724" marB="45724">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125413">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accent2"/>
                          </a:solidFill>
                          <a:latin typeface="Open Sans"/>
                          <a:ea typeface="Open Sans"/>
                          <a:cs typeface="Open Sans"/>
                          <a:sym typeface="Open Sans"/>
                        </a:rPr>
                        <a:t>Draft State Digital Equity Plan available for public comment</a:t>
                      </a:r>
                      <a:endParaRPr sz="1200" b="0" u="none" strike="noStrike" cap="none">
                        <a:solidFill>
                          <a:schemeClr val="accent2"/>
                        </a:solidFill>
                      </a:endParaRPr>
                    </a:p>
                  </a:txBody>
                  <a:tcPr marL="91451" marR="91451" marT="45724" marB="45724">
                    <a:lnL w="9525" cap="flat" cmpd="sng">
                      <a:solidFill>
                        <a:srgbClr val="000000">
                          <a:alpha val="0"/>
                        </a:srgbClr>
                      </a:solidFill>
                      <a:prstDash val="solid"/>
                      <a:round/>
                      <a:headEnd type="none" w="sm" len="sm"/>
                      <a:tailEnd type="none" w="sm" len="sm"/>
                    </a:lnL>
                    <a:lnT w="12700"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graphicFrame>
        <p:nvGraphicFramePr>
          <p:cNvPr id="48" name="Google Shape;307;g27e0bd7378e_0_118">
            <a:extLst>
              <a:ext uri="{FF2B5EF4-FFF2-40B4-BE49-F238E27FC236}">
                <a16:creationId xmlns:a16="http://schemas.microsoft.com/office/drawing/2014/main" id="{B35FFD6C-D0C9-7074-B40F-012AB90B2BF5}"/>
              </a:ext>
            </a:extLst>
          </p:cNvPr>
          <p:cNvGraphicFramePr/>
          <p:nvPr>
            <p:extLst>
              <p:ext uri="{D42A27DB-BD31-4B8C-83A1-F6EECF244321}">
                <p14:modId xmlns:p14="http://schemas.microsoft.com/office/powerpoint/2010/main" val="3405082797"/>
              </p:ext>
            </p:extLst>
          </p:nvPr>
        </p:nvGraphicFramePr>
        <p:xfrm>
          <a:off x="5486400" y="3667760"/>
          <a:ext cx="1296246" cy="940710"/>
        </p:xfrm>
        <a:graphic>
          <a:graphicData uri="http://schemas.openxmlformats.org/drawingml/2006/table">
            <a:tbl>
              <a:tblPr firstRow="1" bandRow="1">
                <a:noFill/>
                <a:tableStyleId>{9908D5CD-300B-410C-8DB3-7C6728A1D42A}</a:tableStyleId>
              </a:tblPr>
              <a:tblGrid>
                <a:gridCol w="1296246">
                  <a:extLst>
                    <a:ext uri="{9D8B030D-6E8A-4147-A177-3AD203B41FA5}">
                      <a16:colId xmlns:a16="http://schemas.microsoft.com/office/drawing/2014/main" val="20000"/>
                    </a:ext>
                  </a:extLst>
                </a:gridCol>
              </a:tblGrid>
              <a:tr h="300622">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sym typeface="Open Sans Light"/>
                        </a:rPr>
                        <a:t>Winter 2023</a:t>
                      </a:r>
                      <a:endParaRPr sz="1200" i="0" u="none" strike="noStrike" cap="none">
                        <a:latin typeface="Open Sans"/>
                        <a:ea typeface="Open Sans"/>
                        <a:cs typeface="Open Sans"/>
                      </a:endParaRPr>
                    </a:p>
                  </a:txBody>
                  <a:tcPr marL="91451" marR="91451" marT="45724" marB="4572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92892">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dk2"/>
                          </a:solidFill>
                          <a:latin typeface="Open Sans"/>
                          <a:ea typeface="Open Sans"/>
                          <a:cs typeface="Open Sans"/>
                          <a:sym typeface="Open Sans"/>
                        </a:rPr>
                        <a:t>State Digital Equity Plan due to NTIA</a:t>
                      </a:r>
                      <a:endParaRPr sz="1200" b="0" u="none" strike="noStrike" cap="none"/>
                    </a:p>
                  </a:txBody>
                  <a:tcPr marL="91451" marR="91451" marT="45724" marB="45724">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0" name="Google Shape;308;g27e0bd7378e_0_118">
            <a:extLst>
              <a:ext uri="{FF2B5EF4-FFF2-40B4-BE49-F238E27FC236}">
                <a16:creationId xmlns:a16="http://schemas.microsoft.com/office/drawing/2014/main" id="{DEA5144D-324C-5FB6-5DF9-2F7BB84DE49C}"/>
              </a:ext>
            </a:extLst>
          </p:cNvPr>
          <p:cNvSpPr/>
          <p:nvPr/>
        </p:nvSpPr>
        <p:spPr>
          <a:xfrm>
            <a:off x="5367890" y="4837077"/>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graphicFrame>
        <p:nvGraphicFramePr>
          <p:cNvPr id="52" name="Google Shape;311;g27e0bd7378e_0_118">
            <a:extLst>
              <a:ext uri="{FF2B5EF4-FFF2-40B4-BE49-F238E27FC236}">
                <a16:creationId xmlns:a16="http://schemas.microsoft.com/office/drawing/2014/main" id="{063F1547-E425-718C-23EB-24693AF4461B}"/>
              </a:ext>
            </a:extLst>
          </p:cNvPr>
          <p:cNvGraphicFramePr/>
          <p:nvPr>
            <p:extLst>
              <p:ext uri="{D42A27DB-BD31-4B8C-83A1-F6EECF244321}">
                <p14:modId xmlns:p14="http://schemas.microsoft.com/office/powerpoint/2010/main" val="1151622271"/>
              </p:ext>
            </p:extLst>
          </p:nvPr>
        </p:nvGraphicFramePr>
        <p:xfrm>
          <a:off x="1361894" y="5286534"/>
          <a:ext cx="2268142" cy="1442563"/>
        </p:xfrm>
        <a:graphic>
          <a:graphicData uri="http://schemas.openxmlformats.org/drawingml/2006/table">
            <a:tbl>
              <a:tblPr firstRow="1" bandRow="1">
                <a:noFill/>
                <a:tableStyleId>{9908D5CD-300B-410C-8DB3-7C6728A1D42A}</a:tableStyleId>
              </a:tblPr>
              <a:tblGrid>
                <a:gridCol w="2268142">
                  <a:extLst>
                    <a:ext uri="{9D8B030D-6E8A-4147-A177-3AD203B41FA5}">
                      <a16:colId xmlns:a16="http://schemas.microsoft.com/office/drawing/2014/main" val="20000"/>
                    </a:ext>
                  </a:extLst>
                </a:gridCol>
              </a:tblGrid>
              <a:tr h="400127">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sym typeface="Open Sans Light"/>
                        </a:rPr>
                        <a:t>Winter-Summer 2023</a:t>
                      </a:r>
                      <a:endParaRPr sz="1200" i="0" u="none" strike="noStrike" cap="none">
                        <a:latin typeface="Open Sans"/>
                        <a:ea typeface="Open Sans"/>
                        <a:cs typeface="Open Sans"/>
                      </a:endParaRPr>
                    </a:p>
                  </a:txBody>
                  <a:tcPr marL="91451" marR="91451" marT="45724" marB="45724">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042436">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dk2"/>
                          </a:solidFill>
                          <a:latin typeface="Open Sans"/>
                          <a:ea typeface="Open Sans"/>
                          <a:cs typeface="Open Sans"/>
                          <a:sym typeface="Open Sans"/>
                        </a:rPr>
                        <a:t>CAO conducts a comprehensive stakeholder engagement and research process to inform SDEP</a:t>
                      </a:r>
                      <a:endParaRPr sz="1200" b="0" u="none" strike="noStrike" cap="none">
                        <a:latin typeface="Open Sans"/>
                        <a:ea typeface="Open Sans"/>
                        <a:cs typeface="Open Sans"/>
                      </a:endParaRPr>
                    </a:p>
                  </a:txBody>
                  <a:tcPr marL="91451" marR="91451" marT="45724" marB="45724">
                    <a:lnL w="9525" cap="flat" cmpd="sng">
                      <a:solidFill>
                        <a:srgbClr val="000000">
                          <a:alpha val="0"/>
                        </a:srgbClr>
                      </a:solidFill>
                      <a:prstDash val="solid"/>
                      <a:round/>
                      <a:headEnd type="none" w="sm" len="sm"/>
                      <a:tailEnd type="none" w="sm" len="sm"/>
                    </a:lnL>
                    <a:lnT w="12700" cap="flat" cmpd="sng">
                      <a:solidFill>
                        <a:schemeClr val="dk1"/>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bl>
          </a:graphicData>
        </a:graphic>
      </p:graphicFrame>
      <p:pic>
        <p:nvPicPr>
          <p:cNvPr id="54" name="Google Shape;312;g27e0bd7378e_0_118" descr="Icon&#10;&#10;Description automatically generated">
            <a:extLst>
              <a:ext uri="{FF2B5EF4-FFF2-40B4-BE49-F238E27FC236}">
                <a16:creationId xmlns:a16="http://schemas.microsoft.com/office/drawing/2014/main" id="{E7365B5C-E0D6-42A2-9843-ACC5D49D6406}"/>
              </a:ext>
            </a:extLst>
          </p:cNvPr>
          <p:cNvPicPr preferRelativeResize="0"/>
          <p:nvPr/>
        </p:nvPicPr>
        <p:blipFill rotWithShape="1">
          <a:blip r:embed="rId5">
            <a:alphaModFix/>
          </a:blip>
          <a:srcRect/>
          <a:stretch/>
        </p:blipFill>
        <p:spPr>
          <a:xfrm>
            <a:off x="5508249" y="5341466"/>
            <a:ext cx="220462" cy="220462"/>
          </a:xfrm>
          <a:prstGeom prst="rect">
            <a:avLst/>
          </a:prstGeom>
          <a:noFill/>
          <a:ln>
            <a:noFill/>
          </a:ln>
        </p:spPr>
      </p:pic>
      <p:pic>
        <p:nvPicPr>
          <p:cNvPr id="56" name="Google Shape;317;g27e0bd7378e_0_118" descr="Icon&#10;&#10;Description automatically generated">
            <a:extLst>
              <a:ext uri="{FF2B5EF4-FFF2-40B4-BE49-F238E27FC236}">
                <a16:creationId xmlns:a16="http://schemas.microsoft.com/office/drawing/2014/main" id="{EE82BEDD-1852-4958-E21B-E3649A329ABB}"/>
              </a:ext>
            </a:extLst>
          </p:cNvPr>
          <p:cNvPicPr preferRelativeResize="0"/>
          <p:nvPr/>
        </p:nvPicPr>
        <p:blipFill rotWithShape="1">
          <a:blip r:embed="rId5">
            <a:alphaModFix/>
          </a:blip>
          <a:srcRect/>
          <a:stretch/>
        </p:blipFill>
        <p:spPr>
          <a:xfrm>
            <a:off x="3051329" y="5321146"/>
            <a:ext cx="220462" cy="261102"/>
          </a:xfrm>
          <a:prstGeom prst="rect">
            <a:avLst/>
          </a:prstGeom>
          <a:noFill/>
          <a:ln>
            <a:noFill/>
          </a:ln>
        </p:spPr>
      </p:pic>
      <p:graphicFrame>
        <p:nvGraphicFramePr>
          <p:cNvPr id="58" name="Google Shape;322;g27e0bd7378e_0_118">
            <a:extLst>
              <a:ext uri="{FF2B5EF4-FFF2-40B4-BE49-F238E27FC236}">
                <a16:creationId xmlns:a16="http://schemas.microsoft.com/office/drawing/2014/main" id="{830705AF-B291-8139-2281-ACAE7F2A5666}"/>
              </a:ext>
            </a:extLst>
          </p:cNvPr>
          <p:cNvGraphicFramePr/>
          <p:nvPr>
            <p:extLst>
              <p:ext uri="{D42A27DB-BD31-4B8C-83A1-F6EECF244321}">
                <p14:modId xmlns:p14="http://schemas.microsoft.com/office/powerpoint/2010/main" val="706398254"/>
              </p:ext>
            </p:extLst>
          </p:nvPr>
        </p:nvGraphicFramePr>
        <p:xfrm>
          <a:off x="3474720" y="3688080"/>
          <a:ext cx="1193735" cy="924560"/>
        </p:xfrm>
        <a:graphic>
          <a:graphicData uri="http://schemas.openxmlformats.org/drawingml/2006/table">
            <a:tbl>
              <a:tblPr firstRow="1" bandRow="1">
                <a:noFill/>
                <a:tableStyleId>{9908D5CD-300B-410C-8DB3-7C6728A1D42A}</a:tableStyleId>
              </a:tblPr>
              <a:tblGrid>
                <a:gridCol w="1193735">
                  <a:extLst>
                    <a:ext uri="{9D8B030D-6E8A-4147-A177-3AD203B41FA5}">
                      <a16:colId xmlns:a16="http://schemas.microsoft.com/office/drawing/2014/main" val="20000"/>
                    </a:ext>
                  </a:extLst>
                </a:gridCol>
              </a:tblGrid>
              <a:tr h="462280">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sym typeface="Open Sans Light"/>
                        </a:rPr>
                        <a:t>Summer-Fall 2023</a:t>
                      </a:r>
                      <a:endParaRPr sz="1200" i="0" u="none" strike="noStrike" cap="none">
                        <a:latin typeface="Open Sans"/>
                        <a:ea typeface="Open Sans"/>
                        <a:cs typeface="Open Sans"/>
                      </a:endParaRPr>
                    </a:p>
                  </a:txBody>
                  <a:tcPr marL="91451" marR="91451" marT="45724" marB="4572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462280">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dk2"/>
                          </a:solidFill>
                          <a:latin typeface="Open Sans"/>
                          <a:ea typeface="Open Sans"/>
                          <a:cs typeface="Open Sans"/>
                          <a:sym typeface="Open Sans"/>
                        </a:rPr>
                        <a:t>CAO drafts SDEP</a:t>
                      </a:r>
                      <a:endParaRPr sz="1200" b="0" u="none" strike="noStrike" cap="none"/>
                    </a:p>
                  </a:txBody>
                  <a:tcPr marL="91451" marR="91451" marT="45724" marB="45724">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60" name="Google Shape;323;g27e0bd7378e_0_118">
            <a:extLst>
              <a:ext uri="{FF2B5EF4-FFF2-40B4-BE49-F238E27FC236}">
                <a16:creationId xmlns:a16="http://schemas.microsoft.com/office/drawing/2014/main" id="{DAEAD38A-DFFD-C234-BA40-DE9BCD35AE19}"/>
              </a:ext>
            </a:extLst>
          </p:cNvPr>
          <p:cNvSpPr/>
          <p:nvPr/>
        </p:nvSpPr>
        <p:spPr>
          <a:xfrm>
            <a:off x="3353278" y="4837074"/>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64" name="Google Shape;297;g27e0bd7378e_0_118">
            <a:extLst>
              <a:ext uri="{FF2B5EF4-FFF2-40B4-BE49-F238E27FC236}">
                <a16:creationId xmlns:a16="http://schemas.microsoft.com/office/drawing/2014/main" id="{7D9F4595-C3A0-329F-D132-254071140DB9}"/>
              </a:ext>
            </a:extLst>
          </p:cNvPr>
          <p:cNvSpPr/>
          <p:nvPr/>
        </p:nvSpPr>
        <p:spPr>
          <a:xfrm>
            <a:off x="6194514" y="4858030"/>
            <a:ext cx="246300" cy="246300"/>
          </a:xfrm>
          <a:prstGeom prst="ellipse">
            <a:avLst/>
          </a:prstGeom>
          <a:solidFill>
            <a:schemeClr val="lt1"/>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66" name="Google Shape;318;g27e0bd7378e_0_118">
            <a:extLst>
              <a:ext uri="{FF2B5EF4-FFF2-40B4-BE49-F238E27FC236}">
                <a16:creationId xmlns:a16="http://schemas.microsoft.com/office/drawing/2014/main" id="{0BBB1EFE-A243-EE3A-13E3-67B965726F8B}"/>
              </a:ext>
            </a:extLst>
          </p:cNvPr>
          <p:cNvSpPr txBox="1"/>
          <p:nvPr/>
        </p:nvSpPr>
        <p:spPr>
          <a:xfrm>
            <a:off x="5992614" y="5072246"/>
            <a:ext cx="896400" cy="369291"/>
          </a:xfrm>
          <a:prstGeom prst="rect">
            <a:avLst/>
          </a:prstGeom>
          <a:noFill/>
          <a:ln>
            <a:noFill/>
          </a:ln>
        </p:spPr>
        <p:txBody>
          <a:bodyPr spcFirstLastPara="1" wrap="square" lIns="91426" tIns="45700" rIns="91426" bIns="45700" anchor="t" anchorCtr="0">
            <a:spAutoFit/>
          </a:bodyPr>
          <a:lstStyle/>
          <a:p>
            <a:pPr>
              <a:buSzPts val="2400"/>
            </a:pPr>
            <a:r>
              <a:rPr lang="en-US" sz="1800" b="1" i="1">
                <a:solidFill>
                  <a:schemeClr val="dk2"/>
                </a:solidFill>
                <a:latin typeface="Open Sans ExtraBold"/>
                <a:ea typeface="Open Sans ExtraBold"/>
                <a:cs typeface="Open Sans ExtraBold"/>
                <a:sym typeface="Open Sans ExtraBold"/>
              </a:rPr>
              <a:t>2024</a:t>
            </a:r>
            <a:endParaRPr sz="1200"/>
          </a:p>
        </p:txBody>
      </p:sp>
      <p:sp>
        <p:nvSpPr>
          <p:cNvPr id="68" name="Google Shape;308;g27e0bd7378e_0_118">
            <a:extLst>
              <a:ext uri="{FF2B5EF4-FFF2-40B4-BE49-F238E27FC236}">
                <a16:creationId xmlns:a16="http://schemas.microsoft.com/office/drawing/2014/main" id="{0397B62E-9F14-2992-21C0-D95562B94463}"/>
              </a:ext>
            </a:extLst>
          </p:cNvPr>
          <p:cNvSpPr/>
          <p:nvPr/>
        </p:nvSpPr>
        <p:spPr>
          <a:xfrm>
            <a:off x="8780965" y="4862735"/>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
        <p:nvSpPr>
          <p:cNvPr id="70" name="Google Shape;318;g27e0bd7378e_0_118">
            <a:extLst>
              <a:ext uri="{FF2B5EF4-FFF2-40B4-BE49-F238E27FC236}">
                <a16:creationId xmlns:a16="http://schemas.microsoft.com/office/drawing/2014/main" id="{49ED3575-854A-029C-44A7-E5832601BFB8}"/>
              </a:ext>
            </a:extLst>
          </p:cNvPr>
          <p:cNvSpPr txBox="1"/>
          <p:nvPr/>
        </p:nvSpPr>
        <p:spPr>
          <a:xfrm>
            <a:off x="10789534" y="5111830"/>
            <a:ext cx="896400" cy="369291"/>
          </a:xfrm>
          <a:prstGeom prst="rect">
            <a:avLst/>
          </a:prstGeom>
          <a:noFill/>
          <a:ln>
            <a:noFill/>
          </a:ln>
        </p:spPr>
        <p:txBody>
          <a:bodyPr spcFirstLastPara="1" wrap="square" lIns="91426" tIns="45700" rIns="91426" bIns="45700" anchor="t" anchorCtr="0">
            <a:spAutoFit/>
          </a:bodyPr>
          <a:lstStyle/>
          <a:p>
            <a:pPr>
              <a:buSzPts val="2400"/>
            </a:pPr>
            <a:r>
              <a:rPr lang="en-US" sz="1800" b="1" i="1">
                <a:solidFill>
                  <a:schemeClr val="dk2"/>
                </a:solidFill>
                <a:latin typeface="Open Sans ExtraBold"/>
                <a:ea typeface="Open Sans ExtraBold"/>
                <a:cs typeface="Open Sans ExtraBold"/>
                <a:sym typeface="Open Sans ExtraBold"/>
              </a:rPr>
              <a:t>2025</a:t>
            </a:r>
            <a:endParaRPr sz="1200"/>
          </a:p>
        </p:txBody>
      </p:sp>
      <p:graphicFrame>
        <p:nvGraphicFramePr>
          <p:cNvPr id="72" name="Google Shape;307;g27e0bd7378e_0_118">
            <a:extLst>
              <a:ext uri="{FF2B5EF4-FFF2-40B4-BE49-F238E27FC236}">
                <a16:creationId xmlns:a16="http://schemas.microsoft.com/office/drawing/2014/main" id="{2B9C2E98-013B-FBBC-E01F-885E73F7D757}"/>
              </a:ext>
            </a:extLst>
          </p:cNvPr>
          <p:cNvGraphicFramePr/>
          <p:nvPr>
            <p:extLst>
              <p:ext uri="{D42A27DB-BD31-4B8C-83A1-F6EECF244321}">
                <p14:modId xmlns:p14="http://schemas.microsoft.com/office/powerpoint/2010/main" val="2474841296"/>
              </p:ext>
            </p:extLst>
          </p:nvPr>
        </p:nvGraphicFramePr>
        <p:xfrm>
          <a:off x="9242654" y="3600387"/>
          <a:ext cx="1296898" cy="1168408"/>
        </p:xfrm>
        <a:graphic>
          <a:graphicData uri="http://schemas.openxmlformats.org/drawingml/2006/table">
            <a:tbl>
              <a:tblPr firstRow="1" bandRow="1">
                <a:noFill/>
                <a:tableStyleId>{9908D5CD-300B-410C-8DB3-7C6728A1D42A}</a:tableStyleId>
              </a:tblPr>
              <a:tblGrid>
                <a:gridCol w="1296898">
                  <a:extLst>
                    <a:ext uri="{9D8B030D-6E8A-4147-A177-3AD203B41FA5}">
                      <a16:colId xmlns:a16="http://schemas.microsoft.com/office/drawing/2014/main" val="20000"/>
                    </a:ext>
                  </a:extLst>
                </a:gridCol>
              </a:tblGrid>
              <a:tr h="345440">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sym typeface="Open Sans Light"/>
                        </a:rPr>
                        <a:t>Fall 2024</a:t>
                      </a:r>
                      <a:endParaRPr sz="1200" i="0" u="none" strike="noStrike" cap="none">
                        <a:latin typeface="Open Sans"/>
                        <a:ea typeface="Open Sans"/>
                        <a:cs typeface="Open Sans"/>
                      </a:endParaRPr>
                    </a:p>
                  </a:txBody>
                  <a:tcPr marL="91451" marR="91451" marT="45724" marB="4572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17677">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dk2"/>
                          </a:solidFill>
                          <a:latin typeface="Open Sans"/>
                          <a:ea typeface="Open Sans"/>
                          <a:cs typeface="Open Sans"/>
                          <a:sym typeface="Open Sans"/>
                        </a:rPr>
                        <a:t>CAO receives Capacity Grant Funds &amp; opens grant program</a:t>
                      </a:r>
                      <a:endParaRPr sz="1200" b="0" u="none" strike="noStrike" cap="none"/>
                    </a:p>
                  </a:txBody>
                  <a:tcPr marL="91451" marR="91451" marT="45724" marB="45724">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75" name="Google Shape;307;g27e0bd7378e_0_118">
            <a:extLst>
              <a:ext uri="{FF2B5EF4-FFF2-40B4-BE49-F238E27FC236}">
                <a16:creationId xmlns:a16="http://schemas.microsoft.com/office/drawing/2014/main" id="{6B774051-2B96-ED1F-B82C-F087D0916215}"/>
              </a:ext>
            </a:extLst>
          </p:cNvPr>
          <p:cNvGraphicFramePr/>
          <p:nvPr>
            <p:extLst>
              <p:ext uri="{D42A27DB-BD31-4B8C-83A1-F6EECF244321}">
                <p14:modId xmlns:p14="http://schemas.microsoft.com/office/powerpoint/2010/main" val="2237283238"/>
              </p:ext>
            </p:extLst>
          </p:nvPr>
        </p:nvGraphicFramePr>
        <p:xfrm>
          <a:off x="7251294" y="3488627"/>
          <a:ext cx="1571232" cy="1280176"/>
        </p:xfrm>
        <a:graphic>
          <a:graphicData uri="http://schemas.openxmlformats.org/drawingml/2006/table">
            <a:tbl>
              <a:tblPr firstRow="1" bandRow="1">
                <a:noFill/>
                <a:tableStyleId>{9908D5CD-300B-410C-8DB3-7C6728A1D42A}</a:tableStyleId>
              </a:tblPr>
              <a:tblGrid>
                <a:gridCol w="1571232">
                  <a:extLst>
                    <a:ext uri="{9D8B030D-6E8A-4147-A177-3AD203B41FA5}">
                      <a16:colId xmlns:a16="http://schemas.microsoft.com/office/drawing/2014/main" val="20000"/>
                    </a:ext>
                  </a:extLst>
                </a:gridCol>
              </a:tblGrid>
              <a:tr h="345440">
                <a:tc>
                  <a:txBody>
                    <a:bodyPr/>
                    <a:lstStyle/>
                    <a:p>
                      <a:pPr marL="0" marR="0" lvl="0" indent="0" algn="l" rtl="0">
                        <a:lnSpc>
                          <a:spcPct val="100000"/>
                        </a:lnSpc>
                        <a:spcBef>
                          <a:spcPts val="0"/>
                        </a:spcBef>
                        <a:spcAft>
                          <a:spcPts val="0"/>
                        </a:spcAft>
                        <a:buClr>
                          <a:srgbClr val="000000"/>
                        </a:buClr>
                        <a:buSzPts val="1800"/>
                        <a:buFont typeface="Arial"/>
                        <a:buNone/>
                      </a:pPr>
                      <a:r>
                        <a:rPr lang="en-US" sz="1200" i="0" u="none" strike="noStrike" cap="none">
                          <a:solidFill>
                            <a:schemeClr val="dk2"/>
                          </a:solidFill>
                          <a:latin typeface="Open Sans"/>
                          <a:ea typeface="Open Sans"/>
                          <a:cs typeface="Open Sans"/>
                        </a:rPr>
                        <a:t>Spring 2024 (Estimated)</a:t>
                      </a:r>
                      <a:endParaRPr sz="1200" i="0" u="none" strike="noStrike" cap="none">
                        <a:latin typeface="Open Sans"/>
                        <a:ea typeface="Open Sans"/>
                        <a:cs typeface="Open Sans"/>
                      </a:endParaRPr>
                    </a:p>
                  </a:txBody>
                  <a:tcPr marL="91451" marR="91451" marT="45724" marB="45724">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717677">
                <a:tc>
                  <a:txBody>
                    <a:bodyPr/>
                    <a:lstStyle/>
                    <a:p>
                      <a:pPr marL="0" marR="0" lvl="0" indent="0" algn="l" rtl="0">
                        <a:lnSpc>
                          <a:spcPct val="100000"/>
                        </a:lnSpc>
                        <a:spcBef>
                          <a:spcPts val="0"/>
                        </a:spcBef>
                        <a:spcAft>
                          <a:spcPts val="0"/>
                        </a:spcAft>
                        <a:buClr>
                          <a:srgbClr val="000000"/>
                        </a:buClr>
                        <a:buSzPts val="1600"/>
                        <a:buFont typeface="Arial"/>
                        <a:buNone/>
                      </a:pPr>
                      <a:r>
                        <a:rPr lang="en-US" sz="1200" b="0" u="none" strike="noStrike" cap="none">
                          <a:solidFill>
                            <a:schemeClr val="dk2"/>
                          </a:solidFill>
                          <a:latin typeface="Open Sans"/>
                          <a:ea typeface="Open Sans"/>
                          <a:cs typeface="Open Sans"/>
                        </a:rPr>
                        <a:t>Federal Government issues NOFO for Capacity Grant</a:t>
                      </a:r>
                      <a:endParaRPr sz="1200" b="0" u="none" strike="noStrike" cap="none">
                        <a:solidFill>
                          <a:schemeClr val="dk2"/>
                        </a:solidFill>
                        <a:latin typeface="Open Sans"/>
                        <a:ea typeface="Open Sans"/>
                        <a:cs typeface="Open Sans"/>
                      </a:endParaRPr>
                    </a:p>
                  </a:txBody>
                  <a:tcPr marL="91451" marR="91451" marT="45724" marB="45724">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6" name="Google Shape;308;g27e0bd7378e_0_118">
            <a:extLst>
              <a:ext uri="{FF2B5EF4-FFF2-40B4-BE49-F238E27FC236}">
                <a16:creationId xmlns:a16="http://schemas.microsoft.com/office/drawing/2014/main" id="{DA252910-0D07-FB21-D893-11C39B9223EF}"/>
              </a:ext>
            </a:extLst>
          </p:cNvPr>
          <p:cNvSpPr/>
          <p:nvPr/>
        </p:nvSpPr>
        <p:spPr>
          <a:xfrm>
            <a:off x="7124885" y="4842415"/>
            <a:ext cx="246300" cy="246300"/>
          </a:xfrm>
          <a:prstGeom prst="ellipse">
            <a:avLst/>
          </a:prstGeom>
          <a:solidFill>
            <a:srgbClr val="C8D1EF"/>
          </a:solidFill>
          <a:ln w="38100" cap="flat" cmpd="sng">
            <a:solidFill>
              <a:schemeClr val="dk2"/>
            </a:solidFill>
            <a:prstDash val="solid"/>
            <a:miter lim="800000"/>
            <a:headEnd type="none" w="sm" len="sm"/>
            <a:tailEnd type="none" w="sm" len="sm"/>
          </a:ln>
        </p:spPr>
        <p:txBody>
          <a:bodyPr spcFirstLastPara="1" wrap="square" lIns="91426" tIns="45700" rIns="91426" bIns="45700" anchor="ctr" anchorCtr="0">
            <a:noAutofit/>
          </a:bodyPr>
          <a:lstStyle/>
          <a:p>
            <a:pPr algn="ctr">
              <a:buSzPts val="1800"/>
            </a:pPr>
            <a:endParaRPr sz="18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2684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1026" name="Picture 2">
            <a:extLst>
              <a:ext uri="{FF2B5EF4-FFF2-40B4-BE49-F238E27FC236}">
                <a16:creationId xmlns:a16="http://schemas.microsoft.com/office/drawing/2014/main" id="{149290C7-CADD-F507-3D53-D949A80663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8" t="1055" r="39847"/>
          <a:stretch/>
        </p:blipFill>
        <p:spPr bwMode="auto">
          <a:xfrm>
            <a:off x="7587177" y="-20722"/>
            <a:ext cx="4604823" cy="6878721"/>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84EBA22F-F0C3-FBAE-F4A7-D4B3EB120DE3}"/>
              </a:ext>
            </a:extLst>
          </p:cNvPr>
          <p:cNvCxnSpPr/>
          <p:nvPr/>
        </p:nvCxnSpPr>
        <p:spPr>
          <a:xfrm>
            <a:off x="539118" y="0"/>
            <a:ext cx="0" cy="1371600"/>
          </a:xfrm>
          <a:prstGeom prst="line">
            <a:avLst/>
          </a:prstGeom>
          <a:ln w="603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7A45C4-3890-4CF5-5AD8-281AF5C5B205}"/>
              </a:ext>
            </a:extLst>
          </p:cNvPr>
          <p:cNvSpPr txBox="1"/>
          <p:nvPr/>
        </p:nvSpPr>
        <p:spPr>
          <a:xfrm>
            <a:off x="539118" y="1721827"/>
            <a:ext cx="6845948" cy="5124480"/>
          </a:xfrm>
          <a:prstGeom prst="rect">
            <a:avLst/>
          </a:prstGeom>
          <a:noFill/>
        </p:spPr>
        <p:txBody>
          <a:bodyPr wrap="square" lIns="91440" tIns="45720" rIns="91440" bIns="45720" rtlCol="0" anchor="t">
            <a:spAutoFit/>
          </a:bodyPr>
          <a:lstStyle/>
          <a:p>
            <a:pPr marL="342900" indent="-342900">
              <a:spcAft>
                <a:spcPts val="600"/>
              </a:spcAft>
              <a:buFont typeface="Wingdings"/>
              <a:buChar char="v"/>
            </a:pPr>
            <a:r>
              <a:rPr lang="en-US" sz="1800">
                <a:solidFill>
                  <a:schemeClr val="tx1"/>
                </a:solidFill>
                <a:latin typeface="Open Sans"/>
                <a:ea typeface="Open Sans"/>
                <a:cs typeface="Open Sans"/>
              </a:rPr>
              <a:t>The persistence of the digital divide is a key barrier to improving the general welfare</a:t>
            </a:r>
            <a:endParaRPr lang="en-US"/>
          </a:p>
          <a:p>
            <a:pPr marL="342900" indent="-342900">
              <a:spcAft>
                <a:spcPts val="600"/>
              </a:spcAft>
              <a:buFont typeface="Wingdings"/>
              <a:buChar char="v"/>
            </a:pPr>
            <a:r>
              <a:rPr lang="en-US" sz="1800">
                <a:solidFill>
                  <a:schemeClr val="tx1"/>
                </a:solidFill>
                <a:latin typeface="Open Sans"/>
                <a:ea typeface="Open Sans"/>
                <a:cs typeface="Open Sans"/>
              </a:rPr>
              <a:t>Access to high-speed, reliable, and affordable broadband is essential for education, economic growth, and full participation in civic life</a:t>
            </a:r>
          </a:p>
          <a:p>
            <a:pPr marL="342900" indent="-342900">
              <a:spcAft>
                <a:spcPts val="600"/>
              </a:spcAft>
              <a:buFont typeface="Wingdings"/>
              <a:buChar char="v"/>
            </a:pPr>
            <a:r>
              <a:rPr lang="en-US" sz="1800">
                <a:solidFill>
                  <a:schemeClr val="tx1"/>
                </a:solidFill>
                <a:latin typeface="Open Sans"/>
                <a:ea typeface="Open Sans"/>
                <a:cs typeface="Open Sans"/>
              </a:rPr>
              <a:t>The digital divide disproportionately affects communities of color, lower-income areas, rural areas, and other vulnerable populations, and the benefits of broadband access should be available to all</a:t>
            </a:r>
          </a:p>
          <a:p>
            <a:pPr marL="342900" indent="-342900">
              <a:spcAft>
                <a:spcPts val="600"/>
              </a:spcAft>
              <a:buFont typeface="Wingdings"/>
              <a:buChar char="v"/>
            </a:pPr>
            <a:r>
              <a:rPr lang="en-US" sz="1800">
                <a:solidFill>
                  <a:schemeClr val="tx1"/>
                </a:solidFill>
                <a:latin typeface="Open Sans"/>
                <a:ea typeface="Open Sans"/>
                <a:cs typeface="Open Sans"/>
              </a:rPr>
              <a:t>A robust and competitive internet marketplace in New York supports general economic development and benefits New Yorkers with improved internet service and affordability</a:t>
            </a:r>
          </a:p>
          <a:p>
            <a:pPr marL="342900" indent="-342900">
              <a:spcAft>
                <a:spcPts val="600"/>
              </a:spcAft>
              <a:buFont typeface="Wingdings"/>
              <a:buChar char="v"/>
            </a:pPr>
            <a:r>
              <a:rPr lang="en-US" sz="1800">
                <a:solidFill>
                  <a:schemeClr val="tx1"/>
                </a:solidFill>
                <a:latin typeface="Open Sans"/>
                <a:ea typeface="Open Sans"/>
                <a:cs typeface="Open Sans"/>
              </a:rPr>
              <a:t>Assist in ending the digital divide, supporting a more robust and competitive internet marketplace, and carrying out other actions to ensure universal access to high-speed, reliable, and affordable broadband</a:t>
            </a:r>
            <a:endParaRPr lang="en-US" sz="1800">
              <a:solidFill>
                <a:schemeClr val="tx1"/>
              </a:solidFill>
              <a:cs typeface="Arial"/>
            </a:endParaRPr>
          </a:p>
          <a:p>
            <a:endParaRPr lang="en-US"/>
          </a:p>
        </p:txBody>
      </p:sp>
      <p:sp>
        <p:nvSpPr>
          <p:cNvPr id="13" name="Google Shape;203;g27e0bd7378e_0_259">
            <a:extLst>
              <a:ext uri="{FF2B5EF4-FFF2-40B4-BE49-F238E27FC236}">
                <a16:creationId xmlns:a16="http://schemas.microsoft.com/office/drawing/2014/main" id="{D6814D9D-695C-C841-0C0A-BF0DBCD3A89B}"/>
              </a:ext>
            </a:extLst>
          </p:cNvPr>
          <p:cNvSpPr txBox="1"/>
          <p:nvPr/>
        </p:nvSpPr>
        <p:spPr>
          <a:xfrm>
            <a:off x="640173" y="550791"/>
            <a:ext cx="10358100" cy="584735"/>
          </a:xfrm>
          <a:prstGeom prst="rect">
            <a:avLst/>
          </a:prstGeom>
          <a:noFill/>
          <a:ln>
            <a:noFill/>
          </a:ln>
        </p:spPr>
        <p:txBody>
          <a:bodyPr spcFirstLastPara="1" wrap="square" lIns="91426" tIns="45700" rIns="91426" bIns="45700" anchor="t" anchorCtr="0">
            <a:spAutoFit/>
          </a:bodyPr>
          <a:lstStyle/>
          <a:p>
            <a:pPr>
              <a:defRPr/>
            </a:pPr>
            <a:r>
              <a:rPr lang="en-US" sz="1600" b="1">
                <a:solidFill>
                  <a:srgbClr val="5AA3DC"/>
                </a:solidFill>
                <a:latin typeface="Open Sans Bold"/>
                <a:ea typeface="Open Sans Bold"/>
                <a:cs typeface="Open Sans Bold"/>
                <a:sym typeface="Open Sans ExtraBold"/>
              </a:rPr>
              <a:t>UNIFIED VISION</a:t>
            </a:r>
            <a:endParaRPr lang="en-US" sz="1600" b="1">
              <a:solidFill>
                <a:srgbClr val="579AEF"/>
              </a:solidFill>
              <a:latin typeface="Open Sans Bold"/>
              <a:ea typeface="Open Sans Bold"/>
              <a:cs typeface="Open Sans Bold"/>
            </a:endParaRPr>
          </a:p>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579AEF"/>
              </a:solidFill>
              <a:effectLst/>
              <a:uLnTx/>
              <a:uFillTx/>
              <a:latin typeface="Open Sans ExtraBold"/>
              <a:ea typeface="Open Sans ExtraBold"/>
              <a:cs typeface="Open Sans ExtraBold"/>
              <a:sym typeface="Open Sans ExtraBold"/>
            </a:endParaRPr>
          </a:p>
        </p:txBody>
      </p:sp>
      <p:sp>
        <p:nvSpPr>
          <p:cNvPr id="14" name="Google Shape;207;g27e0bd7378e_0_259">
            <a:extLst>
              <a:ext uri="{FF2B5EF4-FFF2-40B4-BE49-F238E27FC236}">
                <a16:creationId xmlns:a16="http://schemas.microsoft.com/office/drawing/2014/main" id="{82247C67-FBBC-D62C-3608-E105A670A18E}"/>
              </a:ext>
            </a:extLst>
          </p:cNvPr>
          <p:cNvSpPr txBox="1"/>
          <p:nvPr/>
        </p:nvSpPr>
        <p:spPr>
          <a:xfrm>
            <a:off x="640173" y="857624"/>
            <a:ext cx="6845949" cy="707846"/>
          </a:xfrm>
          <a:prstGeom prst="rect">
            <a:avLst/>
          </a:prstGeom>
          <a:noFill/>
          <a:ln>
            <a:noFill/>
          </a:ln>
        </p:spPr>
        <p:txBody>
          <a:bodyPr spcFirstLastPara="1" wrap="square" lIns="91426" tIns="45700" rIns="91426" bIns="45700" anchor="t" anchorCtr="0">
            <a:spAutoFit/>
          </a:bodyPr>
          <a:lstStyle/>
          <a:p>
            <a:pPr>
              <a:buSzPts val="2000"/>
            </a:pPr>
            <a:r>
              <a:rPr lang="en-US" sz="2000" err="1">
                <a:latin typeface="Open Sans"/>
                <a:ea typeface="Open Sans"/>
                <a:cs typeface="Open Sans"/>
                <a:sym typeface="Open Sans"/>
              </a:rPr>
              <a:t>ConnectALL’s</a:t>
            </a:r>
            <a:r>
              <a:rPr lang="en-US" sz="2000">
                <a:latin typeface="Open Sans"/>
                <a:ea typeface="Open Sans"/>
                <a:cs typeface="Open Sans"/>
                <a:sym typeface="Open Sans"/>
              </a:rPr>
              <a:t> vision is pursuant to the principles articulated in the 2022 WIRED Broadband Act:</a:t>
            </a:r>
            <a:endParaRPr lang="en-US" sz="2000">
              <a:latin typeface="Open Sans"/>
              <a:ea typeface="Open Sans"/>
              <a:cs typeface="Open Sans"/>
            </a:endParaRPr>
          </a:p>
        </p:txBody>
      </p:sp>
    </p:spTree>
    <p:extLst>
      <p:ext uri="{BB962C8B-B14F-4D97-AF65-F5344CB8AC3E}">
        <p14:creationId xmlns:p14="http://schemas.microsoft.com/office/powerpoint/2010/main" val="230394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26" descr="A person and a child looking at a computer&#10;&#10;Description automatically generated with medium confidence"/>
          <p:cNvPicPr preferRelativeResize="0"/>
          <p:nvPr/>
        </p:nvPicPr>
        <p:blipFill rotWithShape="1">
          <a:blip r:embed="rId3">
            <a:alphaModFix/>
          </a:blip>
          <a:srcRect t="12597" b="5541"/>
          <a:stretch/>
        </p:blipFill>
        <p:spPr>
          <a:xfrm>
            <a:off x="0" y="-3"/>
            <a:ext cx="12192000" cy="6858002"/>
          </a:xfrm>
          <a:prstGeom prst="rect">
            <a:avLst/>
          </a:prstGeom>
          <a:noFill/>
          <a:ln>
            <a:noFill/>
          </a:ln>
        </p:spPr>
      </p:pic>
      <p:sp>
        <p:nvSpPr>
          <p:cNvPr id="593" name="Google Shape;593;p26"/>
          <p:cNvSpPr/>
          <p:nvPr/>
        </p:nvSpPr>
        <p:spPr>
          <a:xfrm>
            <a:off x="0" y="2"/>
            <a:ext cx="12192000" cy="6858000"/>
          </a:xfrm>
          <a:prstGeom prst="rect">
            <a:avLst/>
          </a:prstGeom>
          <a:solidFill>
            <a:schemeClr val="dk2">
              <a:alpha val="69803"/>
            </a:schemeClr>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sp>
        <p:nvSpPr>
          <p:cNvPr id="595" name="Google Shape;595;p26"/>
          <p:cNvSpPr txBox="1"/>
          <p:nvPr/>
        </p:nvSpPr>
        <p:spPr>
          <a:xfrm>
            <a:off x="11696700" y="6400802"/>
            <a:ext cx="495300" cy="365125"/>
          </a:xfrm>
          <a:prstGeom prst="rect">
            <a:avLst/>
          </a:prstGeom>
          <a:noFill/>
          <a:ln>
            <a:noFill/>
          </a:ln>
        </p:spPr>
        <p:txBody>
          <a:bodyPr spcFirstLastPara="1" wrap="square" lIns="91426" tIns="45700" rIns="91426" bIns="45700" anchor="ctr" anchorCtr="0">
            <a:noAutofit/>
          </a:bodyPr>
          <a:lstStyle/>
          <a:p>
            <a:fld id="{00000000-1234-1234-1234-123412341234}" type="slidenum">
              <a:rPr lang="en-US" sz="1051">
                <a:solidFill>
                  <a:schemeClr val="lt1"/>
                </a:solidFill>
                <a:latin typeface="Open Sans Light"/>
                <a:ea typeface="Open Sans Light"/>
                <a:cs typeface="Open Sans Light"/>
                <a:sym typeface="Open Sans Light"/>
              </a:rPr>
              <a:pPr/>
              <a:t>7</a:t>
            </a:fld>
            <a:endParaRPr sz="1051">
              <a:solidFill>
                <a:schemeClr val="lt1"/>
              </a:solidFill>
              <a:latin typeface="Open Sans Light"/>
              <a:ea typeface="Open Sans Light"/>
              <a:cs typeface="Open Sans Light"/>
              <a:sym typeface="Open Sans Light"/>
            </a:endParaRPr>
          </a:p>
        </p:txBody>
      </p:sp>
      <p:sp>
        <p:nvSpPr>
          <p:cNvPr id="2" name="Google Shape;270;p3">
            <a:extLst>
              <a:ext uri="{FF2B5EF4-FFF2-40B4-BE49-F238E27FC236}">
                <a16:creationId xmlns:a16="http://schemas.microsoft.com/office/drawing/2014/main" id="{0EA2BC18-AD9E-F089-B1E7-3D30158FD9F5}"/>
              </a:ext>
            </a:extLst>
          </p:cNvPr>
          <p:cNvSpPr txBox="1"/>
          <p:nvPr/>
        </p:nvSpPr>
        <p:spPr>
          <a:xfrm>
            <a:off x="5889524" y="3349509"/>
            <a:ext cx="5181600" cy="2123618"/>
          </a:xfrm>
          <a:prstGeom prst="rect">
            <a:avLst/>
          </a:prstGeom>
          <a:noFill/>
          <a:ln>
            <a:noFill/>
          </a:ln>
        </p:spPr>
        <p:txBody>
          <a:bodyPr spcFirstLastPara="1" wrap="square" lIns="91426" tIns="45700" rIns="91426" bIns="45700" anchor="t" anchorCtr="0">
            <a:spAutoFit/>
          </a:bodyPr>
          <a:lstStyle/>
          <a:p>
            <a:r>
              <a:rPr lang="en-US" sz="4400">
                <a:solidFill>
                  <a:schemeClr val="lt1"/>
                </a:solidFill>
                <a:latin typeface="Open Sans Light"/>
                <a:ea typeface="Open Sans Light"/>
                <a:cs typeface="Open Sans Light"/>
                <a:sym typeface="Open Sans Light"/>
              </a:rPr>
              <a:t>Developing the State Digital Equity Plan</a:t>
            </a:r>
          </a:p>
        </p:txBody>
      </p:sp>
      <p:grpSp>
        <p:nvGrpSpPr>
          <p:cNvPr id="3" name="Google Shape;271;p3">
            <a:extLst>
              <a:ext uri="{FF2B5EF4-FFF2-40B4-BE49-F238E27FC236}">
                <a16:creationId xmlns:a16="http://schemas.microsoft.com/office/drawing/2014/main" id="{6F0C0C3F-7E7B-7C4C-EE96-D6F35D1B53A7}"/>
              </a:ext>
            </a:extLst>
          </p:cNvPr>
          <p:cNvGrpSpPr/>
          <p:nvPr/>
        </p:nvGrpSpPr>
        <p:grpSpPr>
          <a:xfrm>
            <a:off x="5356930" y="1886259"/>
            <a:ext cx="6835068" cy="1176320"/>
            <a:chOff x="5356929" y="1886259"/>
            <a:chExt cx="6835069" cy="1176320"/>
          </a:xfrm>
        </p:grpSpPr>
        <p:sp>
          <p:nvSpPr>
            <p:cNvPr id="4" name="Google Shape;272;p3">
              <a:extLst>
                <a:ext uri="{FF2B5EF4-FFF2-40B4-BE49-F238E27FC236}">
                  <a16:creationId xmlns:a16="http://schemas.microsoft.com/office/drawing/2014/main" id="{CA80B602-FFB0-8062-C027-7FE035291132}"/>
                </a:ext>
              </a:extLst>
            </p:cNvPr>
            <p:cNvSpPr/>
            <p:nvPr/>
          </p:nvSpPr>
          <p:spPr>
            <a:xfrm>
              <a:off x="5356929" y="1887397"/>
              <a:ext cx="6835069" cy="1175182"/>
            </a:xfrm>
            <a:prstGeom prst="rect">
              <a:avLst/>
            </a:prstGeom>
            <a:solidFill>
              <a:schemeClr val="dk1">
                <a:alpha val="60000"/>
              </a:schemeClr>
            </a:solidFill>
            <a:ln>
              <a:noFill/>
            </a:ln>
          </p:spPr>
          <p:txBody>
            <a:bodyPr spcFirstLastPara="1" wrap="square" lIns="822949" tIns="45700" rIns="365749" bIns="45700" anchor="ctr" anchorCtr="0">
              <a:noAutofit/>
            </a:bodyPr>
            <a:lstStyle/>
            <a:p>
              <a:r>
                <a:rPr lang="en-US" sz="6601" b="1">
                  <a:solidFill>
                    <a:srgbClr val="579AEF"/>
                  </a:solidFill>
                  <a:latin typeface="Open Sans ExtraBold"/>
                  <a:ea typeface="Open Sans ExtraBold"/>
                  <a:cs typeface="Open Sans ExtraBold"/>
                  <a:sym typeface="Open Sans ExtraBold"/>
                </a:rPr>
                <a:t>02</a:t>
              </a:r>
              <a:endParaRPr sz="1401"/>
            </a:p>
          </p:txBody>
        </p:sp>
        <p:sp>
          <p:nvSpPr>
            <p:cNvPr id="5" name="Google Shape;273;p3">
              <a:extLst>
                <a:ext uri="{FF2B5EF4-FFF2-40B4-BE49-F238E27FC236}">
                  <a16:creationId xmlns:a16="http://schemas.microsoft.com/office/drawing/2014/main" id="{2214B4AB-3655-A2DA-48F4-0626C9FF97C4}"/>
                </a:ext>
              </a:extLst>
            </p:cNvPr>
            <p:cNvSpPr/>
            <p:nvPr/>
          </p:nvSpPr>
          <p:spPr>
            <a:xfrm flipH="1">
              <a:off x="5356930" y="1886259"/>
              <a:ext cx="107060" cy="1176320"/>
            </a:xfrm>
            <a:prstGeom prst="rect">
              <a:avLst/>
            </a:prstGeom>
            <a:solidFill>
              <a:schemeClr val="accent5"/>
            </a:solidFill>
            <a:ln>
              <a:noFill/>
            </a:ln>
          </p:spPr>
          <p:txBody>
            <a:bodyPr spcFirstLastPara="1" wrap="square" lIns="91426" tIns="45700" rIns="91426" bIns="45700" anchor="ctr" anchorCtr="0">
              <a:noAutofit/>
            </a:bodyPr>
            <a:lstStyle/>
            <a:p>
              <a:pPr algn="ctr"/>
              <a:endParaRPr sz="1801">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64956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York State Map By Region">
            <a:extLst>
              <a:ext uri="{FF2B5EF4-FFF2-40B4-BE49-F238E27FC236}">
                <a16:creationId xmlns:a16="http://schemas.microsoft.com/office/drawing/2014/main" id="{0D9A1B67-91FB-D00A-8A5A-997D7D39C9FF}"/>
              </a:ext>
            </a:extLst>
          </p:cNvPr>
          <p:cNvPicPr>
            <a:picLocks noChangeAspect="1"/>
          </p:cNvPicPr>
          <p:nvPr/>
        </p:nvPicPr>
        <p:blipFill>
          <a:blip r:embed="rId3"/>
          <a:stretch>
            <a:fillRect/>
          </a:stretch>
        </p:blipFill>
        <p:spPr>
          <a:xfrm>
            <a:off x="2403385" y="981409"/>
            <a:ext cx="7106187" cy="5614250"/>
          </a:xfrm>
          <a:prstGeom prst="rect">
            <a:avLst/>
          </a:prstGeom>
        </p:spPr>
      </p:pic>
      <p:sp>
        <p:nvSpPr>
          <p:cNvPr id="4" name="Google Shape;355;g27e0bd7378e_0_85">
            <a:extLst>
              <a:ext uri="{FF2B5EF4-FFF2-40B4-BE49-F238E27FC236}">
                <a16:creationId xmlns:a16="http://schemas.microsoft.com/office/drawing/2014/main" id="{7C815A77-C85B-F7A9-49D2-4AC08C01E004}"/>
              </a:ext>
            </a:extLst>
          </p:cNvPr>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79AEF"/>
                </a:solidFill>
                <a:latin typeface="Open Sans"/>
                <a:ea typeface="Open Sans"/>
                <a:cs typeface="Open Sans"/>
              </a:rPr>
              <a:t>MAP OF THE REGIONS OF NEW YORK STATE</a:t>
            </a:r>
          </a:p>
        </p:txBody>
      </p:sp>
    </p:spTree>
    <p:extLst>
      <p:ext uri="{BB962C8B-B14F-4D97-AF65-F5344CB8AC3E}">
        <p14:creationId xmlns:p14="http://schemas.microsoft.com/office/powerpoint/2010/main" val="2816786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7e0bd7378e_0_85"/>
          <p:cNvSpPr txBox="1"/>
          <p:nvPr/>
        </p:nvSpPr>
        <p:spPr>
          <a:xfrm>
            <a:off x="1300573" y="1859590"/>
            <a:ext cx="4050300" cy="442201"/>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Low-income households</a:t>
            </a:r>
            <a:endParaRPr lang="en-US" sz="1401"/>
          </a:p>
        </p:txBody>
      </p:sp>
      <p:sp>
        <p:nvSpPr>
          <p:cNvPr id="337" name="Google Shape;337;g27e0bd7378e_0_85"/>
          <p:cNvSpPr txBox="1"/>
          <p:nvPr/>
        </p:nvSpPr>
        <p:spPr>
          <a:xfrm>
            <a:off x="1300573" y="2427613"/>
            <a:ext cx="4050300" cy="442201"/>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Aging individuals</a:t>
            </a:r>
            <a:endParaRPr lang="en-US" sz="1401"/>
          </a:p>
        </p:txBody>
      </p:sp>
      <p:sp>
        <p:nvSpPr>
          <p:cNvPr id="338" name="Google Shape;338;g27e0bd7378e_0_85"/>
          <p:cNvSpPr txBox="1"/>
          <p:nvPr/>
        </p:nvSpPr>
        <p:spPr>
          <a:xfrm>
            <a:off x="1300573" y="2993286"/>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Incarcerated individuals</a:t>
            </a:r>
            <a:endParaRPr lang="en-US" sz="1401"/>
          </a:p>
        </p:txBody>
      </p:sp>
      <p:sp>
        <p:nvSpPr>
          <p:cNvPr id="339" name="Google Shape;339;g27e0bd7378e_0_85"/>
          <p:cNvSpPr txBox="1"/>
          <p:nvPr/>
        </p:nvSpPr>
        <p:spPr>
          <a:xfrm>
            <a:off x="1300573" y="3596207"/>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Veterans</a:t>
            </a:r>
            <a:endParaRPr lang="en-US" sz="1401"/>
          </a:p>
        </p:txBody>
      </p:sp>
      <p:sp>
        <p:nvSpPr>
          <p:cNvPr id="340" name="Google Shape;340;g27e0bd7378e_0_85"/>
          <p:cNvSpPr txBox="1"/>
          <p:nvPr/>
        </p:nvSpPr>
        <p:spPr>
          <a:xfrm>
            <a:off x="1300571" y="4199130"/>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People with disabilities</a:t>
            </a:r>
            <a:endParaRPr lang="en-US" sz="1401"/>
          </a:p>
        </p:txBody>
      </p:sp>
      <p:sp>
        <p:nvSpPr>
          <p:cNvPr id="341" name="Google Shape;341;g27e0bd7378e_0_85"/>
          <p:cNvSpPr txBox="1"/>
          <p:nvPr/>
        </p:nvSpPr>
        <p:spPr>
          <a:xfrm>
            <a:off x="1300571" y="4801502"/>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People with language barriers</a:t>
            </a:r>
            <a:endParaRPr lang="en-US" sz="1401"/>
          </a:p>
        </p:txBody>
      </p:sp>
      <p:sp>
        <p:nvSpPr>
          <p:cNvPr id="342" name="Google Shape;342;g27e0bd7378e_0_85"/>
          <p:cNvSpPr txBox="1"/>
          <p:nvPr/>
        </p:nvSpPr>
        <p:spPr>
          <a:xfrm>
            <a:off x="1300571" y="5403875"/>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400"/>
            </a:pPr>
            <a:r>
              <a:rPr lang="en-US" sz="1300">
                <a:solidFill>
                  <a:schemeClr val="dk2"/>
                </a:solidFill>
                <a:latin typeface="Open Sans"/>
                <a:ea typeface="Open Sans"/>
                <a:cs typeface="Open Sans"/>
                <a:sym typeface="Open Sans"/>
              </a:rPr>
              <a:t>Members of racial and ethnic minority groups</a:t>
            </a:r>
            <a:endParaRPr lang="en-US" sz="900"/>
          </a:p>
        </p:txBody>
      </p:sp>
      <p:sp>
        <p:nvSpPr>
          <p:cNvPr id="343" name="Google Shape;343;g27e0bd7378e_0_85"/>
          <p:cNvSpPr txBox="1"/>
          <p:nvPr/>
        </p:nvSpPr>
        <p:spPr>
          <a:xfrm>
            <a:off x="1300571" y="6000344"/>
            <a:ext cx="4050300" cy="479100"/>
          </a:xfrm>
          <a:prstGeom prst="rect">
            <a:avLst/>
          </a:prstGeom>
          <a:solidFill>
            <a:srgbClr val="C8D1EF"/>
          </a:solidFill>
          <a:ln>
            <a:noFill/>
          </a:ln>
        </p:spPr>
        <p:txBody>
          <a:bodyPr spcFirstLastPara="1" wrap="square" lIns="91426" tIns="45700" rIns="91426" bIns="45700" anchor="ctr" anchorCtr="0">
            <a:noAutofit/>
          </a:bodyPr>
          <a:lstStyle/>
          <a:p>
            <a:pPr algn="ctr">
              <a:buSzPts val="1800"/>
            </a:pPr>
            <a:r>
              <a:rPr lang="en-US" sz="1801">
                <a:solidFill>
                  <a:schemeClr val="dk2"/>
                </a:solidFill>
                <a:latin typeface="Open Sans"/>
                <a:ea typeface="Open Sans"/>
                <a:cs typeface="Open Sans"/>
                <a:sym typeface="Open Sans"/>
              </a:rPr>
              <a:t>Rural inhabitants</a:t>
            </a:r>
            <a:endParaRPr lang="en-US" sz="1401"/>
          </a:p>
        </p:txBody>
      </p:sp>
      <p:sp>
        <p:nvSpPr>
          <p:cNvPr id="344" name="Google Shape;344;g27e0bd7378e_0_85"/>
          <p:cNvSpPr txBox="1"/>
          <p:nvPr/>
        </p:nvSpPr>
        <p:spPr>
          <a:xfrm>
            <a:off x="6744761" y="1859590"/>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People adversely affected by persistent poverty or inequality</a:t>
            </a:r>
            <a:endParaRPr lang="en-US" sz="1401"/>
          </a:p>
        </p:txBody>
      </p:sp>
      <p:sp>
        <p:nvSpPr>
          <p:cNvPr id="345" name="Google Shape;345;g27e0bd7378e_0_85"/>
          <p:cNvSpPr txBox="1"/>
          <p:nvPr/>
        </p:nvSpPr>
        <p:spPr>
          <a:xfrm>
            <a:off x="6744761" y="2427613"/>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Members of ethnic and religious minorities</a:t>
            </a:r>
            <a:endParaRPr lang="en-US" sz="1401"/>
          </a:p>
        </p:txBody>
      </p:sp>
      <p:sp>
        <p:nvSpPr>
          <p:cNvPr id="346" name="Google Shape;346;g27e0bd7378e_0_85"/>
          <p:cNvSpPr txBox="1"/>
          <p:nvPr/>
        </p:nvSpPr>
        <p:spPr>
          <a:xfrm>
            <a:off x="6744761" y="2993286"/>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Women and LGBTQI+ individuals</a:t>
            </a:r>
            <a:endParaRPr lang="en-US" sz="1401"/>
          </a:p>
        </p:txBody>
      </p:sp>
      <p:sp>
        <p:nvSpPr>
          <p:cNvPr id="347" name="Google Shape;347;g27e0bd7378e_0_85"/>
          <p:cNvSpPr txBox="1"/>
          <p:nvPr/>
        </p:nvSpPr>
        <p:spPr>
          <a:xfrm>
            <a:off x="6744761" y="3595658"/>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Internet Service Providers</a:t>
            </a:r>
            <a:endParaRPr lang="en-US" sz="1401"/>
          </a:p>
        </p:txBody>
      </p:sp>
      <p:sp>
        <p:nvSpPr>
          <p:cNvPr id="348" name="Google Shape;348;g27e0bd7378e_0_85"/>
          <p:cNvSpPr txBox="1"/>
          <p:nvPr/>
        </p:nvSpPr>
        <p:spPr>
          <a:xfrm>
            <a:off x="6744761" y="4217478"/>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300">
                <a:solidFill>
                  <a:schemeClr val="dk2"/>
                </a:solidFill>
                <a:latin typeface="Open Sans"/>
                <a:ea typeface="Open Sans"/>
                <a:cs typeface="Open Sans"/>
                <a:sym typeface="Open Sans"/>
              </a:rPr>
              <a:t>Community anchor institutions, nonprofits, and community-based organizations</a:t>
            </a:r>
            <a:endParaRPr lang="en-US" sz="1300"/>
          </a:p>
        </p:txBody>
      </p:sp>
      <p:sp>
        <p:nvSpPr>
          <p:cNvPr id="349" name="Google Shape;349;g27e0bd7378e_0_85"/>
          <p:cNvSpPr txBox="1"/>
          <p:nvPr/>
        </p:nvSpPr>
        <p:spPr>
          <a:xfrm>
            <a:off x="6744761" y="4838200"/>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Civil rights and labor organizations</a:t>
            </a:r>
            <a:endParaRPr lang="en-US" sz="1401"/>
          </a:p>
        </p:txBody>
      </p:sp>
      <p:sp>
        <p:nvSpPr>
          <p:cNvPr id="350" name="Google Shape;350;g27e0bd7378e_0_85"/>
          <p:cNvSpPr txBox="1"/>
          <p:nvPr/>
        </p:nvSpPr>
        <p:spPr>
          <a:xfrm>
            <a:off x="6744759" y="5405784"/>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200"/>
            </a:pPr>
            <a:r>
              <a:rPr lang="en-US" sz="1200">
                <a:solidFill>
                  <a:schemeClr val="dk2"/>
                </a:solidFill>
                <a:latin typeface="Open Sans"/>
                <a:ea typeface="Open Sans"/>
                <a:cs typeface="Open Sans"/>
                <a:sym typeface="Open Sans"/>
              </a:rPr>
              <a:t>Education, healthcare, housing, workforce development, and economic development entities</a:t>
            </a:r>
            <a:endParaRPr lang="en-US" sz="1401"/>
          </a:p>
        </p:txBody>
      </p:sp>
      <p:sp>
        <p:nvSpPr>
          <p:cNvPr id="351" name="Google Shape;351;g27e0bd7378e_0_85"/>
          <p:cNvSpPr txBox="1"/>
          <p:nvPr/>
        </p:nvSpPr>
        <p:spPr>
          <a:xfrm>
            <a:off x="6744759" y="5996636"/>
            <a:ext cx="4050300" cy="442201"/>
          </a:xfrm>
          <a:prstGeom prst="rect">
            <a:avLst/>
          </a:prstGeom>
          <a:solidFill>
            <a:srgbClr val="F8CE93"/>
          </a:solidFill>
          <a:ln>
            <a:noFill/>
          </a:ln>
        </p:spPr>
        <p:txBody>
          <a:bodyPr spcFirstLastPara="1" wrap="square" lIns="91426" tIns="45700" rIns="91426" bIns="45700" anchor="ctr" anchorCtr="0">
            <a:noAutofit/>
          </a:bodyPr>
          <a:lstStyle/>
          <a:p>
            <a:pPr algn="ctr">
              <a:buSzPts val="1400"/>
            </a:pPr>
            <a:r>
              <a:rPr lang="en-US" sz="1401">
                <a:solidFill>
                  <a:schemeClr val="dk2"/>
                </a:solidFill>
                <a:latin typeface="Open Sans"/>
                <a:ea typeface="Open Sans"/>
                <a:cs typeface="Open Sans"/>
                <a:sym typeface="Open Sans"/>
              </a:rPr>
              <a:t>Local, county, regional, Tribal, and State government entities</a:t>
            </a:r>
            <a:endParaRPr lang="en-US" sz="1401"/>
          </a:p>
        </p:txBody>
      </p:sp>
      <p:sp>
        <p:nvSpPr>
          <p:cNvPr id="352" name="Google Shape;352;g27e0bd7378e_0_85"/>
          <p:cNvSpPr txBox="1"/>
          <p:nvPr/>
        </p:nvSpPr>
        <p:spPr>
          <a:xfrm rot="-5400000">
            <a:off x="-775800" y="3549691"/>
            <a:ext cx="3475200" cy="369420"/>
          </a:xfrm>
          <a:prstGeom prst="rect">
            <a:avLst/>
          </a:prstGeom>
          <a:noFill/>
          <a:ln>
            <a:noFill/>
          </a:ln>
        </p:spPr>
        <p:txBody>
          <a:bodyPr spcFirstLastPara="1" wrap="square" lIns="91426" tIns="45700" rIns="91426" bIns="45700" anchor="t" anchorCtr="0">
            <a:spAutoFit/>
          </a:bodyPr>
          <a:lstStyle/>
          <a:p>
            <a:pPr>
              <a:buSzPts val="1800"/>
            </a:pPr>
            <a:r>
              <a:rPr lang="en-US" sz="1801" i="1">
                <a:solidFill>
                  <a:schemeClr val="dk2"/>
                </a:solidFill>
                <a:latin typeface="Open Sans ExtraBold"/>
                <a:ea typeface="Open Sans ExtraBold"/>
                <a:cs typeface="Open Sans ExtraBold"/>
                <a:sym typeface="Open Sans ExtraBold"/>
              </a:rPr>
              <a:t>COVERED POPULATIONS</a:t>
            </a:r>
            <a:endParaRPr sz="1401"/>
          </a:p>
        </p:txBody>
      </p:sp>
      <p:sp>
        <p:nvSpPr>
          <p:cNvPr id="353" name="Google Shape;353;g27e0bd7378e_0_85"/>
          <p:cNvSpPr txBox="1"/>
          <p:nvPr/>
        </p:nvSpPr>
        <p:spPr>
          <a:xfrm rot="-5400000">
            <a:off x="4804825" y="3491638"/>
            <a:ext cx="3324000" cy="369420"/>
          </a:xfrm>
          <a:prstGeom prst="rect">
            <a:avLst/>
          </a:prstGeom>
          <a:noFill/>
          <a:ln>
            <a:noFill/>
          </a:ln>
        </p:spPr>
        <p:txBody>
          <a:bodyPr spcFirstLastPara="1" wrap="square" lIns="91426" tIns="45700" rIns="91426" bIns="45700" anchor="t" anchorCtr="0">
            <a:spAutoFit/>
          </a:bodyPr>
          <a:lstStyle/>
          <a:p>
            <a:pPr>
              <a:buSzPts val="1800"/>
            </a:pPr>
            <a:r>
              <a:rPr lang="en-US" sz="1801" i="1">
                <a:solidFill>
                  <a:schemeClr val="dk2"/>
                </a:solidFill>
                <a:latin typeface="Open Sans ExtraBold"/>
                <a:ea typeface="Open Sans ExtraBold"/>
                <a:cs typeface="Open Sans ExtraBold"/>
                <a:sym typeface="Open Sans ExtraBold"/>
              </a:rPr>
              <a:t>OTHER STAKEHOLDERS</a:t>
            </a:r>
            <a:endParaRPr sz="1401"/>
          </a:p>
        </p:txBody>
      </p:sp>
      <p:sp>
        <p:nvSpPr>
          <p:cNvPr id="354" name="Google Shape;354;g27e0bd7378e_0_85"/>
          <p:cNvSpPr/>
          <p:nvPr/>
        </p:nvSpPr>
        <p:spPr>
          <a:xfrm rot="5400000">
            <a:off x="-517907" y="286929"/>
            <a:ext cx="2286000" cy="63900"/>
          </a:xfrm>
          <a:prstGeom prst="rect">
            <a:avLst/>
          </a:prstGeom>
          <a:solidFill>
            <a:srgbClr val="579AEF"/>
          </a:solidFill>
          <a:ln>
            <a:noFill/>
          </a:ln>
        </p:spPr>
        <p:txBody>
          <a:bodyPr spcFirstLastPara="1" wrap="square" lIns="91426" tIns="45700" rIns="91426" bIns="45700" anchor="ctr" anchorCtr="0">
            <a:noAutofit/>
          </a:bodyPr>
          <a:lstStyle/>
          <a:p>
            <a:pPr algn="ctr">
              <a:buSzPts val="1800"/>
            </a:pPr>
            <a:endParaRPr sz="1801">
              <a:solidFill>
                <a:schemeClr val="accent1"/>
              </a:solidFill>
              <a:latin typeface="Calibri"/>
              <a:ea typeface="Calibri"/>
              <a:cs typeface="Calibri"/>
              <a:sym typeface="Calibri"/>
            </a:endParaRPr>
          </a:p>
        </p:txBody>
      </p:sp>
      <p:sp>
        <p:nvSpPr>
          <p:cNvPr id="355" name="Google Shape;355;g27e0bd7378e_0_85"/>
          <p:cNvSpPr txBox="1"/>
          <p:nvPr/>
        </p:nvSpPr>
        <p:spPr>
          <a:xfrm>
            <a:off x="640173" y="550789"/>
            <a:ext cx="10358100" cy="338514"/>
          </a:xfrm>
          <a:prstGeom prst="rect">
            <a:avLst/>
          </a:prstGeom>
          <a:noFill/>
          <a:ln>
            <a:noFill/>
          </a:ln>
        </p:spPr>
        <p:txBody>
          <a:bodyPr spcFirstLastPara="1" wrap="square" lIns="91426" tIns="45700" rIns="91426" bIns="45700" anchor="t" anchorCtr="0">
            <a:spAutoFit/>
          </a:bodyPr>
          <a:lstStyle/>
          <a:p>
            <a:pPr>
              <a:buSzPts val="1600"/>
            </a:pPr>
            <a:r>
              <a:rPr lang="en-US" sz="1600" b="1">
                <a:solidFill>
                  <a:srgbClr val="579AEF"/>
                </a:solidFill>
                <a:latin typeface="Open Sans"/>
                <a:ea typeface="Open Sans"/>
                <a:cs typeface="Open Sans"/>
                <a:sym typeface="Open Sans ExtraBold"/>
              </a:rPr>
              <a:t>STAKEHOLDERS AND DIGITAL EQUITY PLAN PRIORITIES</a:t>
            </a:r>
            <a:endParaRPr lang="en-US" sz="1600">
              <a:solidFill>
                <a:srgbClr val="579AEF"/>
              </a:solidFill>
              <a:latin typeface="Open Sans"/>
              <a:ea typeface="Open Sans"/>
              <a:cs typeface="Open Sans"/>
              <a:sym typeface="Calibri"/>
            </a:endParaRPr>
          </a:p>
        </p:txBody>
      </p:sp>
      <p:sp>
        <p:nvSpPr>
          <p:cNvPr id="356" name="Google Shape;356;g27e0bd7378e_0_85"/>
          <p:cNvSpPr txBox="1"/>
          <p:nvPr/>
        </p:nvSpPr>
        <p:spPr>
          <a:xfrm>
            <a:off x="640172" y="857624"/>
            <a:ext cx="11551801" cy="707846"/>
          </a:xfrm>
          <a:prstGeom prst="rect">
            <a:avLst/>
          </a:prstGeom>
          <a:noFill/>
          <a:ln>
            <a:noFill/>
          </a:ln>
        </p:spPr>
        <p:txBody>
          <a:bodyPr spcFirstLastPara="1" wrap="square" lIns="91426" tIns="45700" rIns="91426" bIns="45700" anchor="t" anchorCtr="0">
            <a:spAutoFit/>
          </a:bodyPr>
          <a:lstStyle/>
          <a:p>
            <a:pPr>
              <a:buSzPts val="2000"/>
            </a:pPr>
            <a:r>
              <a:rPr lang="en-US" sz="2000">
                <a:latin typeface="Open Sans"/>
                <a:ea typeface="Open Sans"/>
                <a:cs typeface="Open Sans"/>
                <a:sym typeface="Open Sans"/>
              </a:rPr>
              <a:t>The State Digital Equity Plan seeks to address needs and barriers to access faced by eight ”Covered Populations” defined in the Digital Equity Act, as well as other key stakeholders.</a:t>
            </a:r>
            <a:endParaRPr sz="1801">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CAO Theme">
      <a:dk1>
        <a:srgbClr val="000000"/>
      </a:dk1>
      <a:lt1>
        <a:srgbClr val="FFFFFF"/>
      </a:lt1>
      <a:dk2>
        <a:srgbClr val="23387D"/>
      </a:dk2>
      <a:lt2>
        <a:srgbClr val="E7E6E6"/>
      </a:lt2>
      <a:accent1>
        <a:srgbClr val="D5820B"/>
      </a:accent1>
      <a:accent2>
        <a:srgbClr val="23387E"/>
      </a:accent2>
      <a:accent3>
        <a:srgbClr val="447AA5"/>
      </a:accent3>
      <a:accent4>
        <a:srgbClr val="25808D"/>
      </a:accent4>
      <a:accent5>
        <a:srgbClr val="7F7F7F"/>
      </a:accent5>
      <a:accent6>
        <a:srgbClr val="5AA3DC"/>
      </a:accent6>
      <a:hlink>
        <a:srgbClr val="25808D"/>
      </a:hlink>
      <a:folHlink>
        <a:srgbClr val="2338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nnectALL Theme">
      <a:dk1>
        <a:srgbClr val="000000"/>
      </a:dk1>
      <a:lt1>
        <a:srgbClr val="FFFFFF"/>
      </a:lt1>
      <a:dk2>
        <a:srgbClr val="24387E"/>
      </a:dk2>
      <a:lt2>
        <a:srgbClr val="447BA6"/>
      </a:lt2>
      <a:accent1>
        <a:srgbClr val="00818D"/>
      </a:accent1>
      <a:accent2>
        <a:srgbClr val="D5820D"/>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oter and Pagination">
  <a:themeElements>
    <a:clrScheme name="Custom 25">
      <a:dk1>
        <a:srgbClr val="447BA6"/>
      </a:dk1>
      <a:lt1>
        <a:srgbClr val="FEFFFF"/>
      </a:lt1>
      <a:dk2>
        <a:srgbClr val="24387E"/>
      </a:dk2>
      <a:lt2>
        <a:srgbClr val="00818D"/>
      </a:lt2>
      <a:accent1>
        <a:srgbClr val="003D7A"/>
      </a:accent1>
      <a:accent2>
        <a:srgbClr val="D5820D"/>
      </a:accent2>
      <a:accent3>
        <a:srgbClr val="5B9BD5"/>
      </a:accent3>
      <a:accent4>
        <a:srgbClr val="F69645"/>
      </a:accent4>
      <a:accent5>
        <a:srgbClr val="0F9D58"/>
      </a:accent5>
      <a:accent6>
        <a:srgbClr val="AC157E"/>
      </a:accent6>
      <a:hlink>
        <a:srgbClr val="72FCD5"/>
      </a:hlink>
      <a:folHlink>
        <a:srgbClr val="EAEAE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A Template 1.10.21" id="{6187FF66-B1FB-461F-914F-D8E52A47C034}" vid="{BB938EE7-0A3B-4D68-B0F8-BF02BEC69C31}"/>
    </a:ext>
  </a:extLst>
</a:theme>
</file>

<file path=ppt/theme/theme4.xml><?xml version="1.0" encoding="utf-8"?>
<a:theme xmlns:a="http://schemas.openxmlformats.org/drawingml/2006/main" name="Office Theme">
  <a:themeElements>
    <a:clrScheme name="CAO Theme">
      <a:dk1>
        <a:srgbClr val="000000"/>
      </a:dk1>
      <a:lt1>
        <a:srgbClr val="FFFFFF"/>
      </a:lt1>
      <a:dk2>
        <a:srgbClr val="23387D"/>
      </a:dk2>
      <a:lt2>
        <a:srgbClr val="E7E6E6"/>
      </a:lt2>
      <a:accent1>
        <a:srgbClr val="D5820B"/>
      </a:accent1>
      <a:accent2>
        <a:srgbClr val="23387E"/>
      </a:accent2>
      <a:accent3>
        <a:srgbClr val="447AA5"/>
      </a:accent3>
      <a:accent4>
        <a:srgbClr val="25808D"/>
      </a:accent4>
      <a:accent5>
        <a:srgbClr val="7F7F7F"/>
      </a:accent5>
      <a:accent6>
        <a:srgbClr val="5AA3DC"/>
      </a:accent6>
      <a:hlink>
        <a:srgbClr val="25808D"/>
      </a:hlink>
      <a:folHlink>
        <a:srgbClr val="2338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f93269-6152-4b85-b131-21ac8880bcf0" xsi:nil="true"/>
    <lcf76f155ced4ddcb4097134ff3c332f xmlns="0d776b2b-53b1-4bf1-958b-e99907d6a8f9">
      <Terms xmlns="http://schemas.microsoft.com/office/infopath/2007/PartnerControls"/>
    </lcf76f155ced4ddcb4097134ff3c332f>
    <SharedWithUsers xmlns="69f93269-6152-4b85-b131-21ac8880bcf0">
      <UserInfo>
        <DisplayName>Chelsea Davis</DisplayName>
        <AccountId>463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C65016A2D84B4ABD5EC84DC8D489F9" ma:contentTypeVersion="16" ma:contentTypeDescription="Create a new document." ma:contentTypeScope="" ma:versionID="7fc4950241e8c843a2d3d655a5e9d9f7">
  <xsd:schema xmlns:xsd="http://www.w3.org/2001/XMLSchema" xmlns:xs="http://www.w3.org/2001/XMLSchema" xmlns:p="http://schemas.microsoft.com/office/2006/metadata/properties" xmlns:ns2="0d776b2b-53b1-4bf1-958b-e99907d6a8f9" xmlns:ns3="69f93269-6152-4b85-b131-21ac8880bcf0" targetNamespace="http://schemas.microsoft.com/office/2006/metadata/properties" ma:root="true" ma:fieldsID="461feda4fd33bd2c509fbb507211e70f" ns2:_="" ns3:_="">
    <xsd:import namespace="0d776b2b-53b1-4bf1-958b-e99907d6a8f9"/>
    <xsd:import namespace="69f93269-6152-4b85-b131-21ac8880bc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776b2b-53b1-4bf1-958b-e99907d6a8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24e09c-2c5a-4f06-a3a4-d58378532ee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f93269-6152-4b85-b131-21ac8880bc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dd751ea-a2f6-4897-8a98-46ec729f311c}" ma:internalName="TaxCatchAll" ma:showField="CatchAllData" ma:web="69f93269-6152-4b85-b131-21ac8880bc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769E9-6A77-436D-99BD-3392956C4A1C}">
  <ds:schemaRefs>
    <ds:schemaRef ds:uri="http://schemas.microsoft.com/sharepoint/v3/contenttype/forms"/>
  </ds:schemaRefs>
</ds:datastoreItem>
</file>

<file path=customXml/itemProps2.xml><?xml version="1.0" encoding="utf-8"?>
<ds:datastoreItem xmlns:ds="http://schemas.openxmlformats.org/officeDocument/2006/customXml" ds:itemID="{12C4D79D-0A0C-4C56-A79E-B27762D81E58}">
  <ds:schemaRefs>
    <ds:schemaRef ds:uri="0d776b2b-53b1-4bf1-958b-e99907d6a8f9"/>
    <ds:schemaRef ds:uri="69f93269-6152-4b85-b131-21ac8880bc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DF80654-553A-4777-891C-8989012150B7}">
  <ds:schemaRefs>
    <ds:schemaRef ds:uri="0d776b2b-53b1-4bf1-958b-e99907d6a8f9"/>
    <ds:schemaRef ds:uri="69f93269-6152-4b85-b131-21ac8880bc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4609</Words>
  <Application>Microsoft Office PowerPoint</Application>
  <PresentationFormat>Widescreen</PresentationFormat>
  <Paragraphs>437</Paragraphs>
  <Slides>37</Slides>
  <Notes>37</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37</vt:i4>
      </vt:variant>
    </vt:vector>
  </HeadingPairs>
  <TitlesOfParts>
    <vt:vector size="54" baseType="lpstr">
      <vt:lpstr>Open Sans Bold</vt:lpstr>
      <vt:lpstr>Calibri</vt:lpstr>
      <vt:lpstr>Open Sans Light</vt:lpstr>
      <vt:lpstr>Calibri Light</vt:lpstr>
      <vt:lpstr>Open Sans SemiBold</vt:lpstr>
      <vt:lpstr>Open Sans ExtraBold</vt:lpstr>
      <vt:lpstr>Open Sans ExtraBold</vt:lpstr>
      <vt:lpstr>Open Sans</vt:lpstr>
      <vt:lpstr>Courier New</vt:lpstr>
      <vt:lpstr>Arial</vt:lpstr>
      <vt:lpstr>Wingdings</vt:lpstr>
      <vt:lpstr>Times New Roman</vt:lpstr>
      <vt:lpstr>Arial,Sans-Serif</vt:lpstr>
      <vt:lpstr>Office Theme</vt:lpstr>
      <vt:lpstr>office theme</vt:lpstr>
      <vt:lpstr>Footer and Pagination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Rivas</dc:creator>
  <cp:lastModifiedBy>Heather Devitt</cp:lastModifiedBy>
  <cp:revision>57</cp:revision>
  <dcterms:created xsi:type="dcterms:W3CDTF">2023-03-08T00:40:54Z</dcterms:created>
  <dcterms:modified xsi:type="dcterms:W3CDTF">2023-11-14T20:53:20Z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0x010100D7C65016A2D84B4ABD5EC84DC8D489F9</vt:lpwstr>
  </property>
  <property fmtid="{D5CDD505-2E9C-101B-9397-08002B2CF9AE}" pid="3" name="TaxKeyword">
    <vt:lpwstr/>
  </property>
  <property fmtid="{D5CDD505-2E9C-101B-9397-08002B2CF9AE}" pid="4" name="Practice Area">
    <vt:lpwstr/>
  </property>
  <property fmtid="{D5CDD505-2E9C-101B-9397-08002B2CF9AE}" pid="5" name="Collection">
    <vt:lpwstr>23;#Guide or How to|484328bd-074c-4216-8830-01320d9d733e;#38;#Template|91ae3daf-f424-4d39-a69f-641f0c699a2a;#20;#New Staff|94b66eef-df48-4244-8f2e-7111901a16cd</vt:lpwstr>
  </property>
  <property fmtid="{D5CDD505-2E9C-101B-9397-08002B2CF9AE}" pid="6" name="_dlc_DocIdItemGuid">
    <vt:lpwstr>7fd7c8c8-8b79-4e90-ba5e-21857b6a6500</vt:lpwstr>
  </property>
  <property fmtid="{D5CDD505-2E9C-101B-9397-08002B2CF9AE}" pid="7" name="Knowledge Area">
    <vt:lpwstr>8;#Project Management|e90de0c3-e7d6-4bc2-86ef-e6b0e3389f03</vt:lpwstr>
  </property>
  <property fmtid="{D5CDD505-2E9C-101B-9397-08002B2CF9AE}" pid="8" name="Subarea">
    <vt:lpwstr>11;#None|d04bed1f-2f0b-4c41-acec-d38f8c7081a1</vt:lpwstr>
  </property>
  <property fmtid="{D5CDD505-2E9C-101B-9397-08002B2CF9AE}" pid="9" name="MediaServiceImageTags">
    <vt:lpwstr/>
  </property>
</Properties>
</file>