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294" r:id="rId6"/>
    <p:sldId id="293" r:id="rId7"/>
    <p:sldId id="295" r:id="rId8"/>
    <p:sldId id="296" r:id="rId9"/>
    <p:sldId id="297" r:id="rId10"/>
    <p:sldId id="299" r:id="rId11"/>
    <p:sldId id="2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5" autoAdjust="0"/>
    <p:restoredTop sz="94619" autoAdjust="0"/>
  </p:normalViewPr>
  <p:slideViewPr>
    <p:cSldViewPr snapToGrid="0">
      <p:cViewPr varScale="1">
        <p:scale>
          <a:sx n="110" d="100"/>
          <a:sy n="110" d="100"/>
        </p:scale>
        <p:origin x="115"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5/25/2021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5/25/2021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5/25/2021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5/25/2021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dreads.com/author/show/3567958.Isabel_Wilkerson"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fontScale="90000"/>
          </a:bodyPr>
          <a:lstStyle/>
          <a:p>
            <a:r>
              <a:rPr lang="en-US" sz="3200" dirty="0">
                <a:solidFill>
                  <a:schemeClr val="tx1"/>
                </a:solidFill>
              </a:rPr>
              <a:t>Is There Racism in the Quite Corner? An Intersectional analysis </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a:normAutofit fontScale="85000" lnSpcReduction="20000"/>
          </a:bodyPr>
          <a:lstStyle/>
          <a:p>
            <a:r>
              <a:rPr lang="en-US" dirty="0">
                <a:solidFill>
                  <a:schemeClr val="tx1"/>
                </a:solidFill>
              </a:rPr>
              <a:t>Dr. Phoebe Godfrey </a:t>
            </a:r>
          </a:p>
          <a:p>
            <a:r>
              <a:rPr lang="en-US" dirty="0">
                <a:solidFill>
                  <a:schemeClr val="tx1"/>
                </a:solidFill>
              </a:rPr>
              <a:t>May 21</a:t>
            </a:r>
            <a:r>
              <a:rPr lang="en-US" baseline="30000" dirty="0">
                <a:solidFill>
                  <a:schemeClr val="tx1"/>
                </a:solidFill>
              </a:rPr>
              <a:t>st</a:t>
            </a:r>
            <a:r>
              <a:rPr lang="en-US" dirty="0">
                <a:solidFill>
                  <a:schemeClr val="tx1"/>
                </a:solidFill>
              </a:rPr>
              <a:t> 2021</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BF2F-CFE8-4389-A169-0F8EA48BBD9E}"/>
              </a:ext>
            </a:extLst>
          </p:cNvPr>
          <p:cNvSpPr>
            <a:spLocks noGrp="1"/>
          </p:cNvSpPr>
          <p:nvPr>
            <p:ph type="title"/>
          </p:nvPr>
        </p:nvSpPr>
        <p:spPr/>
        <p:txBody>
          <a:bodyPr/>
          <a:lstStyle/>
          <a:p>
            <a:r>
              <a:rPr lang="en-US" dirty="0"/>
              <a:t>Thanks for inviting me ..</a:t>
            </a:r>
          </a:p>
        </p:txBody>
      </p:sp>
      <p:sp>
        <p:nvSpPr>
          <p:cNvPr id="3" name="Content Placeholder 2">
            <a:extLst>
              <a:ext uri="{FF2B5EF4-FFF2-40B4-BE49-F238E27FC236}">
                <a16:creationId xmlns:a16="http://schemas.microsoft.com/office/drawing/2014/main" id="{8A4A3223-C027-49C4-855C-8B8C903085CF}"/>
              </a:ext>
            </a:extLst>
          </p:cNvPr>
          <p:cNvSpPr>
            <a:spLocks noGrp="1"/>
          </p:cNvSpPr>
          <p:nvPr>
            <p:ph idx="1"/>
          </p:nvPr>
        </p:nvSpPr>
        <p:spPr>
          <a:xfrm>
            <a:off x="1066800" y="2103120"/>
            <a:ext cx="4560916" cy="3849624"/>
          </a:xfrm>
        </p:spPr>
        <p:txBody>
          <a:bodyPr>
            <a:normAutofit fontScale="92500" lnSpcReduction="10000"/>
          </a:bodyPr>
          <a:lstStyle/>
          <a:p>
            <a:r>
              <a:rPr lang="en-US" dirty="0"/>
              <a:t>Who Am I? About Me …</a:t>
            </a:r>
          </a:p>
          <a:p>
            <a:r>
              <a:rPr lang="en-US" dirty="0"/>
              <a:t>A white middle-class, middle-aged, lesbian, married to a woman, leftist  European-American Sociology Associate Professor in Residence </a:t>
            </a:r>
          </a:p>
          <a:p>
            <a:r>
              <a:rPr lang="en-US" dirty="0"/>
              <a:t>Have been teaching on race / class / gender / sexualities for over 20 years </a:t>
            </a:r>
          </a:p>
          <a:p>
            <a:r>
              <a:rPr lang="en-US" dirty="0"/>
              <a:t>Currently my focus is on how these all intersect (more on that in a minute) and are in our culture in their oppressive forms- racism / sexism / classism (why is that not really a word?)  / homophobia …etc the roots of climate change and environmental destruction ….</a:t>
            </a:r>
          </a:p>
          <a:p>
            <a:r>
              <a:rPr lang="en-US" dirty="0"/>
              <a:t>I don’t lecture – I engage and ask my students, as I will ask you to participate with me in dialogue, discussion, exploration </a:t>
            </a:r>
          </a:p>
        </p:txBody>
      </p:sp>
      <p:sp>
        <p:nvSpPr>
          <p:cNvPr id="5" name="TextBox 4">
            <a:extLst>
              <a:ext uri="{FF2B5EF4-FFF2-40B4-BE49-F238E27FC236}">
                <a16:creationId xmlns:a16="http://schemas.microsoft.com/office/drawing/2014/main" id="{EE5A4AE1-95D2-4AE2-AC93-9AFC5DD66A12}"/>
              </a:ext>
            </a:extLst>
          </p:cNvPr>
          <p:cNvSpPr txBox="1"/>
          <p:nvPr/>
        </p:nvSpPr>
        <p:spPr>
          <a:xfrm>
            <a:off x="7007629" y="2014193"/>
            <a:ext cx="4006735" cy="3323987"/>
          </a:xfrm>
          <a:prstGeom prst="rect">
            <a:avLst/>
          </a:prstGeom>
          <a:noFill/>
        </p:spPr>
        <p:txBody>
          <a:bodyPr wrap="square" rtlCol="0">
            <a:spAutoFit/>
          </a:bodyPr>
          <a:lstStyle/>
          <a:p>
            <a:r>
              <a:rPr lang="en-US" sz="1400" dirty="0"/>
              <a:t>Who are you? </a:t>
            </a:r>
          </a:p>
          <a:p>
            <a:endParaRPr lang="en-US" sz="1400" dirty="0"/>
          </a:p>
          <a:p>
            <a:r>
              <a:rPr lang="en-US" sz="1400" dirty="0"/>
              <a:t>Why are you here?</a:t>
            </a:r>
          </a:p>
          <a:p>
            <a:endParaRPr lang="en-US" sz="1400" dirty="0"/>
          </a:p>
          <a:p>
            <a:r>
              <a:rPr lang="en-US" sz="1400" dirty="0"/>
              <a:t>What do you hope to learn –about others  (usually when white talk about racism we want to focus on ‘the others’) ?</a:t>
            </a:r>
          </a:p>
          <a:p>
            <a:endParaRPr lang="en-US" sz="1400" dirty="0"/>
          </a:p>
          <a:p>
            <a:r>
              <a:rPr lang="en-US" sz="1400" dirty="0"/>
              <a:t>About yourself? </a:t>
            </a:r>
          </a:p>
          <a:p>
            <a:endParaRPr lang="en-US" sz="1400" dirty="0"/>
          </a:p>
          <a:p>
            <a:r>
              <a:rPr lang="en-US" sz="1400" dirty="0"/>
              <a:t>What do you hope to do with this knowledge about ‘racism in the Quite Corner’?</a:t>
            </a:r>
          </a:p>
          <a:p>
            <a:endParaRPr lang="en-US" sz="1400" dirty="0"/>
          </a:p>
          <a:p>
            <a:r>
              <a:rPr lang="en-US" sz="1400" dirty="0">
                <a:solidFill>
                  <a:srgbClr val="FF0000"/>
                </a:solidFill>
              </a:rPr>
              <a:t>We’ll take a moment for you to think of answers ..we will aim to share them later </a:t>
            </a:r>
          </a:p>
        </p:txBody>
      </p:sp>
    </p:spTree>
    <p:extLst>
      <p:ext uri="{BB962C8B-B14F-4D97-AF65-F5344CB8AC3E}">
        <p14:creationId xmlns:p14="http://schemas.microsoft.com/office/powerpoint/2010/main" val="351886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CD65-AE37-4630-B5C8-A725365546B2}"/>
              </a:ext>
            </a:extLst>
          </p:cNvPr>
          <p:cNvSpPr>
            <a:spLocks noGrp="1"/>
          </p:cNvSpPr>
          <p:nvPr>
            <p:ph type="title"/>
          </p:nvPr>
        </p:nvSpPr>
        <p:spPr/>
        <p:txBody>
          <a:bodyPr/>
          <a:lstStyle/>
          <a:p>
            <a:r>
              <a:rPr lang="en-US" dirty="0"/>
              <a:t>Yes…there is racism everywhere…</a:t>
            </a:r>
          </a:p>
        </p:txBody>
      </p:sp>
      <p:sp>
        <p:nvSpPr>
          <p:cNvPr id="3" name="Content Placeholder 2">
            <a:extLst>
              <a:ext uri="{FF2B5EF4-FFF2-40B4-BE49-F238E27FC236}">
                <a16:creationId xmlns:a16="http://schemas.microsoft.com/office/drawing/2014/main" id="{7DEF8C38-19A3-42E6-8CFE-E4B65BD6B8D3}"/>
              </a:ext>
            </a:extLst>
          </p:cNvPr>
          <p:cNvSpPr>
            <a:spLocks noGrp="1"/>
          </p:cNvSpPr>
          <p:nvPr>
            <p:ph idx="1"/>
          </p:nvPr>
        </p:nvSpPr>
        <p:spPr>
          <a:xfrm>
            <a:off x="1066800" y="2103120"/>
            <a:ext cx="4253345" cy="3849624"/>
          </a:xfrm>
        </p:spPr>
        <p:txBody>
          <a:bodyPr/>
          <a:lstStyle/>
          <a:p>
            <a:r>
              <a:rPr lang="en-US" dirty="0"/>
              <a:t>We’re going to </a:t>
            </a:r>
            <a:r>
              <a:rPr lang="en-US" i="1" u="sng" dirty="0"/>
              <a:t>pause</a:t>
            </a:r>
            <a:r>
              <a:rPr lang="en-US" dirty="0"/>
              <a:t> and see what that feels like..</a:t>
            </a:r>
          </a:p>
          <a:p>
            <a:r>
              <a:rPr lang="en-US" dirty="0"/>
              <a:t>Rhonda McGee in her book </a:t>
            </a:r>
            <a:r>
              <a:rPr lang="en-US" i="1" dirty="0"/>
              <a:t>The Inner Work of Racial Justice : Healing Ourselves and Transforming Our Communities Through Mindfulness</a:t>
            </a:r>
            <a:r>
              <a:rPr lang="en-US" dirty="0"/>
              <a:t> ..introduces the idea of ‘The Pause’ to allow idea and insights to take root in our minds and bodies and to question how they make us feel and use those feeling as insights into how and where we need to work and grow …</a:t>
            </a:r>
          </a:p>
          <a:p>
            <a:r>
              <a:rPr lang="en-US" dirty="0">
                <a:solidFill>
                  <a:srgbClr val="FF0000"/>
                </a:solidFill>
              </a:rPr>
              <a:t>Again we will share later …</a:t>
            </a:r>
          </a:p>
        </p:txBody>
      </p:sp>
      <p:pic>
        <p:nvPicPr>
          <p:cNvPr id="1028" name="Picture 4" descr="Rhonda V. Magee - The Inner Work of Racial Justice (San Francisco Ferry  Building Store) | Book Passage">
            <a:extLst>
              <a:ext uri="{FF2B5EF4-FFF2-40B4-BE49-F238E27FC236}">
                <a16:creationId xmlns:a16="http://schemas.microsoft.com/office/drawing/2014/main" id="{2DD38016-C53A-4346-9F18-DE453DC45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1388" y="2378133"/>
            <a:ext cx="3094695" cy="208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8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6CC50-B64C-4208-A5F3-0027D73AD0D8}"/>
              </a:ext>
            </a:extLst>
          </p:cNvPr>
          <p:cNvSpPr>
            <a:spLocks noGrp="1"/>
          </p:cNvSpPr>
          <p:nvPr>
            <p:ph type="title"/>
          </p:nvPr>
        </p:nvSpPr>
        <p:spPr/>
        <p:txBody>
          <a:bodyPr/>
          <a:lstStyle/>
          <a:p>
            <a:r>
              <a:rPr lang="en-US" dirty="0"/>
              <a:t>Intersectionality - </a:t>
            </a:r>
            <a:r>
              <a:rPr lang="en-US" dirty="0" err="1"/>
              <a:t>Kimberle</a:t>
            </a:r>
            <a:r>
              <a:rPr lang="en-US" dirty="0"/>
              <a:t> Crenshaw</a:t>
            </a:r>
          </a:p>
        </p:txBody>
      </p:sp>
      <p:sp>
        <p:nvSpPr>
          <p:cNvPr id="3" name="Content Placeholder 2">
            <a:extLst>
              <a:ext uri="{FF2B5EF4-FFF2-40B4-BE49-F238E27FC236}">
                <a16:creationId xmlns:a16="http://schemas.microsoft.com/office/drawing/2014/main" id="{85712B60-5875-4D91-B70F-2E9B4CDD1CCD}"/>
              </a:ext>
            </a:extLst>
          </p:cNvPr>
          <p:cNvSpPr>
            <a:spLocks noGrp="1"/>
          </p:cNvSpPr>
          <p:nvPr>
            <p:ph idx="1"/>
          </p:nvPr>
        </p:nvSpPr>
        <p:spPr>
          <a:xfrm>
            <a:off x="1066800" y="2103120"/>
            <a:ext cx="5184371" cy="3849624"/>
          </a:xfrm>
        </p:spPr>
        <p:txBody>
          <a:bodyPr>
            <a:normAutofit lnSpcReduction="10000"/>
          </a:bodyPr>
          <a:lstStyle/>
          <a:p>
            <a:r>
              <a:rPr lang="en-US" dirty="0"/>
              <a:t>The concept originated with Legal theorist </a:t>
            </a:r>
            <a:r>
              <a:rPr lang="en-US" dirty="0" err="1"/>
              <a:t>Kimberle</a:t>
            </a:r>
            <a:r>
              <a:rPr lang="en-US" dirty="0"/>
              <a:t> Crenshaw and her work with racial and </a:t>
            </a:r>
            <a:r>
              <a:rPr lang="en-US" dirty="0" err="1"/>
              <a:t>gener</a:t>
            </a:r>
            <a:r>
              <a:rPr lang="en-US" dirty="0"/>
              <a:t> discrimination cases.  There was no way at the time to recognize how these two forms of discrimination intersect…As she states</a:t>
            </a:r>
          </a:p>
          <a:p>
            <a:r>
              <a:rPr lang="en-US" b="0" i="0" dirty="0">
                <a:solidFill>
                  <a:srgbClr val="4C4E4D"/>
                </a:solidFill>
                <a:effectLst/>
                <a:latin typeface="Balto"/>
              </a:rPr>
              <a:t>“Intersectionality was a prism to bring to light dynamics within discrimination law that weren’t being appreciated by the courts,” Crenshaw said. “In particular, courts seem to think that race discrimination was what happened to all black people across gender and sex discrimination was what happened to all women, and if that is your framework, of course, what happens to black women and other women of color is going to be difficult to see.”</a:t>
            </a:r>
          </a:p>
          <a:p>
            <a:r>
              <a:rPr lang="en-US" dirty="0">
                <a:solidFill>
                  <a:srgbClr val="4C4E4D"/>
                </a:solidFill>
                <a:latin typeface="Balto"/>
              </a:rPr>
              <a:t>I will read …</a:t>
            </a:r>
          </a:p>
          <a:p>
            <a:r>
              <a:rPr lang="en-US" dirty="0">
                <a:solidFill>
                  <a:srgbClr val="FF0000"/>
                </a:solidFill>
                <a:latin typeface="Balto"/>
              </a:rPr>
              <a:t>Let’s pause …</a:t>
            </a:r>
            <a:endParaRPr lang="en-US" dirty="0">
              <a:solidFill>
                <a:srgbClr val="FF0000"/>
              </a:solidFill>
            </a:endParaRPr>
          </a:p>
        </p:txBody>
      </p:sp>
      <p:pic>
        <p:nvPicPr>
          <p:cNvPr id="2050" name="Picture 2" descr="Kimberlé Crenshaw">
            <a:extLst>
              <a:ext uri="{FF2B5EF4-FFF2-40B4-BE49-F238E27FC236}">
                <a16:creationId xmlns:a16="http://schemas.microsoft.com/office/drawing/2014/main" id="{CCF5C7D6-7334-448F-8074-75205E47A3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4769" y="1633451"/>
            <a:ext cx="2395728" cy="35910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870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07EE-3402-493B-A77D-110E1DCAA6F8}"/>
              </a:ext>
            </a:extLst>
          </p:cNvPr>
          <p:cNvSpPr>
            <a:spLocks noGrp="1"/>
          </p:cNvSpPr>
          <p:nvPr>
            <p:ph type="title"/>
          </p:nvPr>
        </p:nvSpPr>
        <p:spPr/>
        <p:txBody>
          <a:bodyPr/>
          <a:lstStyle/>
          <a:p>
            <a:r>
              <a:rPr lang="en-US" dirty="0"/>
              <a:t>Who are you –</a:t>
            </a:r>
            <a:r>
              <a:rPr lang="en-US" dirty="0" err="1"/>
              <a:t>intersectionally</a:t>
            </a:r>
            <a:r>
              <a:rPr lang="en-US" dirty="0"/>
              <a:t> speaking?  </a:t>
            </a:r>
          </a:p>
        </p:txBody>
      </p:sp>
      <p:sp>
        <p:nvSpPr>
          <p:cNvPr id="3" name="Content Placeholder 2">
            <a:extLst>
              <a:ext uri="{FF2B5EF4-FFF2-40B4-BE49-F238E27FC236}">
                <a16:creationId xmlns:a16="http://schemas.microsoft.com/office/drawing/2014/main" id="{B440224F-BF75-4958-9CE7-91E324477701}"/>
              </a:ext>
            </a:extLst>
          </p:cNvPr>
          <p:cNvSpPr>
            <a:spLocks noGrp="1"/>
          </p:cNvSpPr>
          <p:nvPr>
            <p:ph idx="1"/>
          </p:nvPr>
        </p:nvSpPr>
        <p:spPr>
          <a:xfrm>
            <a:off x="1066800" y="2103120"/>
            <a:ext cx="4660669" cy="3849624"/>
          </a:xfrm>
        </p:spPr>
        <p:txBody>
          <a:bodyPr>
            <a:normAutofit lnSpcReduction="10000"/>
          </a:bodyPr>
          <a:lstStyle/>
          <a:p>
            <a:r>
              <a:rPr lang="en-US" dirty="0"/>
              <a:t>Intersectionality has always been about challenging inequality .,.</a:t>
            </a:r>
          </a:p>
          <a:p>
            <a:r>
              <a:rPr lang="en-US" dirty="0"/>
              <a:t>It is theory and praxis….Talking about inequality is one thing ..theory to change inequality to be more equal is something else…</a:t>
            </a:r>
          </a:p>
          <a:p>
            <a:r>
              <a:rPr lang="en-US" dirty="0"/>
              <a:t>Talking about how we must change is something else again …and again </a:t>
            </a:r>
          </a:p>
          <a:p>
            <a:r>
              <a:rPr lang="en-US" dirty="0">
                <a:solidFill>
                  <a:srgbClr val="FF0000"/>
                </a:solidFill>
              </a:rPr>
              <a:t>Let’s look at the chart and take 5 minutes to identify your identities….how many give you </a:t>
            </a:r>
            <a:r>
              <a:rPr lang="en-US" dirty="0" err="1">
                <a:solidFill>
                  <a:srgbClr val="FF0000"/>
                </a:solidFill>
              </a:rPr>
              <a:t>privledge</a:t>
            </a:r>
            <a:r>
              <a:rPr lang="en-US" dirty="0">
                <a:solidFill>
                  <a:srgbClr val="FF0000"/>
                </a:solidFill>
              </a:rPr>
              <a:t>?  How many give you forms of oppression?</a:t>
            </a:r>
          </a:p>
          <a:p>
            <a:r>
              <a:rPr lang="en-US" dirty="0">
                <a:solidFill>
                  <a:srgbClr val="FF0000"/>
                </a:solidFill>
              </a:rPr>
              <a:t>How do the intersect? Link back to how you answered ‘Who Am I’?  What do you notice? </a:t>
            </a:r>
          </a:p>
          <a:p>
            <a:endParaRPr lang="en-US" dirty="0"/>
          </a:p>
        </p:txBody>
      </p:sp>
      <p:pic>
        <p:nvPicPr>
          <p:cNvPr id="3074" name="Picture 2" descr="Intersectionality | Argumentative Essay">
            <a:extLst>
              <a:ext uri="{FF2B5EF4-FFF2-40B4-BE49-F238E27FC236}">
                <a16:creationId xmlns:a16="http://schemas.microsoft.com/office/drawing/2014/main" id="{8C5E739D-49AE-4D28-A8CC-8469CCA3DB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9069" y="1627652"/>
            <a:ext cx="6229366" cy="4897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01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7A50-5C76-4125-9E7F-9213B339CFBD}"/>
              </a:ext>
            </a:extLst>
          </p:cNvPr>
          <p:cNvSpPr>
            <a:spLocks noGrp="1"/>
          </p:cNvSpPr>
          <p:nvPr>
            <p:ph type="title"/>
          </p:nvPr>
        </p:nvSpPr>
        <p:spPr/>
        <p:txBody>
          <a:bodyPr/>
          <a:lstStyle/>
          <a:p>
            <a:r>
              <a:rPr lang="en-US" dirty="0">
                <a:solidFill>
                  <a:srgbClr val="FF0000"/>
                </a:solidFill>
              </a:rPr>
              <a:t>Discussion – 10 minutes?  </a:t>
            </a:r>
          </a:p>
        </p:txBody>
      </p:sp>
      <p:sp>
        <p:nvSpPr>
          <p:cNvPr id="3" name="Content Placeholder 2">
            <a:extLst>
              <a:ext uri="{FF2B5EF4-FFF2-40B4-BE49-F238E27FC236}">
                <a16:creationId xmlns:a16="http://schemas.microsoft.com/office/drawing/2014/main" id="{82081134-FE78-4496-8064-DB29AD69A6EC}"/>
              </a:ext>
            </a:extLst>
          </p:cNvPr>
          <p:cNvSpPr>
            <a:spLocks noGrp="1"/>
          </p:cNvSpPr>
          <p:nvPr>
            <p:ph idx="1"/>
          </p:nvPr>
        </p:nvSpPr>
        <p:spPr/>
        <p:txBody>
          <a:bodyPr/>
          <a:lstStyle/>
          <a:p>
            <a:r>
              <a:rPr lang="en-US" dirty="0"/>
              <a:t>Lets start going around and speaking about Who are you as you answered the first time – name, pronoun, ..etc (did you mention race / class/gender / </a:t>
            </a:r>
            <a:r>
              <a:rPr lang="en-US" dirty="0" err="1"/>
              <a:t>sexuality..etc</a:t>
            </a:r>
            <a:r>
              <a:rPr lang="en-US" dirty="0"/>
              <a:t>?  If not why not?  When do we mention these identities more?  Go back to your chart…privilege tends not to be identifies but oppression is ..why..) </a:t>
            </a:r>
          </a:p>
          <a:p>
            <a:r>
              <a:rPr lang="en-US" dirty="0"/>
              <a:t>Go around share one reason you are here?</a:t>
            </a:r>
          </a:p>
          <a:p>
            <a:r>
              <a:rPr lang="en-US" dirty="0"/>
              <a:t>Go around share how the question about racism made you feel?</a:t>
            </a:r>
          </a:p>
          <a:p>
            <a:r>
              <a:rPr lang="en-US" dirty="0"/>
              <a:t>Go around how does realizing that we cannot address racism unless we also address sexism / homophobia and all the other oppressions change your view of the question of this talk?</a:t>
            </a:r>
          </a:p>
          <a:p>
            <a:r>
              <a:rPr lang="en-US" dirty="0"/>
              <a:t>Then we will come back – pick one person to share and report back- but don’t share anything personal –speak in general or for yourself..</a:t>
            </a:r>
          </a:p>
          <a:p>
            <a:r>
              <a:rPr lang="en-US" dirty="0"/>
              <a:t>Anything else ?  Final questions? </a:t>
            </a:r>
          </a:p>
          <a:p>
            <a:endParaRPr lang="en-US" dirty="0"/>
          </a:p>
        </p:txBody>
      </p:sp>
    </p:spTree>
    <p:extLst>
      <p:ext uri="{BB962C8B-B14F-4D97-AF65-F5344CB8AC3E}">
        <p14:creationId xmlns:p14="http://schemas.microsoft.com/office/powerpoint/2010/main" val="387050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905E6-292B-4279-AB0A-0A7D692B276B}"/>
              </a:ext>
            </a:extLst>
          </p:cNvPr>
          <p:cNvSpPr>
            <a:spLocks noGrp="1"/>
          </p:cNvSpPr>
          <p:nvPr>
            <p:ph type="title"/>
          </p:nvPr>
        </p:nvSpPr>
        <p:spPr/>
        <p:txBody>
          <a:bodyPr/>
          <a:lstStyle/>
          <a:p>
            <a:r>
              <a:rPr lang="en-US" i="0" strike="noStrike" dirty="0">
                <a:solidFill>
                  <a:schemeClr val="tx1"/>
                </a:solidFill>
                <a:effectLst/>
                <a:latin typeface="Sagona ExtraLight" panose="02020303050505020204" pitchFamily="18" charset="0"/>
                <a:hlinkClick r:id="rId2">
                  <a:extLst>
                    <a:ext uri="{A12FA001-AC4F-418D-AE19-62706E023703}">
                      <ahyp:hlinkClr xmlns:ahyp="http://schemas.microsoft.com/office/drawing/2018/hyperlinkcolor" val="tx"/>
                    </a:ext>
                  </a:extLst>
                </a:hlinkClick>
              </a:rPr>
              <a:t>Radical Empathy -Isabel Wilkerson</a:t>
            </a:r>
            <a:r>
              <a:rPr lang="en-US" i="0" strike="noStrike" dirty="0">
                <a:solidFill>
                  <a:schemeClr val="tx1"/>
                </a:solidFill>
                <a:effectLst/>
                <a:latin typeface="Sagona ExtraLight" panose="02020303050505020204" pitchFamily="18" charset="0"/>
              </a:rPr>
              <a:t> </a:t>
            </a:r>
            <a:br>
              <a:rPr lang="en-US" b="1" i="0" dirty="0">
                <a:solidFill>
                  <a:srgbClr val="181818"/>
                </a:solidFill>
                <a:effectLst/>
                <a:latin typeface="Merriweather"/>
              </a:rPr>
            </a:br>
            <a:endParaRPr lang="en-US" dirty="0"/>
          </a:p>
        </p:txBody>
      </p:sp>
      <p:sp>
        <p:nvSpPr>
          <p:cNvPr id="3" name="Content Placeholder 2">
            <a:extLst>
              <a:ext uri="{FF2B5EF4-FFF2-40B4-BE49-F238E27FC236}">
                <a16:creationId xmlns:a16="http://schemas.microsoft.com/office/drawing/2014/main" id="{63075852-D736-406C-BE9E-81C2872A594A}"/>
              </a:ext>
            </a:extLst>
          </p:cNvPr>
          <p:cNvSpPr>
            <a:spLocks noGrp="1"/>
          </p:cNvSpPr>
          <p:nvPr>
            <p:ph idx="1"/>
          </p:nvPr>
        </p:nvSpPr>
        <p:spPr>
          <a:xfrm>
            <a:off x="1066800" y="1526721"/>
            <a:ext cx="4658591" cy="4947558"/>
          </a:xfrm>
        </p:spPr>
        <p:txBody>
          <a:bodyPr>
            <a:normAutofit fontScale="92500"/>
          </a:bodyPr>
          <a:lstStyle/>
          <a:p>
            <a:r>
              <a:rPr lang="en-US" b="0" i="0" dirty="0">
                <a:solidFill>
                  <a:srgbClr val="181818"/>
                </a:solidFill>
                <a:effectLst/>
                <a:latin typeface="Merriweather"/>
              </a:rPr>
              <a:t>“Radical empathy, on the other hand, means putting in the work to educate oneself and to listen with a humble heart to understand another's experience from their perspective, not as we imagine we would feel. Radical empathy is not about you and what you think you would do in a situation you have never been in and perhaps never will. </a:t>
            </a:r>
            <a:r>
              <a:rPr lang="en-US" b="1" i="0" dirty="0">
                <a:solidFill>
                  <a:srgbClr val="181818"/>
                </a:solidFill>
                <a:effectLst/>
                <a:latin typeface="Merriweather"/>
              </a:rPr>
              <a:t>It is the kindred connection from a place of deep knowing that opens your spirit to the pain of another as they perceive it.</a:t>
            </a:r>
            <a:br>
              <a:rPr lang="en-US" b="1" i="0" dirty="0">
                <a:solidFill>
                  <a:srgbClr val="181818"/>
                </a:solidFill>
                <a:effectLst/>
                <a:latin typeface="Merriweather"/>
              </a:rPr>
            </a:br>
            <a:br>
              <a:rPr lang="en-US" b="0" i="0" dirty="0">
                <a:solidFill>
                  <a:srgbClr val="181818"/>
                </a:solidFill>
                <a:effectLst/>
                <a:latin typeface="Merriweather"/>
              </a:rPr>
            </a:br>
            <a:r>
              <a:rPr lang="en-US" b="0" i="0" dirty="0">
                <a:solidFill>
                  <a:srgbClr val="181818"/>
                </a:solidFill>
                <a:effectLst/>
                <a:latin typeface="Merriweather"/>
              </a:rPr>
              <a:t>Empathy is no substitute for the experience itself. We don't get to tell a person with a broken leg or a bullet wound that they are not in pain. And people who have hit the caste lottery are not in a position to tell a person who has suffered under the tyranny of caste what is offensive or hurtful or demeaning to those at the bottom</a:t>
            </a:r>
            <a:r>
              <a:rPr lang="en-US" b="1" i="0" dirty="0">
                <a:solidFill>
                  <a:srgbClr val="181818"/>
                </a:solidFill>
                <a:effectLst/>
                <a:latin typeface="Merriweather"/>
              </a:rPr>
              <a:t>. The price of privilege is the moral duty to act when one sees another person treated unfairly. And the least that a person in the dominant caste can do is not make the pain any worse</a:t>
            </a:r>
            <a:r>
              <a:rPr lang="en-US" b="0" i="0" dirty="0">
                <a:solidFill>
                  <a:srgbClr val="181818"/>
                </a:solidFill>
                <a:effectLst/>
                <a:latin typeface="Merriweather"/>
              </a:rPr>
              <a:t>.” </a:t>
            </a:r>
            <a:r>
              <a:rPr lang="en-US" b="0" i="0" dirty="0">
                <a:solidFill>
                  <a:srgbClr val="666666"/>
                </a:solidFill>
                <a:effectLst/>
                <a:latin typeface="Georgia" panose="02040502050405020303" pitchFamily="18" charset="0"/>
              </a:rPr>
              <a:t>(p. 386)</a:t>
            </a:r>
          </a:p>
          <a:p>
            <a:r>
              <a:rPr lang="en-US" b="0" i="0" dirty="0">
                <a:solidFill>
                  <a:srgbClr val="FF0000"/>
                </a:solidFill>
                <a:effectLst/>
                <a:latin typeface="Merriweather"/>
              </a:rPr>
              <a:t>Let’s pause …</a:t>
            </a:r>
          </a:p>
          <a:p>
            <a:endParaRPr lang="en-US" dirty="0"/>
          </a:p>
        </p:txBody>
      </p:sp>
      <p:pic>
        <p:nvPicPr>
          <p:cNvPr id="6146" name="Picture 2" descr="Isabel Wilkerson">
            <a:extLst>
              <a:ext uri="{FF2B5EF4-FFF2-40B4-BE49-F238E27FC236}">
                <a16:creationId xmlns:a16="http://schemas.microsoft.com/office/drawing/2014/main" id="{27D302A9-9D42-422B-9917-1FB29C8A24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52937"/>
            <a:ext cx="2661458" cy="199609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E18E556-348E-41EE-8E97-50C5C13786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7458" y="2950983"/>
            <a:ext cx="2222151" cy="3360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38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1C7B-32B9-4020-A10F-6F62E55980B9}"/>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a16="http://schemas.microsoft.com/office/drawing/2014/main" id="{678B2E20-45D9-4190-868D-13AF3FFE13C6}"/>
              </a:ext>
            </a:extLst>
          </p:cNvPr>
          <p:cNvSpPr>
            <a:spLocks noGrp="1"/>
          </p:cNvSpPr>
          <p:nvPr>
            <p:ph idx="1"/>
          </p:nvPr>
        </p:nvSpPr>
        <p:spPr>
          <a:xfrm>
            <a:off x="1066800" y="2103120"/>
            <a:ext cx="3145971" cy="3097530"/>
          </a:xfrm>
        </p:spPr>
        <p:txBody>
          <a:bodyPr>
            <a:normAutofit/>
          </a:bodyPr>
          <a:lstStyle/>
          <a:p>
            <a:r>
              <a:rPr lang="en-US" dirty="0"/>
              <a:t>What is your take away?</a:t>
            </a:r>
          </a:p>
          <a:p>
            <a:r>
              <a:rPr lang="en-US" dirty="0"/>
              <a:t>What else needs to be discussed?</a:t>
            </a:r>
          </a:p>
          <a:p>
            <a:r>
              <a:rPr lang="en-US" dirty="0"/>
              <a:t>What work do </a:t>
            </a:r>
            <a:r>
              <a:rPr lang="en-US" b="1" dirty="0"/>
              <a:t>you</a:t>
            </a:r>
            <a:r>
              <a:rPr lang="en-US" dirty="0"/>
              <a:t> need to do?</a:t>
            </a:r>
          </a:p>
          <a:p>
            <a:r>
              <a:rPr lang="en-US" dirty="0"/>
              <a:t>What work do </a:t>
            </a:r>
            <a:r>
              <a:rPr lang="en-US" b="1" dirty="0"/>
              <a:t>we</a:t>
            </a:r>
            <a:r>
              <a:rPr lang="en-US" dirty="0"/>
              <a:t> need to do?</a:t>
            </a:r>
          </a:p>
          <a:p>
            <a:r>
              <a:rPr lang="en-US" dirty="0"/>
              <a:t>How can you / we act on what Wilkerson says that it is ‘</a:t>
            </a:r>
            <a:r>
              <a:rPr lang="en-US" i="1" dirty="0"/>
              <a:t>our moral duty to act</a:t>
            </a:r>
            <a:r>
              <a:rPr lang="en-US" dirty="0"/>
              <a:t>’? </a:t>
            </a:r>
          </a:p>
          <a:p>
            <a:r>
              <a:rPr lang="en-US" dirty="0">
                <a:solidFill>
                  <a:srgbClr val="FF0000"/>
                </a:solidFill>
              </a:rPr>
              <a:t>Other ?</a:t>
            </a:r>
          </a:p>
        </p:txBody>
      </p:sp>
      <p:pic>
        <p:nvPicPr>
          <p:cNvPr id="4098" name="Picture 2" descr="5 Powerful Ways to Give Thanks to Your People">
            <a:extLst>
              <a:ext uri="{FF2B5EF4-FFF2-40B4-BE49-F238E27FC236}">
                <a16:creationId xmlns:a16="http://schemas.microsoft.com/office/drawing/2014/main" id="{C5A51799-B353-4B5E-B69F-F3F8733A4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9785" y="3429000"/>
            <a:ext cx="3586844" cy="238688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adical Empathy is the Theatre Artist's New Job | HowlRound Theatre Commons">
            <a:extLst>
              <a:ext uri="{FF2B5EF4-FFF2-40B4-BE49-F238E27FC236}">
                <a16:creationId xmlns:a16="http://schemas.microsoft.com/office/drawing/2014/main" id="{DAABB25C-7CAD-4B8B-B327-D3509EA736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973" y="808108"/>
            <a:ext cx="3926032" cy="2620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619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{18F1BB66-A428-4D09-B437-23D572D0E02D}tf78829772_win32</Template>
  <TotalTime>97</TotalTime>
  <Words>968</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Balto</vt:lpstr>
      <vt:lpstr>Garamond</vt:lpstr>
      <vt:lpstr>Georgia</vt:lpstr>
      <vt:lpstr>Merriweather</vt:lpstr>
      <vt:lpstr>Sagona Book</vt:lpstr>
      <vt:lpstr>Sagona ExtraLight</vt:lpstr>
      <vt:lpstr>SavonVTI</vt:lpstr>
      <vt:lpstr>Is There Racism in the Quite Corner? An Intersectional analysis </vt:lpstr>
      <vt:lpstr>Thanks for inviting me ..</vt:lpstr>
      <vt:lpstr>Yes…there is racism everywhere…</vt:lpstr>
      <vt:lpstr>Intersectionality - Kimberle Crenshaw</vt:lpstr>
      <vt:lpstr>Who are you –intersectionally speaking?  </vt:lpstr>
      <vt:lpstr>Discussion – 10 minutes?  </vt:lpstr>
      <vt:lpstr>Radical Empathy -Isabel Wilkerson  </vt:lpstr>
      <vt:lpstr>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Racism in the Quite Corner? An Intersectional analysis</dc:title>
  <dc:creator>Owner</dc:creator>
  <cp:lastModifiedBy>Owner</cp:lastModifiedBy>
  <cp:revision>8</cp:revision>
  <dcterms:created xsi:type="dcterms:W3CDTF">2021-05-22T14:27:15Z</dcterms:created>
  <dcterms:modified xsi:type="dcterms:W3CDTF">2021-05-25T15:49:07Z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