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7556500" cy="10693400"/>
  <p:notesSz cx="6858000" cy="9144000"/>
  <p:embeddedFontLst>
    <p:embeddedFont>
      <p:font typeface="Arimo" panose="020B0604020202020204" pitchFamily="34" charset="0"/>
      <p:regular r:id="rId7"/>
    </p:embeddedFont>
    <p:embeddedFont>
      <p:font typeface="Arimo Bold" panose="020B0704020202020204" pitchFamily="34" charset="0"/>
      <p:regular r:id="rId8"/>
    </p:embeddedFont>
    <p:embeddedFont>
      <p:font typeface="Arimo Bold Italics" panose="020B0704020202090204" pitchFamily="34" charset="0"/>
      <p:regular r:id="rId9"/>
    </p:embeddedFont>
    <p:embeddedFont>
      <p:font typeface="Arimo Italics" panose="020B0604020202090204" pitchFamily="34" charset="0"/>
      <p:regular r:id="rId10"/>
    </p:embeddedFont>
    <p:embeddedFont>
      <p:font typeface="Montserrat" pitchFamily="2" charset="77"/>
      <p:regular r:id="rId11"/>
    </p:embeddedFont>
    <p:embeddedFont>
      <p:font typeface="Montserrat Bold" pitchFamily="2" charset="77"/>
      <p:regular r:id="rId12"/>
    </p:embeddedFont>
    <p:embeddedFont>
      <p:font typeface="Montserrat Bold Italics" pitchFamily="2" charset="77"/>
      <p:regular r:id="rId13"/>
    </p:embeddedFont>
    <p:embeddedFont>
      <p:font typeface="Montserrat Extra-Light" pitchFamily="2" charset="77"/>
      <p:regular r:id="rId14"/>
    </p:embeddedFont>
    <p:embeddedFont>
      <p:font typeface="Montserrat Extra-Light Italics" pitchFamily="2" charset="77"/>
      <p:regular r:id="rId15"/>
    </p:embeddedFont>
    <p:embeddedFont>
      <p:font typeface="Montserrat Heavy" pitchFamily="2" charset="77"/>
      <p:regular r:id="rId16"/>
    </p:embeddedFont>
    <p:embeddedFont>
      <p:font typeface="Montserrat Heavy Italics" pitchFamily="2" charset="77"/>
      <p:regular r:id="rId17"/>
    </p:embeddedFont>
    <p:embeddedFont>
      <p:font typeface="Montserrat Italics" pitchFamily="2" charset="77"/>
      <p:regular r:id="rId18"/>
    </p:embeddedFont>
    <p:embeddedFont>
      <p:font typeface="Montserrat Light" pitchFamily="2" charset="77"/>
      <p:regular r:id="rId19"/>
    </p:embeddedFont>
    <p:embeddedFont>
      <p:font typeface="Montserrat Light Italics" pitchFamily="2" charset="77"/>
      <p:regular r:id="rId20"/>
    </p:embeddedFont>
    <p:embeddedFont>
      <p:font typeface="Montserrat Medium" pitchFamily="2" charset="77"/>
      <p:regular r:id="rId21"/>
    </p:embeddedFont>
    <p:embeddedFont>
      <p:font typeface="Montserrat Medium Italics" pitchFamily="2" charset="77"/>
      <p:regular r:id="rId22"/>
    </p:embeddedFont>
    <p:embeddedFont>
      <p:font typeface="Montserrat Semi-Bold" pitchFamily="2" charset="77"/>
      <p:regular r:id="rId23"/>
    </p:embeddedFont>
    <p:embeddedFont>
      <p:font typeface="Montserrat Semi-Bold Italics" pitchFamily="2" charset="77"/>
      <p:regular r:id="rId24"/>
    </p:embeddedFont>
    <p:embeddedFont>
      <p:font typeface="Montserrat Thin" pitchFamily="2" charset="77"/>
      <p:regular r:id="rId25"/>
    </p:embeddedFont>
    <p:embeddedFont>
      <p:font typeface="Montserrat Thin Italics" pitchFamily="2" charset="77"/>
      <p:regular r:id="rId26"/>
    </p:embeddedFont>
    <p:embeddedFont>
      <p:font typeface="Montserrat Ultra-Bold" pitchFamily="2" charset="77"/>
      <p:regular r:id="rId27"/>
    </p:embeddedFont>
    <p:embeddedFont>
      <p:font typeface="Montserrat Ultra-Bold Italics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ion.nsw.gov.au/view/html/inforce/current/act-2009-0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" y="-12855"/>
            <a:ext cx="7560000" cy="847692"/>
            <a:chOff x="0" y="0"/>
            <a:chExt cx="2709333" cy="303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03794"/>
            </a:xfrm>
            <a:custGeom>
              <a:avLst/>
              <a:gdLst/>
              <a:ahLst/>
              <a:cxnLst/>
              <a:rect l="l" t="t" r="r" b="b"/>
              <a:pathLst>
                <a:path w="2709333" h="303794">
                  <a:moveTo>
                    <a:pt x="0" y="0"/>
                  </a:moveTo>
                  <a:lnTo>
                    <a:pt x="2709333" y="0"/>
                  </a:lnTo>
                  <a:lnTo>
                    <a:pt x="2709333" y="303794"/>
                  </a:lnTo>
                  <a:lnTo>
                    <a:pt x="0" y="303794"/>
                  </a:lnTo>
                  <a:close/>
                </a:path>
              </a:pathLst>
            </a:custGeom>
            <a:solidFill>
              <a:srgbClr val="021D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2709333" cy="446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4401" y="1078788"/>
            <a:ext cx="6887787" cy="876825"/>
            <a:chOff x="0" y="0"/>
            <a:chExt cx="2468427" cy="3142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8427" cy="314234"/>
            </a:xfrm>
            <a:custGeom>
              <a:avLst/>
              <a:gdLst/>
              <a:ahLst/>
              <a:cxnLst/>
              <a:rect l="l" t="t" r="r" b="b"/>
              <a:pathLst>
                <a:path w="2468427" h="314234">
                  <a:moveTo>
                    <a:pt x="0" y="0"/>
                  </a:moveTo>
                  <a:lnTo>
                    <a:pt x="2468427" y="0"/>
                  </a:lnTo>
                  <a:lnTo>
                    <a:pt x="2468427" y="314234"/>
                  </a:lnTo>
                  <a:lnTo>
                    <a:pt x="0" y="314234"/>
                  </a:lnTo>
                  <a:close/>
                </a:path>
              </a:pathLst>
            </a:custGeom>
            <a:solidFill>
              <a:srgbClr val="EFEFE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2468427" cy="457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4401" y="2100196"/>
            <a:ext cx="6887787" cy="2019088"/>
            <a:chOff x="0" y="0"/>
            <a:chExt cx="2468427" cy="723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68427" cy="723595"/>
            </a:xfrm>
            <a:custGeom>
              <a:avLst/>
              <a:gdLst/>
              <a:ahLst/>
              <a:cxnLst/>
              <a:rect l="l" t="t" r="r" b="b"/>
              <a:pathLst>
                <a:path w="2468427" h="723595">
                  <a:moveTo>
                    <a:pt x="0" y="0"/>
                  </a:moveTo>
                  <a:lnTo>
                    <a:pt x="2468427" y="0"/>
                  </a:lnTo>
                  <a:lnTo>
                    <a:pt x="2468427" y="723595"/>
                  </a:lnTo>
                  <a:lnTo>
                    <a:pt x="0" y="723595"/>
                  </a:lnTo>
                  <a:close/>
                </a:path>
              </a:pathLst>
            </a:custGeom>
            <a:solidFill>
              <a:srgbClr val="EFEFE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2468427" cy="866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4401" y="4257158"/>
            <a:ext cx="6887787" cy="6194740"/>
            <a:chOff x="0" y="0"/>
            <a:chExt cx="2468427" cy="22200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68427" cy="2220055"/>
            </a:xfrm>
            <a:custGeom>
              <a:avLst/>
              <a:gdLst/>
              <a:ahLst/>
              <a:cxnLst/>
              <a:rect l="l" t="t" r="r" b="b"/>
              <a:pathLst>
                <a:path w="2468427" h="2220055">
                  <a:moveTo>
                    <a:pt x="0" y="0"/>
                  </a:moveTo>
                  <a:lnTo>
                    <a:pt x="2468427" y="0"/>
                  </a:lnTo>
                  <a:lnTo>
                    <a:pt x="2468427" y="2220055"/>
                  </a:lnTo>
                  <a:lnTo>
                    <a:pt x="0" y="2220055"/>
                  </a:lnTo>
                  <a:close/>
                </a:path>
              </a:pathLst>
            </a:custGeom>
            <a:solidFill>
              <a:srgbClr val="EFEFE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2468427" cy="2362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708650" y="9936000"/>
            <a:ext cx="448535" cy="431531"/>
          </a:xfrm>
          <a:custGeom>
            <a:avLst/>
            <a:gdLst/>
            <a:ahLst/>
            <a:cxnLst/>
            <a:rect l="l" t="t" r="r" b="b"/>
            <a:pathLst>
              <a:path w="448535" h="431531">
                <a:moveTo>
                  <a:pt x="0" y="0"/>
                </a:moveTo>
                <a:lnTo>
                  <a:pt x="448535" y="0"/>
                </a:lnTo>
                <a:lnTo>
                  <a:pt x="448535" y="431531"/>
                </a:lnTo>
                <a:lnTo>
                  <a:pt x="0" y="431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70" b="-197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7034" y="1200018"/>
            <a:ext cx="6258495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9"/>
              </a:lnSpc>
            </a:pPr>
            <a:r>
              <a:rPr lang="en-US" sz="1099">
                <a:solidFill>
                  <a:srgbClr val="000000"/>
                </a:solidFill>
                <a:latin typeface="Montserrat"/>
              </a:rPr>
              <a:t>At least two reference checks should be carried out before the offer. </a:t>
            </a:r>
          </a:p>
          <a:p>
            <a:pPr>
              <a:lnSpc>
                <a:spcPts val="1649"/>
              </a:lnSpc>
            </a:pPr>
            <a:r>
              <a:rPr lang="en-US" sz="1099">
                <a:solidFill>
                  <a:srgbClr val="000000"/>
                </a:solidFill>
                <a:latin typeface="Montserrat"/>
              </a:rPr>
              <a:t>Request referee contact details  from past Supervisors, Employers and or Customers,</a:t>
            </a:r>
          </a:p>
          <a:p>
            <a:pPr>
              <a:lnSpc>
                <a:spcPts val="1649"/>
              </a:lnSpc>
            </a:pPr>
            <a:endParaRPr lang="en-US" sz="1099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8886" y="2294781"/>
            <a:ext cx="6414031" cy="159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4"/>
              </a:lnSpc>
            </a:pPr>
            <a:r>
              <a:rPr lang="en-US" sz="989">
                <a:solidFill>
                  <a:srgbClr val="000000"/>
                </a:solidFill>
                <a:latin typeface="Montserrat Bold"/>
              </a:rPr>
              <a:t>REFERENCE CHECK FOR: </a:t>
            </a:r>
            <a:r>
              <a:rPr lang="en-US" sz="989">
                <a:solidFill>
                  <a:srgbClr val="000000"/>
                </a:solidFill>
                <a:latin typeface="Montserrat"/>
              </a:rPr>
              <a:t>Insert Candidate name.</a:t>
            </a:r>
          </a:p>
          <a:p>
            <a:pPr>
              <a:lnSpc>
                <a:spcPts val="1484"/>
              </a:lnSpc>
            </a:pPr>
            <a:r>
              <a:rPr lang="en-US" sz="989">
                <a:solidFill>
                  <a:srgbClr val="000000"/>
                </a:solidFill>
                <a:latin typeface="Montserrat Bold"/>
              </a:rPr>
              <a:t>FROM</a:t>
            </a:r>
            <a:r>
              <a:rPr lang="en-US" sz="989">
                <a:solidFill>
                  <a:srgbClr val="000000"/>
                </a:solidFill>
                <a:latin typeface="Montserrat"/>
              </a:rPr>
              <a:t>: Insert Company name</a:t>
            </a:r>
          </a:p>
          <a:p>
            <a:pPr>
              <a:lnSpc>
                <a:spcPts val="1335"/>
              </a:lnSpc>
            </a:pPr>
            <a:endParaRPr lang="en-US" sz="989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1485"/>
              </a:lnSpc>
            </a:pPr>
            <a:r>
              <a:rPr lang="en-US" sz="990">
                <a:solidFill>
                  <a:srgbClr val="000000"/>
                </a:solidFill>
                <a:latin typeface="Montserrat Bold"/>
              </a:rPr>
              <a:t>Instructions</a:t>
            </a:r>
            <a:r>
              <a:rPr lang="en-US" sz="990">
                <a:solidFill>
                  <a:srgbClr val="000000"/>
                </a:solidFill>
                <a:latin typeface="Montserrat"/>
              </a:rPr>
              <a:t>: The information in this document may be requested by the candidate under the Freedom of Information Act </a:t>
            </a:r>
            <a:r>
              <a:rPr lang="en-US" sz="990">
                <a:solidFill>
                  <a:srgbClr val="000000"/>
                </a:solidFill>
                <a:latin typeface="Montserrat"/>
                <a:hlinkClick r:id="rId3" tooltip="https://legislation.nsw.gov.au/view/html/inforce/current/act-2009-052"/>
              </a:rPr>
              <a:t>https://legislation.nsw.gov.au/view/html/inforce/current/act-2009-052</a:t>
            </a:r>
          </a:p>
          <a:p>
            <a:pPr>
              <a:lnSpc>
                <a:spcPts val="1335"/>
              </a:lnSpc>
            </a:pPr>
            <a:endParaRPr lang="en-US" sz="990">
              <a:solidFill>
                <a:srgbClr val="000000"/>
              </a:solidFill>
              <a:latin typeface="Montserrat"/>
              <a:hlinkClick r:id="rId3" tooltip="https://legislation.nsw.gov.au/view/html/inforce/current/act-2009-052"/>
            </a:endParaRPr>
          </a:p>
          <a:p>
            <a:pPr>
              <a:lnSpc>
                <a:spcPts val="1335"/>
              </a:lnSpc>
            </a:pPr>
            <a:r>
              <a:rPr lang="en-US" sz="890">
                <a:solidFill>
                  <a:srgbClr val="000000"/>
                </a:solidFill>
                <a:latin typeface="Montserrat"/>
              </a:rPr>
              <a:t>Information contained in this document should not breach Anti-Discrimination Laws of any kind. https://legislation.nsw.gov.au/view/whole/html/inforce/current/act-1977-048 </a:t>
            </a:r>
          </a:p>
          <a:p>
            <a:pPr>
              <a:lnSpc>
                <a:spcPts val="1335"/>
              </a:lnSpc>
            </a:pPr>
            <a:endParaRPr lang="en-US" sz="89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6471" y="4443134"/>
            <a:ext cx="6366295" cy="304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endParaRPr/>
          </a:p>
          <a:p>
            <a:pPr algn="just">
              <a:lnSpc>
                <a:spcPts val="1799"/>
              </a:lnSpc>
            </a:pPr>
            <a:r>
              <a:rPr lang="en-US" sz="1199">
                <a:solidFill>
                  <a:srgbClr val="000000"/>
                </a:solidFill>
                <a:latin typeface="Montserrat"/>
              </a:rPr>
              <a:t>Thank you for taking the time to speak with me about (insert candidate name). </a:t>
            </a:r>
          </a:p>
          <a:p>
            <a:pPr algn="just">
              <a:lnSpc>
                <a:spcPts val="1799"/>
              </a:lnSpc>
            </a:pPr>
            <a:r>
              <a:rPr lang="en-US" sz="1199">
                <a:solidFill>
                  <a:srgbClr val="000000"/>
                </a:solidFill>
                <a:latin typeface="Montserrat"/>
              </a:rPr>
              <a:t>(Candidate name) has applied for a (insert position title) position, and as part of our due diligence, we would like to conduct a reference check. </a:t>
            </a:r>
          </a:p>
          <a:p>
            <a:pPr algn="just">
              <a:lnSpc>
                <a:spcPts val="1799"/>
              </a:lnSpc>
            </a:pPr>
            <a:endParaRPr lang="en-US" sz="11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799"/>
              </a:lnSpc>
            </a:pPr>
            <a:r>
              <a:rPr lang="en-US" sz="1199">
                <a:solidFill>
                  <a:srgbClr val="000000"/>
                </a:solidFill>
                <a:latin typeface="Montserrat"/>
              </a:rPr>
              <a:t>(Candidate name) has provided your details as a referee. </a:t>
            </a:r>
          </a:p>
          <a:p>
            <a:pPr algn="just">
              <a:lnSpc>
                <a:spcPts val="1799"/>
              </a:lnSpc>
            </a:pPr>
            <a:endParaRPr lang="en-US" sz="11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799"/>
              </a:lnSpc>
            </a:pPr>
            <a:r>
              <a:rPr lang="en-US" sz="1199">
                <a:solidFill>
                  <a:srgbClr val="000000"/>
                </a:solidFill>
                <a:latin typeface="Montserrat"/>
              </a:rPr>
              <a:t>Are you happy to give a verbal check where I will record the information? </a:t>
            </a:r>
          </a:p>
          <a:p>
            <a:pPr algn="just">
              <a:lnSpc>
                <a:spcPts val="1799"/>
              </a:lnSpc>
            </a:pPr>
            <a:endParaRPr lang="en-US" sz="11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799"/>
              </a:lnSpc>
            </a:pPr>
            <a:r>
              <a:rPr lang="en-US" sz="1199">
                <a:solidFill>
                  <a:srgbClr val="000000"/>
                </a:solidFill>
                <a:latin typeface="Montserrat"/>
              </a:rPr>
              <a:t>Please note that this information may be provided to the candidate if requested. Are you happy to proceed?</a:t>
            </a:r>
          </a:p>
          <a:p>
            <a:pPr algn="just">
              <a:lnSpc>
                <a:spcPts val="1799"/>
              </a:lnSpc>
            </a:pPr>
            <a:endParaRPr lang="en-US" sz="11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799"/>
              </a:lnSpc>
            </a:pPr>
            <a:endParaRPr lang="en-US" sz="1199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799"/>
              </a:lnSpc>
              <a:spcBef>
                <a:spcPct val="0"/>
              </a:spcBef>
            </a:pPr>
            <a:endParaRPr lang="en-US" sz="1199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5190" y="-12854"/>
            <a:ext cx="3745738" cy="748526"/>
            <a:chOff x="-108174" y="-84444"/>
            <a:chExt cx="1342388" cy="2682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4214" cy="134904"/>
            </a:xfrm>
            <a:custGeom>
              <a:avLst/>
              <a:gdLst/>
              <a:ahLst/>
              <a:cxnLst/>
              <a:rect l="l" t="t" r="r" b="b"/>
              <a:pathLst>
                <a:path w="1234214" h="134904">
                  <a:moveTo>
                    <a:pt x="67452" y="0"/>
                  </a:moveTo>
                  <a:lnTo>
                    <a:pt x="1166762" y="0"/>
                  </a:lnTo>
                  <a:cubicBezTo>
                    <a:pt x="1204014" y="0"/>
                    <a:pt x="1234214" y="30199"/>
                    <a:pt x="1234214" y="67452"/>
                  </a:cubicBezTo>
                  <a:lnTo>
                    <a:pt x="1234214" y="67452"/>
                  </a:lnTo>
                  <a:cubicBezTo>
                    <a:pt x="1234214" y="85342"/>
                    <a:pt x="1227107" y="102498"/>
                    <a:pt x="1214457" y="115148"/>
                  </a:cubicBezTo>
                  <a:cubicBezTo>
                    <a:pt x="1201808" y="127798"/>
                    <a:pt x="1184651" y="134904"/>
                    <a:pt x="1166762" y="134904"/>
                  </a:cubicBezTo>
                  <a:lnTo>
                    <a:pt x="67452" y="134904"/>
                  </a:lnTo>
                  <a:cubicBezTo>
                    <a:pt x="49563" y="134904"/>
                    <a:pt x="32406" y="127798"/>
                    <a:pt x="19756" y="115148"/>
                  </a:cubicBezTo>
                  <a:cubicBezTo>
                    <a:pt x="7107" y="102498"/>
                    <a:pt x="0" y="85342"/>
                    <a:pt x="0" y="67452"/>
                  </a:cubicBezTo>
                  <a:lnTo>
                    <a:pt x="0" y="67452"/>
                  </a:lnTo>
                  <a:cubicBezTo>
                    <a:pt x="0" y="49563"/>
                    <a:pt x="7107" y="32406"/>
                    <a:pt x="19756" y="19756"/>
                  </a:cubicBezTo>
                  <a:cubicBezTo>
                    <a:pt x="32406" y="7107"/>
                    <a:pt x="49563" y="0"/>
                    <a:pt x="674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-108174" y="-84444"/>
              <a:ext cx="1234214" cy="268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1199">
                  <a:solidFill>
                    <a:srgbClr val="000000"/>
                  </a:solidFill>
                  <a:latin typeface="Montserrat"/>
                </a:rPr>
                <a:t>REFERENCE CHECK TEMPLATE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47034" y="10480445"/>
            <a:ext cx="1235422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Montserrat"/>
              </a:rPr>
              <a:t>talentecology.com.au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" y="-12855"/>
            <a:ext cx="7560000" cy="847692"/>
            <a:chOff x="0" y="0"/>
            <a:chExt cx="2709333" cy="3037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03794"/>
            </a:xfrm>
            <a:custGeom>
              <a:avLst/>
              <a:gdLst/>
              <a:ahLst/>
              <a:cxnLst/>
              <a:rect l="l" t="t" r="r" b="b"/>
              <a:pathLst>
                <a:path w="2709333" h="303794">
                  <a:moveTo>
                    <a:pt x="0" y="0"/>
                  </a:moveTo>
                  <a:lnTo>
                    <a:pt x="2709333" y="0"/>
                  </a:lnTo>
                  <a:lnTo>
                    <a:pt x="2709333" y="303794"/>
                  </a:lnTo>
                  <a:lnTo>
                    <a:pt x="0" y="303794"/>
                  </a:lnTo>
                  <a:close/>
                </a:path>
              </a:pathLst>
            </a:custGeom>
            <a:solidFill>
              <a:srgbClr val="021D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2709333" cy="446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2538" y="-12859"/>
            <a:ext cx="3778390" cy="748526"/>
            <a:chOff x="-119876" y="-90379"/>
            <a:chExt cx="1354090" cy="2682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4214" cy="134904"/>
            </a:xfrm>
            <a:custGeom>
              <a:avLst/>
              <a:gdLst/>
              <a:ahLst/>
              <a:cxnLst/>
              <a:rect l="l" t="t" r="r" b="b"/>
              <a:pathLst>
                <a:path w="1234214" h="134904">
                  <a:moveTo>
                    <a:pt x="67452" y="0"/>
                  </a:moveTo>
                  <a:lnTo>
                    <a:pt x="1166762" y="0"/>
                  </a:lnTo>
                  <a:cubicBezTo>
                    <a:pt x="1204014" y="0"/>
                    <a:pt x="1234214" y="30199"/>
                    <a:pt x="1234214" y="67452"/>
                  </a:cubicBezTo>
                  <a:lnTo>
                    <a:pt x="1234214" y="67452"/>
                  </a:lnTo>
                  <a:cubicBezTo>
                    <a:pt x="1234214" y="85342"/>
                    <a:pt x="1227107" y="102498"/>
                    <a:pt x="1214457" y="115148"/>
                  </a:cubicBezTo>
                  <a:cubicBezTo>
                    <a:pt x="1201808" y="127798"/>
                    <a:pt x="1184651" y="134904"/>
                    <a:pt x="1166762" y="134904"/>
                  </a:cubicBezTo>
                  <a:lnTo>
                    <a:pt x="67452" y="134904"/>
                  </a:lnTo>
                  <a:cubicBezTo>
                    <a:pt x="49563" y="134904"/>
                    <a:pt x="32406" y="127798"/>
                    <a:pt x="19756" y="115148"/>
                  </a:cubicBezTo>
                  <a:cubicBezTo>
                    <a:pt x="7107" y="102498"/>
                    <a:pt x="0" y="85342"/>
                    <a:pt x="0" y="67452"/>
                  </a:cubicBezTo>
                  <a:lnTo>
                    <a:pt x="0" y="67452"/>
                  </a:lnTo>
                  <a:cubicBezTo>
                    <a:pt x="0" y="49563"/>
                    <a:pt x="7107" y="32406"/>
                    <a:pt x="19756" y="19756"/>
                  </a:cubicBezTo>
                  <a:cubicBezTo>
                    <a:pt x="32406" y="7107"/>
                    <a:pt x="49563" y="0"/>
                    <a:pt x="674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-119876" y="-90379"/>
              <a:ext cx="1234214" cy="268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1199">
                  <a:solidFill>
                    <a:srgbClr val="000000"/>
                  </a:solidFill>
                  <a:latin typeface="Montserrat"/>
                </a:rPr>
                <a:t>REFERENCE CHECK TEMPLATE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034" y="1001772"/>
            <a:ext cx="6887787" cy="9452885"/>
            <a:chOff x="0" y="0"/>
            <a:chExt cx="2468427" cy="3387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68427" cy="3387701"/>
            </a:xfrm>
            <a:custGeom>
              <a:avLst/>
              <a:gdLst/>
              <a:ahLst/>
              <a:cxnLst/>
              <a:rect l="l" t="t" r="r" b="b"/>
              <a:pathLst>
                <a:path w="2468427" h="3387701">
                  <a:moveTo>
                    <a:pt x="0" y="0"/>
                  </a:moveTo>
                  <a:lnTo>
                    <a:pt x="2468427" y="0"/>
                  </a:lnTo>
                  <a:lnTo>
                    <a:pt x="2468427" y="3387701"/>
                  </a:lnTo>
                  <a:lnTo>
                    <a:pt x="0" y="3387701"/>
                  </a:lnTo>
                  <a:close/>
                </a:path>
              </a:pathLst>
            </a:custGeom>
            <a:solidFill>
              <a:srgbClr val="EFEFE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2468427" cy="3530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04000" y="10023126"/>
            <a:ext cx="448535" cy="431531"/>
          </a:xfrm>
          <a:custGeom>
            <a:avLst/>
            <a:gdLst/>
            <a:ahLst/>
            <a:cxnLst/>
            <a:rect l="l" t="t" r="r" b="b"/>
            <a:pathLst>
              <a:path w="448535" h="431531">
                <a:moveTo>
                  <a:pt x="0" y="0"/>
                </a:moveTo>
                <a:lnTo>
                  <a:pt x="448535" y="0"/>
                </a:lnTo>
                <a:lnTo>
                  <a:pt x="448535" y="431531"/>
                </a:lnTo>
                <a:lnTo>
                  <a:pt x="0" y="431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70" b="-197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26304" y="1231717"/>
            <a:ext cx="6529246" cy="94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1.      How do you know (insert candidate name)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2.     In what capacity did you work with them?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3.     How long did you work together?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AU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4.    Can you please describe their role? What were they responsible for?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5.     Can you please describe their character/</a:t>
            </a:r>
            <a:r>
              <a:rPr lang="en-US" sz="1064" dirty="0" err="1">
                <a:solidFill>
                  <a:srgbClr val="000000"/>
                </a:solidFill>
                <a:latin typeface="Montserrat"/>
              </a:rPr>
              <a:t>behaviour</a:t>
            </a:r>
            <a:r>
              <a:rPr lang="en-US" sz="1064" dirty="0">
                <a:solidFill>
                  <a:srgbClr val="000000"/>
                </a:solidFill>
                <a:latin typeface="Montserrat"/>
              </a:rPr>
              <a:t>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6.     This role requires them to work in a team / or autonomously – in our experience, what work environment suits them best?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7.     How do they like to be managed?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8.     Were there any performance or </a:t>
            </a:r>
            <a:r>
              <a:rPr lang="en-US" sz="1064" dirty="0" err="1">
                <a:solidFill>
                  <a:srgbClr val="000000"/>
                </a:solidFill>
                <a:latin typeface="Montserrat"/>
              </a:rPr>
              <a:t>behavioural</a:t>
            </a:r>
            <a:r>
              <a:rPr lang="en-US" sz="1064" dirty="0">
                <a:solidFill>
                  <a:srgbClr val="000000"/>
                </a:solidFill>
                <a:latin typeface="Montserrat"/>
              </a:rPr>
              <a:t> issues you had to manage?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9.     What are their development areas and strengths?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10.  Is there any other information you would like to provide that will help make a final decision?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11.    Would you consider re-employing then?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1596"/>
              </a:lnSpc>
              <a:spcBef>
                <a:spcPct val="0"/>
              </a:spcBef>
            </a:pPr>
            <a:r>
              <a:rPr lang="en-US" sz="1064" dirty="0">
                <a:solidFill>
                  <a:srgbClr val="000000"/>
                </a:solidFill>
                <a:latin typeface="Montserrat"/>
              </a:rPr>
              <a:t>That’s it. Thank you very much for your time.  </a:t>
            </a:r>
          </a:p>
          <a:p>
            <a:pPr algn="just">
              <a:lnSpc>
                <a:spcPts val="1596"/>
              </a:lnSpc>
              <a:spcBef>
                <a:spcPct val="0"/>
              </a:spcBef>
            </a:pPr>
            <a:endParaRPr lang="en-US" sz="1064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9062" y="10450454"/>
            <a:ext cx="1235422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00000"/>
                </a:solidFill>
                <a:latin typeface="Montserrat"/>
              </a:rPr>
              <a:t>talentecology.com.au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911F3609B9B4D965EC21A3D9241D3" ma:contentTypeVersion="6" ma:contentTypeDescription="Create a new document." ma:contentTypeScope="" ma:versionID="796d6e421463175917e2f893bdfcfe58">
  <xsd:schema xmlns:xsd="http://www.w3.org/2001/XMLSchema" xmlns:xs="http://www.w3.org/2001/XMLSchema" xmlns:p="http://schemas.microsoft.com/office/2006/metadata/properties" xmlns:ns2="8f96cc99-3364-4b48-8059-73f8b24ac37f" xmlns:ns3="cee24f3b-b74e-4e38-8283-3973c5f40939" targetNamespace="http://schemas.microsoft.com/office/2006/metadata/properties" ma:root="true" ma:fieldsID="5689fe3be705f84178af2d80e6174404" ns2:_="" ns3:_="">
    <xsd:import namespace="8f96cc99-3364-4b48-8059-73f8b24ac37f"/>
    <xsd:import namespace="cee24f3b-b74e-4e38-8283-3973c5f409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6cc99-3364-4b48-8059-73f8b24ac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24f3b-b74e-4e38-8283-3973c5f409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6F028A-D639-4FF4-970D-127CDB9D112F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C60EA30-FF19-46CD-9956-0846504C2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C3C0E-2B8B-4123-A73C-51E469A855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f96cc99-3364-4b48-8059-73f8b24ac37f"/>
    <ds:schemaRef ds:uri="cee24f3b-b74e-4e38-8283-3973c5f409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POSITION DESCRIPTION</dc:title>
  <cp:lastModifiedBy>Josette Moffatt</cp:lastModifiedBy>
  <cp:revision>3</cp:revision>
  <dcterms:created xsi:type="dcterms:W3CDTF">2006-08-16T00:00:00Z</dcterms:created>
  <dcterms:modified xsi:type="dcterms:W3CDTF">2024-02-23T22:56:49Z</dcterms:modified>
  <dc:identifier>DAF9nZ-Um90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0x010100D5F911F3609B9B4D965EC21A3D9241D3</vt:lpwstr>
  </property>
</Properties>
</file>