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8" r:id="rId4"/>
    <p:sldId id="259" r:id="rId5"/>
    <p:sldId id="258" r:id="rId6"/>
    <p:sldId id="265" r:id="rId7"/>
    <p:sldId id="260" r:id="rId8"/>
    <p:sldId id="261" r:id="rId9"/>
    <p:sldId id="262" r:id="rId10"/>
    <p:sldId id="263" r:id="rId11"/>
    <p:sldId id="266" r:id="rId12"/>
    <p:sldId id="264" r:id="rId13"/>
    <p:sldId id="269" r:id="rId14"/>
    <p:sldId id="271" r:id="rId15"/>
    <p:sldId id="270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805F250-D042-4AA8-8999-352EB738707A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1BCB627-6EAE-4261-93D3-726EBAF1688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250-D042-4AA8-8999-352EB738707A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B627-6EAE-4261-93D3-726EBAF1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250-D042-4AA8-8999-352EB738707A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B627-6EAE-4261-93D3-726EBAF1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250-D042-4AA8-8999-352EB738707A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B627-6EAE-4261-93D3-726EBAF1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250-D042-4AA8-8999-352EB738707A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B627-6EAE-4261-93D3-726EBAF1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250-D042-4AA8-8999-352EB738707A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B627-6EAE-4261-93D3-726EBAF168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250-D042-4AA8-8999-352EB738707A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B627-6EAE-4261-93D3-726EBAF1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250-D042-4AA8-8999-352EB738707A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B627-6EAE-4261-93D3-726EBAF1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250-D042-4AA8-8999-352EB738707A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B627-6EAE-4261-93D3-726EBAF1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250-D042-4AA8-8999-352EB738707A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B627-6EAE-4261-93D3-726EBAF1688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F250-D042-4AA8-8999-352EB738707A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B627-6EAE-4261-93D3-726EBAF16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805F250-D042-4AA8-8999-352EB738707A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1BCB627-6EAE-4261-93D3-726EBAF168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Expanding Our Roots</a:t>
            </a:r>
            <a:br>
              <a:rPr lang="en-US" dirty="0" smtClean="0"/>
            </a:br>
            <a:r>
              <a:rPr lang="en-US" dirty="0" smtClean="0"/>
              <a:t>Greenhouse Project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Holyoke Agricultural Education</a:t>
            </a:r>
            <a:endParaRPr lang="en-US" dirty="0"/>
          </a:p>
        </p:txBody>
      </p:sp>
      <p:pic>
        <p:nvPicPr>
          <p:cNvPr id="1026" name="Picture 2" descr="Image result for greenhouse tea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1827068"/>
            <a:ext cx="4167909" cy="31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24744" cy="1143000"/>
          </a:xfrm>
        </p:spPr>
        <p:txBody>
          <a:bodyPr/>
          <a:lstStyle/>
          <a:p>
            <a:r>
              <a:rPr lang="en-US" dirty="0" smtClean="0"/>
              <a:t>Long 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Providing opportunities to ALL students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Post-Secondary &amp; Career Interests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Growing the Ag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Many successful similar projects</a:t>
            </a:r>
          </a:p>
          <a:p>
            <a:pPr marL="68580" indent="0">
              <a:buNone/>
            </a:pPr>
            <a:endParaRPr lang="en-US" sz="1800" dirty="0" smtClean="0"/>
          </a:p>
          <a:p>
            <a:r>
              <a:rPr lang="en-US" sz="1800" dirty="0"/>
              <a:t>Nutrition - USDA Healthier School </a:t>
            </a:r>
            <a:r>
              <a:rPr lang="en-US" sz="1800" dirty="0" smtClean="0"/>
              <a:t>Programs, Farm to School Programs, USA National School Garden Program </a:t>
            </a:r>
          </a:p>
          <a:p>
            <a:endParaRPr lang="en-US" sz="1800" dirty="0"/>
          </a:p>
          <a:p>
            <a:r>
              <a:rPr lang="en-US" sz="1800" dirty="0" smtClean="0"/>
              <a:t>Careers in agriculture are crucial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According to Forbes- 57,900 </a:t>
            </a:r>
            <a:r>
              <a:rPr lang="en-US" sz="1800" dirty="0"/>
              <a:t>jobs per </a:t>
            </a:r>
            <a:r>
              <a:rPr lang="en-US" sz="1800" dirty="0" smtClean="0"/>
              <a:t>year</a:t>
            </a:r>
            <a:r>
              <a:rPr lang="en-US" sz="1800" dirty="0"/>
              <a:t>, only 35,400 graduates per </a:t>
            </a:r>
            <a:r>
              <a:rPr lang="en-US" sz="1800" dirty="0" smtClean="0"/>
              <a:t>year</a:t>
            </a:r>
          </a:p>
          <a:p>
            <a:pPr lvl="1"/>
            <a:r>
              <a:rPr lang="en-US" sz="1600" dirty="0"/>
              <a:t>27% of these agricultural jobs are in the STEM fields </a:t>
            </a:r>
            <a:endParaRPr lang="en-US" sz="1600" dirty="0" smtClean="0"/>
          </a:p>
          <a:p>
            <a:pPr lvl="1"/>
            <a:endParaRPr lang="en-US" sz="16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66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1800" dirty="0" smtClean="0"/>
              <a:t>“By bringing elementary students to see the greenhouse, we will spark an interest for agriculture at a young age” -Wyatt McCallum, 12th</a:t>
            </a:r>
          </a:p>
          <a:p>
            <a:pPr algn="ctr">
              <a:buFontTx/>
              <a:buChar char="-"/>
            </a:pPr>
            <a:endParaRPr lang="en-US" sz="1800" dirty="0" smtClean="0"/>
          </a:p>
          <a:p>
            <a:pPr algn="ctr"/>
            <a:r>
              <a:rPr lang="en-US" sz="1800" dirty="0" smtClean="0"/>
              <a:t>“A greenhouse could benefit anyone, especially those who live in town and don’t have the opportunity to work on a real agricultural establishment.”-Cole LeBlanc, 10th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“We will be able to learn more about agriculture because we will have a hands-on education.” -Ashley Aranda, 8th</a:t>
            </a:r>
          </a:p>
          <a:p>
            <a:pPr algn="ctr">
              <a:buFontTx/>
              <a:buChar char="-"/>
            </a:pPr>
            <a:endParaRPr lang="en-US" dirty="0"/>
          </a:p>
          <a:p>
            <a:pPr algn="ctr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$25,000 Plan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505504" cy="350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51054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Junior Teaching Greenhouse</a:t>
            </a:r>
          </a:p>
          <a:p>
            <a:pPr algn="ctr"/>
            <a:r>
              <a:rPr lang="en-US" dirty="0"/>
              <a:t>Width = 18'</a:t>
            </a:r>
          </a:p>
          <a:p>
            <a:pPr algn="ctr"/>
            <a:r>
              <a:rPr lang="en-US" dirty="0"/>
              <a:t>Length = 36'</a:t>
            </a:r>
          </a:p>
          <a:p>
            <a:pPr algn="ctr"/>
            <a:r>
              <a:rPr lang="en-US" dirty="0"/>
              <a:t>Height = 10' 6"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$25,000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sz="2800" dirty="0" smtClean="0"/>
              <a:t>One hydroponic system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Benches/ Bench Tops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Basic growing supplies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Misting system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$50,000 Plan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5257800"/>
            <a:ext cx="2722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Senior Teaching Greenhouse </a:t>
            </a:r>
          </a:p>
          <a:p>
            <a:pPr algn="ctr"/>
            <a:r>
              <a:rPr lang="en-US" dirty="0" smtClean="0"/>
              <a:t>Width=</a:t>
            </a:r>
            <a:r>
              <a:rPr lang="pl-PL" dirty="0" smtClean="0"/>
              <a:t>24</a:t>
            </a:r>
            <a:r>
              <a:rPr lang="pl-PL" dirty="0"/>
              <a:t>' </a:t>
            </a:r>
            <a:r>
              <a:rPr lang="pl-PL" dirty="0" smtClean="0"/>
              <a:t> </a:t>
            </a:r>
            <a:endParaRPr lang="en-US" dirty="0"/>
          </a:p>
          <a:p>
            <a:pPr algn="ctr"/>
            <a:r>
              <a:rPr lang="en-US" dirty="0" smtClean="0"/>
              <a:t>Length= </a:t>
            </a:r>
            <a:r>
              <a:rPr lang="pl-PL" dirty="0" smtClean="0"/>
              <a:t>48'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07969"/>
            <a:ext cx="3799774" cy="284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8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$50,000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Larger </a:t>
            </a:r>
            <a:r>
              <a:rPr lang="en-US" sz="2800" dirty="0"/>
              <a:t>h</a:t>
            </a:r>
            <a:r>
              <a:rPr lang="en-US" sz="2800" dirty="0" smtClean="0"/>
              <a:t>ydroponics system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Fodder systems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Rolling Benches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Germination Chamber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Control Panel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03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5400" dirty="0" smtClean="0"/>
              <a:t>Thank you for your consideration!</a:t>
            </a:r>
          </a:p>
          <a:p>
            <a:pPr algn="ctr"/>
            <a:endParaRPr lang="en-US" sz="5400" dirty="0"/>
          </a:p>
          <a:p>
            <a:pPr marL="68580" indent="0" algn="ctr">
              <a:buNone/>
            </a:pPr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584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Hands-on experiences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Meaningful Supervised Agricultural Experiences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Partners in Active Learning (PALS) Program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Growing lettuce for school cafeteria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35083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25146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Junior Teaching Greenhouse</a:t>
            </a:r>
          </a:p>
          <a:p>
            <a:endParaRPr lang="en-US" dirty="0" smtClean="0"/>
          </a:p>
          <a:p>
            <a:r>
              <a:rPr lang="en-US" dirty="0" smtClean="0"/>
              <a:t>Greenhousemegastore.com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Holyoke Ag. Ed.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HJS/HHS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Elementary School- PALS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The School Cafeteria through fresh food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The community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2476500" cy="234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7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20% of students live on a family farm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50% Free &amp; Reduced Lunch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2021 Graduation Requirements- Capstone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Meaningful SAE’s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5002823"/>
            <a:ext cx="2009775" cy="185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6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Driven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Business Plans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Research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Hydroponics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63" y="2438400"/>
            <a:ext cx="3937077" cy="295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2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Plant Sale </a:t>
            </a:r>
          </a:p>
          <a:p>
            <a:r>
              <a:rPr lang="en-US" dirty="0" smtClean="0"/>
              <a:t>Potential of grants</a:t>
            </a:r>
          </a:p>
          <a:p>
            <a:pPr lvl="1"/>
            <a:r>
              <a:rPr lang="en-US" dirty="0" smtClean="0"/>
              <a:t>DuPont Pioneer</a:t>
            </a:r>
          </a:p>
          <a:p>
            <a:pPr lvl="1"/>
            <a:r>
              <a:rPr lang="en-US" dirty="0" smtClean="0"/>
              <a:t>Colorado FFA Foundation</a:t>
            </a:r>
          </a:p>
          <a:p>
            <a:pPr lvl="1"/>
            <a:r>
              <a:rPr lang="en-US" dirty="0" smtClean="0"/>
              <a:t>Colorado Garden Foundation</a:t>
            </a:r>
          </a:p>
          <a:p>
            <a:pPr lvl="1"/>
            <a:r>
              <a:rPr lang="en-US" dirty="0" smtClean="0"/>
              <a:t>Colorado Corn Grant</a:t>
            </a:r>
          </a:p>
          <a:p>
            <a:pPr lvl="1"/>
            <a:r>
              <a:rPr lang="en-US" dirty="0"/>
              <a:t>USDA Rural Developments </a:t>
            </a:r>
            <a:r>
              <a:rPr lang="en-US" dirty="0" smtClean="0"/>
              <a:t>Grant</a:t>
            </a:r>
          </a:p>
          <a:p>
            <a:pPr lvl="1"/>
            <a:r>
              <a:rPr lang="en-US" dirty="0" smtClean="0"/>
              <a:t>Farm to School 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 Year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Hold Annual Plant Sale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Establish PALS Program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Hydroponic Lettuce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3-Year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2021 </a:t>
            </a:r>
            <a:r>
              <a:rPr lang="en-US" dirty="0"/>
              <a:t>Graduation </a:t>
            </a:r>
            <a:r>
              <a:rPr lang="en-US" dirty="0" smtClean="0"/>
              <a:t>Guidelines- Capstone Class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Expanding from one plant sale, to multiple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2634</TotalTime>
  <Words>354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Expanding Our Roots Greenhouse Project </vt:lpstr>
      <vt:lpstr>The Purpose</vt:lpstr>
      <vt:lpstr>The Structure</vt:lpstr>
      <vt:lpstr>Who Benefits</vt:lpstr>
      <vt:lpstr>The Need</vt:lpstr>
      <vt:lpstr>Student Driven </vt:lpstr>
      <vt:lpstr>Sustainability </vt:lpstr>
      <vt:lpstr>1- Year Goal</vt:lpstr>
      <vt:lpstr>3-Year Goal</vt:lpstr>
      <vt:lpstr>Long Term Goals</vt:lpstr>
      <vt:lpstr>Supporting Arguments</vt:lpstr>
      <vt:lpstr>Supporting Arguments</vt:lpstr>
      <vt:lpstr>$25,000 Plan </vt:lpstr>
      <vt:lpstr>$25,000 Plan</vt:lpstr>
      <vt:lpstr>$50,000 Plan </vt:lpstr>
      <vt:lpstr>$50,000 Plan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Our Roots Greenhouse Project</dc:title>
  <dc:creator>Shauna Brown</dc:creator>
  <cp:lastModifiedBy>Shauna Brown</cp:lastModifiedBy>
  <cp:revision>22</cp:revision>
  <dcterms:created xsi:type="dcterms:W3CDTF">2017-04-20T13:40:00Z</dcterms:created>
  <dcterms:modified xsi:type="dcterms:W3CDTF">2017-07-18T16:00:33Z</dcterms:modified>
</cp:coreProperties>
</file>