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56" r:id="rId2"/>
    <p:sldId id="438" r:id="rId3"/>
    <p:sldId id="264" r:id="rId4"/>
    <p:sldId id="265" r:id="rId5"/>
    <p:sldId id="258" r:id="rId6"/>
    <p:sldId id="259" r:id="rId7"/>
    <p:sldId id="260" r:id="rId8"/>
    <p:sldId id="261" r:id="rId9"/>
    <p:sldId id="262" r:id="rId10"/>
    <p:sldId id="263" r:id="rId11"/>
    <p:sldId id="288" r:id="rId12"/>
    <p:sldId id="287"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9" r:id="rId26"/>
    <p:sldId id="280" r:id="rId27"/>
    <p:sldId id="281" r:id="rId28"/>
    <p:sldId id="282" r:id="rId29"/>
    <p:sldId id="283" r:id="rId30"/>
    <p:sldId id="284" r:id="rId31"/>
    <p:sldId id="285" r:id="rId32"/>
    <p:sldId id="337" r:id="rId33"/>
    <p:sldId id="289" r:id="rId34"/>
    <p:sldId id="290" r:id="rId35"/>
    <p:sldId id="291" r:id="rId36"/>
    <p:sldId id="293" r:id="rId37"/>
    <p:sldId id="294"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 id="316" r:id="rId58"/>
    <p:sldId id="315" r:id="rId59"/>
    <p:sldId id="317" r:id="rId60"/>
    <p:sldId id="318" r:id="rId61"/>
    <p:sldId id="319" r:id="rId62"/>
    <p:sldId id="320" r:id="rId63"/>
    <p:sldId id="321" r:id="rId64"/>
    <p:sldId id="322" r:id="rId65"/>
    <p:sldId id="323" r:id="rId66"/>
    <p:sldId id="324" r:id="rId67"/>
    <p:sldId id="325" r:id="rId68"/>
    <p:sldId id="326" r:id="rId69"/>
    <p:sldId id="327" r:id="rId70"/>
    <p:sldId id="328" r:id="rId71"/>
    <p:sldId id="329" r:id="rId72"/>
    <p:sldId id="330" r:id="rId73"/>
    <p:sldId id="331" r:id="rId74"/>
    <p:sldId id="332" r:id="rId75"/>
    <p:sldId id="333" r:id="rId76"/>
    <p:sldId id="334" r:id="rId77"/>
    <p:sldId id="335" r:id="rId78"/>
    <p:sldId id="336" r:id="rId79"/>
    <p:sldId id="338" r:id="rId80"/>
    <p:sldId id="340" r:id="rId81"/>
    <p:sldId id="341" r:id="rId82"/>
    <p:sldId id="445" r:id="rId83"/>
    <p:sldId id="444" r:id="rId84"/>
    <p:sldId id="443" r:id="rId85"/>
    <p:sldId id="442" r:id="rId86"/>
    <p:sldId id="441" r:id="rId87"/>
    <p:sldId id="342" r:id="rId88"/>
    <p:sldId id="343" r:id="rId89"/>
    <p:sldId id="344" r:id="rId90"/>
    <p:sldId id="345" r:id="rId91"/>
    <p:sldId id="346" r:id="rId92"/>
    <p:sldId id="347" r:id="rId93"/>
    <p:sldId id="348" r:id="rId94"/>
    <p:sldId id="349" r:id="rId95"/>
    <p:sldId id="350" r:id="rId96"/>
    <p:sldId id="351" r:id="rId97"/>
    <p:sldId id="355" r:id="rId98"/>
    <p:sldId id="353" r:id="rId99"/>
    <p:sldId id="354" r:id="rId100"/>
    <p:sldId id="356" r:id="rId101"/>
    <p:sldId id="375" r:id="rId102"/>
    <p:sldId id="374" r:id="rId103"/>
    <p:sldId id="373" r:id="rId104"/>
    <p:sldId id="372" r:id="rId105"/>
    <p:sldId id="371" r:id="rId106"/>
    <p:sldId id="370" r:id="rId107"/>
    <p:sldId id="369" r:id="rId108"/>
    <p:sldId id="368" r:id="rId109"/>
    <p:sldId id="376" r:id="rId110"/>
    <p:sldId id="367" r:id="rId111"/>
    <p:sldId id="366" r:id="rId112"/>
    <p:sldId id="365" r:id="rId113"/>
    <p:sldId id="364" r:id="rId114"/>
    <p:sldId id="363" r:id="rId115"/>
    <p:sldId id="362" r:id="rId116"/>
    <p:sldId id="361" r:id="rId117"/>
    <p:sldId id="360" r:id="rId118"/>
    <p:sldId id="359" r:id="rId119"/>
    <p:sldId id="358" r:id="rId120"/>
    <p:sldId id="357" r:id="rId121"/>
    <p:sldId id="377" r:id="rId122"/>
    <p:sldId id="416" r:id="rId123"/>
    <p:sldId id="415" r:id="rId124"/>
    <p:sldId id="414" r:id="rId125"/>
    <p:sldId id="413" r:id="rId126"/>
    <p:sldId id="412" r:id="rId127"/>
    <p:sldId id="411" r:id="rId128"/>
    <p:sldId id="410" r:id="rId129"/>
    <p:sldId id="409" r:id="rId130"/>
    <p:sldId id="408" r:id="rId131"/>
    <p:sldId id="407" r:id="rId132"/>
    <p:sldId id="406" r:id="rId133"/>
    <p:sldId id="405" r:id="rId134"/>
    <p:sldId id="404" r:id="rId135"/>
    <p:sldId id="403" r:id="rId136"/>
    <p:sldId id="402" r:id="rId137"/>
    <p:sldId id="401" r:id="rId138"/>
    <p:sldId id="400" r:id="rId139"/>
    <p:sldId id="399" r:id="rId140"/>
    <p:sldId id="398" r:id="rId141"/>
    <p:sldId id="397" r:id="rId142"/>
    <p:sldId id="396" r:id="rId143"/>
    <p:sldId id="395" r:id="rId144"/>
    <p:sldId id="394" r:id="rId145"/>
    <p:sldId id="393" r:id="rId146"/>
    <p:sldId id="392" r:id="rId147"/>
    <p:sldId id="391" r:id="rId148"/>
    <p:sldId id="390" r:id="rId149"/>
    <p:sldId id="389" r:id="rId150"/>
    <p:sldId id="388" r:id="rId151"/>
    <p:sldId id="387" r:id="rId152"/>
    <p:sldId id="386" r:id="rId153"/>
    <p:sldId id="385" r:id="rId154"/>
    <p:sldId id="384" r:id="rId155"/>
    <p:sldId id="383" r:id="rId156"/>
    <p:sldId id="382" r:id="rId157"/>
    <p:sldId id="381" r:id="rId158"/>
    <p:sldId id="380" r:id="rId159"/>
    <p:sldId id="379" r:id="rId160"/>
    <p:sldId id="378" r:id="rId161"/>
    <p:sldId id="426" r:id="rId162"/>
    <p:sldId id="425" r:id="rId163"/>
    <p:sldId id="424" r:id="rId164"/>
    <p:sldId id="428" r:id="rId165"/>
    <p:sldId id="423" r:id="rId166"/>
    <p:sldId id="422" r:id="rId167"/>
    <p:sldId id="421" r:id="rId168"/>
    <p:sldId id="420" r:id="rId169"/>
    <p:sldId id="419" r:id="rId170"/>
    <p:sldId id="418" r:id="rId171"/>
    <p:sldId id="437" r:id="rId172"/>
    <p:sldId id="436" r:id="rId173"/>
    <p:sldId id="435" r:id="rId174"/>
    <p:sldId id="434" r:id="rId175"/>
    <p:sldId id="433" r:id="rId176"/>
    <p:sldId id="432" r:id="rId177"/>
    <p:sldId id="431" r:id="rId178"/>
    <p:sldId id="430" r:id="rId179"/>
    <p:sldId id="429" r:id="rId180"/>
    <p:sldId id="417" r:id="rId18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765" autoAdjust="0"/>
    <p:restoredTop sz="94660"/>
  </p:normalViewPr>
  <p:slideViewPr>
    <p:cSldViewPr snapToGrid="0">
      <p:cViewPr varScale="1">
        <p:scale>
          <a:sx n="69" d="100"/>
          <a:sy n="69" d="100"/>
        </p:scale>
        <p:origin x="9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presProps" Target="presProps.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theme" Target="theme/theme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F6512244-CE25-4E19-BDAB-13D8299BFAAB}" type="datetimeFigureOut">
              <a:rPr lang="en-US" smtClean="0"/>
              <a:t>4/2/2017</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D8B452A-E8AE-4ADA-A934-36AE689DC258}" type="slidenum">
              <a:rPr lang="en-US" smtClean="0"/>
              <a:t>‹#›</a:t>
            </a:fld>
            <a:endParaRPr lang="en-US"/>
          </a:p>
        </p:txBody>
      </p:sp>
    </p:spTree>
    <p:extLst>
      <p:ext uri="{BB962C8B-B14F-4D97-AF65-F5344CB8AC3E}">
        <p14:creationId xmlns:p14="http://schemas.microsoft.com/office/powerpoint/2010/main" val="578237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6512244-CE25-4E19-BDAB-13D8299BFAAB}" type="datetimeFigureOut">
              <a:rPr lang="en-US" smtClean="0"/>
              <a:t>4/2/2017</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D8B452A-E8AE-4ADA-A934-36AE689DC258}" type="slidenum">
              <a:rPr lang="en-US" smtClean="0"/>
              <a:t>‹#›</a:t>
            </a:fld>
            <a:endParaRPr lang="en-US"/>
          </a:p>
        </p:txBody>
      </p:sp>
    </p:spTree>
    <p:extLst>
      <p:ext uri="{BB962C8B-B14F-4D97-AF65-F5344CB8AC3E}">
        <p14:creationId xmlns:p14="http://schemas.microsoft.com/office/powerpoint/2010/main" val="252167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F6512244-CE25-4E19-BDAB-13D8299BFAAB}" type="datetimeFigureOut">
              <a:rPr lang="en-US" smtClean="0"/>
              <a:t>4/2/2017</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D8B452A-E8AE-4ADA-A934-36AE689DC258}" type="slidenum">
              <a:rPr lang="en-US" smtClean="0"/>
              <a:t>‹#›</a:t>
            </a:fld>
            <a:endParaRPr lang="en-US"/>
          </a:p>
        </p:txBody>
      </p:sp>
    </p:spTree>
    <p:extLst>
      <p:ext uri="{BB962C8B-B14F-4D97-AF65-F5344CB8AC3E}">
        <p14:creationId xmlns:p14="http://schemas.microsoft.com/office/powerpoint/2010/main" val="885393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F6512244-CE25-4E19-BDAB-13D8299BFAAB}" type="datetimeFigureOut">
              <a:rPr lang="en-US" smtClean="0"/>
              <a:t>4/2/2017</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D8B452A-E8AE-4ADA-A934-36AE689DC258}" type="slidenum">
              <a:rPr lang="en-US" smtClean="0"/>
              <a:t>‹#›</a:t>
            </a:fld>
            <a:endParaRPr lang="en-US"/>
          </a:p>
        </p:txBody>
      </p:sp>
    </p:spTree>
    <p:extLst>
      <p:ext uri="{BB962C8B-B14F-4D97-AF65-F5344CB8AC3E}">
        <p14:creationId xmlns:p14="http://schemas.microsoft.com/office/powerpoint/2010/main" val="1444193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6512244-CE25-4E19-BDAB-13D8299BFAAB}" type="datetimeFigureOut">
              <a:rPr lang="en-US" smtClean="0"/>
              <a:t>4/2/2017</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D8B452A-E8AE-4ADA-A934-36AE689DC258}" type="slidenum">
              <a:rPr lang="en-US" smtClean="0"/>
              <a:t>‹#›</a:t>
            </a:fld>
            <a:endParaRPr lang="en-US"/>
          </a:p>
        </p:txBody>
      </p:sp>
    </p:spTree>
    <p:extLst>
      <p:ext uri="{BB962C8B-B14F-4D97-AF65-F5344CB8AC3E}">
        <p14:creationId xmlns:p14="http://schemas.microsoft.com/office/powerpoint/2010/main" val="3185846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6512244-CE25-4E19-BDAB-13D8299BFAAB}" type="datetimeFigureOut">
              <a:rPr lang="en-US" smtClean="0"/>
              <a:t>4/2/2017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8B452A-E8AE-4ADA-A934-36AE689DC258}" type="slidenum">
              <a:rPr lang="en-US" smtClean="0"/>
              <a:t>‹#›</a:t>
            </a:fld>
            <a:endParaRPr lang="en-US"/>
          </a:p>
        </p:txBody>
      </p:sp>
    </p:spTree>
    <p:extLst>
      <p:ext uri="{BB962C8B-B14F-4D97-AF65-F5344CB8AC3E}">
        <p14:creationId xmlns:p14="http://schemas.microsoft.com/office/powerpoint/2010/main" val="1887370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6512244-CE25-4E19-BDAB-13D8299BFAAB}" type="datetimeFigureOut">
              <a:rPr lang="en-US" smtClean="0"/>
              <a:t>4/2/2017</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DD8B452A-E8AE-4ADA-A934-36AE689DC258}" type="slidenum">
              <a:rPr lang="en-US" smtClean="0"/>
              <a:t>‹#›</a:t>
            </a:fld>
            <a:endParaRPr lang="en-US"/>
          </a:p>
        </p:txBody>
      </p:sp>
    </p:spTree>
    <p:extLst>
      <p:ext uri="{BB962C8B-B14F-4D97-AF65-F5344CB8AC3E}">
        <p14:creationId xmlns:p14="http://schemas.microsoft.com/office/powerpoint/2010/main" val="2808754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F6512244-CE25-4E19-BDAB-13D8299BFAAB}" type="datetimeFigureOut">
              <a:rPr lang="en-US" smtClean="0"/>
              <a:t>4/2/2017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8B452A-E8AE-4ADA-A934-36AE689DC258}" type="slidenum">
              <a:rPr lang="en-US" smtClean="0"/>
              <a:t>‹#›</a:t>
            </a:fld>
            <a:endParaRPr lang="en-US"/>
          </a:p>
        </p:txBody>
      </p:sp>
    </p:spTree>
    <p:extLst>
      <p:ext uri="{BB962C8B-B14F-4D97-AF65-F5344CB8AC3E}">
        <p14:creationId xmlns:p14="http://schemas.microsoft.com/office/powerpoint/2010/main" val="4216593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F6512244-CE25-4E19-BDAB-13D8299BFAAB}" type="datetimeFigureOut">
              <a:rPr lang="en-US" smtClean="0"/>
              <a:t>4/2/2017</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D8B452A-E8AE-4ADA-A934-36AE689DC258}" type="slidenum">
              <a:rPr lang="en-US" smtClean="0"/>
              <a:t>‹#›</a:t>
            </a:fld>
            <a:endParaRPr lang="en-US"/>
          </a:p>
        </p:txBody>
      </p:sp>
    </p:spTree>
    <p:extLst>
      <p:ext uri="{BB962C8B-B14F-4D97-AF65-F5344CB8AC3E}">
        <p14:creationId xmlns:p14="http://schemas.microsoft.com/office/powerpoint/2010/main" val="1676884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FFF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F6512244-CE25-4E19-BDAB-13D8299BFAAB}" type="datetimeFigureOut">
              <a:rPr lang="en-US" smtClean="0"/>
              <a:t>4/2/2017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8B452A-E8AE-4ADA-A934-36AE689DC258}" type="slidenum">
              <a:rPr lang="en-US" smtClean="0"/>
              <a:t>‹#›</a:t>
            </a:fld>
            <a:endParaRPr lang="en-US"/>
          </a:p>
        </p:txBody>
      </p:sp>
    </p:spTree>
    <p:extLst>
      <p:ext uri="{BB962C8B-B14F-4D97-AF65-F5344CB8AC3E}">
        <p14:creationId xmlns:p14="http://schemas.microsoft.com/office/powerpoint/2010/main" val="1010548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6512244-CE25-4E19-BDAB-13D8299BFAAB}" type="datetimeFigureOut">
              <a:rPr lang="en-US" smtClean="0"/>
              <a:t>4/2/2017</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D8B452A-E8AE-4ADA-A934-36AE689DC258}" type="slidenum">
              <a:rPr lang="en-US" smtClean="0"/>
              <a:t>‹#›</a:t>
            </a:fld>
            <a:endParaRPr lang="en-US"/>
          </a:p>
        </p:txBody>
      </p:sp>
    </p:spTree>
    <p:extLst>
      <p:ext uri="{BB962C8B-B14F-4D97-AF65-F5344CB8AC3E}">
        <p14:creationId xmlns:p14="http://schemas.microsoft.com/office/powerpoint/2010/main" val="2396933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6512244-CE25-4E19-BDAB-13D8299BFAAB}" type="datetimeFigureOut">
              <a:rPr lang="en-US" smtClean="0"/>
              <a:t>4/2/2017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8B452A-E8AE-4ADA-A934-36AE689DC258}" type="slidenum">
              <a:rPr lang="en-US" smtClean="0"/>
              <a:t>‹#›</a:t>
            </a:fld>
            <a:endParaRPr lang="en-US"/>
          </a:p>
        </p:txBody>
      </p:sp>
    </p:spTree>
    <p:extLst>
      <p:ext uri="{BB962C8B-B14F-4D97-AF65-F5344CB8AC3E}">
        <p14:creationId xmlns:p14="http://schemas.microsoft.com/office/powerpoint/2010/main" val="936562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6512244-CE25-4E19-BDAB-13D8299BFAAB}" type="datetimeFigureOut">
              <a:rPr lang="en-US" smtClean="0"/>
              <a:t>4/2/2017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8B452A-E8AE-4ADA-A934-36AE689DC258}" type="slidenum">
              <a:rPr lang="en-US" smtClean="0"/>
              <a:t>‹#›</a:t>
            </a:fld>
            <a:endParaRPr lang="en-US"/>
          </a:p>
        </p:txBody>
      </p:sp>
    </p:spTree>
    <p:extLst>
      <p:ext uri="{BB962C8B-B14F-4D97-AF65-F5344CB8AC3E}">
        <p14:creationId xmlns:p14="http://schemas.microsoft.com/office/powerpoint/2010/main" val="2815613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6512244-CE25-4E19-BDAB-13D8299BFAAB}" type="datetimeFigureOut">
              <a:rPr lang="en-US" smtClean="0"/>
              <a:t>4/2/2017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8B452A-E8AE-4ADA-A934-36AE689DC258}" type="slidenum">
              <a:rPr lang="en-US" smtClean="0"/>
              <a:t>‹#›</a:t>
            </a:fld>
            <a:endParaRPr lang="en-US"/>
          </a:p>
        </p:txBody>
      </p:sp>
    </p:spTree>
    <p:extLst>
      <p:ext uri="{BB962C8B-B14F-4D97-AF65-F5344CB8AC3E}">
        <p14:creationId xmlns:p14="http://schemas.microsoft.com/office/powerpoint/2010/main" val="3604808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12244-CE25-4E19-BDAB-13D8299BFAAB}" type="datetimeFigureOut">
              <a:rPr lang="en-US" smtClean="0"/>
              <a:t>4/2/2017</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D8B452A-E8AE-4ADA-A934-36AE689DC258}" type="slidenum">
              <a:rPr lang="en-US" smtClean="0"/>
              <a:t>‹#›</a:t>
            </a:fld>
            <a:endParaRPr lang="en-US"/>
          </a:p>
        </p:txBody>
      </p:sp>
    </p:spTree>
    <p:extLst>
      <p:ext uri="{BB962C8B-B14F-4D97-AF65-F5344CB8AC3E}">
        <p14:creationId xmlns:p14="http://schemas.microsoft.com/office/powerpoint/2010/main" val="3622610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6512244-CE25-4E19-BDAB-13D8299BFAAB}" type="datetimeFigureOut">
              <a:rPr lang="en-US" smtClean="0"/>
              <a:t>4/2/2017</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D8B452A-E8AE-4ADA-A934-36AE689DC258}" type="slidenum">
              <a:rPr lang="en-US" smtClean="0"/>
              <a:t>‹#›</a:t>
            </a:fld>
            <a:endParaRPr lang="en-US"/>
          </a:p>
        </p:txBody>
      </p:sp>
    </p:spTree>
    <p:extLst>
      <p:ext uri="{BB962C8B-B14F-4D97-AF65-F5344CB8AC3E}">
        <p14:creationId xmlns:p14="http://schemas.microsoft.com/office/powerpoint/2010/main" val="1425466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6512244-CE25-4E19-BDAB-13D8299BFAAB}" type="datetimeFigureOut">
              <a:rPr lang="en-US" smtClean="0"/>
              <a:t>4/2/2017</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D8B452A-E8AE-4ADA-A934-36AE689DC258}" type="slidenum">
              <a:rPr lang="en-US" smtClean="0"/>
              <a:t>‹#›</a:t>
            </a:fld>
            <a:endParaRPr lang="en-US"/>
          </a:p>
        </p:txBody>
      </p:sp>
    </p:spTree>
    <p:extLst>
      <p:ext uri="{BB962C8B-B14F-4D97-AF65-F5344CB8AC3E}">
        <p14:creationId xmlns:p14="http://schemas.microsoft.com/office/powerpoint/2010/main" val="1770781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F6512244-CE25-4E19-BDAB-13D8299BFAAB}" type="datetimeFigureOut">
              <a:rPr lang="en-US" smtClean="0"/>
              <a:t>4/2/2017</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D8B452A-E8AE-4ADA-A934-36AE689DC258}" type="slidenum">
              <a:rPr lang="en-US" smtClean="0"/>
              <a:t>‹#›</a:t>
            </a:fld>
            <a:endParaRPr lang="en-US"/>
          </a:p>
        </p:txBody>
      </p:sp>
    </p:spTree>
    <p:extLst>
      <p:ext uri="{BB962C8B-B14F-4D97-AF65-F5344CB8AC3E}">
        <p14:creationId xmlns:p14="http://schemas.microsoft.com/office/powerpoint/2010/main" val="1388059087"/>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57.xml"/><Relationship Id="rId13" Type="http://schemas.openxmlformats.org/officeDocument/2006/relationships/slide" Target="slide74.xml"/><Relationship Id="rId18" Type="http://schemas.openxmlformats.org/officeDocument/2006/relationships/slide" Target="slide108.xml"/><Relationship Id="rId26" Type="http://schemas.openxmlformats.org/officeDocument/2006/relationships/slide" Target="slide166.xml"/><Relationship Id="rId3" Type="http://schemas.openxmlformats.org/officeDocument/2006/relationships/slide" Target="slide11.xml"/><Relationship Id="rId21" Type="http://schemas.openxmlformats.org/officeDocument/2006/relationships/slide" Target="slide129.xml"/><Relationship Id="rId7" Type="http://schemas.openxmlformats.org/officeDocument/2006/relationships/slide" Target="slide46.xml"/><Relationship Id="rId12" Type="http://schemas.openxmlformats.org/officeDocument/2006/relationships/slide" Target="slide71.xml"/><Relationship Id="rId17" Type="http://schemas.openxmlformats.org/officeDocument/2006/relationships/slide" Target="slide104.xml"/><Relationship Id="rId25" Type="http://schemas.openxmlformats.org/officeDocument/2006/relationships/slide" Target="slide155.xml"/><Relationship Id="rId2" Type="http://schemas.openxmlformats.org/officeDocument/2006/relationships/slide" Target="slide3.xml"/><Relationship Id="rId16" Type="http://schemas.openxmlformats.org/officeDocument/2006/relationships/slide" Target="slide99.xml"/><Relationship Id="rId20" Type="http://schemas.openxmlformats.org/officeDocument/2006/relationships/slide" Target="slide119.xml"/><Relationship Id="rId1" Type="http://schemas.openxmlformats.org/officeDocument/2006/relationships/slideLayout" Target="../slideLayouts/slideLayout14.xml"/><Relationship Id="rId6" Type="http://schemas.openxmlformats.org/officeDocument/2006/relationships/slide" Target="slide34.xml"/><Relationship Id="rId11" Type="http://schemas.openxmlformats.org/officeDocument/2006/relationships/slide" Target="slide68.xml"/><Relationship Id="rId24" Type="http://schemas.openxmlformats.org/officeDocument/2006/relationships/slide" Target="slide149.xml"/><Relationship Id="rId5" Type="http://schemas.openxmlformats.org/officeDocument/2006/relationships/slide" Target="slide24.xml"/><Relationship Id="rId15" Type="http://schemas.openxmlformats.org/officeDocument/2006/relationships/slide" Target="slide93.xml"/><Relationship Id="rId23" Type="http://schemas.openxmlformats.org/officeDocument/2006/relationships/slide" Target="slide141.xml"/><Relationship Id="rId10" Type="http://schemas.openxmlformats.org/officeDocument/2006/relationships/slide" Target="slide65.xml"/><Relationship Id="rId19" Type="http://schemas.openxmlformats.org/officeDocument/2006/relationships/slide" Target="slide113.xml"/><Relationship Id="rId4" Type="http://schemas.openxmlformats.org/officeDocument/2006/relationships/slide" Target="slide18.xml"/><Relationship Id="rId9" Type="http://schemas.openxmlformats.org/officeDocument/2006/relationships/slide" Target="slide59.xml"/><Relationship Id="rId14" Type="http://schemas.openxmlformats.org/officeDocument/2006/relationships/slide" Target="slide81.xml"/><Relationship Id="rId22" Type="http://schemas.openxmlformats.org/officeDocument/2006/relationships/slide" Target="slide134.xml"/></Relationships>
</file>

<file path=ppt/slides/_rels/slide2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solidFill>
                  <a:srgbClr val="FFFF00"/>
                </a:solidFill>
              </a:rPr>
              <a:t>The Baptist Faith And Message 2000</a:t>
            </a:r>
            <a:r>
              <a:rPr lang="en-US" dirty="0"/>
              <a:t/>
            </a:r>
            <a:br>
              <a:rPr lang="en-US" dirty="0"/>
            </a:b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74542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hlinkClick r:id="rId2" action="ppaction://hlinksldjump"/>
              </a:rPr>
              <a:t>Scripture References</a:t>
            </a: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Exodus 24:4; Deuteronomy 4:1-2; 17:19; Joshua 8:34; Psalms 19:7-10; 119:11,89,105,140; Isaiah 34:16; 40:8; Jeremiah 15:16; 36:1-32; Matthew 5:17-18; 22:29; Luke 21:33; 24:44-46; John 5:39; 16:13-15; 17:17; Acts 2:16ff.; 17:11; Romans 15:4; 16:25-26; 2 Timothy 3:15-17; Hebrews 1:1-2; 4:12; 1 Peter 1:25; 2 Peter 1:19-21.</a:t>
            </a:r>
          </a:p>
          <a:p>
            <a:endParaRPr lang="en-US" dirty="0"/>
          </a:p>
        </p:txBody>
      </p:sp>
    </p:spTree>
    <p:extLst>
      <p:ext uri="{BB962C8B-B14F-4D97-AF65-F5344CB8AC3E}">
        <p14:creationId xmlns:p14="http://schemas.microsoft.com/office/powerpoint/2010/main" val="1544057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VIII. The Lord's Day</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The first day of the week is the Lord's Day</a:t>
            </a:r>
            <a:r>
              <a:rPr lang="en-US" b="1" dirty="0">
                <a:solidFill>
                  <a:srgbClr val="FF0000"/>
                </a:solidFill>
              </a:rPr>
              <a:t>. It is a Christian institution for regular observance. </a:t>
            </a:r>
          </a:p>
        </p:txBody>
      </p:sp>
    </p:spTree>
    <p:extLst>
      <p:ext uri="{BB962C8B-B14F-4D97-AF65-F5344CB8AC3E}">
        <p14:creationId xmlns:p14="http://schemas.microsoft.com/office/powerpoint/2010/main" val="4211974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VIII. The Lord's Day</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The first day of the week is the Lord's Day. It is a Christian institution for regular observance.</a:t>
            </a:r>
            <a:r>
              <a:rPr lang="en-US" b="1" dirty="0">
                <a:solidFill>
                  <a:srgbClr val="FF0000"/>
                </a:solidFill>
              </a:rPr>
              <a:t> It commemorates the resurrection of Christ from the dead and should include exercises of worship and spiritual devotion, both public and private. </a:t>
            </a:r>
          </a:p>
        </p:txBody>
      </p:sp>
    </p:spTree>
    <p:extLst>
      <p:ext uri="{BB962C8B-B14F-4D97-AF65-F5344CB8AC3E}">
        <p14:creationId xmlns:p14="http://schemas.microsoft.com/office/powerpoint/2010/main" val="5014047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VIII. The Lord's Day</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The first day of the week is the Lord's Day. It is a Christian institution for regular observance. It commemorates the resurrection of Christ from the dead and should include exercises of worship and spiritual devotion, both public and private. </a:t>
            </a:r>
            <a:r>
              <a:rPr lang="en-US" b="1" dirty="0">
                <a:solidFill>
                  <a:srgbClr val="FF0000"/>
                </a:solidFill>
              </a:rPr>
              <a:t>Activities on the Lord's Day should be commensurate with the Christian's conscience under the Lordship of Jesus Christ.</a:t>
            </a:r>
          </a:p>
        </p:txBody>
      </p:sp>
    </p:spTree>
    <p:extLst>
      <p:ext uri="{BB962C8B-B14F-4D97-AF65-F5344CB8AC3E}">
        <p14:creationId xmlns:p14="http://schemas.microsoft.com/office/powerpoint/2010/main" val="2873916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hlinkClick r:id="rId2" action="ppaction://hlinksldjump"/>
              </a:rPr>
              <a:t>Scripture References</a:t>
            </a:r>
            <a:endParaRPr lang="en-US" b="1" dirty="0"/>
          </a:p>
        </p:txBody>
      </p:sp>
      <p:sp>
        <p:nvSpPr>
          <p:cNvPr id="3" name="Content Placeholder 2"/>
          <p:cNvSpPr>
            <a:spLocks noGrp="1"/>
          </p:cNvSpPr>
          <p:nvPr>
            <p:ph idx="1"/>
          </p:nvPr>
        </p:nvSpPr>
        <p:spPr/>
        <p:txBody>
          <a:bodyPr/>
          <a:lstStyle/>
          <a:p>
            <a:pPr marL="0" indent="0">
              <a:buNone/>
            </a:pPr>
            <a:r>
              <a:rPr lang="en-US" b="1" i="1" dirty="0">
                <a:solidFill>
                  <a:schemeClr val="tx1"/>
                </a:solidFill>
              </a:rPr>
              <a:t>Exodus 20:8-11; Matthew 12:1-12; 28:1ff.; Mark 2:27-28; 16:1-7; Luke 24:1-3,33-36; John 4:21-24; 20:1,19-28; Acts 20:7; Romans 14:5-10; I Corinthians 16:1-2; Colossians 2:16; 3:16; Revelation 1:10.</a:t>
            </a:r>
            <a:endParaRPr lang="en-US" dirty="0"/>
          </a:p>
        </p:txBody>
      </p:sp>
    </p:spTree>
    <p:extLst>
      <p:ext uri="{BB962C8B-B14F-4D97-AF65-F5344CB8AC3E}">
        <p14:creationId xmlns:p14="http://schemas.microsoft.com/office/powerpoint/2010/main" val="84650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IX. The Kingdom</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rgbClr val="FF0000"/>
                </a:solidFill>
              </a:rPr>
              <a:t>The Kingdom of God includes both His general sovereignty over the universe and His particular kingship over men who willfully acknowledge Him as King. </a:t>
            </a:r>
          </a:p>
        </p:txBody>
      </p:sp>
    </p:spTree>
    <p:extLst>
      <p:ext uri="{BB962C8B-B14F-4D97-AF65-F5344CB8AC3E}">
        <p14:creationId xmlns:p14="http://schemas.microsoft.com/office/powerpoint/2010/main" val="4084078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IX. The Kingdom</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The Kingdom of God includes both His general sovereignty over the universe and His particular kingship over men who willfully acknowledge Him as King. </a:t>
            </a:r>
            <a:r>
              <a:rPr lang="en-US" b="1" dirty="0">
                <a:solidFill>
                  <a:srgbClr val="FF0000"/>
                </a:solidFill>
              </a:rPr>
              <a:t>Particularly the Kingdom is the realm of salvation into which men enter by trustful, childlike commitment to Jesus Christ. </a:t>
            </a:r>
          </a:p>
        </p:txBody>
      </p:sp>
    </p:spTree>
    <p:extLst>
      <p:ext uri="{BB962C8B-B14F-4D97-AF65-F5344CB8AC3E}">
        <p14:creationId xmlns:p14="http://schemas.microsoft.com/office/powerpoint/2010/main" val="3265677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IX. The Kingdom</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The Kingdom of God includes both His general sovereignty over the universe and His particular kingship over men who willfully acknowledge Him as King. </a:t>
            </a:r>
            <a:r>
              <a:rPr lang="en-US" b="1" dirty="0" smtClean="0">
                <a:solidFill>
                  <a:schemeClr val="tx1"/>
                </a:solidFill>
              </a:rPr>
              <a:t>Particularly the Kingdom is the realm of salvation into which men enter by trustful, childlike commitment to Jesus Christ. </a:t>
            </a:r>
            <a:r>
              <a:rPr lang="en-US" b="1" dirty="0" smtClean="0">
                <a:solidFill>
                  <a:srgbClr val="FF0000"/>
                </a:solidFill>
              </a:rPr>
              <a:t>Christians ought to pray and to labor that the Kingdom may come and God's will be done on earth. The full consummation of the Kingdom awaits the return of Jesus Christ and the end of this age.</a:t>
            </a:r>
            <a:endParaRPr lang="en-US" b="1" dirty="0">
              <a:solidFill>
                <a:srgbClr val="FF0000"/>
              </a:solidFill>
            </a:endParaRPr>
          </a:p>
        </p:txBody>
      </p:sp>
    </p:spTree>
    <p:extLst>
      <p:ext uri="{BB962C8B-B14F-4D97-AF65-F5344CB8AC3E}">
        <p14:creationId xmlns:p14="http://schemas.microsoft.com/office/powerpoint/2010/main" val="1918659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hlinkClick r:id="rId2" action="ppaction://hlinksldjump"/>
              </a:rPr>
              <a:t>Scripture References</a:t>
            </a:r>
            <a:endParaRPr lang="en-US" b="1" dirty="0"/>
          </a:p>
        </p:txBody>
      </p:sp>
      <p:sp>
        <p:nvSpPr>
          <p:cNvPr id="3" name="Content Placeholder 2"/>
          <p:cNvSpPr>
            <a:spLocks noGrp="1"/>
          </p:cNvSpPr>
          <p:nvPr>
            <p:ph idx="1"/>
          </p:nvPr>
        </p:nvSpPr>
        <p:spPr/>
        <p:txBody>
          <a:bodyPr/>
          <a:lstStyle/>
          <a:p>
            <a:pPr marL="0" indent="0">
              <a:buNone/>
            </a:pPr>
            <a:r>
              <a:rPr lang="en-US" b="1" dirty="0">
                <a:solidFill>
                  <a:schemeClr val="tx1"/>
                </a:solidFill>
              </a:rPr>
              <a:t>Genesis 1:1; Isaiah 9:6-7; Jeremiah 23:5-6; Matthew 3:2; 4:8-10,23; 12:25-28; 13:1-52; 25:31-46; 26:29; Mark 1:14-15; 9:1; Luke 4:43; 8:1; 9:2; 12:31-32; 17:20-21; 23:42; John 3:3; 18:36; Acts 1:6-7; 17:22-31; Romans 5:17; 8:19; 1 Corinthians 15:24-28; Colossians 1:13; Hebrews 11:10,16; 12:28; 1 Peter 2:4-10; 4:13; Revelation 1:6,9; 5:10; 11:15; 21-22.</a:t>
            </a:r>
          </a:p>
        </p:txBody>
      </p:sp>
    </p:spTree>
    <p:extLst>
      <p:ext uri="{BB962C8B-B14F-4D97-AF65-F5344CB8AC3E}">
        <p14:creationId xmlns:p14="http://schemas.microsoft.com/office/powerpoint/2010/main" val="2224109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 Last Things</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rgbClr val="FF0000"/>
                </a:solidFill>
              </a:rPr>
              <a:t>God, in His own time and in His own way, will bring the world to its appropriate end. </a:t>
            </a:r>
          </a:p>
        </p:txBody>
      </p:sp>
    </p:spTree>
    <p:extLst>
      <p:ext uri="{BB962C8B-B14F-4D97-AF65-F5344CB8AC3E}">
        <p14:creationId xmlns:p14="http://schemas.microsoft.com/office/powerpoint/2010/main" val="81026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 Last Things</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God, in His own time and in His own way, will bring the world to its appropriate end. </a:t>
            </a:r>
            <a:r>
              <a:rPr lang="en-US" b="1" dirty="0">
                <a:solidFill>
                  <a:srgbClr val="FF0000"/>
                </a:solidFill>
              </a:rPr>
              <a:t>According to His promise, Jesus Christ will return personally and visibly in glory to the earth; the dead will be raised; and Christ will judge all men in righteousness. </a:t>
            </a:r>
            <a:endParaRPr lang="en-US" dirty="0">
              <a:solidFill>
                <a:srgbClr val="FF0000"/>
              </a:solidFill>
            </a:endParaRPr>
          </a:p>
        </p:txBody>
      </p:sp>
    </p:spTree>
    <p:extLst>
      <p:ext uri="{BB962C8B-B14F-4D97-AF65-F5344CB8AC3E}">
        <p14:creationId xmlns:p14="http://schemas.microsoft.com/office/powerpoint/2010/main" val="2386786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613955"/>
            <a:ext cx="8761413" cy="901336"/>
          </a:xfrm>
        </p:spPr>
        <p:txBody>
          <a:bodyPr/>
          <a:lstStyle/>
          <a:p>
            <a:r>
              <a:rPr lang="en-US" b="1" dirty="0">
                <a:hlinkClick r:id="rId2" action="ppaction://hlinksldjump"/>
              </a:rPr>
              <a:t>II. God</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059961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 Last Things</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God, in His own time and in His own way, will bring the world to its appropriate end. According to His promise, Jesus Christ will return personally and visibly in glory to the earth; the dead will be raised; and Christ will judge all men in righteousness. </a:t>
            </a:r>
            <a:r>
              <a:rPr lang="en-US" b="1" dirty="0">
                <a:solidFill>
                  <a:srgbClr val="FF0000"/>
                </a:solidFill>
              </a:rPr>
              <a:t>The unrighteous will be consigned to Hell, the place of everlasting punishment. </a:t>
            </a:r>
          </a:p>
        </p:txBody>
      </p:sp>
    </p:spTree>
    <p:extLst>
      <p:ext uri="{BB962C8B-B14F-4D97-AF65-F5344CB8AC3E}">
        <p14:creationId xmlns:p14="http://schemas.microsoft.com/office/powerpoint/2010/main" val="1310435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 Last Things</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God, in His own time and in His own way, will bring the world to its appropriate end. According to His promise, Jesus Christ will return personally and visibly in glory to the earth; the dead will be raised; and Christ will judge all men in righteousness. The unrighteous will be consigned to Hell, the place of everlasting punishment. </a:t>
            </a:r>
            <a:r>
              <a:rPr lang="en-US" b="1" dirty="0">
                <a:solidFill>
                  <a:srgbClr val="FF0000"/>
                </a:solidFill>
              </a:rPr>
              <a:t>The righteous in their resurrected and glorified bodies will receive their reward and will dwell forever in Heaven with the Lord.</a:t>
            </a:r>
          </a:p>
        </p:txBody>
      </p:sp>
    </p:spTree>
    <p:extLst>
      <p:ext uri="{BB962C8B-B14F-4D97-AF65-F5344CB8AC3E}">
        <p14:creationId xmlns:p14="http://schemas.microsoft.com/office/powerpoint/2010/main" val="221491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hlinkClick r:id="rId2" action="ppaction://hlinksldjump"/>
              </a:rPr>
              <a:t>Scripture References</a:t>
            </a:r>
            <a:endParaRPr lang="en-US" b="1" dirty="0"/>
          </a:p>
        </p:txBody>
      </p:sp>
      <p:sp>
        <p:nvSpPr>
          <p:cNvPr id="3" name="Content Placeholder 2"/>
          <p:cNvSpPr>
            <a:spLocks noGrp="1"/>
          </p:cNvSpPr>
          <p:nvPr>
            <p:ph idx="1"/>
          </p:nvPr>
        </p:nvSpPr>
        <p:spPr/>
        <p:txBody>
          <a:bodyPr/>
          <a:lstStyle/>
          <a:p>
            <a:pPr marL="0" indent="0">
              <a:buNone/>
            </a:pPr>
            <a:r>
              <a:rPr lang="en-US" b="1" dirty="0">
                <a:solidFill>
                  <a:schemeClr val="tx1"/>
                </a:solidFill>
              </a:rPr>
              <a:t>Isaiah 2:4; 11:9; Matthew 16:27; 18:8-9; 19:28; 24:27,30,36,44; 25:31-46; 26:64; Mark 8:38; 9:43-48; Luke 12:40,48; 16:19-26; 17:22-37; 21:27-28; John 14:1-3; Acts 1:11; 17:31; Romans 14:10; 1 Corinthians 4:5; 15:24-28,35-58; 2 Corinthians 5:10; Philippians 3:20-21; Colossians 1:5; 3:4; 1 Thessalonians 4:14-18; 5:1ff.; 2 Thessalonians 1:7ff.; 2; 1 Timothy 6:14; 2 Timothy 4:1,8; Titus 2:13; Hebrews 9:27-28; James 5:8; 2 Peter 3:7ff.; 1 John 2:28; 3:2; Jude 14; Revelation 1:18; 3:11; 20:1-22:13.</a:t>
            </a:r>
          </a:p>
        </p:txBody>
      </p:sp>
    </p:spTree>
    <p:extLst>
      <p:ext uri="{BB962C8B-B14F-4D97-AF65-F5344CB8AC3E}">
        <p14:creationId xmlns:p14="http://schemas.microsoft.com/office/powerpoint/2010/main" val="3410059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XI. Evangelism and Missions</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rgbClr val="FF0000"/>
                </a:solidFill>
              </a:rPr>
              <a:t>It is the duty and privilege of every follower of Christ and of every church of the Lord Jesus Christ to endeavor to make disciples of all nations. </a:t>
            </a:r>
          </a:p>
        </p:txBody>
      </p:sp>
    </p:spTree>
    <p:extLst>
      <p:ext uri="{BB962C8B-B14F-4D97-AF65-F5344CB8AC3E}">
        <p14:creationId xmlns:p14="http://schemas.microsoft.com/office/powerpoint/2010/main" val="3597644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XI. Evangelism and Missions</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It is the duty and privilege of every follower of Christ and of every church of the Lord Jesus Christ to endeavor to make disciples of all nations. </a:t>
            </a:r>
            <a:r>
              <a:rPr lang="en-US" b="1" dirty="0">
                <a:solidFill>
                  <a:srgbClr val="FF0000"/>
                </a:solidFill>
              </a:rPr>
              <a:t>The new birth of man's spirit by God's Holy Spirit means the birth of love for others. </a:t>
            </a:r>
          </a:p>
        </p:txBody>
      </p:sp>
    </p:spTree>
    <p:extLst>
      <p:ext uri="{BB962C8B-B14F-4D97-AF65-F5344CB8AC3E}">
        <p14:creationId xmlns:p14="http://schemas.microsoft.com/office/powerpoint/2010/main" val="1312951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XI. Evangelism and Missions</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It is the duty and privilege of every follower of Christ and of every church of the Lord Jesus Christ to endeavor to make disciples of all nations. The new birth of man's spirit by God's Holy Spirit means the birth of love for others. </a:t>
            </a:r>
            <a:r>
              <a:rPr lang="en-US" b="1" dirty="0">
                <a:solidFill>
                  <a:srgbClr val="FF0000"/>
                </a:solidFill>
              </a:rPr>
              <a:t>Missionary effort on the part of all rests thus upon a spiritual necessity of the regenerate life, and is expressly and repeatedly commanded in the teachings of Christ. </a:t>
            </a:r>
          </a:p>
        </p:txBody>
      </p:sp>
    </p:spTree>
    <p:extLst>
      <p:ext uri="{BB962C8B-B14F-4D97-AF65-F5344CB8AC3E}">
        <p14:creationId xmlns:p14="http://schemas.microsoft.com/office/powerpoint/2010/main" val="1997617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XI. Evangelism and Missions</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It is the duty and privilege of every follower of Christ and of every church of the Lord Jesus Christ to endeavor to make disciples of all nations. The new birth of man's spirit by God's Holy Spirit means the birth of love for others. Missionary effort on the part of all rests thus upon a spiritual necessity of the regenerate life, and is expressly and repeatedly commanded in the teachings of Christ. </a:t>
            </a:r>
            <a:r>
              <a:rPr lang="en-US" b="1" dirty="0">
                <a:solidFill>
                  <a:srgbClr val="FF0000"/>
                </a:solidFill>
              </a:rPr>
              <a:t>The Lord Jesus Christ has commanded the preaching of the gospel to all nations. </a:t>
            </a:r>
          </a:p>
        </p:txBody>
      </p:sp>
    </p:spTree>
    <p:extLst>
      <p:ext uri="{BB962C8B-B14F-4D97-AF65-F5344CB8AC3E}">
        <p14:creationId xmlns:p14="http://schemas.microsoft.com/office/powerpoint/2010/main" val="4007476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XI. Evangelism and Missions</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It is the duty and privilege of every follower of Christ and of every church of the Lord Jesus Christ to endeavor to make disciples of all nations. The new birth of man's spirit by God's Holy Spirit means the birth of love for others. Missionary effort on the part of all rests thus upon a spiritual necessity of the regenerate life, and is expressly and repeatedly commanded in the teachings of Christ. The Lord Jesus Christ has commanded the preaching of the gospel to all nations. </a:t>
            </a:r>
            <a:r>
              <a:rPr lang="en-US" b="1" dirty="0">
                <a:solidFill>
                  <a:srgbClr val="FF0000"/>
                </a:solidFill>
              </a:rPr>
              <a:t>It is the duty of every child of God to seek constantly to win the lost to Christ by verbal witness undergirded by a Christian lifestyle, and by other methods in harmony with the gospel of Christ.</a:t>
            </a:r>
          </a:p>
        </p:txBody>
      </p:sp>
    </p:spTree>
    <p:extLst>
      <p:ext uri="{BB962C8B-B14F-4D97-AF65-F5344CB8AC3E}">
        <p14:creationId xmlns:p14="http://schemas.microsoft.com/office/powerpoint/2010/main" val="26914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hlinkClick r:id="rId2" action="ppaction://hlinksldjump"/>
              </a:rPr>
              <a:t>Scripture References</a:t>
            </a:r>
            <a:endParaRPr lang="en-US" b="1" dirty="0"/>
          </a:p>
        </p:txBody>
      </p:sp>
      <p:sp>
        <p:nvSpPr>
          <p:cNvPr id="3" name="Content Placeholder 2"/>
          <p:cNvSpPr>
            <a:spLocks noGrp="1"/>
          </p:cNvSpPr>
          <p:nvPr>
            <p:ph idx="1"/>
          </p:nvPr>
        </p:nvSpPr>
        <p:spPr/>
        <p:txBody>
          <a:bodyPr/>
          <a:lstStyle/>
          <a:p>
            <a:pPr marL="0" indent="0">
              <a:buNone/>
            </a:pPr>
            <a:r>
              <a:rPr lang="en-US" b="1" dirty="0">
                <a:solidFill>
                  <a:schemeClr val="tx1"/>
                </a:solidFill>
              </a:rPr>
              <a:t>Genesis 12:1-3; Exodus 19:5-6; Isaiah 6:1-8; Matthew 9:37-38; 10:5-15; 13:18-30, 37-43; 16:19; 22:9-10; 24:14; 28:18-20; Luke 10:1-18; 24:46-53; John 14:11-12; 15:7-8,16; 17:15; 20:21; Acts 1:8; 2; 8:26-40; 10:42-48; 13:2-3; Romans 10:13-15; Ephesians 3:1-11; 1 Thessalonians 1:8; 2 Timothy 4:5; Hebrews 2:1-3; 11:39-12:2; 1 Peter 2:4-10; Revelation 22:17.</a:t>
            </a:r>
          </a:p>
        </p:txBody>
      </p:sp>
    </p:spTree>
    <p:extLst>
      <p:ext uri="{BB962C8B-B14F-4D97-AF65-F5344CB8AC3E}">
        <p14:creationId xmlns:p14="http://schemas.microsoft.com/office/powerpoint/2010/main" val="3604012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XII. Education</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rgbClr val="FF0000"/>
                </a:solidFill>
              </a:rPr>
              <a:t>Christianity is the faith of enlightenment and intelligence. </a:t>
            </a:r>
            <a:endParaRPr lang="en-US" dirty="0">
              <a:solidFill>
                <a:srgbClr val="FF0000"/>
              </a:solidFill>
            </a:endParaRPr>
          </a:p>
        </p:txBody>
      </p:sp>
    </p:spTree>
    <p:extLst>
      <p:ext uri="{BB962C8B-B14F-4D97-AF65-F5344CB8AC3E}">
        <p14:creationId xmlns:p14="http://schemas.microsoft.com/office/powerpoint/2010/main" val="393199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679269"/>
            <a:ext cx="8761413" cy="757645"/>
          </a:xfrm>
        </p:spPr>
        <p:txBody>
          <a:bodyPr/>
          <a:lstStyle/>
          <a:p>
            <a:r>
              <a:rPr lang="en-US" b="1" dirty="0">
                <a:hlinkClick r:id="rId2" action="ppaction://hlinksldjump"/>
              </a:rPr>
              <a:t>II. God</a:t>
            </a:r>
            <a:endParaRPr lang="en-US" dirty="0"/>
          </a:p>
        </p:txBody>
      </p:sp>
      <p:sp>
        <p:nvSpPr>
          <p:cNvPr id="3" name="Content Placeholder 2"/>
          <p:cNvSpPr>
            <a:spLocks noGrp="1"/>
          </p:cNvSpPr>
          <p:nvPr>
            <p:ph idx="1"/>
          </p:nvPr>
        </p:nvSpPr>
        <p:spPr/>
        <p:txBody>
          <a:bodyPr/>
          <a:lstStyle/>
          <a:p>
            <a:pPr marL="0" indent="0">
              <a:buNone/>
            </a:pPr>
            <a:r>
              <a:rPr lang="en-US" b="1" dirty="0" smtClean="0">
                <a:solidFill>
                  <a:srgbClr val="FF0000"/>
                </a:solidFill>
              </a:rPr>
              <a:t>There is one and only one living and true God.</a:t>
            </a:r>
            <a:endParaRPr lang="en-US" dirty="0">
              <a:solidFill>
                <a:srgbClr val="FF0000"/>
              </a:solidFill>
            </a:endParaRPr>
          </a:p>
        </p:txBody>
      </p:sp>
    </p:spTree>
    <p:extLst>
      <p:ext uri="{BB962C8B-B14F-4D97-AF65-F5344CB8AC3E}">
        <p14:creationId xmlns:p14="http://schemas.microsoft.com/office/powerpoint/2010/main" val="2951719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XII. Education</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Christianity is the faith of enlightenment and intelligence. </a:t>
            </a:r>
            <a:r>
              <a:rPr lang="en-US" b="1" dirty="0">
                <a:solidFill>
                  <a:srgbClr val="FF0000"/>
                </a:solidFill>
              </a:rPr>
              <a:t>In Jesus Christ abide all the treasures of wisdom and knowledge.</a:t>
            </a:r>
            <a:r>
              <a:rPr lang="en-US" b="1" dirty="0">
                <a:solidFill>
                  <a:schemeClr val="tx1"/>
                </a:solidFill>
              </a:rPr>
              <a:t> </a:t>
            </a:r>
            <a:endParaRPr lang="en-US" dirty="0"/>
          </a:p>
        </p:txBody>
      </p:sp>
    </p:spTree>
    <p:extLst>
      <p:ext uri="{BB962C8B-B14F-4D97-AF65-F5344CB8AC3E}">
        <p14:creationId xmlns:p14="http://schemas.microsoft.com/office/powerpoint/2010/main" val="266388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XII. Education</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Christianity is the faith of enlightenment and intelligence. In Jesus Christ abide all the treasures of wisdom and knowledge. </a:t>
            </a:r>
            <a:r>
              <a:rPr lang="en-US" b="1" dirty="0">
                <a:solidFill>
                  <a:srgbClr val="FF0000"/>
                </a:solidFill>
              </a:rPr>
              <a:t>All sound learning is, therefore, a part of our Christian heritage. </a:t>
            </a:r>
            <a:endParaRPr lang="en-US" dirty="0">
              <a:solidFill>
                <a:srgbClr val="FF0000"/>
              </a:solidFill>
            </a:endParaRPr>
          </a:p>
        </p:txBody>
      </p:sp>
    </p:spTree>
    <p:extLst>
      <p:ext uri="{BB962C8B-B14F-4D97-AF65-F5344CB8AC3E}">
        <p14:creationId xmlns:p14="http://schemas.microsoft.com/office/powerpoint/2010/main" val="879102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XII. Education</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Christianity is the faith of enlightenment and intelligence. In Jesus Christ abide all the treasures of wisdom and knowledge. All sound learning is, therefore, a part of our Christian heritage. </a:t>
            </a:r>
            <a:r>
              <a:rPr lang="en-US" b="1" dirty="0">
                <a:solidFill>
                  <a:srgbClr val="FF0000"/>
                </a:solidFill>
              </a:rPr>
              <a:t>The new birth opens all human faculties and creates a thirst for knowledge. </a:t>
            </a:r>
            <a:endParaRPr lang="en-US" dirty="0">
              <a:solidFill>
                <a:srgbClr val="FF0000"/>
              </a:solidFill>
            </a:endParaRPr>
          </a:p>
        </p:txBody>
      </p:sp>
    </p:spTree>
    <p:extLst>
      <p:ext uri="{BB962C8B-B14F-4D97-AF65-F5344CB8AC3E}">
        <p14:creationId xmlns:p14="http://schemas.microsoft.com/office/powerpoint/2010/main" val="4086820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XII. Education</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Christianity is the faith of enlightenment and intelligence. In Jesus Christ abide all the treasures of wisdom and knowledge. All sound learning is, therefore, a part of our Christian heritage. The new birth opens all human faculties and creates a thirst for knowledge. </a:t>
            </a:r>
            <a:r>
              <a:rPr lang="en-US" b="1" dirty="0">
                <a:solidFill>
                  <a:srgbClr val="FF0000"/>
                </a:solidFill>
              </a:rPr>
              <a:t>Moreover, the cause of education in the Kingdom of Christ is co-ordinate with the causes of missions and general benevolence, and should receive along with these the liberal support of the churches. </a:t>
            </a:r>
            <a:endParaRPr lang="en-US" dirty="0">
              <a:solidFill>
                <a:srgbClr val="FF0000"/>
              </a:solidFill>
            </a:endParaRPr>
          </a:p>
        </p:txBody>
      </p:sp>
    </p:spTree>
    <p:extLst>
      <p:ext uri="{BB962C8B-B14F-4D97-AF65-F5344CB8AC3E}">
        <p14:creationId xmlns:p14="http://schemas.microsoft.com/office/powerpoint/2010/main" val="38093185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XII. Education</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Christianity is the faith of enlightenment and intelligence. In Jesus Christ abide all the treasures of wisdom and knowledge. All sound learning is, therefore, a part of our Christian heritage. The new birth opens all human faculties and creates a thirst for knowledge. Moreover, the cause of education in the Kingdom of Christ is co-ordinate with the causes of missions and general benevolence, and should receive along with these the liberal support of the churches. </a:t>
            </a:r>
            <a:r>
              <a:rPr lang="en-US" b="1" dirty="0">
                <a:solidFill>
                  <a:srgbClr val="FF0000"/>
                </a:solidFill>
              </a:rPr>
              <a:t>An adequate system of Christian education is necessary to a complete spiritual program for Christ's people.</a:t>
            </a:r>
          </a:p>
          <a:p>
            <a:endParaRPr lang="en-US" dirty="0"/>
          </a:p>
        </p:txBody>
      </p:sp>
    </p:spTree>
    <p:extLst>
      <p:ext uri="{BB962C8B-B14F-4D97-AF65-F5344CB8AC3E}">
        <p14:creationId xmlns:p14="http://schemas.microsoft.com/office/powerpoint/2010/main" val="2071542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XII. Education</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Christianity is the faith of enlightenment and intelligence. In Jesus Christ abide all the treasures of wisdom and knowledge. All sound learning is, therefore, a part of our Christian heritage. The new birth opens all human faculties and creates a thirst for knowledge. Moreover, the cause of education in the Kingdom of Christ is co-ordinate with the causes of missions and general benevolence, and should receive along with these the liberal support of the churches. An adequate system of Christian education is necessary to a complete spiritual program for Christ's people.</a:t>
            </a:r>
          </a:p>
          <a:p>
            <a:pPr marL="0" indent="0">
              <a:buNone/>
            </a:pPr>
            <a:r>
              <a:rPr lang="en-US" b="1" dirty="0">
                <a:solidFill>
                  <a:srgbClr val="FF0000"/>
                </a:solidFill>
              </a:rPr>
              <a:t>In Christian education there should be a proper balance between academic freedom and academic responsibility. </a:t>
            </a:r>
            <a:endParaRPr lang="en-US" dirty="0">
              <a:solidFill>
                <a:srgbClr val="FF0000"/>
              </a:solidFill>
            </a:endParaRPr>
          </a:p>
        </p:txBody>
      </p:sp>
    </p:spTree>
    <p:extLst>
      <p:ext uri="{BB962C8B-B14F-4D97-AF65-F5344CB8AC3E}">
        <p14:creationId xmlns:p14="http://schemas.microsoft.com/office/powerpoint/2010/main" val="3446253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XII. Education</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Christianity is the faith of enlightenment and intelligence. In Jesus Christ abide all the treasures of wisdom and knowledge. All sound learning is, therefore, a part of our Christian heritage. The new birth opens all human faculties and creates a thirst for knowledge. Moreover, the cause of education in the Kingdom of Christ is co-ordinate with the causes of missions and general benevolence, and should receive along with these the liberal support of the churches. An adequate system of Christian education is necessary to a complete spiritual program for Christ's people.</a:t>
            </a:r>
          </a:p>
          <a:p>
            <a:pPr marL="0" indent="0">
              <a:buNone/>
            </a:pPr>
            <a:r>
              <a:rPr lang="en-US" b="1" dirty="0">
                <a:solidFill>
                  <a:schemeClr val="tx1"/>
                </a:solidFill>
              </a:rPr>
              <a:t>In Christian education there should be a proper balance between academic freedom and academic responsibility. </a:t>
            </a:r>
            <a:r>
              <a:rPr lang="en-US" b="1" dirty="0">
                <a:solidFill>
                  <a:srgbClr val="FF0000"/>
                </a:solidFill>
              </a:rPr>
              <a:t>Freedom in any orderly relationship of human life is always limited and never absolute. </a:t>
            </a:r>
            <a:endParaRPr lang="en-US" dirty="0">
              <a:solidFill>
                <a:srgbClr val="FF0000"/>
              </a:solidFill>
            </a:endParaRPr>
          </a:p>
        </p:txBody>
      </p:sp>
    </p:spTree>
    <p:extLst>
      <p:ext uri="{BB962C8B-B14F-4D97-AF65-F5344CB8AC3E}">
        <p14:creationId xmlns:p14="http://schemas.microsoft.com/office/powerpoint/2010/main" val="1266351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XII. Education</a:t>
            </a:r>
            <a:r>
              <a:rPr lang="en-US" dirty="0"/>
              <a:t/>
            </a:r>
            <a:br>
              <a:rPr lang="en-US" dirty="0"/>
            </a:br>
            <a:endParaRPr lang="en-US" dirty="0"/>
          </a:p>
        </p:txBody>
      </p:sp>
      <p:sp>
        <p:nvSpPr>
          <p:cNvPr id="3" name="Content Placeholder 2"/>
          <p:cNvSpPr>
            <a:spLocks noGrp="1"/>
          </p:cNvSpPr>
          <p:nvPr>
            <p:ph idx="1"/>
          </p:nvPr>
        </p:nvSpPr>
        <p:spPr>
          <a:xfrm>
            <a:off x="1154954" y="2603499"/>
            <a:ext cx="8825659" cy="4090812"/>
          </a:xfrm>
        </p:spPr>
        <p:txBody>
          <a:bodyPr>
            <a:normAutofit/>
          </a:bodyPr>
          <a:lstStyle/>
          <a:p>
            <a:pPr marL="0" indent="0">
              <a:buNone/>
            </a:pPr>
            <a:r>
              <a:rPr lang="en-US" b="1" dirty="0">
                <a:solidFill>
                  <a:schemeClr val="tx1"/>
                </a:solidFill>
              </a:rPr>
              <a:t>Christianity is the faith of enlightenment and intelligence. In Jesus Christ abide all the treasures of wisdom and knowledge. All sound learning is, therefore, a part of our Christian heritage. The new birth opens all human faculties and creates a thirst for knowledge. Moreover, the cause of education in the Kingdom of Christ is co-ordinate with the causes of missions and general benevolence, and should receive along with these the liberal support of the churches. An adequate system of Christian education is necessary to a complete spiritual program for Christ's people.</a:t>
            </a:r>
          </a:p>
          <a:p>
            <a:pPr marL="0" indent="0">
              <a:buNone/>
            </a:pPr>
            <a:r>
              <a:rPr lang="en-US" b="1" dirty="0">
                <a:solidFill>
                  <a:schemeClr val="tx1"/>
                </a:solidFill>
              </a:rPr>
              <a:t>In Christian education there should be a proper balance between academic freedom and academic responsibility. Freedom in any orderly relationship of human life is always limited and never absolute. </a:t>
            </a:r>
            <a:r>
              <a:rPr lang="en-US" b="1" dirty="0">
                <a:solidFill>
                  <a:srgbClr val="FF0000"/>
                </a:solidFill>
              </a:rPr>
              <a:t>The freedom of a teacher in a Christian school, college, or seminary is limited by the pre-eminence of Jesus Christ, by the authoritative nature of the Scriptures, and by the distinct purpose for which the school exists.</a:t>
            </a:r>
          </a:p>
          <a:p>
            <a:endParaRPr lang="en-US" dirty="0"/>
          </a:p>
        </p:txBody>
      </p:sp>
    </p:spTree>
    <p:extLst>
      <p:ext uri="{BB962C8B-B14F-4D97-AF65-F5344CB8AC3E}">
        <p14:creationId xmlns:p14="http://schemas.microsoft.com/office/powerpoint/2010/main" val="1581520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hlinkClick r:id="rId2" action="ppaction://hlinksldjump"/>
              </a:rPr>
              <a:t>Scripture References</a:t>
            </a:r>
            <a:endParaRPr lang="en-US" b="1" dirty="0"/>
          </a:p>
        </p:txBody>
      </p:sp>
      <p:sp>
        <p:nvSpPr>
          <p:cNvPr id="3" name="Content Placeholder 2"/>
          <p:cNvSpPr>
            <a:spLocks noGrp="1"/>
          </p:cNvSpPr>
          <p:nvPr>
            <p:ph idx="1"/>
          </p:nvPr>
        </p:nvSpPr>
        <p:spPr/>
        <p:txBody>
          <a:bodyPr/>
          <a:lstStyle/>
          <a:p>
            <a:pPr marL="0" indent="0">
              <a:buNone/>
            </a:pPr>
            <a:r>
              <a:rPr lang="en-US" b="1" dirty="0">
                <a:solidFill>
                  <a:schemeClr val="tx1"/>
                </a:solidFill>
              </a:rPr>
              <a:t>Deuteronomy 4:1,5,9,14; 6:1-10; 31:12-13; Nehemiah 8:1-8; Job 28:28; Psalms 19:7ff.; 119:11; Proverbs 3:13ff.; 4:1-10; 8:1-7,11; 15:14; Ecclesiastes 7:19; Matthew 5:2; 7:24ff.; 28:19-20; Luke 2:40; 1 Corinthians 1:18-31; Ephesians 4:11-16; Philippians 4:8; Colossians 2:3,8-9; 1 Timothy 1:3-7; 2 Timothy 2:15; 3:14-17; Hebrews 5:12-6:3; James 1:5; 3:17.</a:t>
            </a:r>
          </a:p>
        </p:txBody>
      </p:sp>
    </p:spTree>
    <p:extLst>
      <p:ext uri="{BB962C8B-B14F-4D97-AF65-F5344CB8AC3E}">
        <p14:creationId xmlns:p14="http://schemas.microsoft.com/office/powerpoint/2010/main" val="486331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XIII. Stewardship</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rgbClr val="FF0000"/>
                </a:solidFill>
              </a:rPr>
              <a:t>God is the source of all blessings, temporal and spiritual; all that we have and are we owe to Him. </a:t>
            </a:r>
          </a:p>
        </p:txBody>
      </p:sp>
    </p:spTree>
    <p:extLst>
      <p:ext uri="{BB962C8B-B14F-4D97-AF65-F5344CB8AC3E}">
        <p14:creationId xmlns:p14="http://schemas.microsoft.com/office/powerpoint/2010/main" val="3765549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II. God</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There is one and only one living and true God. </a:t>
            </a:r>
            <a:r>
              <a:rPr lang="en-US" b="1" dirty="0">
                <a:solidFill>
                  <a:srgbClr val="FF0000"/>
                </a:solidFill>
              </a:rPr>
              <a:t>He is an intelligent, spiritual, and personal Being, the Creator, Redeemer, Preserver, and Ruler of the universe. </a:t>
            </a:r>
          </a:p>
        </p:txBody>
      </p:sp>
    </p:spTree>
    <p:extLst>
      <p:ext uri="{BB962C8B-B14F-4D97-AF65-F5344CB8AC3E}">
        <p14:creationId xmlns:p14="http://schemas.microsoft.com/office/powerpoint/2010/main" val="3762979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XIII. Stewardship</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God is the source of all blessings, temporal and spiritual; all that we have and are we owe to Him. </a:t>
            </a:r>
            <a:r>
              <a:rPr lang="en-US" b="1" dirty="0">
                <a:solidFill>
                  <a:srgbClr val="FF0000"/>
                </a:solidFill>
              </a:rPr>
              <a:t>Christians have a spiritual </a:t>
            </a:r>
            <a:r>
              <a:rPr lang="en-US" b="1" dirty="0" err="1">
                <a:solidFill>
                  <a:srgbClr val="FF0000"/>
                </a:solidFill>
              </a:rPr>
              <a:t>debtorship</a:t>
            </a:r>
            <a:r>
              <a:rPr lang="en-US" b="1" dirty="0">
                <a:solidFill>
                  <a:srgbClr val="FF0000"/>
                </a:solidFill>
              </a:rPr>
              <a:t> to the whole world, a holy trusteeship in the gospel, and a binding stewardship in their possessions. </a:t>
            </a:r>
          </a:p>
        </p:txBody>
      </p:sp>
    </p:spTree>
    <p:extLst>
      <p:ext uri="{BB962C8B-B14F-4D97-AF65-F5344CB8AC3E}">
        <p14:creationId xmlns:p14="http://schemas.microsoft.com/office/powerpoint/2010/main" val="489335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XIII. Stewardship</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God is the source of all blessings, temporal and spiritual; all that we have and are we owe to Him. Christians have a spiritual </a:t>
            </a:r>
            <a:r>
              <a:rPr lang="en-US" b="1" dirty="0" err="1">
                <a:solidFill>
                  <a:schemeClr val="tx1"/>
                </a:solidFill>
              </a:rPr>
              <a:t>debtorship</a:t>
            </a:r>
            <a:r>
              <a:rPr lang="en-US" b="1" dirty="0">
                <a:solidFill>
                  <a:schemeClr val="tx1"/>
                </a:solidFill>
              </a:rPr>
              <a:t> to the whole world, a holy trusteeship in the gospel, and a binding stewardship in their possessions. </a:t>
            </a:r>
            <a:r>
              <a:rPr lang="en-US" b="1" dirty="0">
                <a:solidFill>
                  <a:srgbClr val="FF0000"/>
                </a:solidFill>
              </a:rPr>
              <a:t>They are therefore under obligation to serve Him with their time, talents, and material possessions; and should recognize all these as entrusted to them to use for the glory of God and for helping others</a:t>
            </a:r>
            <a:r>
              <a:rPr lang="en-US" b="1" dirty="0" smtClean="0">
                <a:solidFill>
                  <a:srgbClr val="FF0000"/>
                </a:solidFill>
              </a:rPr>
              <a:t>.</a:t>
            </a:r>
            <a:endParaRPr lang="en-US" b="1" dirty="0">
              <a:solidFill>
                <a:srgbClr val="FF0000"/>
              </a:solidFill>
            </a:endParaRPr>
          </a:p>
        </p:txBody>
      </p:sp>
    </p:spTree>
    <p:extLst>
      <p:ext uri="{BB962C8B-B14F-4D97-AF65-F5344CB8AC3E}">
        <p14:creationId xmlns:p14="http://schemas.microsoft.com/office/powerpoint/2010/main" val="1785809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XIII. Stewardship</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God is the source of all blessings, temporal and spiritual; all that we have and are we owe to Him. Christians have a spiritual </a:t>
            </a:r>
            <a:r>
              <a:rPr lang="en-US" b="1" dirty="0" err="1">
                <a:solidFill>
                  <a:schemeClr val="tx1"/>
                </a:solidFill>
              </a:rPr>
              <a:t>debtorship</a:t>
            </a:r>
            <a:r>
              <a:rPr lang="en-US" b="1" dirty="0">
                <a:solidFill>
                  <a:schemeClr val="tx1"/>
                </a:solidFill>
              </a:rPr>
              <a:t> to the whole world, a holy trusteeship in the gospel, and a binding stewardship in their possessions. They are therefore under obligation to serve Him with their time, talents, and material possessions; and should recognize all these as entrusted to them to use for the glory of God and for helping others. </a:t>
            </a:r>
            <a:r>
              <a:rPr lang="en-US" b="1" dirty="0">
                <a:solidFill>
                  <a:srgbClr val="FF0000"/>
                </a:solidFill>
              </a:rPr>
              <a:t>According to the Scriptures, Christians should contribute of their means cheerfully, regularly, systematically, proportionately, and liberally for the advancement of the Redeemer's cause on earth.</a:t>
            </a:r>
          </a:p>
        </p:txBody>
      </p:sp>
    </p:spTree>
    <p:extLst>
      <p:ext uri="{BB962C8B-B14F-4D97-AF65-F5344CB8AC3E}">
        <p14:creationId xmlns:p14="http://schemas.microsoft.com/office/powerpoint/2010/main" val="249435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hlinkClick r:id="rId2" action="ppaction://hlinksldjump"/>
              </a:rPr>
              <a:t>Scripture References</a:t>
            </a:r>
            <a:endParaRPr lang="en-US" b="1" dirty="0"/>
          </a:p>
        </p:txBody>
      </p:sp>
      <p:sp>
        <p:nvSpPr>
          <p:cNvPr id="3" name="Content Placeholder 2"/>
          <p:cNvSpPr>
            <a:spLocks noGrp="1"/>
          </p:cNvSpPr>
          <p:nvPr>
            <p:ph idx="1"/>
          </p:nvPr>
        </p:nvSpPr>
        <p:spPr/>
        <p:txBody>
          <a:bodyPr/>
          <a:lstStyle/>
          <a:p>
            <a:pPr marL="0" indent="0">
              <a:buNone/>
            </a:pPr>
            <a:r>
              <a:rPr lang="en-US" b="1" dirty="0">
                <a:solidFill>
                  <a:schemeClr val="tx1"/>
                </a:solidFill>
              </a:rPr>
              <a:t>Genesis 14:20; Leviticus 27:30-32; Deuteronomy 8:18; Malachi 3:8-12; Matthew 6:1-4,19-21; 19:21; 23:23; 25:14-29; Luke 12:16-21,42; 16:1-13; Acts 2:44-47; 5:1-11; 17:24-25; 20:35; Romans 6:6-22; 12:1-2; 1 Corinthians 4:1-2; 6:19-20; 12; 16:1-4; 2 Corinthians 8-9; 12:15; Philippians 4:10-19; 1 Peter 1:18-19. </a:t>
            </a:r>
          </a:p>
        </p:txBody>
      </p:sp>
    </p:spTree>
    <p:extLst>
      <p:ext uri="{BB962C8B-B14F-4D97-AF65-F5344CB8AC3E}">
        <p14:creationId xmlns:p14="http://schemas.microsoft.com/office/powerpoint/2010/main" val="3659509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XIV. Cooperation</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rgbClr val="FF0000"/>
                </a:solidFill>
              </a:rPr>
              <a:t>Christ's people should, as occasion requires, organize such associations and conventions as may best secure cooperation for the great objects of the Kingdom of God. </a:t>
            </a:r>
          </a:p>
        </p:txBody>
      </p:sp>
    </p:spTree>
    <p:extLst>
      <p:ext uri="{BB962C8B-B14F-4D97-AF65-F5344CB8AC3E}">
        <p14:creationId xmlns:p14="http://schemas.microsoft.com/office/powerpoint/2010/main" val="471377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XIV. Cooperation</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Christ's people should, as occasion requires, organize such associations and conventions as may best secure cooperation for the great objects of the Kingdom of God. </a:t>
            </a:r>
            <a:r>
              <a:rPr lang="en-US" b="1" dirty="0">
                <a:solidFill>
                  <a:srgbClr val="FF0000"/>
                </a:solidFill>
              </a:rPr>
              <a:t>Such organizations have no authority over one another or over the churches. </a:t>
            </a:r>
          </a:p>
        </p:txBody>
      </p:sp>
    </p:spTree>
    <p:extLst>
      <p:ext uri="{BB962C8B-B14F-4D97-AF65-F5344CB8AC3E}">
        <p14:creationId xmlns:p14="http://schemas.microsoft.com/office/powerpoint/2010/main" val="3243877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XIV. Cooperation</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Christ's people should, as occasion requires, organize such associations and conventions as may best secure cooperation for the great objects of the Kingdom of God. Such organizations have no authority over one another or over the churches. </a:t>
            </a:r>
            <a:r>
              <a:rPr lang="en-US" b="1" dirty="0">
                <a:solidFill>
                  <a:srgbClr val="FF0000"/>
                </a:solidFill>
              </a:rPr>
              <a:t>They are voluntary and advisory bodies designed to elicit, combine, and direct the energies of our people in the most effective manner. </a:t>
            </a:r>
          </a:p>
        </p:txBody>
      </p:sp>
    </p:spTree>
    <p:extLst>
      <p:ext uri="{BB962C8B-B14F-4D97-AF65-F5344CB8AC3E}">
        <p14:creationId xmlns:p14="http://schemas.microsoft.com/office/powerpoint/2010/main" val="3651688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XIV. Cooperation</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Christ's people should, as occasion requires, organize such associations and conventions as may best secure cooperation for the great objects of the Kingdom of God. Such organizations have no authority over one another or over the churches. They are voluntary and advisory bodies designed to elicit, combine, and direct the energies of our people in the most effective manner. </a:t>
            </a:r>
            <a:r>
              <a:rPr lang="en-US" b="1" dirty="0">
                <a:solidFill>
                  <a:srgbClr val="FF0000"/>
                </a:solidFill>
              </a:rPr>
              <a:t>Members of New Testament churches should cooperate with one another in carrying forward the missionary, educational, and benevolent ministries for the extension of Christ's Kingdom. </a:t>
            </a:r>
          </a:p>
        </p:txBody>
      </p:sp>
    </p:spTree>
    <p:extLst>
      <p:ext uri="{BB962C8B-B14F-4D97-AF65-F5344CB8AC3E}">
        <p14:creationId xmlns:p14="http://schemas.microsoft.com/office/powerpoint/2010/main" val="240803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XIV. Cooperation</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Christ's people should, as occasion requires, organize such associations and conventions as may best secure cooperation for the great objects of the Kingdom of God. Such organizations have no authority over one another or over the churches. They are voluntary and advisory bodies designed to elicit, combine, and direct the energies of our people in the most effective manner. Members of New Testament churches should cooperate with one another in carrying forward the missionary, educational, and benevolent ministries for the extension of Christ's Kingdom. </a:t>
            </a:r>
            <a:r>
              <a:rPr lang="en-US" b="1" dirty="0">
                <a:solidFill>
                  <a:srgbClr val="FF0000"/>
                </a:solidFill>
              </a:rPr>
              <a:t>Christian unity in the New Testament sense is spiritual harmony and voluntary cooperation for common ends by various groups of Christ's people.</a:t>
            </a:r>
            <a:r>
              <a:rPr lang="en-US" b="1" dirty="0">
                <a:solidFill>
                  <a:schemeClr val="tx1"/>
                </a:solidFill>
              </a:rPr>
              <a:t> </a:t>
            </a:r>
          </a:p>
        </p:txBody>
      </p:sp>
    </p:spTree>
    <p:extLst>
      <p:ext uri="{BB962C8B-B14F-4D97-AF65-F5344CB8AC3E}">
        <p14:creationId xmlns:p14="http://schemas.microsoft.com/office/powerpoint/2010/main" val="39475705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XIV. Cooperation</a:t>
            </a:r>
            <a:r>
              <a:rPr lang="en-US" dirty="0"/>
              <a:t/>
            </a:r>
            <a:br>
              <a:rPr lang="en-US" dirty="0"/>
            </a:br>
            <a:endParaRPr lang="en-US" dirty="0"/>
          </a:p>
        </p:txBody>
      </p:sp>
      <p:sp>
        <p:nvSpPr>
          <p:cNvPr id="3" name="Content Placeholder 2"/>
          <p:cNvSpPr>
            <a:spLocks noGrp="1"/>
          </p:cNvSpPr>
          <p:nvPr>
            <p:ph idx="1"/>
          </p:nvPr>
        </p:nvSpPr>
        <p:spPr>
          <a:xfrm>
            <a:off x="1154954" y="2603500"/>
            <a:ext cx="8825659" cy="3898900"/>
          </a:xfrm>
        </p:spPr>
        <p:txBody>
          <a:bodyPr>
            <a:normAutofit/>
          </a:bodyPr>
          <a:lstStyle/>
          <a:p>
            <a:pPr marL="0" indent="0">
              <a:buNone/>
            </a:pPr>
            <a:r>
              <a:rPr lang="en-US" b="1" dirty="0">
                <a:solidFill>
                  <a:schemeClr val="tx1"/>
                </a:solidFill>
              </a:rPr>
              <a:t>Christ's people should, as occasion requires, organize such associations and conventions as may best secure cooperation for the great objects of the Kingdom of God. Such organizations have no authority over one another or over the churches. They are voluntary and advisory bodies designed to elicit, combine, and direct the energies of our people in the most effective manner. Members of New Testament churches should cooperate with one another in carrying forward the missionary, educational, and benevolent ministries for the extension of Christ's Kingdom. Christian unity in the New Testament sense is spiritual harmony and voluntary cooperation for common ends by various groups of Christ's people. </a:t>
            </a:r>
            <a:r>
              <a:rPr lang="en-US" b="1" dirty="0">
                <a:solidFill>
                  <a:srgbClr val="FF0000"/>
                </a:solidFill>
              </a:rPr>
              <a:t>Cooperation is desirable between the various Christian denominations, when the end to be attained is itself justified, and when such cooperation involves no violation of conscience or compromise of loyalty to Christ and His Word as revealed in the New Testament.</a:t>
            </a:r>
          </a:p>
        </p:txBody>
      </p:sp>
    </p:spTree>
    <p:extLst>
      <p:ext uri="{BB962C8B-B14F-4D97-AF65-F5344CB8AC3E}">
        <p14:creationId xmlns:p14="http://schemas.microsoft.com/office/powerpoint/2010/main" val="44812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II. God</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There is one and only one living and true God. He is an intelligent, spiritual, and personal Being, the Creator, Redeemer, Preserver, and Ruler of the universe. </a:t>
            </a:r>
            <a:r>
              <a:rPr lang="en-US" b="1" dirty="0">
                <a:solidFill>
                  <a:srgbClr val="FF0000"/>
                </a:solidFill>
              </a:rPr>
              <a:t>God is infinite in holiness and all other perfections. </a:t>
            </a:r>
          </a:p>
        </p:txBody>
      </p:sp>
    </p:spTree>
    <p:extLst>
      <p:ext uri="{BB962C8B-B14F-4D97-AF65-F5344CB8AC3E}">
        <p14:creationId xmlns:p14="http://schemas.microsoft.com/office/powerpoint/2010/main" val="1519461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hlinkClick r:id="rId2" action="ppaction://hlinksldjump"/>
              </a:rPr>
              <a:t>Scripture References</a:t>
            </a:r>
            <a:endParaRPr lang="en-US" b="1" dirty="0"/>
          </a:p>
        </p:txBody>
      </p:sp>
      <p:sp>
        <p:nvSpPr>
          <p:cNvPr id="3" name="Content Placeholder 2"/>
          <p:cNvSpPr>
            <a:spLocks noGrp="1"/>
          </p:cNvSpPr>
          <p:nvPr>
            <p:ph idx="1"/>
          </p:nvPr>
        </p:nvSpPr>
        <p:spPr/>
        <p:txBody>
          <a:bodyPr/>
          <a:lstStyle/>
          <a:p>
            <a:pPr marL="0" indent="0">
              <a:buNone/>
            </a:pPr>
            <a:r>
              <a:rPr lang="en-US" b="1" dirty="0">
                <a:solidFill>
                  <a:schemeClr val="tx1"/>
                </a:solidFill>
              </a:rPr>
              <a:t>Exodus 17:12; 18:17ff.; Judges 7:21; Ezra 1:3-4; 2:68-69; 5:14-15; Nehemiah 4; 8:1-5; Matthew 10:5-15; 20:1-16; 22:1-10; 28:19-20; Mark 2:3; Luke 10:1ff.; Acts 1:13-14; 2:1ff.; 4:31-37; 13:2-3; 15:1-35; 1 Corinthians 1:10-17; 3:5-15; 12; 2 Corinthians 8-9; Galatians 1:6-10; Ephesians 4:1-16; Philippians 1:15-18. </a:t>
            </a:r>
          </a:p>
        </p:txBody>
      </p:sp>
    </p:spTree>
    <p:extLst>
      <p:ext uri="{BB962C8B-B14F-4D97-AF65-F5344CB8AC3E}">
        <p14:creationId xmlns:p14="http://schemas.microsoft.com/office/powerpoint/2010/main" val="635791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 The Christian and the Social Order</a:t>
            </a:r>
            <a:r>
              <a:rPr lang="en-US" dirty="0"/>
              <a:t/>
            </a:r>
            <a:br>
              <a:rPr lang="en-US" dirty="0"/>
            </a:br>
            <a:endParaRPr lang="en-US" dirty="0"/>
          </a:p>
        </p:txBody>
      </p:sp>
      <p:sp>
        <p:nvSpPr>
          <p:cNvPr id="3" name="Content Placeholder 2"/>
          <p:cNvSpPr>
            <a:spLocks noGrp="1"/>
          </p:cNvSpPr>
          <p:nvPr>
            <p:ph idx="1"/>
          </p:nvPr>
        </p:nvSpPr>
        <p:spPr>
          <a:xfrm>
            <a:off x="1154954" y="2603500"/>
            <a:ext cx="8825659" cy="636411"/>
          </a:xfrm>
        </p:spPr>
        <p:txBody>
          <a:bodyPr>
            <a:normAutofit lnSpcReduction="10000"/>
          </a:bodyPr>
          <a:lstStyle/>
          <a:p>
            <a:pPr marL="0" indent="0">
              <a:buNone/>
            </a:pPr>
            <a:r>
              <a:rPr lang="en-US" b="1" dirty="0">
                <a:solidFill>
                  <a:srgbClr val="FF0000"/>
                </a:solidFill>
              </a:rPr>
              <a:t>All Christians are under obligation to seek to make the will of Christ supreme in our own lives and in human society. </a:t>
            </a:r>
          </a:p>
        </p:txBody>
      </p:sp>
    </p:spTree>
    <p:extLst>
      <p:ext uri="{BB962C8B-B14F-4D97-AF65-F5344CB8AC3E}">
        <p14:creationId xmlns:p14="http://schemas.microsoft.com/office/powerpoint/2010/main" val="884536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 The Christian and the Social Order</a:t>
            </a:r>
            <a:r>
              <a:rPr lang="en-US" dirty="0"/>
              <a:t/>
            </a:r>
            <a:br>
              <a:rPr lang="en-US" dirty="0"/>
            </a:br>
            <a:endParaRPr lang="en-US" dirty="0"/>
          </a:p>
        </p:txBody>
      </p:sp>
      <p:sp>
        <p:nvSpPr>
          <p:cNvPr id="3" name="Content Placeholder 2"/>
          <p:cNvSpPr>
            <a:spLocks noGrp="1"/>
          </p:cNvSpPr>
          <p:nvPr>
            <p:ph idx="1"/>
          </p:nvPr>
        </p:nvSpPr>
        <p:spPr>
          <a:xfrm>
            <a:off x="1154954" y="2603500"/>
            <a:ext cx="8825659" cy="1449211"/>
          </a:xfrm>
        </p:spPr>
        <p:txBody>
          <a:bodyPr>
            <a:normAutofit lnSpcReduction="10000"/>
          </a:bodyPr>
          <a:lstStyle/>
          <a:p>
            <a:pPr marL="0" indent="0">
              <a:buNone/>
            </a:pPr>
            <a:r>
              <a:rPr lang="en-US" b="1" dirty="0">
                <a:solidFill>
                  <a:schemeClr val="tx1"/>
                </a:solidFill>
              </a:rPr>
              <a:t>All Christians are under obligation to seek to make the will of Christ supreme in our own lives and in human society. </a:t>
            </a:r>
            <a:r>
              <a:rPr lang="en-US" b="1" dirty="0">
                <a:solidFill>
                  <a:srgbClr val="FF0000"/>
                </a:solidFill>
              </a:rPr>
              <a:t>Means and methods used for the improvement of society and the establishment of righteousness among men can be truly and permanently helpful only when they are rooted in the regeneration of the individual by the saving grace of God in Jesus Christ</a:t>
            </a:r>
            <a:r>
              <a:rPr lang="en-US" b="1" dirty="0" smtClean="0">
                <a:solidFill>
                  <a:srgbClr val="FF0000"/>
                </a:solidFill>
              </a:rPr>
              <a:t>.</a:t>
            </a:r>
            <a:endParaRPr lang="en-US" dirty="0">
              <a:solidFill>
                <a:srgbClr val="FF0000"/>
              </a:solidFill>
            </a:endParaRPr>
          </a:p>
        </p:txBody>
      </p:sp>
    </p:spTree>
    <p:extLst>
      <p:ext uri="{BB962C8B-B14F-4D97-AF65-F5344CB8AC3E}">
        <p14:creationId xmlns:p14="http://schemas.microsoft.com/office/powerpoint/2010/main" val="4159978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 The Christian and the Social Order</a:t>
            </a:r>
            <a:r>
              <a:rPr lang="en-US" dirty="0"/>
              <a:t/>
            </a:r>
            <a:br>
              <a:rPr lang="en-US" dirty="0"/>
            </a:br>
            <a:endParaRPr lang="en-US" dirty="0"/>
          </a:p>
        </p:txBody>
      </p:sp>
      <p:sp>
        <p:nvSpPr>
          <p:cNvPr id="3" name="Content Placeholder 2"/>
          <p:cNvSpPr>
            <a:spLocks noGrp="1"/>
          </p:cNvSpPr>
          <p:nvPr>
            <p:ph idx="1"/>
          </p:nvPr>
        </p:nvSpPr>
        <p:spPr>
          <a:xfrm>
            <a:off x="1154954" y="2603501"/>
            <a:ext cx="8825659" cy="2262010"/>
          </a:xfrm>
        </p:spPr>
        <p:txBody>
          <a:bodyPr>
            <a:normAutofit lnSpcReduction="10000"/>
          </a:bodyPr>
          <a:lstStyle/>
          <a:p>
            <a:pPr marL="0" indent="0">
              <a:buNone/>
            </a:pPr>
            <a:r>
              <a:rPr lang="en-US" b="1" dirty="0">
                <a:solidFill>
                  <a:schemeClr val="tx1"/>
                </a:solidFill>
              </a:rPr>
              <a:t>All Christians are under obligation to seek to make the will of Christ supreme in our own lives and in human society. Means and methods used for the improvement of society and the establishment of righteousness among men can be truly and permanently helpful only when they are rooted in the regeneration of the individual by the saving grace of God in Jesus Christ. </a:t>
            </a:r>
            <a:r>
              <a:rPr lang="en-US" b="1" dirty="0">
                <a:solidFill>
                  <a:srgbClr val="FF0000"/>
                </a:solidFill>
              </a:rPr>
              <a:t>In the spirit of Christ, Christians should oppose racism, every form of greed, selfishness, and vice, and all forms of sexual immorality, including adultery, homosexuality, and pornography. </a:t>
            </a:r>
            <a:endParaRPr lang="en-US" dirty="0">
              <a:solidFill>
                <a:srgbClr val="FF0000"/>
              </a:solidFill>
            </a:endParaRPr>
          </a:p>
        </p:txBody>
      </p:sp>
    </p:spTree>
    <p:extLst>
      <p:ext uri="{BB962C8B-B14F-4D97-AF65-F5344CB8AC3E}">
        <p14:creationId xmlns:p14="http://schemas.microsoft.com/office/powerpoint/2010/main" val="1236969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 The Christian and the Social Order</a:t>
            </a:r>
            <a:r>
              <a:rPr lang="en-US" dirty="0"/>
              <a:t/>
            </a:r>
            <a:br>
              <a:rPr lang="en-US" dirty="0"/>
            </a:br>
            <a:endParaRPr lang="en-US" dirty="0"/>
          </a:p>
        </p:txBody>
      </p:sp>
      <p:sp>
        <p:nvSpPr>
          <p:cNvPr id="3" name="Content Placeholder 2"/>
          <p:cNvSpPr>
            <a:spLocks noGrp="1"/>
          </p:cNvSpPr>
          <p:nvPr>
            <p:ph idx="1"/>
          </p:nvPr>
        </p:nvSpPr>
        <p:spPr>
          <a:xfrm>
            <a:off x="1154954" y="2603501"/>
            <a:ext cx="8825659" cy="2510366"/>
          </a:xfrm>
        </p:spPr>
        <p:txBody>
          <a:bodyPr>
            <a:normAutofit lnSpcReduction="10000"/>
          </a:bodyPr>
          <a:lstStyle/>
          <a:p>
            <a:pPr marL="0" indent="0">
              <a:buNone/>
            </a:pPr>
            <a:r>
              <a:rPr lang="en-US" b="1" dirty="0">
                <a:solidFill>
                  <a:schemeClr val="tx1"/>
                </a:solidFill>
              </a:rPr>
              <a:t>All Christians are under obligation to seek to make the will of Christ supreme in our own lives and in human society. Means and methods used for the improvement of society and the establishment of righteousness among men can be truly and permanently helpful only when they are rooted in the regeneration of the individual by the saving grace of God in Jesus Christ. In the spirit of Christ, Christians should oppose racism, every form of greed, selfishness, and vice, and all forms of sexual immorality, including adultery, homosexuality, and pornography. </a:t>
            </a:r>
            <a:r>
              <a:rPr lang="en-US" b="1" dirty="0">
                <a:solidFill>
                  <a:srgbClr val="FF0000"/>
                </a:solidFill>
              </a:rPr>
              <a:t>We should work to provide for the orphaned, the needy, the abused, the aged, the helpless, and the sick. </a:t>
            </a:r>
            <a:endParaRPr lang="en-US" dirty="0">
              <a:solidFill>
                <a:srgbClr val="FF0000"/>
              </a:solidFill>
            </a:endParaRPr>
          </a:p>
        </p:txBody>
      </p:sp>
    </p:spTree>
    <p:extLst>
      <p:ext uri="{BB962C8B-B14F-4D97-AF65-F5344CB8AC3E}">
        <p14:creationId xmlns:p14="http://schemas.microsoft.com/office/powerpoint/2010/main" val="704975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 The Christian and the Social Order</a:t>
            </a:r>
            <a:r>
              <a:rPr lang="en-US" dirty="0"/>
              <a:t/>
            </a:r>
            <a:br>
              <a:rPr lang="en-US" dirty="0"/>
            </a:br>
            <a:endParaRPr lang="en-US" dirty="0"/>
          </a:p>
        </p:txBody>
      </p:sp>
      <p:sp>
        <p:nvSpPr>
          <p:cNvPr id="3" name="Content Placeholder 2"/>
          <p:cNvSpPr>
            <a:spLocks noGrp="1"/>
          </p:cNvSpPr>
          <p:nvPr>
            <p:ph idx="1"/>
          </p:nvPr>
        </p:nvSpPr>
        <p:spPr>
          <a:xfrm>
            <a:off x="1154954" y="2603501"/>
            <a:ext cx="8825659" cy="3108677"/>
          </a:xfrm>
        </p:spPr>
        <p:txBody>
          <a:bodyPr>
            <a:normAutofit lnSpcReduction="10000"/>
          </a:bodyPr>
          <a:lstStyle/>
          <a:p>
            <a:pPr marL="0" indent="0">
              <a:buNone/>
            </a:pPr>
            <a:r>
              <a:rPr lang="en-US" b="1" dirty="0">
                <a:solidFill>
                  <a:schemeClr val="tx1"/>
                </a:solidFill>
              </a:rPr>
              <a:t>All Christians are under obligation to seek to make the will of Christ supreme in our own lives and in human society. Means and methods used for the improvement of society and the establishment of righteousness among men can be truly and permanently helpful only when they are rooted in the regeneration of the individual by the saving grace of God in Jesus Christ. In the spirit of Christ, Christians should oppose racism, every form of greed, selfishness, and vice, and all forms of sexual immorality, including adultery, homosexuality, and pornography. We should work to provide for the orphaned, the needy, the abused, the aged, the helpless, and the sick. </a:t>
            </a:r>
            <a:r>
              <a:rPr lang="en-US" b="1" dirty="0">
                <a:solidFill>
                  <a:srgbClr val="FF0000"/>
                </a:solidFill>
              </a:rPr>
              <a:t>We should speak on behalf of the unborn and contend for the sanctity of all human life from conception to natural death. </a:t>
            </a:r>
            <a:endParaRPr lang="en-US" dirty="0">
              <a:solidFill>
                <a:srgbClr val="FF0000"/>
              </a:solidFill>
            </a:endParaRPr>
          </a:p>
        </p:txBody>
      </p:sp>
    </p:spTree>
    <p:extLst>
      <p:ext uri="{BB962C8B-B14F-4D97-AF65-F5344CB8AC3E}">
        <p14:creationId xmlns:p14="http://schemas.microsoft.com/office/powerpoint/2010/main" val="2557673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 The Christian and the Social Order</a:t>
            </a:r>
            <a:r>
              <a:rPr lang="en-US" dirty="0"/>
              <a:t/>
            </a:r>
            <a:br>
              <a:rPr lang="en-US" dirty="0"/>
            </a:br>
            <a:endParaRPr lang="en-US" dirty="0"/>
          </a:p>
        </p:txBody>
      </p:sp>
      <p:sp>
        <p:nvSpPr>
          <p:cNvPr id="3" name="Content Placeholder 2"/>
          <p:cNvSpPr>
            <a:spLocks noGrp="1"/>
          </p:cNvSpPr>
          <p:nvPr>
            <p:ph idx="1"/>
          </p:nvPr>
        </p:nvSpPr>
        <p:spPr>
          <a:xfrm>
            <a:off x="1154954" y="2603500"/>
            <a:ext cx="8825659" cy="3616678"/>
          </a:xfrm>
        </p:spPr>
        <p:txBody>
          <a:bodyPr>
            <a:normAutofit lnSpcReduction="10000"/>
          </a:bodyPr>
          <a:lstStyle/>
          <a:p>
            <a:pPr marL="0" indent="0">
              <a:buNone/>
            </a:pPr>
            <a:r>
              <a:rPr lang="en-US" b="1" dirty="0">
                <a:solidFill>
                  <a:schemeClr val="tx1"/>
                </a:solidFill>
              </a:rPr>
              <a:t>All Christians are under obligation to seek to make the will of Christ supreme in our own lives and in human society. Means and methods used for the improvement of society and the establishment of righteousness among men can be truly and permanently helpful only when they are rooted in the regeneration of the individual by the saving grace of God in Jesus Christ. In the spirit of Christ, Christians should oppose racism, every form of greed, selfishness, and vice, and all forms of sexual immorality, including adultery, homosexuality, and pornography. We should work to provide for the orphaned, the needy, the abused, the aged, the helpless, and the sick. We should speak on behalf of the unborn and contend for the sanctity of all human life from conception to natural death. </a:t>
            </a:r>
            <a:r>
              <a:rPr lang="en-US" b="1" dirty="0">
                <a:solidFill>
                  <a:srgbClr val="FF0000"/>
                </a:solidFill>
              </a:rPr>
              <a:t>Every Christian should seek to bring industry, government, and society as a whole under the sway of the principles of righteousness, truth, and brotherly love. </a:t>
            </a:r>
            <a:endParaRPr lang="en-US" dirty="0">
              <a:solidFill>
                <a:srgbClr val="FF0000"/>
              </a:solidFill>
            </a:endParaRPr>
          </a:p>
        </p:txBody>
      </p:sp>
    </p:spTree>
    <p:extLst>
      <p:ext uri="{BB962C8B-B14F-4D97-AF65-F5344CB8AC3E}">
        <p14:creationId xmlns:p14="http://schemas.microsoft.com/office/powerpoint/2010/main" val="102351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 The Christian and the Social Order</a:t>
            </a:r>
            <a:r>
              <a:rPr lang="en-US" dirty="0"/>
              <a:t/>
            </a:r>
            <a:br>
              <a:rPr lang="en-US" dirty="0"/>
            </a:br>
            <a:endParaRPr lang="en-US" dirty="0"/>
          </a:p>
        </p:txBody>
      </p:sp>
      <p:sp>
        <p:nvSpPr>
          <p:cNvPr id="3" name="Content Placeholder 2"/>
          <p:cNvSpPr>
            <a:spLocks noGrp="1"/>
          </p:cNvSpPr>
          <p:nvPr>
            <p:ph idx="1"/>
          </p:nvPr>
        </p:nvSpPr>
        <p:spPr>
          <a:xfrm>
            <a:off x="1154954" y="2603500"/>
            <a:ext cx="8825659" cy="4124678"/>
          </a:xfrm>
        </p:spPr>
        <p:txBody>
          <a:bodyPr>
            <a:normAutofit lnSpcReduction="10000"/>
          </a:bodyPr>
          <a:lstStyle/>
          <a:p>
            <a:pPr marL="0" indent="0">
              <a:buNone/>
            </a:pPr>
            <a:r>
              <a:rPr lang="en-US" b="1" dirty="0">
                <a:solidFill>
                  <a:schemeClr val="tx1"/>
                </a:solidFill>
              </a:rPr>
              <a:t>All Christians are under obligation to seek to make the will of Christ supreme in our own lives and in human society. Means and methods used for the improvement of society and the establishment of righteousness among men can be truly and permanently helpful only when they are rooted in the regeneration of the individual by the saving grace of God in Jesus Christ. In the spirit of Christ, Christians should oppose racism, every form of greed, selfishness, and vice, and all forms of sexual immorality, including adultery, homosexuality, and pornography. We should work to provide for the orphaned, the needy, the abused, the aged, the helpless, and the sick. We should speak on behalf of the unborn and contend for the sanctity of all human life from conception to natural death. Every Christian should seek to bring industry, government, and society as a whole under the sway of the principles of righteousness, truth, and brotherly love. </a:t>
            </a:r>
            <a:r>
              <a:rPr lang="en-US" b="1" dirty="0">
                <a:solidFill>
                  <a:srgbClr val="FF0000"/>
                </a:solidFill>
              </a:rPr>
              <a:t>In order to promote these ends Christians should be ready to work with all men of good will in any good cause, always being careful to act in the spirit of love without compromising their loyalty to Christ and His truth.</a:t>
            </a:r>
          </a:p>
          <a:p>
            <a:endParaRPr lang="en-US" dirty="0"/>
          </a:p>
        </p:txBody>
      </p:sp>
    </p:spTree>
    <p:extLst>
      <p:ext uri="{BB962C8B-B14F-4D97-AF65-F5344CB8AC3E}">
        <p14:creationId xmlns:p14="http://schemas.microsoft.com/office/powerpoint/2010/main" val="3396912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hlinkClick r:id="rId2" action="ppaction://hlinksldjump"/>
              </a:rPr>
              <a:t>Scripture References</a:t>
            </a:r>
            <a:endParaRPr lang="en-US" b="1" dirty="0"/>
          </a:p>
        </p:txBody>
      </p:sp>
      <p:sp>
        <p:nvSpPr>
          <p:cNvPr id="3" name="Content Placeholder 2"/>
          <p:cNvSpPr>
            <a:spLocks noGrp="1"/>
          </p:cNvSpPr>
          <p:nvPr>
            <p:ph idx="1"/>
          </p:nvPr>
        </p:nvSpPr>
        <p:spPr/>
        <p:txBody>
          <a:bodyPr/>
          <a:lstStyle/>
          <a:p>
            <a:pPr marL="0" indent="0">
              <a:buNone/>
            </a:pPr>
            <a:r>
              <a:rPr lang="en-US" b="1" dirty="0">
                <a:solidFill>
                  <a:schemeClr val="tx1"/>
                </a:solidFill>
              </a:rPr>
              <a:t>Exodus 20:3-17; Leviticus 6:2-5; Deuteronomy 10:12; 27:17; Psalm 101:5; Micah 6:8; Zechariah 8:16; Matthew 5:13-16,43-48; 22:36-40; 25:35; Mark 1:29-34; 2:3ff.; 10:21; Luke 4:18-21; 10:27-37; 20:25; John 15:12; 17:15; Romans 12–14; 1Corinthians 5:9-10; 6:1-7; 7:20-24; 10:23-11:1; Galatians 3:26-28; Ephesians 6:5-9; Colossians 3:12-17; 1 Thessalonians 3:12; Philemon; James 1:27; 2:8.</a:t>
            </a:r>
          </a:p>
        </p:txBody>
      </p:sp>
    </p:spTree>
    <p:extLst>
      <p:ext uri="{BB962C8B-B14F-4D97-AF65-F5344CB8AC3E}">
        <p14:creationId xmlns:p14="http://schemas.microsoft.com/office/powerpoint/2010/main" val="1559988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XVI. Peace and War</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rgbClr val="FF0000"/>
                </a:solidFill>
              </a:rPr>
              <a:t>It is the duty of Christians to seek peace with all men on principles of righteousness. </a:t>
            </a:r>
            <a:endParaRPr lang="en-US" dirty="0">
              <a:solidFill>
                <a:srgbClr val="FF0000"/>
              </a:solidFill>
            </a:endParaRPr>
          </a:p>
        </p:txBody>
      </p:sp>
    </p:spTree>
    <p:extLst>
      <p:ext uri="{BB962C8B-B14F-4D97-AF65-F5344CB8AC3E}">
        <p14:creationId xmlns:p14="http://schemas.microsoft.com/office/powerpoint/2010/main" val="4104427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II. God</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smtClean="0">
                <a:solidFill>
                  <a:schemeClr val="tx1"/>
                </a:solidFill>
              </a:rPr>
              <a:t>There </a:t>
            </a:r>
            <a:r>
              <a:rPr lang="en-US" b="1" dirty="0">
                <a:solidFill>
                  <a:schemeClr val="tx1"/>
                </a:solidFill>
              </a:rPr>
              <a:t>is one and only one living and true God. He is an intelligent, spiritual, and personal Being, the Creator, Redeemer, Preserver, and Ruler of the universe. God is infinite in holiness and all other perfections. </a:t>
            </a:r>
            <a:r>
              <a:rPr lang="en-US" b="1" dirty="0">
                <a:solidFill>
                  <a:srgbClr val="FF0000"/>
                </a:solidFill>
              </a:rPr>
              <a:t>God is all powerful and all knowing; and His perfect knowledge extends to all things, past, present, and future, including the future decisions of His free creatures. </a:t>
            </a:r>
          </a:p>
        </p:txBody>
      </p:sp>
    </p:spTree>
    <p:extLst>
      <p:ext uri="{BB962C8B-B14F-4D97-AF65-F5344CB8AC3E}">
        <p14:creationId xmlns:p14="http://schemas.microsoft.com/office/powerpoint/2010/main" val="80317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XVI. Peace and War</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It is the duty of Christians to seek peace with all men on principles of righteousness. </a:t>
            </a:r>
            <a:r>
              <a:rPr lang="en-US" b="1" dirty="0">
                <a:solidFill>
                  <a:srgbClr val="FF0000"/>
                </a:solidFill>
              </a:rPr>
              <a:t>In accordance with the spirit and teachings of Christ they should do all in their power to put an end to war.</a:t>
            </a:r>
          </a:p>
          <a:p>
            <a:endParaRPr lang="en-US" dirty="0"/>
          </a:p>
        </p:txBody>
      </p:sp>
    </p:spTree>
    <p:extLst>
      <p:ext uri="{BB962C8B-B14F-4D97-AF65-F5344CB8AC3E}">
        <p14:creationId xmlns:p14="http://schemas.microsoft.com/office/powerpoint/2010/main" val="2019993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XVI. Peace and War</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It is the duty of Christians to seek peace with all men on principles of righteousness. In accordance with the spirit and teachings of Christ they should do all in their power to put an end to war.</a:t>
            </a:r>
          </a:p>
          <a:p>
            <a:pPr marL="0" indent="0">
              <a:buNone/>
            </a:pPr>
            <a:r>
              <a:rPr lang="en-US" b="1" dirty="0">
                <a:solidFill>
                  <a:srgbClr val="FF0000"/>
                </a:solidFill>
              </a:rPr>
              <a:t>The true remedy for the war spirit is the gospel of our Lord. </a:t>
            </a:r>
            <a:endParaRPr lang="en-US" dirty="0">
              <a:solidFill>
                <a:srgbClr val="FF0000"/>
              </a:solidFill>
            </a:endParaRPr>
          </a:p>
        </p:txBody>
      </p:sp>
    </p:spTree>
    <p:extLst>
      <p:ext uri="{BB962C8B-B14F-4D97-AF65-F5344CB8AC3E}">
        <p14:creationId xmlns:p14="http://schemas.microsoft.com/office/powerpoint/2010/main" val="1685885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XVI. Peace and War</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It is the duty of Christians to seek peace with all men on principles of righteousness. In accordance with the spirit and teachings of Christ they should do all in their power to put an end to war.</a:t>
            </a:r>
          </a:p>
          <a:p>
            <a:pPr marL="0" indent="0">
              <a:buNone/>
            </a:pPr>
            <a:r>
              <a:rPr lang="en-US" b="1" dirty="0">
                <a:solidFill>
                  <a:schemeClr val="tx1"/>
                </a:solidFill>
              </a:rPr>
              <a:t>The true remedy for the war spirit is the gospel of our Lord. </a:t>
            </a:r>
            <a:r>
              <a:rPr lang="en-US" b="1" dirty="0">
                <a:solidFill>
                  <a:srgbClr val="FF0000"/>
                </a:solidFill>
              </a:rPr>
              <a:t>The supreme need of the world is the acceptance of His teachings in all the affairs of men and nations, and the practical application of His law of love. </a:t>
            </a:r>
            <a:endParaRPr lang="en-US" dirty="0">
              <a:solidFill>
                <a:srgbClr val="FF0000"/>
              </a:solidFill>
            </a:endParaRPr>
          </a:p>
        </p:txBody>
      </p:sp>
    </p:spTree>
    <p:extLst>
      <p:ext uri="{BB962C8B-B14F-4D97-AF65-F5344CB8AC3E}">
        <p14:creationId xmlns:p14="http://schemas.microsoft.com/office/powerpoint/2010/main" val="3019819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XVI. Peace and War</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It is the duty of Christians to seek peace with all men on principles of righteousness. In accordance with the spirit and teachings of Christ they should do all in their power to put an end to war.</a:t>
            </a:r>
          </a:p>
          <a:p>
            <a:pPr marL="0" indent="0">
              <a:buNone/>
            </a:pPr>
            <a:r>
              <a:rPr lang="en-US" b="1" dirty="0">
                <a:solidFill>
                  <a:schemeClr val="tx1"/>
                </a:solidFill>
              </a:rPr>
              <a:t>The true remedy for the war spirit is the gospel of our Lord. The supreme need of the world is the acceptance of His teachings in all the affairs of men and nations, and the practical application of His law of love. </a:t>
            </a:r>
            <a:r>
              <a:rPr lang="en-US" b="1" dirty="0">
                <a:solidFill>
                  <a:srgbClr val="FF0000"/>
                </a:solidFill>
              </a:rPr>
              <a:t>Christian people throughout the world should pray for the reign of the Prince of Peace.</a:t>
            </a:r>
          </a:p>
          <a:p>
            <a:endParaRPr lang="en-US" dirty="0"/>
          </a:p>
        </p:txBody>
      </p:sp>
    </p:spTree>
    <p:extLst>
      <p:ext uri="{BB962C8B-B14F-4D97-AF65-F5344CB8AC3E}">
        <p14:creationId xmlns:p14="http://schemas.microsoft.com/office/powerpoint/2010/main" val="1386406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hlinkClick r:id="rId2" action="ppaction://hlinksldjump"/>
              </a:rPr>
              <a:t>Scripture References</a:t>
            </a:r>
            <a:endParaRPr lang="en-US" b="1" dirty="0"/>
          </a:p>
        </p:txBody>
      </p:sp>
      <p:sp>
        <p:nvSpPr>
          <p:cNvPr id="3" name="Content Placeholder 2"/>
          <p:cNvSpPr>
            <a:spLocks noGrp="1"/>
          </p:cNvSpPr>
          <p:nvPr>
            <p:ph idx="1"/>
          </p:nvPr>
        </p:nvSpPr>
        <p:spPr/>
        <p:txBody>
          <a:bodyPr/>
          <a:lstStyle/>
          <a:p>
            <a:pPr marL="0" indent="0">
              <a:buNone/>
            </a:pPr>
            <a:r>
              <a:rPr lang="en-US" b="1" dirty="0">
                <a:solidFill>
                  <a:schemeClr val="tx1"/>
                </a:solidFill>
              </a:rPr>
              <a:t>Isaiah 2:4; Matthew 5:9,38-48; 6:33; 26:52; Luke 22:36,38; Romans 12:18-19; 13:1-7; 14:19; Hebrews 12:14; James 4:1-2.</a:t>
            </a:r>
          </a:p>
        </p:txBody>
      </p:sp>
    </p:spTree>
    <p:extLst>
      <p:ext uri="{BB962C8B-B14F-4D97-AF65-F5344CB8AC3E}">
        <p14:creationId xmlns:p14="http://schemas.microsoft.com/office/powerpoint/2010/main" val="3385354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XVII. Religious Liberty</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rgbClr val="FF0000"/>
                </a:solidFill>
              </a:rPr>
              <a:t>God alone is Lord of the conscience, and He has left it free from the doctrines and commandments of men which are contrary to His Word or not contained in it. </a:t>
            </a:r>
          </a:p>
        </p:txBody>
      </p:sp>
    </p:spTree>
    <p:extLst>
      <p:ext uri="{BB962C8B-B14F-4D97-AF65-F5344CB8AC3E}">
        <p14:creationId xmlns:p14="http://schemas.microsoft.com/office/powerpoint/2010/main" val="3058002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XVII. Religious Liberty</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God alone is Lord of the conscience, and He has left it free from the doctrines and commandments of men which are contrary to His Word or not contained in it. </a:t>
            </a:r>
            <a:r>
              <a:rPr lang="en-US" b="1" dirty="0">
                <a:solidFill>
                  <a:srgbClr val="FF0000"/>
                </a:solidFill>
              </a:rPr>
              <a:t>Church and state should be separate. </a:t>
            </a:r>
            <a:endParaRPr lang="en-US" dirty="0">
              <a:solidFill>
                <a:srgbClr val="FF0000"/>
              </a:solidFill>
            </a:endParaRPr>
          </a:p>
        </p:txBody>
      </p:sp>
    </p:spTree>
    <p:extLst>
      <p:ext uri="{BB962C8B-B14F-4D97-AF65-F5344CB8AC3E}">
        <p14:creationId xmlns:p14="http://schemas.microsoft.com/office/powerpoint/2010/main" val="194102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XVII. Religious Liberty</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God alone is Lord of the conscience, and He has left it free from the doctrines and commandments of men which are contrary to His Word or not contained in it. Church and state should be separate. </a:t>
            </a:r>
            <a:r>
              <a:rPr lang="en-US" b="1" dirty="0">
                <a:solidFill>
                  <a:srgbClr val="FF0000"/>
                </a:solidFill>
              </a:rPr>
              <a:t>The state owes to every church protection and full freedom in the pursuit of its spiritual ends. </a:t>
            </a:r>
            <a:endParaRPr lang="en-US" dirty="0">
              <a:solidFill>
                <a:srgbClr val="FF0000"/>
              </a:solidFill>
            </a:endParaRPr>
          </a:p>
        </p:txBody>
      </p:sp>
    </p:spTree>
    <p:extLst>
      <p:ext uri="{BB962C8B-B14F-4D97-AF65-F5344CB8AC3E}">
        <p14:creationId xmlns:p14="http://schemas.microsoft.com/office/powerpoint/2010/main" val="2589698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XVII. Religious Liberty</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God alone is Lord of the conscience, and He has left it free from the doctrines and commandments of men which are contrary to His Word or not contained in it. Church and state should be separate. The state owes to every church protection and full freedom in the pursuit of its spiritual ends</a:t>
            </a:r>
            <a:r>
              <a:rPr lang="en-US" b="1" dirty="0">
                <a:solidFill>
                  <a:srgbClr val="FF0000"/>
                </a:solidFill>
              </a:rPr>
              <a:t>. In providing for such freedom no ecclesiastical group or denomination should be favored by the state more than others. </a:t>
            </a:r>
            <a:endParaRPr lang="en-US" dirty="0">
              <a:solidFill>
                <a:srgbClr val="FF0000"/>
              </a:solidFill>
            </a:endParaRPr>
          </a:p>
        </p:txBody>
      </p:sp>
    </p:spTree>
    <p:extLst>
      <p:ext uri="{BB962C8B-B14F-4D97-AF65-F5344CB8AC3E}">
        <p14:creationId xmlns:p14="http://schemas.microsoft.com/office/powerpoint/2010/main" val="671801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XVII. Religious Liberty</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God alone is Lord of the conscience, and He has left it free from the doctrines and commandments of men which are contrary to His Word or not contained in it. Church and state should be separate. The state owes to every church protection and full freedom in the pursuit of its spiritual ends. In providing for such freedom no ecclesiastical group or denomination should be favored by the state more than others. </a:t>
            </a:r>
            <a:r>
              <a:rPr lang="en-US" b="1" dirty="0">
                <a:solidFill>
                  <a:srgbClr val="FF0000"/>
                </a:solidFill>
              </a:rPr>
              <a:t>Civil government being ordained of God, it is the duty of Christians to render loyal obedience thereto in all things not contrary to the revealed will of God. </a:t>
            </a:r>
            <a:endParaRPr lang="en-US" dirty="0">
              <a:solidFill>
                <a:srgbClr val="FF0000"/>
              </a:solidFill>
            </a:endParaRPr>
          </a:p>
        </p:txBody>
      </p:sp>
    </p:spTree>
    <p:extLst>
      <p:ext uri="{BB962C8B-B14F-4D97-AF65-F5344CB8AC3E}">
        <p14:creationId xmlns:p14="http://schemas.microsoft.com/office/powerpoint/2010/main" val="1517303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II. God</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There is one and only one living and true God. He is an intelligent, spiritual, and personal Being, the Creator, Redeemer, Preserver, and Ruler of the universe. God is infinite in holiness and all other perfections. God is all powerful and all knowing; and His perfect knowledge extends to all things, past, present, and future, including the future decisions of His free creatures. </a:t>
            </a:r>
            <a:r>
              <a:rPr lang="en-US" b="1" dirty="0">
                <a:solidFill>
                  <a:srgbClr val="FF0000"/>
                </a:solidFill>
              </a:rPr>
              <a:t>To Him we owe the highest love, reverence, and obedience. </a:t>
            </a:r>
          </a:p>
        </p:txBody>
      </p:sp>
    </p:spTree>
    <p:extLst>
      <p:ext uri="{BB962C8B-B14F-4D97-AF65-F5344CB8AC3E}">
        <p14:creationId xmlns:p14="http://schemas.microsoft.com/office/powerpoint/2010/main" val="1639608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XVII. Religious Liberty</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God alone is Lord of the conscience, and He has left it free from the doctrines and commandments of men which are contrary to His Word or not contained in it. Church and state should be separate. The state owes to every church protection and full freedom in the pursuit of its spiritual ends. In providing for such freedom no ecclesiastical group or denomination should be favored by the state more than others. Civil government being ordained of God, it is the duty of Christians to render loyal obedience thereto in all things not contrary to the revealed will of God.</a:t>
            </a:r>
            <a:r>
              <a:rPr lang="en-US" b="1" dirty="0">
                <a:solidFill>
                  <a:srgbClr val="FF0000"/>
                </a:solidFill>
              </a:rPr>
              <a:t> The church should not resort to the civil power to carry on its work. </a:t>
            </a:r>
            <a:endParaRPr lang="en-US" dirty="0">
              <a:solidFill>
                <a:srgbClr val="FF0000"/>
              </a:solidFill>
            </a:endParaRPr>
          </a:p>
        </p:txBody>
      </p:sp>
    </p:spTree>
    <p:extLst>
      <p:ext uri="{BB962C8B-B14F-4D97-AF65-F5344CB8AC3E}">
        <p14:creationId xmlns:p14="http://schemas.microsoft.com/office/powerpoint/2010/main" val="3624628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XVII. Religious Liberty</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God alone is Lord of the conscience, and He has left it free from the doctrines and commandments of men which are contrary to His Word or not contained in it. Church and state should be separate. The state owes to every church protection and full freedom in the pursuit of its spiritual ends. In providing for such freedom no ecclesiastical group or denomination should be favored by the state more than others. Civil government being ordained of God, it is the duty of Christians to render loyal obedience thereto in all things not contrary to the revealed will of God. The church should not resort to the civil power to carry on its work. </a:t>
            </a:r>
            <a:r>
              <a:rPr lang="en-US" b="1" dirty="0">
                <a:solidFill>
                  <a:srgbClr val="FF0000"/>
                </a:solidFill>
              </a:rPr>
              <a:t>The gospel of Christ contemplates spiritual means alone for the pursuit of its ends. </a:t>
            </a:r>
            <a:endParaRPr lang="en-US" dirty="0">
              <a:solidFill>
                <a:srgbClr val="FF0000"/>
              </a:solidFill>
            </a:endParaRPr>
          </a:p>
        </p:txBody>
      </p:sp>
    </p:spTree>
    <p:extLst>
      <p:ext uri="{BB962C8B-B14F-4D97-AF65-F5344CB8AC3E}">
        <p14:creationId xmlns:p14="http://schemas.microsoft.com/office/powerpoint/2010/main" val="2431790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XVII. Religious Liberty</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God alone is Lord of the conscience, and He has left it free from the doctrines and commandments of men which are contrary to His Word or not contained in it. Church and state should be separate. The state owes to every church protection and full freedom in the pursuit of its spiritual ends. In providing for such freedom no ecclesiastical group or denomination should be favored by the state more than others. Civil government being ordained of God, it is the duty of Christians to render loyal obedience thereto in all things not contrary to the revealed will of God. The church should not resort to the civil power to carry on its work. The gospel of Christ contemplates spiritual means alone for the pursuit of its ends. </a:t>
            </a:r>
            <a:r>
              <a:rPr lang="en-US" b="1" dirty="0">
                <a:solidFill>
                  <a:srgbClr val="FF0000"/>
                </a:solidFill>
              </a:rPr>
              <a:t>The state has no right to impose penalties for religious opinions of any kind. </a:t>
            </a:r>
            <a:endParaRPr lang="en-US" dirty="0">
              <a:solidFill>
                <a:srgbClr val="FF0000"/>
              </a:solidFill>
            </a:endParaRPr>
          </a:p>
        </p:txBody>
      </p:sp>
    </p:spTree>
    <p:extLst>
      <p:ext uri="{BB962C8B-B14F-4D97-AF65-F5344CB8AC3E}">
        <p14:creationId xmlns:p14="http://schemas.microsoft.com/office/powerpoint/2010/main" val="1841342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XVII. Religious Liberty</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God alone is Lord of the conscience, and He has left it free from the doctrines and commandments of men which are contrary to His Word or not contained in it. Church and state should be separate. The state owes to every church protection and full freedom in the pursuit of its spiritual ends. In providing for such freedom no ecclesiastical group or denomination should be favored by the state more than others. Civil government being ordained of God, it is the duty of Christians to render loyal obedience thereto in all things not contrary to the revealed will of God. The church should not resort to the civil power to carry on its work. The gospel of Christ contemplates spiritual means alone for the pursuit of its ends. The state has no right to impose penalties for religious opinions of any kind. </a:t>
            </a:r>
            <a:r>
              <a:rPr lang="en-US" b="1" dirty="0" smtClean="0">
                <a:solidFill>
                  <a:srgbClr val="FF0000"/>
                </a:solidFill>
              </a:rPr>
              <a:t>The state has no right to impose taxes for the support of any form of religion. </a:t>
            </a:r>
            <a:endParaRPr lang="en-US" dirty="0">
              <a:solidFill>
                <a:srgbClr val="FF0000"/>
              </a:solidFill>
            </a:endParaRPr>
          </a:p>
        </p:txBody>
      </p:sp>
    </p:spTree>
    <p:extLst>
      <p:ext uri="{BB962C8B-B14F-4D97-AF65-F5344CB8AC3E}">
        <p14:creationId xmlns:p14="http://schemas.microsoft.com/office/powerpoint/2010/main" val="671197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XVII. Religious Liberty</a:t>
            </a:r>
            <a:r>
              <a:rPr lang="en-US" dirty="0"/>
              <a:t/>
            </a:r>
            <a:br>
              <a:rPr lang="en-US" dirty="0"/>
            </a:br>
            <a:endParaRPr lang="en-US" dirty="0"/>
          </a:p>
        </p:txBody>
      </p:sp>
      <p:sp>
        <p:nvSpPr>
          <p:cNvPr id="3" name="Content Placeholder 2"/>
          <p:cNvSpPr>
            <a:spLocks noGrp="1"/>
          </p:cNvSpPr>
          <p:nvPr>
            <p:ph idx="1"/>
          </p:nvPr>
        </p:nvSpPr>
        <p:spPr>
          <a:xfrm>
            <a:off x="1154954" y="2603498"/>
            <a:ext cx="8825659" cy="4254501"/>
          </a:xfrm>
        </p:spPr>
        <p:txBody>
          <a:bodyPr>
            <a:normAutofit/>
          </a:bodyPr>
          <a:lstStyle/>
          <a:p>
            <a:pPr marL="0" indent="0">
              <a:buNone/>
            </a:pPr>
            <a:r>
              <a:rPr lang="en-US" b="1" dirty="0">
                <a:solidFill>
                  <a:schemeClr val="tx1"/>
                </a:solidFill>
              </a:rPr>
              <a:t>God alone is Lord of the conscience, and He has left it free from the doctrines and commandments of men which are contrary to His Word or not contained in it. Church and state should be separate. The state owes to every church protection and full freedom in the pursuit of its spiritual ends. In providing for such freedom no ecclesiastical group or denomination should be favored by the state more than others. Civil government being ordained of God, it is the duty of Christians to render loyal obedience thereto in all things not contrary to the revealed will of God. The church should not resort to the civil power to carry on its work. The gospel of Christ contemplates spiritual means alone for the pursuit of its ends. The state has no right to impose penalties for religious opinions of any kind. The state has no right to impose taxes for the support of any form of religion. </a:t>
            </a:r>
            <a:r>
              <a:rPr lang="en-US" b="1" dirty="0">
                <a:solidFill>
                  <a:srgbClr val="FF0000"/>
                </a:solidFill>
              </a:rPr>
              <a:t>A free church in a free state is the Christian ideal, and this implies the right of free and unhindered access to God on the part of all men, and the right to form and propagate opinions in the sphere of religion without interference by the civil power.</a:t>
            </a:r>
          </a:p>
          <a:p>
            <a:endParaRPr lang="en-US" dirty="0"/>
          </a:p>
        </p:txBody>
      </p:sp>
    </p:spTree>
    <p:extLst>
      <p:ext uri="{BB962C8B-B14F-4D97-AF65-F5344CB8AC3E}">
        <p14:creationId xmlns:p14="http://schemas.microsoft.com/office/powerpoint/2010/main" val="2246033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hlinkClick r:id="rId2" action="ppaction://hlinksldjump"/>
              </a:rPr>
              <a:t>Scripture References</a:t>
            </a:r>
            <a:endParaRPr lang="en-US" b="1" dirty="0"/>
          </a:p>
        </p:txBody>
      </p:sp>
      <p:sp>
        <p:nvSpPr>
          <p:cNvPr id="3" name="Content Placeholder 2"/>
          <p:cNvSpPr>
            <a:spLocks noGrp="1"/>
          </p:cNvSpPr>
          <p:nvPr>
            <p:ph idx="1"/>
          </p:nvPr>
        </p:nvSpPr>
        <p:spPr/>
        <p:txBody>
          <a:bodyPr/>
          <a:lstStyle/>
          <a:p>
            <a:pPr marL="0" indent="0">
              <a:buNone/>
            </a:pPr>
            <a:r>
              <a:rPr lang="en-US" b="1" dirty="0">
                <a:solidFill>
                  <a:schemeClr val="tx1"/>
                </a:solidFill>
              </a:rPr>
              <a:t>Genesis 1:27; 2:7; Matthew 6:6-7,24; 16:26; 22:21; John 8:36; Acts 4:19-20; Romans 6:1-2; 13:1-7; Galatians 5:1,13; Philippians 3:20; 1 Timothy 2:1-2; James 4:12; 1 Peter 2:12-17; 3:11-17; 4:12-19.</a:t>
            </a:r>
          </a:p>
        </p:txBody>
      </p:sp>
    </p:spTree>
    <p:extLst>
      <p:ext uri="{BB962C8B-B14F-4D97-AF65-F5344CB8AC3E}">
        <p14:creationId xmlns:p14="http://schemas.microsoft.com/office/powerpoint/2010/main" val="3468278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XVIII. The Family</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rgbClr val="FF0000"/>
                </a:solidFill>
              </a:rPr>
              <a:t>God has ordained the family as the foundational institution of human society. </a:t>
            </a:r>
          </a:p>
        </p:txBody>
      </p:sp>
    </p:spTree>
    <p:extLst>
      <p:ext uri="{BB962C8B-B14F-4D97-AF65-F5344CB8AC3E}">
        <p14:creationId xmlns:p14="http://schemas.microsoft.com/office/powerpoint/2010/main" val="1621282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XVIII. The Family</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God has ordained the family as the foundational institution of human society. </a:t>
            </a:r>
            <a:r>
              <a:rPr lang="en-US" b="1" dirty="0">
                <a:solidFill>
                  <a:srgbClr val="FF0000"/>
                </a:solidFill>
              </a:rPr>
              <a:t>It is composed of persons related to one another by marriage, blood, or adoption</a:t>
            </a:r>
            <a:r>
              <a:rPr lang="en-US" b="1" dirty="0" smtClean="0">
                <a:solidFill>
                  <a:srgbClr val="FF0000"/>
                </a:solidFill>
              </a:rPr>
              <a:t>.</a:t>
            </a:r>
            <a:endParaRPr lang="en-US" b="1" dirty="0">
              <a:solidFill>
                <a:srgbClr val="FF0000"/>
              </a:solidFill>
            </a:endParaRPr>
          </a:p>
        </p:txBody>
      </p:sp>
    </p:spTree>
    <p:extLst>
      <p:ext uri="{BB962C8B-B14F-4D97-AF65-F5344CB8AC3E}">
        <p14:creationId xmlns:p14="http://schemas.microsoft.com/office/powerpoint/2010/main" val="3393355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XVIII. The Family</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God has ordained the family as the foundational institution of human society. It is composed of persons related to one another by marriage, blood, or adoption.</a:t>
            </a:r>
          </a:p>
          <a:p>
            <a:pPr marL="0" indent="0">
              <a:buNone/>
            </a:pPr>
            <a:r>
              <a:rPr lang="en-US" b="1" dirty="0">
                <a:solidFill>
                  <a:srgbClr val="FF0000"/>
                </a:solidFill>
              </a:rPr>
              <a:t>Marriage is the uniting of one man and one woman in covenant commitment for a lifetime</a:t>
            </a:r>
            <a:r>
              <a:rPr lang="en-US" b="1" dirty="0" smtClean="0">
                <a:solidFill>
                  <a:srgbClr val="FF0000"/>
                </a:solidFill>
              </a:rPr>
              <a:t>.</a:t>
            </a:r>
            <a:endParaRPr lang="en-US" b="1" dirty="0">
              <a:solidFill>
                <a:srgbClr val="FF0000"/>
              </a:solidFill>
            </a:endParaRPr>
          </a:p>
        </p:txBody>
      </p:sp>
    </p:spTree>
    <p:extLst>
      <p:ext uri="{BB962C8B-B14F-4D97-AF65-F5344CB8AC3E}">
        <p14:creationId xmlns:p14="http://schemas.microsoft.com/office/powerpoint/2010/main" val="958898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XVIII. The Family</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God has ordained the family as the foundational institution of human society. It is composed of persons related to one another by marriage, blood, or adoption.</a:t>
            </a:r>
          </a:p>
          <a:p>
            <a:pPr marL="0" indent="0">
              <a:buNone/>
            </a:pPr>
            <a:r>
              <a:rPr lang="en-US" b="1" dirty="0">
                <a:solidFill>
                  <a:schemeClr val="tx1"/>
                </a:solidFill>
              </a:rPr>
              <a:t>Marriage is the uniting of one man and one woman in covenant commitment for a lifetime. </a:t>
            </a:r>
            <a:r>
              <a:rPr lang="en-US" b="1" dirty="0">
                <a:solidFill>
                  <a:srgbClr val="FF0000"/>
                </a:solidFill>
              </a:rPr>
              <a:t>It is God's unique gift to reveal the union between Christ and His church and to provide for the man and the woman in marriage the framework for intimate companionship, the channel of sexual expression according to biblical standards, and the means for procreation of the human race.</a:t>
            </a:r>
          </a:p>
          <a:p>
            <a:endParaRPr lang="en-US" dirty="0"/>
          </a:p>
        </p:txBody>
      </p:sp>
    </p:spTree>
    <p:extLst>
      <p:ext uri="{BB962C8B-B14F-4D97-AF65-F5344CB8AC3E}">
        <p14:creationId xmlns:p14="http://schemas.microsoft.com/office/powerpoint/2010/main" val="99401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II. God</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smtClean="0">
                <a:solidFill>
                  <a:schemeClr val="tx1"/>
                </a:solidFill>
              </a:rPr>
              <a:t>There </a:t>
            </a:r>
            <a:r>
              <a:rPr lang="en-US" b="1" dirty="0">
                <a:solidFill>
                  <a:schemeClr val="tx1"/>
                </a:solidFill>
              </a:rPr>
              <a:t>is one and only one living and true God. He is an intelligent, spiritual, and personal Being, the Creator, Redeemer, Preserver, and Ruler of the universe. God is infinite in holiness and all other perfections. God is all powerful and all knowing; and His perfect knowledge extends to all things, past, present, and future, including the future decisions of His free creatures. To Him we owe the highest love, reverence, and obedience. </a:t>
            </a:r>
            <a:r>
              <a:rPr lang="en-US" b="1" dirty="0">
                <a:solidFill>
                  <a:srgbClr val="FF0000"/>
                </a:solidFill>
              </a:rPr>
              <a:t>The eternal triune God reveals Himself to us as Father, Son, and Holy Spirit, with distinct personal attributes, but without division of nature, essence, or being.</a:t>
            </a:r>
          </a:p>
          <a:p>
            <a:endParaRPr lang="en-US" dirty="0"/>
          </a:p>
        </p:txBody>
      </p:sp>
    </p:spTree>
    <p:extLst>
      <p:ext uri="{BB962C8B-B14F-4D97-AF65-F5344CB8AC3E}">
        <p14:creationId xmlns:p14="http://schemas.microsoft.com/office/powerpoint/2010/main" val="524227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XVIII. The Family</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rgbClr val="FF0000"/>
                </a:solidFill>
              </a:rPr>
              <a:t>The husband and wife are of equal worth before God, since both are created in God's image. </a:t>
            </a:r>
          </a:p>
        </p:txBody>
      </p:sp>
    </p:spTree>
    <p:extLst>
      <p:ext uri="{BB962C8B-B14F-4D97-AF65-F5344CB8AC3E}">
        <p14:creationId xmlns:p14="http://schemas.microsoft.com/office/powerpoint/2010/main" val="3408444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XVIII. The Family</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The husband and wife are of equal worth before God, since both are created in God's image. </a:t>
            </a:r>
            <a:r>
              <a:rPr lang="en-US" b="1" dirty="0">
                <a:solidFill>
                  <a:srgbClr val="FF0000"/>
                </a:solidFill>
              </a:rPr>
              <a:t>The marriage relationship models the way God relates to His people. </a:t>
            </a:r>
          </a:p>
        </p:txBody>
      </p:sp>
    </p:spTree>
    <p:extLst>
      <p:ext uri="{BB962C8B-B14F-4D97-AF65-F5344CB8AC3E}">
        <p14:creationId xmlns:p14="http://schemas.microsoft.com/office/powerpoint/2010/main" val="4117430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XVIII. The Family</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The husband and wife are of equal worth before God, since both are created in God's image. The marriage relationship models the way God relates to His people. </a:t>
            </a:r>
            <a:r>
              <a:rPr lang="en-US" b="1" dirty="0">
                <a:solidFill>
                  <a:srgbClr val="FF0000"/>
                </a:solidFill>
              </a:rPr>
              <a:t>A husband is to love his wife as Christ loved the church. </a:t>
            </a:r>
          </a:p>
        </p:txBody>
      </p:sp>
    </p:spTree>
    <p:extLst>
      <p:ext uri="{BB962C8B-B14F-4D97-AF65-F5344CB8AC3E}">
        <p14:creationId xmlns:p14="http://schemas.microsoft.com/office/powerpoint/2010/main" val="967256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XVIII. The Family</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The husband and wife are of equal worth before God, since both are created in God's image. The marriage relationship models the way God relates to His people. A husband is to love his wife as Christ loved the church. </a:t>
            </a:r>
            <a:r>
              <a:rPr lang="en-US" b="1" dirty="0">
                <a:solidFill>
                  <a:srgbClr val="FF0000"/>
                </a:solidFill>
              </a:rPr>
              <a:t>He has the God-given responsibility to provide for, to protect, and to lead his family. </a:t>
            </a:r>
          </a:p>
        </p:txBody>
      </p:sp>
    </p:spTree>
    <p:extLst>
      <p:ext uri="{BB962C8B-B14F-4D97-AF65-F5344CB8AC3E}">
        <p14:creationId xmlns:p14="http://schemas.microsoft.com/office/powerpoint/2010/main" val="2014584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XVIII. The Family</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The husband and wife are of equal worth before God, since both are created in God's image. The marriage relationship models the way God relates to His people. A husband is to love his wife as Christ loved the church. He has the God-given responsibility to provide for, to protect, and to lead his family. </a:t>
            </a:r>
            <a:r>
              <a:rPr lang="en-US" b="1" dirty="0">
                <a:solidFill>
                  <a:srgbClr val="FF0000"/>
                </a:solidFill>
              </a:rPr>
              <a:t>A wife is to submit herself graciously to the servant leadership of her husband even as the church willingly submits to the headship of Christ. </a:t>
            </a:r>
          </a:p>
        </p:txBody>
      </p:sp>
    </p:spTree>
    <p:extLst>
      <p:ext uri="{BB962C8B-B14F-4D97-AF65-F5344CB8AC3E}">
        <p14:creationId xmlns:p14="http://schemas.microsoft.com/office/powerpoint/2010/main" val="156244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XVIII. The Family</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solidFill>
                  <a:schemeClr val="tx1"/>
                </a:solidFill>
              </a:rPr>
              <a:t>The </a:t>
            </a:r>
            <a:r>
              <a:rPr lang="en-US" b="1" dirty="0">
                <a:solidFill>
                  <a:schemeClr val="tx1"/>
                </a:solidFill>
              </a:rPr>
              <a:t>husband and wife are of equal worth before God, since both are created in God's image. The marriage relationship models the way God relates to His people. A husband is to love his wife as Christ loved the church. He has the God-given responsibility to provide for, to protect, and to lead his family. A wife is to submit herself graciously to the servant leadership of her husband even as the church willingly submits to the headship of Christ. </a:t>
            </a:r>
            <a:r>
              <a:rPr lang="en-US" b="1" dirty="0">
                <a:solidFill>
                  <a:srgbClr val="FF0000"/>
                </a:solidFill>
              </a:rPr>
              <a:t>She, being in the image of God as is her husband and thus equal to him, has the God-given responsibility to respect her husband and to serve as his helper in managing the household and nurturing the next generation</a:t>
            </a:r>
            <a:r>
              <a:rPr lang="en-US" b="1" dirty="0" smtClean="0">
                <a:solidFill>
                  <a:srgbClr val="FF0000"/>
                </a:solidFill>
              </a:rPr>
              <a:t>.</a:t>
            </a:r>
            <a:endParaRPr lang="en-US" b="1" dirty="0">
              <a:solidFill>
                <a:srgbClr val="FF0000"/>
              </a:solidFill>
            </a:endParaRPr>
          </a:p>
        </p:txBody>
      </p:sp>
    </p:spTree>
    <p:extLst>
      <p:ext uri="{BB962C8B-B14F-4D97-AF65-F5344CB8AC3E}">
        <p14:creationId xmlns:p14="http://schemas.microsoft.com/office/powerpoint/2010/main" val="254464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XVIII. The Family</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solidFill>
                  <a:srgbClr val="FF0000"/>
                </a:solidFill>
              </a:rPr>
              <a:t>Children</a:t>
            </a:r>
            <a:r>
              <a:rPr lang="en-US" b="1" dirty="0">
                <a:solidFill>
                  <a:srgbClr val="FF0000"/>
                </a:solidFill>
              </a:rPr>
              <a:t>, from the moment of conception, are a blessing and heritage from the Lord. </a:t>
            </a:r>
          </a:p>
        </p:txBody>
      </p:sp>
    </p:spTree>
    <p:extLst>
      <p:ext uri="{BB962C8B-B14F-4D97-AF65-F5344CB8AC3E}">
        <p14:creationId xmlns:p14="http://schemas.microsoft.com/office/powerpoint/2010/main" val="4170140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XVIII. The Family</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solidFill>
                  <a:schemeClr val="tx1"/>
                </a:solidFill>
              </a:rPr>
              <a:t>Children</a:t>
            </a:r>
            <a:r>
              <a:rPr lang="en-US" b="1" dirty="0">
                <a:solidFill>
                  <a:schemeClr val="tx1"/>
                </a:solidFill>
              </a:rPr>
              <a:t>, from the moment of conception, are a blessing and heritage from the Lord</a:t>
            </a:r>
            <a:r>
              <a:rPr lang="en-US" b="1" dirty="0">
                <a:solidFill>
                  <a:srgbClr val="FF0000"/>
                </a:solidFill>
              </a:rPr>
              <a:t>. Parents are to demonstrate to their children God's pattern for marriage. </a:t>
            </a:r>
            <a:endParaRPr lang="en-US" dirty="0">
              <a:solidFill>
                <a:srgbClr val="FF0000"/>
              </a:solidFill>
            </a:endParaRPr>
          </a:p>
        </p:txBody>
      </p:sp>
    </p:spTree>
    <p:extLst>
      <p:ext uri="{BB962C8B-B14F-4D97-AF65-F5344CB8AC3E}">
        <p14:creationId xmlns:p14="http://schemas.microsoft.com/office/powerpoint/2010/main" val="1630846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XVIII. The Family</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Children, from the moment of conception, are a blessing and heritage from the Lord. Parents are to demonstrate to their children God's pattern for marriage. </a:t>
            </a:r>
            <a:r>
              <a:rPr lang="en-US" b="1" dirty="0">
                <a:solidFill>
                  <a:srgbClr val="FF0000"/>
                </a:solidFill>
              </a:rPr>
              <a:t>Parents are to teach their children spiritual and moral values and to lead them, through consistent lifestyle example and loving discipline, to make choices based on biblical truth. </a:t>
            </a:r>
            <a:endParaRPr lang="en-US" dirty="0"/>
          </a:p>
        </p:txBody>
      </p:sp>
    </p:spTree>
    <p:extLst>
      <p:ext uri="{BB962C8B-B14F-4D97-AF65-F5344CB8AC3E}">
        <p14:creationId xmlns:p14="http://schemas.microsoft.com/office/powerpoint/2010/main" val="2886088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XVIII. The Family</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Children, from the moment of conception, are a blessing and heritage from the Lord. Parents are to demonstrate to their children God's pattern for marriage. Parents are to teach their children spiritual and moral values and to lead them, through consistent lifestyle example and loving discipline, to make choices based on biblical truth. </a:t>
            </a:r>
            <a:r>
              <a:rPr lang="en-US" b="1" dirty="0">
                <a:solidFill>
                  <a:srgbClr val="FF0000"/>
                </a:solidFill>
              </a:rPr>
              <a:t>Children are to honor and obey their parents.</a:t>
            </a:r>
          </a:p>
          <a:p>
            <a:endParaRPr lang="en-US" dirty="0"/>
          </a:p>
        </p:txBody>
      </p:sp>
    </p:spTree>
    <p:extLst>
      <p:ext uri="{BB962C8B-B14F-4D97-AF65-F5344CB8AC3E}">
        <p14:creationId xmlns:p14="http://schemas.microsoft.com/office/powerpoint/2010/main" val="1034806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hlinkClick r:id="rId2" action="ppaction://hlinksldjump"/>
              </a:rPr>
              <a:t>A. God the Father</a:t>
            </a:r>
            <a:endParaRPr lang="en-US"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044308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hlinkClick r:id="rId2" action="ppaction://hlinksldjump"/>
              </a:rPr>
              <a:t>Scripture References</a:t>
            </a:r>
            <a:endParaRPr lang="en-US" b="1" dirty="0"/>
          </a:p>
        </p:txBody>
      </p:sp>
      <p:sp>
        <p:nvSpPr>
          <p:cNvPr id="3" name="Content Placeholder 2"/>
          <p:cNvSpPr>
            <a:spLocks noGrp="1"/>
          </p:cNvSpPr>
          <p:nvPr>
            <p:ph idx="1"/>
          </p:nvPr>
        </p:nvSpPr>
        <p:spPr/>
        <p:txBody>
          <a:bodyPr/>
          <a:lstStyle/>
          <a:p>
            <a:pPr marL="0" indent="0">
              <a:buNone/>
            </a:pPr>
            <a:r>
              <a:rPr lang="en-US" b="1" dirty="0">
                <a:solidFill>
                  <a:schemeClr val="tx1"/>
                </a:solidFill>
              </a:rPr>
              <a:t>Genesis 1:26-28; 2:15-25; 3:1-20; Exodus 20:12; Deuteronomy 6:4-9; Joshua 24:15; 1 Samuel 1:26-28; Psalms 51:5; 78:1-8; 127; 128; 139:13-16; Proverbs 1:8; 5:15-20; 6:20-22; 12:4; 13:24; 14:1; 17:6; 18:22; 22:6,15; 23:13-14; 24:3; 29:15,17; 31:10-31; Ecclesiastes 4:9-12; 9:9; Malachi 2:14-16; Matthew 5:31-32; 18:2-5; 19:3-9; Mark 10:6-12; Romans 1:18-32; 1 Corinthians 7:1-16; Ephesians 5:21-33; 6:1-4; Colossians 3:18-21; 1 Timothy 5:8,14; 2 Timothy 1:3-5; Titus 2:3-5; Hebrews 13:4; 1 Peter 3:1-7.</a:t>
            </a:r>
          </a:p>
        </p:txBody>
      </p:sp>
    </p:spTree>
    <p:extLst>
      <p:ext uri="{BB962C8B-B14F-4D97-AF65-F5344CB8AC3E}">
        <p14:creationId xmlns:p14="http://schemas.microsoft.com/office/powerpoint/2010/main" val="3531910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A. God the Father</a:t>
            </a:r>
            <a:endParaRPr lang="en-US" dirty="0"/>
          </a:p>
        </p:txBody>
      </p:sp>
      <p:sp>
        <p:nvSpPr>
          <p:cNvPr id="3" name="Content Placeholder 2"/>
          <p:cNvSpPr>
            <a:spLocks noGrp="1"/>
          </p:cNvSpPr>
          <p:nvPr>
            <p:ph idx="1"/>
          </p:nvPr>
        </p:nvSpPr>
        <p:spPr/>
        <p:txBody>
          <a:bodyPr/>
          <a:lstStyle/>
          <a:p>
            <a:pPr marL="0" indent="0">
              <a:buNone/>
            </a:pPr>
            <a:r>
              <a:rPr lang="en-US" b="1" dirty="0">
                <a:solidFill>
                  <a:srgbClr val="FF0000"/>
                </a:solidFill>
              </a:rPr>
              <a:t>God as Father reigns with providential care over His universe, His creatures, and the flow of the stream of human history according to the purposes of His grace. </a:t>
            </a:r>
            <a:endParaRPr lang="en-US" dirty="0">
              <a:solidFill>
                <a:srgbClr val="FF0000"/>
              </a:solidFill>
            </a:endParaRPr>
          </a:p>
        </p:txBody>
      </p:sp>
    </p:spTree>
    <p:extLst>
      <p:ext uri="{BB962C8B-B14F-4D97-AF65-F5344CB8AC3E}">
        <p14:creationId xmlns:p14="http://schemas.microsoft.com/office/powerpoint/2010/main" val="2528888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The Baptist Faith And Message 2000 </a:t>
            </a:r>
            <a:endParaRPr lang="en-US" b="1" dirty="0">
              <a:solidFill>
                <a:srgbClr val="FFFF00"/>
              </a:solidFill>
            </a:endParaRPr>
          </a:p>
        </p:txBody>
      </p:sp>
      <p:sp>
        <p:nvSpPr>
          <p:cNvPr id="3" name="Content Placeholder 2"/>
          <p:cNvSpPr>
            <a:spLocks noGrp="1"/>
          </p:cNvSpPr>
          <p:nvPr>
            <p:ph type="body" idx="1"/>
          </p:nvPr>
        </p:nvSpPr>
        <p:spPr/>
        <p:txBody>
          <a:bodyPr>
            <a:normAutofit/>
          </a:bodyPr>
          <a:lstStyle/>
          <a:p>
            <a:endParaRPr lang="en-US" dirty="0"/>
          </a:p>
          <a:p>
            <a:pPr lvl="1"/>
            <a:endParaRPr lang="en-US" dirty="0" smtClean="0"/>
          </a:p>
        </p:txBody>
      </p:sp>
      <p:sp>
        <p:nvSpPr>
          <p:cNvPr id="11" name="Text Placeholder 10"/>
          <p:cNvSpPr>
            <a:spLocks noGrp="1"/>
          </p:cNvSpPr>
          <p:nvPr>
            <p:ph type="body" sz="half" idx="15"/>
          </p:nvPr>
        </p:nvSpPr>
        <p:spPr>
          <a:xfrm>
            <a:off x="1154953" y="2603500"/>
            <a:ext cx="3141879" cy="3423557"/>
          </a:xfrm>
        </p:spPr>
        <p:txBody>
          <a:bodyPr>
            <a:normAutofit fontScale="92500" lnSpcReduction="20000"/>
          </a:bodyPr>
          <a:lstStyle/>
          <a:p>
            <a:r>
              <a:rPr lang="en-US" b="1" dirty="0">
                <a:solidFill>
                  <a:schemeClr val="tx1"/>
                </a:solidFill>
                <a:hlinkClick r:id="rId2" action="ppaction://hlinksldjump"/>
              </a:rPr>
              <a:t>I.	The Scriptures</a:t>
            </a:r>
            <a:endParaRPr lang="en-US" b="1" dirty="0">
              <a:solidFill>
                <a:schemeClr val="tx1"/>
              </a:solidFill>
            </a:endParaRPr>
          </a:p>
          <a:p>
            <a:r>
              <a:rPr lang="en-US" b="1" dirty="0">
                <a:solidFill>
                  <a:schemeClr val="tx1"/>
                </a:solidFill>
                <a:hlinkClick r:id="rId3" action="ppaction://hlinksldjump"/>
              </a:rPr>
              <a:t>II.	God</a:t>
            </a:r>
            <a:endParaRPr lang="en-US" b="1" dirty="0">
              <a:solidFill>
                <a:schemeClr val="tx1"/>
              </a:solidFill>
            </a:endParaRPr>
          </a:p>
          <a:p>
            <a:pPr lvl="1"/>
            <a:r>
              <a:rPr lang="en-US" b="1" dirty="0">
                <a:solidFill>
                  <a:schemeClr val="tx1"/>
                </a:solidFill>
                <a:hlinkClick r:id="rId4" action="ppaction://hlinksldjump"/>
              </a:rPr>
              <a:t>God the Father</a:t>
            </a:r>
            <a:endParaRPr lang="en-US" b="1" dirty="0">
              <a:solidFill>
                <a:schemeClr val="tx1"/>
              </a:solidFill>
            </a:endParaRPr>
          </a:p>
          <a:p>
            <a:pPr lvl="1"/>
            <a:r>
              <a:rPr lang="en-US" b="1" dirty="0">
                <a:solidFill>
                  <a:schemeClr val="tx1"/>
                </a:solidFill>
                <a:hlinkClick r:id="rId5" action="ppaction://hlinksldjump"/>
              </a:rPr>
              <a:t>God the Son</a:t>
            </a:r>
            <a:endParaRPr lang="en-US" b="1" dirty="0">
              <a:solidFill>
                <a:schemeClr val="tx1"/>
              </a:solidFill>
            </a:endParaRPr>
          </a:p>
          <a:p>
            <a:pPr lvl="1"/>
            <a:r>
              <a:rPr lang="en-US" b="1" dirty="0">
                <a:solidFill>
                  <a:schemeClr val="tx1"/>
                </a:solidFill>
                <a:hlinkClick r:id="rId6" action="ppaction://hlinksldjump"/>
              </a:rPr>
              <a:t>God the Holy Spirit</a:t>
            </a:r>
            <a:endParaRPr lang="en-US" b="1" dirty="0">
              <a:solidFill>
                <a:schemeClr val="tx1"/>
              </a:solidFill>
            </a:endParaRPr>
          </a:p>
          <a:p>
            <a:r>
              <a:rPr lang="en-US" b="1" dirty="0">
                <a:solidFill>
                  <a:schemeClr val="tx1"/>
                </a:solidFill>
                <a:hlinkClick r:id="rId7" action="ppaction://hlinksldjump"/>
              </a:rPr>
              <a:t>III.	Man</a:t>
            </a:r>
            <a:endParaRPr lang="en-US" b="1" dirty="0">
              <a:solidFill>
                <a:schemeClr val="tx1"/>
              </a:solidFill>
            </a:endParaRPr>
          </a:p>
          <a:p>
            <a:r>
              <a:rPr lang="en-US" b="1" dirty="0">
                <a:solidFill>
                  <a:schemeClr val="tx1"/>
                </a:solidFill>
                <a:hlinkClick r:id="rId8" action="ppaction://hlinksldjump"/>
              </a:rPr>
              <a:t>IV.	Salvation</a:t>
            </a:r>
            <a:endParaRPr lang="en-US" b="1" dirty="0">
              <a:solidFill>
                <a:schemeClr val="tx1"/>
              </a:solidFill>
            </a:endParaRPr>
          </a:p>
          <a:p>
            <a:pPr lvl="1"/>
            <a:r>
              <a:rPr lang="en-US" b="1" dirty="0">
                <a:solidFill>
                  <a:schemeClr val="tx1"/>
                </a:solidFill>
                <a:hlinkClick r:id="rId9" action="ppaction://hlinksldjump"/>
              </a:rPr>
              <a:t>Regeneration</a:t>
            </a:r>
            <a:endParaRPr lang="en-US" b="1" dirty="0">
              <a:solidFill>
                <a:schemeClr val="tx1"/>
              </a:solidFill>
            </a:endParaRPr>
          </a:p>
          <a:p>
            <a:pPr lvl="1"/>
            <a:r>
              <a:rPr lang="en-US" b="1" dirty="0">
                <a:solidFill>
                  <a:schemeClr val="tx1"/>
                </a:solidFill>
                <a:hlinkClick r:id="rId10" action="ppaction://hlinksldjump"/>
              </a:rPr>
              <a:t>Justification</a:t>
            </a:r>
            <a:endParaRPr lang="en-US" b="1" dirty="0">
              <a:solidFill>
                <a:schemeClr val="tx1"/>
              </a:solidFill>
            </a:endParaRPr>
          </a:p>
          <a:p>
            <a:pPr lvl="1"/>
            <a:r>
              <a:rPr lang="en-US" b="1" dirty="0">
                <a:solidFill>
                  <a:schemeClr val="tx1"/>
                </a:solidFill>
                <a:hlinkClick r:id="rId11" action="ppaction://hlinksldjump"/>
              </a:rPr>
              <a:t>Sanctification</a:t>
            </a:r>
            <a:endParaRPr lang="en-US" b="1" dirty="0">
              <a:solidFill>
                <a:schemeClr val="tx1"/>
              </a:solidFill>
            </a:endParaRPr>
          </a:p>
          <a:p>
            <a:pPr lvl="1"/>
            <a:r>
              <a:rPr lang="en-US" b="1" dirty="0">
                <a:solidFill>
                  <a:schemeClr val="tx1"/>
                </a:solidFill>
                <a:hlinkClick r:id="rId12" action="ppaction://hlinksldjump"/>
              </a:rPr>
              <a:t>Glorification</a:t>
            </a:r>
            <a:endParaRPr lang="en-US" b="1" dirty="0">
              <a:solidFill>
                <a:schemeClr val="tx1"/>
              </a:solidFill>
            </a:endParaRPr>
          </a:p>
          <a:p>
            <a:r>
              <a:rPr lang="en-US" b="1" dirty="0">
                <a:solidFill>
                  <a:schemeClr val="tx1"/>
                </a:solidFill>
                <a:hlinkClick r:id="rId13" action="ppaction://hlinksldjump"/>
              </a:rPr>
              <a:t>V.	God’s Purpose of Grace</a:t>
            </a:r>
            <a:endParaRPr lang="en-US" b="1" dirty="0">
              <a:solidFill>
                <a:schemeClr val="tx1"/>
              </a:solidFill>
            </a:endParaRPr>
          </a:p>
          <a:p>
            <a:endParaRPr lang="en-US" dirty="0"/>
          </a:p>
        </p:txBody>
      </p:sp>
      <p:sp>
        <p:nvSpPr>
          <p:cNvPr id="9" name="Text Placeholder 8"/>
          <p:cNvSpPr>
            <a:spLocks noGrp="1"/>
          </p:cNvSpPr>
          <p:nvPr>
            <p:ph type="body" sz="quarter" idx="3"/>
          </p:nvPr>
        </p:nvSpPr>
        <p:spPr/>
        <p:txBody>
          <a:bodyPr/>
          <a:lstStyle/>
          <a:p>
            <a:endParaRPr lang="en-US" dirty="0"/>
          </a:p>
        </p:txBody>
      </p:sp>
      <p:sp>
        <p:nvSpPr>
          <p:cNvPr id="12" name="Text Placeholder 11"/>
          <p:cNvSpPr>
            <a:spLocks noGrp="1"/>
          </p:cNvSpPr>
          <p:nvPr>
            <p:ph type="body" sz="half" idx="16"/>
          </p:nvPr>
        </p:nvSpPr>
        <p:spPr>
          <a:xfrm>
            <a:off x="4512721" y="2603501"/>
            <a:ext cx="3147009" cy="3423556"/>
          </a:xfrm>
        </p:spPr>
        <p:txBody>
          <a:bodyPr/>
          <a:lstStyle/>
          <a:p>
            <a:r>
              <a:rPr lang="en-US" b="1" dirty="0" smtClean="0">
                <a:solidFill>
                  <a:schemeClr val="tx1"/>
                </a:solidFill>
                <a:hlinkClick r:id="rId14" action="ppaction://hlinksldjump"/>
              </a:rPr>
              <a:t>VI.	The Church</a:t>
            </a:r>
            <a:endParaRPr lang="en-US" b="1" dirty="0" smtClean="0">
              <a:solidFill>
                <a:schemeClr val="tx1"/>
              </a:solidFill>
            </a:endParaRPr>
          </a:p>
          <a:p>
            <a:r>
              <a:rPr lang="en-US" b="1" dirty="0" smtClean="0">
                <a:solidFill>
                  <a:schemeClr val="tx1"/>
                </a:solidFill>
                <a:hlinkClick r:id="rId15" action="ppaction://hlinksldjump"/>
              </a:rPr>
              <a:t>VII.	Baptism and the Lord’s 	Supper</a:t>
            </a:r>
            <a:endParaRPr lang="en-US" b="1" dirty="0" smtClean="0">
              <a:solidFill>
                <a:schemeClr val="tx1"/>
              </a:solidFill>
            </a:endParaRPr>
          </a:p>
          <a:p>
            <a:r>
              <a:rPr lang="en-US" b="1" dirty="0" smtClean="0">
                <a:solidFill>
                  <a:schemeClr val="tx1"/>
                </a:solidFill>
                <a:hlinkClick r:id="rId16" action="ppaction://hlinksldjump"/>
              </a:rPr>
              <a:t>VIII.	The Lord’s Day</a:t>
            </a:r>
            <a:endParaRPr lang="en-US" b="1" dirty="0" smtClean="0">
              <a:solidFill>
                <a:schemeClr val="tx1"/>
              </a:solidFill>
            </a:endParaRPr>
          </a:p>
          <a:p>
            <a:r>
              <a:rPr lang="en-US" b="1" dirty="0" smtClean="0">
                <a:solidFill>
                  <a:schemeClr val="tx1"/>
                </a:solidFill>
                <a:hlinkClick r:id="rId17" action="ppaction://hlinksldjump"/>
              </a:rPr>
              <a:t>IX.	The Kingdom</a:t>
            </a:r>
            <a:endParaRPr lang="en-US" b="1" dirty="0" smtClean="0">
              <a:solidFill>
                <a:schemeClr val="tx1"/>
              </a:solidFill>
            </a:endParaRPr>
          </a:p>
          <a:p>
            <a:r>
              <a:rPr lang="en-US" b="1" dirty="0" smtClean="0">
                <a:solidFill>
                  <a:schemeClr val="tx1"/>
                </a:solidFill>
                <a:hlinkClick r:id="rId18" action="ppaction://hlinksldjump"/>
              </a:rPr>
              <a:t>X.	Last Things</a:t>
            </a:r>
            <a:endParaRPr lang="en-US" b="1" dirty="0" smtClean="0">
              <a:solidFill>
                <a:schemeClr val="tx1"/>
              </a:solidFill>
            </a:endParaRPr>
          </a:p>
          <a:p>
            <a:r>
              <a:rPr lang="en-US" b="1" dirty="0" smtClean="0">
                <a:solidFill>
                  <a:schemeClr val="tx1"/>
                </a:solidFill>
                <a:hlinkClick r:id="rId19" action="ppaction://hlinksldjump"/>
              </a:rPr>
              <a:t>XI.	Evangelism and Missions</a:t>
            </a:r>
            <a:endParaRPr lang="en-US" b="1" dirty="0" smtClean="0">
              <a:solidFill>
                <a:schemeClr val="tx1"/>
              </a:solidFill>
            </a:endParaRPr>
          </a:p>
          <a:p>
            <a:r>
              <a:rPr lang="en-US" b="1" dirty="0" smtClean="0">
                <a:solidFill>
                  <a:schemeClr val="tx1"/>
                </a:solidFill>
                <a:hlinkClick r:id="rId20" action="ppaction://hlinksldjump"/>
              </a:rPr>
              <a:t>XII.	Education</a:t>
            </a:r>
            <a:endParaRPr lang="en-US" b="1" dirty="0" smtClean="0">
              <a:solidFill>
                <a:schemeClr val="tx1"/>
              </a:solidFill>
            </a:endParaRPr>
          </a:p>
          <a:p>
            <a:r>
              <a:rPr lang="en-US" b="1" dirty="0" smtClean="0">
                <a:solidFill>
                  <a:schemeClr val="tx1"/>
                </a:solidFill>
                <a:hlinkClick r:id="rId21" action="ppaction://hlinksldjump"/>
              </a:rPr>
              <a:t>XIII.	Stewardship</a:t>
            </a:r>
            <a:endParaRPr lang="en-US" b="1" dirty="0" smtClean="0">
              <a:solidFill>
                <a:schemeClr val="tx1"/>
              </a:solidFill>
            </a:endParaRPr>
          </a:p>
          <a:p>
            <a:r>
              <a:rPr lang="en-US" b="1" dirty="0" smtClean="0">
                <a:solidFill>
                  <a:schemeClr val="tx1"/>
                </a:solidFill>
                <a:hlinkClick r:id="rId22" action="ppaction://hlinksldjump"/>
              </a:rPr>
              <a:t>XIV.	Cooperation</a:t>
            </a:r>
            <a:endParaRPr lang="en-US" b="1" dirty="0">
              <a:solidFill>
                <a:schemeClr val="tx1"/>
              </a:solidFill>
            </a:endParaRPr>
          </a:p>
        </p:txBody>
      </p:sp>
      <p:sp>
        <p:nvSpPr>
          <p:cNvPr id="10" name="Text Placeholder 9"/>
          <p:cNvSpPr>
            <a:spLocks noGrp="1"/>
          </p:cNvSpPr>
          <p:nvPr>
            <p:ph type="body" sz="quarter" idx="13"/>
          </p:nvPr>
        </p:nvSpPr>
        <p:spPr/>
        <p:txBody>
          <a:bodyPr/>
          <a:lstStyle/>
          <a:p>
            <a:endParaRPr lang="en-US" dirty="0"/>
          </a:p>
        </p:txBody>
      </p:sp>
      <p:sp>
        <p:nvSpPr>
          <p:cNvPr id="13" name="Text Placeholder 12"/>
          <p:cNvSpPr>
            <a:spLocks noGrp="1"/>
          </p:cNvSpPr>
          <p:nvPr>
            <p:ph type="body" sz="half" idx="17"/>
          </p:nvPr>
        </p:nvSpPr>
        <p:spPr>
          <a:xfrm>
            <a:off x="7888329" y="2603500"/>
            <a:ext cx="3145536" cy="3423555"/>
          </a:xfrm>
        </p:spPr>
        <p:txBody>
          <a:bodyPr/>
          <a:lstStyle/>
          <a:p>
            <a:r>
              <a:rPr lang="en-US" b="1" dirty="0" smtClean="0">
                <a:solidFill>
                  <a:schemeClr val="tx1"/>
                </a:solidFill>
                <a:hlinkClick r:id="rId23" action="ppaction://hlinksldjump"/>
              </a:rPr>
              <a:t>XV.	The Christian and the Social 	Order</a:t>
            </a:r>
            <a:endParaRPr lang="en-US" b="1" dirty="0" smtClean="0">
              <a:solidFill>
                <a:schemeClr val="tx1"/>
              </a:solidFill>
            </a:endParaRPr>
          </a:p>
          <a:p>
            <a:r>
              <a:rPr lang="en-US" b="1" dirty="0" smtClean="0">
                <a:solidFill>
                  <a:schemeClr val="tx1"/>
                </a:solidFill>
                <a:hlinkClick r:id="rId24" action="ppaction://hlinksldjump"/>
              </a:rPr>
              <a:t>XVI.	Peace and War</a:t>
            </a:r>
            <a:endParaRPr lang="en-US" b="1" dirty="0" smtClean="0">
              <a:solidFill>
                <a:schemeClr val="tx1"/>
              </a:solidFill>
            </a:endParaRPr>
          </a:p>
          <a:p>
            <a:r>
              <a:rPr lang="en-US" b="1" dirty="0" smtClean="0">
                <a:solidFill>
                  <a:schemeClr val="tx1"/>
                </a:solidFill>
                <a:hlinkClick r:id="rId25" action="ppaction://hlinksldjump"/>
              </a:rPr>
              <a:t>XVII.	Religious Liberty</a:t>
            </a:r>
            <a:endParaRPr lang="en-US" b="1" dirty="0" smtClean="0">
              <a:solidFill>
                <a:schemeClr val="tx1"/>
              </a:solidFill>
            </a:endParaRPr>
          </a:p>
          <a:p>
            <a:r>
              <a:rPr lang="en-US" b="1" dirty="0" smtClean="0">
                <a:solidFill>
                  <a:schemeClr val="tx1"/>
                </a:solidFill>
                <a:hlinkClick r:id="rId26" action="ppaction://hlinksldjump"/>
              </a:rPr>
              <a:t>XVIII.	The Family</a:t>
            </a:r>
            <a:endParaRPr lang="en-US" b="1" dirty="0" smtClean="0">
              <a:solidFill>
                <a:schemeClr val="tx1"/>
              </a:solidFill>
            </a:endParaRPr>
          </a:p>
          <a:p>
            <a:endParaRPr lang="en-US" dirty="0"/>
          </a:p>
        </p:txBody>
      </p:sp>
    </p:spTree>
    <p:extLst>
      <p:ext uri="{BB962C8B-B14F-4D97-AF65-F5344CB8AC3E}">
        <p14:creationId xmlns:p14="http://schemas.microsoft.com/office/powerpoint/2010/main" val="995111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A. God the Father</a:t>
            </a: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God as Father reigns with providential care over His universe, His creatures, and the flow of the stream of human history according to the purposes of His grace</a:t>
            </a:r>
            <a:r>
              <a:rPr lang="en-US" b="1" dirty="0"/>
              <a:t>. </a:t>
            </a:r>
            <a:r>
              <a:rPr lang="en-US" b="1" dirty="0">
                <a:solidFill>
                  <a:srgbClr val="FF0000"/>
                </a:solidFill>
              </a:rPr>
              <a:t>He is all powerful, all knowing, all loving, and all wise. </a:t>
            </a:r>
            <a:endParaRPr lang="en-US" dirty="0">
              <a:solidFill>
                <a:srgbClr val="FF0000"/>
              </a:solidFill>
            </a:endParaRPr>
          </a:p>
        </p:txBody>
      </p:sp>
    </p:spTree>
    <p:extLst>
      <p:ext uri="{BB962C8B-B14F-4D97-AF65-F5344CB8AC3E}">
        <p14:creationId xmlns:p14="http://schemas.microsoft.com/office/powerpoint/2010/main" val="2307041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A. God the Father</a:t>
            </a: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God as Father reigns with providential care over His universe, His creatures, and the flow of the stream of human history according to the purposes of His grace. He is all powerful, all knowing, all loving, and all wise. </a:t>
            </a:r>
            <a:r>
              <a:rPr lang="en-US" b="1" dirty="0">
                <a:solidFill>
                  <a:srgbClr val="FF0000"/>
                </a:solidFill>
              </a:rPr>
              <a:t>God is Father in truth to those who become children of God through faith in Jesus Christ</a:t>
            </a:r>
            <a:r>
              <a:rPr lang="en-US" b="1" dirty="0" smtClean="0">
                <a:solidFill>
                  <a:srgbClr val="FF0000"/>
                </a:solidFill>
              </a:rPr>
              <a:t>.</a:t>
            </a:r>
            <a:endParaRPr lang="en-US" b="1" dirty="0">
              <a:solidFill>
                <a:srgbClr val="FF0000"/>
              </a:solidFill>
            </a:endParaRPr>
          </a:p>
          <a:p>
            <a:endParaRPr lang="en-US" dirty="0"/>
          </a:p>
        </p:txBody>
      </p:sp>
    </p:spTree>
    <p:extLst>
      <p:ext uri="{BB962C8B-B14F-4D97-AF65-F5344CB8AC3E}">
        <p14:creationId xmlns:p14="http://schemas.microsoft.com/office/powerpoint/2010/main" val="723669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A. God the Father</a:t>
            </a: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God as Father reigns with providential care over His universe, His creatures, and the flow of the stream of human history according to the purposes of His grace. He is all powerful, all knowing, all loving, and all wise. God is Father in truth to those who become children of God through faith in Jesus Christ. </a:t>
            </a:r>
            <a:r>
              <a:rPr lang="en-US" b="1" dirty="0">
                <a:solidFill>
                  <a:srgbClr val="FF0000"/>
                </a:solidFill>
              </a:rPr>
              <a:t>He is fatherly in His attitude toward all men.</a:t>
            </a:r>
          </a:p>
          <a:p>
            <a:endParaRPr lang="en-US" dirty="0"/>
          </a:p>
        </p:txBody>
      </p:sp>
    </p:spTree>
    <p:extLst>
      <p:ext uri="{BB962C8B-B14F-4D97-AF65-F5344CB8AC3E}">
        <p14:creationId xmlns:p14="http://schemas.microsoft.com/office/powerpoint/2010/main" val="2418006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hlinkClick r:id="rId2" action="ppaction://hlinksldjump"/>
              </a:rPr>
              <a:t>Scripture References</a:t>
            </a:r>
            <a:endParaRPr lang="en-US" dirty="0"/>
          </a:p>
        </p:txBody>
      </p:sp>
      <p:sp>
        <p:nvSpPr>
          <p:cNvPr id="3" name="Content Placeholder 2"/>
          <p:cNvSpPr>
            <a:spLocks noGrp="1"/>
          </p:cNvSpPr>
          <p:nvPr>
            <p:ph idx="1"/>
          </p:nvPr>
        </p:nvSpPr>
        <p:spPr/>
        <p:txBody>
          <a:bodyPr/>
          <a:lstStyle/>
          <a:p>
            <a:pPr marL="0" indent="0">
              <a:buNone/>
            </a:pPr>
            <a:r>
              <a:rPr lang="en-US" b="1" i="1" dirty="0">
                <a:solidFill>
                  <a:schemeClr val="tx1"/>
                </a:solidFill>
              </a:rPr>
              <a:t>Genesis 1:1; 2:7; Exodus 3:14; 6:2-3; 15:11ff.; 20:1ff.; Leviticus 22:2; Deuteronomy 6:4; 32:6; 1 Chronicles 29:10; Psalm 19:1-3; Isaiah 43:3,15; 64:8; Jeremiah 10:10; 17:13; Matthew 6:9ff.; 7:11; 23:9; 28:19; Mark 1:9-11; John 4:24; 5:26; 14:6-13; 17:1-8; Acts 1:7; Romans 8:14-15; 1 Corinthians 8:6; Galatians 4:6; Ephesians 4:6; Colossians 1:15; 1 Timothy 1:17; Hebrews 11:6; 12:9; 1 Peter 1:17;1 John 5:7.</a:t>
            </a:r>
            <a:endParaRPr lang="en-US" b="1" dirty="0">
              <a:solidFill>
                <a:schemeClr val="tx1"/>
              </a:solidFill>
            </a:endParaRPr>
          </a:p>
        </p:txBody>
      </p:sp>
    </p:spTree>
    <p:extLst>
      <p:ext uri="{BB962C8B-B14F-4D97-AF65-F5344CB8AC3E}">
        <p14:creationId xmlns:p14="http://schemas.microsoft.com/office/powerpoint/2010/main" val="3816648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B. God the Son</a:t>
            </a:r>
            <a:r>
              <a:rPr lang="en-US" dirty="0"/>
              <a:t/>
            </a:r>
            <a:br>
              <a:rPr lang="en-US" dirty="0"/>
            </a:b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554548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B. God the Son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rgbClr val="FF0000"/>
                </a:solidFill>
              </a:rPr>
              <a:t>Christ is the eternal Son of God</a:t>
            </a:r>
            <a:endParaRPr lang="en-US" dirty="0">
              <a:solidFill>
                <a:srgbClr val="FF0000"/>
              </a:solidFill>
            </a:endParaRPr>
          </a:p>
        </p:txBody>
      </p:sp>
    </p:spTree>
    <p:extLst>
      <p:ext uri="{BB962C8B-B14F-4D97-AF65-F5344CB8AC3E}">
        <p14:creationId xmlns:p14="http://schemas.microsoft.com/office/powerpoint/2010/main" val="2269713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B. God the Son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Christ is the eternal Son of God. </a:t>
            </a:r>
            <a:r>
              <a:rPr lang="en-US" b="1" dirty="0">
                <a:solidFill>
                  <a:srgbClr val="FF0000"/>
                </a:solidFill>
              </a:rPr>
              <a:t>In His incarnation as Jesus Christ He was conceived of the Holy Spirit and born of the virgin Mary.</a:t>
            </a:r>
            <a:endParaRPr lang="en-US" dirty="0">
              <a:solidFill>
                <a:srgbClr val="FF0000"/>
              </a:solidFill>
            </a:endParaRPr>
          </a:p>
        </p:txBody>
      </p:sp>
    </p:spTree>
    <p:extLst>
      <p:ext uri="{BB962C8B-B14F-4D97-AF65-F5344CB8AC3E}">
        <p14:creationId xmlns:p14="http://schemas.microsoft.com/office/powerpoint/2010/main" val="3310881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B. God the Son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Christ is the eternal Son of God. In His incarnation as Jesus Christ He was conceived of the Holy Spirit and born of the virgin Mary. </a:t>
            </a:r>
            <a:r>
              <a:rPr lang="en-US" b="1" dirty="0">
                <a:solidFill>
                  <a:srgbClr val="FF0000"/>
                </a:solidFill>
              </a:rPr>
              <a:t>Jesus perfectly revealed and did the will of God, taking upon Himself human nature with its demands and necessities and identifying Himself completely with mankind yet without sin.</a:t>
            </a:r>
            <a:endParaRPr lang="en-US" dirty="0">
              <a:solidFill>
                <a:srgbClr val="FF0000"/>
              </a:solidFill>
            </a:endParaRPr>
          </a:p>
        </p:txBody>
      </p:sp>
    </p:spTree>
    <p:extLst>
      <p:ext uri="{BB962C8B-B14F-4D97-AF65-F5344CB8AC3E}">
        <p14:creationId xmlns:p14="http://schemas.microsoft.com/office/powerpoint/2010/main" val="3153523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B. God the Son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Christ is the eternal Son of God. In His incarnation as Jesus Christ He was conceived of the Holy Spirit and born of the virgin Mary. Jesus perfectly revealed and did the will of God, taking upon Himself human nature with its demands and necessities and identifying Himself completely with mankind yet without sin. </a:t>
            </a:r>
            <a:r>
              <a:rPr lang="en-US" b="1" dirty="0">
                <a:solidFill>
                  <a:srgbClr val="FF0000"/>
                </a:solidFill>
              </a:rPr>
              <a:t>He honored the divine law by His personal obedience, and in His substitutionary death on the cross He made provision for the redemption of men from sin.</a:t>
            </a:r>
            <a:endParaRPr lang="en-US" dirty="0">
              <a:solidFill>
                <a:srgbClr val="FF0000"/>
              </a:solidFill>
            </a:endParaRPr>
          </a:p>
        </p:txBody>
      </p:sp>
    </p:spTree>
    <p:extLst>
      <p:ext uri="{BB962C8B-B14F-4D97-AF65-F5344CB8AC3E}">
        <p14:creationId xmlns:p14="http://schemas.microsoft.com/office/powerpoint/2010/main" val="79983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B. God the Son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Christ is the eternal Son of God. In His incarnation as Jesus Christ He was conceived of the Holy Spirit and born of the virgin Mary. Jesus perfectly revealed and did the will of God, taking upon Himself human nature with its demands and necessities and identifying Himself completely with mankind yet without sin. He honored the divine law by His personal obedience, and in His substitutionary death on the cross He made provision for the redemption of men from sin. </a:t>
            </a:r>
            <a:r>
              <a:rPr lang="en-US" b="1" dirty="0">
                <a:solidFill>
                  <a:srgbClr val="FF0000"/>
                </a:solidFill>
              </a:rPr>
              <a:t>He was raised from the dead with a glorified body and appeared to His disciples as the person who was with them before His crucifixion.</a:t>
            </a:r>
            <a:endParaRPr lang="en-US" dirty="0">
              <a:solidFill>
                <a:srgbClr val="FF0000"/>
              </a:solidFill>
            </a:endParaRPr>
          </a:p>
        </p:txBody>
      </p:sp>
    </p:spTree>
    <p:extLst>
      <p:ext uri="{BB962C8B-B14F-4D97-AF65-F5344CB8AC3E}">
        <p14:creationId xmlns:p14="http://schemas.microsoft.com/office/powerpoint/2010/main" val="3283853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hlinkClick r:id="rId2" action="ppaction://hlinksldjump"/>
              </a:rPr>
              <a:t>I. The </a:t>
            </a:r>
            <a:r>
              <a:rPr lang="en-US" b="1" dirty="0">
                <a:hlinkClick r:id="rId2" action="ppaction://hlinksldjump"/>
              </a:rPr>
              <a:t>Scriptures</a:t>
            </a:r>
            <a:endParaRPr lang="en-US" b="1"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484805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B. God the Son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Christ is the eternal Son of God. In His incarnation as Jesus Christ He was conceived of the Holy Spirit and born of the virgin Mary. Jesus perfectly revealed and did the will of God, taking upon Himself human nature with its demands and necessities and identifying Himself completely with mankind yet without sin. He honored the divine law by His personal obedience, and in His substitutionary death on the cross He made provision for the redemption of men from sin. He was raised from the dead with a glorified body and appeared to His disciples as the person who was with them before His crucifixion. </a:t>
            </a:r>
            <a:r>
              <a:rPr lang="en-US" b="1" dirty="0">
                <a:solidFill>
                  <a:srgbClr val="FF0000"/>
                </a:solidFill>
              </a:rPr>
              <a:t>He ascended into heaven and is now exalted at the right hand of God where He is the One Mediator, fully God, fully man, in whose Person is effected the reconciliation between God and man.</a:t>
            </a:r>
            <a:endParaRPr lang="en-US" dirty="0">
              <a:solidFill>
                <a:srgbClr val="FF0000"/>
              </a:solidFill>
            </a:endParaRPr>
          </a:p>
        </p:txBody>
      </p:sp>
    </p:spTree>
    <p:extLst>
      <p:ext uri="{BB962C8B-B14F-4D97-AF65-F5344CB8AC3E}">
        <p14:creationId xmlns:p14="http://schemas.microsoft.com/office/powerpoint/2010/main" val="1039329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B. God the Son</a:t>
            </a:r>
            <a:r>
              <a:rPr lang="en-US" dirty="0"/>
              <a:t/>
            </a:r>
            <a:br>
              <a:rPr lang="en-US" dirty="0"/>
            </a:br>
            <a:endParaRPr lang="en-US" dirty="0"/>
          </a:p>
        </p:txBody>
      </p:sp>
      <p:sp>
        <p:nvSpPr>
          <p:cNvPr id="3" name="Content Placeholder 2"/>
          <p:cNvSpPr>
            <a:spLocks noGrp="1"/>
          </p:cNvSpPr>
          <p:nvPr>
            <p:ph idx="1"/>
          </p:nvPr>
        </p:nvSpPr>
        <p:spPr>
          <a:xfrm>
            <a:off x="1154954" y="2603499"/>
            <a:ext cx="8825659" cy="3478645"/>
          </a:xfrm>
        </p:spPr>
        <p:txBody>
          <a:bodyPr>
            <a:normAutofit/>
          </a:bodyPr>
          <a:lstStyle/>
          <a:p>
            <a:pPr marL="0" indent="0">
              <a:buNone/>
            </a:pPr>
            <a:r>
              <a:rPr lang="en-US" b="1" dirty="0">
                <a:solidFill>
                  <a:schemeClr val="tx1"/>
                </a:solidFill>
              </a:rPr>
              <a:t>Christ is the eternal Son of God. In His incarnation as Jesus Christ He was conceived of the Holy Spirit and born of the virgin Mary. Jesus perfectly revealed and did the will of God, taking upon Himself human nature with its demands and necessities and identifying Himself completely with mankind yet without sin. He honored the divine law by His personal obedience, and in His substitutionary death on the cross He made provision for the redemption of men from sin. He was raised from the dead with a glorified body and appeared to His disciples as the person who was with them before His crucifixion. He ascended into heaven and is now exalted at the right hand of God where He is the One Mediator, fully God, fully man, in whose Person is effected the reconciliation between God and man. </a:t>
            </a:r>
            <a:r>
              <a:rPr lang="en-US" b="1" dirty="0">
                <a:solidFill>
                  <a:srgbClr val="FF0000"/>
                </a:solidFill>
              </a:rPr>
              <a:t>He will return in power and glory to judge the world and to consummate His redemptive mission. </a:t>
            </a:r>
          </a:p>
          <a:p>
            <a:endParaRPr lang="en-US" dirty="0"/>
          </a:p>
        </p:txBody>
      </p:sp>
    </p:spTree>
    <p:extLst>
      <p:ext uri="{BB962C8B-B14F-4D97-AF65-F5344CB8AC3E}">
        <p14:creationId xmlns:p14="http://schemas.microsoft.com/office/powerpoint/2010/main" val="1241777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hlinkClick r:id="rId2" action="ppaction://hlinksldjump"/>
              </a:rPr>
              <a:t>B</a:t>
            </a:r>
            <a:r>
              <a:rPr lang="en-US" b="1" dirty="0">
                <a:hlinkClick r:id="rId2" action="ppaction://hlinksldjump"/>
              </a:rPr>
              <a:t>. God the Son</a:t>
            </a:r>
            <a:endParaRPr lang="en-US" dirty="0"/>
          </a:p>
        </p:txBody>
      </p:sp>
      <p:sp>
        <p:nvSpPr>
          <p:cNvPr id="3" name="Content Placeholder 2"/>
          <p:cNvSpPr>
            <a:spLocks noGrp="1"/>
          </p:cNvSpPr>
          <p:nvPr>
            <p:ph idx="1"/>
          </p:nvPr>
        </p:nvSpPr>
        <p:spPr>
          <a:xfrm>
            <a:off x="1154954" y="2603499"/>
            <a:ext cx="8825659" cy="3729568"/>
          </a:xfrm>
        </p:spPr>
        <p:txBody>
          <a:bodyPr>
            <a:normAutofit/>
          </a:bodyPr>
          <a:lstStyle/>
          <a:p>
            <a:pPr marL="0" indent="0">
              <a:buNone/>
            </a:pPr>
            <a:r>
              <a:rPr lang="en-US" b="1" dirty="0">
                <a:solidFill>
                  <a:schemeClr val="tx1"/>
                </a:solidFill>
              </a:rPr>
              <a:t>Christ is the eternal Son of God. In His incarnation as Jesus Christ He was conceived of the Holy Spirit and born of the virgin Mary. Jesus perfectly revealed and did the will of God, taking upon Himself human nature with its demands and necessities and identifying Himself completely with mankind yet without sin. He honored the divine law by His personal obedience, and in His substitutionary death on the cross He made provision for the redemption of men from sin. He was raised from the dead with a glorified body and appeared to His disciples as the person who was with them before His crucifixion. He ascended into heaven and is now exalted at the right hand of God where He is the One Mediator, fully God, fully man, in whose Person is effected the reconciliation between God and man. He will return in power and glory to judge the world and to consummate His redemptive mission. </a:t>
            </a:r>
            <a:r>
              <a:rPr lang="en-US" b="1" dirty="0">
                <a:solidFill>
                  <a:srgbClr val="FF0000"/>
                </a:solidFill>
              </a:rPr>
              <a:t>He now dwells in all believers as the living and ever present Lord.</a:t>
            </a:r>
          </a:p>
          <a:p>
            <a:endParaRPr lang="en-US" dirty="0"/>
          </a:p>
        </p:txBody>
      </p:sp>
    </p:spTree>
    <p:extLst>
      <p:ext uri="{BB962C8B-B14F-4D97-AF65-F5344CB8AC3E}">
        <p14:creationId xmlns:p14="http://schemas.microsoft.com/office/powerpoint/2010/main" val="220625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hlinkClick r:id="rId2" action="ppaction://hlinksldjump"/>
              </a:rPr>
              <a:t>Scripture References</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Genesis 18:1ff.; Psalms 2:7ff.; 110:1ff.; Isaiah 7:14; Isaiah 53:1-12; Matthew 1:18-23; 3:17; 8:29; 11:27; 14:33; 16:16,27; 17:5; 27; 28:1-6,19; Mark 1:1; 3:11; Luke 1:35; 4:41; 22:70; 24:46; John 1:1-18,29; 10:30,38; 11:25-27; 12:44-50; 14:7-11; 16:15-16,28; 17:1-5, 21-22; 20:1-20,28; Acts 1:9; 2:22-24; 7:55-56; 9:4-5,20; Romans 1:3-4; 3:23-26; 5:6-21; 8:1-3,34; 10:4; 1 Corinthians 1:30; 2:2; 8:6; 15:1-8,24-28; 2 Corinthians 5:19-21; 8:9; Galatians 4:4-5; Ephesians 1:20; 3:11; 4:7-10; Philippians 2:5-11; Colossians 1:13-22; 2:9; 1 Thessalonians 4:14-18; 1 Timothy 2:5-6; 3:16; Titus 2:13-14; Hebrews 1:1-3; 4:14-15; 7:14-28; 9:12-15,24-28; 12:2; 13:8; 1 Peter 2:21-25; 3:22; 1 John 1:7-9; 3:2; 4:14-15; 5:9; 2 John 7-9; Revelation 1:13-16; 5:9-14; 12:10-11; 13:8; 19:16.</a:t>
            </a:r>
          </a:p>
        </p:txBody>
      </p:sp>
    </p:spTree>
    <p:extLst>
      <p:ext uri="{BB962C8B-B14F-4D97-AF65-F5344CB8AC3E}">
        <p14:creationId xmlns:p14="http://schemas.microsoft.com/office/powerpoint/2010/main" val="1885590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C. God the Holy Spirit</a:t>
            </a:r>
            <a:r>
              <a:rPr lang="en-US" dirty="0">
                <a:hlinkClick r:id="rId2" action="ppaction://hlinksldjump"/>
              </a:rPr>
              <a:t/>
            </a:r>
            <a:br>
              <a:rPr lang="en-US" dirty="0">
                <a:hlinkClick r:id="rId2" action="ppaction://hlinksldjump"/>
              </a:rPr>
            </a:br>
            <a:endParaRPr lang="en-US" dirty="0">
              <a:hlinkClick r:id="rId2" action="ppaction://hlinksldjump"/>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481621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C. God the Holy Spirit</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rgbClr val="FF0000"/>
                </a:solidFill>
              </a:rPr>
              <a:t>The Holy Spirit is the Spirit of God, fully divine.</a:t>
            </a:r>
            <a:endParaRPr lang="en-US" dirty="0">
              <a:solidFill>
                <a:srgbClr val="FF0000"/>
              </a:solidFill>
            </a:endParaRPr>
          </a:p>
        </p:txBody>
      </p:sp>
    </p:spTree>
    <p:extLst>
      <p:ext uri="{BB962C8B-B14F-4D97-AF65-F5344CB8AC3E}">
        <p14:creationId xmlns:p14="http://schemas.microsoft.com/office/powerpoint/2010/main" val="1384761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C. God the Holy Spirit</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The Holy Spirit is the Spirit of God, fully divine. </a:t>
            </a:r>
            <a:r>
              <a:rPr lang="en-US" b="1" dirty="0">
                <a:solidFill>
                  <a:srgbClr val="FF0000"/>
                </a:solidFill>
              </a:rPr>
              <a:t>He inspired holy men of old to write the Scriptures</a:t>
            </a:r>
            <a:endParaRPr lang="en-US" dirty="0">
              <a:solidFill>
                <a:srgbClr val="FF0000"/>
              </a:solidFill>
            </a:endParaRPr>
          </a:p>
        </p:txBody>
      </p:sp>
    </p:spTree>
    <p:extLst>
      <p:ext uri="{BB962C8B-B14F-4D97-AF65-F5344CB8AC3E}">
        <p14:creationId xmlns:p14="http://schemas.microsoft.com/office/powerpoint/2010/main" val="1302584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C. God the Holy Spirit</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The Holy Spirit is the Spirit of God, fully divine. He inspired holy men of old to write the Scriptures. </a:t>
            </a:r>
            <a:r>
              <a:rPr lang="en-US" b="1" dirty="0">
                <a:solidFill>
                  <a:srgbClr val="FF0000"/>
                </a:solidFill>
              </a:rPr>
              <a:t>Through illumination He enables men to understand truth. He exalts Christ.</a:t>
            </a:r>
            <a:endParaRPr lang="en-US" dirty="0">
              <a:solidFill>
                <a:srgbClr val="FF0000"/>
              </a:solidFill>
            </a:endParaRPr>
          </a:p>
        </p:txBody>
      </p:sp>
    </p:spTree>
    <p:extLst>
      <p:ext uri="{BB962C8B-B14F-4D97-AF65-F5344CB8AC3E}">
        <p14:creationId xmlns:p14="http://schemas.microsoft.com/office/powerpoint/2010/main" val="2875989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C. God the Holy Spirit</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The Holy Spirit is the Spirit of God, fully divine. He inspired holy men of old to write the Scriptures. Through illumination He enables men to understand truth. He exalts Christ. </a:t>
            </a:r>
            <a:r>
              <a:rPr lang="en-US" b="1" dirty="0">
                <a:solidFill>
                  <a:srgbClr val="FF0000"/>
                </a:solidFill>
              </a:rPr>
              <a:t>He convicts men of sin, of righteousness, and of judgment.</a:t>
            </a:r>
            <a:endParaRPr lang="en-US" dirty="0">
              <a:solidFill>
                <a:srgbClr val="FF0000"/>
              </a:solidFill>
            </a:endParaRPr>
          </a:p>
        </p:txBody>
      </p:sp>
    </p:spTree>
    <p:extLst>
      <p:ext uri="{BB962C8B-B14F-4D97-AF65-F5344CB8AC3E}">
        <p14:creationId xmlns:p14="http://schemas.microsoft.com/office/powerpoint/2010/main" val="646791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C. God the Holy Spirit</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The Holy Spirit is the Spirit of God, fully divine. He inspired holy men of old to write the Scriptures. Through illumination He enables men to understand truth. He exalts Christ. He convicts men of sin, of righteousness, and of judgment. </a:t>
            </a:r>
            <a:r>
              <a:rPr lang="en-US" b="1" dirty="0">
                <a:solidFill>
                  <a:srgbClr val="FF0000"/>
                </a:solidFill>
              </a:rPr>
              <a:t>He calls men to the Savior, and effects regeneration.</a:t>
            </a:r>
            <a:endParaRPr lang="en-US" dirty="0">
              <a:solidFill>
                <a:srgbClr val="FF0000"/>
              </a:solidFill>
            </a:endParaRPr>
          </a:p>
        </p:txBody>
      </p:sp>
    </p:spTree>
    <p:extLst>
      <p:ext uri="{BB962C8B-B14F-4D97-AF65-F5344CB8AC3E}">
        <p14:creationId xmlns:p14="http://schemas.microsoft.com/office/powerpoint/2010/main" val="1511294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 The Scriptures</a:t>
            </a:r>
            <a:endParaRPr lang="en-US" dirty="0">
              <a:solidFill>
                <a:srgbClr val="FFFF00"/>
              </a:solidFill>
            </a:endParaRPr>
          </a:p>
        </p:txBody>
      </p:sp>
      <p:sp>
        <p:nvSpPr>
          <p:cNvPr id="3" name="Content Placeholder 2"/>
          <p:cNvSpPr>
            <a:spLocks noGrp="1"/>
          </p:cNvSpPr>
          <p:nvPr>
            <p:ph idx="1"/>
          </p:nvPr>
        </p:nvSpPr>
        <p:spPr/>
        <p:txBody>
          <a:bodyPr/>
          <a:lstStyle/>
          <a:p>
            <a:pPr marL="0" indent="0">
              <a:buNone/>
            </a:pPr>
            <a:r>
              <a:rPr lang="en-US" b="1" dirty="0" smtClean="0">
                <a:solidFill>
                  <a:srgbClr val="FF0000"/>
                </a:solidFill>
              </a:rPr>
              <a:t>The Holy Bible was written by men divinely inspired and is God's revelation of Himself to man. </a:t>
            </a:r>
          </a:p>
          <a:p>
            <a:endParaRPr lang="en-US" dirty="0"/>
          </a:p>
        </p:txBody>
      </p:sp>
    </p:spTree>
    <p:extLst>
      <p:ext uri="{BB962C8B-B14F-4D97-AF65-F5344CB8AC3E}">
        <p14:creationId xmlns:p14="http://schemas.microsoft.com/office/powerpoint/2010/main" val="1793924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C. God the Holy Spirit</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The Holy Spirit is the Spirit of God, fully divine. He inspired holy men of old to write the Scriptures. Through illumination He enables men to understand truth. He exalts Christ. He convicts men of sin, of righteousness, and of judgment. He calls men to the Savior, and effects regeneration. </a:t>
            </a:r>
            <a:r>
              <a:rPr lang="en-US" b="1" dirty="0">
                <a:solidFill>
                  <a:srgbClr val="FF0000"/>
                </a:solidFill>
              </a:rPr>
              <a:t>At the moment of regeneration He baptizes every believer into the Body of Christ.</a:t>
            </a:r>
            <a:endParaRPr lang="en-US" dirty="0">
              <a:solidFill>
                <a:srgbClr val="FF0000"/>
              </a:solidFill>
            </a:endParaRPr>
          </a:p>
        </p:txBody>
      </p:sp>
    </p:spTree>
    <p:extLst>
      <p:ext uri="{BB962C8B-B14F-4D97-AF65-F5344CB8AC3E}">
        <p14:creationId xmlns:p14="http://schemas.microsoft.com/office/powerpoint/2010/main" val="2826456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C. God the Holy Spirit</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The Holy Spirit is the Spirit of God, fully divine. He inspired holy men of old to write the Scriptures. Through illumination He enables men to understand truth. He exalts Christ. He convicts men of sin, of righteousness, and of judgment. He calls men to the Savior, and effects regeneration. At the moment of regeneration He baptizes every believer into the Body of Christ. </a:t>
            </a:r>
            <a:r>
              <a:rPr lang="en-US" b="1" dirty="0">
                <a:solidFill>
                  <a:srgbClr val="FF0000"/>
                </a:solidFill>
              </a:rPr>
              <a:t>He cultivates Christian character, comforts believers, and bestows the spiritual gifts by which they serve God through His church.</a:t>
            </a:r>
            <a:endParaRPr lang="en-US" dirty="0">
              <a:solidFill>
                <a:srgbClr val="FF0000"/>
              </a:solidFill>
            </a:endParaRPr>
          </a:p>
        </p:txBody>
      </p:sp>
    </p:spTree>
    <p:extLst>
      <p:ext uri="{BB962C8B-B14F-4D97-AF65-F5344CB8AC3E}">
        <p14:creationId xmlns:p14="http://schemas.microsoft.com/office/powerpoint/2010/main" val="2325252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C. God the Holy Spirit</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The Holy Spirit is the Spirit of God, fully divine. He inspired holy men of old to write the Scriptures. Through illumination He enables men to understand truth. He exalts Christ. He convicts men of sin, of righteousness, and of judgment. He calls men to the Savior, and effects regeneration. At the moment of regeneration He baptizes every believer into the Body of Christ. He cultivates Christian character, comforts believers, and bestows the spiritual gifts by which they serve God through His church. </a:t>
            </a:r>
            <a:r>
              <a:rPr lang="en-US" b="1" dirty="0">
                <a:solidFill>
                  <a:srgbClr val="FF0000"/>
                </a:solidFill>
              </a:rPr>
              <a:t>He seals the believer unto the day of final redemption.</a:t>
            </a:r>
            <a:endParaRPr lang="en-US" dirty="0">
              <a:solidFill>
                <a:srgbClr val="FF0000"/>
              </a:solidFill>
            </a:endParaRPr>
          </a:p>
        </p:txBody>
      </p:sp>
    </p:spTree>
    <p:extLst>
      <p:ext uri="{BB962C8B-B14F-4D97-AF65-F5344CB8AC3E}">
        <p14:creationId xmlns:p14="http://schemas.microsoft.com/office/powerpoint/2010/main" val="518708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C. God the Holy Spirit</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The Holy Spirit is the Spirit of God, fully divine. He inspired holy men of old to write the Scriptures. Through illumination He enables men to understand truth. He exalts Christ. He convicts men of sin, of righteousness, and of judgment. He calls men to the Savior, and effects regeneration. At the moment of regeneration He baptizes every believer into the Body of Christ. He cultivates Christian character, comforts believers, and bestows the spiritual gifts by which they serve God through His church. He seals the believer unto the day of final redemption. </a:t>
            </a:r>
            <a:r>
              <a:rPr lang="en-US" b="1" dirty="0">
                <a:solidFill>
                  <a:srgbClr val="FF0000"/>
                </a:solidFill>
              </a:rPr>
              <a:t>His presence in the Christian is the guarantee that God will bring the believer into the fullness of the stature of Christ.</a:t>
            </a:r>
            <a:endParaRPr lang="en-US" dirty="0">
              <a:solidFill>
                <a:srgbClr val="FF0000"/>
              </a:solidFill>
            </a:endParaRPr>
          </a:p>
        </p:txBody>
      </p:sp>
    </p:spTree>
    <p:extLst>
      <p:ext uri="{BB962C8B-B14F-4D97-AF65-F5344CB8AC3E}">
        <p14:creationId xmlns:p14="http://schemas.microsoft.com/office/powerpoint/2010/main" val="3657396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hlinkClick r:id="rId2" action="ppaction://hlinksldjump"/>
              </a:rPr>
              <a:t>C. God the Holy Spirit</a:t>
            </a: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The Holy Spirit is the Spirit of God, fully divine. He inspired holy men of old to write the Scriptures. Through illumination He enables men to understand truth. He exalts Christ. He convicts men of sin, of righteousness, and of judgment. He calls men to the </a:t>
            </a:r>
            <a:r>
              <a:rPr lang="en-US" b="1" dirty="0" smtClean="0">
                <a:solidFill>
                  <a:schemeClr val="tx1"/>
                </a:solidFill>
              </a:rPr>
              <a:t>Savior</a:t>
            </a:r>
            <a:r>
              <a:rPr lang="en-US" b="1" dirty="0">
                <a:solidFill>
                  <a:schemeClr val="tx1"/>
                </a:solidFill>
              </a:rPr>
              <a:t>, and effects regeneration. At the moment of regeneration He baptizes every believer into the Body of Christ. He cultivates Christian character, comforts believers, and bestows the spiritual gifts by which they serve God through His church. He seals the believer unto the day of final redemption. His presence in the Christian is the guarantee that God will bring the believer into the fullness of the stature of Christ. </a:t>
            </a:r>
            <a:r>
              <a:rPr lang="en-US" b="1" dirty="0">
                <a:solidFill>
                  <a:srgbClr val="FF0000"/>
                </a:solidFill>
              </a:rPr>
              <a:t>He enlightens and empowers the believer and the church in worship, evangelism, and service.</a:t>
            </a:r>
          </a:p>
        </p:txBody>
      </p:sp>
    </p:spTree>
    <p:extLst>
      <p:ext uri="{BB962C8B-B14F-4D97-AF65-F5344CB8AC3E}">
        <p14:creationId xmlns:p14="http://schemas.microsoft.com/office/powerpoint/2010/main" val="4003619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hlinkClick r:id="rId2" action="ppaction://hlinksldjump"/>
              </a:rPr>
              <a:t>Scripture References</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Genesis 1:2; Judges 14:6; Job 26:13; Psalms 51:11; 139:7ff.; Isaiah 61:1-3; Joel 2:28-32; Matthew 1:18; 3:16; 4:1; 12:28-32; 28:19; Mark 1:10,12; Luke 1:35; 4:1,18-19; 11:13; 12:12; 24:49; John 4:24; 14:16-17,26; 15:26; 16:7-14; Acts 1:8; 2:1-38; 4:31; 5:3; 6:3; 7:55; 8:17,39; 10:44; 13:2; 15:28; 16:6; 19:1-6; Romans 8:9-11,14-16,26-27; 1 Corinthians 2:10-14; 3:16; 12:3-11,13; Galatians 4:6; Ephesians 1:13-14; 4:30; 5:18; 1 Thessalonians 5:19; 1 Timothy 3:16; 4:1; 2 Timothy 1:14; 3:16; Hebrews 9:8,14; 2 Peter 1:21; 1 John 4:13; 5:6-7; Revelation 1:10; 22:17.</a:t>
            </a:r>
          </a:p>
        </p:txBody>
      </p:sp>
    </p:spTree>
    <p:extLst>
      <p:ext uri="{BB962C8B-B14F-4D97-AF65-F5344CB8AC3E}">
        <p14:creationId xmlns:p14="http://schemas.microsoft.com/office/powerpoint/2010/main" val="1819583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III. Man</a:t>
            </a:r>
            <a:r>
              <a:rPr lang="en-US" dirty="0"/>
              <a:t/>
            </a:r>
            <a:br>
              <a:rPr lang="en-US" dirty="0"/>
            </a:b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14887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III. Man</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b="1" dirty="0">
                <a:solidFill>
                  <a:srgbClr val="FF0000"/>
                </a:solidFill>
              </a:rPr>
              <a:t>Man is the special creation of God, made in His own image.</a:t>
            </a:r>
            <a:endParaRPr lang="en-US" dirty="0">
              <a:solidFill>
                <a:srgbClr val="FF0000"/>
              </a:solidFill>
            </a:endParaRPr>
          </a:p>
        </p:txBody>
      </p:sp>
    </p:spTree>
    <p:extLst>
      <p:ext uri="{BB962C8B-B14F-4D97-AF65-F5344CB8AC3E}">
        <p14:creationId xmlns:p14="http://schemas.microsoft.com/office/powerpoint/2010/main" val="298661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III. Man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Man is the special creation of God, made in His own image. </a:t>
            </a:r>
            <a:r>
              <a:rPr lang="en-US" b="1" dirty="0">
                <a:solidFill>
                  <a:srgbClr val="FF0000"/>
                </a:solidFill>
              </a:rPr>
              <a:t>He created them male and female as the crowning work of His creation.</a:t>
            </a:r>
            <a:endParaRPr lang="en-US" dirty="0">
              <a:solidFill>
                <a:srgbClr val="FF0000"/>
              </a:solidFill>
            </a:endParaRPr>
          </a:p>
        </p:txBody>
      </p:sp>
    </p:spTree>
    <p:extLst>
      <p:ext uri="{BB962C8B-B14F-4D97-AF65-F5344CB8AC3E}">
        <p14:creationId xmlns:p14="http://schemas.microsoft.com/office/powerpoint/2010/main" val="4085875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III. Man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Man is the special creation of God, made in His own image. He created them male and female as the crowning work of His creation. </a:t>
            </a:r>
            <a:r>
              <a:rPr lang="en-US" b="1" dirty="0">
                <a:solidFill>
                  <a:srgbClr val="FF0000"/>
                </a:solidFill>
              </a:rPr>
              <a:t>The gift of gender is thus part of the goodness of God's creation.</a:t>
            </a:r>
            <a:endParaRPr lang="en-US" dirty="0">
              <a:solidFill>
                <a:srgbClr val="FF0000"/>
              </a:solidFill>
            </a:endParaRPr>
          </a:p>
        </p:txBody>
      </p:sp>
    </p:spTree>
    <p:extLst>
      <p:ext uri="{BB962C8B-B14F-4D97-AF65-F5344CB8AC3E}">
        <p14:creationId xmlns:p14="http://schemas.microsoft.com/office/powerpoint/2010/main" val="3982659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 The Scriptures</a:t>
            </a:r>
            <a:endParaRPr lang="en-US" dirty="0">
              <a:solidFill>
                <a:srgbClr val="FFFF00"/>
              </a:solidFill>
            </a:endParaRPr>
          </a:p>
        </p:txBody>
      </p:sp>
      <p:sp>
        <p:nvSpPr>
          <p:cNvPr id="3" name="Content Placeholder 2"/>
          <p:cNvSpPr>
            <a:spLocks noGrp="1"/>
          </p:cNvSpPr>
          <p:nvPr>
            <p:ph idx="1"/>
          </p:nvPr>
        </p:nvSpPr>
        <p:spPr/>
        <p:txBody>
          <a:bodyPr/>
          <a:lstStyle/>
          <a:p>
            <a:pPr marL="0" indent="0">
              <a:buNone/>
            </a:pPr>
            <a:r>
              <a:rPr lang="en-US" b="1" dirty="0">
                <a:solidFill>
                  <a:schemeClr val="tx1"/>
                </a:solidFill>
              </a:rPr>
              <a:t>The Holy Bible was written by men divinely inspired and is God's revelation of Himself to man. </a:t>
            </a:r>
            <a:r>
              <a:rPr lang="en-US" b="1" dirty="0">
                <a:solidFill>
                  <a:srgbClr val="FF0000"/>
                </a:solidFill>
              </a:rPr>
              <a:t>It is a perfect treasure of divine instruction.</a:t>
            </a:r>
          </a:p>
        </p:txBody>
      </p:sp>
    </p:spTree>
    <p:extLst>
      <p:ext uri="{BB962C8B-B14F-4D97-AF65-F5344CB8AC3E}">
        <p14:creationId xmlns:p14="http://schemas.microsoft.com/office/powerpoint/2010/main" val="3562612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III. Man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Man is the special creation of God, made in His own image. He created them male and female as the crowning work of His creation. The gift of gender is thus part of the goodness of God's creation. </a:t>
            </a:r>
            <a:r>
              <a:rPr lang="en-US" b="1" dirty="0">
                <a:solidFill>
                  <a:srgbClr val="FF0000"/>
                </a:solidFill>
              </a:rPr>
              <a:t>In the beginning man was innocent of sin and was endowed by his Creator with freedom of choice.</a:t>
            </a:r>
            <a:endParaRPr lang="en-US" dirty="0">
              <a:solidFill>
                <a:srgbClr val="FF0000"/>
              </a:solidFill>
            </a:endParaRPr>
          </a:p>
        </p:txBody>
      </p:sp>
    </p:spTree>
    <p:extLst>
      <p:ext uri="{BB962C8B-B14F-4D97-AF65-F5344CB8AC3E}">
        <p14:creationId xmlns:p14="http://schemas.microsoft.com/office/powerpoint/2010/main" val="631441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III. Man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Man is the special creation of God, made in His own image. He created them male and female as the crowning work of His creation. The gift of gender is thus part of the goodness of God's creation. In the beginning man was innocent of sin and was endowed by his Creator with freedom of choice. </a:t>
            </a:r>
            <a:r>
              <a:rPr lang="en-US" b="1" dirty="0">
                <a:solidFill>
                  <a:srgbClr val="FF0000"/>
                </a:solidFill>
              </a:rPr>
              <a:t>By his free choice man sinned against God and brought sin into the human race.</a:t>
            </a:r>
            <a:endParaRPr lang="en-US" dirty="0">
              <a:solidFill>
                <a:srgbClr val="FF0000"/>
              </a:solidFill>
            </a:endParaRPr>
          </a:p>
        </p:txBody>
      </p:sp>
    </p:spTree>
    <p:extLst>
      <p:ext uri="{BB962C8B-B14F-4D97-AF65-F5344CB8AC3E}">
        <p14:creationId xmlns:p14="http://schemas.microsoft.com/office/powerpoint/2010/main" val="3583033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III. Man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Man is the special creation of God, made in His own image. He created them male and female as the crowning work of His creation. The gift of gender is thus part of the goodness of God's creation. In the beginning man was innocent of sin and was endowed by his Creator with freedom of choice. By his free choice man sinned against God and brought sin into the human race. </a:t>
            </a:r>
            <a:r>
              <a:rPr lang="en-US" b="1" dirty="0">
                <a:solidFill>
                  <a:srgbClr val="FF0000"/>
                </a:solidFill>
              </a:rPr>
              <a:t>Through the temptation of Satan man transgressed the command of God, and fell from his original innocence whereby his posterity inherit a nature and an environment inclined toward sin.</a:t>
            </a:r>
            <a:endParaRPr lang="en-US" dirty="0">
              <a:solidFill>
                <a:srgbClr val="FF0000"/>
              </a:solidFill>
            </a:endParaRPr>
          </a:p>
        </p:txBody>
      </p:sp>
    </p:spTree>
    <p:extLst>
      <p:ext uri="{BB962C8B-B14F-4D97-AF65-F5344CB8AC3E}">
        <p14:creationId xmlns:p14="http://schemas.microsoft.com/office/powerpoint/2010/main" val="2297376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III. Man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Man is the special creation of God, made in His own image. He created them male and female as the crowning work of His creation. The gift of gender is thus part of the goodness of God's creation. In the beginning man was innocent of sin and was endowed by his Creator with freedom of choice. By his free choice man sinned against God and brought sin into the human race. Through the temptation of Satan man transgressed the command of God, and fell from his original innocence whereby his posterity inherit a nature and an environment inclined toward sin. </a:t>
            </a:r>
            <a:r>
              <a:rPr lang="en-US" b="1" dirty="0">
                <a:solidFill>
                  <a:srgbClr val="FF0000"/>
                </a:solidFill>
              </a:rPr>
              <a:t>Therefore, as soon as they are capable of moral action, they become transgressors and are under condemnation.</a:t>
            </a:r>
            <a:endParaRPr lang="en-US" dirty="0">
              <a:solidFill>
                <a:srgbClr val="FF0000"/>
              </a:solidFill>
            </a:endParaRPr>
          </a:p>
        </p:txBody>
      </p:sp>
    </p:spTree>
    <p:extLst>
      <p:ext uri="{BB962C8B-B14F-4D97-AF65-F5344CB8AC3E}">
        <p14:creationId xmlns:p14="http://schemas.microsoft.com/office/powerpoint/2010/main" val="2214482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III. Man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Man is the special creation of God, made in His own image. He created them male and female as the crowning work of His creation. The gift of gender is thus part of the goodness of God's creation. In the beginning man was innocent of sin and was endowed by his Creator with freedom of choice. By his free choice man sinned against God and brought sin into the human race. Through the temptation of Satan man transgressed the command of God, and fell from his original innocence whereby his posterity inherit a nature and an environment inclined toward sin. Therefore, as soon as they are capable of moral action, they become transgressors and are under condemnation. </a:t>
            </a:r>
            <a:r>
              <a:rPr lang="en-US" b="1" dirty="0">
                <a:solidFill>
                  <a:srgbClr val="FF0000"/>
                </a:solidFill>
              </a:rPr>
              <a:t>Only the grace of God can bring man into His holy fellowship and enable man to fulfill the creative purpose of God.</a:t>
            </a:r>
            <a:endParaRPr lang="en-US" dirty="0">
              <a:solidFill>
                <a:srgbClr val="FF0000"/>
              </a:solidFill>
            </a:endParaRPr>
          </a:p>
        </p:txBody>
      </p:sp>
    </p:spTree>
    <p:extLst>
      <p:ext uri="{BB962C8B-B14F-4D97-AF65-F5344CB8AC3E}">
        <p14:creationId xmlns:p14="http://schemas.microsoft.com/office/powerpoint/2010/main" val="3271998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III. Man</a:t>
            </a:r>
            <a:r>
              <a:rPr lang="en-US" dirty="0"/>
              <a:t/>
            </a:r>
            <a:br>
              <a:rPr lang="en-US" dirty="0"/>
            </a:br>
            <a:endParaRPr lang="en-US" dirty="0"/>
          </a:p>
        </p:txBody>
      </p:sp>
      <p:sp>
        <p:nvSpPr>
          <p:cNvPr id="3" name="Content Placeholder 2"/>
          <p:cNvSpPr>
            <a:spLocks noGrp="1"/>
          </p:cNvSpPr>
          <p:nvPr>
            <p:ph idx="1"/>
          </p:nvPr>
        </p:nvSpPr>
        <p:spPr>
          <a:xfrm>
            <a:off x="1154954" y="2603499"/>
            <a:ext cx="8825659" cy="4011790"/>
          </a:xfrm>
        </p:spPr>
        <p:txBody>
          <a:bodyPr>
            <a:normAutofit/>
          </a:bodyPr>
          <a:lstStyle/>
          <a:p>
            <a:pPr marL="0" indent="0">
              <a:buNone/>
            </a:pPr>
            <a:r>
              <a:rPr lang="en-US" b="1" dirty="0">
                <a:solidFill>
                  <a:schemeClr val="tx1"/>
                </a:solidFill>
              </a:rPr>
              <a:t>Man is the special creation of God, made in His own image. He created them male and female as the crowning work of His creation. The gift of gender is thus part of the goodness of God's creation. In the beginning man was innocent of sin and was endowed by his Creator with freedom of choice. By his free choice man sinned against God and brought sin into the human race. Through the temptation of Satan man transgressed the command of God, and fell from his original innocence whereby his posterity inherit a nature and an environment inclined toward sin. Therefore, as soon as they are capable of moral action, they become transgressors and are under condemnation. Only the grace of God can bring man into His holy fellowship and enable man to fulfill the creative purpose of God. </a:t>
            </a:r>
            <a:r>
              <a:rPr lang="en-US" b="1" dirty="0">
                <a:solidFill>
                  <a:srgbClr val="FF0000"/>
                </a:solidFill>
              </a:rPr>
              <a:t>The sacredness of human personality is evident in that God created man in His own image, and in that Christ died for man; therefore, every person of every race possesses full dignity and is worthy of respect and Christian love.</a:t>
            </a:r>
          </a:p>
        </p:txBody>
      </p:sp>
    </p:spTree>
    <p:extLst>
      <p:ext uri="{BB962C8B-B14F-4D97-AF65-F5344CB8AC3E}">
        <p14:creationId xmlns:p14="http://schemas.microsoft.com/office/powerpoint/2010/main" val="4239004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hlinkClick r:id="rId2" action="ppaction://hlinksldjump"/>
              </a:rPr>
              <a:t>Scripture References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Genesis 1:26-30; 2:5,7,18-22; 3; 9:6; Psalms 1; 8:3-6; 32:1-5; 51:5; Isaiah 6:5; Jeremiah 17:5; Matthew 16:26; Acts 17:26-31; Romans 1:19-32; 3:10-18,23; 5:6,12,19; 6:6; 7:14-25; 8:14-18,29; 1 Corinthians 1:21-31; 15:19,21-22; Ephesians 2:1-22; Colossians 1:21-22; 3:9-11.</a:t>
            </a:r>
          </a:p>
        </p:txBody>
      </p:sp>
    </p:spTree>
    <p:extLst>
      <p:ext uri="{BB962C8B-B14F-4D97-AF65-F5344CB8AC3E}">
        <p14:creationId xmlns:p14="http://schemas.microsoft.com/office/powerpoint/2010/main" val="617937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IV. Salvation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Salvation involves the redemption of the whole man, and is offered freely to all who accept Jesus Christ as Lord and Savior, who by His own blood obtained eternal redemption for the believer. In its broadest sense salvation includes regeneration, justification, sanctification, and glorification. There is no salvation apart from personal faith in Jesus Christ as Lord.</a:t>
            </a:r>
          </a:p>
          <a:p>
            <a:endParaRPr lang="en-US" dirty="0"/>
          </a:p>
        </p:txBody>
      </p:sp>
    </p:spTree>
    <p:extLst>
      <p:ext uri="{BB962C8B-B14F-4D97-AF65-F5344CB8AC3E}">
        <p14:creationId xmlns:p14="http://schemas.microsoft.com/office/powerpoint/2010/main" val="3699676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IV. Salvation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smtClean="0">
                <a:solidFill>
                  <a:schemeClr val="tx1"/>
                </a:solidFill>
              </a:rPr>
              <a:t>A</a:t>
            </a:r>
            <a:r>
              <a:rPr lang="en-US" b="1" dirty="0">
                <a:solidFill>
                  <a:schemeClr val="tx1"/>
                </a:solidFill>
              </a:rPr>
              <a:t>. </a:t>
            </a:r>
            <a:r>
              <a:rPr lang="en-US" b="1" dirty="0" smtClean="0">
                <a:solidFill>
                  <a:schemeClr val="tx1"/>
                </a:solidFill>
              </a:rPr>
              <a:t>Regeneration</a:t>
            </a:r>
            <a:endParaRPr lang="en-US" b="1" dirty="0">
              <a:solidFill>
                <a:schemeClr val="tx1"/>
              </a:solidFill>
            </a:endParaRPr>
          </a:p>
          <a:p>
            <a:pPr marL="0" indent="0">
              <a:buNone/>
            </a:pPr>
            <a:r>
              <a:rPr lang="en-US" b="1" dirty="0">
                <a:solidFill>
                  <a:schemeClr val="tx1"/>
                </a:solidFill>
              </a:rPr>
              <a:t>B. Justification </a:t>
            </a:r>
          </a:p>
          <a:p>
            <a:pPr marL="0" indent="0">
              <a:buNone/>
            </a:pPr>
            <a:r>
              <a:rPr lang="en-US" b="1" dirty="0">
                <a:solidFill>
                  <a:schemeClr val="tx1"/>
                </a:solidFill>
              </a:rPr>
              <a:t>C. Sanctification </a:t>
            </a:r>
          </a:p>
          <a:p>
            <a:pPr marL="0" indent="0">
              <a:buNone/>
            </a:pPr>
            <a:r>
              <a:rPr lang="en-US" b="1" dirty="0">
                <a:solidFill>
                  <a:schemeClr val="tx1"/>
                </a:solidFill>
              </a:rPr>
              <a:t>D. Glorification</a:t>
            </a:r>
          </a:p>
          <a:p>
            <a:endParaRPr lang="en-US" dirty="0"/>
          </a:p>
        </p:txBody>
      </p:sp>
    </p:spTree>
    <p:extLst>
      <p:ext uri="{BB962C8B-B14F-4D97-AF65-F5344CB8AC3E}">
        <p14:creationId xmlns:p14="http://schemas.microsoft.com/office/powerpoint/2010/main" val="2093544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IV. Salvation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rgbClr val="FF0000"/>
                </a:solidFill>
              </a:rPr>
              <a:t>A. Regeneration</a:t>
            </a:r>
            <a:r>
              <a:rPr lang="en-US" b="1" dirty="0">
                <a:solidFill>
                  <a:schemeClr val="tx1"/>
                </a:solidFill>
              </a:rPr>
              <a:t>,</a:t>
            </a:r>
            <a:r>
              <a:rPr lang="en-US" dirty="0">
                <a:solidFill>
                  <a:schemeClr val="tx1"/>
                </a:solidFill>
              </a:rPr>
              <a:t> </a:t>
            </a:r>
          </a:p>
        </p:txBody>
      </p:sp>
    </p:spTree>
    <p:extLst>
      <p:ext uri="{BB962C8B-B14F-4D97-AF65-F5344CB8AC3E}">
        <p14:creationId xmlns:p14="http://schemas.microsoft.com/office/powerpoint/2010/main" val="3417830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 The Scriptures</a:t>
            </a:r>
            <a:endParaRPr lang="en-US" dirty="0">
              <a:solidFill>
                <a:srgbClr val="FFFF00"/>
              </a:solidFill>
            </a:endParaRPr>
          </a:p>
        </p:txBody>
      </p:sp>
      <p:sp>
        <p:nvSpPr>
          <p:cNvPr id="3" name="Content Placeholder 2"/>
          <p:cNvSpPr>
            <a:spLocks noGrp="1"/>
          </p:cNvSpPr>
          <p:nvPr>
            <p:ph idx="1"/>
          </p:nvPr>
        </p:nvSpPr>
        <p:spPr/>
        <p:txBody>
          <a:bodyPr/>
          <a:lstStyle/>
          <a:p>
            <a:pPr marL="0" indent="0">
              <a:buNone/>
            </a:pPr>
            <a:r>
              <a:rPr lang="en-US" b="1" dirty="0">
                <a:solidFill>
                  <a:schemeClr val="tx1"/>
                </a:solidFill>
              </a:rPr>
              <a:t>The Holy Bible was written by men divinely inspired and is God's revelation of Himself to man. It is a perfect treasure of divine instruction. </a:t>
            </a:r>
            <a:r>
              <a:rPr lang="en-US" b="1" dirty="0">
                <a:solidFill>
                  <a:srgbClr val="FF0000"/>
                </a:solidFill>
              </a:rPr>
              <a:t>It has God for its author, salvation for its end, and truth, without any mixture of error, for its matter.</a:t>
            </a:r>
          </a:p>
        </p:txBody>
      </p:sp>
    </p:spTree>
    <p:extLst>
      <p:ext uri="{BB962C8B-B14F-4D97-AF65-F5344CB8AC3E}">
        <p14:creationId xmlns:p14="http://schemas.microsoft.com/office/powerpoint/2010/main" val="2918768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IV. Salvation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A. Regeneration,</a:t>
            </a:r>
            <a:r>
              <a:rPr lang="en-US" dirty="0">
                <a:solidFill>
                  <a:schemeClr val="tx1"/>
                </a:solidFill>
              </a:rPr>
              <a:t> </a:t>
            </a:r>
            <a:r>
              <a:rPr lang="en-US" b="1" dirty="0">
                <a:solidFill>
                  <a:srgbClr val="FF0000"/>
                </a:solidFill>
              </a:rPr>
              <a:t>or the new birth, is a work of God's grace whereby believers become new creatures in Christ Jesus. </a:t>
            </a:r>
          </a:p>
        </p:txBody>
      </p:sp>
    </p:spTree>
    <p:extLst>
      <p:ext uri="{BB962C8B-B14F-4D97-AF65-F5344CB8AC3E}">
        <p14:creationId xmlns:p14="http://schemas.microsoft.com/office/powerpoint/2010/main" val="720515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IV. Salvation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A. Regeneration, or the new birth, is a work of God's grace whereby believers become new creatures in Christ Jesus. </a:t>
            </a:r>
            <a:r>
              <a:rPr lang="en-US" b="1" dirty="0">
                <a:solidFill>
                  <a:srgbClr val="FF0000"/>
                </a:solidFill>
              </a:rPr>
              <a:t>It is a change of heart wrought by the Holy Spirit through conviction of sin, to which the sinner responds in repentance toward God and faith in the Lord Jesus Christ. </a:t>
            </a:r>
            <a:endParaRPr lang="en-US" b="1" dirty="0"/>
          </a:p>
          <a:p>
            <a:pPr marL="0" indent="0">
              <a:buNone/>
            </a:pPr>
            <a:endParaRPr lang="en-US" b="1" dirty="0">
              <a:solidFill>
                <a:srgbClr val="FF0000"/>
              </a:solidFill>
            </a:endParaRPr>
          </a:p>
        </p:txBody>
      </p:sp>
    </p:spTree>
    <p:extLst>
      <p:ext uri="{BB962C8B-B14F-4D97-AF65-F5344CB8AC3E}">
        <p14:creationId xmlns:p14="http://schemas.microsoft.com/office/powerpoint/2010/main" val="163712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IV. Salvation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A. Regeneration, or the new birth, is a work of God's grace whereby believers become new creatures in Christ Jesus. It is a change of heart wrought by the Holy Spirit through conviction of sin, to which the sinner responds in repentance toward God and faith in the Lord Jesus Christ. </a:t>
            </a:r>
            <a:r>
              <a:rPr lang="en-US" b="1" dirty="0">
                <a:solidFill>
                  <a:srgbClr val="FF0000"/>
                </a:solidFill>
              </a:rPr>
              <a:t>Repentance and faith are inseparable experiences of grace.</a:t>
            </a:r>
          </a:p>
          <a:p>
            <a:pPr marL="0" indent="0">
              <a:buNone/>
            </a:pPr>
            <a:endParaRPr lang="en-US" b="1" dirty="0">
              <a:solidFill>
                <a:schemeClr val="tx1"/>
              </a:solidFill>
            </a:endParaRPr>
          </a:p>
        </p:txBody>
      </p:sp>
    </p:spTree>
    <p:extLst>
      <p:ext uri="{BB962C8B-B14F-4D97-AF65-F5344CB8AC3E}">
        <p14:creationId xmlns:p14="http://schemas.microsoft.com/office/powerpoint/2010/main" val="532187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IV. Salvation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A. Regeneration, or the new birth, is a work of God's grace whereby believers become new creatures in Christ Jesus. It is a change of heart wrought by the Holy Spirit through conviction of sin, to which the sinner responds in repentance toward God and faith in the Lord Jesus Christ. Repentance and faith are inseparable experiences of grace.</a:t>
            </a:r>
          </a:p>
          <a:p>
            <a:pPr marL="0" indent="0">
              <a:buNone/>
            </a:pPr>
            <a:r>
              <a:rPr lang="en-US" b="1" dirty="0">
                <a:solidFill>
                  <a:srgbClr val="FF0000"/>
                </a:solidFill>
              </a:rPr>
              <a:t>Repentance is a genuine turning from sin toward God. </a:t>
            </a:r>
          </a:p>
        </p:txBody>
      </p:sp>
    </p:spTree>
    <p:extLst>
      <p:ext uri="{BB962C8B-B14F-4D97-AF65-F5344CB8AC3E}">
        <p14:creationId xmlns:p14="http://schemas.microsoft.com/office/powerpoint/2010/main" val="1756109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IV. Salvation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A. Regeneration, or the new birth, is a work of God's grace whereby believers become new creatures in Christ Jesus. It is a change of heart wrought by the Holy Spirit through conviction of sin, to which the sinner responds in repentance toward God and faith in the Lord Jesus Christ. Repentance and faith are inseparable experiences of grace.</a:t>
            </a:r>
          </a:p>
          <a:p>
            <a:pPr marL="0" indent="0">
              <a:buNone/>
            </a:pPr>
            <a:r>
              <a:rPr lang="en-US" b="1" dirty="0">
                <a:solidFill>
                  <a:schemeClr val="tx1"/>
                </a:solidFill>
              </a:rPr>
              <a:t>Repentance is a genuine turning from sin toward God. </a:t>
            </a:r>
            <a:r>
              <a:rPr lang="en-US" b="1" dirty="0">
                <a:solidFill>
                  <a:srgbClr val="FF0000"/>
                </a:solidFill>
              </a:rPr>
              <a:t>Faith is the acceptance of Jesus Christ and commitment of the entire personality to Him as Lord and Savior.</a:t>
            </a:r>
          </a:p>
          <a:p>
            <a:endParaRPr lang="en-US" dirty="0"/>
          </a:p>
        </p:txBody>
      </p:sp>
    </p:spTree>
    <p:extLst>
      <p:ext uri="{BB962C8B-B14F-4D97-AF65-F5344CB8AC3E}">
        <p14:creationId xmlns:p14="http://schemas.microsoft.com/office/powerpoint/2010/main" val="742930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IV. Salvation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rgbClr val="FF0000"/>
                </a:solidFill>
              </a:rPr>
              <a:t>B. </a:t>
            </a:r>
            <a:r>
              <a:rPr lang="en-US" b="1" dirty="0" smtClean="0">
                <a:solidFill>
                  <a:srgbClr val="FF0000"/>
                </a:solidFill>
              </a:rPr>
              <a:t>Justification</a:t>
            </a:r>
            <a:endParaRPr lang="en-US" dirty="0">
              <a:solidFill>
                <a:srgbClr val="FF0000"/>
              </a:solidFill>
            </a:endParaRPr>
          </a:p>
        </p:txBody>
      </p:sp>
    </p:spTree>
    <p:extLst>
      <p:ext uri="{BB962C8B-B14F-4D97-AF65-F5344CB8AC3E}">
        <p14:creationId xmlns:p14="http://schemas.microsoft.com/office/powerpoint/2010/main" val="353631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IV. Salvation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B. Justification</a:t>
            </a:r>
            <a:r>
              <a:rPr lang="en-US" dirty="0">
                <a:solidFill>
                  <a:schemeClr val="tx1"/>
                </a:solidFill>
              </a:rPr>
              <a:t> </a:t>
            </a:r>
            <a:r>
              <a:rPr lang="en-US" b="1" dirty="0">
                <a:solidFill>
                  <a:srgbClr val="FF0000"/>
                </a:solidFill>
              </a:rPr>
              <a:t>is God's gracious and full acquittal upon principles of His righteousness of all sinners who repent and believe in Christ. </a:t>
            </a:r>
          </a:p>
        </p:txBody>
      </p:sp>
    </p:spTree>
    <p:extLst>
      <p:ext uri="{BB962C8B-B14F-4D97-AF65-F5344CB8AC3E}">
        <p14:creationId xmlns:p14="http://schemas.microsoft.com/office/powerpoint/2010/main" val="1208424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IV. Salvation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B. Justification is God's gracious and full acquittal upon principles of His righteousness of all sinners who repent and believe in Christ. </a:t>
            </a:r>
            <a:r>
              <a:rPr lang="en-US" b="1" dirty="0">
                <a:solidFill>
                  <a:srgbClr val="FF0000"/>
                </a:solidFill>
              </a:rPr>
              <a:t>Justification brings the believer unto a relationship of peace and favor with God.</a:t>
            </a:r>
          </a:p>
          <a:p>
            <a:endParaRPr lang="en-US" dirty="0"/>
          </a:p>
        </p:txBody>
      </p:sp>
    </p:spTree>
    <p:extLst>
      <p:ext uri="{BB962C8B-B14F-4D97-AF65-F5344CB8AC3E}">
        <p14:creationId xmlns:p14="http://schemas.microsoft.com/office/powerpoint/2010/main" val="3049859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IV. Salvation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rgbClr val="FF0000"/>
                </a:solidFill>
              </a:rPr>
              <a:t>C. </a:t>
            </a:r>
            <a:r>
              <a:rPr lang="en-US" b="1" dirty="0" smtClean="0">
                <a:solidFill>
                  <a:srgbClr val="FF0000"/>
                </a:solidFill>
              </a:rPr>
              <a:t>Sanctification</a:t>
            </a:r>
            <a:endParaRPr lang="en-US" dirty="0">
              <a:solidFill>
                <a:srgbClr val="FF0000"/>
              </a:solidFill>
            </a:endParaRPr>
          </a:p>
        </p:txBody>
      </p:sp>
    </p:spTree>
    <p:extLst>
      <p:ext uri="{BB962C8B-B14F-4D97-AF65-F5344CB8AC3E}">
        <p14:creationId xmlns:p14="http://schemas.microsoft.com/office/powerpoint/2010/main" val="200238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IV. Salvation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C. Sanctification </a:t>
            </a:r>
            <a:r>
              <a:rPr lang="en-US" b="1" dirty="0">
                <a:solidFill>
                  <a:srgbClr val="FF0000"/>
                </a:solidFill>
              </a:rPr>
              <a:t>is the experience, beginning in regeneration, by which the believer is set apart to God's purposes, and is enabled to progress toward moral and spiritual maturity through the presence and power of the Holy Spirit dwelling in him. </a:t>
            </a:r>
            <a:endParaRPr lang="en-US" dirty="0">
              <a:solidFill>
                <a:srgbClr val="FF0000"/>
              </a:solidFill>
            </a:endParaRPr>
          </a:p>
        </p:txBody>
      </p:sp>
    </p:spTree>
    <p:extLst>
      <p:ext uri="{BB962C8B-B14F-4D97-AF65-F5344CB8AC3E}">
        <p14:creationId xmlns:p14="http://schemas.microsoft.com/office/powerpoint/2010/main" val="1440001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 The Scriptures</a:t>
            </a: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The Holy Bible was written by men divinely inspired and is God's revelation of Himself to man. It is a perfect treasure of divine instruction. It has God for its author, salvation for its end, and truth, without any mixture of error, for its matter</a:t>
            </a:r>
            <a:r>
              <a:rPr lang="en-US" b="1" dirty="0"/>
              <a:t>. </a:t>
            </a:r>
            <a:r>
              <a:rPr lang="en-US" b="1" dirty="0">
                <a:solidFill>
                  <a:srgbClr val="FF0000"/>
                </a:solidFill>
              </a:rPr>
              <a:t>Therefore, all Scripture is totally true and trustworthy.</a:t>
            </a:r>
          </a:p>
        </p:txBody>
      </p:sp>
    </p:spTree>
    <p:extLst>
      <p:ext uri="{BB962C8B-B14F-4D97-AF65-F5344CB8AC3E}">
        <p14:creationId xmlns:p14="http://schemas.microsoft.com/office/powerpoint/2010/main" val="1790868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IV. Salvation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C. Sanctification is the experience, beginning in regeneration, by which the believer is set apart to God's purposes, and is enabled to progress toward moral and spiritual maturity through the presence and power of the Holy Spirit dwelling in him. </a:t>
            </a:r>
            <a:r>
              <a:rPr lang="en-US" b="1" dirty="0">
                <a:solidFill>
                  <a:srgbClr val="FF0000"/>
                </a:solidFill>
              </a:rPr>
              <a:t>Growth in grace should continue throughout the regenerate person's life.</a:t>
            </a:r>
          </a:p>
        </p:txBody>
      </p:sp>
    </p:spTree>
    <p:extLst>
      <p:ext uri="{BB962C8B-B14F-4D97-AF65-F5344CB8AC3E}">
        <p14:creationId xmlns:p14="http://schemas.microsoft.com/office/powerpoint/2010/main" val="2480900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IV. Salvation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rgbClr val="FF0000"/>
                </a:solidFill>
              </a:rPr>
              <a:t>D. </a:t>
            </a:r>
            <a:r>
              <a:rPr lang="en-US" b="1" dirty="0" smtClean="0">
                <a:solidFill>
                  <a:srgbClr val="FF0000"/>
                </a:solidFill>
              </a:rPr>
              <a:t>Glorification</a:t>
            </a:r>
            <a:endParaRPr lang="en-US" b="1" dirty="0">
              <a:solidFill>
                <a:srgbClr val="FF0000"/>
              </a:solidFill>
            </a:endParaRPr>
          </a:p>
        </p:txBody>
      </p:sp>
    </p:spTree>
    <p:extLst>
      <p:ext uri="{BB962C8B-B14F-4D97-AF65-F5344CB8AC3E}">
        <p14:creationId xmlns:p14="http://schemas.microsoft.com/office/powerpoint/2010/main" val="364661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IV. Salvation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D. Glorification </a:t>
            </a:r>
            <a:r>
              <a:rPr lang="en-US" b="1" dirty="0">
                <a:solidFill>
                  <a:srgbClr val="FF0000"/>
                </a:solidFill>
              </a:rPr>
              <a:t>is the culmination of salvation and is the final blessed and abiding state of the redeemed.</a:t>
            </a:r>
          </a:p>
        </p:txBody>
      </p:sp>
    </p:spTree>
    <p:extLst>
      <p:ext uri="{BB962C8B-B14F-4D97-AF65-F5344CB8AC3E}">
        <p14:creationId xmlns:p14="http://schemas.microsoft.com/office/powerpoint/2010/main" val="962360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hlinkClick r:id="rId2" action="ppaction://hlinksldjump"/>
              </a:rPr>
              <a:t>Scripture References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Genesis 3:15; Exodus 3:14-17; 6:2-8; Matthew 1:21; 4:17; 16:21-26; 27:22-28:6; Luke 1:68-69; 2:28-32; John 1:11-14,29; 3:3-21,36; 5:24; 10:9,28-29; 15:1-16; 17:17; Acts 2:21; 4:12; 15:11; 16:30-31; 17:30-31; 20:32; Romans 1:16-18; 2:4; 3:23-25; 4:3ff.; 5:8-10; 6:1-23; 8:1-18,29-39; 10:9-10,13; 13:11-14; 1 Corinthians 1:18,30; 6:19-20; 15:10; 2 Corinthians 5:17-20; Galatians 2:20; 3:13; 5:22-25; 6:15; Ephesians 1:7; 2:8-22; 4:11-16; Philippians 2:12-13; Colossians 1:9-22; 3:1ff.; 1 Thessalonians 5:23-24; 2 Timothy 1:12; Titus 2:11-14; Hebrews 2:1-3; 5:8-9; 9:24-28; 11:1-12:8,14; James 2:14-26; 1 Peter 1:2-23; 1 John 1:6-2:11; Revelation 3:20; 21:1-22:5.</a:t>
            </a:r>
          </a:p>
        </p:txBody>
      </p:sp>
    </p:spTree>
    <p:extLst>
      <p:ext uri="{BB962C8B-B14F-4D97-AF65-F5344CB8AC3E}">
        <p14:creationId xmlns:p14="http://schemas.microsoft.com/office/powerpoint/2010/main" val="2241277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V. God's Purpose of Grace</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rgbClr val="FF0000"/>
                </a:solidFill>
              </a:rPr>
              <a:t>Election is the gracious purpose of God, according to which He regenerates, justifies, sanctifies, and glorifies sinners. </a:t>
            </a:r>
            <a:endParaRPr lang="en-US" dirty="0">
              <a:solidFill>
                <a:srgbClr val="FF0000"/>
              </a:solidFill>
            </a:endParaRPr>
          </a:p>
        </p:txBody>
      </p:sp>
    </p:spTree>
    <p:extLst>
      <p:ext uri="{BB962C8B-B14F-4D97-AF65-F5344CB8AC3E}">
        <p14:creationId xmlns:p14="http://schemas.microsoft.com/office/powerpoint/2010/main" val="547739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V. God's Purpose of Grace</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Election is the gracious purpose of God, according to which He regenerates, justifies, sanctifies, and glorifies sinners. </a:t>
            </a:r>
            <a:r>
              <a:rPr lang="en-US" b="1" dirty="0">
                <a:solidFill>
                  <a:srgbClr val="FF0000"/>
                </a:solidFill>
              </a:rPr>
              <a:t>It is consistent with the free agency of man, and comprehends all the means in connection with the end. </a:t>
            </a:r>
            <a:endParaRPr lang="en-US" dirty="0">
              <a:solidFill>
                <a:srgbClr val="FF0000"/>
              </a:solidFill>
            </a:endParaRPr>
          </a:p>
        </p:txBody>
      </p:sp>
    </p:spTree>
    <p:extLst>
      <p:ext uri="{BB962C8B-B14F-4D97-AF65-F5344CB8AC3E}">
        <p14:creationId xmlns:p14="http://schemas.microsoft.com/office/powerpoint/2010/main" val="3038369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V. God's Purpose of Grace</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Election is the gracious purpose of God, according to which He regenerates, justifies, sanctifies, and glorifies sinners. It is consistent with the free agency of man, and comprehends all the means in connection with the end. </a:t>
            </a:r>
            <a:r>
              <a:rPr lang="en-US" b="1" dirty="0">
                <a:solidFill>
                  <a:srgbClr val="FF0000"/>
                </a:solidFill>
              </a:rPr>
              <a:t>It is the glorious display of God's sovereign goodness, and is infinitely wise, holy, and unchangeable. </a:t>
            </a:r>
            <a:endParaRPr lang="en-US" dirty="0">
              <a:solidFill>
                <a:srgbClr val="FF0000"/>
              </a:solidFill>
            </a:endParaRPr>
          </a:p>
        </p:txBody>
      </p:sp>
    </p:spTree>
    <p:extLst>
      <p:ext uri="{BB962C8B-B14F-4D97-AF65-F5344CB8AC3E}">
        <p14:creationId xmlns:p14="http://schemas.microsoft.com/office/powerpoint/2010/main" val="3308468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V. God's Purpose of Grace</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Election is the gracious purpose of God, according to which He regenerates, justifies, sanctifies, and glorifies sinners. It is consistent with the free agency of man, and comprehends all the means in connection with the end. It is the glorious display of God's sovereign goodness, and is infinitely wise, holy, and unchangeable. </a:t>
            </a:r>
            <a:r>
              <a:rPr lang="en-US" b="1" dirty="0">
                <a:solidFill>
                  <a:srgbClr val="FF0000"/>
                </a:solidFill>
              </a:rPr>
              <a:t>It excludes boasting and promotes humility.</a:t>
            </a:r>
          </a:p>
          <a:p>
            <a:endParaRPr lang="en-US" dirty="0"/>
          </a:p>
        </p:txBody>
      </p:sp>
    </p:spTree>
    <p:extLst>
      <p:ext uri="{BB962C8B-B14F-4D97-AF65-F5344CB8AC3E}">
        <p14:creationId xmlns:p14="http://schemas.microsoft.com/office/powerpoint/2010/main" val="4242992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V. God's Purpose of Grace</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Election is the gracious purpose of God, according to which He regenerates, justifies, sanctifies, and glorifies sinners. It is consistent with the free agency of man, and comprehends all the means in connection with the end. It is the glorious display of God's sovereign goodness, and is infinitely wise, holy, and unchangeable. It excludes boasting and promotes humility.</a:t>
            </a:r>
          </a:p>
          <a:p>
            <a:pPr marL="0" indent="0">
              <a:buNone/>
            </a:pPr>
            <a:r>
              <a:rPr lang="en-US" b="1" dirty="0">
                <a:solidFill>
                  <a:srgbClr val="FF0000"/>
                </a:solidFill>
              </a:rPr>
              <a:t>All true believers endure to the end. Those whom God has accepted in Christ, and sanctified by His Spirit, will never fall away from the state of grace, but shall persevere to the end. </a:t>
            </a:r>
            <a:endParaRPr lang="en-US" dirty="0">
              <a:solidFill>
                <a:srgbClr val="FF0000"/>
              </a:solidFill>
            </a:endParaRPr>
          </a:p>
        </p:txBody>
      </p:sp>
    </p:spTree>
    <p:extLst>
      <p:ext uri="{BB962C8B-B14F-4D97-AF65-F5344CB8AC3E}">
        <p14:creationId xmlns:p14="http://schemas.microsoft.com/office/powerpoint/2010/main" val="3695419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V. God's Purpose of Grace</a:t>
            </a:r>
            <a:r>
              <a:rPr lang="en-US" dirty="0"/>
              <a:t/>
            </a:r>
            <a:br>
              <a:rPr lang="en-US" dirty="0"/>
            </a:br>
            <a:endParaRPr lang="en-US" dirty="0"/>
          </a:p>
        </p:txBody>
      </p:sp>
      <p:sp>
        <p:nvSpPr>
          <p:cNvPr id="3" name="Content Placeholder 2"/>
          <p:cNvSpPr>
            <a:spLocks noGrp="1"/>
          </p:cNvSpPr>
          <p:nvPr>
            <p:ph idx="1"/>
          </p:nvPr>
        </p:nvSpPr>
        <p:spPr>
          <a:xfrm>
            <a:off x="1154954" y="2603500"/>
            <a:ext cx="8825659" cy="3515078"/>
          </a:xfrm>
        </p:spPr>
        <p:txBody>
          <a:bodyPr>
            <a:normAutofit/>
          </a:bodyPr>
          <a:lstStyle/>
          <a:p>
            <a:pPr marL="0" indent="0">
              <a:buNone/>
            </a:pPr>
            <a:r>
              <a:rPr lang="en-US" b="1" dirty="0">
                <a:solidFill>
                  <a:schemeClr val="tx1"/>
                </a:solidFill>
              </a:rPr>
              <a:t>Election is the gracious purpose of God, according to which He regenerates, justifies, sanctifies, and glorifies sinners. It is consistent with the free agency of man, and comprehends all the means in connection with the end. It is the glorious display of God's sovereign goodness, and is infinitely wise, holy, and unchangeable. It excludes boasting and promotes humility.</a:t>
            </a:r>
          </a:p>
          <a:p>
            <a:pPr marL="0" indent="0">
              <a:buNone/>
            </a:pPr>
            <a:r>
              <a:rPr lang="en-US" b="1" dirty="0">
                <a:solidFill>
                  <a:schemeClr val="tx1"/>
                </a:solidFill>
              </a:rPr>
              <a:t>All true believers endure to the end. Those whom God has accepted in Christ, and sanctified by His Spirit, will never fall away from the state of grace, but shall persevere to the end. </a:t>
            </a:r>
            <a:r>
              <a:rPr lang="en-US" b="1" dirty="0">
                <a:solidFill>
                  <a:srgbClr val="FF0000"/>
                </a:solidFill>
              </a:rPr>
              <a:t>Believers may fall into sin through neglect and temptation, whereby they grieve the Spirit, impair their graces and comforts, and bring reproach on the cause of Christ and temporal judgments on themselves; yet they shall be kept by the power of God through faith unto salvation.</a:t>
            </a:r>
          </a:p>
          <a:p>
            <a:endParaRPr lang="en-US" dirty="0"/>
          </a:p>
        </p:txBody>
      </p:sp>
    </p:spTree>
    <p:extLst>
      <p:ext uri="{BB962C8B-B14F-4D97-AF65-F5344CB8AC3E}">
        <p14:creationId xmlns:p14="http://schemas.microsoft.com/office/powerpoint/2010/main" val="3128151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 The Scriptures</a:t>
            </a: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The Holy Bible was written by men divinely inspired and is God's revelation of Himself to man. It is a perfect treasure of divine instruction. It has God for its author, salvation for its end, and truth, without any mixture of error, for its matter. Therefore, all Scripture is totally true and trustworthy. </a:t>
            </a:r>
            <a:r>
              <a:rPr lang="en-US" b="1" dirty="0">
                <a:solidFill>
                  <a:srgbClr val="FF0000"/>
                </a:solidFill>
              </a:rPr>
              <a:t>It reveals the principles by which God judges us, and therefore is, and will remain to the end of the world, the true center of Christian union, and the supreme standard by which all human conduct, creeds, and religious opinions should be tried.</a:t>
            </a:r>
          </a:p>
        </p:txBody>
      </p:sp>
    </p:spTree>
    <p:extLst>
      <p:ext uri="{BB962C8B-B14F-4D97-AF65-F5344CB8AC3E}">
        <p14:creationId xmlns:p14="http://schemas.microsoft.com/office/powerpoint/2010/main" val="4215959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hlinkClick r:id="rId2" action="ppaction://hlinksldjump"/>
              </a:rPr>
              <a:t>Scripture References</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i="1" dirty="0">
                <a:solidFill>
                  <a:schemeClr val="tx1"/>
                </a:solidFill>
              </a:rPr>
              <a:t>Genesis 12:1-3; Exodus 19:5-8; 1 Samuel 8:4-7,19-22; Isaiah 5:1-7; Jeremiah 31:31ff.; Matthew 16:18-19; 21:28-45; 24:22,31; 25:34; Luke 1:68-79; 2:29-32; 19:41-44; 24:44-48; John 1:12-14; 3:16; 5:24; 6:44-45,65; 10:27-29; 15:16; 17:6,12,17-18; Acts 20:32; Romans 5:9-10; 8:28-39; 10:12-15; 11:5-7,26-36; 1 Corinthians 1:1-2; 15:24-28; Ephesians 1:4-23; 2:1-10; 3:1-11; Colossians 1:12-14; 2 Thessalonians 2:13-14; 2 Timothy 1:12; 2:10,19; Hebrews 11:39–12:2; James 1:12; 1 Peter 1:2-5,13; 2:4-10; 1 John 1:7-9; 2:19; 3:2.</a:t>
            </a:r>
            <a:endParaRPr lang="en-US" dirty="0"/>
          </a:p>
        </p:txBody>
      </p:sp>
    </p:spTree>
    <p:extLst>
      <p:ext uri="{BB962C8B-B14F-4D97-AF65-F5344CB8AC3E}">
        <p14:creationId xmlns:p14="http://schemas.microsoft.com/office/powerpoint/2010/main" val="1320450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VI. The Church</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rgbClr val="FF0000"/>
                </a:solidFill>
              </a:rPr>
              <a:t>A New Testament church of the Lord Jesus Christ is an autonomous local congregation of baptized believers, </a:t>
            </a:r>
            <a:endParaRPr lang="en-US" dirty="0">
              <a:solidFill>
                <a:srgbClr val="FF0000"/>
              </a:solidFill>
            </a:endParaRPr>
          </a:p>
        </p:txBody>
      </p:sp>
    </p:spTree>
    <p:extLst>
      <p:ext uri="{BB962C8B-B14F-4D97-AF65-F5344CB8AC3E}">
        <p14:creationId xmlns:p14="http://schemas.microsoft.com/office/powerpoint/2010/main" val="859396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VI. The Church</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A New Testament church of the Lord Jesus Christ is an autonomous local congregation of baptized believers, </a:t>
            </a:r>
            <a:r>
              <a:rPr lang="en-US" b="1" dirty="0">
                <a:solidFill>
                  <a:srgbClr val="FF0000"/>
                </a:solidFill>
              </a:rPr>
              <a:t>associated by covenant in the faith and fellowship of the gospel; </a:t>
            </a:r>
            <a:endParaRPr lang="en-US" dirty="0">
              <a:solidFill>
                <a:srgbClr val="FF0000"/>
              </a:solidFill>
            </a:endParaRPr>
          </a:p>
        </p:txBody>
      </p:sp>
    </p:spTree>
    <p:extLst>
      <p:ext uri="{BB962C8B-B14F-4D97-AF65-F5344CB8AC3E}">
        <p14:creationId xmlns:p14="http://schemas.microsoft.com/office/powerpoint/2010/main" val="1831315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VI. The Church</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A New Testament church of the Lord Jesus Christ is an autonomous local congregation of baptized believers, associated by covenant in the faith and fellowship of the gospel; </a:t>
            </a:r>
            <a:r>
              <a:rPr lang="en-US" b="1" dirty="0">
                <a:solidFill>
                  <a:srgbClr val="FF0000"/>
                </a:solidFill>
              </a:rPr>
              <a:t>observing the two ordinances of Christ, </a:t>
            </a:r>
            <a:endParaRPr lang="en-US" dirty="0">
              <a:solidFill>
                <a:srgbClr val="FF0000"/>
              </a:solidFill>
            </a:endParaRPr>
          </a:p>
        </p:txBody>
      </p:sp>
    </p:spTree>
    <p:extLst>
      <p:ext uri="{BB962C8B-B14F-4D97-AF65-F5344CB8AC3E}">
        <p14:creationId xmlns:p14="http://schemas.microsoft.com/office/powerpoint/2010/main" val="393269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VI. The Church</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A New Testament church of the Lord Jesus Christ is an autonomous local congregation of baptized believers, associated by covenant in the faith and fellowship of the gospel; observing the two ordinances of Christ, </a:t>
            </a:r>
            <a:r>
              <a:rPr lang="en-US" b="1" dirty="0">
                <a:solidFill>
                  <a:srgbClr val="FF0000"/>
                </a:solidFill>
              </a:rPr>
              <a:t>governed by His laws, </a:t>
            </a:r>
            <a:endParaRPr lang="en-US" dirty="0">
              <a:solidFill>
                <a:srgbClr val="FF0000"/>
              </a:solidFill>
            </a:endParaRPr>
          </a:p>
        </p:txBody>
      </p:sp>
    </p:spTree>
    <p:extLst>
      <p:ext uri="{BB962C8B-B14F-4D97-AF65-F5344CB8AC3E}">
        <p14:creationId xmlns:p14="http://schemas.microsoft.com/office/powerpoint/2010/main" val="3852344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VI. The Church</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A New Testament church of the Lord Jesus Christ is an autonomous local congregation of baptized believers, associated by covenant in the faith and fellowship of the gospel; observing the two ordinances of Christ, governed by His laws, </a:t>
            </a:r>
            <a:r>
              <a:rPr lang="en-US" b="1" dirty="0">
                <a:solidFill>
                  <a:srgbClr val="FF0000"/>
                </a:solidFill>
              </a:rPr>
              <a:t>exercising the gifts, rights, and privileges invested in them by His Word, </a:t>
            </a:r>
            <a:endParaRPr lang="en-US" dirty="0">
              <a:solidFill>
                <a:srgbClr val="FF0000"/>
              </a:solidFill>
            </a:endParaRPr>
          </a:p>
        </p:txBody>
      </p:sp>
    </p:spTree>
    <p:extLst>
      <p:ext uri="{BB962C8B-B14F-4D97-AF65-F5344CB8AC3E}">
        <p14:creationId xmlns:p14="http://schemas.microsoft.com/office/powerpoint/2010/main" val="1573095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VI. The Church</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A New Testament church of the Lord Jesus Christ is an autonomous local congregation of baptized believers, associated by covenant in the faith and fellowship of the gospel; observing the two ordinances of Christ, governed by His laws, exercising the gifts, rights, and privileges invested in them by His Word, </a:t>
            </a:r>
            <a:r>
              <a:rPr lang="en-US" b="1" dirty="0">
                <a:solidFill>
                  <a:srgbClr val="FF0000"/>
                </a:solidFill>
              </a:rPr>
              <a:t>and seeking to extend the gospel to the ends of the earth. </a:t>
            </a:r>
            <a:endParaRPr lang="en-US" dirty="0">
              <a:solidFill>
                <a:srgbClr val="FF0000"/>
              </a:solidFill>
            </a:endParaRPr>
          </a:p>
        </p:txBody>
      </p:sp>
    </p:spTree>
    <p:extLst>
      <p:ext uri="{BB962C8B-B14F-4D97-AF65-F5344CB8AC3E}">
        <p14:creationId xmlns:p14="http://schemas.microsoft.com/office/powerpoint/2010/main" val="846238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VI. The Church</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A New Testament church of the Lord Jesus Christ is an autonomous local congregation of baptized believers, associated by covenant in the faith and fellowship of the gospel; observing the two ordinances of Christ, governed by His laws, exercising the gifts, rights, and privileges invested in them by His Word, and seeking to extend the gospel to the ends of the earth. </a:t>
            </a:r>
            <a:r>
              <a:rPr lang="en-US" b="1" dirty="0">
                <a:solidFill>
                  <a:srgbClr val="FF0000"/>
                </a:solidFill>
              </a:rPr>
              <a:t>Each congregation operates under the Lordship of Christ through democratic processes</a:t>
            </a:r>
            <a:r>
              <a:rPr lang="en-US" b="1" dirty="0" smtClean="0">
                <a:solidFill>
                  <a:srgbClr val="FF0000"/>
                </a:solidFill>
              </a:rPr>
              <a:t>.</a:t>
            </a:r>
            <a:endParaRPr lang="en-US" dirty="0">
              <a:solidFill>
                <a:srgbClr val="FF0000"/>
              </a:solidFill>
            </a:endParaRPr>
          </a:p>
        </p:txBody>
      </p:sp>
    </p:spTree>
    <p:extLst>
      <p:ext uri="{BB962C8B-B14F-4D97-AF65-F5344CB8AC3E}">
        <p14:creationId xmlns:p14="http://schemas.microsoft.com/office/powerpoint/2010/main" val="304433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VI. The Church</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A New Testament church of the Lord Jesus Christ is an autonomous local congregation of baptized believers, associated by covenant in the faith and fellowship of the gospel; observing the two ordinances of Christ, governed by His laws, exercising the gifts, rights, and privileges invested in them by His Word, and seeking to extend the gospel to the ends of the earth. Each congregation operates under the Lordship of Christ through democratic processes. </a:t>
            </a:r>
            <a:r>
              <a:rPr lang="en-US" b="1" dirty="0">
                <a:solidFill>
                  <a:srgbClr val="FF0000"/>
                </a:solidFill>
              </a:rPr>
              <a:t>In such a congregation each member is responsible and accountable to Christ as Lord. </a:t>
            </a:r>
            <a:endParaRPr lang="en-US" dirty="0">
              <a:solidFill>
                <a:srgbClr val="FF0000"/>
              </a:solidFill>
            </a:endParaRPr>
          </a:p>
        </p:txBody>
      </p:sp>
    </p:spTree>
    <p:extLst>
      <p:ext uri="{BB962C8B-B14F-4D97-AF65-F5344CB8AC3E}">
        <p14:creationId xmlns:p14="http://schemas.microsoft.com/office/powerpoint/2010/main" val="1310047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696575"/>
            <a:ext cx="8761413" cy="706964"/>
          </a:xfrm>
        </p:spPr>
        <p:txBody>
          <a:bodyPr/>
          <a:lstStyle/>
          <a:p>
            <a:r>
              <a:rPr lang="en-US" b="1" dirty="0">
                <a:hlinkClick r:id="rId2" action="ppaction://hlinksldjump"/>
              </a:rPr>
              <a:t>VI. The Church</a:t>
            </a: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A New Testament church of the Lord Jesus Christ is an autonomous local congregation of baptized believers, associated by covenant in the faith and fellowship of the gospel; observing the two ordinances of Christ, governed by His laws, exercising the gifts, rights, and privileges invested in them by His Word, and seeking to extend the gospel to the ends of the earth. Each congregation operates under the Lordship of Christ through democratic processes. In such a congregation each member is responsible and accountable to Christ as Lord. </a:t>
            </a:r>
            <a:r>
              <a:rPr lang="en-US" b="1" dirty="0">
                <a:solidFill>
                  <a:srgbClr val="FF0000"/>
                </a:solidFill>
              </a:rPr>
              <a:t>Its scriptural officers are pastors and deacons. </a:t>
            </a:r>
            <a:endParaRPr lang="en-US" dirty="0">
              <a:solidFill>
                <a:srgbClr val="FF0000"/>
              </a:solidFill>
            </a:endParaRPr>
          </a:p>
        </p:txBody>
      </p:sp>
    </p:spTree>
    <p:extLst>
      <p:ext uri="{BB962C8B-B14F-4D97-AF65-F5344CB8AC3E}">
        <p14:creationId xmlns:p14="http://schemas.microsoft.com/office/powerpoint/2010/main" val="2511129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I. The Scriptures</a:t>
            </a: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The Holy Bible was written by men divinely inspired and is God's revelation of Himself to man. It is a perfect treasure of divine instruction. It has God for its author, salvation for its end, and truth, without any mixture of error, for its matter. Therefore, all Scripture is totally true and trustworthy. It reveals the principles by which God judges us, and therefore is, and will remain to the end of the world, the true center of Christian union, and the supreme standard by which all human conduct, creeds, and religious opinions should be tried</a:t>
            </a:r>
            <a:r>
              <a:rPr lang="en-US" b="1" dirty="0"/>
              <a:t>. </a:t>
            </a:r>
            <a:r>
              <a:rPr lang="en-US" b="1" dirty="0">
                <a:solidFill>
                  <a:srgbClr val="FF0000"/>
                </a:solidFill>
              </a:rPr>
              <a:t>All Scripture is a testimony to Christ, who is Himself the focus of divine revelation.</a:t>
            </a:r>
          </a:p>
          <a:p>
            <a:endParaRPr lang="en-US" dirty="0"/>
          </a:p>
        </p:txBody>
      </p:sp>
    </p:spTree>
    <p:extLst>
      <p:ext uri="{BB962C8B-B14F-4D97-AF65-F5344CB8AC3E}">
        <p14:creationId xmlns:p14="http://schemas.microsoft.com/office/powerpoint/2010/main" val="1797486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VI. The Church</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1"/>
                </a:solidFill>
              </a:rPr>
              <a:t>A New Testament church of the Lord Jesus Christ is an autonomous local congregation of baptized believers, associated by covenant in the faith and fellowship of the gospel; observing the two ordinances of Christ, governed by His laws, exercising the gifts, rights, and privileges invested in them by His Word, and seeking to extend the gospel to the ends of the earth. Each congregation operates under the Lordship of Christ through democratic processes. In such a congregation each member is responsible and accountable to Christ as Lord. Its scriptural officers are pastors and deacons. </a:t>
            </a:r>
            <a:r>
              <a:rPr lang="en-US" b="1" dirty="0">
                <a:solidFill>
                  <a:srgbClr val="FF0000"/>
                </a:solidFill>
              </a:rPr>
              <a:t>While both men and women are gifted for service in the church, the office of pastor is limited to men as qualified by Scripture.</a:t>
            </a:r>
          </a:p>
          <a:p>
            <a:endParaRPr lang="en-US" dirty="0"/>
          </a:p>
        </p:txBody>
      </p:sp>
    </p:spTree>
    <p:extLst>
      <p:ext uri="{BB962C8B-B14F-4D97-AF65-F5344CB8AC3E}">
        <p14:creationId xmlns:p14="http://schemas.microsoft.com/office/powerpoint/2010/main" val="1435349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VI. The Church</a:t>
            </a:r>
            <a:r>
              <a:rPr lang="en-US" dirty="0"/>
              <a:t/>
            </a:r>
            <a:br>
              <a:rPr lang="en-US" dirty="0"/>
            </a:br>
            <a:endParaRPr lang="en-US" dirty="0"/>
          </a:p>
        </p:txBody>
      </p:sp>
      <p:sp>
        <p:nvSpPr>
          <p:cNvPr id="3" name="Content Placeholder 2"/>
          <p:cNvSpPr>
            <a:spLocks noGrp="1"/>
          </p:cNvSpPr>
          <p:nvPr>
            <p:ph idx="1"/>
          </p:nvPr>
        </p:nvSpPr>
        <p:spPr>
          <a:xfrm>
            <a:off x="1154954" y="2603500"/>
            <a:ext cx="8825659" cy="3819878"/>
          </a:xfrm>
        </p:spPr>
        <p:txBody>
          <a:bodyPr>
            <a:normAutofit/>
          </a:bodyPr>
          <a:lstStyle/>
          <a:p>
            <a:pPr marL="0" indent="0">
              <a:buNone/>
            </a:pPr>
            <a:r>
              <a:rPr lang="en-US" b="1" dirty="0">
                <a:solidFill>
                  <a:schemeClr val="tx1"/>
                </a:solidFill>
              </a:rPr>
              <a:t>A New Testament church of the Lord Jesus Christ is an autonomous local congregation of baptized believers, associated by covenant in the faith and fellowship of the gospel; observing the two ordinances of Christ, governed by His laws, exercising the gifts, rights, and privileges invested in them by His Word, and seeking to extend the gospel to the ends of the earth. Each congregation operates under the Lordship of Christ through democratic processes. In such a congregation each member is responsible and accountable to Christ as Lord. Its scriptural officers are pastors and deacons. While both men and women are gifted for service in the church, the office of pastor is limited to men as qualified by Scripture.</a:t>
            </a:r>
          </a:p>
          <a:p>
            <a:pPr marL="0" indent="0">
              <a:buNone/>
            </a:pPr>
            <a:r>
              <a:rPr lang="en-US" b="1" dirty="0">
                <a:solidFill>
                  <a:srgbClr val="FF0000"/>
                </a:solidFill>
              </a:rPr>
              <a:t>The New Testament speaks also of the church as the Body of Christ which includes all of the redeemed of all the ages, believers from every tribe, and tongue, and people, and nation.</a:t>
            </a:r>
          </a:p>
          <a:p>
            <a:endParaRPr lang="en-US" dirty="0"/>
          </a:p>
        </p:txBody>
      </p:sp>
    </p:spTree>
    <p:extLst>
      <p:ext uri="{BB962C8B-B14F-4D97-AF65-F5344CB8AC3E}">
        <p14:creationId xmlns:p14="http://schemas.microsoft.com/office/powerpoint/2010/main" val="4143450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hlinkClick r:id="rId2" action="ppaction://hlinksldjump"/>
              </a:rPr>
              <a:t>Scripture References</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Matthew 16:15-19; 18:15-20; Acts 2:41-42,47; 5:11-14; 6:3-6; 13:1-3; 14:23,27; 15:1-30; 16:5; 20:28; Romans 1:7; 1 Corinthians 1:2; 3:16; 5:4-5; 7:17; 9:13-14; 12; Ephesians 1:22-23; 2:19-22; 3:8-11,21; 5:22-32; Philippians 1:1; Colossians 1:18; 1 Timothy 2:9-14; 3:1-15; 4:14; Hebrews 11:39-40; 1 Peter 5:1-4; Revelation 2-3; 21:2-3.</a:t>
            </a:r>
          </a:p>
        </p:txBody>
      </p:sp>
    </p:spTree>
    <p:extLst>
      <p:ext uri="{BB962C8B-B14F-4D97-AF65-F5344CB8AC3E}">
        <p14:creationId xmlns:p14="http://schemas.microsoft.com/office/powerpoint/2010/main" val="2043287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VII. Baptism and the Lord's Supper</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rgbClr val="FF0000"/>
                </a:solidFill>
              </a:rPr>
              <a:t>Christian baptism is the immersion of a believer in water in the name of the Father, the Son, and the Holy Spirit. </a:t>
            </a:r>
            <a:endParaRPr lang="en-US" dirty="0">
              <a:solidFill>
                <a:srgbClr val="FF0000"/>
              </a:solidFill>
            </a:endParaRPr>
          </a:p>
        </p:txBody>
      </p:sp>
    </p:spTree>
    <p:extLst>
      <p:ext uri="{BB962C8B-B14F-4D97-AF65-F5344CB8AC3E}">
        <p14:creationId xmlns:p14="http://schemas.microsoft.com/office/powerpoint/2010/main" val="1109999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VII. Baptism and the Lord's Supper</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Christian baptism is the immersion of a believer in water in the name of the Father, the Son, and the Holy Spirit. </a:t>
            </a:r>
            <a:r>
              <a:rPr lang="en-US" b="1" dirty="0">
                <a:solidFill>
                  <a:srgbClr val="FF0000"/>
                </a:solidFill>
              </a:rPr>
              <a:t>It is an act of obedience symbolizing the believer's faith in a crucified, buried, and risen </a:t>
            </a:r>
            <a:r>
              <a:rPr lang="en-US" b="1" dirty="0" smtClean="0">
                <a:solidFill>
                  <a:srgbClr val="FF0000"/>
                </a:solidFill>
              </a:rPr>
              <a:t>Savior</a:t>
            </a:r>
            <a:r>
              <a:rPr lang="en-US" b="1" dirty="0">
                <a:solidFill>
                  <a:srgbClr val="FF0000"/>
                </a:solidFill>
              </a:rPr>
              <a:t>, the believer's death to sin, the burial of the old life, and the resurrection to walk in newness of life in Christ Jesus. </a:t>
            </a:r>
            <a:endParaRPr lang="en-US" dirty="0">
              <a:solidFill>
                <a:srgbClr val="FF0000"/>
              </a:solidFill>
            </a:endParaRPr>
          </a:p>
        </p:txBody>
      </p:sp>
    </p:spTree>
    <p:extLst>
      <p:ext uri="{BB962C8B-B14F-4D97-AF65-F5344CB8AC3E}">
        <p14:creationId xmlns:p14="http://schemas.microsoft.com/office/powerpoint/2010/main" val="789421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VII. Baptism and the Lord's Supper</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Christian baptism is the immersion of a believer in water in the name of the Father, the Son, and the Holy Spirit. It is an act of obedience symbolizing the believer's faith in a crucified, buried, and risen </a:t>
            </a:r>
            <a:r>
              <a:rPr lang="en-US" b="1" dirty="0" smtClean="0">
                <a:solidFill>
                  <a:schemeClr val="tx1"/>
                </a:solidFill>
              </a:rPr>
              <a:t>Savior</a:t>
            </a:r>
            <a:r>
              <a:rPr lang="en-US" b="1" dirty="0">
                <a:solidFill>
                  <a:schemeClr val="tx1"/>
                </a:solidFill>
              </a:rPr>
              <a:t>, the believer's death to sin, the burial of the old life, and the resurrection to walk in newness of life in Christ Jesus. </a:t>
            </a:r>
            <a:r>
              <a:rPr lang="en-US" b="1" dirty="0">
                <a:solidFill>
                  <a:srgbClr val="FF0000"/>
                </a:solidFill>
              </a:rPr>
              <a:t>It is a testimony to his faith in the final resurrection of the dead. </a:t>
            </a:r>
            <a:endParaRPr lang="en-US" dirty="0">
              <a:solidFill>
                <a:srgbClr val="FF0000"/>
              </a:solidFill>
            </a:endParaRPr>
          </a:p>
        </p:txBody>
      </p:sp>
    </p:spTree>
    <p:extLst>
      <p:ext uri="{BB962C8B-B14F-4D97-AF65-F5344CB8AC3E}">
        <p14:creationId xmlns:p14="http://schemas.microsoft.com/office/powerpoint/2010/main" val="2210941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VII. Baptism and the Lord's Supper</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Christian baptism is the immersion of a believer in water in the name of the Father, the Son, and the Holy Spirit. It is an act of obedience symbolizing the believer's faith in a crucified, buried, and risen </a:t>
            </a:r>
            <a:r>
              <a:rPr lang="en-US" b="1" dirty="0" smtClean="0">
                <a:solidFill>
                  <a:schemeClr val="tx1"/>
                </a:solidFill>
              </a:rPr>
              <a:t>Savior</a:t>
            </a:r>
            <a:r>
              <a:rPr lang="en-US" b="1" dirty="0">
                <a:solidFill>
                  <a:schemeClr val="tx1"/>
                </a:solidFill>
              </a:rPr>
              <a:t>, the believer's death to sin, the burial of the old life, and the resurrection to walk in newness of life in Christ Jesus. It is a testimony to his faith in the final resurrection of the dead. </a:t>
            </a:r>
            <a:r>
              <a:rPr lang="en-US" b="1" dirty="0">
                <a:solidFill>
                  <a:srgbClr val="FF0000"/>
                </a:solidFill>
              </a:rPr>
              <a:t>Being a church ordinance, it is prerequisite to the privileges of church membership and to the Lord's Supper.</a:t>
            </a:r>
          </a:p>
          <a:p>
            <a:endParaRPr lang="en-US" dirty="0"/>
          </a:p>
        </p:txBody>
      </p:sp>
    </p:spTree>
    <p:extLst>
      <p:ext uri="{BB962C8B-B14F-4D97-AF65-F5344CB8AC3E}">
        <p14:creationId xmlns:p14="http://schemas.microsoft.com/office/powerpoint/2010/main" val="3791479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VII. Baptism and the Lord's Supper</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smtClean="0">
                <a:solidFill>
                  <a:schemeClr val="tx1"/>
                </a:solidFill>
              </a:rPr>
              <a:t>Christian </a:t>
            </a:r>
            <a:r>
              <a:rPr lang="en-US" b="1" dirty="0">
                <a:solidFill>
                  <a:schemeClr val="tx1"/>
                </a:solidFill>
              </a:rPr>
              <a:t>baptism is the immersion of a believer in water in the name of the Father, the Son, and the Holy Spirit. It is an act of obedience symbolizing the believer's faith in a crucified, buried, and risen Savior, the believer's death to sin, the burial of the old life, and the resurrection to walk in newness of life in Christ Jesus. It is a testimony to his faith in the final resurrection of the dead. Being a church ordinance, it is prerequisite to the privileges of church membership and to the Lord's Supper.</a:t>
            </a:r>
          </a:p>
          <a:p>
            <a:pPr marL="0" indent="0">
              <a:buNone/>
            </a:pPr>
            <a:r>
              <a:rPr lang="en-US" b="1" dirty="0">
                <a:solidFill>
                  <a:srgbClr val="FF0000"/>
                </a:solidFill>
              </a:rPr>
              <a:t>The Lord's Supper is a symbolic act of obedience whereby members of the church, through partaking of the bread and the fruit of the vine, memorialize the death of the Redeemer and anticipate His second coming.</a:t>
            </a:r>
          </a:p>
          <a:p>
            <a:endParaRPr lang="en-US" dirty="0"/>
          </a:p>
        </p:txBody>
      </p:sp>
    </p:spTree>
    <p:extLst>
      <p:ext uri="{BB962C8B-B14F-4D97-AF65-F5344CB8AC3E}">
        <p14:creationId xmlns:p14="http://schemas.microsoft.com/office/powerpoint/2010/main" val="2205250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hlinkClick r:id="rId2" action="ppaction://hlinksldjump"/>
              </a:rPr>
              <a:t>Scripture References</a:t>
            </a:r>
            <a:endParaRPr lang="en-US" b="1" dirty="0"/>
          </a:p>
        </p:txBody>
      </p:sp>
      <p:sp>
        <p:nvSpPr>
          <p:cNvPr id="3" name="Content Placeholder 2"/>
          <p:cNvSpPr>
            <a:spLocks noGrp="1"/>
          </p:cNvSpPr>
          <p:nvPr>
            <p:ph idx="1"/>
          </p:nvPr>
        </p:nvSpPr>
        <p:spPr/>
        <p:txBody>
          <a:bodyPr/>
          <a:lstStyle/>
          <a:p>
            <a:pPr marL="0" indent="0">
              <a:buNone/>
            </a:pPr>
            <a:r>
              <a:rPr lang="en-US" b="1" dirty="0">
                <a:solidFill>
                  <a:schemeClr val="tx1"/>
                </a:solidFill>
              </a:rPr>
              <a:t>Matthew 3:13-17; 26:26-30; 28:19-20; Mark 1:9-11; 14:22-26; Luke 3:21-22; 22:19-20; John 3:23; Acts 2:41-42; 8:35-39; 16:30-33; 20:7; Romans 6:3-5; 1 Corinthians 10:16,21; 11:23-29; Colossians 2:12.</a:t>
            </a:r>
          </a:p>
        </p:txBody>
      </p:sp>
    </p:spTree>
    <p:extLst>
      <p:ext uri="{BB962C8B-B14F-4D97-AF65-F5344CB8AC3E}">
        <p14:creationId xmlns:p14="http://schemas.microsoft.com/office/powerpoint/2010/main" val="2953550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ction="ppaction://hlinksldjump"/>
              </a:rPr>
              <a:t>VIII. The Lord's Day</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solidFill>
                  <a:srgbClr val="FF0000"/>
                </a:solidFill>
              </a:rPr>
              <a:t>The first day of the week is the Lord's Day. </a:t>
            </a:r>
          </a:p>
        </p:txBody>
      </p:sp>
    </p:spTree>
    <p:extLst>
      <p:ext uri="{BB962C8B-B14F-4D97-AF65-F5344CB8AC3E}">
        <p14:creationId xmlns:p14="http://schemas.microsoft.com/office/powerpoint/2010/main" val="3556203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345</TotalTime>
  <Words>13440</Words>
  <Application>Microsoft Office PowerPoint</Application>
  <PresentationFormat>Widescreen</PresentationFormat>
  <Paragraphs>394</Paragraphs>
  <Slides>180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180</vt:i4>
      </vt:variant>
    </vt:vector>
  </HeadingPairs>
  <TitlesOfParts>
    <vt:vector size="184" baseType="lpstr">
      <vt:lpstr>Arial</vt:lpstr>
      <vt:lpstr>Century Gothic</vt:lpstr>
      <vt:lpstr>Wingdings 3</vt:lpstr>
      <vt:lpstr>Ion Boardroom</vt:lpstr>
      <vt:lpstr>The Baptist Faith And Message 2000 </vt:lpstr>
      <vt:lpstr>The Baptist Faith And Message 2000 </vt:lpstr>
      <vt:lpstr>I. The Scriptures</vt:lpstr>
      <vt:lpstr>I. The Scriptures</vt:lpstr>
      <vt:lpstr>I. The Scriptures</vt:lpstr>
      <vt:lpstr>I. The Scriptures</vt:lpstr>
      <vt:lpstr>I. The Scriptures</vt:lpstr>
      <vt:lpstr>I. The Scriptures</vt:lpstr>
      <vt:lpstr>I. The Scriptures</vt:lpstr>
      <vt:lpstr>Scripture References</vt:lpstr>
      <vt:lpstr>II. God</vt:lpstr>
      <vt:lpstr>II. God</vt:lpstr>
      <vt:lpstr>II. God </vt:lpstr>
      <vt:lpstr>II. God </vt:lpstr>
      <vt:lpstr>II. God </vt:lpstr>
      <vt:lpstr>II. God </vt:lpstr>
      <vt:lpstr>II. God </vt:lpstr>
      <vt:lpstr>A. God the Father</vt:lpstr>
      <vt:lpstr>A. God the Father</vt:lpstr>
      <vt:lpstr>A. God the Father</vt:lpstr>
      <vt:lpstr>A. God the Father</vt:lpstr>
      <vt:lpstr>A. God the Father</vt:lpstr>
      <vt:lpstr>Scripture References</vt:lpstr>
      <vt:lpstr>B. God the Son </vt:lpstr>
      <vt:lpstr>B. God the Son </vt:lpstr>
      <vt:lpstr>B. God the Son </vt:lpstr>
      <vt:lpstr>B. God the Son </vt:lpstr>
      <vt:lpstr>B. God the Son </vt:lpstr>
      <vt:lpstr>B. God the Son </vt:lpstr>
      <vt:lpstr>B. God the Son </vt:lpstr>
      <vt:lpstr>B. God the Son </vt:lpstr>
      <vt:lpstr>B. God the Son</vt:lpstr>
      <vt:lpstr>Scripture References </vt:lpstr>
      <vt:lpstr>C. God the Holy Spirit </vt:lpstr>
      <vt:lpstr>C. God the Holy Spirit </vt:lpstr>
      <vt:lpstr>C. God the Holy Spirit </vt:lpstr>
      <vt:lpstr>C. God the Holy Spirit </vt:lpstr>
      <vt:lpstr>C. God the Holy Spirit </vt:lpstr>
      <vt:lpstr>C. God the Holy Spirit </vt:lpstr>
      <vt:lpstr>C. God the Holy Spirit </vt:lpstr>
      <vt:lpstr>C. God the Holy Spirit </vt:lpstr>
      <vt:lpstr>C. God the Holy Spirit </vt:lpstr>
      <vt:lpstr>C. God the Holy Spirit </vt:lpstr>
      <vt:lpstr>C. God the Holy Spirit</vt:lpstr>
      <vt:lpstr>Scripture References </vt:lpstr>
      <vt:lpstr>III. Man </vt:lpstr>
      <vt:lpstr>III. Man </vt:lpstr>
      <vt:lpstr>III. Man </vt:lpstr>
      <vt:lpstr>III. Man </vt:lpstr>
      <vt:lpstr>III. Man </vt:lpstr>
      <vt:lpstr>III. Man </vt:lpstr>
      <vt:lpstr>III. Man </vt:lpstr>
      <vt:lpstr>III. Man </vt:lpstr>
      <vt:lpstr>III. Man </vt:lpstr>
      <vt:lpstr>III. Man </vt:lpstr>
      <vt:lpstr>Scripture References </vt:lpstr>
      <vt:lpstr>IV. Salvation </vt:lpstr>
      <vt:lpstr>IV. Salvation </vt:lpstr>
      <vt:lpstr>IV. Salvation </vt:lpstr>
      <vt:lpstr>IV. Salvation </vt:lpstr>
      <vt:lpstr>IV. Salvation </vt:lpstr>
      <vt:lpstr>IV. Salvation </vt:lpstr>
      <vt:lpstr>IV. Salvation </vt:lpstr>
      <vt:lpstr>IV. Salvation </vt:lpstr>
      <vt:lpstr>IV. Salvation </vt:lpstr>
      <vt:lpstr>IV. Salvation </vt:lpstr>
      <vt:lpstr>IV. Salvation </vt:lpstr>
      <vt:lpstr>IV. Salvation </vt:lpstr>
      <vt:lpstr>IV. Salvation </vt:lpstr>
      <vt:lpstr>IV. Salvation </vt:lpstr>
      <vt:lpstr>IV. Salvation </vt:lpstr>
      <vt:lpstr>IV. Salvation </vt:lpstr>
      <vt:lpstr>Scripture References </vt:lpstr>
      <vt:lpstr>V. God's Purpose of Grace </vt:lpstr>
      <vt:lpstr>V. God's Purpose of Grace </vt:lpstr>
      <vt:lpstr>V. God's Purpose of Grace </vt:lpstr>
      <vt:lpstr>V. God's Purpose of Grace </vt:lpstr>
      <vt:lpstr>V. God's Purpose of Grace </vt:lpstr>
      <vt:lpstr>V. God's Purpose of Grace </vt:lpstr>
      <vt:lpstr>Scripture References </vt:lpstr>
      <vt:lpstr>VI. The Church </vt:lpstr>
      <vt:lpstr>VI. The Church </vt:lpstr>
      <vt:lpstr>VI. The Church </vt:lpstr>
      <vt:lpstr>VI. The Church </vt:lpstr>
      <vt:lpstr>VI. The Church </vt:lpstr>
      <vt:lpstr>VI. The Church </vt:lpstr>
      <vt:lpstr>VI. The Church </vt:lpstr>
      <vt:lpstr>VI. The Church </vt:lpstr>
      <vt:lpstr>VI. The Church</vt:lpstr>
      <vt:lpstr>VI. The Church </vt:lpstr>
      <vt:lpstr>VI. The Church </vt:lpstr>
      <vt:lpstr>Scripture References </vt:lpstr>
      <vt:lpstr>VII. Baptism and the Lord's Supper </vt:lpstr>
      <vt:lpstr>VII. Baptism and the Lord's Supper </vt:lpstr>
      <vt:lpstr>VII. Baptism and the Lord's Supper </vt:lpstr>
      <vt:lpstr>VII. Baptism and the Lord's Supper </vt:lpstr>
      <vt:lpstr>VII. Baptism and the Lord's Supper </vt:lpstr>
      <vt:lpstr>Scripture References</vt:lpstr>
      <vt:lpstr>VIII. The Lord's Day </vt:lpstr>
      <vt:lpstr>VIII. The Lord's Day </vt:lpstr>
      <vt:lpstr>VIII. The Lord's Day </vt:lpstr>
      <vt:lpstr>VIII. The Lord's Day </vt:lpstr>
      <vt:lpstr>Scripture References</vt:lpstr>
      <vt:lpstr>IX. The Kingdom </vt:lpstr>
      <vt:lpstr>IX. The Kingdom </vt:lpstr>
      <vt:lpstr>IX. The Kingdom </vt:lpstr>
      <vt:lpstr>Scripture References</vt:lpstr>
      <vt:lpstr>X. Last Things </vt:lpstr>
      <vt:lpstr>X. Last Things </vt:lpstr>
      <vt:lpstr>X. Last Things </vt:lpstr>
      <vt:lpstr>X. Last Things </vt:lpstr>
      <vt:lpstr>Scripture References</vt:lpstr>
      <vt:lpstr>XI. Evangelism and Missions </vt:lpstr>
      <vt:lpstr>XI. Evangelism and Missions </vt:lpstr>
      <vt:lpstr>XI. Evangelism and Missions </vt:lpstr>
      <vt:lpstr>XI. Evangelism and Missions </vt:lpstr>
      <vt:lpstr>XI. Evangelism and Missions </vt:lpstr>
      <vt:lpstr>Scripture References</vt:lpstr>
      <vt:lpstr>XII. Education </vt:lpstr>
      <vt:lpstr>XII. Education </vt:lpstr>
      <vt:lpstr>XII. Education </vt:lpstr>
      <vt:lpstr>XII. Education </vt:lpstr>
      <vt:lpstr>XII. Education </vt:lpstr>
      <vt:lpstr>XII. Education </vt:lpstr>
      <vt:lpstr>XII. Education </vt:lpstr>
      <vt:lpstr>XII. Education </vt:lpstr>
      <vt:lpstr>XII. Education </vt:lpstr>
      <vt:lpstr>Scripture References</vt:lpstr>
      <vt:lpstr>XIII. Stewardship </vt:lpstr>
      <vt:lpstr>XIII. Stewardship </vt:lpstr>
      <vt:lpstr>XIII. Stewardship </vt:lpstr>
      <vt:lpstr>XIII. Stewardship </vt:lpstr>
      <vt:lpstr>Scripture References</vt:lpstr>
      <vt:lpstr>XIV. Cooperation </vt:lpstr>
      <vt:lpstr>XIV. Cooperation </vt:lpstr>
      <vt:lpstr>XIV. Cooperation </vt:lpstr>
      <vt:lpstr>XIV. Cooperation </vt:lpstr>
      <vt:lpstr>XIV. Cooperation </vt:lpstr>
      <vt:lpstr>XIV. Cooperation </vt:lpstr>
      <vt:lpstr>Scripture References</vt:lpstr>
      <vt:lpstr>XV. The Christian and the Social Order </vt:lpstr>
      <vt:lpstr>XV. The Christian and the Social Order </vt:lpstr>
      <vt:lpstr>XV. The Christian and the Social Order </vt:lpstr>
      <vt:lpstr>XV. The Christian and the Social Order </vt:lpstr>
      <vt:lpstr>XV. The Christian and the Social Order </vt:lpstr>
      <vt:lpstr>XV. The Christian and the Social Order </vt:lpstr>
      <vt:lpstr>XV. The Christian and the Social Order </vt:lpstr>
      <vt:lpstr>Scripture References</vt:lpstr>
      <vt:lpstr>XVI. Peace and War </vt:lpstr>
      <vt:lpstr>XVI. Peace and War </vt:lpstr>
      <vt:lpstr>XVI. Peace and War </vt:lpstr>
      <vt:lpstr>XVI. Peace and War </vt:lpstr>
      <vt:lpstr>XVI. Peace and War </vt:lpstr>
      <vt:lpstr>Scripture References</vt:lpstr>
      <vt:lpstr>XVII. Religious Liberty </vt:lpstr>
      <vt:lpstr>XVII. Religious Liberty </vt:lpstr>
      <vt:lpstr>XVII. Religious Liberty </vt:lpstr>
      <vt:lpstr>XVII. Religious Liberty </vt:lpstr>
      <vt:lpstr>XVII. Religious Liberty </vt:lpstr>
      <vt:lpstr>XVII. Religious Liberty </vt:lpstr>
      <vt:lpstr>XVII. Religious Liberty </vt:lpstr>
      <vt:lpstr>XVII. Religious Liberty </vt:lpstr>
      <vt:lpstr>XVII. Religious Liberty </vt:lpstr>
      <vt:lpstr>XVII. Religious Liberty </vt:lpstr>
      <vt:lpstr>Scripture References</vt:lpstr>
      <vt:lpstr>XVIII. The Family </vt:lpstr>
      <vt:lpstr>XVIII. The Family </vt:lpstr>
      <vt:lpstr>XVIII. The Family </vt:lpstr>
      <vt:lpstr>XVIII. The Family </vt:lpstr>
      <vt:lpstr>XVIII. The Family </vt:lpstr>
      <vt:lpstr>XVIII. The Family </vt:lpstr>
      <vt:lpstr>XVIII. The Family </vt:lpstr>
      <vt:lpstr>XVIII. The Family </vt:lpstr>
      <vt:lpstr>XVIII. The Family </vt:lpstr>
      <vt:lpstr>XVIII. The Family </vt:lpstr>
      <vt:lpstr>XVIII. The Family </vt:lpstr>
      <vt:lpstr>XVIII. The Family </vt:lpstr>
      <vt:lpstr>XVIII. The Family </vt:lpstr>
      <vt:lpstr>XVIII. The Family </vt:lpstr>
      <vt:lpstr>Scripture References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Baptist Faith And Message 2000 </dc:title>
  <dc:creator>Mark Carpenter</dc:creator>
  <cp:lastModifiedBy>Mark Carpenter</cp:lastModifiedBy>
  <cp:revision>102</cp:revision>
  <dcterms:created xsi:type="dcterms:W3CDTF">2017-03-19T22:23:02Z</dcterms:created>
  <dcterms:modified xsi:type="dcterms:W3CDTF">2017-04-02T22:45:27Z</dcterms:modified>
</cp:coreProperties>
</file>