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2" r:id="rId3"/>
    <p:sldId id="273" r:id="rId4"/>
    <p:sldId id="272" r:id="rId5"/>
    <p:sldId id="271" r:id="rId6"/>
    <p:sldId id="270" r:id="rId7"/>
    <p:sldId id="269" r:id="rId8"/>
    <p:sldId id="274" r:id="rId9"/>
    <p:sldId id="268" r:id="rId10"/>
    <p:sldId id="266" r:id="rId11"/>
    <p:sldId id="265" r:id="rId12"/>
    <p:sldId id="264" r:id="rId13"/>
    <p:sldId id="257" r:id="rId14"/>
    <p:sldId id="263" r:id="rId15"/>
    <p:sldId id="283" r:id="rId16"/>
    <p:sldId id="284" r:id="rId17"/>
    <p:sldId id="285" r:id="rId18"/>
    <p:sldId id="262" r:id="rId19"/>
    <p:sldId id="261" r:id="rId20"/>
    <p:sldId id="258" r:id="rId21"/>
    <p:sldId id="259" r:id="rId22"/>
    <p:sldId id="260" r:id="rId23"/>
    <p:sldId id="279" r:id="rId24"/>
    <p:sldId id="277" r:id="rId25"/>
    <p:sldId id="286" r:id="rId26"/>
    <p:sldId id="288" r:id="rId27"/>
    <p:sldId id="289" r:id="rId28"/>
    <p:sldId id="280" r:id="rId29"/>
    <p:sldId id="287"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E37D29-2BF4-40CB-B86C-5AA8C02BE53C}">
          <p14:sldIdLst>
            <p14:sldId id="256"/>
            <p14:sldId id="282"/>
            <p14:sldId id="273"/>
            <p14:sldId id="272"/>
            <p14:sldId id="271"/>
            <p14:sldId id="270"/>
            <p14:sldId id="269"/>
            <p14:sldId id="274"/>
            <p14:sldId id="268"/>
            <p14:sldId id="266"/>
            <p14:sldId id="265"/>
            <p14:sldId id="264"/>
            <p14:sldId id="257"/>
            <p14:sldId id="263"/>
            <p14:sldId id="283"/>
            <p14:sldId id="284"/>
            <p14:sldId id="285"/>
            <p14:sldId id="262"/>
            <p14:sldId id="261"/>
          </p14:sldIdLst>
        </p14:section>
        <p14:section name="Untitled Section" id="{99D520C4-6577-4622-94AB-0D38740E7E39}">
          <p14:sldIdLst>
            <p14:sldId id="258"/>
            <p14:sldId id="259"/>
            <p14:sldId id="260"/>
            <p14:sldId id="279"/>
            <p14:sldId id="277"/>
            <p14:sldId id="286"/>
            <p14:sldId id="288"/>
            <p14:sldId id="289"/>
            <p14:sldId id="280"/>
            <p14:sldId id="28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8" autoAdjust="0"/>
    <p:restoredTop sz="94660"/>
  </p:normalViewPr>
  <p:slideViewPr>
    <p:cSldViewPr snapToGrid="0">
      <p:cViewPr varScale="1">
        <p:scale>
          <a:sx n="73" d="100"/>
          <a:sy n="73" d="100"/>
        </p:scale>
        <p:origin x="4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4FB4714-2C79-436E-BAD7-CF4089AC8BE2}"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199247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FB4714-2C79-436E-BAD7-CF4089AC8BE2}"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2534563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FB4714-2C79-436E-BAD7-CF4089AC8BE2}"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2522013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FB4714-2C79-436E-BAD7-CF4089AC8BE2}"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7A78EE6B-A528-4ABF-B538-56B4A5F419B2}"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060404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FB4714-2C79-436E-BAD7-CF4089AC8BE2}"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3234648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4FB4714-2C79-436E-BAD7-CF4089AC8BE2}" type="datetimeFigureOut">
              <a:rPr lang="en-US" smtClean="0"/>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38425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4FB4714-2C79-436E-BAD7-CF4089AC8BE2}" type="datetimeFigureOut">
              <a:rPr lang="en-US" smtClean="0"/>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3697838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FB4714-2C79-436E-BAD7-CF4089AC8BE2}"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453102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34FB4714-2C79-436E-BAD7-CF4089AC8BE2}" type="datetimeFigureOut">
              <a:rPr lang="en-US" smtClean="0"/>
              <a:t>9/6/2017</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A78EE6B-A528-4ABF-B538-56B4A5F419B2}" type="slidenum">
              <a:rPr lang="en-US" smtClean="0"/>
              <a:t>‹#›</a:t>
            </a:fld>
            <a:endParaRPr lang="en-US"/>
          </a:p>
        </p:txBody>
      </p:sp>
    </p:spTree>
    <p:extLst>
      <p:ext uri="{BB962C8B-B14F-4D97-AF65-F5344CB8AC3E}">
        <p14:creationId xmlns:p14="http://schemas.microsoft.com/office/powerpoint/2010/main" val="873073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FB4714-2C79-436E-BAD7-CF4089AC8BE2}"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3545675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4FB4714-2C79-436E-BAD7-CF4089AC8BE2}"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224333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FB4714-2C79-436E-BAD7-CF4089AC8BE2}"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1503949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FB4714-2C79-436E-BAD7-CF4089AC8BE2}" type="datetimeFigureOut">
              <a:rPr lang="en-US" smtClean="0"/>
              <a:t>9/6/2017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2870973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4FB4714-2C79-436E-BAD7-CF4089AC8BE2}" type="datetimeFigureOut">
              <a:rPr lang="en-US" smtClean="0"/>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4068240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4FB4714-2C79-436E-BAD7-CF4089AC8BE2}" type="datetimeFigureOut">
              <a:rPr lang="en-US" smtClean="0"/>
              <a:t>9/6/2017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409034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FB4714-2C79-436E-BAD7-CF4089AC8BE2}"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1543963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FB4714-2C79-436E-BAD7-CF4089AC8BE2}"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8EE6B-A528-4ABF-B538-56B4A5F419B2}" type="slidenum">
              <a:rPr lang="en-US" smtClean="0"/>
              <a:t>‹#›</a:t>
            </a:fld>
            <a:endParaRPr lang="en-US"/>
          </a:p>
        </p:txBody>
      </p:sp>
    </p:spTree>
    <p:extLst>
      <p:ext uri="{BB962C8B-B14F-4D97-AF65-F5344CB8AC3E}">
        <p14:creationId xmlns:p14="http://schemas.microsoft.com/office/powerpoint/2010/main" val="2983220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4FB4714-2C79-436E-BAD7-CF4089AC8BE2}" type="datetimeFigureOut">
              <a:rPr lang="en-US" smtClean="0"/>
              <a:t>9/6/2017</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A78EE6B-A528-4ABF-B538-56B4A5F419B2}" type="slidenum">
              <a:rPr lang="en-US" smtClean="0"/>
              <a:t>‹#›</a:t>
            </a:fld>
            <a:endParaRPr lang="en-US"/>
          </a:p>
        </p:txBody>
      </p:sp>
    </p:spTree>
    <p:extLst>
      <p:ext uri="{BB962C8B-B14F-4D97-AF65-F5344CB8AC3E}">
        <p14:creationId xmlns:p14="http://schemas.microsoft.com/office/powerpoint/2010/main" val="43353746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18" Type="http://schemas.openxmlformats.org/officeDocument/2006/relationships/slide" Target="slide19.xml"/><Relationship Id="rId3" Type="http://schemas.openxmlformats.org/officeDocument/2006/relationships/slide" Target="slide4.xml"/><Relationship Id="rId21" Type="http://schemas.openxmlformats.org/officeDocument/2006/relationships/slide" Target="slide23.xml"/><Relationship Id="rId7" Type="http://schemas.openxmlformats.org/officeDocument/2006/relationships/slide" Target="slide8.xml"/><Relationship Id="rId12" Type="http://schemas.openxmlformats.org/officeDocument/2006/relationships/slide" Target="slide13.xml"/><Relationship Id="rId17" Type="http://schemas.openxmlformats.org/officeDocument/2006/relationships/slide" Target="slide18.xml"/><Relationship Id="rId25" Type="http://schemas.openxmlformats.org/officeDocument/2006/relationships/slide" Target="slide28.xml"/><Relationship Id="rId2" Type="http://schemas.openxmlformats.org/officeDocument/2006/relationships/slide" Target="slide3.xml"/><Relationship Id="rId16" Type="http://schemas.openxmlformats.org/officeDocument/2006/relationships/slide" Target="slide17.xml"/><Relationship Id="rId20" Type="http://schemas.openxmlformats.org/officeDocument/2006/relationships/slide" Target="slide21.xml"/><Relationship Id="rId1" Type="http://schemas.openxmlformats.org/officeDocument/2006/relationships/slideLayout" Target="../slideLayouts/slideLayout14.xml"/><Relationship Id="rId6" Type="http://schemas.openxmlformats.org/officeDocument/2006/relationships/slide" Target="slide7.xml"/><Relationship Id="rId11" Type="http://schemas.openxmlformats.org/officeDocument/2006/relationships/slide" Target="slide12.xml"/><Relationship Id="rId24" Type="http://schemas.openxmlformats.org/officeDocument/2006/relationships/slide" Target="slide27.xml"/><Relationship Id="rId5" Type="http://schemas.openxmlformats.org/officeDocument/2006/relationships/slide" Target="slide6.xml"/><Relationship Id="rId15" Type="http://schemas.openxmlformats.org/officeDocument/2006/relationships/slide" Target="slide16.xml"/><Relationship Id="rId23" Type="http://schemas.openxmlformats.org/officeDocument/2006/relationships/slide" Target="slide26.xml"/><Relationship Id="rId10" Type="http://schemas.openxmlformats.org/officeDocument/2006/relationships/slide" Target="slide11.xml"/><Relationship Id="rId19" Type="http://schemas.openxmlformats.org/officeDocument/2006/relationships/slide" Target="slide20.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 Id="rId22" Type="http://schemas.openxmlformats.org/officeDocument/2006/relationships/slide" Target="slide25.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FF00"/>
                </a:solidFill>
              </a:rPr>
              <a:t>WHAT IS ISLAM?</a:t>
            </a:r>
            <a:endParaRPr lang="en-US" b="1" dirty="0">
              <a:solidFill>
                <a:srgbClr val="FFFF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74350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The Five Pillars of Islam</a:t>
            </a:r>
            <a:endParaRPr lang="en-US" dirty="0"/>
          </a:p>
        </p:txBody>
      </p:sp>
      <p:sp>
        <p:nvSpPr>
          <p:cNvPr id="3" name="Content Placeholder 2"/>
          <p:cNvSpPr>
            <a:spLocks noGrp="1"/>
          </p:cNvSpPr>
          <p:nvPr>
            <p:ph idx="1"/>
          </p:nvPr>
        </p:nvSpPr>
        <p:spPr>
          <a:xfrm>
            <a:off x="680321" y="2336873"/>
            <a:ext cx="9613861" cy="4336882"/>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Salah or Prayer</a:t>
            </a:r>
          </a:p>
          <a:p>
            <a:r>
              <a:rPr lang="en-US" dirty="0">
                <a:latin typeface="Times New Roman" panose="02020603050405020304" pitchFamily="18" charset="0"/>
                <a:cs typeface="Times New Roman" panose="02020603050405020304" pitchFamily="18" charset="0"/>
              </a:rPr>
              <a:t>Salah is the name for the obligatory prayers that are performed five times a day, and are a direct link between the worshipper and God. There is no hierarchical authority in Islam and there are no priests. Prayers are led by a learned person who knows the Qur'an and is generally chosen by the congregation.</a:t>
            </a:r>
          </a:p>
          <a:p>
            <a:r>
              <a:rPr lang="en-US" dirty="0">
                <a:latin typeface="Times New Roman" panose="02020603050405020304" pitchFamily="18" charset="0"/>
                <a:cs typeface="Times New Roman" panose="02020603050405020304" pitchFamily="18" charset="0"/>
              </a:rPr>
              <a:t>Prayers are said at dawn, mid-day, late-afternoon, sunset and nightfall,  and thus determine the rhythm of the entire day. These five prescribed prayers contain verses from the Qur'an, and are said in Arabic, the  language of the Revelation. Personal supplications, however, can be  offered in one's own language and at any time.</a:t>
            </a:r>
          </a:p>
          <a:p>
            <a:r>
              <a:rPr lang="en-US" dirty="0">
                <a:latin typeface="Times New Roman" panose="02020603050405020304" pitchFamily="18" charset="0"/>
                <a:cs typeface="Times New Roman" panose="02020603050405020304" pitchFamily="18" charset="0"/>
              </a:rPr>
              <a:t>Although it is preferable to worship together in a mosque, a Muslim may  pray almost anywhere, such as in fields, offices, factories and universities. Oftentimes visitors to the Muslim world are struck by the centrality of prayers in daily life.</a:t>
            </a:r>
          </a:p>
          <a:p>
            <a:endParaRPr lang="en-US" dirty="0"/>
          </a:p>
        </p:txBody>
      </p:sp>
    </p:spTree>
    <p:extLst>
      <p:ext uri="{BB962C8B-B14F-4D97-AF65-F5344CB8AC3E}">
        <p14:creationId xmlns:p14="http://schemas.microsoft.com/office/powerpoint/2010/main" val="4107840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The Five Pillars of Islam</a:t>
            </a:r>
            <a:endParaRPr lang="en-US" dirty="0"/>
          </a:p>
        </p:txBody>
      </p:sp>
      <p:sp>
        <p:nvSpPr>
          <p:cNvPr id="3" name="Content Placeholder 2"/>
          <p:cNvSpPr>
            <a:spLocks noGrp="1"/>
          </p:cNvSpPr>
          <p:nvPr>
            <p:ph idx="1"/>
          </p:nvPr>
        </p:nvSpPr>
        <p:spPr>
          <a:xfrm>
            <a:off x="680321" y="2336872"/>
            <a:ext cx="9613861" cy="4295939"/>
          </a:xfrm>
        </p:spPr>
        <p:txBody>
          <a:bodyPr>
            <a:normAutofit/>
          </a:bodyPr>
          <a:lstStyle/>
          <a:p>
            <a:r>
              <a:rPr lang="en-US" b="1" dirty="0" err="1">
                <a:latin typeface="Times New Roman" panose="02020603050405020304" pitchFamily="18" charset="0"/>
                <a:cs typeface="Times New Roman" panose="02020603050405020304" pitchFamily="18" charset="0"/>
              </a:rPr>
              <a:t>Zakah</a:t>
            </a:r>
            <a:r>
              <a:rPr lang="en-US" b="1" dirty="0">
                <a:latin typeface="Times New Roman" panose="02020603050405020304" pitchFamily="18" charset="0"/>
                <a:cs typeface="Times New Roman" panose="02020603050405020304" pitchFamily="18" charset="0"/>
              </a:rPr>
              <a:t> </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The financial obligation upon Muslims.</a:t>
            </a:r>
          </a:p>
          <a:p>
            <a:r>
              <a:rPr lang="en-US" dirty="0">
                <a:latin typeface="Times New Roman" panose="02020603050405020304" pitchFamily="18" charset="0"/>
                <a:cs typeface="Times New Roman" panose="02020603050405020304" pitchFamily="18" charset="0"/>
              </a:rPr>
              <a:t> An important principle of Islam is that everything belongs to God, and that wealth is therefore held by human beings in trust. The word </a:t>
            </a:r>
            <a:r>
              <a:rPr lang="en-US" dirty="0" err="1">
                <a:latin typeface="Times New Roman" panose="02020603050405020304" pitchFamily="18" charset="0"/>
                <a:cs typeface="Times New Roman" panose="02020603050405020304" pitchFamily="18" charset="0"/>
              </a:rPr>
              <a:t>zakah</a:t>
            </a:r>
            <a:r>
              <a:rPr lang="en-US" dirty="0">
                <a:latin typeface="Times New Roman" panose="02020603050405020304" pitchFamily="18" charset="0"/>
                <a:cs typeface="Times New Roman" panose="02020603050405020304" pitchFamily="18" charset="0"/>
              </a:rPr>
              <a:t> means  both "purification" and "growth." Our possessions are purified by setting aside a proportion for those in need and for the society in general. Like the pruning of plants, this cutting back balances and encourages new growth.</a:t>
            </a:r>
          </a:p>
          <a:p>
            <a:r>
              <a:rPr lang="en-US" dirty="0">
                <a:latin typeface="Times New Roman" panose="02020603050405020304" pitchFamily="18" charset="0"/>
                <a:cs typeface="Times New Roman" panose="02020603050405020304" pitchFamily="18" charset="0"/>
              </a:rPr>
              <a:t> Each Muslim calculates his or her own </a:t>
            </a:r>
            <a:r>
              <a:rPr lang="en-US" dirty="0" err="1">
                <a:latin typeface="Times New Roman" panose="02020603050405020304" pitchFamily="18" charset="0"/>
                <a:cs typeface="Times New Roman" panose="02020603050405020304" pitchFamily="18" charset="0"/>
              </a:rPr>
              <a:t>zakah</a:t>
            </a:r>
            <a:r>
              <a:rPr lang="en-US" dirty="0">
                <a:latin typeface="Times New Roman" panose="02020603050405020304" pitchFamily="18" charset="0"/>
                <a:cs typeface="Times New Roman" panose="02020603050405020304" pitchFamily="18" charset="0"/>
              </a:rPr>
              <a:t> individually. This involves the annual payment of a fortieth of one's capital, excluding such items as primary residence, car and professional tools.</a:t>
            </a:r>
          </a:p>
          <a:p>
            <a:endParaRPr lang="en-US" dirty="0"/>
          </a:p>
        </p:txBody>
      </p:sp>
    </p:spTree>
    <p:extLst>
      <p:ext uri="{BB962C8B-B14F-4D97-AF65-F5344CB8AC3E}">
        <p14:creationId xmlns:p14="http://schemas.microsoft.com/office/powerpoint/2010/main" val="506475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The Five Pillars of Islam</a:t>
            </a:r>
            <a:endParaRPr lang="en-US" dirty="0"/>
          </a:p>
        </p:txBody>
      </p:sp>
      <p:sp>
        <p:nvSpPr>
          <p:cNvPr id="3" name="Content Placeholder 2"/>
          <p:cNvSpPr>
            <a:spLocks noGrp="1"/>
          </p:cNvSpPr>
          <p:nvPr>
            <p:ph idx="1"/>
          </p:nvPr>
        </p:nvSpPr>
        <p:spPr>
          <a:xfrm>
            <a:off x="680321" y="2336873"/>
            <a:ext cx="9613861" cy="4336882"/>
          </a:xfrm>
        </p:spPr>
        <p:txBody>
          <a:bodyPr>
            <a:normAutofit fontScale="92500" lnSpcReduction="10000"/>
          </a:bodyPr>
          <a:lstStyle/>
          <a:p>
            <a:r>
              <a:rPr lang="en-US" b="1" dirty="0" err="1">
                <a:latin typeface="Times New Roman" panose="02020603050405020304" pitchFamily="18" charset="0"/>
                <a:cs typeface="Times New Roman" panose="02020603050405020304" pitchFamily="18" charset="0"/>
              </a:rPr>
              <a:t>Sawm</a:t>
            </a:r>
            <a:r>
              <a:rPr lang="en-US" b="1" dirty="0">
                <a:latin typeface="Times New Roman" panose="02020603050405020304" pitchFamily="18" charset="0"/>
                <a:cs typeface="Times New Roman" panose="02020603050405020304" pitchFamily="18" charset="0"/>
              </a:rPr>
              <a:t> or Fasting</a:t>
            </a:r>
          </a:p>
          <a:p>
            <a:r>
              <a:rPr lang="en-US" dirty="0">
                <a:latin typeface="Times New Roman" panose="02020603050405020304" pitchFamily="18" charset="0"/>
                <a:cs typeface="Times New Roman" panose="02020603050405020304" pitchFamily="18" charset="0"/>
              </a:rPr>
              <a:t>Every year in the month of Ramada-n, all Muslims fast from dawn until sundown--abstaining from food, drink, and sexual relations with their spouses.</a:t>
            </a:r>
          </a:p>
          <a:p>
            <a:r>
              <a:rPr lang="en-US" dirty="0">
                <a:latin typeface="Times New Roman" panose="02020603050405020304" pitchFamily="18" charset="0"/>
                <a:cs typeface="Times New Roman" panose="02020603050405020304" pitchFamily="18" charset="0"/>
              </a:rPr>
              <a:t> Those who are sick, elderly, or on a journey, and women who are menstruating, pregnant or nursing, are permitted to break the fast and  make up an equal number of days later in the year if they are healthy and able. Children begin to fast (and to observe prayers) from puberty, although many start earlier.</a:t>
            </a:r>
          </a:p>
          <a:p>
            <a:r>
              <a:rPr lang="en-US" dirty="0">
                <a:latin typeface="Times New Roman" panose="02020603050405020304" pitchFamily="18" charset="0"/>
                <a:cs typeface="Times New Roman" panose="02020603050405020304" pitchFamily="18" charset="0"/>
              </a:rPr>
              <a:t>Although fasting is beneficial to health, it is mainly a method of self-purification and self-restraint. By cutting oneself from worldly comforts, even for a short time, a fasting person focuses on his or her purpose in life by constantly being aware of the presence of God.  God states in the Qur'an:  "O you who believe! Fasting is prescribed for you as it was prescribed to those before you that you may learn self-restraint." </a:t>
            </a:r>
          </a:p>
          <a:p>
            <a:endParaRPr lang="en-US" dirty="0"/>
          </a:p>
        </p:txBody>
      </p:sp>
    </p:spTree>
    <p:extLst>
      <p:ext uri="{BB962C8B-B14F-4D97-AF65-F5344CB8AC3E}">
        <p14:creationId xmlns:p14="http://schemas.microsoft.com/office/powerpoint/2010/main" val="38165726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The Five Pillars of Islam</a:t>
            </a:r>
            <a:endParaRPr lang="en-US" dirty="0"/>
          </a:p>
        </p:txBody>
      </p:sp>
      <p:sp>
        <p:nvSpPr>
          <p:cNvPr id="3" name="Content Placeholder 2"/>
          <p:cNvSpPr>
            <a:spLocks noGrp="1"/>
          </p:cNvSpPr>
          <p:nvPr>
            <p:ph idx="1"/>
          </p:nvPr>
        </p:nvSpPr>
        <p:spPr>
          <a:xfrm>
            <a:off x="680321" y="2336872"/>
            <a:ext cx="9613861" cy="4521128"/>
          </a:xfrm>
        </p:spPr>
        <p:txBody>
          <a:bodyPr>
            <a:normAutofit fontScale="47500" lnSpcReduction="20000"/>
          </a:bodyPr>
          <a:lstStyle/>
          <a:p>
            <a:r>
              <a:rPr lang="en-US" sz="3800" b="1" dirty="0">
                <a:latin typeface="Times New Roman" panose="02020603050405020304" pitchFamily="18" charset="0"/>
                <a:cs typeface="Times New Roman" panose="02020603050405020304" pitchFamily="18" charset="0"/>
              </a:rPr>
              <a:t>Hajj or Pilgrimage</a:t>
            </a:r>
          </a:p>
          <a:p>
            <a:r>
              <a:rPr lang="en-US" sz="3800" dirty="0">
                <a:latin typeface="Times New Roman" panose="02020603050405020304" pitchFamily="18" charset="0"/>
                <a:cs typeface="Times New Roman" panose="02020603050405020304" pitchFamily="18" charset="0"/>
              </a:rPr>
              <a:t> The pilgrimage to Makkah (the hajj) is an obligation only for those who are physically and financially able to do so. Nevertheless, over two million people go to Makkah each year from every corner of the globe providing a unique opportunity for those of different nations to meet one another.</a:t>
            </a:r>
          </a:p>
          <a:p>
            <a:r>
              <a:rPr lang="en-US" sz="3800" dirty="0">
                <a:latin typeface="Times New Roman" panose="02020603050405020304" pitchFamily="18" charset="0"/>
                <a:cs typeface="Times New Roman" panose="02020603050405020304" pitchFamily="18" charset="0"/>
              </a:rPr>
              <a:t> The annual hajj begins in the twelfth month of the Islamic year (which is lunar, not solar, so that hajj and Ramada-n fall sometimes in summer, sometimes in winter). Pilgrims wear special clothes: simple garments that strip away distinctions of class and culture, so that all stand equal before God.</a:t>
            </a:r>
          </a:p>
          <a:p>
            <a:r>
              <a:rPr lang="en-US" sz="3800" dirty="0">
                <a:latin typeface="Times New Roman" panose="02020603050405020304" pitchFamily="18" charset="0"/>
                <a:cs typeface="Times New Roman" panose="02020603050405020304" pitchFamily="18" charset="0"/>
              </a:rPr>
              <a:t>The rites of the hajj, which are of Abrahamic origin, include going around the </a:t>
            </a:r>
            <a:r>
              <a:rPr lang="en-US" sz="3800" dirty="0" err="1">
                <a:latin typeface="Times New Roman" panose="02020603050405020304" pitchFamily="18" charset="0"/>
                <a:cs typeface="Times New Roman" panose="02020603050405020304" pitchFamily="18" charset="0"/>
              </a:rPr>
              <a:t>Ka'bah</a:t>
            </a:r>
            <a:r>
              <a:rPr lang="en-US" sz="3800" dirty="0">
                <a:latin typeface="Times New Roman" panose="02020603050405020304" pitchFamily="18" charset="0"/>
                <a:cs typeface="Times New Roman" panose="02020603050405020304" pitchFamily="18" charset="0"/>
              </a:rPr>
              <a:t> seven times, and going seven times between the hills of </a:t>
            </a:r>
            <a:r>
              <a:rPr lang="en-US" sz="3800" dirty="0" err="1">
                <a:latin typeface="Times New Roman" panose="02020603050405020304" pitchFamily="18" charset="0"/>
                <a:cs typeface="Times New Roman" panose="02020603050405020304" pitchFamily="18" charset="0"/>
              </a:rPr>
              <a:t>Safa</a:t>
            </a:r>
            <a:r>
              <a:rPr lang="en-US" sz="3800" dirty="0">
                <a:latin typeface="Times New Roman" panose="02020603050405020304" pitchFamily="18" charset="0"/>
                <a:cs typeface="Times New Roman" panose="02020603050405020304" pitchFamily="18" charset="0"/>
              </a:rPr>
              <a:t> and </a:t>
            </a:r>
            <a:r>
              <a:rPr lang="en-US" sz="3800" dirty="0" err="1">
                <a:latin typeface="Times New Roman" panose="02020603050405020304" pitchFamily="18" charset="0"/>
                <a:cs typeface="Times New Roman" panose="02020603050405020304" pitchFamily="18" charset="0"/>
              </a:rPr>
              <a:t>Marwa</a:t>
            </a:r>
            <a:r>
              <a:rPr lang="en-US" sz="3800" dirty="0">
                <a:latin typeface="Times New Roman" panose="02020603050405020304" pitchFamily="18" charset="0"/>
                <a:cs typeface="Times New Roman" panose="02020603050405020304" pitchFamily="18" charset="0"/>
              </a:rPr>
              <a:t> as did Hagar (</a:t>
            </a:r>
            <a:r>
              <a:rPr lang="en-US" sz="3800" dirty="0" err="1">
                <a:latin typeface="Times New Roman" panose="02020603050405020304" pitchFamily="18" charset="0"/>
                <a:cs typeface="Times New Roman" panose="02020603050405020304" pitchFamily="18" charset="0"/>
              </a:rPr>
              <a:t>Hajir</a:t>
            </a:r>
            <a:r>
              <a:rPr lang="en-US" sz="3800" dirty="0">
                <a:latin typeface="Times New Roman" panose="02020603050405020304" pitchFamily="18" charset="0"/>
                <a:cs typeface="Times New Roman" panose="02020603050405020304" pitchFamily="18" charset="0"/>
              </a:rPr>
              <a:t>, Abraham's wife) during her search for water. The pilgrims later stand together on the wide plains of 'Arafat (a large expanse of desert outside Makkah) and join in prayer for God's  forgiveness, in what is often thought as a preview of the Day of Judgment.</a:t>
            </a:r>
          </a:p>
          <a:p>
            <a:r>
              <a:rPr lang="en-US" sz="3800" dirty="0">
                <a:latin typeface="Times New Roman" panose="02020603050405020304" pitchFamily="18" charset="0"/>
                <a:cs typeface="Times New Roman" panose="02020603050405020304" pitchFamily="18" charset="0"/>
              </a:rPr>
              <a:t>The close of the hajj is marked by a festival, the 'Id al </a:t>
            </a:r>
            <a:r>
              <a:rPr lang="en-US" sz="3800" dirty="0" err="1">
                <a:latin typeface="Times New Roman" panose="02020603050405020304" pitchFamily="18" charset="0"/>
                <a:cs typeface="Times New Roman" panose="02020603050405020304" pitchFamily="18" charset="0"/>
              </a:rPr>
              <a:t>Adha</a:t>
            </a:r>
            <a:r>
              <a:rPr lang="en-US" sz="3800" dirty="0">
                <a:latin typeface="Times New Roman" panose="02020603050405020304" pitchFamily="18" charset="0"/>
                <a:cs typeface="Times New Roman" panose="02020603050405020304" pitchFamily="18" charset="0"/>
              </a:rPr>
              <a:t>, which is celebrated with prayers and the exchange of gifts in Muslim communities everywhere. This and the 'Id al </a:t>
            </a:r>
            <a:r>
              <a:rPr lang="en-US" sz="3800" dirty="0" err="1">
                <a:latin typeface="Times New Roman" panose="02020603050405020304" pitchFamily="18" charset="0"/>
                <a:cs typeface="Times New Roman" panose="02020603050405020304" pitchFamily="18" charset="0"/>
              </a:rPr>
              <a:t>Fitr</a:t>
            </a:r>
            <a:r>
              <a:rPr lang="en-US" sz="3800" dirty="0">
                <a:latin typeface="Times New Roman" panose="02020603050405020304" pitchFamily="18" charset="0"/>
                <a:cs typeface="Times New Roman" panose="02020603050405020304" pitchFamily="18" charset="0"/>
              </a:rPr>
              <a:t>, a festive day celebrating the end of Ramada-n, are the two holidays of the Islamic calendar.</a:t>
            </a:r>
          </a:p>
          <a:p>
            <a:endParaRPr lang="en-US" dirty="0"/>
          </a:p>
        </p:txBody>
      </p:sp>
    </p:spTree>
    <p:extLst>
      <p:ext uri="{BB962C8B-B14F-4D97-AF65-F5344CB8AC3E}">
        <p14:creationId xmlns:p14="http://schemas.microsoft.com/office/powerpoint/2010/main" val="78253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It’s all about Sharia Law!</a:t>
            </a:r>
            <a:endParaRPr lang="en-US" b="1" dirty="0">
              <a:solidFill>
                <a:srgbClr val="FFFF00"/>
              </a:solidFill>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Sharia is a body of law derived from the Qur'an, the hadiths of the Sunna (teachings of Muhammad) and fatwas (religious rulings). </a:t>
            </a:r>
            <a:r>
              <a:rPr lang="en-US" dirty="0" err="1">
                <a:latin typeface="Times New Roman" panose="02020603050405020304" pitchFamily="18" charset="0"/>
                <a:cs typeface="Times New Roman" panose="02020603050405020304" pitchFamily="18" charset="0"/>
              </a:rPr>
              <a:t>Intepretation</a:t>
            </a:r>
            <a:r>
              <a:rPr lang="en-US" dirty="0">
                <a:latin typeface="Times New Roman" panose="02020603050405020304" pitchFamily="18" charset="0"/>
                <a:cs typeface="Times New Roman" panose="02020603050405020304" pitchFamily="18" charset="0"/>
              </a:rPr>
              <a:t> of Sharia varies across countries, cultures and Islamic schools of thought. In Arabic, the term </a:t>
            </a:r>
            <a:r>
              <a:rPr lang="en-US" dirty="0" err="1">
                <a:latin typeface="Times New Roman" panose="02020603050405020304" pitchFamily="18" charset="0"/>
                <a:cs typeface="Times New Roman" panose="02020603050405020304" pitchFamily="18" charset="0"/>
              </a:rPr>
              <a:t>sharīʿah</a:t>
            </a:r>
            <a:r>
              <a:rPr lang="en-US" dirty="0">
                <a:latin typeface="Times New Roman" panose="02020603050405020304" pitchFamily="18" charset="0"/>
                <a:cs typeface="Times New Roman" panose="02020603050405020304" pitchFamily="18" charset="0"/>
              </a:rPr>
              <a:t> refers to God's immutable divine </a:t>
            </a:r>
            <a:r>
              <a:rPr lang="en-US" dirty="0" smtClean="0">
                <a:latin typeface="Times New Roman" panose="02020603050405020304" pitchFamily="18" charset="0"/>
                <a:cs typeface="Times New Roman" panose="02020603050405020304" pitchFamily="18" charset="0"/>
              </a:rPr>
              <a:t>law.</a:t>
            </a:r>
          </a:p>
          <a:p>
            <a:r>
              <a:rPr lang="en-US" dirty="0" smtClean="0">
                <a:latin typeface="Times New Roman" panose="02020603050405020304" pitchFamily="18" charset="0"/>
                <a:cs typeface="Times New Roman" panose="02020603050405020304" pitchFamily="18" charset="0"/>
              </a:rPr>
              <a:t>Christians are taught that the Bible commands you to submit to government authority as long as that authority does not violate God’s Word.</a:t>
            </a:r>
          </a:p>
          <a:p>
            <a:r>
              <a:rPr lang="en-US" dirty="0" smtClean="0">
                <a:latin typeface="Times New Roman" panose="02020603050405020304" pitchFamily="18" charset="0"/>
                <a:cs typeface="Times New Roman" panose="02020603050405020304" pitchFamily="18" charset="0"/>
              </a:rPr>
              <a:t>Muslims are taught that all governments must submit to Sharia law. Therefore, all Muslims are to submit to Sharia law.</a:t>
            </a:r>
          </a:p>
          <a:p>
            <a:pPr marL="0" indent="0">
              <a:buNone/>
            </a:pPr>
            <a:endParaRPr lang="en-US" dirty="0"/>
          </a:p>
        </p:txBody>
      </p:sp>
    </p:spTree>
    <p:extLst>
      <p:ext uri="{BB962C8B-B14F-4D97-AF65-F5344CB8AC3E}">
        <p14:creationId xmlns:p14="http://schemas.microsoft.com/office/powerpoint/2010/main" val="1262444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Is Sharia Law a threat to democracy?</a:t>
            </a:r>
            <a:endParaRPr lang="en-US" b="1" dirty="0">
              <a:solidFill>
                <a:srgbClr val="FFFF00"/>
              </a:solidFill>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any broad sense, Islamic law offers the American lawyer a study in dramatic contrasts. Even casual acquaintance and superficial knowledge—all that most of us at bench or bar will be able to acquire—reveal that its striking features relative to our law are not likenesses but inconsistencies, not similarities but contrarieties. In its source, its scope and its sanctions, the law of the Middle East is the antithesis of Western law</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This quote was by Robert </a:t>
            </a:r>
            <a:r>
              <a:rPr lang="en-US" dirty="0">
                <a:latin typeface="Times New Roman" panose="02020603050405020304" pitchFamily="18" charset="0"/>
                <a:cs typeface="Times New Roman" panose="02020603050405020304" pitchFamily="18" charset="0"/>
              </a:rPr>
              <a:t>Jackson, a giant figure in American law and politics—FDR’s attorney general, justice of the Supreme Court, and chief prosecutor of the war crimes trials at Nuremberg. In 1955, Justice Jackson penned the foreword to a book called </a:t>
            </a:r>
            <a:r>
              <a:rPr lang="en-US" i="1" dirty="0">
                <a:latin typeface="Times New Roman" panose="02020603050405020304" pitchFamily="18" charset="0"/>
                <a:cs typeface="Times New Roman" panose="02020603050405020304" pitchFamily="18" charset="0"/>
              </a:rPr>
              <a:t>Law in the Middle East</a:t>
            </a:r>
            <a:r>
              <a:rPr lang="en-US"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58966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Is Sharia Law a threat to democracy?</a:t>
            </a:r>
            <a:endParaRPr lang="en-US" dirty="0"/>
          </a:p>
        </p:txBody>
      </p:sp>
      <p:sp>
        <p:nvSpPr>
          <p:cNvPr id="3" name="Content Placeholder 2"/>
          <p:cNvSpPr>
            <a:spLocks noGrp="1"/>
          </p:cNvSpPr>
          <p:nvPr>
            <p:ph idx="1"/>
          </p:nvPr>
        </p:nvSpPr>
        <p:spPr/>
        <p:txBody>
          <a:bodyPr>
            <a:normAutofit fontScale="92500"/>
          </a:bodyPr>
          <a:lstStyle/>
          <a:p>
            <a:r>
              <a:rPr lang="en-US" dirty="0" smtClean="0">
                <a:latin typeface="Times New Roman" panose="02020603050405020304" pitchFamily="18" charset="0"/>
                <a:cs typeface="Times New Roman" panose="02020603050405020304" pitchFamily="18" charset="0"/>
              </a:rPr>
              <a:t>“How </a:t>
            </a:r>
            <a:r>
              <a:rPr lang="en-US" dirty="0">
                <a:latin typeface="Times New Roman" panose="02020603050405020304" pitchFamily="18" charset="0"/>
                <a:cs typeface="Times New Roman" panose="02020603050405020304" pitchFamily="18" charset="0"/>
              </a:rPr>
              <a:t>dreadful are the curses which Mohammedanism lays on its votaries! Besides the fanatical frenzy, which is as dangerous in a man as hydrophobia in a dog, there is this fearful fatalistic apathy, Improvident habits, slovenly systems of agriculture, sluggish methods of commerce, and insecurity of property exist wherever the followers of the Prophet rule or live. A degraded </a:t>
            </a:r>
            <a:r>
              <a:rPr lang="en-US" dirty="0" err="1">
                <a:latin typeface="Times New Roman" panose="02020603050405020304" pitchFamily="18" charset="0"/>
                <a:cs typeface="Times New Roman" panose="02020603050405020304" pitchFamily="18" charset="0"/>
              </a:rPr>
              <a:t>sensualism</a:t>
            </a:r>
            <a:r>
              <a:rPr lang="en-US" dirty="0">
                <a:latin typeface="Times New Roman" panose="02020603050405020304" pitchFamily="18" charset="0"/>
                <a:cs typeface="Times New Roman" panose="02020603050405020304" pitchFamily="18" charset="0"/>
              </a:rPr>
              <a:t> deprives this life of its grace and refinement; the next of its dignity and sanctity. The fact that in Mohammedan law every woman must belong to some man as his absolute property—either as a child, a wife, or a concubine—must delay the final extinction of slavery until the faith of Islam has ceased to be a great power among men</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Winston Churchill</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9337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Is Sharia Law a threat to democracy?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“Sharia </a:t>
            </a:r>
            <a:r>
              <a:rPr lang="en-US" dirty="0"/>
              <a:t>rejects freedom of speech as much as freedom of religion. It rejects the idea of equal rights between men and women as much as between Muslim and non-Muslim. It brooks no separation between spiritual life and civil society. It is a comprehensive framework for human life, dictating matters of government, economy, and combat, along with personal behavior such as contact between the sexes and personal hygiene. Sharia aims to rule both believers and non-believers, and it affirmatively sanctions jihad in order to do so</a:t>
            </a:r>
            <a:r>
              <a:rPr lang="en-US" dirty="0" smtClean="0"/>
              <a:t>.”</a:t>
            </a:r>
          </a:p>
          <a:p>
            <a:r>
              <a:rPr lang="en-US" dirty="0" smtClean="0"/>
              <a:t>Written by Andre McCarthy; </a:t>
            </a:r>
            <a:r>
              <a:rPr lang="en-US" dirty="0"/>
              <a:t>Assistant U.S. Attorney in the Southern District of New York, and from 1993-95 he led the terrorism prosecution against Sheik Omar Abdel Rahman and 11 others in connection with the 1993 World Trade Center bombing and a plot to bomb New York City landmarks.</a:t>
            </a:r>
          </a:p>
        </p:txBody>
      </p:sp>
    </p:spTree>
    <p:extLst>
      <p:ext uri="{BB962C8B-B14F-4D97-AF65-F5344CB8AC3E}">
        <p14:creationId xmlns:p14="http://schemas.microsoft.com/office/powerpoint/2010/main" val="162634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The policy of deception, Abrogation</a:t>
            </a:r>
            <a:endParaRPr lang="en-US" b="1" dirty="0">
              <a:solidFill>
                <a:srgbClr val="FFFF00"/>
              </a:solidFill>
            </a:endParaRPr>
          </a:p>
        </p:txBody>
      </p:sp>
      <p:sp>
        <p:nvSpPr>
          <p:cNvPr id="3" name="Content Placeholder 2"/>
          <p:cNvSpPr>
            <a:spLocks noGrp="1"/>
          </p:cNvSpPr>
          <p:nvPr>
            <p:ph idx="1"/>
          </p:nvPr>
        </p:nvSpPr>
        <p:spPr/>
        <p:txBody>
          <a:bodyPr/>
          <a:lstStyle/>
          <a:p>
            <a:r>
              <a:rPr lang="en-US" dirty="0"/>
              <a:t>Abrogation: </a:t>
            </a:r>
            <a:r>
              <a:rPr lang="en-US" dirty="0" smtClean="0"/>
              <a:t>Older Sunnis are replaced by newer ones</a:t>
            </a:r>
            <a:endParaRPr lang="en-US" dirty="0"/>
          </a:p>
          <a:p>
            <a:r>
              <a:rPr lang="en-US" dirty="0"/>
              <a:t>Note: </a:t>
            </a:r>
            <a:r>
              <a:rPr lang="en-US" dirty="0" smtClean="0"/>
              <a:t>God </a:t>
            </a:r>
            <a:r>
              <a:rPr lang="en-US" dirty="0"/>
              <a:t>can at any time abrogate one revelation, then the only revelation that is valid is his last one. This is not the same as fulfilling revelation. To fulfill is to complete. To abrogate is to remove one and replace it with another. </a:t>
            </a:r>
          </a:p>
          <a:p>
            <a:endParaRPr lang="en-US" dirty="0"/>
          </a:p>
          <a:p>
            <a:r>
              <a:rPr lang="en-US" dirty="0"/>
              <a:t>With this in mind. One must read the Quran chronologically and not the way it is published. Then, one must start from the back and read to the front. </a:t>
            </a:r>
          </a:p>
          <a:p>
            <a:endParaRPr lang="en-US" dirty="0"/>
          </a:p>
        </p:txBody>
      </p:sp>
    </p:spTree>
    <p:extLst>
      <p:ext uri="{BB962C8B-B14F-4D97-AF65-F5344CB8AC3E}">
        <p14:creationId xmlns:p14="http://schemas.microsoft.com/office/powerpoint/2010/main" val="103271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The policy of deception</a:t>
            </a:r>
            <a:r>
              <a:rPr lang="en-US" b="1" dirty="0" smtClean="0">
                <a:solidFill>
                  <a:srgbClr val="FFFF00"/>
                </a:solidFill>
                <a:hlinkClick r:id="rId2" action="ppaction://hlinksldjump"/>
              </a:rPr>
              <a:t>, Dimmi</a:t>
            </a:r>
            <a:endParaRPr lang="en-US" dirty="0"/>
          </a:p>
        </p:txBody>
      </p:sp>
      <p:sp>
        <p:nvSpPr>
          <p:cNvPr id="3" name="Content Placeholder 2"/>
          <p:cNvSpPr>
            <a:spLocks noGrp="1"/>
          </p:cNvSpPr>
          <p:nvPr>
            <p:ph idx="1"/>
          </p:nvPr>
        </p:nvSpPr>
        <p:spPr/>
        <p:txBody>
          <a:bodyPr/>
          <a:lstStyle/>
          <a:p>
            <a:r>
              <a:rPr lang="en-US" dirty="0"/>
              <a:t>Second class citizens. People of other religions such as Christians and Jews who live in Islamic countries. Usually, they are allowed to maintain their faith, but they do not have equal status or rights as the </a:t>
            </a:r>
            <a:r>
              <a:rPr lang="en-US" dirty="0" err="1"/>
              <a:t>muslims</a:t>
            </a:r>
            <a:r>
              <a:rPr lang="en-US" dirty="0"/>
              <a:t>. This is practiced today in every Islamic country in the word. Neither Christians nor Jews are allowed to pray publicly. They cannot proselytize. They cannot ring church bells or pray in public. They cannot build new buildings, nor start new churches or synagogues. The yellow star of David that Jews wore in German concentration camps was developed in Iraq in the 9th century when Jews were forced to wear them for identification. </a:t>
            </a:r>
          </a:p>
        </p:txBody>
      </p:sp>
    </p:spTree>
    <p:extLst>
      <p:ext uri="{BB962C8B-B14F-4D97-AF65-F5344CB8AC3E}">
        <p14:creationId xmlns:p14="http://schemas.microsoft.com/office/powerpoint/2010/main" val="307438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Table of Contents</a:t>
            </a:r>
            <a:endParaRPr lang="en-US" dirty="0">
              <a:solidFill>
                <a:srgbClr val="FFFF00"/>
              </a:solidFill>
            </a:endParaRPr>
          </a:p>
        </p:txBody>
      </p:sp>
      <p:sp>
        <p:nvSpPr>
          <p:cNvPr id="4" name="Text Placeholder 3"/>
          <p:cNvSpPr>
            <a:spLocks noGrp="1"/>
          </p:cNvSpPr>
          <p:nvPr>
            <p:ph type="body" sz="half" idx="15"/>
          </p:nvPr>
        </p:nvSpPr>
        <p:spPr>
          <a:xfrm>
            <a:off x="502024" y="2061882"/>
            <a:ext cx="3228000" cy="3874304"/>
          </a:xfrm>
        </p:spPr>
        <p:txBody>
          <a:bodyPr>
            <a:normAutofit fontScale="92500"/>
          </a:bodyPr>
          <a:lstStyle/>
          <a:p>
            <a:r>
              <a:rPr lang="en-US" sz="2800" b="1" dirty="0" smtClean="0">
                <a:solidFill>
                  <a:srgbClr val="FFFF00"/>
                </a:solidFill>
                <a:latin typeface="Times New Roman" panose="02020603050405020304" pitchFamily="18" charset="0"/>
                <a:cs typeface="Times New Roman" panose="02020603050405020304" pitchFamily="18" charset="0"/>
                <a:hlinkClick r:id="rId2" action="ppaction://hlinksldjump"/>
              </a:rPr>
              <a:t>What Is Islam?</a:t>
            </a:r>
            <a:endParaRPr lang="en-US" sz="2800" b="1" dirty="0" smtClean="0">
              <a:solidFill>
                <a:srgbClr val="FFFF00"/>
              </a:solidFill>
              <a:latin typeface="Times New Roman" panose="02020603050405020304" pitchFamily="18" charset="0"/>
              <a:cs typeface="Times New Roman" panose="02020603050405020304" pitchFamily="18" charset="0"/>
            </a:endParaRPr>
          </a:p>
          <a:p>
            <a:r>
              <a:rPr lang="en-US" sz="2800" b="1" dirty="0" smtClean="0">
                <a:solidFill>
                  <a:srgbClr val="FFFF00"/>
                </a:solidFill>
                <a:latin typeface="Times New Roman" panose="02020603050405020304" pitchFamily="18" charset="0"/>
                <a:cs typeface="Times New Roman" panose="02020603050405020304" pitchFamily="18" charset="0"/>
                <a:hlinkClick r:id="rId3" action="ppaction://hlinksldjump"/>
              </a:rPr>
              <a:t>Definitions (1)</a:t>
            </a:r>
            <a:endParaRPr lang="en-US" sz="2800" b="1" dirty="0" smtClean="0">
              <a:solidFill>
                <a:srgbClr val="FFFF00"/>
              </a:solidFill>
              <a:latin typeface="Times New Roman" panose="02020603050405020304" pitchFamily="18" charset="0"/>
              <a:cs typeface="Times New Roman" panose="02020603050405020304" pitchFamily="18" charset="0"/>
            </a:endParaRPr>
          </a:p>
          <a:p>
            <a:r>
              <a:rPr lang="en-US" sz="2800" b="1" dirty="0" smtClean="0">
                <a:solidFill>
                  <a:srgbClr val="FFFF00"/>
                </a:solidFill>
                <a:latin typeface="Times New Roman" panose="02020603050405020304" pitchFamily="18" charset="0"/>
                <a:cs typeface="Times New Roman" panose="02020603050405020304" pitchFamily="18" charset="0"/>
                <a:hlinkClick r:id="rId4" action="ppaction://hlinksldjump"/>
              </a:rPr>
              <a:t>Definitions (2)</a:t>
            </a:r>
            <a:endParaRPr lang="en-US" sz="2800" b="1" dirty="0" smtClean="0">
              <a:solidFill>
                <a:srgbClr val="FFFF00"/>
              </a:solidFill>
              <a:latin typeface="Times New Roman" panose="02020603050405020304" pitchFamily="18" charset="0"/>
              <a:cs typeface="Times New Roman" panose="02020603050405020304" pitchFamily="18" charset="0"/>
            </a:endParaRPr>
          </a:p>
          <a:p>
            <a:r>
              <a:rPr lang="en-US" sz="2800" b="1" dirty="0" smtClean="0">
                <a:solidFill>
                  <a:srgbClr val="FFFF00"/>
                </a:solidFill>
                <a:latin typeface="Times New Roman" panose="02020603050405020304" pitchFamily="18" charset="0"/>
                <a:cs typeface="Times New Roman" panose="02020603050405020304" pitchFamily="18" charset="0"/>
                <a:hlinkClick r:id="rId5" action="ppaction://hlinksldjump"/>
              </a:rPr>
              <a:t>Definitions (3)</a:t>
            </a:r>
            <a:endParaRPr lang="en-US" sz="2800" b="1" dirty="0" smtClean="0">
              <a:solidFill>
                <a:srgbClr val="FFFF00"/>
              </a:solidFill>
              <a:latin typeface="Times New Roman" panose="02020603050405020304" pitchFamily="18" charset="0"/>
              <a:cs typeface="Times New Roman" panose="02020603050405020304" pitchFamily="18" charset="0"/>
            </a:endParaRPr>
          </a:p>
          <a:p>
            <a:r>
              <a:rPr lang="en-US" sz="2800" b="1" dirty="0" smtClean="0">
                <a:solidFill>
                  <a:srgbClr val="FFFF00"/>
                </a:solidFill>
                <a:latin typeface="Times New Roman" panose="02020603050405020304" pitchFamily="18" charset="0"/>
                <a:cs typeface="Times New Roman" panose="02020603050405020304" pitchFamily="18" charset="0"/>
                <a:hlinkClick r:id="rId6" action="ppaction://hlinksldjump"/>
              </a:rPr>
              <a:t>Definitions (4)</a:t>
            </a:r>
            <a:endParaRPr lang="en-US" sz="2800" b="1" dirty="0" smtClean="0">
              <a:solidFill>
                <a:srgbClr val="FFFF00"/>
              </a:solidFill>
              <a:latin typeface="Times New Roman" panose="02020603050405020304" pitchFamily="18" charset="0"/>
              <a:cs typeface="Times New Roman" panose="02020603050405020304" pitchFamily="18" charset="0"/>
            </a:endParaRPr>
          </a:p>
          <a:p>
            <a:r>
              <a:rPr lang="en-US" sz="2800" b="1" dirty="0" smtClean="0">
                <a:solidFill>
                  <a:srgbClr val="FFFF00"/>
                </a:solidFill>
                <a:latin typeface="Times New Roman" panose="02020603050405020304" pitchFamily="18" charset="0"/>
                <a:cs typeface="Times New Roman" panose="02020603050405020304" pitchFamily="18" charset="0"/>
                <a:hlinkClick r:id="rId7" action="ppaction://hlinksldjump"/>
              </a:rPr>
              <a:t>Five Pillars</a:t>
            </a:r>
            <a:endParaRPr lang="en-US" sz="2800" b="1" dirty="0" smtClean="0">
              <a:solidFill>
                <a:srgbClr val="FFFF00"/>
              </a:solidFill>
              <a:latin typeface="Times New Roman" panose="02020603050405020304" pitchFamily="18" charset="0"/>
              <a:cs typeface="Times New Roman" panose="02020603050405020304" pitchFamily="18" charset="0"/>
            </a:endParaRPr>
          </a:p>
          <a:p>
            <a:r>
              <a:rPr lang="en-US" sz="2800" b="1" dirty="0" smtClean="0">
                <a:solidFill>
                  <a:srgbClr val="FFFF00"/>
                </a:solidFill>
                <a:latin typeface="Times New Roman" panose="02020603050405020304" pitchFamily="18" charset="0"/>
                <a:cs typeface="Times New Roman" panose="02020603050405020304" pitchFamily="18" charset="0"/>
                <a:hlinkClick r:id="rId8" action="ppaction://hlinksldjump"/>
              </a:rPr>
              <a:t>Five Pillars (Faith)</a:t>
            </a:r>
            <a:endParaRPr lang="en-US" sz="2800" b="1" dirty="0" smtClean="0">
              <a:solidFill>
                <a:srgbClr val="FFFF00"/>
              </a:solidFill>
              <a:latin typeface="Times New Roman" panose="02020603050405020304" pitchFamily="18" charset="0"/>
              <a:cs typeface="Times New Roman" panose="02020603050405020304" pitchFamily="18" charset="0"/>
            </a:endParaRPr>
          </a:p>
          <a:p>
            <a:r>
              <a:rPr lang="en-US" sz="2800" b="1" dirty="0" smtClean="0">
                <a:solidFill>
                  <a:srgbClr val="FFFF00"/>
                </a:solidFill>
                <a:latin typeface="Times New Roman" panose="02020603050405020304" pitchFamily="18" charset="0"/>
                <a:cs typeface="Times New Roman" panose="02020603050405020304" pitchFamily="18" charset="0"/>
                <a:hlinkClick r:id="rId9" action="ppaction://hlinksldjump"/>
              </a:rPr>
              <a:t>Five Pillars (Prayer)</a:t>
            </a:r>
            <a:endParaRPr lang="en-US" sz="2800" b="1" dirty="0" smtClean="0">
              <a:solidFill>
                <a:srgbClr val="FFFF00"/>
              </a:solidFill>
              <a:latin typeface="Times New Roman" panose="02020603050405020304" pitchFamily="18" charset="0"/>
              <a:cs typeface="Times New Roman" panose="02020603050405020304" pitchFamily="18" charset="0"/>
            </a:endParaRPr>
          </a:p>
        </p:txBody>
      </p:sp>
      <p:sp>
        <p:nvSpPr>
          <p:cNvPr id="6" name="Text Placeholder 5"/>
          <p:cNvSpPr>
            <a:spLocks noGrp="1"/>
          </p:cNvSpPr>
          <p:nvPr>
            <p:ph type="body" sz="half" idx="16"/>
          </p:nvPr>
        </p:nvSpPr>
        <p:spPr>
          <a:xfrm>
            <a:off x="3945469" y="2061882"/>
            <a:ext cx="4052119" cy="3874304"/>
          </a:xfrm>
        </p:spPr>
        <p:txBody>
          <a:bodyPr>
            <a:normAutofit lnSpcReduction="10000"/>
          </a:bodyPr>
          <a:lstStyle/>
          <a:p>
            <a:r>
              <a:rPr lang="en-US" sz="2800" b="1" dirty="0">
                <a:solidFill>
                  <a:srgbClr val="FFFF00"/>
                </a:solidFill>
                <a:latin typeface="Times New Roman" panose="02020603050405020304" pitchFamily="18" charset="0"/>
                <a:cs typeface="Times New Roman" panose="02020603050405020304" pitchFamily="18" charset="0"/>
                <a:hlinkClick r:id="rId10" action="ppaction://hlinksldjump"/>
              </a:rPr>
              <a:t>Five Pillars (Alms)</a:t>
            </a:r>
            <a:endParaRPr lang="en-US" sz="2800" b="1" dirty="0">
              <a:solidFill>
                <a:srgbClr val="FFFF00"/>
              </a:solidFill>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11" action="ppaction://hlinksldjump"/>
              </a:rPr>
              <a:t>Five Pillars (Fasting)</a:t>
            </a:r>
            <a:endParaRPr lang="en-US" sz="2800" b="1" dirty="0" smtClean="0">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12" action="ppaction://hlinksldjump"/>
              </a:rPr>
              <a:t>Five Pillars (Haj)</a:t>
            </a:r>
            <a:endParaRPr lang="en-US" sz="2800" b="1" dirty="0" smtClean="0">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13" action="ppaction://hlinksldjump"/>
              </a:rPr>
              <a:t>Sharia Law</a:t>
            </a:r>
            <a:endParaRPr lang="en-US" sz="2800" b="1" dirty="0" smtClean="0">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14" action="ppaction://hlinksldjump"/>
              </a:rPr>
              <a:t>Threat to Democracy (1)</a:t>
            </a:r>
            <a:endParaRPr lang="en-US" sz="2800" b="1" dirty="0" smtClean="0">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15" action="ppaction://hlinksldjump"/>
              </a:rPr>
              <a:t>Threat to Democracy (2)</a:t>
            </a:r>
            <a:endParaRPr lang="en-US" sz="2800" b="1" dirty="0" smtClean="0">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16" action="ppaction://hlinksldjump"/>
              </a:rPr>
              <a:t>Threat to Democracy (3)</a:t>
            </a:r>
            <a:endParaRPr lang="en-US" sz="2800" b="1" dirty="0" smtClean="0">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17" action="ppaction://hlinksldjump"/>
              </a:rPr>
              <a:t>Abrogation</a:t>
            </a:r>
            <a:endParaRPr lang="en-US" sz="2800" b="1" dirty="0" smtClean="0">
              <a:latin typeface="Times New Roman" panose="02020603050405020304" pitchFamily="18" charset="0"/>
              <a:cs typeface="Times New Roman" panose="02020603050405020304" pitchFamily="18" charset="0"/>
            </a:endParaRPr>
          </a:p>
        </p:txBody>
      </p:sp>
      <p:sp>
        <p:nvSpPr>
          <p:cNvPr id="8" name="Text Placeholder 7"/>
          <p:cNvSpPr>
            <a:spLocks noGrp="1"/>
          </p:cNvSpPr>
          <p:nvPr>
            <p:ph type="body" sz="half" idx="17"/>
          </p:nvPr>
        </p:nvSpPr>
        <p:spPr>
          <a:xfrm>
            <a:off x="8106770" y="2061882"/>
            <a:ext cx="3480178" cy="3874304"/>
          </a:xfrm>
        </p:spPr>
        <p:txBody>
          <a:bodyPr>
            <a:normAutofit fontScale="92500" lnSpcReduction="20000"/>
          </a:bodyPr>
          <a:lstStyle/>
          <a:p>
            <a:r>
              <a:rPr lang="en-US" sz="2800" b="1" dirty="0">
                <a:latin typeface="Times New Roman" panose="02020603050405020304" pitchFamily="18" charset="0"/>
                <a:cs typeface="Times New Roman" panose="02020603050405020304" pitchFamily="18" charset="0"/>
                <a:hlinkClick r:id="rId18" action="ppaction://hlinksldjump"/>
              </a:rPr>
              <a:t>Dimmi</a:t>
            </a:r>
            <a:endParaRPr lang="en-US" sz="2800" b="1"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hlinkClick r:id="rId19" action="ppaction://hlinksldjump"/>
              </a:rPr>
              <a:t>Taqiyya</a:t>
            </a:r>
            <a:endParaRPr lang="en-US" sz="2800" b="1"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hlinkClick r:id="rId20" action="ppaction://hlinksldjump"/>
              </a:rPr>
              <a:t>Hudaibiya</a:t>
            </a:r>
            <a:endParaRPr lang="en-US" sz="2800" b="1" dirty="0">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21" action="ppaction://hlinksldjump"/>
              </a:rPr>
              <a:t>Add </a:t>
            </a:r>
            <a:r>
              <a:rPr lang="en-US" sz="2800" b="1" dirty="0">
                <a:latin typeface="Times New Roman" panose="02020603050405020304" pitchFamily="18" charset="0"/>
                <a:cs typeface="Times New Roman" panose="02020603050405020304" pitchFamily="18" charset="0"/>
                <a:hlinkClick r:id="rId21" action="ppaction://hlinksldjump"/>
              </a:rPr>
              <a:t>It All </a:t>
            </a:r>
            <a:r>
              <a:rPr lang="en-US" sz="2800" b="1" dirty="0" smtClean="0">
                <a:latin typeface="Times New Roman" panose="02020603050405020304" pitchFamily="18" charset="0"/>
                <a:cs typeface="Times New Roman" panose="02020603050405020304" pitchFamily="18" charset="0"/>
                <a:hlinkClick r:id="rId21" action="ppaction://hlinksldjump"/>
              </a:rPr>
              <a:t>Together</a:t>
            </a:r>
            <a:endParaRPr lang="en-US" sz="2800" b="1" dirty="0" smtClean="0">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22" action="ppaction://hlinksldjump"/>
              </a:rPr>
              <a:t>Muslims are not the problem</a:t>
            </a:r>
            <a:r>
              <a:rPr lang="en-US" sz="2800" b="1" dirty="0" smtClean="0">
                <a:latin typeface="Times New Roman" panose="02020603050405020304" pitchFamily="18" charset="0"/>
                <a:cs typeface="Times New Roman" panose="02020603050405020304" pitchFamily="18" charset="0"/>
                <a:hlinkClick r:id="rId22" action="ppaction://hlinksldjump"/>
              </a:rPr>
              <a:t>.</a:t>
            </a:r>
            <a:endParaRPr lang="en-US" sz="2800" b="1" dirty="0" smtClean="0">
              <a:latin typeface="Times New Roman" panose="02020603050405020304" pitchFamily="18" charset="0"/>
              <a:cs typeface="Times New Roman" panose="02020603050405020304" pitchFamily="18" charset="0"/>
            </a:endParaRPr>
          </a:p>
          <a:p>
            <a:r>
              <a:rPr lang="en-US" sz="2800" b="1" dirty="0" smtClean="0">
                <a:solidFill>
                  <a:srgbClr val="FFFF00"/>
                </a:solidFill>
                <a:latin typeface="Times New Roman" panose="02020603050405020304" pitchFamily="18" charset="0"/>
                <a:cs typeface="Times New Roman" panose="02020603050405020304" pitchFamily="18" charset="0"/>
                <a:hlinkClick r:id="rId23" action="ppaction://hlinksldjump"/>
              </a:rPr>
              <a:t>Muslims want peace</a:t>
            </a:r>
            <a:endParaRPr lang="en-US" sz="2800" b="1" dirty="0" smtClean="0">
              <a:solidFill>
                <a:srgbClr val="FFFF00"/>
              </a:solidFill>
              <a:latin typeface="Times New Roman" panose="02020603050405020304" pitchFamily="18" charset="0"/>
              <a:cs typeface="Times New Roman" panose="02020603050405020304" pitchFamily="18" charset="0"/>
            </a:endParaRPr>
          </a:p>
          <a:p>
            <a:r>
              <a:rPr lang="en-US" sz="2800" b="1" dirty="0" smtClean="0">
                <a:solidFill>
                  <a:srgbClr val="FFFF00"/>
                </a:solidFill>
                <a:latin typeface="Times New Roman" panose="02020603050405020304" pitchFamily="18" charset="0"/>
                <a:cs typeface="Times New Roman" panose="02020603050405020304" pitchFamily="18" charset="0"/>
                <a:hlinkClick r:id="rId24" action="ppaction://hlinksldjump"/>
              </a:rPr>
              <a:t>Peace according to Islam</a:t>
            </a:r>
            <a:endParaRPr lang="en-US" sz="2800" b="1" dirty="0">
              <a:solidFill>
                <a:srgbClr val="FFFF00"/>
              </a:solidFill>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hlinkClick r:id="rId25" action="ppaction://hlinksldjump"/>
              </a:rPr>
              <a:t>Websites</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35330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The policy of deception</a:t>
            </a:r>
            <a:r>
              <a:rPr lang="en-US" b="1" dirty="0" smtClean="0">
                <a:solidFill>
                  <a:srgbClr val="FFFF00"/>
                </a:solidFill>
                <a:hlinkClick r:id="rId2" action="ppaction://hlinksldjump"/>
              </a:rPr>
              <a:t>, Taqiyya</a:t>
            </a:r>
            <a:endParaRPr lang="en-US" dirty="0"/>
          </a:p>
        </p:txBody>
      </p:sp>
      <p:sp>
        <p:nvSpPr>
          <p:cNvPr id="3" name="Content Placeholder 2"/>
          <p:cNvSpPr>
            <a:spLocks noGrp="1"/>
          </p:cNvSpPr>
          <p:nvPr>
            <p:ph idx="1"/>
          </p:nvPr>
        </p:nvSpPr>
        <p:spPr/>
        <p:txBody>
          <a:bodyPr/>
          <a:lstStyle/>
          <a:p>
            <a:r>
              <a:rPr lang="en-US" dirty="0"/>
              <a:t>The virtue of lying in order to promote Islam. A Muslim </a:t>
            </a:r>
            <a:r>
              <a:rPr lang="en-US" dirty="0" smtClean="0"/>
              <a:t>can </a:t>
            </a:r>
            <a:r>
              <a:rPr lang="en-US" dirty="0"/>
              <a:t>put his hand on the Quran and lie with impunity and </a:t>
            </a:r>
            <a:r>
              <a:rPr lang="en-US" dirty="0" err="1"/>
              <a:t>Alla</a:t>
            </a:r>
            <a:r>
              <a:rPr lang="en-US" dirty="0"/>
              <a:t> will forgive him </a:t>
            </a:r>
            <a:r>
              <a:rPr lang="en-US" dirty="0" smtClean="0"/>
              <a:t>if </a:t>
            </a:r>
            <a:r>
              <a:rPr lang="en-US" dirty="0"/>
              <a:t>his lie will further the cause of Islam and Sharia law. </a:t>
            </a:r>
          </a:p>
        </p:txBody>
      </p:sp>
    </p:spTree>
    <p:extLst>
      <p:ext uri="{BB962C8B-B14F-4D97-AF65-F5344CB8AC3E}">
        <p14:creationId xmlns:p14="http://schemas.microsoft.com/office/powerpoint/2010/main" val="182958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The policy of deception</a:t>
            </a:r>
            <a:r>
              <a:rPr lang="en-US" b="1" dirty="0" smtClean="0">
                <a:solidFill>
                  <a:srgbClr val="FFFF00"/>
                </a:solidFill>
                <a:hlinkClick r:id="rId2" action="ppaction://hlinksldjump"/>
              </a:rPr>
              <a:t>, </a:t>
            </a:r>
            <a:r>
              <a:rPr lang="en-US" b="1" dirty="0">
                <a:solidFill>
                  <a:srgbClr val="FFFF00"/>
                </a:solidFill>
                <a:hlinkClick r:id="rId2" action="ppaction://hlinksldjump"/>
              </a:rPr>
              <a:t>Hudaibiya</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a:t>The treaty of Hudaibiya: An Islamic principle of war and how to deceive your enemy when they are stronger than you and you are forced to sign a peace treaty.</a:t>
            </a:r>
          </a:p>
          <a:p>
            <a:endParaRPr lang="en-US" dirty="0"/>
          </a:p>
          <a:p>
            <a:r>
              <a:rPr lang="en-US" dirty="0"/>
              <a:t>Once Muhammad attacked a Meccan Caravan near the city of Hudaibiya. His forces were stopped and he realized he was too weak to fight with Mecca. So, he signed a ten year peace treaty with Mecca. For two years he built his army. When it was large enough he broke the treaty and attacked Mecca without warning. This became a standard principle of warfare.</a:t>
            </a:r>
          </a:p>
        </p:txBody>
      </p:sp>
    </p:spTree>
    <p:extLst>
      <p:ext uri="{BB962C8B-B14F-4D97-AF65-F5344CB8AC3E}">
        <p14:creationId xmlns:p14="http://schemas.microsoft.com/office/powerpoint/2010/main" val="214310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The policy of deception, Hudaibiya</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 1993 </a:t>
            </a:r>
            <a:r>
              <a:rPr lang="en-US" dirty="0" err="1"/>
              <a:t>Yassir</a:t>
            </a:r>
            <a:r>
              <a:rPr lang="en-US" dirty="0"/>
              <a:t> Arafat met with the Israelis and signed the Oslo Accord on the lawn of the White House in front of Bill Clinton. Through this treaty Israel let Arafat come back to Palestine, financed his military, trained his police and gave them weapons. Eight years later, Arafat broke the treaty. When the Jordanian and Egyptian press criticized Arafat for signing the treaty Arafat told them, “Remember Hudaibiya.” With that the entire Muslim world knew what he was talking about and the West remained ignorant. </a:t>
            </a:r>
            <a:endParaRPr lang="en-US" b="1" dirty="0"/>
          </a:p>
          <a:p>
            <a:endParaRPr lang="en-US" dirty="0"/>
          </a:p>
          <a:p>
            <a:r>
              <a:rPr lang="en-US" dirty="0"/>
              <a:t>This is why anything signed with Iran, or with any Islamic country means nothing. As policy, they will only honor a treaty as long as it benefits them. They will never honor a treaty that does not. </a:t>
            </a:r>
          </a:p>
        </p:txBody>
      </p:sp>
    </p:spTree>
    <p:extLst>
      <p:ext uri="{BB962C8B-B14F-4D97-AF65-F5344CB8AC3E}">
        <p14:creationId xmlns:p14="http://schemas.microsoft.com/office/powerpoint/2010/main" val="310142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Adding it all together</a:t>
            </a:r>
            <a:endParaRPr lang="en-US" b="1" dirty="0">
              <a:solidFill>
                <a:srgbClr val="FFFF00"/>
              </a:solidFill>
            </a:endParaRPr>
          </a:p>
        </p:txBody>
      </p:sp>
      <p:sp>
        <p:nvSpPr>
          <p:cNvPr id="3" name="Content Placeholder 2"/>
          <p:cNvSpPr>
            <a:spLocks noGrp="1"/>
          </p:cNvSpPr>
          <p:nvPr>
            <p:ph idx="1"/>
          </p:nvPr>
        </p:nvSpPr>
        <p:spPr/>
        <p:txBody>
          <a:bodyPr/>
          <a:lstStyle/>
          <a:p>
            <a:r>
              <a:rPr lang="en-US" dirty="0" smtClean="0"/>
              <a:t>It’s all about Sharia Law</a:t>
            </a:r>
          </a:p>
          <a:p>
            <a:r>
              <a:rPr lang="en-US" dirty="0" smtClean="0"/>
              <a:t>The later Sunnis in the Quran which tend towards Jihad replace the earlier Sunnis which more often promote peace</a:t>
            </a:r>
          </a:p>
          <a:p>
            <a:r>
              <a:rPr lang="en-US" dirty="0" smtClean="0"/>
              <a:t>All non-Muslims are Dimmi and are therefore inferior in every way.</a:t>
            </a:r>
          </a:p>
          <a:p>
            <a:r>
              <a:rPr lang="en-US" dirty="0"/>
              <a:t> </a:t>
            </a:r>
            <a:r>
              <a:rPr lang="en-US" dirty="0" smtClean="0"/>
              <a:t>Under Taqiyya Muslims can use deception to promote their ambition of promoting Islam and Sharia Law</a:t>
            </a:r>
          </a:p>
          <a:p>
            <a:r>
              <a:rPr lang="en-US" dirty="0"/>
              <a:t>The treaty of </a:t>
            </a:r>
            <a:r>
              <a:rPr lang="en-US" dirty="0" smtClean="0"/>
              <a:t>Hudaibiya</a:t>
            </a:r>
            <a:r>
              <a:rPr lang="en-US" dirty="0"/>
              <a:t> </a:t>
            </a:r>
            <a:r>
              <a:rPr lang="en-US" dirty="0" smtClean="0"/>
              <a:t>gives Muslims justification for signing treaties that they have no intention to honor</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26293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Adding it all together</a:t>
            </a:r>
            <a:endParaRPr lang="en-US" dirty="0"/>
          </a:p>
        </p:txBody>
      </p:sp>
      <p:sp>
        <p:nvSpPr>
          <p:cNvPr id="3" name="Content Placeholder 2"/>
          <p:cNvSpPr>
            <a:spLocks noGrp="1"/>
          </p:cNvSpPr>
          <p:nvPr>
            <p:ph idx="1"/>
          </p:nvPr>
        </p:nvSpPr>
        <p:spPr/>
        <p:txBody>
          <a:bodyPr>
            <a:normAutofit lnSpcReduction="10000"/>
          </a:bodyPr>
          <a:lstStyle/>
          <a:p>
            <a:r>
              <a:rPr lang="en-US" dirty="0"/>
              <a:t>The goal is Sharia Law</a:t>
            </a:r>
          </a:p>
          <a:p>
            <a:r>
              <a:rPr lang="en-US" dirty="0"/>
              <a:t>All other people are inferior</a:t>
            </a:r>
          </a:p>
          <a:p>
            <a:r>
              <a:rPr lang="en-US" dirty="0"/>
              <a:t>All other governments are inferior</a:t>
            </a:r>
          </a:p>
          <a:p>
            <a:r>
              <a:rPr lang="en-US" dirty="0"/>
              <a:t>Approach nations and people with a message of peace</a:t>
            </a:r>
          </a:p>
          <a:p>
            <a:r>
              <a:rPr lang="en-US" dirty="0"/>
              <a:t>Use deception to gain people’s trust</a:t>
            </a:r>
          </a:p>
          <a:p>
            <a:r>
              <a:rPr lang="en-US" dirty="0"/>
              <a:t>Use Hudaibiya to gain Nations’ trust</a:t>
            </a:r>
          </a:p>
          <a:p>
            <a:r>
              <a:rPr lang="en-US" dirty="0"/>
              <a:t>Once you are strong enough force Sharia Law</a:t>
            </a:r>
          </a:p>
          <a:p>
            <a:r>
              <a:rPr lang="en-US" dirty="0"/>
              <a:t>If people resist, resort to Jihad</a:t>
            </a:r>
          </a:p>
          <a:p>
            <a:endParaRPr lang="en-US" dirty="0"/>
          </a:p>
        </p:txBody>
      </p:sp>
    </p:spTree>
    <p:extLst>
      <p:ext uri="{BB962C8B-B14F-4D97-AF65-F5344CB8AC3E}">
        <p14:creationId xmlns:p14="http://schemas.microsoft.com/office/powerpoint/2010/main" val="369991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The people of Islam are not the problem!</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According to Winston Churchill, </a:t>
            </a:r>
            <a:r>
              <a:rPr lang="en-US" dirty="0"/>
              <a:t>“Individual Moslems,” he stressed, “may show splendid qualities. Thousands become the brave and loyal soldiers of the Queen.” The problem was not the people, he concluded. It was the doctrine</a:t>
            </a:r>
            <a:r>
              <a:rPr lang="en-US" dirty="0" smtClean="0"/>
              <a:t>.</a:t>
            </a:r>
          </a:p>
          <a:p>
            <a:r>
              <a:rPr lang="en-US" dirty="0" smtClean="0"/>
              <a:t>With Islam the west is first and foremost fighting against an ideology. </a:t>
            </a:r>
            <a:endParaRPr lang="en-US" dirty="0"/>
          </a:p>
          <a:p>
            <a:r>
              <a:rPr lang="en-US" dirty="0" smtClean="0"/>
              <a:t>Even if all terrorist minded </a:t>
            </a:r>
            <a:r>
              <a:rPr lang="en-US" dirty="0" err="1" smtClean="0"/>
              <a:t>muslims</a:t>
            </a:r>
            <a:r>
              <a:rPr lang="en-US" dirty="0" smtClean="0"/>
              <a:t> disappeared, we would still have to confront an ideology that espouses teachings that are antithetical to freedom, liberty, and democracy and most important</a:t>
            </a:r>
            <a:r>
              <a:rPr lang="en-US" smtClean="0"/>
              <a:t>, Scripture.</a:t>
            </a:r>
            <a:endParaRPr lang="en-US" dirty="0" smtClean="0"/>
          </a:p>
          <a:p>
            <a:r>
              <a:rPr lang="en-US" dirty="0" smtClean="0"/>
              <a:t>Even the most peaceful pleasant </a:t>
            </a:r>
            <a:r>
              <a:rPr lang="en-US" dirty="0" err="1" smtClean="0"/>
              <a:t>muslim</a:t>
            </a:r>
            <a:r>
              <a:rPr lang="en-US" dirty="0" smtClean="0"/>
              <a:t> is lost and needs Jesus! </a:t>
            </a:r>
          </a:p>
          <a:p>
            <a:r>
              <a:rPr lang="en-US" dirty="0" smtClean="0"/>
              <a:t>Therefore, the battle is first and foremost spiritual!</a:t>
            </a:r>
            <a:endParaRPr lang="en-US" dirty="0"/>
          </a:p>
        </p:txBody>
      </p:sp>
    </p:spTree>
    <p:extLst>
      <p:ext uri="{BB962C8B-B14F-4D97-AF65-F5344CB8AC3E}">
        <p14:creationId xmlns:p14="http://schemas.microsoft.com/office/powerpoint/2010/main" val="232139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Muslims Want Peace</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b="1" dirty="0" smtClean="0"/>
              <a:t>If you speak with a Muslim cleric, or theologian, he will always declare that Muslims want peace.</a:t>
            </a:r>
          </a:p>
          <a:p>
            <a:r>
              <a:rPr lang="en-US" b="1" dirty="0" smtClean="0"/>
              <a:t>He will declare that the objective of Islam is world peace.</a:t>
            </a:r>
          </a:p>
          <a:p>
            <a:r>
              <a:rPr lang="en-US" b="1" dirty="0" smtClean="0"/>
              <a:t>What he doesn’t do is define what he means by peace.</a:t>
            </a:r>
          </a:p>
          <a:p>
            <a:r>
              <a:rPr lang="en-US" b="1" dirty="0" smtClean="0"/>
              <a:t>Westerners and Christians define peace as a world without turmoil and strife.</a:t>
            </a:r>
          </a:p>
          <a:p>
            <a:r>
              <a:rPr lang="en-US" b="1" dirty="0" smtClean="0"/>
              <a:t>Muslims define peace as a world governed by Sharia law. </a:t>
            </a:r>
          </a:p>
          <a:p>
            <a:r>
              <a:rPr lang="en-US" b="1" dirty="0" smtClean="0"/>
              <a:t>So, the only way for a Muslim to achieve his perception of peace is to push for Sharia law.</a:t>
            </a:r>
            <a:endParaRPr lang="en-US" b="1" dirty="0"/>
          </a:p>
        </p:txBody>
      </p:sp>
    </p:spTree>
    <p:extLst>
      <p:ext uri="{BB962C8B-B14F-4D97-AF65-F5344CB8AC3E}">
        <p14:creationId xmlns:p14="http://schemas.microsoft.com/office/powerpoint/2010/main" val="40193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Peace According to Islam</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t>Everyone submitted to Allah.</a:t>
            </a:r>
          </a:p>
          <a:p>
            <a:r>
              <a:rPr lang="en-US" b="1" dirty="0" smtClean="0"/>
              <a:t>Everyone submitted to Sharia law.</a:t>
            </a:r>
          </a:p>
          <a:p>
            <a:r>
              <a:rPr lang="en-US" b="1" dirty="0" smtClean="0"/>
              <a:t>Everyone submitted to an Islamic state.</a:t>
            </a:r>
          </a:p>
          <a:p>
            <a:r>
              <a:rPr lang="en-US" b="1" dirty="0" smtClean="0"/>
              <a:t>Everyone a Muslim.</a:t>
            </a:r>
          </a:p>
          <a:p>
            <a:r>
              <a:rPr lang="en-US" b="1" dirty="0" smtClean="0"/>
              <a:t>No other religions allowed.</a:t>
            </a:r>
          </a:p>
          <a:p>
            <a:r>
              <a:rPr lang="en-US" b="1" dirty="0" smtClean="0"/>
              <a:t>No freedom of speech.</a:t>
            </a:r>
          </a:p>
          <a:p>
            <a:r>
              <a:rPr lang="en-US" b="1" dirty="0" smtClean="0"/>
              <a:t>No freedom of religion.</a:t>
            </a:r>
          </a:p>
          <a:p>
            <a:r>
              <a:rPr lang="en-US" b="1" dirty="0" smtClean="0"/>
              <a:t>Death to anyone and everyone who defies Sharia law.</a:t>
            </a:r>
          </a:p>
          <a:p>
            <a:r>
              <a:rPr lang="en-US" b="1" dirty="0" smtClean="0"/>
              <a:t>No freedom, only submission to the will of Allah.</a:t>
            </a:r>
          </a:p>
          <a:p>
            <a:endParaRPr lang="en-US" dirty="0" smtClean="0"/>
          </a:p>
        </p:txBody>
      </p:sp>
    </p:spTree>
    <p:extLst>
      <p:ext uri="{BB962C8B-B14F-4D97-AF65-F5344CB8AC3E}">
        <p14:creationId xmlns:p14="http://schemas.microsoft.com/office/powerpoint/2010/main" val="43738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hlinkClick r:id="rId2" action="ppaction://hlinksldjump"/>
              </a:rPr>
              <a:t>A couple of websites to study</a:t>
            </a:r>
            <a:endParaRPr lang="en-US" dirty="0">
              <a:solidFill>
                <a:srgbClr val="FFFF00"/>
              </a:solidFill>
            </a:endParaRPr>
          </a:p>
        </p:txBody>
      </p:sp>
      <p:sp>
        <p:nvSpPr>
          <p:cNvPr id="3" name="Content Placeholder 2"/>
          <p:cNvSpPr>
            <a:spLocks noGrp="1"/>
          </p:cNvSpPr>
          <p:nvPr>
            <p:ph idx="1"/>
          </p:nvPr>
        </p:nvSpPr>
        <p:spPr/>
        <p:txBody>
          <a:bodyPr/>
          <a:lstStyle/>
          <a:p>
            <a:r>
              <a:rPr lang="en-US" dirty="0"/>
              <a:t>Brigitte Gabriel: www.actforamerica.org</a:t>
            </a:r>
          </a:p>
          <a:p>
            <a:r>
              <a:rPr lang="en-US" dirty="0"/>
              <a:t>www.thereligionofpeace.com/</a:t>
            </a:r>
          </a:p>
          <a:p>
            <a:endParaRPr lang="en-US" dirty="0"/>
          </a:p>
        </p:txBody>
      </p:sp>
    </p:spTree>
    <p:extLst>
      <p:ext uri="{BB962C8B-B14F-4D97-AF65-F5344CB8AC3E}">
        <p14:creationId xmlns:p14="http://schemas.microsoft.com/office/powerpoint/2010/main" val="31167115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Reading</a:t>
            </a:r>
            <a:endParaRPr lang="en-US" dirty="0"/>
          </a:p>
        </p:txBody>
      </p:sp>
      <p:sp>
        <p:nvSpPr>
          <p:cNvPr id="3" name="Content Placeholder 2"/>
          <p:cNvSpPr>
            <a:spLocks noGrp="1"/>
          </p:cNvSpPr>
          <p:nvPr>
            <p:ph idx="1"/>
          </p:nvPr>
        </p:nvSpPr>
        <p:spPr/>
        <p:txBody>
          <a:bodyPr/>
          <a:lstStyle/>
          <a:p>
            <a:r>
              <a:rPr lang="en-US" dirty="0" smtClean="0"/>
              <a:t>Walter Martin’s Kingdom of the Cults: Bethany House Publishers</a:t>
            </a:r>
          </a:p>
          <a:p>
            <a:r>
              <a:rPr lang="en-US" dirty="0" smtClean="0"/>
              <a:t>Norman L. Geisler and Abdul </a:t>
            </a:r>
            <a:r>
              <a:rPr lang="en-US" dirty="0" err="1" smtClean="0"/>
              <a:t>Saleeb</a:t>
            </a:r>
            <a:r>
              <a:rPr lang="en-US" dirty="0" smtClean="0"/>
              <a:t>’’s Answering Islam: Baker Books</a:t>
            </a:r>
          </a:p>
          <a:p>
            <a:r>
              <a:rPr lang="en-US" dirty="0" smtClean="0"/>
              <a:t>Jerry </a:t>
            </a:r>
            <a:r>
              <a:rPr lang="en-US" dirty="0" err="1" smtClean="0"/>
              <a:t>Rassamani”s</a:t>
            </a:r>
            <a:r>
              <a:rPr lang="en-US" dirty="0" smtClean="0"/>
              <a:t> From Jihad to Jesus: Living Books</a:t>
            </a:r>
          </a:p>
          <a:p>
            <a:r>
              <a:rPr lang="en-US" dirty="0" err="1" smtClean="0"/>
              <a:t>Efraim</a:t>
            </a:r>
            <a:r>
              <a:rPr lang="en-US" dirty="0" smtClean="0"/>
              <a:t> Karsh’s Islamic Imperialism: Yale University Press</a:t>
            </a:r>
          </a:p>
          <a:p>
            <a:r>
              <a:rPr lang="en-US" dirty="0" smtClean="0"/>
              <a:t>William J. </a:t>
            </a:r>
            <a:r>
              <a:rPr lang="en-US" dirty="0" err="1" smtClean="0"/>
              <a:t>Saal’s</a:t>
            </a:r>
            <a:r>
              <a:rPr lang="en-US" dirty="0" smtClean="0"/>
              <a:t> Reaching Muslims for Christ: </a:t>
            </a:r>
            <a:r>
              <a:rPr lang="en-US" smtClean="0"/>
              <a:t>Moody Press</a:t>
            </a:r>
            <a:endParaRPr lang="en-US" dirty="0"/>
          </a:p>
        </p:txBody>
      </p:sp>
    </p:spTree>
    <p:extLst>
      <p:ext uri="{BB962C8B-B14F-4D97-AF65-F5344CB8AC3E}">
        <p14:creationId xmlns:p14="http://schemas.microsoft.com/office/powerpoint/2010/main" val="339409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What is Islam?</a:t>
            </a:r>
            <a:endParaRPr lang="en-US" b="1" dirty="0">
              <a:solidFill>
                <a:srgbClr val="FFFF00"/>
              </a:solidFill>
            </a:endParaRPr>
          </a:p>
        </p:txBody>
      </p:sp>
      <p:sp>
        <p:nvSpPr>
          <p:cNvPr id="3" name="Content Placeholder 2"/>
          <p:cNvSpPr>
            <a:spLocks noGrp="1"/>
          </p:cNvSpPr>
          <p:nvPr>
            <p:ph idx="1"/>
          </p:nvPr>
        </p:nvSpPr>
        <p:spPr>
          <a:xfrm>
            <a:off x="680321" y="2336873"/>
            <a:ext cx="9613861" cy="4336882"/>
          </a:xfrm>
        </p:spPr>
        <p:txBody>
          <a:bodyPr>
            <a:normAutofit fontScale="92500" lnSpcReduction="20000"/>
          </a:bodyPr>
          <a:lstStyle/>
          <a:p>
            <a:r>
              <a:rPr lang="en-US" b="1" dirty="0" smtClean="0">
                <a:latin typeface="Times New Roman" panose="02020603050405020304" pitchFamily="18" charset="0"/>
                <a:cs typeface="Times New Roman" panose="02020603050405020304" pitchFamily="18" charset="0"/>
              </a:rPr>
              <a:t>Islam is the second largest religion in the world.</a:t>
            </a:r>
          </a:p>
          <a:p>
            <a:r>
              <a:rPr lang="en-US" b="1" dirty="0" smtClean="0">
                <a:latin typeface="Times New Roman" panose="02020603050405020304" pitchFamily="18" charset="0"/>
                <a:cs typeface="Times New Roman" panose="02020603050405020304" pitchFamily="18" charset="0"/>
              </a:rPr>
              <a:t>Islam was founded by the man Muhammad. Muslims consider him to be the last and greatest prophet of God.</a:t>
            </a:r>
          </a:p>
          <a:p>
            <a:r>
              <a:rPr lang="en-US" b="1" dirty="0" smtClean="0">
                <a:latin typeface="Times New Roman" panose="02020603050405020304" pitchFamily="18" charset="0"/>
                <a:cs typeface="Times New Roman" panose="02020603050405020304" pitchFamily="18" charset="0"/>
              </a:rPr>
              <a:t>Islam is the fastest growing religion in the world. </a:t>
            </a:r>
          </a:p>
          <a:p>
            <a:r>
              <a:rPr lang="en-US" b="1" dirty="0" smtClean="0">
                <a:latin typeface="Times New Roman" panose="02020603050405020304" pitchFamily="18" charset="0"/>
                <a:cs typeface="Times New Roman" panose="02020603050405020304" pitchFamily="18" charset="0"/>
              </a:rPr>
              <a:t>Islam is absolutely monotheistic in belief.</a:t>
            </a:r>
          </a:p>
          <a:p>
            <a:r>
              <a:rPr lang="en-US" b="1" dirty="0" smtClean="0">
                <a:latin typeface="Times New Roman" panose="02020603050405020304" pitchFamily="18" charset="0"/>
                <a:cs typeface="Times New Roman" panose="02020603050405020304" pitchFamily="18" charset="0"/>
              </a:rPr>
              <a:t>Muslims believe the Old and New Testaments are God’s Word.</a:t>
            </a:r>
          </a:p>
          <a:p>
            <a:r>
              <a:rPr lang="en-US" b="1" dirty="0" smtClean="0">
                <a:latin typeface="Times New Roman" panose="02020603050405020304" pitchFamily="18" charset="0"/>
                <a:cs typeface="Times New Roman" panose="02020603050405020304" pitchFamily="18" charset="0"/>
              </a:rPr>
              <a:t>Muslims believe the Quran is God’s final revelation to man and therefore </a:t>
            </a:r>
            <a:r>
              <a:rPr lang="en-US" b="1" dirty="0" err="1" smtClean="0">
                <a:latin typeface="Times New Roman" panose="02020603050405020304" pitchFamily="18" charset="0"/>
                <a:cs typeface="Times New Roman" panose="02020603050405020304" pitchFamily="18" charset="0"/>
              </a:rPr>
              <a:t>supercedes</a:t>
            </a:r>
            <a:r>
              <a:rPr lang="en-US" b="1" dirty="0" smtClean="0">
                <a:latin typeface="Times New Roman" panose="02020603050405020304" pitchFamily="18" charset="0"/>
                <a:cs typeface="Times New Roman" panose="02020603050405020304" pitchFamily="18" charset="0"/>
              </a:rPr>
              <a:t> the Bible.</a:t>
            </a:r>
          </a:p>
          <a:p>
            <a:r>
              <a:rPr lang="en-US" b="1" dirty="0" smtClean="0">
                <a:latin typeface="Times New Roman" panose="02020603050405020304" pitchFamily="18" charset="0"/>
                <a:cs typeface="Times New Roman" panose="02020603050405020304" pitchFamily="18" charset="0"/>
              </a:rPr>
              <a:t>Muslims believe that since Ishmael was Abraham’s firstborn son he, and not Isaac, is the son of promise, and God’s covenant is with the children of Ishmael and not Isaac. </a:t>
            </a:r>
          </a:p>
          <a:p>
            <a:r>
              <a:rPr lang="en-US" b="1" dirty="0" smtClean="0">
                <a:latin typeface="Times New Roman" panose="02020603050405020304" pitchFamily="18" charset="0"/>
                <a:cs typeface="Times New Roman" panose="02020603050405020304" pitchFamily="18" charset="0"/>
              </a:rPr>
              <a:t>Islam is driven by a conviction in the unity of God, obedience to the Quran and that Sharia Law should govern all the nations of the world.</a:t>
            </a:r>
          </a:p>
          <a:p>
            <a:endParaRPr lang="en-US" dirty="0"/>
          </a:p>
        </p:txBody>
      </p:sp>
    </p:spTree>
    <p:extLst>
      <p:ext uri="{BB962C8B-B14F-4D97-AF65-F5344CB8AC3E}">
        <p14:creationId xmlns:p14="http://schemas.microsoft.com/office/powerpoint/2010/main" val="246903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Definitions</a:t>
            </a:r>
            <a:endParaRPr lang="en-US" b="1" dirty="0">
              <a:solidFill>
                <a:srgbClr val="FFFF00"/>
              </a:solidFill>
            </a:endParaRPr>
          </a:p>
        </p:txBody>
      </p:sp>
      <p:sp>
        <p:nvSpPr>
          <p:cNvPr id="3" name="Content Placeholder 2"/>
          <p:cNvSpPr>
            <a:spLocks noGrp="1"/>
          </p:cNvSpPr>
          <p:nvPr>
            <p:ph idx="1"/>
          </p:nvPr>
        </p:nvSpPr>
        <p:spPr>
          <a:xfrm>
            <a:off x="680321" y="2336873"/>
            <a:ext cx="9613861" cy="4336882"/>
          </a:xfrm>
        </p:spPr>
        <p:txBody>
          <a:bodyPr/>
          <a:lstStyle/>
          <a:p>
            <a:r>
              <a:rPr lang="en-US" b="1" dirty="0">
                <a:latin typeface="Times New Roman" panose="02020603050405020304" pitchFamily="18" charset="0"/>
                <a:cs typeface="Times New Roman" panose="02020603050405020304" pitchFamily="18" charset="0"/>
              </a:rPr>
              <a:t>Islam: </a:t>
            </a:r>
            <a:r>
              <a:rPr lang="en-US" dirty="0">
                <a:latin typeface="Times New Roman" panose="02020603050405020304" pitchFamily="18" charset="0"/>
                <a:cs typeface="Times New Roman" panose="02020603050405020304" pitchFamily="18" charset="0"/>
              </a:rPr>
              <a:t>Submission</a:t>
            </a:r>
          </a:p>
          <a:p>
            <a:r>
              <a:rPr lang="en-US" b="1" dirty="0">
                <a:latin typeface="Times New Roman" panose="02020603050405020304" pitchFamily="18" charset="0"/>
                <a:cs typeface="Times New Roman" panose="02020603050405020304" pitchFamily="18" charset="0"/>
              </a:rPr>
              <a:t>Muslim: </a:t>
            </a:r>
            <a:r>
              <a:rPr lang="en-US" dirty="0">
                <a:latin typeface="Times New Roman" panose="02020603050405020304" pitchFamily="18" charset="0"/>
                <a:cs typeface="Times New Roman" panose="02020603050405020304" pitchFamily="18" charset="0"/>
              </a:rPr>
              <a:t>One who submits</a:t>
            </a:r>
          </a:p>
          <a:p>
            <a:r>
              <a:rPr lang="en-US" b="1" dirty="0">
                <a:latin typeface="Times New Roman" panose="02020603050405020304" pitchFamily="18" charset="0"/>
                <a:cs typeface="Times New Roman" panose="02020603050405020304" pitchFamily="18" charset="0"/>
              </a:rPr>
              <a:t>Allah: </a:t>
            </a:r>
            <a:r>
              <a:rPr lang="en-US" dirty="0">
                <a:latin typeface="Times New Roman" panose="02020603050405020304" pitchFamily="18" charset="0"/>
                <a:cs typeface="Times New Roman" panose="02020603050405020304" pitchFamily="18" charset="0"/>
              </a:rPr>
              <a:t>God, but not in the English sense. One Muslim writer defined it thus: “the unique God Who possesses all the attributes of perfection and beauty in their infinitude.”</a:t>
            </a:r>
          </a:p>
          <a:p>
            <a:r>
              <a:rPr lang="en-US" b="1" dirty="0">
                <a:latin typeface="Times New Roman" panose="02020603050405020304" pitchFamily="18" charset="0"/>
                <a:cs typeface="Times New Roman" panose="02020603050405020304" pitchFamily="18" charset="0"/>
              </a:rPr>
              <a:t>Muhammad: </a:t>
            </a:r>
            <a:r>
              <a:rPr lang="en-US" dirty="0">
                <a:latin typeface="Times New Roman" panose="02020603050405020304" pitchFamily="18" charset="0"/>
                <a:cs typeface="Times New Roman" panose="02020603050405020304" pitchFamily="18" charset="0"/>
              </a:rPr>
              <a:t>“the one who is praised.” Founder of Islam. Born in Mecca in 570 </a:t>
            </a:r>
            <a:r>
              <a:rPr lang="en-US" dirty="0" err="1">
                <a:latin typeface="Times New Roman" panose="02020603050405020304" pitchFamily="18" charset="0"/>
                <a:cs typeface="Times New Roman" panose="02020603050405020304" pitchFamily="18" charset="0"/>
              </a:rPr>
              <a:t>a.d.</a:t>
            </a:r>
            <a:r>
              <a:rPr lang="en-US" dirty="0">
                <a:latin typeface="Times New Roman" panose="02020603050405020304" pitchFamily="18" charset="0"/>
                <a:cs typeface="Times New Roman" panose="02020603050405020304" pitchFamily="18" charset="0"/>
              </a:rPr>
              <a:t> He claimed he was the prophet sent by God to restore true religion. </a:t>
            </a:r>
          </a:p>
          <a:p>
            <a:endParaRPr lang="en-US" dirty="0"/>
          </a:p>
        </p:txBody>
      </p:sp>
    </p:spTree>
    <p:extLst>
      <p:ext uri="{BB962C8B-B14F-4D97-AF65-F5344CB8AC3E}">
        <p14:creationId xmlns:p14="http://schemas.microsoft.com/office/powerpoint/2010/main" val="334749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Definitions</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sz="2600" b="1" dirty="0">
                <a:latin typeface="Times New Roman" panose="02020603050405020304" pitchFamily="18" charset="0"/>
                <a:cs typeface="Times New Roman" panose="02020603050405020304" pitchFamily="18" charset="0"/>
              </a:rPr>
              <a:t>Quran: </a:t>
            </a:r>
            <a:r>
              <a:rPr lang="en-US" sz="2600" dirty="0">
                <a:latin typeface="Times New Roman" panose="02020603050405020304" pitchFamily="18" charset="0"/>
                <a:cs typeface="Times New Roman" panose="02020603050405020304" pitchFamily="18" charset="0"/>
              </a:rPr>
              <a:t>(also spelled Koran), word means “the recitation.” This is the collection of revelations supposedly given by Allah through his archangel to Muhammad. It is the Islamic scripture. Muslims believe in the Law of Moses, the Psalms of David, and the “</a:t>
            </a:r>
            <a:r>
              <a:rPr lang="en-US" sz="2600" dirty="0" err="1">
                <a:latin typeface="Times New Roman" panose="02020603050405020304" pitchFamily="18" charset="0"/>
                <a:cs typeface="Times New Roman" panose="02020603050405020304" pitchFamily="18" charset="0"/>
              </a:rPr>
              <a:t>Injil</a:t>
            </a:r>
            <a:r>
              <a:rPr lang="en-US" sz="2600" dirty="0">
                <a:latin typeface="Times New Roman" panose="02020603050405020304" pitchFamily="18" charset="0"/>
                <a:cs typeface="Times New Roman" panose="02020603050405020304" pitchFamily="18" charset="0"/>
              </a:rPr>
              <a:t>,” or gospel of Jesus Christ. </a:t>
            </a:r>
          </a:p>
          <a:p>
            <a:r>
              <a:rPr lang="en-US" sz="2600" b="1" dirty="0" err="1">
                <a:latin typeface="Times New Roman" panose="02020603050405020304" pitchFamily="18" charset="0"/>
                <a:cs typeface="Times New Roman" panose="02020603050405020304" pitchFamily="18" charset="0"/>
              </a:rPr>
              <a:t>Sura</a:t>
            </a:r>
            <a:r>
              <a:rPr lang="en-US" sz="2600" b="1"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refers to the divisions within the Quran. They are equal to chapters in the Bible. The Quran contains 114 revelations, or </a:t>
            </a:r>
            <a:r>
              <a:rPr lang="en-US" sz="2600" dirty="0" err="1">
                <a:latin typeface="Times New Roman" panose="02020603050405020304" pitchFamily="18" charset="0"/>
                <a:cs typeface="Times New Roman" panose="02020603050405020304" pitchFamily="18" charset="0"/>
              </a:rPr>
              <a:t>suras</a:t>
            </a:r>
            <a:r>
              <a:rPr lang="en-US" sz="2600" dirty="0">
                <a:latin typeface="Times New Roman" panose="02020603050405020304" pitchFamily="18" charset="0"/>
                <a:cs typeface="Times New Roman" panose="02020603050405020304" pitchFamily="18" charset="0"/>
              </a:rPr>
              <a:t>. They are not chronological, but are compiled from shortest to longest. </a:t>
            </a:r>
          </a:p>
          <a:p>
            <a:r>
              <a:rPr lang="en-US" sz="2600" b="1" dirty="0">
                <a:latin typeface="Times New Roman" panose="02020603050405020304" pitchFamily="18" charset="0"/>
                <a:cs typeface="Times New Roman" panose="02020603050405020304" pitchFamily="18" charset="0"/>
              </a:rPr>
              <a:t>Hadith: </a:t>
            </a:r>
            <a:r>
              <a:rPr lang="en-US" sz="2600" dirty="0">
                <a:latin typeface="Times New Roman" panose="02020603050405020304" pitchFamily="18" charset="0"/>
                <a:cs typeface="Times New Roman" panose="02020603050405020304" pitchFamily="18" charset="0"/>
              </a:rPr>
              <a:t>Collected traditions. These are the supposed words of Muhammad and are the customs that provide source material for the intricate political and social structure of Islam. </a:t>
            </a:r>
          </a:p>
          <a:p>
            <a:endParaRPr lang="en-US" dirty="0"/>
          </a:p>
        </p:txBody>
      </p:sp>
    </p:spTree>
    <p:extLst>
      <p:ext uri="{BB962C8B-B14F-4D97-AF65-F5344CB8AC3E}">
        <p14:creationId xmlns:p14="http://schemas.microsoft.com/office/powerpoint/2010/main" val="404556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Definitions</a:t>
            </a:r>
            <a:endParaRPr lang="en-US" b="1" dirty="0">
              <a:solidFill>
                <a:srgbClr val="FFFF00"/>
              </a:solidFill>
            </a:endParaRPr>
          </a:p>
        </p:txBody>
      </p:sp>
      <p:sp>
        <p:nvSpPr>
          <p:cNvPr id="3" name="Content Placeholder 2"/>
          <p:cNvSpPr>
            <a:spLocks noGrp="1"/>
          </p:cNvSpPr>
          <p:nvPr>
            <p:ph idx="1"/>
          </p:nvPr>
        </p:nvSpPr>
        <p:spPr>
          <a:xfrm>
            <a:off x="680321" y="2336873"/>
            <a:ext cx="9613861" cy="4254996"/>
          </a:xfrm>
        </p:spPr>
        <p:txBody>
          <a:bodyPr/>
          <a:lstStyle/>
          <a:p>
            <a:r>
              <a:rPr lang="en-US" b="1" dirty="0">
                <a:latin typeface="Times New Roman" panose="02020603050405020304" pitchFamily="18" charset="0"/>
                <a:cs typeface="Times New Roman" panose="02020603050405020304" pitchFamily="18" charset="0"/>
              </a:rPr>
              <a:t>Caliph: </a:t>
            </a:r>
            <a:r>
              <a:rPr lang="en-US" dirty="0">
                <a:latin typeface="Times New Roman" panose="02020603050405020304" pitchFamily="18" charset="0"/>
                <a:cs typeface="Times New Roman" panose="02020603050405020304" pitchFamily="18" charset="0"/>
              </a:rPr>
              <a:t>Deputy. The main leaders of Islam, especially the immediate successors to Muhammad.</a:t>
            </a:r>
          </a:p>
          <a:p>
            <a:r>
              <a:rPr lang="en-US" b="1" dirty="0">
                <a:latin typeface="Times New Roman" panose="02020603050405020304" pitchFamily="18" charset="0"/>
                <a:cs typeface="Times New Roman" panose="02020603050405020304" pitchFamily="18" charset="0"/>
              </a:rPr>
              <a:t>Ayatollah: </a:t>
            </a:r>
            <a:r>
              <a:rPr lang="en-US" dirty="0">
                <a:latin typeface="Times New Roman" panose="02020603050405020304" pitchFamily="18" charset="0"/>
                <a:cs typeface="Times New Roman" panose="02020603050405020304" pitchFamily="18" charset="0"/>
              </a:rPr>
              <a:t>Spiritual masters or leaders of Shi’ite Islam. </a:t>
            </a:r>
          </a:p>
          <a:p>
            <a:r>
              <a:rPr lang="en-US" b="1" dirty="0">
                <a:latin typeface="Times New Roman" panose="02020603050405020304" pitchFamily="18" charset="0"/>
                <a:cs typeface="Times New Roman" panose="02020603050405020304" pitchFamily="18" charset="0"/>
              </a:rPr>
              <a:t>Sunni Islam: </a:t>
            </a:r>
            <a:r>
              <a:rPr lang="en-US" dirty="0">
                <a:latin typeface="Times New Roman" panose="02020603050405020304" pitchFamily="18" charset="0"/>
                <a:cs typeface="Times New Roman" panose="02020603050405020304" pitchFamily="18" charset="0"/>
              </a:rPr>
              <a:t>Largest group of Muslims. They accept the first four caliphs in direct succession from Muhammad and no others. Sunnis practice a moderate form of Islamic literary interpretation. 90% of Muslims in the Middle East are Sunnis. The Imam is simply a leader of a congregation.</a:t>
            </a:r>
          </a:p>
          <a:p>
            <a:endParaRPr lang="en-US" dirty="0"/>
          </a:p>
        </p:txBody>
      </p:sp>
    </p:spTree>
    <p:extLst>
      <p:ext uri="{BB962C8B-B14F-4D97-AF65-F5344CB8AC3E}">
        <p14:creationId xmlns:p14="http://schemas.microsoft.com/office/powerpoint/2010/main" val="852325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Definitions</a:t>
            </a:r>
            <a:endParaRPr lang="en-US" b="1" dirty="0">
              <a:solidFill>
                <a:srgbClr val="FFFF00"/>
              </a:solidFill>
            </a:endParaRPr>
          </a:p>
        </p:txBody>
      </p:sp>
      <p:sp>
        <p:nvSpPr>
          <p:cNvPr id="3" name="Content Placeholder 2"/>
          <p:cNvSpPr>
            <a:spLocks noGrp="1"/>
          </p:cNvSpPr>
          <p:nvPr>
            <p:ph idx="1"/>
          </p:nvPr>
        </p:nvSpPr>
        <p:spPr>
          <a:xfrm>
            <a:off x="680321" y="2336873"/>
            <a:ext cx="9613861" cy="4336882"/>
          </a:xfrm>
        </p:spPr>
        <p:txBody>
          <a:bodyPr>
            <a:normAutofit/>
          </a:bodyPr>
          <a:lstStyle/>
          <a:p>
            <a:r>
              <a:rPr lang="en-US" b="1" dirty="0">
                <a:latin typeface="Times New Roman" panose="02020603050405020304" pitchFamily="18" charset="0"/>
                <a:cs typeface="Times New Roman" panose="02020603050405020304" pitchFamily="18" charset="0"/>
              </a:rPr>
              <a:t>Shi’ite Islam: </a:t>
            </a:r>
            <a:r>
              <a:rPr lang="en-US" dirty="0">
                <a:latin typeface="Times New Roman" panose="02020603050405020304" pitchFamily="18" charset="0"/>
                <a:cs typeface="Times New Roman" panose="02020603050405020304" pitchFamily="18" charset="0"/>
              </a:rPr>
              <a:t>Interpret Quran very literally. Much more militant. 95% of Muslims in Iran are Shi’ite. Today Iran is a Shi’ite republic. For the Shi’ite, there are only twelve imams. They all lived before 878 </a:t>
            </a:r>
            <a:r>
              <a:rPr lang="en-US" dirty="0" err="1">
                <a:latin typeface="Times New Roman" panose="02020603050405020304" pitchFamily="18" charset="0"/>
                <a:cs typeface="Times New Roman" panose="02020603050405020304" pitchFamily="18" charset="0"/>
              </a:rPr>
              <a:t>a.d.</a:t>
            </a:r>
            <a:r>
              <a:rPr lang="en-US" dirty="0">
                <a:latin typeface="Times New Roman" panose="02020603050405020304" pitchFamily="18" charset="0"/>
                <a:cs typeface="Times New Roman" panose="02020603050405020304" pitchFamily="18" charset="0"/>
              </a:rPr>
              <a:t> The twelfth and final imam was named Muhammad. He disappeared as a child. One day he will miraculously return. He will bring for the golden age of Islam before the end of the world.</a:t>
            </a:r>
          </a:p>
          <a:p>
            <a:r>
              <a:rPr lang="en-US" b="1" dirty="0" err="1">
                <a:latin typeface="Times New Roman" panose="02020603050405020304" pitchFamily="18" charset="0"/>
                <a:cs typeface="Times New Roman" panose="02020603050405020304" pitchFamily="18" charset="0"/>
              </a:rPr>
              <a:t>Gihad</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Holy war. an Arabic word which literally means striving or struggling, especially with a praiseworthy aim.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word jihad appears frequently in the Quran with and without military connotations. To associate </a:t>
            </a:r>
            <a:r>
              <a:rPr lang="en-US" dirty="0" err="1">
                <a:latin typeface="Times New Roman" panose="02020603050405020304" pitchFamily="18" charset="0"/>
                <a:cs typeface="Times New Roman" panose="02020603050405020304" pitchFamily="18" charset="0"/>
              </a:rPr>
              <a:t>Gihad</a:t>
            </a:r>
            <a:r>
              <a:rPr lang="en-US" dirty="0">
                <a:latin typeface="Times New Roman" panose="02020603050405020304" pitchFamily="18" charset="0"/>
                <a:cs typeface="Times New Roman" panose="02020603050405020304" pitchFamily="18" charset="0"/>
              </a:rPr>
              <a:t> with warfare is to imply that warfare itself (Any military endeavor that promotes, or expands Islam) is a struggle that is praiseworthy and honoring to God.</a:t>
            </a:r>
          </a:p>
          <a:p>
            <a:endParaRPr lang="en-US" dirty="0"/>
          </a:p>
        </p:txBody>
      </p:sp>
    </p:spTree>
    <p:extLst>
      <p:ext uri="{BB962C8B-B14F-4D97-AF65-F5344CB8AC3E}">
        <p14:creationId xmlns:p14="http://schemas.microsoft.com/office/powerpoint/2010/main" val="188113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hlinkClick r:id="rId2" action="ppaction://hlinksldjump"/>
              </a:rPr>
              <a:t>The Five Pillars of Islam</a:t>
            </a:r>
            <a:endParaRPr lang="en-US" b="1" dirty="0">
              <a:solidFill>
                <a:srgbClr val="FFFF00"/>
              </a:solidFill>
            </a:endParaRPr>
          </a:p>
        </p:txBody>
      </p:sp>
      <p:sp>
        <p:nvSpPr>
          <p:cNvPr id="3" name="Content Placeholder 2"/>
          <p:cNvSpPr>
            <a:spLocks noGrp="1"/>
          </p:cNvSpPr>
          <p:nvPr>
            <p:ph idx="1"/>
          </p:nvPr>
        </p:nvSpPr>
        <p:spPr/>
        <p:txBody>
          <a:bodyPr/>
          <a:lstStyle/>
          <a:p>
            <a:r>
              <a:rPr lang="en-US" b="1" dirty="0" err="1" smtClean="0">
                <a:latin typeface="Times New Roman" panose="02020603050405020304" pitchFamily="18" charset="0"/>
                <a:cs typeface="Times New Roman" panose="02020603050405020304" pitchFamily="18" charset="0"/>
              </a:rPr>
              <a:t>Iman</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or </a:t>
            </a:r>
            <a:r>
              <a:rPr lang="en-US" b="1" dirty="0" smtClean="0">
                <a:latin typeface="Times New Roman" panose="02020603050405020304" pitchFamily="18" charset="0"/>
                <a:cs typeface="Times New Roman" panose="02020603050405020304" pitchFamily="18" charset="0"/>
              </a:rPr>
              <a:t>Faith</a:t>
            </a:r>
          </a:p>
          <a:p>
            <a:r>
              <a:rPr lang="en-US" b="1" dirty="0">
                <a:latin typeface="Times New Roman" panose="02020603050405020304" pitchFamily="18" charset="0"/>
                <a:cs typeface="Times New Roman" panose="02020603050405020304" pitchFamily="18" charset="0"/>
              </a:rPr>
              <a:t>Salah or </a:t>
            </a:r>
            <a:r>
              <a:rPr lang="en-US" b="1" dirty="0" smtClean="0">
                <a:latin typeface="Times New Roman" panose="02020603050405020304" pitchFamily="18" charset="0"/>
                <a:cs typeface="Times New Roman" panose="02020603050405020304" pitchFamily="18" charset="0"/>
              </a:rPr>
              <a:t>Prayer</a:t>
            </a:r>
          </a:p>
          <a:p>
            <a:r>
              <a:rPr lang="en-US" b="1" dirty="0" err="1" smtClean="0">
                <a:latin typeface="Times New Roman" panose="02020603050405020304" pitchFamily="18" charset="0"/>
                <a:cs typeface="Times New Roman" panose="02020603050405020304" pitchFamily="18" charset="0"/>
              </a:rPr>
              <a:t>Zakah</a:t>
            </a:r>
            <a:r>
              <a:rPr lang="en-US" b="1" dirty="0" smtClean="0">
                <a:latin typeface="Times New Roman" panose="02020603050405020304" pitchFamily="18" charset="0"/>
                <a:cs typeface="Times New Roman" panose="02020603050405020304" pitchFamily="18" charset="0"/>
              </a:rPr>
              <a:t> or Financial obligation</a:t>
            </a:r>
          </a:p>
          <a:p>
            <a:r>
              <a:rPr lang="en-US" b="1" dirty="0" err="1" smtClean="0">
                <a:latin typeface="Times New Roman" panose="02020603050405020304" pitchFamily="18" charset="0"/>
                <a:cs typeface="Times New Roman" panose="02020603050405020304" pitchFamily="18" charset="0"/>
              </a:rPr>
              <a:t>Sawm</a:t>
            </a:r>
            <a:r>
              <a:rPr lang="en-US" b="1" dirty="0" smtClean="0">
                <a:latin typeface="Times New Roman" panose="02020603050405020304" pitchFamily="18" charset="0"/>
                <a:cs typeface="Times New Roman" panose="02020603050405020304" pitchFamily="18" charset="0"/>
              </a:rPr>
              <a:t> or Fasting</a:t>
            </a:r>
          </a:p>
          <a:p>
            <a:r>
              <a:rPr lang="en-US" b="1" dirty="0">
                <a:latin typeface="Times New Roman" panose="02020603050405020304" pitchFamily="18" charset="0"/>
                <a:cs typeface="Times New Roman" panose="02020603050405020304" pitchFamily="18" charset="0"/>
              </a:rPr>
              <a:t>Hajj or Pilgrimage</a:t>
            </a:r>
          </a:p>
          <a:p>
            <a:endParaRPr lang="en-US" dirty="0" smtClean="0">
              <a:solidFill>
                <a:srgbClr val="FFFF00"/>
              </a:solidFill>
            </a:endParaRPr>
          </a:p>
          <a:p>
            <a:endParaRPr lang="en-US" dirty="0">
              <a:solidFill>
                <a:srgbClr val="FFFF00"/>
              </a:solidFill>
            </a:endParaRPr>
          </a:p>
          <a:p>
            <a:endParaRPr lang="en-US" b="1" dirty="0">
              <a:solidFill>
                <a:srgbClr val="FFFF00"/>
              </a:solidFill>
            </a:endParaRPr>
          </a:p>
          <a:p>
            <a:endParaRPr lang="en-US" dirty="0"/>
          </a:p>
        </p:txBody>
      </p:sp>
    </p:spTree>
    <p:extLst>
      <p:ext uri="{BB962C8B-B14F-4D97-AF65-F5344CB8AC3E}">
        <p14:creationId xmlns:p14="http://schemas.microsoft.com/office/powerpoint/2010/main" val="199757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The Five Pillars of Islam</a:t>
            </a:r>
            <a:endParaRPr lang="en-US" b="1" dirty="0">
              <a:solidFill>
                <a:srgbClr val="FFFF00"/>
              </a:solidFill>
            </a:endParaRPr>
          </a:p>
        </p:txBody>
      </p:sp>
      <p:sp>
        <p:nvSpPr>
          <p:cNvPr id="3" name="Content Placeholder 2"/>
          <p:cNvSpPr>
            <a:spLocks noGrp="1"/>
          </p:cNvSpPr>
          <p:nvPr>
            <p:ph idx="1"/>
          </p:nvPr>
        </p:nvSpPr>
        <p:spPr>
          <a:xfrm>
            <a:off x="680321" y="2336873"/>
            <a:ext cx="9613861" cy="4350530"/>
          </a:xfrm>
        </p:spPr>
        <p:txBody>
          <a:bodyPr/>
          <a:lstStyle/>
          <a:p>
            <a:r>
              <a:rPr lang="en-US" b="1" dirty="0" err="1" smtClean="0">
                <a:latin typeface="Times New Roman" panose="02020603050405020304" pitchFamily="18" charset="0"/>
                <a:cs typeface="Times New Roman" panose="02020603050405020304" pitchFamily="18" charset="0"/>
              </a:rPr>
              <a:t>Iman</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or Faith</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"There is none worthy of worship except God and Muhammad is the messenger of God." This declaration of faith is called the </a:t>
            </a:r>
            <a:r>
              <a:rPr lang="en-US" dirty="0" err="1">
                <a:latin typeface="Times New Roman" panose="02020603050405020304" pitchFamily="18" charset="0"/>
                <a:cs typeface="Times New Roman" panose="02020603050405020304" pitchFamily="18" charset="0"/>
              </a:rPr>
              <a:t>Shahadah</a:t>
            </a:r>
            <a:r>
              <a:rPr lang="en-US" dirty="0">
                <a:latin typeface="Times New Roman" panose="02020603050405020304" pitchFamily="18" charset="0"/>
                <a:cs typeface="Times New Roman" panose="02020603050405020304" pitchFamily="18" charset="0"/>
              </a:rPr>
              <a:t>, a simple formula that all the faithful pronounce. The significance of this declaration is the belief that the only purpose of life is to serve and obey God, and this is achieved through the teachings and practices of the Last  Prophet, Muhammad. </a:t>
            </a:r>
          </a:p>
        </p:txBody>
      </p:sp>
    </p:spTree>
    <p:extLst>
      <p:ext uri="{BB962C8B-B14F-4D97-AF65-F5344CB8AC3E}">
        <p14:creationId xmlns:p14="http://schemas.microsoft.com/office/powerpoint/2010/main" val="103179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189</TotalTime>
  <Words>2453</Words>
  <Application>Microsoft Office PowerPoint</Application>
  <PresentationFormat>Widescreen</PresentationFormat>
  <Paragraphs>163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Times New Roman</vt:lpstr>
      <vt:lpstr>Trebuchet MS</vt:lpstr>
      <vt:lpstr>Berlin</vt:lpstr>
      <vt:lpstr>WHAT IS ISLAM?</vt:lpstr>
      <vt:lpstr>Table of Contents</vt:lpstr>
      <vt:lpstr>What is Islam?</vt:lpstr>
      <vt:lpstr>Definitions</vt:lpstr>
      <vt:lpstr>Definitions</vt:lpstr>
      <vt:lpstr>Definitions</vt:lpstr>
      <vt:lpstr>Definitions</vt:lpstr>
      <vt:lpstr>The Five Pillars of Islam</vt:lpstr>
      <vt:lpstr>The Five Pillars of Islam</vt:lpstr>
      <vt:lpstr>The Five Pillars of Islam</vt:lpstr>
      <vt:lpstr>The Five Pillars of Islam</vt:lpstr>
      <vt:lpstr>The Five Pillars of Islam</vt:lpstr>
      <vt:lpstr>The Five Pillars of Islam</vt:lpstr>
      <vt:lpstr>It’s all about Sharia Law!</vt:lpstr>
      <vt:lpstr>Is Sharia Law a threat to democracy?</vt:lpstr>
      <vt:lpstr>Is Sharia Law a threat to democracy?</vt:lpstr>
      <vt:lpstr>Is Sharia Law a threat to democracy?</vt:lpstr>
      <vt:lpstr>The policy of deception, Abrogation</vt:lpstr>
      <vt:lpstr>The policy of deception, Dimmi</vt:lpstr>
      <vt:lpstr>The policy of deception, Taqiyya</vt:lpstr>
      <vt:lpstr>The policy of deception, Hudaibiya</vt:lpstr>
      <vt:lpstr>The policy of deception, Hudaibiya</vt:lpstr>
      <vt:lpstr>Adding it all together</vt:lpstr>
      <vt:lpstr>Adding it all together</vt:lpstr>
      <vt:lpstr>The people of Islam are not the problem!</vt:lpstr>
      <vt:lpstr>Muslims Want Peace</vt:lpstr>
      <vt:lpstr>Peace According to Islam</vt:lpstr>
      <vt:lpstr>A couple of websites to study</vt:lpstr>
      <vt:lpstr>Recommended Reading</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Carpenter</dc:creator>
  <cp:lastModifiedBy>Mark Carpenter</cp:lastModifiedBy>
  <cp:revision>65</cp:revision>
  <cp:lastPrinted>2017-06-27T14:33:05Z</cp:lastPrinted>
  <dcterms:created xsi:type="dcterms:W3CDTF">2017-06-11T21:32:27Z</dcterms:created>
  <dcterms:modified xsi:type="dcterms:W3CDTF">2017-09-06T16:16:51Z</dcterms:modified>
</cp:coreProperties>
</file>