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76" r:id="rId4"/>
    <p:sldId id="286" r:id="rId5"/>
    <p:sldId id="285" r:id="rId6"/>
    <p:sldId id="284" r:id="rId7"/>
    <p:sldId id="283" r:id="rId8"/>
    <p:sldId id="282" r:id="rId9"/>
    <p:sldId id="261" r:id="rId10"/>
    <p:sldId id="271" r:id="rId11"/>
    <p:sldId id="260" r:id="rId12"/>
    <p:sldId id="262" r:id="rId13"/>
    <p:sldId id="298" r:id="rId14"/>
    <p:sldId id="310" r:id="rId15"/>
    <p:sldId id="303" r:id="rId16"/>
    <p:sldId id="305" r:id="rId17"/>
    <p:sldId id="304" r:id="rId18"/>
    <p:sldId id="306" r:id="rId19"/>
    <p:sldId id="307" r:id="rId20"/>
    <p:sldId id="308" r:id="rId21"/>
    <p:sldId id="309" r:id="rId22"/>
    <p:sldId id="287" r:id="rId23"/>
    <p:sldId id="269" r:id="rId24"/>
    <p:sldId id="267" r:id="rId25"/>
    <p:sldId id="275" r:id="rId26"/>
    <p:sldId id="274" r:id="rId27"/>
    <p:sldId id="297" r:id="rId28"/>
    <p:sldId id="258" r:id="rId29"/>
    <p:sldId id="266" r:id="rId30"/>
    <p:sldId id="265" r:id="rId31"/>
    <p:sldId id="264" r:id="rId32"/>
    <p:sldId id="257" r:id="rId33"/>
    <p:sldId id="273" r:id="rId34"/>
    <p:sldId id="279" r:id="rId35"/>
    <p:sldId id="295" r:id="rId36"/>
    <p:sldId id="290" r:id="rId37"/>
    <p:sldId id="294" r:id="rId38"/>
    <p:sldId id="293" r:id="rId39"/>
    <p:sldId id="291" r:id="rId40"/>
    <p:sldId id="292" r:id="rId41"/>
    <p:sldId id="289" r:id="rId42"/>
    <p:sldId id="28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12/3/2017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12/3/2017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12/3/2017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12/3/2017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12/3/2017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12/3/2017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12/3/2017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ZLWm48fhCGQ"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biblia.com/bible/esv/Genesis%201.27" TargetMode="External"/><Relationship Id="rId13" Type="http://schemas.openxmlformats.org/officeDocument/2006/relationships/hyperlink" Target="https://biblia.com/bible/esv/Isaiah%2044.6" TargetMode="External"/><Relationship Id="rId18" Type="http://schemas.openxmlformats.org/officeDocument/2006/relationships/hyperlink" Target="https://biblia.com/bible/esv/John%201.14" TargetMode="External"/><Relationship Id="rId3" Type="http://schemas.openxmlformats.org/officeDocument/2006/relationships/hyperlink" Target="https://biblia.com/bible/esv/1%20Tim%206.15" TargetMode="External"/><Relationship Id="rId21" Type="http://schemas.openxmlformats.org/officeDocument/2006/relationships/hyperlink" Target="https://biblia.com/bible/esv/John%203.16" TargetMode="External"/><Relationship Id="rId7" Type="http://schemas.openxmlformats.org/officeDocument/2006/relationships/hyperlink" Target="https://biblia.com/bible/esv/Gen%201.26" TargetMode="External"/><Relationship Id="rId12" Type="http://schemas.openxmlformats.org/officeDocument/2006/relationships/hyperlink" Target="https://biblia.com/bible/esv/Isaiah%2043.10" TargetMode="External"/><Relationship Id="rId17" Type="http://schemas.openxmlformats.org/officeDocument/2006/relationships/hyperlink" Target="https://biblia.com/bible/esv/John%201.2" TargetMode="External"/><Relationship Id="rId2" Type="http://schemas.openxmlformats.org/officeDocument/2006/relationships/hyperlink" Target="https://biblia.com/bible/esv/Gen%201.3" TargetMode="External"/><Relationship Id="rId16" Type="http://schemas.openxmlformats.org/officeDocument/2006/relationships/hyperlink" Target="https://biblia.com/bible/esv/John%201.1" TargetMode="External"/><Relationship Id="rId20" Type="http://schemas.openxmlformats.org/officeDocument/2006/relationships/hyperlink" Target="https://biblia.com/bible/esv/John%201.18" TargetMode="External"/><Relationship Id="rId1" Type="http://schemas.openxmlformats.org/officeDocument/2006/relationships/slideLayout" Target="../slideLayouts/slideLayout2.xml"/><Relationship Id="rId6" Type="http://schemas.openxmlformats.org/officeDocument/2006/relationships/hyperlink" Target="https://biblia.com/bible/esv/John%204.24" TargetMode="External"/><Relationship Id="rId11" Type="http://schemas.openxmlformats.org/officeDocument/2006/relationships/hyperlink" Target="https://biblia.com/bible/esv/Isa%201.6-11" TargetMode="External"/><Relationship Id="rId24" Type="http://schemas.openxmlformats.org/officeDocument/2006/relationships/hyperlink" Target="https://biblia.com/bible/esv/Phil%202.6-7" TargetMode="External"/><Relationship Id="rId5" Type="http://schemas.openxmlformats.org/officeDocument/2006/relationships/hyperlink" Target="https://biblia.com/bible/esv/Heb%2011.3" TargetMode="External"/><Relationship Id="rId15" Type="http://schemas.openxmlformats.org/officeDocument/2006/relationships/hyperlink" Target="https://biblia.com/bible/esv/Ps%208.6-8" TargetMode="External"/><Relationship Id="rId23" Type="http://schemas.openxmlformats.org/officeDocument/2006/relationships/hyperlink" Target="https://biblia.com/bible/esv/Col%202.9" TargetMode="External"/><Relationship Id="rId10" Type="http://schemas.openxmlformats.org/officeDocument/2006/relationships/hyperlink" Target="https://biblia.com/bible/esv/Gal%204.8" TargetMode="External"/><Relationship Id="rId19" Type="http://schemas.openxmlformats.org/officeDocument/2006/relationships/hyperlink" Target="https://biblia.com/bible/esv/John%201.15" TargetMode="External"/><Relationship Id="rId4" Type="http://schemas.openxmlformats.org/officeDocument/2006/relationships/hyperlink" Target="https://biblia.com/bible/esv/Mark%2011.22" TargetMode="External"/><Relationship Id="rId9" Type="http://schemas.openxmlformats.org/officeDocument/2006/relationships/hyperlink" Target="https://biblia.com/bible/esv/Genesis%209.6" TargetMode="External"/><Relationship Id="rId14" Type="http://schemas.openxmlformats.org/officeDocument/2006/relationships/hyperlink" Target="https://biblia.com/bible/esv/Ezek%2028.2" TargetMode="External"/><Relationship Id="rId22" Type="http://schemas.openxmlformats.org/officeDocument/2006/relationships/hyperlink" Target="https://biblia.com/bible/esv/1%20John%204.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iblia.com/bible/esv/Ps%2033.20-22" TargetMode="External"/><Relationship Id="rId2" Type="http://schemas.openxmlformats.org/officeDocument/2006/relationships/hyperlink" Target="https://biblia.com/bible/esv/Gen%203.5" TargetMode="External"/><Relationship Id="rId1" Type="http://schemas.openxmlformats.org/officeDocument/2006/relationships/slideLayout" Target="../slideLayouts/slideLayout2.xml"/><Relationship Id="rId5" Type="http://schemas.openxmlformats.org/officeDocument/2006/relationships/hyperlink" Target="https://biblia.com/bible/esv/Heb%2012.2" TargetMode="External"/><Relationship Id="rId4" Type="http://schemas.openxmlformats.org/officeDocument/2006/relationships/hyperlink" Target="https://biblia.com/bible/esv/Eph%202.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55210"/>
            <a:ext cx="9448800" cy="1825096"/>
          </a:xfrm>
        </p:spPr>
        <p:txBody>
          <a:bodyPr/>
          <a:lstStyle/>
          <a:p>
            <a:pPr algn="ctr"/>
            <a:r>
              <a:rPr lang="en-US" b="1" dirty="0" smtClean="0"/>
              <a:t>The Word faith movement</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307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3062553"/>
            <a:ext cx="9448800" cy="1825096"/>
          </a:xfrm>
        </p:spPr>
        <p:txBody>
          <a:bodyPr>
            <a:noAutofit/>
          </a:bodyPr>
          <a:lstStyle/>
          <a:p>
            <a:pPr algn="ctr"/>
            <a:r>
              <a:rPr lang="en-US" b="1" dirty="0" smtClean="0">
                <a:solidFill>
                  <a:srgbClr val="FFFF00"/>
                </a:solidFill>
              </a:rPr>
              <a:t>The story of creation from the word of faith movement’s perspective</a:t>
            </a:r>
            <a:endParaRPr lang="en-US" b="1" dirty="0">
              <a:solidFill>
                <a:srgbClr val="FFFF00"/>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2173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Example of blasphemy!</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hlinkClick r:id="rId2"/>
              </a:rPr>
              <a:t>Gloria </a:t>
            </a:r>
            <a:r>
              <a:rPr lang="en-US" b="1" dirty="0" err="1" smtClean="0">
                <a:hlinkClick r:id="rId2"/>
              </a:rPr>
              <a:t>Olsteen</a:t>
            </a:r>
            <a:r>
              <a:rPr lang="en-US" b="1" dirty="0" smtClean="0">
                <a:hlinkClick r:id="rId2"/>
              </a:rPr>
              <a:t>: </a:t>
            </a:r>
            <a:r>
              <a:rPr lang="en-US" dirty="0" smtClean="0">
                <a:hlinkClick r:id="rId2"/>
              </a:rPr>
              <a:t>https</a:t>
            </a:r>
            <a:r>
              <a:rPr lang="en-US" dirty="0">
                <a:hlinkClick r:id="rId2"/>
              </a:rPr>
              <a:t>://www.youtube.com/watch?v=ZLWm48fhCGQ</a:t>
            </a:r>
            <a:endParaRPr lang="en-US" dirty="0"/>
          </a:p>
        </p:txBody>
      </p:sp>
    </p:spTree>
    <p:extLst>
      <p:ext uri="{BB962C8B-B14F-4D97-AF65-F5344CB8AC3E}">
        <p14:creationId xmlns:p14="http://schemas.microsoft.com/office/powerpoint/2010/main" val="2233208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flipV="1">
            <a:off x="685800" y="418011"/>
            <a:ext cx="10820399" cy="335522"/>
          </a:xfrm>
        </p:spPr>
        <p:txBody>
          <a:bodyPr>
            <a:normAutofit fontScale="90000"/>
          </a:bodyPr>
          <a:lstStyle/>
          <a:p>
            <a:pPr algn="l"/>
            <a:endParaRPr lang="en-US" dirty="0"/>
          </a:p>
        </p:txBody>
      </p:sp>
      <p:sp>
        <p:nvSpPr>
          <p:cNvPr id="10" name="Text Placeholder 9"/>
          <p:cNvSpPr>
            <a:spLocks noGrp="1"/>
          </p:cNvSpPr>
          <p:nvPr>
            <p:ph type="body" idx="1"/>
          </p:nvPr>
        </p:nvSpPr>
        <p:spPr>
          <a:xfrm>
            <a:off x="685800" y="940526"/>
            <a:ext cx="10828867" cy="5603965"/>
          </a:xfrm>
        </p:spPr>
        <p:txBody>
          <a:bodyPr>
            <a:normAutofit/>
          </a:bodyPr>
          <a:lstStyle/>
          <a:p>
            <a:pPr algn="l"/>
            <a:r>
              <a:rPr lang="en-US" sz="4000" b="1" dirty="0" smtClean="0"/>
              <a:t>“All believers are theologians for everyone has beliefs about God, moral issues, the church, and many other subjects. The question is whether each individual is a good or bad theologian. Good theologians do not use Scripture to suit their purposes but rather allow Scripture to form their understanding of doctrine.” (David W. Jones, Health, Wealth, and Happiness)</a:t>
            </a:r>
            <a:endParaRPr lang="en-US" sz="4000" b="1" dirty="0"/>
          </a:p>
        </p:txBody>
      </p:sp>
    </p:spTree>
    <p:extLst>
      <p:ext uri="{BB962C8B-B14F-4D97-AF65-F5344CB8AC3E}">
        <p14:creationId xmlns:p14="http://schemas.microsoft.com/office/powerpoint/2010/main" val="1328303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en-US" b="1" dirty="0" smtClean="0">
                <a:solidFill>
                  <a:srgbClr val="FFFF00"/>
                </a:solidFill>
              </a:rPr>
              <a:t>basic teachings of the word faith movement</a:t>
            </a:r>
            <a:endParaRPr lang="en-US" b="1" dirty="0">
              <a:solidFill>
                <a:srgbClr val="FFFF00"/>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6881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Five pillars of the word faith movement</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t>A distorted view of God</a:t>
            </a:r>
          </a:p>
          <a:p>
            <a:r>
              <a:rPr lang="en-US" b="1" dirty="0" smtClean="0"/>
              <a:t>An elevation of mind over matter (Force of faith)</a:t>
            </a:r>
          </a:p>
          <a:p>
            <a:r>
              <a:rPr lang="en-US" b="1" dirty="0" smtClean="0"/>
              <a:t>An exalted view of mankind</a:t>
            </a:r>
          </a:p>
          <a:p>
            <a:r>
              <a:rPr lang="en-US" b="1" dirty="0" smtClean="0"/>
              <a:t>Focus of health and wealth</a:t>
            </a:r>
          </a:p>
          <a:p>
            <a:r>
              <a:rPr lang="en-US" b="1" dirty="0" smtClean="0"/>
              <a:t>An unorthodox view of salvation</a:t>
            </a:r>
            <a:endParaRPr lang="en-US" b="1" dirty="0"/>
          </a:p>
        </p:txBody>
      </p:sp>
    </p:spTree>
    <p:extLst>
      <p:ext uri="{BB962C8B-B14F-4D97-AF65-F5344CB8AC3E}">
        <p14:creationId xmlns:p14="http://schemas.microsoft.com/office/powerpoint/2010/main" val="24868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Faith, creation, </a:t>
            </a:r>
            <a:r>
              <a:rPr lang="en-US" b="1" dirty="0" err="1" smtClean="0">
                <a:solidFill>
                  <a:srgbClr val="FFFF00"/>
                </a:solidFill>
              </a:rPr>
              <a:t>adam</a:t>
            </a:r>
            <a:r>
              <a:rPr lang="en-US" b="1" dirty="0" smtClean="0">
                <a:solidFill>
                  <a:srgbClr val="FFFF00"/>
                </a:solidFill>
              </a:rPr>
              <a:t> and eve</a:t>
            </a:r>
            <a:endParaRPr lang="en-US" b="1" dirty="0">
              <a:solidFill>
                <a:srgbClr val="FFFF00"/>
              </a:solidFill>
            </a:endParaRPr>
          </a:p>
        </p:txBody>
      </p:sp>
      <p:sp>
        <p:nvSpPr>
          <p:cNvPr id="4" name="Content Placeholder 3"/>
          <p:cNvSpPr>
            <a:spLocks noGrp="1"/>
          </p:cNvSpPr>
          <p:nvPr>
            <p:ph idx="1"/>
          </p:nvPr>
        </p:nvSpPr>
        <p:spPr/>
        <p:txBody>
          <a:bodyPr>
            <a:normAutofit fontScale="92500"/>
          </a:bodyPr>
          <a:lstStyle/>
          <a:p>
            <a:r>
              <a:rPr lang="en-US" b="1" dirty="0" smtClean="0"/>
              <a:t>Virtually all the theology of the word faith movement can be traced to E. W. Kenyon, Kenneth </a:t>
            </a:r>
            <a:r>
              <a:rPr lang="en-US" b="1" dirty="0" err="1" smtClean="0"/>
              <a:t>Hagin</a:t>
            </a:r>
            <a:r>
              <a:rPr lang="en-US" b="1" dirty="0" smtClean="0"/>
              <a:t>, Kenneth Copeland, Frederick C. Price and Charles Capps.</a:t>
            </a:r>
          </a:p>
          <a:p>
            <a:r>
              <a:rPr lang="en-US" b="1" dirty="0" smtClean="0"/>
              <a:t>God is a being </a:t>
            </a:r>
            <a:r>
              <a:rPr lang="en-US" b="1" smtClean="0"/>
              <a:t>who </a:t>
            </a:r>
            <a:r>
              <a:rPr lang="en-US" b="1" smtClean="0"/>
              <a:t>stands </a:t>
            </a:r>
            <a:r>
              <a:rPr lang="en-US" b="1" dirty="0" smtClean="0"/>
              <a:t>approximately six feet tall, weighs some two hundred pounds and looks exactly like a man. </a:t>
            </a:r>
          </a:p>
          <a:p>
            <a:r>
              <a:rPr lang="en-US" b="1" dirty="0" smtClean="0"/>
              <a:t>Faith is a literal substance. Words are containers that hold faith and contain spiritual force. The phrase “force of faith” is often used.</a:t>
            </a:r>
          </a:p>
          <a:p>
            <a:r>
              <a:rPr lang="en-US" b="1" dirty="0" smtClean="0"/>
              <a:t>All things, including God, are subject to this “force of faith.” </a:t>
            </a:r>
          </a:p>
          <a:p>
            <a:r>
              <a:rPr lang="en-US" b="1" dirty="0" smtClean="0"/>
              <a:t>The greatest thing God conceived of and created was an exact duplicate of himself.</a:t>
            </a:r>
          </a:p>
          <a:p>
            <a:r>
              <a:rPr lang="en-US" b="1" dirty="0" smtClean="0"/>
              <a:t>God eventually went to Adam, who was anatomically male and female, and separated the female part from the male part to make a “womb-man”. Adam named this “man with a womb” Eve. </a:t>
            </a:r>
            <a:endParaRPr lang="en-US" b="1" dirty="0"/>
          </a:p>
        </p:txBody>
      </p:sp>
    </p:spTree>
    <p:extLst>
      <p:ext uri="{BB962C8B-B14F-4D97-AF65-F5344CB8AC3E}">
        <p14:creationId xmlns:p14="http://schemas.microsoft.com/office/powerpoint/2010/main" val="25138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a:solidFill>
                  <a:srgbClr val="FFFF00"/>
                </a:solidFill>
              </a:rPr>
              <a:t>Faith, creation, </a:t>
            </a:r>
            <a:r>
              <a:rPr lang="en-US" b="1" dirty="0" err="1">
                <a:solidFill>
                  <a:srgbClr val="FFFF00"/>
                </a:solidFill>
              </a:rPr>
              <a:t>adam</a:t>
            </a:r>
            <a:r>
              <a:rPr lang="en-US" b="1" dirty="0">
                <a:solidFill>
                  <a:srgbClr val="FFFF00"/>
                </a:solidFill>
              </a:rPr>
              <a:t> and eve</a:t>
            </a:r>
          </a:p>
        </p:txBody>
      </p:sp>
      <p:sp>
        <p:nvSpPr>
          <p:cNvPr id="4" name="Content Placeholder 3"/>
          <p:cNvSpPr>
            <a:spLocks noGrp="1"/>
          </p:cNvSpPr>
          <p:nvPr>
            <p:ph idx="1"/>
          </p:nvPr>
        </p:nvSpPr>
        <p:spPr/>
        <p:txBody>
          <a:bodyPr/>
          <a:lstStyle/>
          <a:p>
            <a:r>
              <a:rPr lang="en-US" b="1" dirty="0" smtClean="0"/>
              <a:t>The fall caused Adam and Eve’s divine natures to be replaced with Satan’s nature. They also lost their ruler-ship to planet earth. Even God was barred from having full access to earth because Adam and Eve were under His lordship when they “fell.” Through their disobedience Satan became the god of this world.</a:t>
            </a:r>
          </a:p>
        </p:txBody>
      </p:sp>
    </p:spTree>
    <p:extLst>
      <p:ext uri="{BB962C8B-B14F-4D97-AF65-F5344CB8AC3E}">
        <p14:creationId xmlns:p14="http://schemas.microsoft.com/office/powerpoint/2010/main" val="32275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err="1" smtClean="0">
                <a:solidFill>
                  <a:srgbClr val="FFFF00"/>
                </a:solidFill>
              </a:rPr>
              <a:t>jesus</a:t>
            </a:r>
            <a:endParaRPr lang="en-US" b="1" dirty="0">
              <a:solidFill>
                <a:srgbClr val="FFFF00"/>
              </a:solidFill>
            </a:endParaRPr>
          </a:p>
        </p:txBody>
      </p:sp>
      <p:sp>
        <p:nvSpPr>
          <p:cNvPr id="4" name="Content Placeholder 3"/>
          <p:cNvSpPr>
            <a:spLocks noGrp="1"/>
          </p:cNvSpPr>
          <p:nvPr>
            <p:ph idx="1"/>
          </p:nvPr>
        </p:nvSpPr>
        <p:spPr/>
        <p:txBody>
          <a:bodyPr>
            <a:normAutofit lnSpcReduction="10000"/>
          </a:bodyPr>
          <a:lstStyle/>
          <a:p>
            <a:r>
              <a:rPr lang="en-US" b="1" dirty="0"/>
              <a:t>God regained access to earth through Abraham. This only worked because Abraham gave God permission to use him. In return for allowing God to bring the Messiah through his lineage, Abraham received unlimited health and wealth.</a:t>
            </a:r>
          </a:p>
          <a:p>
            <a:r>
              <a:rPr lang="en-US" b="1" dirty="0"/>
              <a:t>For centuries God visualized Jesus (force of faith). When the time came God, through speaking, transmitted the image of Jesus to Mary. Her embryo became the pure Word of God. </a:t>
            </a:r>
            <a:r>
              <a:rPr lang="en-US" b="1" dirty="0" smtClean="0"/>
              <a:t>When Mary gave birth, the Word literally became flesh.</a:t>
            </a:r>
          </a:p>
          <a:p>
            <a:r>
              <a:rPr lang="en-US" b="1" dirty="0" smtClean="0"/>
              <a:t>While on earth Jesus was wealthy. He lived in a big house, had a great deal of money, and wore the finest clothes.</a:t>
            </a:r>
          </a:p>
          <a:p>
            <a:r>
              <a:rPr lang="en-US" b="1" dirty="0" smtClean="0"/>
              <a:t>In order to redeem humanity, Jesus had to die spiritually as well as physically. Through the resurrection, Jesus was born again</a:t>
            </a:r>
          </a:p>
          <a:p>
            <a:endParaRPr lang="en-US" dirty="0"/>
          </a:p>
          <a:p>
            <a:endParaRPr lang="en-US" dirty="0"/>
          </a:p>
        </p:txBody>
      </p:sp>
    </p:spTree>
    <p:extLst>
      <p:ext uri="{BB962C8B-B14F-4D97-AF65-F5344CB8AC3E}">
        <p14:creationId xmlns:p14="http://schemas.microsoft.com/office/powerpoint/2010/main" val="136669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Salvation and prosperity</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t>Having your satanic nature replaced by God’s divine nature. The transformation is so identical to Jesus’ transformation that Christians become little gods.</a:t>
            </a:r>
          </a:p>
          <a:p>
            <a:r>
              <a:rPr lang="en-US" b="1" dirty="0" smtClean="0"/>
              <a:t>Because Christians are now little gods they have access to the “God-kind of faith,” which can be used to get virtually anything they want. Christians have authority over earth, Satan, sickness and disease. Consequently, believers should never pray God’s will be done.</a:t>
            </a:r>
          </a:p>
          <a:p>
            <a:r>
              <a:rPr lang="en-US" b="1" dirty="0" smtClean="0"/>
              <a:t>To obtain specific desires, Christians must do three things (1) loose the power of the “force of faith” by speaking positive words; (2) believe that whatever has been confessed will definitely be received; (3) ignore or look beyond the visible reality and continue claiming what has been confessed</a:t>
            </a:r>
          </a:p>
          <a:p>
            <a:endParaRPr lang="en-US" dirty="0"/>
          </a:p>
        </p:txBody>
      </p:sp>
    </p:spTree>
    <p:extLst>
      <p:ext uri="{BB962C8B-B14F-4D97-AF65-F5344CB8AC3E}">
        <p14:creationId xmlns:p14="http://schemas.microsoft.com/office/powerpoint/2010/main" val="329227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a:solidFill>
                  <a:srgbClr val="FFFF00"/>
                </a:solidFill>
              </a:rPr>
              <a:t>Salvation and prosperity</a:t>
            </a:r>
            <a:endParaRPr lang="en-US" dirty="0"/>
          </a:p>
        </p:txBody>
      </p:sp>
      <p:sp>
        <p:nvSpPr>
          <p:cNvPr id="3" name="Content Placeholder 2"/>
          <p:cNvSpPr>
            <a:spLocks noGrp="1"/>
          </p:cNvSpPr>
          <p:nvPr>
            <p:ph idx="1"/>
          </p:nvPr>
        </p:nvSpPr>
        <p:spPr/>
        <p:txBody>
          <a:bodyPr/>
          <a:lstStyle/>
          <a:p>
            <a:r>
              <a:rPr lang="en-US" b="1" dirty="0" smtClean="0"/>
              <a:t>Everything bad, including poverty and sickness, comes from Satan. God’s people should have a completely blessed life. Any Christian not experiencing such a life is either in sin, or has no faith.</a:t>
            </a:r>
          </a:p>
          <a:p>
            <a:r>
              <a:rPr lang="en-US" b="1" dirty="0" smtClean="0"/>
              <a:t>The power of audible confession is so great that sometimes a person can unknowingly bring tragedy upon themselves by making negative confessions. </a:t>
            </a:r>
            <a:endParaRPr lang="en-US" b="1" dirty="0"/>
          </a:p>
        </p:txBody>
      </p:sp>
    </p:spTree>
    <p:extLst>
      <p:ext uri="{BB962C8B-B14F-4D97-AF65-F5344CB8AC3E}">
        <p14:creationId xmlns:p14="http://schemas.microsoft.com/office/powerpoint/2010/main" val="403078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One movement with multiple names</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t>Word Faith movement</a:t>
            </a:r>
          </a:p>
          <a:p>
            <a:r>
              <a:rPr lang="en-US" b="1" dirty="0" smtClean="0"/>
              <a:t>Word of faith movement</a:t>
            </a:r>
          </a:p>
          <a:p>
            <a:r>
              <a:rPr lang="en-US" b="1" dirty="0" smtClean="0"/>
              <a:t>The prosperity gospel</a:t>
            </a:r>
          </a:p>
          <a:p>
            <a:r>
              <a:rPr lang="en-US" b="1" dirty="0" smtClean="0"/>
              <a:t>Name it and claim it</a:t>
            </a:r>
          </a:p>
          <a:p>
            <a:r>
              <a:rPr lang="en-US" b="1" dirty="0" smtClean="0"/>
              <a:t>Health and wealth gospel</a:t>
            </a:r>
          </a:p>
          <a:p>
            <a:r>
              <a:rPr lang="en-US" b="1" dirty="0" smtClean="0"/>
              <a:t>The gospel of success</a:t>
            </a:r>
          </a:p>
          <a:p>
            <a:r>
              <a:rPr lang="en-US" b="1" dirty="0" smtClean="0"/>
              <a:t>Positive confessional theology</a:t>
            </a:r>
            <a:endParaRPr lang="en-US" b="1" dirty="0"/>
          </a:p>
        </p:txBody>
      </p:sp>
    </p:spTree>
    <p:extLst>
      <p:ext uri="{BB962C8B-B14F-4D97-AF65-F5344CB8AC3E}">
        <p14:creationId xmlns:p14="http://schemas.microsoft.com/office/powerpoint/2010/main" val="358064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803404"/>
            <a:ext cx="9448800" cy="2010949"/>
          </a:xfrm>
        </p:spPr>
        <p:txBody>
          <a:bodyPr>
            <a:normAutofit fontScale="90000"/>
          </a:bodyPr>
          <a:lstStyle/>
          <a:p>
            <a:pPr algn="ctr"/>
            <a:r>
              <a:rPr lang="en-US" b="1" dirty="0" smtClean="0">
                <a:solidFill>
                  <a:srgbClr val="FFFF00"/>
                </a:solidFill>
              </a:rPr>
              <a:t>Why is it so important to humanize God and deify man?</a:t>
            </a:r>
            <a:endParaRPr lang="en-US" b="1" dirty="0">
              <a:solidFill>
                <a:srgbClr val="FFFF00"/>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2552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803405"/>
            <a:ext cx="9448800" cy="2755532"/>
          </a:xfrm>
        </p:spPr>
        <p:txBody>
          <a:bodyPr>
            <a:normAutofit fontScale="90000"/>
          </a:bodyPr>
          <a:lstStyle/>
          <a:p>
            <a:pPr algn="ctr"/>
            <a:r>
              <a:rPr lang="en-US" b="1" dirty="0" smtClean="0">
                <a:solidFill>
                  <a:srgbClr val="FFFF00"/>
                </a:solidFill>
              </a:rPr>
              <a:t>To humanize God and deify man is to put man in control of his own destiny</a:t>
            </a:r>
            <a:endParaRPr lang="en-US" b="1" dirty="0">
              <a:solidFill>
                <a:srgbClr val="FFFF00"/>
              </a:solidFill>
            </a:endParaRP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92825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solidFill>
                  <a:srgbClr val="FFFF00"/>
                </a:solidFill>
              </a:rPr>
              <a:t>What does the bible really say about pursuing wealth?</a:t>
            </a:r>
            <a:endParaRPr lang="en-US" sz="5400" b="1" dirty="0">
              <a:solidFill>
                <a:srgbClr val="FFFF00"/>
              </a:solidFill>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1331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What does God’s word really say about pursuing wealth?</a:t>
            </a:r>
            <a:endParaRPr lang="en-US" b="1"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a:t>
            </a:r>
            <a:r>
              <a:rPr lang="en-US" dirty="0"/>
              <a:t>Naked I came from my mother’s womb, and naked I shall return there. The Lord gave and the Lord has taken away. Blessed be the name of the Lord.” </a:t>
            </a:r>
            <a:r>
              <a:rPr lang="en-US" b="1" dirty="0"/>
              <a:t>Job 1:12</a:t>
            </a:r>
            <a:endParaRPr lang="en-US" dirty="0"/>
          </a:p>
          <a:p>
            <a:r>
              <a:rPr lang="en-US" dirty="0"/>
              <a:t>“Do not weary yourself to gain wealth, cease from your consideration of it.” </a:t>
            </a:r>
            <a:r>
              <a:rPr lang="en-US" b="1" dirty="0"/>
              <a:t>Proverbs 23:4</a:t>
            </a:r>
            <a:endParaRPr lang="en-US" dirty="0"/>
          </a:p>
          <a:p>
            <a:r>
              <a:rPr lang="en-US" dirty="0" smtClean="0"/>
              <a:t>“</a:t>
            </a:r>
            <a:r>
              <a:rPr lang="en-US" dirty="0"/>
              <a:t>Give me neither poverty nor riches; Feed me with the food that is my portion, That I not be full and deny You and say Who is the Lord? Or that I not be in want and steal and profane the name of my God.” </a:t>
            </a:r>
            <a:r>
              <a:rPr lang="en-US" b="1" dirty="0"/>
              <a:t>Proverbs 30:8-9</a:t>
            </a:r>
            <a:endParaRPr lang="en-US" dirty="0"/>
          </a:p>
          <a:p>
            <a:r>
              <a:rPr lang="en-US" dirty="0" smtClean="0"/>
              <a:t>“</a:t>
            </a:r>
            <a:r>
              <a:rPr lang="en-US" dirty="0"/>
              <a:t>Whoever loves money never has money enough; whoever loves wealth is never satisfied with his income. This too is meaningless.” </a:t>
            </a:r>
            <a:r>
              <a:rPr lang="en-US" b="1" dirty="0"/>
              <a:t>Ecclesiastes 5:10</a:t>
            </a:r>
            <a:endParaRPr lang="en-US" dirty="0"/>
          </a:p>
          <a:p>
            <a:r>
              <a:rPr lang="en-US" dirty="0" smtClean="0"/>
              <a:t>“</a:t>
            </a:r>
            <a:r>
              <a:rPr lang="en-US" dirty="0"/>
              <a:t>Seek first the kingdom of God and His righteousness, and all these things shall be given to you…” </a:t>
            </a:r>
            <a:r>
              <a:rPr lang="en-US" b="1" dirty="0"/>
              <a:t>Matthew 6:33</a:t>
            </a:r>
            <a:endParaRPr lang="en-US" dirty="0"/>
          </a:p>
          <a:p>
            <a:endParaRPr lang="en-US" dirty="0"/>
          </a:p>
        </p:txBody>
      </p:sp>
    </p:spTree>
    <p:extLst>
      <p:ext uri="{BB962C8B-B14F-4D97-AF65-F5344CB8AC3E}">
        <p14:creationId xmlns:p14="http://schemas.microsoft.com/office/powerpoint/2010/main" val="257671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a:solidFill>
                  <a:srgbClr val="FFFF00"/>
                </a:solidFill>
              </a:rPr>
              <a:t>What does God’s word really say about pursuing wealth?</a:t>
            </a:r>
            <a:endParaRPr lang="en-US" dirty="0"/>
          </a:p>
        </p:txBody>
      </p:sp>
      <p:sp>
        <p:nvSpPr>
          <p:cNvPr id="3" name="Content Placeholder 2"/>
          <p:cNvSpPr>
            <a:spLocks noGrp="1"/>
          </p:cNvSpPr>
          <p:nvPr>
            <p:ph idx="1"/>
          </p:nvPr>
        </p:nvSpPr>
        <p:spPr/>
        <p:txBody>
          <a:bodyPr>
            <a:normAutofit/>
          </a:bodyPr>
          <a:lstStyle/>
          <a:p>
            <a:r>
              <a:rPr lang="en-US" dirty="0" smtClean="0"/>
              <a:t>“</a:t>
            </a:r>
            <a:r>
              <a:rPr lang="en-US" dirty="0"/>
              <a:t>Foxes have holes and the birds of the air have nests, but the Son of Man has nowhere to lay His head.” </a:t>
            </a:r>
            <a:r>
              <a:rPr lang="en-US" b="1" dirty="0"/>
              <a:t>Matthew 8:20</a:t>
            </a:r>
            <a:endParaRPr lang="en-US" dirty="0"/>
          </a:p>
          <a:p>
            <a:r>
              <a:rPr lang="en-US" dirty="0" smtClean="0"/>
              <a:t>Jesus </a:t>
            </a:r>
            <a:r>
              <a:rPr lang="en-US" dirty="0"/>
              <a:t>said to him, "If you wish to be complete, go and sell your possessions and give to the poor, and you will have treasure in heaven; and come, follow Me." But when the young man heard this statement, he went away grieving; for he was one who owned much property. And Jesus said to His disciples, "Truly I say to you, it is hard for a rich man to enter the kingdom of heaven. "Again I say to you, it is easier for a camel to go through the eye of a needle, than for a rich man to enter the kingdom of God." When the disciples heard this, they were very astonished and said, "Then who can be saved?" And looking at them Jesus said to them, "With people this is impossible, but with God all things are possible." </a:t>
            </a:r>
            <a:r>
              <a:rPr lang="en-US" b="1" dirty="0"/>
              <a:t>Matthew 19:21-26</a:t>
            </a:r>
            <a:endParaRPr lang="en-US" dirty="0"/>
          </a:p>
          <a:p>
            <a:endParaRPr lang="en-US" dirty="0"/>
          </a:p>
        </p:txBody>
      </p:sp>
    </p:spTree>
    <p:extLst>
      <p:ext uri="{BB962C8B-B14F-4D97-AF65-F5344CB8AC3E}">
        <p14:creationId xmlns:p14="http://schemas.microsoft.com/office/powerpoint/2010/main" val="222083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a:solidFill>
                  <a:srgbClr val="FFFF00"/>
                </a:solidFill>
              </a:rPr>
              <a:t>What does God’s word really say about pursuing wealth?</a:t>
            </a:r>
            <a:endParaRPr lang="en-US" dirty="0"/>
          </a:p>
        </p:txBody>
      </p:sp>
      <p:sp>
        <p:nvSpPr>
          <p:cNvPr id="3" name="Content Placeholder 2"/>
          <p:cNvSpPr>
            <a:spLocks noGrp="1"/>
          </p:cNvSpPr>
          <p:nvPr>
            <p:ph idx="1"/>
          </p:nvPr>
        </p:nvSpPr>
        <p:spPr/>
        <p:txBody>
          <a:bodyPr>
            <a:normAutofit lnSpcReduction="10000"/>
          </a:bodyPr>
          <a:lstStyle/>
          <a:p>
            <a:r>
              <a:rPr lang="en-US" dirty="0"/>
              <a:t>“But the worries of the world, and the deceitfulness of riches, and the desires for other things enter in and choke the word, and it becomes unfruitful.” </a:t>
            </a:r>
            <a:r>
              <a:rPr lang="en-US" b="1" dirty="0"/>
              <a:t>Mark 4:19</a:t>
            </a:r>
            <a:endParaRPr lang="en-US" dirty="0"/>
          </a:p>
          <a:p>
            <a:r>
              <a:rPr lang="en-US" dirty="0" smtClean="0"/>
              <a:t>“</a:t>
            </a:r>
            <a:r>
              <a:rPr lang="en-US" dirty="0"/>
              <a:t>For what does it profit a man to gain the whole world, and forfeit his soul?” </a:t>
            </a:r>
            <a:r>
              <a:rPr lang="en-US" b="1" dirty="0"/>
              <a:t>Mark 8:36</a:t>
            </a:r>
            <a:endParaRPr lang="en-US" dirty="0"/>
          </a:p>
          <a:p>
            <a:r>
              <a:rPr lang="en-US" dirty="0" smtClean="0"/>
              <a:t>“</a:t>
            </a:r>
            <a:r>
              <a:rPr lang="en-US" dirty="0"/>
              <a:t>Not addicted to wine or pugnacious, but gentle, peaceable, free from the love of money…” </a:t>
            </a:r>
            <a:r>
              <a:rPr lang="en-US" b="1" dirty="0"/>
              <a:t>I Timothy 3:3</a:t>
            </a:r>
            <a:endParaRPr lang="en-US" dirty="0"/>
          </a:p>
          <a:p>
            <a:r>
              <a:rPr lang="en-US" dirty="0" smtClean="0"/>
              <a:t>“</a:t>
            </a:r>
            <a:r>
              <a:rPr lang="en-US" dirty="0"/>
              <a:t>But those who want to get rich fall into temptation and a snare and many foolish and harmful desires which plunge men into ruin and destruction. For the love of money is a root of all sorts of evil, and some by longing for it have wandered away from the faith and pierced themselves with many griefs. But flee from these things, you man of God, and pursue righteousness, godliness, faith, love, perseverance and gentleness.” </a:t>
            </a:r>
            <a:r>
              <a:rPr lang="en-US" b="1" dirty="0"/>
              <a:t>1 Timothy 6:9-11</a:t>
            </a:r>
            <a:endParaRPr lang="en-US" dirty="0"/>
          </a:p>
          <a:p>
            <a:endParaRPr lang="en-US" dirty="0"/>
          </a:p>
        </p:txBody>
      </p:sp>
    </p:spTree>
    <p:extLst>
      <p:ext uri="{BB962C8B-B14F-4D97-AF65-F5344CB8AC3E}">
        <p14:creationId xmlns:p14="http://schemas.microsoft.com/office/powerpoint/2010/main" val="126162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a:solidFill>
                  <a:srgbClr val="FFFF00"/>
                </a:solidFill>
              </a:rPr>
              <a:t>What does God’s word really say about pursuing wealth?</a:t>
            </a:r>
            <a:endParaRPr lang="en-US" dirty="0"/>
          </a:p>
        </p:txBody>
      </p:sp>
      <p:sp>
        <p:nvSpPr>
          <p:cNvPr id="3" name="Content Placeholder 2"/>
          <p:cNvSpPr>
            <a:spLocks noGrp="1"/>
          </p:cNvSpPr>
          <p:nvPr>
            <p:ph idx="1"/>
          </p:nvPr>
        </p:nvSpPr>
        <p:spPr>
          <a:xfrm>
            <a:off x="685800" y="2194560"/>
            <a:ext cx="10820400" cy="4258491"/>
          </a:xfrm>
        </p:spPr>
        <p:txBody>
          <a:bodyPr>
            <a:normAutofit lnSpcReduction="10000"/>
          </a:bodyPr>
          <a:lstStyle/>
          <a:p>
            <a:r>
              <a:rPr lang="en-US" dirty="0"/>
              <a:t>“But realize this, that in the last days difficult times will come. 2 For men will be lovers of self, </a:t>
            </a:r>
            <a:r>
              <a:rPr lang="en-US" b="1" dirty="0"/>
              <a:t>lovers of money</a:t>
            </a:r>
            <a:r>
              <a:rPr lang="en-US" dirty="0"/>
              <a:t>… lovers of pleasure rather than lovers of God, holding to a form of godliness, although they have denied its power; Avoid such men as these.”  </a:t>
            </a:r>
            <a:r>
              <a:rPr lang="en-US" b="1" dirty="0"/>
              <a:t>II Timothy 3:1-5</a:t>
            </a:r>
            <a:endParaRPr lang="en-US" dirty="0"/>
          </a:p>
          <a:p>
            <a:r>
              <a:rPr lang="en-US" dirty="0" smtClean="0"/>
              <a:t>“</a:t>
            </a:r>
            <a:r>
              <a:rPr lang="en-US" dirty="0"/>
              <a:t>Make sure that your character is free from the love of money, being content with what you have; for He Himself has said, ‘I will never desert you, nor will I ever forsake you.” </a:t>
            </a:r>
            <a:r>
              <a:rPr lang="en-US" b="1" dirty="0"/>
              <a:t>Hebrews 13:5</a:t>
            </a:r>
            <a:endParaRPr lang="en-US" dirty="0"/>
          </a:p>
          <a:p>
            <a:r>
              <a:rPr lang="en-US" dirty="0"/>
              <a:t>“Come now, you rich, weep and howl for your miseries which are coming upon you. Your riches have rotted and your garments have become moth-eaten. Your gold and your silver have rusted; and their rust will be a witness against you and will consume your flesh like fire…  You have lived luxuriously on the earth and led a life of wanton pleasure; you have fattened your hearts in a day of slaughter. You have condemned and put to death the righteous man; he does not resist you.” </a:t>
            </a:r>
            <a:r>
              <a:rPr lang="en-US" b="1" dirty="0"/>
              <a:t>James 5:1-6</a:t>
            </a:r>
            <a:endParaRPr lang="en-US" dirty="0"/>
          </a:p>
          <a:p>
            <a:endParaRPr lang="en-US" dirty="0"/>
          </a:p>
        </p:txBody>
      </p:sp>
    </p:spTree>
    <p:extLst>
      <p:ext uri="{BB962C8B-B14F-4D97-AF65-F5344CB8AC3E}">
        <p14:creationId xmlns:p14="http://schemas.microsoft.com/office/powerpoint/2010/main" val="414274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en-US" b="1" dirty="0" smtClean="0">
                <a:solidFill>
                  <a:srgbClr val="FFFF00"/>
                </a:solidFill>
              </a:rPr>
              <a:t>The gospel according to scripture</a:t>
            </a:r>
            <a:endParaRPr lang="en-US" b="1" dirty="0">
              <a:solidFill>
                <a:srgbClr val="FFFF00"/>
              </a:solidFill>
            </a:endParaRP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98345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The gospel according to scripture</a:t>
            </a:r>
            <a:endParaRPr lang="en-US" b="1" dirty="0">
              <a:solidFill>
                <a:srgbClr val="FFFF00"/>
              </a:solidFill>
            </a:endParaRPr>
          </a:p>
        </p:txBody>
      </p:sp>
      <p:sp>
        <p:nvSpPr>
          <p:cNvPr id="3" name="Content Placeholder 2"/>
          <p:cNvSpPr>
            <a:spLocks noGrp="1"/>
          </p:cNvSpPr>
          <p:nvPr>
            <p:ph idx="1"/>
          </p:nvPr>
        </p:nvSpPr>
        <p:spPr/>
        <p:txBody>
          <a:bodyPr>
            <a:normAutofit/>
          </a:bodyPr>
          <a:lstStyle/>
          <a:p>
            <a:r>
              <a:rPr lang="en-US" sz="2800" b="1" dirty="0" smtClean="0"/>
              <a:t>“Now, I make known to you, brothers, the gospel which I preached to you, which also you received, in which also you stand, by which also you are saved, if you hold fast the word which I preached to you, unless you believed in vain. For I delivered to you as of first importance what I also received, that </a:t>
            </a:r>
            <a:r>
              <a:rPr lang="en-US" sz="2800" b="1" dirty="0" smtClean="0">
                <a:solidFill>
                  <a:srgbClr val="FFFF00"/>
                </a:solidFill>
              </a:rPr>
              <a:t>Christ died for our sins </a:t>
            </a:r>
            <a:r>
              <a:rPr lang="en-US" sz="2800" b="1" dirty="0" smtClean="0"/>
              <a:t>according to the Scriptures, and that </a:t>
            </a:r>
            <a:r>
              <a:rPr lang="en-US" sz="2800" b="1" dirty="0" smtClean="0">
                <a:solidFill>
                  <a:srgbClr val="FFFF00"/>
                </a:solidFill>
              </a:rPr>
              <a:t>He was buried</a:t>
            </a:r>
            <a:r>
              <a:rPr lang="en-US" sz="2800" b="1" dirty="0" smtClean="0"/>
              <a:t>, and that </a:t>
            </a:r>
            <a:r>
              <a:rPr lang="en-US" sz="2800" b="1" dirty="0" smtClean="0">
                <a:solidFill>
                  <a:srgbClr val="FFFF00"/>
                </a:solidFill>
              </a:rPr>
              <a:t>He was raised on the third day according</a:t>
            </a:r>
            <a:r>
              <a:rPr lang="en-US" sz="2800" b="1" dirty="0" smtClean="0"/>
              <a:t> to the Scriptures.” </a:t>
            </a:r>
          </a:p>
          <a:p>
            <a:r>
              <a:rPr lang="en-US" sz="2800" b="1" dirty="0" smtClean="0"/>
              <a:t>I Corinthians 15:1-4 </a:t>
            </a:r>
            <a:endParaRPr lang="en-US" sz="2800" b="1" dirty="0"/>
          </a:p>
        </p:txBody>
      </p:sp>
    </p:spTree>
    <p:extLst>
      <p:ext uri="{BB962C8B-B14F-4D97-AF65-F5344CB8AC3E}">
        <p14:creationId xmlns:p14="http://schemas.microsoft.com/office/powerpoint/2010/main" val="2005580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A basic fact about the gospel</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t>Without Jesus</a:t>
            </a:r>
          </a:p>
          <a:p>
            <a:r>
              <a:rPr lang="en-US" b="1" dirty="0" smtClean="0"/>
              <a:t>Without His dying for our sins</a:t>
            </a:r>
          </a:p>
          <a:p>
            <a:r>
              <a:rPr lang="en-US" b="1" dirty="0" smtClean="0"/>
              <a:t>Without His burial</a:t>
            </a:r>
          </a:p>
          <a:p>
            <a:r>
              <a:rPr lang="en-US" b="1" dirty="0" smtClean="0"/>
              <a:t>Without His resurrection</a:t>
            </a:r>
          </a:p>
          <a:p>
            <a:r>
              <a:rPr lang="en-US" b="1" dirty="0" smtClean="0"/>
              <a:t>There is no gospel!</a:t>
            </a:r>
          </a:p>
        </p:txBody>
      </p:sp>
    </p:spTree>
    <p:extLst>
      <p:ext uri="{BB962C8B-B14F-4D97-AF65-F5344CB8AC3E}">
        <p14:creationId xmlns:p14="http://schemas.microsoft.com/office/powerpoint/2010/main" val="150800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1659710"/>
            <a:ext cx="9448800" cy="685800"/>
          </a:xfrm>
        </p:spPr>
        <p:txBody>
          <a:bodyPr>
            <a:noAutofit/>
          </a:bodyPr>
          <a:lstStyle/>
          <a:p>
            <a:pPr algn="ctr"/>
            <a:r>
              <a:rPr lang="en-US" sz="7200" b="1" dirty="0" smtClean="0"/>
              <a:t>What is the Word Faith movement?</a:t>
            </a:r>
            <a:endParaRPr lang="en-US" sz="7200" b="1" dirty="0"/>
          </a:p>
        </p:txBody>
      </p:sp>
    </p:spTree>
    <p:extLst>
      <p:ext uri="{BB962C8B-B14F-4D97-AF65-F5344CB8AC3E}">
        <p14:creationId xmlns:p14="http://schemas.microsoft.com/office/powerpoint/2010/main" val="641650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God’s desired result of the gospel</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t>Justification</a:t>
            </a:r>
          </a:p>
          <a:p>
            <a:r>
              <a:rPr lang="en-US" b="1" dirty="0" smtClean="0"/>
              <a:t>Sanctification</a:t>
            </a:r>
          </a:p>
          <a:p>
            <a:r>
              <a:rPr lang="en-US" b="1" dirty="0" smtClean="0"/>
              <a:t>Glorification</a:t>
            </a:r>
          </a:p>
          <a:p>
            <a:endParaRPr lang="en-US" b="1" dirty="0"/>
          </a:p>
        </p:txBody>
      </p:sp>
    </p:spTree>
    <p:extLst>
      <p:ext uri="{BB962C8B-B14F-4D97-AF65-F5344CB8AC3E}">
        <p14:creationId xmlns:p14="http://schemas.microsoft.com/office/powerpoint/2010/main" val="336002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Truths about the Christian life revealed in scripture</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t>God’s promises are conditional: Romans 8:28</a:t>
            </a:r>
          </a:p>
          <a:p>
            <a:r>
              <a:rPr lang="en-US" b="1" dirty="0"/>
              <a:t>With salvation, you are bought with a price</a:t>
            </a:r>
          </a:p>
          <a:p>
            <a:r>
              <a:rPr lang="en-US" b="1" dirty="0" smtClean="0"/>
              <a:t>After salvation, God expects obedience:</a:t>
            </a:r>
          </a:p>
          <a:p>
            <a:r>
              <a:rPr lang="en-US" b="1" dirty="0" smtClean="0"/>
              <a:t>Our purpose is God’s glory, not personal success, or healing, or wealth</a:t>
            </a:r>
          </a:p>
          <a:p>
            <a:pPr marL="0" indent="0">
              <a:buNone/>
            </a:pPr>
            <a:endParaRPr lang="en-US" dirty="0"/>
          </a:p>
        </p:txBody>
      </p:sp>
    </p:spTree>
    <p:extLst>
      <p:ext uri="{BB962C8B-B14F-4D97-AF65-F5344CB8AC3E}">
        <p14:creationId xmlns:p14="http://schemas.microsoft.com/office/powerpoint/2010/main" val="401579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Why is the word-faith movement so attractive to so many believers?</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t>“</a:t>
            </a:r>
            <a:r>
              <a:rPr lang="en-US" b="1" dirty="0" smtClean="0"/>
              <a:t>Seldom ,if ever, has there been a gospel that has promised so much, and demanded so little.</a:t>
            </a:r>
          </a:p>
          <a:p>
            <a:r>
              <a:rPr lang="en-US" b="1" dirty="0" smtClean="0"/>
              <a:t>TBN! Over the years Paul and Jan Crouch have given the prosperity gospel a worldwide platform which has mainstreamed this movement by making it known to millions who would not otherwise have heard of it.</a:t>
            </a:r>
          </a:p>
          <a:p>
            <a:r>
              <a:rPr lang="en-US" b="1" dirty="0" smtClean="0"/>
              <a:t>When crisis occurs, the natural tendency is to pursue relief. The prosperity gospel promises relief from all life’s hardships.</a:t>
            </a:r>
          </a:p>
          <a:p>
            <a:r>
              <a:rPr lang="en-US" b="1" dirty="0"/>
              <a:t>“Because Christians are so shallow</a:t>
            </a:r>
            <a:r>
              <a:rPr lang="en-US" b="1" dirty="0" smtClean="0"/>
              <a:t>!” Bill </a:t>
            </a:r>
            <a:r>
              <a:rPr lang="en-US" b="1" dirty="0"/>
              <a:t>Hull, The Disciple Making Pastor, </a:t>
            </a:r>
            <a:r>
              <a:rPr lang="en-US" b="1" dirty="0" smtClean="0"/>
              <a:t>54-55</a:t>
            </a:r>
          </a:p>
          <a:p>
            <a:r>
              <a:rPr lang="en-US" b="1" dirty="0" smtClean="0"/>
              <a:t>Instead of digging into God’s Word themselves, Christians have a bad habit of wanting other people to tell them what is right and what is wrong. </a:t>
            </a:r>
            <a:endParaRPr lang="en-US" b="1" dirty="0"/>
          </a:p>
          <a:p>
            <a:endParaRPr lang="en-US" dirty="0"/>
          </a:p>
        </p:txBody>
      </p:sp>
    </p:spTree>
    <p:extLst>
      <p:ext uri="{BB962C8B-B14F-4D97-AF65-F5344CB8AC3E}">
        <p14:creationId xmlns:p14="http://schemas.microsoft.com/office/powerpoint/2010/main" val="31283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a:xfrm>
            <a:off x="681446" y="1594394"/>
            <a:ext cx="10829108" cy="685800"/>
          </a:xfrm>
        </p:spPr>
        <p:txBody>
          <a:bodyPr>
            <a:noAutofit/>
          </a:bodyPr>
          <a:lstStyle/>
          <a:p>
            <a:pPr algn="ctr"/>
            <a:r>
              <a:rPr lang="en-US" sz="4400" b="1" dirty="0" smtClean="0"/>
              <a:t>Why in the world would any pastor want to sacrifice the integrity of God’s Word and preach a gospel that is not a gospel, and deceive people into thinking God simply wants everyone to be healthy and wealthy?</a:t>
            </a:r>
            <a:endParaRPr lang="en-US" sz="4400" b="1" dirty="0"/>
          </a:p>
        </p:txBody>
      </p:sp>
    </p:spTree>
    <p:extLst>
      <p:ext uri="{BB962C8B-B14F-4D97-AF65-F5344CB8AC3E}">
        <p14:creationId xmlns:p14="http://schemas.microsoft.com/office/powerpoint/2010/main" val="32060180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06908"/>
            <a:ext cx="10820400" cy="1293028"/>
          </a:xfrm>
        </p:spPr>
        <p:txBody>
          <a:bodyPr>
            <a:normAutofit fontScale="90000"/>
          </a:bodyPr>
          <a:lstStyle/>
          <a:p>
            <a:pPr algn="ctr"/>
            <a:r>
              <a:rPr lang="en-US" sz="6000" b="1" dirty="0" smtClean="0"/>
              <a:t>There is one primary reason!</a:t>
            </a:r>
            <a:endParaRPr lang="en-US" dirty="0"/>
          </a:p>
        </p:txBody>
      </p:sp>
      <p:sp>
        <p:nvSpPr>
          <p:cNvPr id="3" name="Content Placeholder 2"/>
          <p:cNvSpPr>
            <a:spLocks noGrp="1"/>
          </p:cNvSpPr>
          <p:nvPr>
            <p:ph idx="1"/>
          </p:nvPr>
        </p:nvSpPr>
        <p:spPr/>
        <p:txBody>
          <a:bodyPr/>
          <a:lstStyle/>
          <a:p>
            <a:endParaRPr lang="en-US" b="1" dirty="0"/>
          </a:p>
        </p:txBody>
      </p:sp>
    </p:spTree>
    <p:extLst>
      <p:ext uri="{BB962C8B-B14F-4D97-AF65-F5344CB8AC3E}">
        <p14:creationId xmlns:p14="http://schemas.microsoft.com/office/powerpoint/2010/main" val="2419543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Joyce Meyer’s Homes</a:t>
            </a:r>
            <a:endParaRPr lang="en-US" b="1" dirty="0">
              <a:solidFill>
                <a:srgbClr val="FFFF00"/>
              </a:solidFill>
            </a:endParaRPr>
          </a:p>
        </p:txBody>
      </p:sp>
      <p:pic>
        <p:nvPicPr>
          <p:cNvPr id="4" name="Content Placeholder 3" descr="http://apostasywatch.com.previewyoursite.com/Quickstart/ImageLib/meyerhom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910" y="1697537"/>
            <a:ext cx="7914694" cy="4024313"/>
          </a:xfrm>
          <a:prstGeom prst="rect">
            <a:avLst/>
          </a:prstGeom>
          <a:noFill/>
          <a:ln>
            <a:noFill/>
          </a:ln>
        </p:spPr>
      </p:pic>
      <p:pic>
        <p:nvPicPr>
          <p:cNvPr id="5" name="Picture 4" descr="https://tse4.mm.bing.net/th?id=OIP.dI0gs_wczmYqV9B7aEhNGAEsEs&amp;pid=15.1&amp;P=0&amp;w=300&amp;h=300"/>
          <p:cNvPicPr/>
          <p:nvPr/>
        </p:nvPicPr>
        <p:blipFill>
          <a:blip r:embed="rId3">
            <a:extLst>
              <a:ext uri="{28A0092B-C50C-407E-A947-70E740481C1C}">
                <a14:useLocalDpi xmlns:a14="http://schemas.microsoft.com/office/drawing/2010/main" val="0"/>
              </a:ext>
            </a:extLst>
          </a:blip>
          <a:srcRect/>
          <a:stretch>
            <a:fillRect/>
          </a:stretch>
        </p:blipFill>
        <p:spPr bwMode="auto">
          <a:xfrm>
            <a:off x="8028604" y="3239589"/>
            <a:ext cx="4163396" cy="3618411"/>
          </a:xfrm>
          <a:prstGeom prst="rect">
            <a:avLst/>
          </a:prstGeom>
          <a:noFill/>
          <a:ln>
            <a:noFill/>
          </a:ln>
        </p:spPr>
      </p:pic>
      <p:sp>
        <p:nvSpPr>
          <p:cNvPr id="6" name="TextBox 5"/>
          <p:cNvSpPr txBox="1"/>
          <p:nvPr/>
        </p:nvSpPr>
        <p:spPr>
          <a:xfrm>
            <a:off x="8856617" y="2717074"/>
            <a:ext cx="2472152" cy="369332"/>
          </a:xfrm>
          <a:prstGeom prst="rect">
            <a:avLst/>
          </a:prstGeom>
          <a:noFill/>
        </p:spPr>
        <p:txBody>
          <a:bodyPr wrap="none" rtlCol="0">
            <a:spAutoFit/>
          </a:bodyPr>
          <a:lstStyle/>
          <a:p>
            <a:r>
              <a:rPr lang="en-US" b="1" dirty="0" smtClean="0"/>
              <a:t>Home in Eureka, MO</a:t>
            </a:r>
            <a:endParaRPr lang="en-US" b="1" dirty="0"/>
          </a:p>
        </p:txBody>
      </p:sp>
      <p:sp>
        <p:nvSpPr>
          <p:cNvPr id="7" name="TextBox 6"/>
          <p:cNvSpPr txBox="1"/>
          <p:nvPr/>
        </p:nvSpPr>
        <p:spPr>
          <a:xfrm>
            <a:off x="796834" y="6322423"/>
            <a:ext cx="2592376" cy="369332"/>
          </a:xfrm>
          <a:prstGeom prst="rect">
            <a:avLst/>
          </a:prstGeom>
          <a:noFill/>
        </p:spPr>
        <p:txBody>
          <a:bodyPr wrap="none" rtlCol="0">
            <a:spAutoFit/>
          </a:bodyPr>
          <a:lstStyle/>
          <a:p>
            <a:r>
              <a:rPr lang="en-US" b="1" dirty="0" smtClean="0"/>
              <a:t>Net Worth: $8,000,000</a:t>
            </a:r>
            <a:endParaRPr lang="en-US" b="1" dirty="0"/>
          </a:p>
        </p:txBody>
      </p:sp>
    </p:spTree>
    <p:extLst>
      <p:ext uri="{BB962C8B-B14F-4D97-AF65-F5344CB8AC3E}">
        <p14:creationId xmlns:p14="http://schemas.microsoft.com/office/powerpoint/2010/main" val="42051104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T. D. Jakes’ Home</a:t>
            </a:r>
            <a:endParaRPr lang="en-US" b="1" dirty="0">
              <a:solidFill>
                <a:srgbClr val="FFFF00"/>
              </a:solidFill>
            </a:endParaRPr>
          </a:p>
        </p:txBody>
      </p:sp>
      <p:pic>
        <p:nvPicPr>
          <p:cNvPr id="4" name="Content Placeholder 3" descr="http://1.bp.blogspot.com/-9g_4j3OOZ3E/UEuSEJ_4UAI/AAAAAAAAAvg/g4w_6WSZva0/s1600/jakes2.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5383" y="1998617"/>
            <a:ext cx="8856617" cy="4859383"/>
          </a:xfrm>
          <a:prstGeom prst="rect">
            <a:avLst/>
          </a:prstGeom>
          <a:noFill/>
          <a:ln>
            <a:noFill/>
          </a:ln>
        </p:spPr>
      </p:pic>
      <p:sp>
        <p:nvSpPr>
          <p:cNvPr id="5" name="TextBox 4"/>
          <p:cNvSpPr txBox="1"/>
          <p:nvPr/>
        </p:nvSpPr>
        <p:spPr>
          <a:xfrm>
            <a:off x="130629" y="6061166"/>
            <a:ext cx="2720617" cy="369332"/>
          </a:xfrm>
          <a:prstGeom prst="rect">
            <a:avLst/>
          </a:prstGeom>
          <a:noFill/>
        </p:spPr>
        <p:txBody>
          <a:bodyPr wrap="none" rtlCol="0">
            <a:spAutoFit/>
          </a:bodyPr>
          <a:lstStyle/>
          <a:p>
            <a:r>
              <a:rPr lang="en-US" b="1" dirty="0" smtClean="0"/>
              <a:t>Net Worth, $18,000,000</a:t>
            </a:r>
            <a:endParaRPr lang="en-US" b="1" dirty="0"/>
          </a:p>
        </p:txBody>
      </p:sp>
    </p:spTree>
    <p:extLst>
      <p:ext uri="{BB962C8B-B14F-4D97-AF65-F5344CB8AC3E}">
        <p14:creationId xmlns:p14="http://schemas.microsoft.com/office/powerpoint/2010/main" val="823802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Creflo Dollar’s Home</a:t>
            </a:r>
            <a:endParaRPr lang="en-US" b="1" dirty="0">
              <a:solidFill>
                <a:srgbClr val="FFFF00"/>
              </a:solidFill>
            </a:endParaRPr>
          </a:p>
        </p:txBody>
      </p:sp>
      <p:pic>
        <p:nvPicPr>
          <p:cNvPr id="4" name="Content Placeholder 3" descr="https://billionaireaddresses.files.wordpress.com/2015/03/creflo-dollar-house-fayettville-georgia-06.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07578" y="2154736"/>
            <a:ext cx="6949440" cy="4559572"/>
          </a:xfrm>
          <a:prstGeom prst="rect">
            <a:avLst/>
          </a:prstGeom>
          <a:noFill/>
          <a:ln>
            <a:noFill/>
          </a:ln>
        </p:spPr>
      </p:pic>
      <p:sp>
        <p:nvSpPr>
          <p:cNvPr id="5" name="TextBox 4"/>
          <p:cNvSpPr txBox="1"/>
          <p:nvPr/>
        </p:nvSpPr>
        <p:spPr>
          <a:xfrm>
            <a:off x="685800" y="5904411"/>
            <a:ext cx="2720617" cy="369332"/>
          </a:xfrm>
          <a:prstGeom prst="rect">
            <a:avLst/>
          </a:prstGeom>
          <a:noFill/>
        </p:spPr>
        <p:txBody>
          <a:bodyPr wrap="none" rtlCol="0">
            <a:spAutoFit/>
          </a:bodyPr>
          <a:lstStyle/>
          <a:p>
            <a:r>
              <a:rPr lang="en-US" b="1" dirty="0" smtClean="0"/>
              <a:t>Net Worth, $27,000,000</a:t>
            </a:r>
            <a:endParaRPr lang="en-US" b="1" dirty="0"/>
          </a:p>
        </p:txBody>
      </p:sp>
    </p:spTree>
    <p:extLst>
      <p:ext uri="{BB962C8B-B14F-4D97-AF65-F5344CB8AC3E}">
        <p14:creationId xmlns:p14="http://schemas.microsoft.com/office/powerpoint/2010/main" val="2953875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Jesse </a:t>
            </a:r>
            <a:r>
              <a:rPr lang="en-US" b="1" dirty="0" err="1" smtClean="0">
                <a:solidFill>
                  <a:srgbClr val="FFFF00"/>
                </a:solidFill>
              </a:rPr>
              <a:t>Duplantis</a:t>
            </a:r>
            <a:r>
              <a:rPr lang="en-US" b="1" dirty="0" smtClean="0">
                <a:solidFill>
                  <a:srgbClr val="FFFF00"/>
                </a:solidFill>
              </a:rPr>
              <a:t>’ home</a:t>
            </a:r>
            <a:endParaRPr lang="en-US" b="1" dirty="0">
              <a:solidFill>
                <a:srgbClr val="FFFF00"/>
              </a:solidFill>
            </a:endParaRPr>
          </a:p>
        </p:txBody>
      </p:sp>
      <p:pic>
        <p:nvPicPr>
          <p:cNvPr id="4" name="Content Placeholder 3" descr="https://tse4.mm.bing.net/th?id=OIP.mnrAc4vMkc4k7cm_xhfVwQEsDh&amp;pid=15.1&amp;P=0&amp;w=236&amp;h=178"/>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89120" y="2527664"/>
            <a:ext cx="7694022" cy="4330336"/>
          </a:xfrm>
          <a:prstGeom prst="rect">
            <a:avLst/>
          </a:prstGeom>
          <a:noFill/>
          <a:ln>
            <a:noFill/>
          </a:ln>
        </p:spPr>
      </p:pic>
      <p:sp>
        <p:nvSpPr>
          <p:cNvPr id="5" name="TextBox 4"/>
          <p:cNvSpPr txBox="1"/>
          <p:nvPr/>
        </p:nvSpPr>
        <p:spPr>
          <a:xfrm>
            <a:off x="261257" y="6035040"/>
            <a:ext cx="2720617" cy="369332"/>
          </a:xfrm>
          <a:prstGeom prst="rect">
            <a:avLst/>
          </a:prstGeom>
          <a:noFill/>
        </p:spPr>
        <p:txBody>
          <a:bodyPr wrap="none" rtlCol="0">
            <a:spAutoFit/>
          </a:bodyPr>
          <a:lstStyle/>
          <a:p>
            <a:r>
              <a:rPr lang="en-US" b="1" dirty="0" smtClean="0"/>
              <a:t>Net Worth, $40,000,000</a:t>
            </a:r>
            <a:endParaRPr lang="en-US" b="1" dirty="0"/>
          </a:p>
        </p:txBody>
      </p:sp>
    </p:spTree>
    <p:extLst>
      <p:ext uri="{BB962C8B-B14F-4D97-AF65-F5344CB8AC3E}">
        <p14:creationId xmlns:p14="http://schemas.microsoft.com/office/powerpoint/2010/main" val="37466312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Joel Osteen’s Home</a:t>
            </a:r>
            <a:endParaRPr lang="en-US" b="1" dirty="0">
              <a:solidFill>
                <a:srgbClr val="FFFF00"/>
              </a:solidFill>
            </a:endParaRPr>
          </a:p>
        </p:txBody>
      </p:sp>
      <p:pic>
        <p:nvPicPr>
          <p:cNvPr id="4" name="Content Placeholder 3" descr="https://tse1.mm.bing.net/th?id=OIP.14DfGPHw9S0DIuHLsbxV-AEsEs&amp;pid=15.1&amp;P=0&amp;w=300&amp;h=30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73634" y="1881051"/>
            <a:ext cx="6518366" cy="4976949"/>
          </a:xfrm>
          <a:prstGeom prst="rect">
            <a:avLst/>
          </a:prstGeom>
          <a:noFill/>
          <a:ln>
            <a:noFill/>
          </a:ln>
        </p:spPr>
      </p:pic>
      <p:sp>
        <p:nvSpPr>
          <p:cNvPr id="5" name="TextBox 4"/>
          <p:cNvSpPr txBox="1"/>
          <p:nvPr/>
        </p:nvSpPr>
        <p:spPr>
          <a:xfrm>
            <a:off x="496389" y="5917474"/>
            <a:ext cx="2720617" cy="369332"/>
          </a:xfrm>
          <a:prstGeom prst="rect">
            <a:avLst/>
          </a:prstGeom>
          <a:noFill/>
        </p:spPr>
        <p:txBody>
          <a:bodyPr wrap="none" rtlCol="0">
            <a:spAutoFit/>
          </a:bodyPr>
          <a:lstStyle/>
          <a:p>
            <a:r>
              <a:rPr lang="en-US" b="1" dirty="0" smtClean="0"/>
              <a:t>Net Worth, $40,000,000</a:t>
            </a:r>
            <a:endParaRPr lang="en-US" b="1" dirty="0"/>
          </a:p>
        </p:txBody>
      </p:sp>
    </p:spTree>
    <p:extLst>
      <p:ext uri="{BB962C8B-B14F-4D97-AF65-F5344CB8AC3E}">
        <p14:creationId xmlns:p14="http://schemas.microsoft.com/office/powerpoint/2010/main" val="2314267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What is the word faith movement?</a:t>
            </a:r>
            <a:endParaRPr lang="en-US" b="1"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b="1" dirty="0"/>
              <a:t>Word of Faith teaching is decidedly unbiblical. It is not a denomination and does not have a formal organization or hierarchy. Instead, it is a movement that is heavily influenced by a number of high-profile pastors and teachers such as Kenneth </a:t>
            </a:r>
            <a:r>
              <a:rPr lang="en-US" b="1" dirty="0" err="1"/>
              <a:t>Hagin</a:t>
            </a:r>
            <a:r>
              <a:rPr lang="en-US" b="1" dirty="0"/>
              <a:t>, Benny </a:t>
            </a:r>
            <a:r>
              <a:rPr lang="en-US" b="1" dirty="0" err="1"/>
              <a:t>Hinn</a:t>
            </a:r>
            <a:r>
              <a:rPr lang="en-US" b="1" dirty="0"/>
              <a:t>, Kenneth Copeland, Paul and Jan Crouch, and Fred Price</a:t>
            </a:r>
            <a:r>
              <a:rPr lang="en-US" b="1" dirty="0" smtClean="0"/>
              <a:t>.</a:t>
            </a:r>
          </a:p>
          <a:p>
            <a:r>
              <a:rPr lang="en-US" b="1" dirty="0"/>
              <a:t>The Word of Faith movement grew out of the Pentecostal movement in the late </a:t>
            </a:r>
            <a:r>
              <a:rPr lang="en-US" b="1" dirty="0" smtClean="0"/>
              <a:t>19th </a:t>
            </a:r>
            <a:r>
              <a:rPr lang="en-US" b="1" dirty="0"/>
              <a:t>century. Its founder was E. W. Kenyon, who studied the metaphysical New Thought teachings of Phineas </a:t>
            </a:r>
            <a:r>
              <a:rPr lang="en-US" b="1" dirty="0" err="1"/>
              <a:t>Quimby</a:t>
            </a:r>
            <a:r>
              <a:rPr lang="en-US" b="1" dirty="0"/>
              <a:t>. Mind science (where "name it and claim it" originated) was combined with Pentecostalism, resulting in a peculiar mix of orthodox Christianity and mysticism. Kenneth </a:t>
            </a:r>
            <a:r>
              <a:rPr lang="en-US" b="1" dirty="0" err="1"/>
              <a:t>Hagin</a:t>
            </a:r>
            <a:r>
              <a:rPr lang="en-US" b="1" dirty="0"/>
              <a:t>, in turn, studied under E. W. Kenyon and made the Word of Faith movement what it is today. Although individual teachings range from completely heretical to completely ridiculous, what follows is the basic theology most Word of Faith teachers align themselves with.</a:t>
            </a:r>
          </a:p>
        </p:txBody>
      </p:sp>
    </p:spTree>
    <p:extLst>
      <p:ext uri="{BB962C8B-B14F-4D97-AF65-F5344CB8AC3E}">
        <p14:creationId xmlns:p14="http://schemas.microsoft.com/office/powerpoint/2010/main" val="344353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Kenneth Copeland’s Home</a:t>
            </a:r>
            <a:endParaRPr lang="en-US" b="1" dirty="0">
              <a:solidFill>
                <a:srgbClr val="FFFF00"/>
              </a:solidFill>
            </a:endParaRPr>
          </a:p>
        </p:txBody>
      </p:sp>
      <p:pic>
        <p:nvPicPr>
          <p:cNvPr id="4" name="Content Placeholder 3" descr="http://media.npr.org/assets/img/2014/03/26/copelandmansion-175e54e7387052a6fb21a4b01583af05fc35327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71407" y="1763486"/>
            <a:ext cx="8020593" cy="5094514"/>
          </a:xfrm>
          <a:prstGeom prst="rect">
            <a:avLst/>
          </a:prstGeom>
          <a:noFill/>
          <a:ln>
            <a:noFill/>
          </a:ln>
        </p:spPr>
      </p:pic>
      <p:sp>
        <p:nvSpPr>
          <p:cNvPr id="5" name="TextBox 4"/>
          <p:cNvSpPr txBox="1"/>
          <p:nvPr/>
        </p:nvSpPr>
        <p:spPr>
          <a:xfrm>
            <a:off x="300446" y="6035040"/>
            <a:ext cx="2978331" cy="369332"/>
          </a:xfrm>
          <a:prstGeom prst="rect">
            <a:avLst/>
          </a:prstGeom>
          <a:noFill/>
        </p:spPr>
        <p:txBody>
          <a:bodyPr wrap="square" rtlCol="0">
            <a:spAutoFit/>
          </a:bodyPr>
          <a:lstStyle/>
          <a:p>
            <a:r>
              <a:rPr lang="en-US" b="1" dirty="0" smtClean="0"/>
              <a:t>Net Worth, $300,000,000</a:t>
            </a:r>
            <a:endParaRPr lang="en-US" b="1" dirty="0"/>
          </a:p>
        </p:txBody>
      </p:sp>
    </p:spTree>
    <p:extLst>
      <p:ext uri="{BB962C8B-B14F-4D97-AF65-F5344CB8AC3E}">
        <p14:creationId xmlns:p14="http://schemas.microsoft.com/office/powerpoint/2010/main" val="5451851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Paul and Jan Crouch’s Home</a:t>
            </a:r>
            <a:endParaRPr lang="en-US" b="1" dirty="0">
              <a:solidFill>
                <a:srgbClr val="FFFF00"/>
              </a:solidFill>
            </a:endParaRPr>
          </a:p>
        </p:txBody>
      </p:sp>
      <p:pic>
        <p:nvPicPr>
          <p:cNvPr id="4" name="Content Placeholder 3" descr="http://paulwilkinson.files.wordpress.com/2012/02/paul-crouch-house.jpg%3Fw%3D647%26h%3D38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75909" y="2246813"/>
            <a:ext cx="7916091" cy="4611187"/>
          </a:xfrm>
          <a:prstGeom prst="rect">
            <a:avLst/>
          </a:prstGeom>
          <a:noFill/>
          <a:ln>
            <a:noFill/>
          </a:ln>
        </p:spPr>
      </p:pic>
      <p:sp>
        <p:nvSpPr>
          <p:cNvPr id="5" name="TextBox 4"/>
          <p:cNvSpPr txBox="1"/>
          <p:nvPr/>
        </p:nvSpPr>
        <p:spPr>
          <a:xfrm>
            <a:off x="274320" y="5943600"/>
            <a:ext cx="2848857" cy="369332"/>
          </a:xfrm>
          <a:prstGeom prst="rect">
            <a:avLst/>
          </a:prstGeom>
          <a:noFill/>
        </p:spPr>
        <p:txBody>
          <a:bodyPr wrap="none" rtlCol="0">
            <a:spAutoFit/>
          </a:bodyPr>
          <a:lstStyle/>
          <a:p>
            <a:r>
              <a:rPr lang="en-US" b="1" dirty="0" smtClean="0"/>
              <a:t>Net Worth, $800,000,000</a:t>
            </a:r>
            <a:endParaRPr lang="en-US" b="1" dirty="0"/>
          </a:p>
        </p:txBody>
      </p:sp>
    </p:spTree>
    <p:extLst>
      <p:ext uri="{BB962C8B-B14F-4D97-AF65-F5344CB8AC3E}">
        <p14:creationId xmlns:p14="http://schemas.microsoft.com/office/powerpoint/2010/main" val="14971264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t>It boils down to this</a:t>
            </a:r>
            <a:r>
              <a:rPr lang="en-US" dirty="0" smtClean="0"/>
              <a:t>!</a:t>
            </a:r>
            <a:endParaRPr lang="en-US" dirty="0"/>
          </a:p>
        </p:txBody>
      </p:sp>
      <p:sp>
        <p:nvSpPr>
          <p:cNvPr id="3" name="Content Placeholder 2"/>
          <p:cNvSpPr>
            <a:spLocks noGrp="1"/>
          </p:cNvSpPr>
          <p:nvPr>
            <p:ph idx="1"/>
          </p:nvPr>
        </p:nvSpPr>
        <p:spPr/>
        <p:txBody>
          <a:bodyPr/>
          <a:lstStyle/>
          <a:p>
            <a:r>
              <a:rPr lang="en-US" b="1" dirty="0" smtClean="0"/>
              <a:t>The lust of the eyes</a:t>
            </a:r>
          </a:p>
          <a:p>
            <a:r>
              <a:rPr lang="en-US" b="1" dirty="0" smtClean="0"/>
              <a:t>The lust of the flesh</a:t>
            </a:r>
          </a:p>
          <a:p>
            <a:r>
              <a:rPr lang="en-US" b="1" dirty="0" smtClean="0"/>
              <a:t>The pride of life</a:t>
            </a:r>
          </a:p>
          <a:p>
            <a:r>
              <a:rPr lang="en-US" b="1" dirty="0"/>
              <a:t>15 Do not love the world nor the things in the world. If anyone loves the world, the love of the Father is not in him. 16 For all that is in the world, the lust of the flesh and the lust of the eyes and the boastful pride of life, is not from the Father, but is from the world. 17 The world is passing away, and also its lusts; but the one who does the will of God lives forever. </a:t>
            </a:r>
            <a:r>
              <a:rPr lang="en-US" b="1" dirty="0" smtClean="0"/>
              <a:t>I John 2:15-17</a:t>
            </a:r>
            <a:endParaRPr lang="en-US" b="1" dirty="0"/>
          </a:p>
        </p:txBody>
      </p:sp>
    </p:spTree>
    <p:extLst>
      <p:ext uri="{BB962C8B-B14F-4D97-AF65-F5344CB8AC3E}">
        <p14:creationId xmlns:p14="http://schemas.microsoft.com/office/powerpoint/2010/main" val="317241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What Is the word faith movement?</a:t>
            </a:r>
            <a:endParaRPr lang="en-US" b="1"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b="1" dirty="0"/>
              <a:t>At the heart of the Word of Faith movement is the belief in the "force of faith." It is believed words can be used to manipulate the faith-force, and thus actually create what they believe Scripture promises (health and wealth). Laws supposedly governing the faith-force are said to operate independently of God's sovereign will and that God Himself is subject to these laws. This is nothing short of idolatry, turning our faith—and by extension ourselves—into god</a:t>
            </a:r>
            <a:r>
              <a:rPr lang="en-US" b="1" dirty="0" smtClean="0"/>
              <a:t>.</a:t>
            </a:r>
          </a:p>
          <a:p>
            <a:r>
              <a:rPr lang="en-US" b="1" dirty="0"/>
              <a:t>From here, its theology just strays further and further from Scripture: it claims that God created human beings in His literal, physical image as little gods. Before the fall, humans had the potential to call things into existence by using the faith-force. After the fall, humans took on Satan's nature and lost the ability to call things into existence. In order to correct this situation, Jesus Christ gave up His divinity and became a man, died spiritually, took Satan's nature upon Himself, went to hell, was born again, and rose from the dead with God's nature. After this, Jesus sent the Holy Spirit to replicate the Incarnation in believers so they could become little gods as God had originally intended</a:t>
            </a:r>
          </a:p>
        </p:txBody>
      </p:sp>
    </p:spTree>
    <p:extLst>
      <p:ext uri="{BB962C8B-B14F-4D97-AF65-F5344CB8AC3E}">
        <p14:creationId xmlns:p14="http://schemas.microsoft.com/office/powerpoint/2010/main" val="2123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What is the word faith movement?</a:t>
            </a:r>
            <a:endParaRPr lang="en-US" b="1" dirty="0">
              <a:solidFill>
                <a:srgbClr val="FFFF00"/>
              </a:solidFill>
            </a:endParaRPr>
          </a:p>
        </p:txBody>
      </p:sp>
      <p:sp>
        <p:nvSpPr>
          <p:cNvPr id="3" name="Content Placeholder 2"/>
          <p:cNvSpPr>
            <a:spLocks noGrp="1"/>
          </p:cNvSpPr>
          <p:nvPr>
            <p:ph idx="1"/>
          </p:nvPr>
        </p:nvSpPr>
        <p:spPr/>
        <p:txBody>
          <a:bodyPr/>
          <a:lstStyle/>
          <a:p>
            <a:r>
              <a:rPr lang="en-US" b="1" dirty="0"/>
              <a:t>Following the natural progression of these teachings, as little gods we again have the ability to manipulate the faith-force and become prosperous in all areas of life. Illness, sin, and failure are the result of a lack of faith, and are remedied by confession—claiming God's promises for oneself into existence. Simply put, the Word of Faith movement exalts man to god-status and reduces God to man-status. Needless to say, this is a false representation of what Christianity is all about. Obviously, Word of Faith teaching does not take into account what is found in Scripture. Personal revelation, not Scripture, is highly relied upon in order to come up with such absurd beliefs, which is just one more proof of its heretical nature.</a:t>
            </a:r>
          </a:p>
        </p:txBody>
      </p:sp>
    </p:spTree>
    <p:extLst>
      <p:ext uri="{BB962C8B-B14F-4D97-AF65-F5344CB8AC3E}">
        <p14:creationId xmlns:p14="http://schemas.microsoft.com/office/powerpoint/2010/main" val="248364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What is the word faith movement?</a:t>
            </a:r>
            <a:endParaRPr lang="en-US" b="1" dirty="0">
              <a:solidFill>
                <a:srgbClr val="FFFF00"/>
              </a:solidFill>
            </a:endParaRPr>
          </a:p>
        </p:txBody>
      </p:sp>
      <p:sp>
        <p:nvSpPr>
          <p:cNvPr id="3" name="Content Placeholder 2"/>
          <p:cNvSpPr>
            <a:spLocks noGrp="1"/>
          </p:cNvSpPr>
          <p:nvPr>
            <p:ph idx="1"/>
          </p:nvPr>
        </p:nvSpPr>
        <p:spPr/>
        <p:txBody>
          <a:bodyPr/>
          <a:lstStyle/>
          <a:p>
            <a:r>
              <a:rPr lang="en-US" b="1" dirty="0"/>
              <a:t>Countering Word of Faith teaching is a simple matter of reading the Bible. God alone is the Sovereign Creator of the Universe (</a:t>
            </a:r>
            <a:r>
              <a:rPr lang="en-US" b="1" u="sng" dirty="0">
                <a:hlinkClick r:id="rId2"/>
              </a:rPr>
              <a:t>Genesis 1:3</a:t>
            </a:r>
            <a:r>
              <a:rPr lang="en-US" b="1" dirty="0"/>
              <a:t>; </a:t>
            </a:r>
            <a:r>
              <a:rPr lang="en-US" b="1" u="sng" dirty="0">
                <a:hlinkClick r:id="rId3"/>
              </a:rPr>
              <a:t>1 Timothy 6:15</a:t>
            </a:r>
            <a:r>
              <a:rPr lang="en-US" b="1" dirty="0"/>
              <a:t>) and does not need faith—He is the object of faith (</a:t>
            </a:r>
            <a:r>
              <a:rPr lang="en-US" b="1" u="sng" dirty="0">
                <a:hlinkClick r:id="rId4"/>
              </a:rPr>
              <a:t>Mark 11:22</a:t>
            </a:r>
            <a:r>
              <a:rPr lang="en-US" b="1" dirty="0"/>
              <a:t>; </a:t>
            </a:r>
            <a:r>
              <a:rPr lang="en-US" b="1" u="sng" dirty="0">
                <a:hlinkClick r:id="rId5"/>
              </a:rPr>
              <a:t>Hebrews 11:3</a:t>
            </a:r>
            <a:r>
              <a:rPr lang="en-US" b="1" dirty="0"/>
              <a:t>). God is spirit and does not have a physical body (</a:t>
            </a:r>
            <a:r>
              <a:rPr lang="en-US" b="1" u="sng" dirty="0">
                <a:hlinkClick r:id="rId6"/>
              </a:rPr>
              <a:t>John 4:24</a:t>
            </a:r>
            <a:r>
              <a:rPr lang="en-US" b="1" dirty="0"/>
              <a:t>). Man was created in the image of God (</a:t>
            </a:r>
            <a:r>
              <a:rPr lang="en-US" b="1" u="sng" dirty="0">
                <a:hlinkClick r:id="rId7"/>
              </a:rPr>
              <a:t>Genesis 1:26</a:t>
            </a:r>
            <a:r>
              <a:rPr lang="en-US" b="1" dirty="0"/>
              <a:t>, </a:t>
            </a:r>
            <a:r>
              <a:rPr lang="en-US" b="1" u="sng" dirty="0">
                <a:hlinkClick r:id="rId8"/>
              </a:rPr>
              <a:t>27</a:t>
            </a:r>
            <a:r>
              <a:rPr lang="en-US" b="1" dirty="0"/>
              <a:t>; </a:t>
            </a:r>
            <a:r>
              <a:rPr lang="en-US" b="1" u="sng" dirty="0">
                <a:hlinkClick r:id="rId9"/>
              </a:rPr>
              <a:t>9:6</a:t>
            </a:r>
            <a:r>
              <a:rPr lang="en-US" b="1" dirty="0"/>
              <a:t>), but this does not make him a little god or divine. Only God has a divine nature (</a:t>
            </a:r>
            <a:r>
              <a:rPr lang="en-US" b="1" u="sng" dirty="0">
                <a:hlinkClick r:id="rId10"/>
              </a:rPr>
              <a:t>Galatians 4:8</a:t>
            </a:r>
            <a:r>
              <a:rPr lang="en-US" b="1" dirty="0"/>
              <a:t>; </a:t>
            </a:r>
            <a:r>
              <a:rPr lang="en-US" b="1" u="sng" dirty="0">
                <a:hlinkClick r:id="rId11"/>
              </a:rPr>
              <a:t>Isaiah 1:6-11</a:t>
            </a:r>
            <a:r>
              <a:rPr lang="en-US" b="1" dirty="0"/>
              <a:t>, </a:t>
            </a:r>
            <a:r>
              <a:rPr lang="en-US" b="1" u="sng" dirty="0">
                <a:hlinkClick r:id="rId12"/>
              </a:rPr>
              <a:t>43:10</a:t>
            </a:r>
            <a:r>
              <a:rPr lang="en-US" b="1" dirty="0"/>
              <a:t>, </a:t>
            </a:r>
            <a:r>
              <a:rPr lang="en-US" b="1" u="sng" dirty="0">
                <a:hlinkClick r:id="rId13"/>
              </a:rPr>
              <a:t>44:6</a:t>
            </a:r>
            <a:r>
              <a:rPr lang="en-US" b="1" dirty="0"/>
              <a:t>; </a:t>
            </a:r>
            <a:r>
              <a:rPr lang="en-US" b="1" u="sng" dirty="0">
                <a:hlinkClick r:id="rId14"/>
              </a:rPr>
              <a:t>Ezekiel 28:2</a:t>
            </a:r>
            <a:r>
              <a:rPr lang="en-US" b="1" dirty="0"/>
              <a:t>; </a:t>
            </a:r>
            <a:r>
              <a:rPr lang="en-US" b="1" u="sng" dirty="0">
                <a:hlinkClick r:id="rId15"/>
              </a:rPr>
              <a:t>Psalm 8:6-8</a:t>
            </a:r>
            <a:r>
              <a:rPr lang="en-US" b="1" dirty="0"/>
              <a:t>). Christ is Eternal, the Only Begotten Son, and the only incarnation of God (</a:t>
            </a:r>
            <a:r>
              <a:rPr lang="en-US" b="1" u="sng" dirty="0">
                <a:hlinkClick r:id="rId16"/>
              </a:rPr>
              <a:t>John 1:1</a:t>
            </a:r>
            <a:r>
              <a:rPr lang="en-US" b="1" dirty="0"/>
              <a:t>, </a:t>
            </a:r>
            <a:r>
              <a:rPr lang="en-US" b="1" u="sng" dirty="0">
                <a:hlinkClick r:id="rId17"/>
              </a:rPr>
              <a:t>2</a:t>
            </a:r>
            <a:r>
              <a:rPr lang="en-US" b="1" dirty="0"/>
              <a:t>, </a:t>
            </a:r>
            <a:r>
              <a:rPr lang="en-US" b="1" u="sng" dirty="0">
                <a:hlinkClick r:id="rId18"/>
              </a:rPr>
              <a:t>14</a:t>
            </a:r>
            <a:r>
              <a:rPr lang="en-US" b="1" dirty="0"/>
              <a:t>, </a:t>
            </a:r>
            <a:r>
              <a:rPr lang="en-US" b="1" u="sng" dirty="0">
                <a:hlinkClick r:id="rId19"/>
              </a:rPr>
              <a:t>15</a:t>
            </a:r>
            <a:r>
              <a:rPr lang="en-US" b="1" dirty="0"/>
              <a:t>, </a:t>
            </a:r>
            <a:r>
              <a:rPr lang="en-US" b="1" u="sng" dirty="0">
                <a:hlinkClick r:id="rId20"/>
              </a:rPr>
              <a:t>18</a:t>
            </a:r>
            <a:r>
              <a:rPr lang="en-US" b="1" dirty="0"/>
              <a:t>; </a:t>
            </a:r>
            <a:r>
              <a:rPr lang="en-US" b="1" u="sng" dirty="0">
                <a:hlinkClick r:id="rId21"/>
              </a:rPr>
              <a:t>3:16</a:t>
            </a:r>
            <a:r>
              <a:rPr lang="en-US" b="1" dirty="0"/>
              <a:t>; </a:t>
            </a:r>
            <a:r>
              <a:rPr lang="en-US" b="1" u="sng" dirty="0">
                <a:hlinkClick r:id="rId22"/>
              </a:rPr>
              <a:t>1 John 4:1</a:t>
            </a:r>
            <a:r>
              <a:rPr lang="en-US" b="1" dirty="0"/>
              <a:t>). In Him dwelt the fullness of the Godhead bodily (</a:t>
            </a:r>
            <a:r>
              <a:rPr lang="en-US" b="1" u="sng" dirty="0">
                <a:hlinkClick r:id="rId23"/>
              </a:rPr>
              <a:t>Colossians 2:9</a:t>
            </a:r>
            <a:r>
              <a:rPr lang="en-US" b="1" dirty="0"/>
              <a:t>). By becoming a man, Jesus gave up the glory of heaven but not His divinity (</a:t>
            </a:r>
            <a:r>
              <a:rPr lang="en-US" b="1" u="sng" dirty="0">
                <a:hlinkClick r:id="rId24"/>
              </a:rPr>
              <a:t>Philippians 2:6-7</a:t>
            </a:r>
            <a:r>
              <a:rPr lang="en-US" b="1" dirty="0"/>
              <a:t>), though He did choose to withhold His power while walking the earth as man.</a:t>
            </a:r>
          </a:p>
        </p:txBody>
      </p:sp>
    </p:spTree>
    <p:extLst>
      <p:ext uri="{BB962C8B-B14F-4D97-AF65-F5344CB8AC3E}">
        <p14:creationId xmlns:p14="http://schemas.microsoft.com/office/powerpoint/2010/main" val="232412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What is the word faith movement?</a:t>
            </a:r>
            <a:endParaRPr lang="en-US" b="1" dirty="0">
              <a:solidFill>
                <a:srgbClr val="FFFF00"/>
              </a:solidFill>
            </a:endParaRPr>
          </a:p>
        </p:txBody>
      </p:sp>
      <p:sp>
        <p:nvSpPr>
          <p:cNvPr id="3" name="Content Placeholder 2"/>
          <p:cNvSpPr>
            <a:spLocks noGrp="1"/>
          </p:cNvSpPr>
          <p:nvPr>
            <p:ph idx="1"/>
          </p:nvPr>
        </p:nvSpPr>
        <p:spPr/>
        <p:txBody>
          <a:bodyPr/>
          <a:lstStyle/>
          <a:p>
            <a:r>
              <a:rPr lang="en-US" b="1" dirty="0"/>
              <a:t>The Word of Faith movement is deceiving countless people, causing them to grasp after a way of life and faith that is not biblical. At its core is the same lie Satan has been telling since the Garden: “You shall be as God” (</a:t>
            </a:r>
            <a:r>
              <a:rPr lang="en-US" b="1" u="sng" dirty="0">
                <a:hlinkClick r:id="rId2"/>
              </a:rPr>
              <a:t>Genesis 3:5</a:t>
            </a:r>
            <a:r>
              <a:rPr lang="en-US" b="1" dirty="0"/>
              <a:t>). Sadly, those who buy into the Word of Faith movement are still listening to him. Our hope is in the Lord, not in our own words, not even in our own faith (</a:t>
            </a:r>
            <a:r>
              <a:rPr lang="en-US" b="1" u="sng" dirty="0">
                <a:hlinkClick r:id="rId3"/>
              </a:rPr>
              <a:t>Psalm 33:20-22</a:t>
            </a:r>
            <a:r>
              <a:rPr lang="en-US" b="1" dirty="0"/>
              <a:t>). Our faith comes from God in the first place (</a:t>
            </a:r>
            <a:r>
              <a:rPr lang="en-US" b="1" u="sng" dirty="0">
                <a:hlinkClick r:id="rId4"/>
              </a:rPr>
              <a:t>Ephesians 2:8</a:t>
            </a:r>
            <a:r>
              <a:rPr lang="en-US" b="1" dirty="0"/>
              <a:t>; </a:t>
            </a:r>
            <a:r>
              <a:rPr lang="en-US" b="1" u="sng" dirty="0">
                <a:hlinkClick r:id="rId5"/>
              </a:rPr>
              <a:t>Hebrews 12:2</a:t>
            </a:r>
            <a:r>
              <a:rPr lang="en-US" b="1" dirty="0"/>
              <a:t>) and is not something we create for ourselves. So, be wary of the Word of Faith movement and any church that aligns itself with Word of Faith teachings</a:t>
            </a:r>
            <a:r>
              <a:rPr lang="en-US" b="1" dirty="0" smtClean="0"/>
              <a:t>.</a:t>
            </a:r>
          </a:p>
          <a:p>
            <a:r>
              <a:rPr lang="en-US" b="1" dirty="0"/>
              <a:t>https://www.gotquestions.org/Word-Faith.html</a:t>
            </a:r>
          </a:p>
        </p:txBody>
      </p:sp>
    </p:spTree>
    <p:extLst>
      <p:ext uri="{BB962C8B-B14F-4D97-AF65-F5344CB8AC3E}">
        <p14:creationId xmlns:p14="http://schemas.microsoft.com/office/powerpoint/2010/main" val="322067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b="1" dirty="0" smtClean="0">
                <a:solidFill>
                  <a:srgbClr val="FFFF00"/>
                </a:solidFill>
              </a:rPr>
              <a:t>Things to consider</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t>The Word Faith movement is not the same thing as the Charismatic movement. Virtually all Word Faith adherents are Charismatic, but not all Charismatics embrace the Word Faith movement. Nevertheless, the Word Faith movement has become a dominant belief in the Charismatic movement.</a:t>
            </a:r>
          </a:p>
          <a:p>
            <a:r>
              <a:rPr lang="en-US" b="1" dirty="0" smtClean="0"/>
              <a:t>The Word Faith movement is not a cohesive theological or denominational movement.</a:t>
            </a:r>
          </a:p>
          <a:p>
            <a:r>
              <a:rPr lang="en-US" b="1" dirty="0" smtClean="0"/>
              <a:t>Some notable adherents to the Word Faith movement are Kenneth </a:t>
            </a:r>
            <a:r>
              <a:rPr lang="en-US" b="1" dirty="0" err="1" smtClean="0"/>
              <a:t>Hagin</a:t>
            </a:r>
            <a:r>
              <a:rPr lang="en-US" b="1" dirty="0" smtClean="0"/>
              <a:t>, Kenneth Copeland, Joyce Meyer, Frederick K. C. Price, David (Paul) </a:t>
            </a:r>
            <a:r>
              <a:rPr lang="en-US" b="1" dirty="0" err="1" smtClean="0"/>
              <a:t>Yongi</a:t>
            </a:r>
            <a:r>
              <a:rPr lang="en-US" b="1" dirty="0" smtClean="0"/>
              <a:t> Cho, Robert Tilton, John </a:t>
            </a:r>
            <a:r>
              <a:rPr lang="en-US" b="1" dirty="0" err="1" smtClean="0"/>
              <a:t>Avanzini</a:t>
            </a:r>
            <a:r>
              <a:rPr lang="en-US" b="1" dirty="0" smtClean="0"/>
              <a:t>, Joel Osteen, Morris </a:t>
            </a:r>
            <a:r>
              <a:rPr lang="en-US" b="1" dirty="0" err="1" smtClean="0"/>
              <a:t>Ceriullo</a:t>
            </a:r>
            <a:r>
              <a:rPr lang="en-US" b="1" dirty="0" smtClean="0"/>
              <a:t>, Richard Roberts, T. D, Jakes, Creflo Dollar, </a:t>
            </a:r>
          </a:p>
          <a:p>
            <a:endParaRPr lang="en-US" dirty="0"/>
          </a:p>
        </p:txBody>
      </p:sp>
    </p:spTree>
    <p:extLst>
      <p:ext uri="{BB962C8B-B14F-4D97-AF65-F5344CB8AC3E}">
        <p14:creationId xmlns:p14="http://schemas.microsoft.com/office/powerpoint/2010/main" val="86968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837</TotalTime>
  <Words>2924</Words>
  <Application>Microsoft Office PowerPoint</Application>
  <PresentationFormat>Widescreen</PresentationFormat>
  <Paragraphs>127</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Century Gothic</vt:lpstr>
      <vt:lpstr>Vapor Trail</vt:lpstr>
      <vt:lpstr>The Word faith movement</vt:lpstr>
      <vt:lpstr>One movement with multiple names</vt:lpstr>
      <vt:lpstr>PowerPoint Presentation</vt:lpstr>
      <vt:lpstr>What is the word faith movement?</vt:lpstr>
      <vt:lpstr>What Is the word faith movement?</vt:lpstr>
      <vt:lpstr>What is the word faith movement?</vt:lpstr>
      <vt:lpstr>What is the word faith movement?</vt:lpstr>
      <vt:lpstr>What is the word faith movement?</vt:lpstr>
      <vt:lpstr>Things to consider</vt:lpstr>
      <vt:lpstr>The story of creation from the word of faith movement’s perspective</vt:lpstr>
      <vt:lpstr>Example of blasphemy!</vt:lpstr>
      <vt:lpstr>PowerPoint Presentation</vt:lpstr>
      <vt:lpstr>basic teachings of the word faith movement</vt:lpstr>
      <vt:lpstr>Five pillars of the word faith movement</vt:lpstr>
      <vt:lpstr>Faith, creation, adam and eve</vt:lpstr>
      <vt:lpstr>Faith, creation, adam and eve</vt:lpstr>
      <vt:lpstr>jesus</vt:lpstr>
      <vt:lpstr>Salvation and prosperity</vt:lpstr>
      <vt:lpstr>Salvation and prosperity</vt:lpstr>
      <vt:lpstr>Why is it so important to humanize God and deify man?</vt:lpstr>
      <vt:lpstr>To humanize God and deify man is to put man in control of his own destiny</vt:lpstr>
      <vt:lpstr>What does the bible really say about pursuing wealth?</vt:lpstr>
      <vt:lpstr>What does God’s word really say about pursuing wealth?</vt:lpstr>
      <vt:lpstr>What does God’s word really say about pursuing wealth?</vt:lpstr>
      <vt:lpstr>What does God’s word really say about pursuing wealth?</vt:lpstr>
      <vt:lpstr>What does God’s word really say about pursuing wealth?</vt:lpstr>
      <vt:lpstr>The gospel according to scripture</vt:lpstr>
      <vt:lpstr>The gospel according to scripture</vt:lpstr>
      <vt:lpstr>A basic fact about the gospel</vt:lpstr>
      <vt:lpstr>God’s desired result of the gospel</vt:lpstr>
      <vt:lpstr>Truths about the Christian life revealed in scripture</vt:lpstr>
      <vt:lpstr>Why is the word-faith movement so attractive to so many believers?</vt:lpstr>
      <vt:lpstr>PowerPoint Presentation</vt:lpstr>
      <vt:lpstr>There is one primary reason!</vt:lpstr>
      <vt:lpstr>Joyce Meyer’s Homes</vt:lpstr>
      <vt:lpstr>T. D. Jakes’ Home</vt:lpstr>
      <vt:lpstr>Creflo Dollar’s Home</vt:lpstr>
      <vt:lpstr>Jesse Duplantis’ home</vt:lpstr>
      <vt:lpstr>Joel Osteen’s Home</vt:lpstr>
      <vt:lpstr>Kenneth Copeland’s Home</vt:lpstr>
      <vt:lpstr>Paul and Jan Crouch’s Home</vt:lpstr>
      <vt:lpstr>It boils down to this!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 of faith movement</dc:title>
  <dc:creator>Mark Carpenter</dc:creator>
  <cp:lastModifiedBy>Mark Carpenter</cp:lastModifiedBy>
  <cp:revision>86</cp:revision>
  <dcterms:created xsi:type="dcterms:W3CDTF">2017-10-17T15:49:51Z</dcterms:created>
  <dcterms:modified xsi:type="dcterms:W3CDTF">2017-12-03T23:08:27Z</dcterms:modified>
</cp:coreProperties>
</file>