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6" r:id="rId2"/>
    <p:sldId id="272" r:id="rId3"/>
    <p:sldId id="270" r:id="rId4"/>
    <p:sldId id="271" r:id="rId5"/>
    <p:sldId id="256" r:id="rId6"/>
    <p:sldId id="260" r:id="rId7"/>
    <p:sldId id="275" r:id="rId8"/>
    <p:sldId id="274" r:id="rId9"/>
    <p:sldId id="273" r:id="rId10"/>
    <p:sldId id="277" r:id="rId11"/>
    <p:sldId id="276" r:id="rId12"/>
    <p:sldId id="265" r:id="rId13"/>
    <p:sldId id="264" r:id="rId14"/>
    <p:sldId id="263" r:id="rId15"/>
    <p:sldId id="262" r:id="rId16"/>
    <p:sldId id="267" r:id="rId17"/>
    <p:sldId id="259" r:id="rId18"/>
    <p:sldId id="268" r:id="rId19"/>
    <p:sldId id="269" r:id="rId20"/>
    <p:sldId id="261" r:id="rId21"/>
    <p:sldId id="25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7" autoAdjust="0"/>
    <p:restoredTop sz="94660"/>
  </p:normalViewPr>
  <p:slideViewPr>
    <p:cSldViewPr snapToGrid="0">
      <p:cViewPr varScale="1">
        <p:scale>
          <a:sx n="68" d="100"/>
          <a:sy n="68" d="100"/>
        </p:scale>
        <p:origin x="84"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424690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283312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510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1080511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748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1446211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3336732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118963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3047626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786EE7-1F39-4953-A51F-3EF52085BAC8}" type="datetimeFigureOut">
              <a:rPr lang="en-US" smtClean="0"/>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249047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786EE7-1F39-4953-A51F-3EF52085BAC8}" type="datetimeFigureOut">
              <a:rPr lang="en-US" smtClean="0"/>
              <a:t>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325777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786EE7-1F39-4953-A51F-3EF52085BAC8}" type="datetimeFigureOut">
              <a:rPr lang="en-US" smtClean="0"/>
              <a:t>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2925254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786EE7-1F39-4953-A51F-3EF52085BAC8}" type="datetimeFigureOut">
              <a:rPr lang="en-US" smtClean="0"/>
              <a:t>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3737239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786EE7-1F39-4953-A51F-3EF52085BAC8}" type="datetimeFigureOut">
              <a:rPr lang="en-US" smtClean="0"/>
              <a:t>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2912760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786EE7-1F39-4953-A51F-3EF52085BAC8}" type="datetimeFigureOut">
              <a:rPr lang="en-US" smtClean="0"/>
              <a:t>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2490540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2786EE7-1F39-4953-A51F-3EF52085BAC8}" type="datetimeFigureOut">
              <a:rPr lang="en-US" smtClean="0"/>
              <a:t>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83648E-A060-4DE4-8DE9-9012C01E0914}" type="slidenum">
              <a:rPr lang="en-US" smtClean="0"/>
              <a:t>‹#›</a:t>
            </a:fld>
            <a:endParaRPr lang="en-US"/>
          </a:p>
        </p:txBody>
      </p:sp>
    </p:spTree>
    <p:extLst>
      <p:ext uri="{BB962C8B-B14F-4D97-AF65-F5344CB8AC3E}">
        <p14:creationId xmlns:p14="http://schemas.microsoft.com/office/powerpoint/2010/main" val="253195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786EE7-1F39-4953-A51F-3EF52085BAC8}" type="datetimeFigureOut">
              <a:rPr lang="en-US" smtClean="0"/>
              <a:t>2/18/2018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7D83648E-A060-4DE4-8DE9-9012C01E0914}" type="slidenum">
              <a:rPr lang="en-US" smtClean="0"/>
              <a:t>‹#›</a:t>
            </a:fld>
            <a:endParaRPr lang="en-US"/>
          </a:p>
        </p:txBody>
      </p:sp>
    </p:spTree>
    <p:extLst>
      <p:ext uri="{BB962C8B-B14F-4D97-AF65-F5344CB8AC3E}">
        <p14:creationId xmlns:p14="http://schemas.microsoft.com/office/powerpoint/2010/main" val="288066637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6439" y="322768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altLang="en-US" sz="6600" b="1" dirty="0">
                <a:ln/>
                <a:solidFill>
                  <a:schemeClr val="accent3"/>
                </a:solidFill>
              </a:rPr>
              <a:t>The Five Purposes Of The New Testament Church</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58977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4400" b="1" dirty="0">
                <a:ln/>
                <a:solidFill>
                  <a:schemeClr val="accent3"/>
                </a:solidFill>
              </a:rPr>
              <a:t>Biblical Examples of Fellowship</a:t>
            </a:r>
            <a:endParaRPr lang="en-US" sz="4400" b="1" dirty="0">
              <a:ln/>
              <a:solidFill>
                <a:schemeClr val="accent3"/>
              </a:solidFill>
            </a:endParaRPr>
          </a:p>
        </p:txBody>
      </p:sp>
      <p:sp>
        <p:nvSpPr>
          <p:cNvPr id="3" name="Content Placeholder 2"/>
          <p:cNvSpPr>
            <a:spLocks noGrp="1"/>
          </p:cNvSpPr>
          <p:nvPr>
            <p:ph idx="1"/>
          </p:nvPr>
        </p:nvSpPr>
        <p:spPr/>
        <p:txBody>
          <a:bodyPr/>
          <a:lstStyle/>
          <a:p>
            <a:r>
              <a:rPr lang="en-US" b="1" dirty="0" smtClean="0">
                <a:solidFill>
                  <a:schemeClr val="tx1"/>
                </a:solidFill>
              </a:rPr>
              <a:t>The Gospel</a:t>
            </a:r>
          </a:p>
          <a:p>
            <a:r>
              <a:rPr lang="en-US" b="1" dirty="0" err="1">
                <a:solidFill>
                  <a:schemeClr val="tx1"/>
                </a:solidFill>
              </a:rPr>
              <a:t>Eph</a:t>
            </a:r>
            <a:r>
              <a:rPr lang="en-US" b="1" dirty="0">
                <a:solidFill>
                  <a:schemeClr val="tx1"/>
                </a:solidFill>
              </a:rPr>
              <a:t> 3: 8 To me, the very least of all saints, this grace was given, to preach to the Gentiles the unfathomable riches of Christ, 9 and to bring to light what is the </a:t>
            </a:r>
            <a:r>
              <a:rPr lang="en-US" b="1" dirty="0">
                <a:solidFill>
                  <a:srgbClr val="FF0000"/>
                </a:solidFill>
              </a:rPr>
              <a:t>administration</a:t>
            </a:r>
            <a:r>
              <a:rPr lang="en-US" b="1" dirty="0">
                <a:solidFill>
                  <a:schemeClr val="tx1"/>
                </a:solidFill>
              </a:rPr>
              <a:t> of the mystery which for ages has been hidden in God who created all things; 10 so that the manifold wisdom of God might now be made known through the church to the rulers and the authorities in the heavenly places.</a:t>
            </a:r>
          </a:p>
          <a:p>
            <a:r>
              <a:rPr lang="en-US" b="1" dirty="0">
                <a:solidFill>
                  <a:schemeClr val="tx1"/>
                </a:solidFill>
              </a:rPr>
              <a:t>Phil 1: 3 I thank my God in all my remembrance of you, 4 always offering prayer with joy in my every prayer for you all, 5 in view of your </a:t>
            </a:r>
            <a:r>
              <a:rPr lang="en-US" b="1" dirty="0">
                <a:solidFill>
                  <a:srgbClr val="FF0000"/>
                </a:solidFill>
              </a:rPr>
              <a:t>participation</a:t>
            </a:r>
            <a:r>
              <a:rPr lang="en-US" b="1" dirty="0">
                <a:solidFill>
                  <a:schemeClr val="tx1"/>
                </a:solidFill>
              </a:rPr>
              <a:t> in the gospel from the first day until now.</a:t>
            </a:r>
          </a:p>
          <a:p>
            <a:endParaRPr lang="en-US" dirty="0"/>
          </a:p>
        </p:txBody>
      </p:sp>
    </p:spTree>
    <p:extLst>
      <p:ext uri="{BB962C8B-B14F-4D97-AF65-F5344CB8AC3E}">
        <p14:creationId xmlns:p14="http://schemas.microsoft.com/office/powerpoint/2010/main" val="363778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altLang="en-US" sz="4400" b="1" dirty="0">
                <a:ln/>
                <a:solidFill>
                  <a:schemeClr val="accent3"/>
                </a:solidFill>
              </a:rPr>
              <a:t>Biblical Examples of Fellowship</a:t>
            </a:r>
            <a:endParaRPr lang="en-US" b="1" dirty="0">
              <a:ln/>
              <a:solidFill>
                <a:schemeClr val="accent3"/>
              </a:solidFill>
            </a:endParaRPr>
          </a:p>
        </p:txBody>
      </p:sp>
      <p:sp>
        <p:nvSpPr>
          <p:cNvPr id="3" name="Content Placeholder 2"/>
          <p:cNvSpPr>
            <a:spLocks noGrp="1"/>
          </p:cNvSpPr>
          <p:nvPr>
            <p:ph idx="1"/>
          </p:nvPr>
        </p:nvSpPr>
        <p:spPr/>
        <p:txBody>
          <a:bodyPr/>
          <a:lstStyle/>
          <a:p>
            <a:r>
              <a:rPr lang="en-US" b="1" dirty="0" smtClean="0">
                <a:solidFill>
                  <a:schemeClr val="tx1"/>
                </a:solidFill>
              </a:rPr>
              <a:t>Bad things:</a:t>
            </a:r>
          </a:p>
          <a:p>
            <a:r>
              <a:rPr lang="en-US" b="1" dirty="0" smtClean="0">
                <a:solidFill>
                  <a:schemeClr val="tx1"/>
                </a:solidFill>
              </a:rPr>
              <a:t>I </a:t>
            </a:r>
            <a:r>
              <a:rPr lang="en-US" b="1" dirty="0" err="1">
                <a:solidFill>
                  <a:schemeClr val="tx1"/>
                </a:solidFill>
              </a:rPr>
              <a:t>Cor</a:t>
            </a:r>
            <a:r>
              <a:rPr lang="en-US" b="1" dirty="0">
                <a:solidFill>
                  <a:schemeClr val="tx1"/>
                </a:solidFill>
              </a:rPr>
              <a:t> 10: 20 No, but I say that the things which the Gentiles sacrifice, they sacrifice to demons and not to God; and I do not want you to become </a:t>
            </a:r>
            <a:r>
              <a:rPr lang="en-US" b="1" dirty="0">
                <a:solidFill>
                  <a:srgbClr val="FF0000"/>
                </a:solidFill>
              </a:rPr>
              <a:t>sharers</a:t>
            </a:r>
            <a:r>
              <a:rPr lang="en-US" b="1" dirty="0">
                <a:solidFill>
                  <a:schemeClr val="tx1"/>
                </a:solidFill>
              </a:rPr>
              <a:t> in demons.</a:t>
            </a:r>
          </a:p>
          <a:p>
            <a:r>
              <a:rPr lang="en-US" b="1" dirty="0">
                <a:solidFill>
                  <a:schemeClr val="tx1"/>
                </a:solidFill>
              </a:rPr>
              <a:t>II </a:t>
            </a:r>
            <a:r>
              <a:rPr lang="en-US" b="1" dirty="0" err="1">
                <a:solidFill>
                  <a:schemeClr val="tx1"/>
                </a:solidFill>
              </a:rPr>
              <a:t>Cor</a:t>
            </a:r>
            <a:r>
              <a:rPr lang="en-US" b="1" dirty="0">
                <a:solidFill>
                  <a:schemeClr val="tx1"/>
                </a:solidFill>
              </a:rPr>
              <a:t> 6: 14 Do not be bound together with unbelievers; for what partnership have righteousness and lawlessness, or what </a:t>
            </a:r>
            <a:r>
              <a:rPr lang="en-US" b="1" dirty="0">
                <a:solidFill>
                  <a:srgbClr val="FF0000"/>
                </a:solidFill>
              </a:rPr>
              <a:t>fellowship</a:t>
            </a:r>
            <a:r>
              <a:rPr lang="en-US" b="1" dirty="0">
                <a:solidFill>
                  <a:schemeClr val="tx1"/>
                </a:solidFill>
              </a:rPr>
              <a:t> has light with darkness</a:t>
            </a:r>
            <a:r>
              <a:rPr lang="en-US" b="1" dirty="0" smtClean="0">
                <a:solidFill>
                  <a:schemeClr val="tx1"/>
                </a:solidFill>
              </a:rPr>
              <a:t>?</a:t>
            </a:r>
          </a:p>
          <a:p>
            <a:r>
              <a:rPr lang="en-US" b="1" dirty="0" err="1">
                <a:solidFill>
                  <a:schemeClr val="tx1"/>
                </a:solidFill>
              </a:rPr>
              <a:t>Eph</a:t>
            </a:r>
            <a:r>
              <a:rPr lang="en-US" b="1" dirty="0">
                <a:solidFill>
                  <a:schemeClr val="tx1"/>
                </a:solidFill>
              </a:rPr>
              <a:t> 5: 11 Do not </a:t>
            </a:r>
            <a:r>
              <a:rPr lang="en-US" b="1" dirty="0">
                <a:solidFill>
                  <a:srgbClr val="FF0000"/>
                </a:solidFill>
              </a:rPr>
              <a:t>participate </a:t>
            </a:r>
            <a:r>
              <a:rPr lang="en-US" b="1" dirty="0">
                <a:solidFill>
                  <a:schemeClr val="tx1"/>
                </a:solidFill>
              </a:rPr>
              <a:t>in the unfruitful deeds of darkness, but instead even expose them; 12 for it is disgraceful even to speak of the things which are done by them in secret.</a:t>
            </a:r>
          </a:p>
          <a:p>
            <a:endParaRPr lang="en-US" dirty="0"/>
          </a:p>
          <a:p>
            <a:endParaRPr lang="en-US" dirty="0"/>
          </a:p>
        </p:txBody>
      </p:sp>
    </p:spTree>
    <p:extLst>
      <p:ext uri="{BB962C8B-B14F-4D97-AF65-F5344CB8AC3E}">
        <p14:creationId xmlns:p14="http://schemas.microsoft.com/office/powerpoint/2010/main" val="323275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609600"/>
            <a:ext cx="9718766"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Fellowship Defined from the Greek</a:t>
            </a:r>
          </a:p>
        </p:txBody>
      </p:sp>
      <p:sp>
        <p:nvSpPr>
          <p:cNvPr id="3" name="Content Placeholder 2"/>
          <p:cNvSpPr>
            <a:spLocks noGrp="1"/>
          </p:cNvSpPr>
          <p:nvPr>
            <p:ph idx="1"/>
          </p:nvPr>
        </p:nvSpPr>
        <p:spPr>
          <a:xfrm>
            <a:off x="535577" y="2108337"/>
            <a:ext cx="8738425" cy="3880773"/>
          </a:xfrm>
        </p:spPr>
        <p:txBody>
          <a:bodyPr>
            <a:normAutofit lnSpcReduction="10000"/>
          </a:bodyPr>
          <a:lstStyle/>
          <a:p>
            <a:r>
              <a:rPr lang="en-US" sz="2800" b="1" dirty="0" err="1" smtClean="0">
                <a:solidFill>
                  <a:schemeClr val="tx1"/>
                </a:solidFill>
                <a:latin typeface="Symbol" panose="05050102010706020507" pitchFamily="18" charset="2"/>
              </a:rPr>
              <a:t>koinonia</a:t>
            </a:r>
            <a:r>
              <a:rPr lang="en-US" sz="2800" b="1" dirty="0" smtClean="0">
                <a:solidFill>
                  <a:schemeClr val="tx1"/>
                </a:solidFill>
              </a:rPr>
              <a:t>: </a:t>
            </a:r>
            <a:r>
              <a:rPr lang="en-US" sz="2800" b="1" dirty="0">
                <a:solidFill>
                  <a:schemeClr val="tx1"/>
                </a:solidFill>
              </a:rPr>
              <a:t>(</a:t>
            </a:r>
            <a:r>
              <a:rPr lang="en-US" sz="2800" b="1" dirty="0" err="1">
                <a:solidFill>
                  <a:schemeClr val="tx1"/>
                </a:solidFill>
              </a:rPr>
              <a:t>Koinonia</a:t>
            </a:r>
            <a:r>
              <a:rPr lang="en-US" sz="2800" b="1" dirty="0">
                <a:solidFill>
                  <a:schemeClr val="tx1"/>
                </a:solidFill>
              </a:rPr>
              <a:t>)</a:t>
            </a:r>
          </a:p>
          <a:p>
            <a:r>
              <a:rPr lang="en-US" sz="2800" b="1" dirty="0">
                <a:solidFill>
                  <a:schemeClr val="tx1"/>
                </a:solidFill>
              </a:rPr>
              <a:t>An association involving close mutual relations and involvement. Close fellowship. </a:t>
            </a:r>
          </a:p>
          <a:p>
            <a:r>
              <a:rPr lang="en-US" sz="2800" b="1" dirty="0">
                <a:solidFill>
                  <a:schemeClr val="tx1"/>
                </a:solidFill>
              </a:rPr>
              <a:t>To participate with another in some enterprise or matter of joint concern.</a:t>
            </a:r>
          </a:p>
          <a:p>
            <a:r>
              <a:rPr lang="en-US" sz="2800" b="1" dirty="0">
                <a:solidFill>
                  <a:schemeClr val="tx1"/>
                </a:solidFill>
              </a:rPr>
              <a:t>To share one’s possessions with the implication of some kind of joint participation and mutual interest.</a:t>
            </a:r>
          </a:p>
          <a:p>
            <a:endParaRPr lang="en-US" dirty="0"/>
          </a:p>
        </p:txBody>
      </p:sp>
    </p:spTree>
    <p:extLst>
      <p:ext uri="{BB962C8B-B14F-4D97-AF65-F5344CB8AC3E}">
        <p14:creationId xmlns:p14="http://schemas.microsoft.com/office/powerpoint/2010/main" val="67695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9470570"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Components of Biblical Fellowship</a:t>
            </a:r>
          </a:p>
        </p:txBody>
      </p:sp>
      <p:sp>
        <p:nvSpPr>
          <p:cNvPr id="3" name="Content Placeholder 2"/>
          <p:cNvSpPr>
            <a:spLocks noGrp="1"/>
          </p:cNvSpPr>
          <p:nvPr>
            <p:ph idx="1"/>
          </p:nvPr>
        </p:nvSpPr>
        <p:spPr>
          <a:xfrm>
            <a:off x="457201" y="1632857"/>
            <a:ext cx="11116490" cy="4408505"/>
          </a:xfrm>
        </p:spPr>
        <p:txBody>
          <a:bodyPr>
            <a:normAutofit fontScale="92500" lnSpcReduction="20000"/>
          </a:bodyPr>
          <a:lstStyle/>
          <a:p>
            <a:r>
              <a:rPr lang="en-US" sz="2800" b="1" dirty="0" smtClean="0">
                <a:solidFill>
                  <a:schemeClr val="tx1"/>
                </a:solidFill>
              </a:rPr>
              <a:t>Association </a:t>
            </a:r>
            <a:r>
              <a:rPr lang="en-US" sz="2800" b="1" dirty="0">
                <a:solidFill>
                  <a:schemeClr val="tx1"/>
                </a:solidFill>
              </a:rPr>
              <a:t>involving sharing of resources based on; </a:t>
            </a:r>
          </a:p>
          <a:p>
            <a:pPr lvl="1"/>
            <a:r>
              <a:rPr lang="en-US" sz="2400" b="1" dirty="0">
                <a:solidFill>
                  <a:schemeClr val="tx1"/>
                </a:solidFill>
              </a:rPr>
              <a:t>Mutual relations </a:t>
            </a:r>
            <a:endParaRPr lang="en-US" sz="2400" b="1" dirty="0" smtClean="0">
              <a:solidFill>
                <a:schemeClr val="tx1"/>
              </a:solidFill>
            </a:endParaRPr>
          </a:p>
          <a:p>
            <a:pPr lvl="2"/>
            <a:r>
              <a:rPr lang="en-US" sz="2200" b="1" dirty="0" smtClean="0">
                <a:solidFill>
                  <a:schemeClr val="tx1"/>
                </a:solidFill>
              </a:rPr>
              <a:t>both are believers</a:t>
            </a:r>
            <a:endParaRPr lang="en-US" sz="2200" b="1" dirty="0">
              <a:solidFill>
                <a:schemeClr val="tx1"/>
              </a:solidFill>
            </a:endParaRPr>
          </a:p>
          <a:p>
            <a:pPr lvl="1"/>
            <a:r>
              <a:rPr lang="en-US" sz="2400" b="1" dirty="0">
                <a:solidFill>
                  <a:schemeClr val="tx1"/>
                </a:solidFill>
              </a:rPr>
              <a:t>Mutual </a:t>
            </a:r>
            <a:r>
              <a:rPr lang="en-US" sz="2400" b="1" dirty="0" smtClean="0">
                <a:solidFill>
                  <a:schemeClr val="tx1"/>
                </a:solidFill>
              </a:rPr>
              <a:t>interest </a:t>
            </a:r>
          </a:p>
          <a:p>
            <a:pPr lvl="2"/>
            <a:r>
              <a:rPr lang="en-US" sz="2200" b="1" dirty="0" smtClean="0">
                <a:solidFill>
                  <a:schemeClr val="tx1"/>
                </a:solidFill>
              </a:rPr>
              <a:t>both want to follow Jesus</a:t>
            </a:r>
            <a:endParaRPr lang="en-US" sz="2200" b="1" dirty="0">
              <a:solidFill>
                <a:schemeClr val="tx1"/>
              </a:solidFill>
            </a:endParaRPr>
          </a:p>
          <a:p>
            <a:pPr lvl="1"/>
            <a:r>
              <a:rPr lang="en-US" sz="2400" b="1" dirty="0">
                <a:solidFill>
                  <a:schemeClr val="tx1"/>
                </a:solidFill>
              </a:rPr>
              <a:t>Mutual </a:t>
            </a:r>
            <a:r>
              <a:rPr lang="en-US" sz="2400" b="1" dirty="0" smtClean="0">
                <a:solidFill>
                  <a:schemeClr val="tx1"/>
                </a:solidFill>
              </a:rPr>
              <a:t>involvement </a:t>
            </a:r>
          </a:p>
          <a:p>
            <a:pPr lvl="2"/>
            <a:r>
              <a:rPr lang="en-US" sz="2200" b="1" dirty="0" smtClean="0">
                <a:solidFill>
                  <a:schemeClr val="tx1"/>
                </a:solidFill>
              </a:rPr>
              <a:t>both have a vested interest in the local church</a:t>
            </a:r>
            <a:endParaRPr lang="en-US" sz="2200" b="1" dirty="0">
              <a:solidFill>
                <a:schemeClr val="tx1"/>
              </a:solidFill>
            </a:endParaRPr>
          </a:p>
          <a:p>
            <a:pPr lvl="1"/>
            <a:r>
              <a:rPr lang="en-US" sz="2400" b="1" dirty="0">
                <a:solidFill>
                  <a:schemeClr val="tx1"/>
                </a:solidFill>
              </a:rPr>
              <a:t>Joint </a:t>
            </a:r>
            <a:r>
              <a:rPr lang="en-US" sz="2400" b="1" dirty="0" smtClean="0">
                <a:solidFill>
                  <a:schemeClr val="tx1"/>
                </a:solidFill>
              </a:rPr>
              <a:t>concern </a:t>
            </a:r>
          </a:p>
          <a:p>
            <a:pPr lvl="2"/>
            <a:r>
              <a:rPr lang="en-US" sz="2200" b="1" dirty="0" smtClean="0">
                <a:solidFill>
                  <a:schemeClr val="tx1"/>
                </a:solidFill>
              </a:rPr>
              <a:t>both </a:t>
            </a:r>
            <a:r>
              <a:rPr lang="en-US" sz="2200" b="1" dirty="0">
                <a:solidFill>
                  <a:schemeClr val="tx1"/>
                </a:solidFill>
              </a:rPr>
              <a:t>desire </a:t>
            </a:r>
            <a:r>
              <a:rPr lang="en-US" sz="2200" b="1" dirty="0" smtClean="0">
                <a:solidFill>
                  <a:schemeClr val="tx1"/>
                </a:solidFill>
              </a:rPr>
              <a:t>to obey God, edify the church and reach the lost</a:t>
            </a:r>
            <a:endParaRPr lang="en-US" sz="2200" b="1" dirty="0">
              <a:solidFill>
                <a:schemeClr val="tx1"/>
              </a:solidFill>
            </a:endParaRPr>
          </a:p>
          <a:p>
            <a:pPr lvl="1"/>
            <a:r>
              <a:rPr lang="en-US" sz="2400" b="1" dirty="0">
                <a:solidFill>
                  <a:schemeClr val="tx1"/>
                </a:solidFill>
              </a:rPr>
              <a:t>Joint </a:t>
            </a:r>
            <a:r>
              <a:rPr lang="en-US" sz="2400" b="1" dirty="0">
                <a:solidFill>
                  <a:schemeClr val="tx1"/>
                </a:solidFill>
              </a:rPr>
              <a:t>participation </a:t>
            </a:r>
            <a:endParaRPr lang="en-US" sz="2400" b="1" dirty="0" smtClean="0">
              <a:solidFill>
                <a:schemeClr val="tx1"/>
              </a:solidFill>
            </a:endParaRPr>
          </a:p>
          <a:p>
            <a:pPr lvl="2"/>
            <a:r>
              <a:rPr lang="en-US" sz="2200" b="1" dirty="0" smtClean="0">
                <a:solidFill>
                  <a:schemeClr val="tx1"/>
                </a:solidFill>
              </a:rPr>
              <a:t>both </a:t>
            </a:r>
            <a:r>
              <a:rPr lang="en-US" sz="2200" b="1" dirty="0">
                <a:solidFill>
                  <a:schemeClr val="tx1"/>
                </a:solidFill>
              </a:rPr>
              <a:t>are engaged in </a:t>
            </a:r>
            <a:r>
              <a:rPr lang="en-US" sz="2200" b="1" dirty="0" smtClean="0">
                <a:solidFill>
                  <a:schemeClr val="tx1"/>
                </a:solidFill>
              </a:rPr>
              <a:t>ministry</a:t>
            </a:r>
            <a:endParaRPr lang="en-US" sz="2200" b="1" dirty="0">
              <a:solidFill>
                <a:schemeClr val="tx1"/>
              </a:solidFill>
            </a:endParaRPr>
          </a:p>
          <a:p>
            <a:endParaRPr lang="en-US" dirty="0"/>
          </a:p>
        </p:txBody>
      </p:sp>
    </p:spTree>
    <p:extLst>
      <p:ext uri="{BB962C8B-B14F-4D97-AF65-F5344CB8AC3E}">
        <p14:creationId xmlns:p14="http://schemas.microsoft.com/office/powerpoint/2010/main" val="173810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99" y="609600"/>
            <a:ext cx="10199076"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a:ln/>
                <a:solidFill>
                  <a:schemeClr val="accent3"/>
                </a:solidFill>
              </a:rPr>
              <a:t>Two Important Facts Regarding </a:t>
            </a:r>
            <a:r>
              <a:rPr lang="en-US" sz="4000" b="1" dirty="0" smtClean="0">
                <a:ln/>
                <a:solidFill>
                  <a:schemeClr val="accent3"/>
                </a:solidFill>
              </a:rPr>
              <a:t/>
            </a:r>
            <a:br>
              <a:rPr lang="en-US" sz="4000" b="1" dirty="0" smtClean="0">
                <a:ln/>
                <a:solidFill>
                  <a:schemeClr val="accent3"/>
                </a:solidFill>
              </a:rPr>
            </a:br>
            <a:r>
              <a:rPr lang="en-US" sz="4000" b="1" dirty="0" smtClean="0">
                <a:ln/>
                <a:solidFill>
                  <a:schemeClr val="accent3"/>
                </a:solidFill>
              </a:rPr>
              <a:t>Fellowship</a:t>
            </a:r>
            <a:endParaRPr lang="en-US" sz="4000" b="1" dirty="0">
              <a:ln/>
              <a:solidFill>
                <a:schemeClr val="accent3"/>
              </a:solidFill>
            </a:endParaRPr>
          </a:p>
        </p:txBody>
      </p:sp>
      <p:sp>
        <p:nvSpPr>
          <p:cNvPr id="3" name="Content Placeholder 2"/>
          <p:cNvSpPr>
            <a:spLocks noGrp="1"/>
          </p:cNvSpPr>
          <p:nvPr>
            <p:ph idx="1"/>
          </p:nvPr>
        </p:nvSpPr>
        <p:spPr>
          <a:xfrm>
            <a:off x="436099" y="2160589"/>
            <a:ext cx="9833316" cy="4169873"/>
          </a:xfrm>
        </p:spPr>
        <p:txBody>
          <a:bodyPr>
            <a:normAutofit fontScale="70000" lnSpcReduction="20000"/>
          </a:bodyPr>
          <a:lstStyle/>
          <a:p>
            <a:r>
              <a:rPr lang="en-US" sz="2600" b="1" dirty="0">
                <a:solidFill>
                  <a:schemeClr val="tx1"/>
                </a:solidFill>
              </a:rPr>
              <a:t>Christian fellowship only exists because God the Father through Jesus Christ, the Son, and by/in the Spirit has established in grace a relation (a “new covenant”) with humankind.</a:t>
            </a:r>
          </a:p>
          <a:p>
            <a:r>
              <a:rPr lang="en-US" sz="2600" b="1" dirty="0">
                <a:solidFill>
                  <a:schemeClr val="tx1"/>
                </a:solidFill>
              </a:rPr>
              <a:t>It is probably best not to use the word “community” as a synonym for “fellowship.” In modern English “community” presupposes “individualism” and carries a meaning that is foreign to biblical presuppositions. Individualism (i.e., the thinking of a human being as an “individual” and as the basic unity of society) is a modern phenomenon. “Community” today usually refers to a group, or body that is formed by “individuals.” The emphasis is on the initiative of the “individuals” and on the voluntary nature of the group. In contrast, </a:t>
            </a:r>
            <a:r>
              <a:rPr lang="en-US" sz="2600" b="1" dirty="0" err="1">
                <a:solidFill>
                  <a:schemeClr val="tx1"/>
                </a:solidFill>
              </a:rPr>
              <a:t>koinōnia</a:t>
            </a:r>
            <a:r>
              <a:rPr lang="en-US" sz="2600" b="1" dirty="0">
                <a:solidFill>
                  <a:schemeClr val="tx1"/>
                </a:solidFill>
              </a:rPr>
              <a:t> has its origin in an internal, eternal relation, relatedness, and communion of the Father and the Son and the Holy Spirit. </a:t>
            </a:r>
            <a:r>
              <a:rPr lang="en-US" sz="2600" b="1" dirty="0" smtClean="0">
                <a:solidFill>
                  <a:schemeClr val="tx1"/>
                </a:solidFill>
              </a:rPr>
              <a:t>     </a:t>
            </a:r>
            <a:r>
              <a:rPr lang="en-US" sz="2600" b="1" dirty="0" err="1" smtClean="0">
                <a:solidFill>
                  <a:schemeClr val="tx1"/>
                </a:solidFill>
              </a:rPr>
              <a:t>Koinōnia</a:t>
            </a:r>
            <a:r>
              <a:rPr lang="en-US" sz="2600" b="1" dirty="0" smtClean="0">
                <a:solidFill>
                  <a:schemeClr val="tx1"/>
                </a:solidFill>
              </a:rPr>
              <a:t> </a:t>
            </a:r>
            <a:r>
              <a:rPr lang="en-US" sz="2600" b="1" dirty="0">
                <a:solidFill>
                  <a:schemeClr val="tx1"/>
                </a:solidFill>
              </a:rPr>
              <a:t>for baptized believers is a participation within human experience of the communion of the living God himself.</a:t>
            </a:r>
          </a:p>
          <a:p>
            <a:r>
              <a:rPr lang="en-US" sz="2600" b="1" dirty="0">
                <a:solidFill>
                  <a:schemeClr val="tx1"/>
                </a:solidFill>
              </a:rPr>
              <a:t>Toon, P. (1996). Fellowship. In Evangelical dictionary of biblical theology </a:t>
            </a:r>
            <a:r>
              <a:rPr lang="en-US" sz="2600" b="1" dirty="0" smtClean="0">
                <a:solidFill>
                  <a:schemeClr val="tx1"/>
                </a:solidFill>
              </a:rPr>
              <a:t>      (</a:t>
            </a:r>
            <a:r>
              <a:rPr lang="en-US" sz="2600" b="1" dirty="0">
                <a:solidFill>
                  <a:schemeClr val="tx1"/>
                </a:solidFill>
              </a:rPr>
              <a:t>electronic ed., p. 255). Grand Rapids: Baker Book House.</a:t>
            </a:r>
          </a:p>
          <a:p>
            <a:endParaRPr lang="en-US" dirty="0"/>
          </a:p>
        </p:txBody>
      </p:sp>
    </p:spTree>
    <p:extLst>
      <p:ext uri="{BB962C8B-B14F-4D97-AF65-F5344CB8AC3E}">
        <p14:creationId xmlns:p14="http://schemas.microsoft.com/office/powerpoint/2010/main" val="1186299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085644"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Fellowship Starts with the Father</a:t>
            </a:r>
            <a:endParaRPr lang="en-US" sz="4400" b="1" dirty="0">
              <a:ln/>
              <a:solidFill>
                <a:schemeClr val="accent3"/>
              </a:solidFill>
            </a:endParaRPr>
          </a:p>
        </p:txBody>
      </p:sp>
      <p:sp>
        <p:nvSpPr>
          <p:cNvPr id="3" name="Content Placeholder 2"/>
          <p:cNvSpPr>
            <a:spLocks noGrp="1"/>
          </p:cNvSpPr>
          <p:nvPr>
            <p:ph idx="1"/>
          </p:nvPr>
        </p:nvSpPr>
        <p:spPr/>
        <p:txBody>
          <a:bodyPr>
            <a:noAutofit/>
          </a:bodyPr>
          <a:lstStyle/>
          <a:p>
            <a:r>
              <a:rPr lang="en-US" sz="2000" b="1" dirty="0">
                <a:solidFill>
                  <a:schemeClr val="tx1"/>
                </a:solidFill>
              </a:rPr>
              <a:t>Perhaps the clearest theological use of </a:t>
            </a:r>
            <a:r>
              <a:rPr lang="en-US" sz="2000" b="1" dirty="0" err="1">
                <a:solidFill>
                  <a:schemeClr val="tx1"/>
                </a:solidFill>
              </a:rPr>
              <a:t>koinōnia</a:t>
            </a:r>
            <a:r>
              <a:rPr lang="en-US" sz="2000" b="1" dirty="0">
                <a:solidFill>
                  <a:schemeClr val="tx1"/>
                </a:solidFill>
              </a:rPr>
              <a:t> is in 1 John 1:3–6, where we read that when we walk in the light truly our fellowship is with the Father and with his Son, Jesus Christ and that this relation of grace has profound implications for daily living. For if we say that we have fellowship with God and walk in darkness, we lie! Here the basic meaning of “fellowship” is a real and practical sharing in eternal life with the Father and the Son.</a:t>
            </a:r>
          </a:p>
          <a:p>
            <a:r>
              <a:rPr lang="en-US" sz="2000" b="1" dirty="0" smtClean="0">
                <a:solidFill>
                  <a:schemeClr val="tx1"/>
                </a:solidFill>
              </a:rPr>
              <a:t>Toon</a:t>
            </a:r>
            <a:r>
              <a:rPr lang="en-US" sz="2000" b="1" dirty="0">
                <a:solidFill>
                  <a:schemeClr val="tx1"/>
                </a:solidFill>
              </a:rPr>
              <a:t>, P. (1996). Fellowship. In Evangelical dictionary of biblical theology (electronic ed., p. 256). Grand Rapids: Baker Book House.</a:t>
            </a:r>
          </a:p>
        </p:txBody>
      </p:sp>
    </p:spTree>
    <p:extLst>
      <p:ext uri="{BB962C8B-B14F-4D97-AF65-F5344CB8AC3E}">
        <p14:creationId xmlns:p14="http://schemas.microsoft.com/office/powerpoint/2010/main" val="151193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98543" y="426012"/>
            <a:ext cx="8635739" cy="524829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6000" b="1" dirty="0" smtClean="0">
                <a:ln/>
                <a:solidFill>
                  <a:schemeClr val="accent3"/>
                </a:solidFill>
              </a:rPr>
              <a:t>You cannot engage in biblical fellowship with other believers if you are not in </a:t>
            </a:r>
            <a:r>
              <a:rPr lang="en-US" sz="6000" b="1" dirty="0" smtClean="0">
                <a:ln/>
                <a:solidFill>
                  <a:schemeClr val="accent3"/>
                </a:solidFill>
              </a:rPr>
              <a:t>fellowship with the Father </a:t>
            </a:r>
            <a:endParaRPr lang="en-US" sz="6000" b="1" dirty="0">
              <a:ln/>
              <a:solidFill>
                <a:schemeClr val="accent3"/>
              </a:solidFill>
            </a:endParaRPr>
          </a:p>
        </p:txBody>
      </p:sp>
      <p:sp>
        <p:nvSpPr>
          <p:cNvPr id="5" name="Subtitle 4"/>
          <p:cNvSpPr>
            <a:spLocks noGrp="1"/>
          </p:cNvSpPr>
          <p:nvPr>
            <p:ph type="subTitle" idx="1"/>
          </p:nvPr>
        </p:nvSpPr>
        <p:spPr>
          <a:xfrm flipH="1">
            <a:off x="11197883" y="6843273"/>
            <a:ext cx="1366390" cy="1252686"/>
          </a:xfrm>
        </p:spPr>
        <p:txBody>
          <a:bodyPr>
            <a:normAutofit/>
          </a:bodyPr>
          <a:lstStyle/>
          <a:p>
            <a:endParaRPr lang="en-US" dirty="0"/>
          </a:p>
        </p:txBody>
      </p:sp>
    </p:spTree>
    <p:extLst>
      <p:ext uri="{BB962C8B-B14F-4D97-AF65-F5344CB8AC3E}">
        <p14:creationId xmlns:p14="http://schemas.microsoft.com/office/powerpoint/2010/main" val="2142106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altLang="en-US" b="1" dirty="0">
                <a:ln/>
                <a:solidFill>
                  <a:schemeClr val="accent3"/>
                </a:solidFill>
              </a:rPr>
              <a:t>Truths About </a:t>
            </a:r>
            <a:r>
              <a:rPr lang="en-US" altLang="en-US" b="1" dirty="0" smtClean="0">
                <a:ln/>
                <a:solidFill>
                  <a:schemeClr val="accent3"/>
                </a:solidFill>
              </a:rPr>
              <a:t>Fellowship: I </a:t>
            </a:r>
            <a:r>
              <a:rPr lang="en-US" altLang="en-US" b="1" dirty="0">
                <a:ln/>
                <a:solidFill>
                  <a:schemeClr val="accent3"/>
                </a:solidFill>
              </a:rPr>
              <a:t>John 1:3-7</a:t>
            </a:r>
            <a:endParaRPr lang="en-US" b="1" dirty="0">
              <a:ln/>
              <a:solidFill>
                <a:schemeClr val="accent3"/>
              </a:solidFill>
            </a:endParaRPr>
          </a:p>
        </p:txBody>
      </p:sp>
      <p:sp>
        <p:nvSpPr>
          <p:cNvPr id="3" name="Content Placeholder 2"/>
          <p:cNvSpPr>
            <a:spLocks noGrp="1"/>
          </p:cNvSpPr>
          <p:nvPr>
            <p:ph idx="1"/>
          </p:nvPr>
        </p:nvSpPr>
        <p:spPr/>
        <p:txBody>
          <a:bodyPr/>
          <a:lstStyle/>
          <a:p>
            <a:r>
              <a:rPr lang="en-US" altLang="en-US" sz="2400" b="1" dirty="0">
                <a:solidFill>
                  <a:schemeClr val="tx1"/>
                </a:solidFill>
              </a:rPr>
              <a:t>It starts with God; v.3</a:t>
            </a:r>
          </a:p>
          <a:p>
            <a:r>
              <a:rPr lang="en-US" altLang="en-US" sz="2400" b="1" dirty="0">
                <a:solidFill>
                  <a:schemeClr val="tx1"/>
                </a:solidFill>
              </a:rPr>
              <a:t>It is both horizontal and vertical; v.3</a:t>
            </a:r>
          </a:p>
          <a:p>
            <a:r>
              <a:rPr lang="en-US" altLang="en-US" sz="2400" b="1" dirty="0">
                <a:solidFill>
                  <a:schemeClr val="tx1"/>
                </a:solidFill>
              </a:rPr>
              <a:t>Joy and fullness are by-products; v.4</a:t>
            </a:r>
          </a:p>
          <a:p>
            <a:r>
              <a:rPr lang="en-US" altLang="en-US" sz="2400" b="1" dirty="0">
                <a:solidFill>
                  <a:schemeClr val="tx1"/>
                </a:solidFill>
              </a:rPr>
              <a:t>You can’t have biblical fellowship with un-confessed sin; v.6-7</a:t>
            </a:r>
          </a:p>
          <a:p>
            <a:endParaRPr lang="en-US" dirty="0"/>
          </a:p>
        </p:txBody>
      </p:sp>
    </p:spTree>
    <p:extLst>
      <p:ext uri="{BB962C8B-B14F-4D97-AF65-F5344CB8AC3E}">
        <p14:creationId xmlns:p14="http://schemas.microsoft.com/office/powerpoint/2010/main" val="168848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7333" y="609600"/>
            <a:ext cx="10896357"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Things Necessary Biblical Fellowship</a:t>
            </a:r>
            <a:endParaRPr lang="en-US" b="1" dirty="0">
              <a:ln/>
              <a:solidFill>
                <a:schemeClr val="accent3"/>
              </a:solidFill>
            </a:endParaRPr>
          </a:p>
        </p:txBody>
      </p:sp>
      <p:sp>
        <p:nvSpPr>
          <p:cNvPr id="7" name="Content Placeholder 6"/>
          <p:cNvSpPr>
            <a:spLocks noGrp="1"/>
          </p:cNvSpPr>
          <p:nvPr>
            <p:ph idx="1"/>
          </p:nvPr>
        </p:nvSpPr>
        <p:spPr>
          <a:xfrm>
            <a:off x="677334" y="1645921"/>
            <a:ext cx="10896356" cy="4395442"/>
          </a:xfrm>
        </p:spPr>
        <p:txBody>
          <a:bodyPr/>
          <a:lstStyle/>
          <a:p>
            <a:r>
              <a:rPr lang="en-US" sz="2400" b="1" dirty="0" smtClean="0">
                <a:solidFill>
                  <a:schemeClr val="tx1"/>
                </a:solidFill>
              </a:rPr>
              <a:t>Personal relationship with Jesus Christ</a:t>
            </a:r>
          </a:p>
          <a:p>
            <a:r>
              <a:rPr lang="en-US" sz="2400" b="1" dirty="0" smtClean="0">
                <a:solidFill>
                  <a:schemeClr val="tx1"/>
                </a:solidFill>
              </a:rPr>
              <a:t>Growing relationship with Jesus Christ</a:t>
            </a:r>
          </a:p>
          <a:p>
            <a:r>
              <a:rPr lang="en-US" sz="2400" b="1" dirty="0" smtClean="0">
                <a:solidFill>
                  <a:schemeClr val="tx1"/>
                </a:solidFill>
              </a:rPr>
              <a:t>Shared convictions regarding the mission of the local church</a:t>
            </a:r>
          </a:p>
          <a:p>
            <a:r>
              <a:rPr lang="en-US" sz="2400" b="1" dirty="0" smtClean="0">
                <a:solidFill>
                  <a:schemeClr val="tx1"/>
                </a:solidFill>
              </a:rPr>
              <a:t>Shared convictions regarding God’s Word</a:t>
            </a:r>
          </a:p>
          <a:p>
            <a:r>
              <a:rPr lang="en-US" sz="2400" b="1" dirty="0" smtClean="0">
                <a:solidFill>
                  <a:schemeClr val="tx1"/>
                </a:solidFill>
              </a:rPr>
              <a:t>Shared convictions regarding God’s will</a:t>
            </a:r>
          </a:p>
          <a:p>
            <a:r>
              <a:rPr lang="en-US" sz="2400" b="1" dirty="0" smtClean="0">
                <a:solidFill>
                  <a:schemeClr val="tx1"/>
                </a:solidFill>
              </a:rPr>
              <a:t>Genuine love for fellow believers</a:t>
            </a:r>
          </a:p>
          <a:p>
            <a:r>
              <a:rPr lang="en-US" sz="2400" b="1" dirty="0" smtClean="0">
                <a:solidFill>
                  <a:schemeClr val="tx1"/>
                </a:solidFill>
              </a:rPr>
              <a:t>Genuine desire to associate with fellow believers because                 they are fellow believers</a:t>
            </a:r>
          </a:p>
          <a:p>
            <a:endParaRPr lang="en-US" dirty="0" smtClean="0"/>
          </a:p>
          <a:p>
            <a:endParaRPr lang="en-US" dirty="0" smtClean="0"/>
          </a:p>
          <a:p>
            <a:endParaRPr lang="en-US" dirty="0"/>
          </a:p>
        </p:txBody>
      </p:sp>
    </p:spTree>
    <p:extLst>
      <p:ext uri="{BB962C8B-B14F-4D97-AF65-F5344CB8AC3E}">
        <p14:creationId xmlns:p14="http://schemas.microsoft.com/office/powerpoint/2010/main" val="149461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896357"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Things Not Necessary for Biblical </a:t>
            </a:r>
            <a:br>
              <a:rPr lang="en-US" sz="4000" b="1" dirty="0" smtClean="0">
                <a:ln/>
                <a:solidFill>
                  <a:schemeClr val="accent3"/>
                </a:solidFill>
              </a:rPr>
            </a:br>
            <a:r>
              <a:rPr lang="en-US" sz="4000" b="1" dirty="0" smtClean="0">
                <a:ln/>
                <a:solidFill>
                  <a:schemeClr val="accent3"/>
                </a:solidFill>
              </a:rPr>
              <a:t>Fellowship</a:t>
            </a:r>
            <a:endParaRPr lang="en-US" sz="4000" b="1" dirty="0">
              <a:ln/>
              <a:solidFill>
                <a:schemeClr val="accent3"/>
              </a:solidFill>
            </a:endParaRPr>
          </a:p>
        </p:txBody>
      </p:sp>
      <p:sp>
        <p:nvSpPr>
          <p:cNvPr id="3" name="Content Placeholder 2"/>
          <p:cNvSpPr>
            <a:spLocks noGrp="1"/>
          </p:cNvSpPr>
          <p:nvPr>
            <p:ph idx="1"/>
          </p:nvPr>
        </p:nvSpPr>
        <p:spPr>
          <a:xfrm>
            <a:off x="677334" y="2160589"/>
            <a:ext cx="10896356" cy="4436154"/>
          </a:xfrm>
        </p:spPr>
        <p:txBody>
          <a:bodyPr>
            <a:noAutofit/>
          </a:bodyPr>
          <a:lstStyle/>
          <a:p>
            <a:r>
              <a:rPr lang="en-US" sz="2000" b="1" dirty="0" smtClean="0">
                <a:solidFill>
                  <a:schemeClr val="tx1"/>
                </a:solidFill>
              </a:rPr>
              <a:t>Same denomination</a:t>
            </a:r>
          </a:p>
          <a:p>
            <a:r>
              <a:rPr lang="en-US" sz="2000" b="1" dirty="0" smtClean="0">
                <a:solidFill>
                  <a:schemeClr val="tx1"/>
                </a:solidFill>
              </a:rPr>
              <a:t>Same spiritual gifts</a:t>
            </a:r>
          </a:p>
          <a:p>
            <a:r>
              <a:rPr lang="en-US" sz="2000" b="1" dirty="0" smtClean="0">
                <a:solidFill>
                  <a:schemeClr val="tx1"/>
                </a:solidFill>
              </a:rPr>
              <a:t>Same ethnic or socio-economic background</a:t>
            </a:r>
          </a:p>
          <a:p>
            <a:r>
              <a:rPr lang="en-US" sz="2000" b="1" dirty="0" smtClean="0">
                <a:solidFill>
                  <a:schemeClr val="tx1"/>
                </a:solidFill>
              </a:rPr>
              <a:t>Same educational background</a:t>
            </a:r>
          </a:p>
          <a:p>
            <a:r>
              <a:rPr lang="en-US" sz="2000" b="1" dirty="0" smtClean="0">
                <a:solidFill>
                  <a:schemeClr val="tx1"/>
                </a:solidFill>
              </a:rPr>
              <a:t>Same personal tastes or interests</a:t>
            </a:r>
          </a:p>
          <a:p>
            <a:r>
              <a:rPr lang="en-US" sz="2000" b="1" dirty="0" smtClean="0">
                <a:solidFill>
                  <a:schemeClr val="tx1"/>
                </a:solidFill>
              </a:rPr>
              <a:t>Same life experiences</a:t>
            </a:r>
          </a:p>
          <a:p>
            <a:r>
              <a:rPr lang="en-US" sz="2000" b="1" dirty="0" smtClean="0">
                <a:solidFill>
                  <a:schemeClr val="tx1"/>
                </a:solidFill>
              </a:rPr>
              <a:t>Same ministry focus</a:t>
            </a:r>
          </a:p>
          <a:p>
            <a:r>
              <a:rPr lang="en-US" sz="2000" b="1" dirty="0" smtClean="0">
                <a:solidFill>
                  <a:schemeClr val="tx1"/>
                </a:solidFill>
              </a:rPr>
              <a:t>Same occupation</a:t>
            </a:r>
          </a:p>
          <a:p>
            <a:r>
              <a:rPr lang="en-US" sz="2000" b="1" dirty="0" smtClean="0">
                <a:solidFill>
                  <a:schemeClr val="tx1"/>
                </a:solidFill>
              </a:rPr>
              <a:t>Pot luck</a:t>
            </a:r>
          </a:p>
          <a:p>
            <a:r>
              <a:rPr lang="en-US" sz="2000" b="1" dirty="0" smtClean="0">
                <a:solidFill>
                  <a:schemeClr val="tx1"/>
                </a:solidFill>
              </a:rPr>
              <a:t>Same Bible translation</a:t>
            </a:r>
          </a:p>
          <a:p>
            <a:pPr marL="0" indent="0">
              <a:buNone/>
            </a:pPr>
            <a:endParaRPr lang="en-US" sz="1100" dirty="0" smtClean="0"/>
          </a:p>
          <a:p>
            <a:endParaRPr lang="en-US" sz="1100" dirty="0"/>
          </a:p>
        </p:txBody>
      </p:sp>
    </p:spTree>
    <p:extLst>
      <p:ext uri="{BB962C8B-B14F-4D97-AF65-F5344CB8AC3E}">
        <p14:creationId xmlns:p14="http://schemas.microsoft.com/office/powerpoint/2010/main" val="338942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36358" y="4324581"/>
            <a:ext cx="9531047"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6000" b="1" dirty="0" smtClean="0">
                <a:ln/>
                <a:solidFill>
                  <a:schemeClr val="accent3"/>
                </a:solidFill>
              </a:rPr>
              <a:t>In my opinion, fellowship may be the least understood of the five purposes of the New Testament Church.</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131859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92248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4400" b="1" dirty="0" smtClean="0">
                <a:ln/>
                <a:solidFill>
                  <a:schemeClr val="accent3"/>
                </a:solidFill>
              </a:rPr>
              <a:t>The </a:t>
            </a:r>
            <a:r>
              <a:rPr lang="en-US" altLang="en-US" sz="4400" b="1" dirty="0">
                <a:ln/>
                <a:solidFill>
                  <a:schemeClr val="accent3"/>
                </a:solidFill>
              </a:rPr>
              <a:t>Importance of Fellowship</a:t>
            </a:r>
            <a:endParaRPr lang="en-US" sz="4400" b="1" dirty="0">
              <a:ln/>
              <a:solidFill>
                <a:schemeClr val="accent3"/>
              </a:solidFill>
            </a:endParaRPr>
          </a:p>
        </p:txBody>
      </p:sp>
      <p:sp>
        <p:nvSpPr>
          <p:cNvPr id="3" name="Content Placeholder 2"/>
          <p:cNvSpPr>
            <a:spLocks noGrp="1"/>
          </p:cNvSpPr>
          <p:nvPr>
            <p:ph idx="1"/>
          </p:nvPr>
        </p:nvSpPr>
        <p:spPr>
          <a:xfrm>
            <a:off x="677334" y="1593669"/>
            <a:ext cx="8596668" cy="4447693"/>
          </a:xfrm>
        </p:spPr>
        <p:txBody>
          <a:bodyPr/>
          <a:lstStyle/>
          <a:p>
            <a:r>
              <a:rPr lang="en-US" altLang="en-US" sz="2400" b="1" dirty="0">
                <a:solidFill>
                  <a:schemeClr val="tx1"/>
                </a:solidFill>
              </a:rPr>
              <a:t>It creates unity within the church; Ephesians 4:1-6</a:t>
            </a:r>
          </a:p>
          <a:p>
            <a:r>
              <a:rPr lang="en-US" altLang="en-US" sz="2400" b="1" dirty="0">
                <a:solidFill>
                  <a:schemeClr val="tx1"/>
                </a:solidFill>
              </a:rPr>
              <a:t>It establishes accountability; Galatians 6:1-3</a:t>
            </a:r>
          </a:p>
          <a:p>
            <a:r>
              <a:rPr lang="en-US" altLang="en-US" sz="2400" b="1" dirty="0">
                <a:solidFill>
                  <a:schemeClr val="tx1"/>
                </a:solidFill>
              </a:rPr>
              <a:t>It strengthens the church; Ecclesiastes 4:10-12</a:t>
            </a:r>
          </a:p>
          <a:p>
            <a:r>
              <a:rPr lang="en-US" altLang="en-US" sz="2400" b="1" dirty="0">
                <a:solidFill>
                  <a:schemeClr val="tx1"/>
                </a:solidFill>
              </a:rPr>
              <a:t>It motivates members to be more committed; Proverbs </a:t>
            </a:r>
            <a:r>
              <a:rPr lang="en-US" altLang="en-US" sz="2400" b="1" dirty="0" smtClean="0">
                <a:solidFill>
                  <a:schemeClr val="tx1"/>
                </a:solidFill>
              </a:rPr>
              <a:t>18:24</a:t>
            </a:r>
          </a:p>
          <a:p>
            <a:r>
              <a:rPr lang="en-US" altLang="en-US" sz="2400" b="1" dirty="0" smtClean="0">
                <a:solidFill>
                  <a:schemeClr val="tx1"/>
                </a:solidFill>
              </a:rPr>
              <a:t>Without fellowship, there is no community</a:t>
            </a:r>
          </a:p>
          <a:p>
            <a:r>
              <a:rPr lang="en-US" altLang="en-US" sz="2400" b="1" dirty="0" smtClean="0">
                <a:solidFill>
                  <a:schemeClr val="tx1"/>
                </a:solidFill>
              </a:rPr>
              <a:t>Without fellowship, we have dead orthodoxy</a:t>
            </a:r>
          </a:p>
          <a:p>
            <a:r>
              <a:rPr lang="en-US" altLang="en-US" sz="2400" b="1" dirty="0" smtClean="0">
                <a:solidFill>
                  <a:schemeClr val="tx1"/>
                </a:solidFill>
              </a:rPr>
              <a:t>Without fellowship, there is no motivation to come back</a:t>
            </a:r>
          </a:p>
          <a:p>
            <a:r>
              <a:rPr lang="en-US" altLang="en-US" sz="2400" b="1" dirty="0" smtClean="0">
                <a:solidFill>
                  <a:schemeClr val="tx1"/>
                </a:solidFill>
              </a:rPr>
              <a:t>Fellowship is how believers identify with one another</a:t>
            </a:r>
            <a:endParaRPr lang="en-US" dirty="0"/>
          </a:p>
        </p:txBody>
      </p:sp>
    </p:spTree>
    <p:extLst>
      <p:ext uri="{BB962C8B-B14F-4D97-AF65-F5344CB8AC3E}">
        <p14:creationId xmlns:p14="http://schemas.microsoft.com/office/powerpoint/2010/main" val="411515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59318" y="4441955"/>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4800" b="1" dirty="0" smtClean="0">
                <a:ln/>
                <a:solidFill>
                  <a:schemeClr val="accent3"/>
                </a:solidFill>
              </a:rPr>
              <a:t>Biblical fellowship creates community and unity and provides a platform from which fellow believers can join together to meet the needs of everyone in the congregation.</a:t>
            </a:r>
            <a:endParaRPr lang="en-US" sz="4800" b="1" dirty="0">
              <a:ln/>
              <a:solidFill>
                <a:schemeClr val="accent3"/>
              </a:solidFill>
            </a:endParaRPr>
          </a:p>
        </p:txBody>
      </p:sp>
      <p:sp>
        <p:nvSpPr>
          <p:cNvPr id="5" name="Subtitle 4"/>
          <p:cNvSpPr>
            <a:spLocks noGrp="1"/>
          </p:cNvSpPr>
          <p:nvPr>
            <p:ph type="subTitle" idx="1"/>
          </p:nvPr>
        </p:nvSpPr>
        <p:spPr>
          <a:xfrm>
            <a:off x="1559318" y="4808479"/>
            <a:ext cx="7766936" cy="1096899"/>
          </a:xfrm>
        </p:spPr>
        <p:txBody>
          <a:bodyPr/>
          <a:lstStyle/>
          <a:p>
            <a:endParaRPr lang="en-US" dirty="0"/>
          </a:p>
        </p:txBody>
      </p:sp>
    </p:spTree>
    <p:extLst>
      <p:ext uri="{BB962C8B-B14F-4D97-AF65-F5344CB8AC3E}">
        <p14:creationId xmlns:p14="http://schemas.microsoft.com/office/powerpoint/2010/main" val="2269689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96835" y="4455590"/>
            <a:ext cx="1072460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b="1" dirty="0" smtClean="0">
                <a:ln/>
                <a:solidFill>
                  <a:schemeClr val="accent3"/>
                </a:solidFill>
              </a:rPr>
              <a:t>The main reason we </a:t>
            </a:r>
            <a:br>
              <a:rPr lang="en-US" b="1" dirty="0" smtClean="0">
                <a:ln/>
                <a:solidFill>
                  <a:schemeClr val="accent3"/>
                </a:solidFill>
              </a:rPr>
            </a:br>
            <a:r>
              <a:rPr lang="en-US" b="1" dirty="0" smtClean="0">
                <a:ln/>
                <a:solidFill>
                  <a:schemeClr val="accent3"/>
                </a:solidFill>
              </a:rPr>
              <a:t>completely misunderstand fellowship is because we </a:t>
            </a:r>
            <a:br>
              <a:rPr lang="en-US" b="1" dirty="0" smtClean="0">
                <a:ln/>
                <a:solidFill>
                  <a:schemeClr val="accent3"/>
                </a:solidFill>
              </a:rPr>
            </a:br>
            <a:r>
              <a:rPr lang="en-US" b="1" dirty="0" smtClean="0">
                <a:ln/>
                <a:solidFill>
                  <a:schemeClr val="accent3"/>
                </a:solidFill>
              </a:rPr>
              <a:t>have reduced its meaning to church members sharing </a:t>
            </a:r>
            <a:br>
              <a:rPr lang="en-US" b="1" dirty="0" smtClean="0">
                <a:ln/>
                <a:solidFill>
                  <a:schemeClr val="accent3"/>
                </a:solidFill>
              </a:rPr>
            </a:br>
            <a:r>
              <a:rPr lang="en-US" b="1" dirty="0" smtClean="0">
                <a:ln/>
                <a:solidFill>
                  <a:schemeClr val="accent3"/>
                </a:solidFill>
              </a:rPr>
              <a:t>a meal in a place we call “fellowship hall.” </a:t>
            </a:r>
            <a:endParaRPr lang="en-US" b="1" dirty="0">
              <a:ln/>
              <a:solidFill>
                <a:schemeClr val="accent3"/>
              </a:solidFill>
            </a:endParaRPr>
          </a:p>
        </p:txBody>
      </p:sp>
      <p:sp>
        <p:nvSpPr>
          <p:cNvPr id="7" name="Subtitle 6"/>
          <p:cNvSpPr>
            <a:spLocks noGrp="1"/>
          </p:cNvSpPr>
          <p:nvPr>
            <p:ph type="subTitle" idx="1"/>
          </p:nvPr>
        </p:nvSpPr>
        <p:spPr/>
        <p:txBody>
          <a:bodyPr/>
          <a:lstStyle/>
          <a:p>
            <a:endParaRPr lang="en-US" dirty="0" smtClean="0"/>
          </a:p>
          <a:p>
            <a:endParaRPr lang="en-US" dirty="0"/>
          </a:p>
        </p:txBody>
      </p:sp>
    </p:spTree>
    <p:extLst>
      <p:ext uri="{BB962C8B-B14F-4D97-AF65-F5344CB8AC3E}">
        <p14:creationId xmlns:p14="http://schemas.microsoft.com/office/powerpoint/2010/main" val="244696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6600" b="1" dirty="0" smtClean="0">
                <a:ln/>
                <a:solidFill>
                  <a:schemeClr val="accent3"/>
                </a:solidFill>
              </a:rPr>
              <a:t>Biblical fellowship is so much more.</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1458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5400" b="1" dirty="0">
                <a:ln/>
                <a:solidFill>
                  <a:schemeClr val="accent3"/>
                </a:solidFill>
              </a:rPr>
              <a:t>Fellowship</a:t>
            </a:r>
            <a:endParaRPr lang="en-US" sz="5400" b="1" dirty="0">
              <a:ln/>
              <a:solidFill>
                <a:schemeClr val="accent3"/>
              </a:solidFill>
            </a:endParaRPr>
          </a:p>
        </p:txBody>
      </p:sp>
      <p:sp>
        <p:nvSpPr>
          <p:cNvPr id="5" name="Content Placeholder 4"/>
          <p:cNvSpPr>
            <a:spLocks noGrp="1"/>
          </p:cNvSpPr>
          <p:nvPr>
            <p:ph idx="1"/>
          </p:nvPr>
        </p:nvSpPr>
        <p:spPr/>
        <p:txBody>
          <a:bodyPr/>
          <a:lstStyle/>
          <a:p>
            <a:r>
              <a:rPr lang="en-US" altLang="en-US" sz="3200" b="1" i="1" dirty="0">
                <a:solidFill>
                  <a:schemeClr val="tx1"/>
                </a:solidFill>
              </a:rPr>
              <a:t>“And they were breaking bread from house to house, they were taking their meals together with gladness and sincerity of heart, praising God, and having favor with all the people.”</a:t>
            </a:r>
            <a:r>
              <a:rPr lang="en-US" altLang="en-US" sz="3200" b="1" dirty="0">
                <a:solidFill>
                  <a:schemeClr val="tx1"/>
                </a:solidFill>
              </a:rPr>
              <a:t> Acts 2:42-47</a:t>
            </a:r>
          </a:p>
          <a:p>
            <a:endParaRPr lang="en-US" dirty="0"/>
          </a:p>
        </p:txBody>
      </p:sp>
    </p:spTree>
    <p:extLst>
      <p:ext uri="{BB962C8B-B14F-4D97-AF65-F5344CB8AC3E}">
        <p14:creationId xmlns:p14="http://schemas.microsoft.com/office/powerpoint/2010/main" val="580481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4400" b="1" dirty="0" smtClean="0">
                <a:ln/>
                <a:solidFill>
                  <a:schemeClr val="accent3"/>
                </a:solidFill>
              </a:rPr>
              <a:t>Biblical </a:t>
            </a:r>
            <a:r>
              <a:rPr lang="en-US" altLang="en-US" sz="4400" b="1" dirty="0">
                <a:ln/>
                <a:solidFill>
                  <a:schemeClr val="accent3"/>
                </a:solidFill>
              </a:rPr>
              <a:t>Examples of Fellowship</a:t>
            </a:r>
            <a:endParaRPr lang="en-US" sz="4400" b="1" dirty="0">
              <a:ln/>
              <a:solidFill>
                <a:schemeClr val="accent3"/>
              </a:solidFill>
            </a:endParaRPr>
          </a:p>
        </p:txBody>
      </p:sp>
      <p:sp>
        <p:nvSpPr>
          <p:cNvPr id="3" name="Content Placeholder 2"/>
          <p:cNvSpPr>
            <a:spLocks noGrp="1"/>
          </p:cNvSpPr>
          <p:nvPr>
            <p:ph idx="1"/>
          </p:nvPr>
        </p:nvSpPr>
        <p:spPr/>
        <p:txBody>
          <a:bodyPr>
            <a:normAutofit fontScale="92500"/>
          </a:bodyPr>
          <a:lstStyle/>
          <a:p>
            <a:r>
              <a:rPr lang="en-US" altLang="en-US" b="1" dirty="0">
                <a:solidFill>
                  <a:schemeClr val="tx1"/>
                </a:solidFill>
              </a:rPr>
              <a:t>With </a:t>
            </a:r>
            <a:r>
              <a:rPr lang="en-US" altLang="en-US" b="1" dirty="0" smtClean="0">
                <a:solidFill>
                  <a:schemeClr val="tx1"/>
                </a:solidFill>
              </a:rPr>
              <a:t>God</a:t>
            </a:r>
          </a:p>
          <a:p>
            <a:r>
              <a:rPr lang="en-US" b="1" dirty="0">
                <a:solidFill>
                  <a:schemeClr val="tx1"/>
                </a:solidFill>
              </a:rPr>
              <a:t>I </a:t>
            </a:r>
            <a:r>
              <a:rPr lang="en-US" b="1" dirty="0" err="1">
                <a:solidFill>
                  <a:schemeClr val="tx1"/>
                </a:solidFill>
              </a:rPr>
              <a:t>Jn</a:t>
            </a:r>
            <a:r>
              <a:rPr lang="en-US" b="1" dirty="0">
                <a:solidFill>
                  <a:schemeClr val="tx1"/>
                </a:solidFill>
              </a:rPr>
              <a:t> 1: 1 What was from the beginning, what we have heard, what we have seen with our eyes, what we have looked at and touched with our hands, concerning the Word of Life - 2 and the life was manifested, and we have seen and testify and proclaim to you the eternal life, which was with the Father and was manifested to us- 3 what we have seen and heard we proclaim to you also, so that you too may have </a:t>
            </a:r>
            <a:r>
              <a:rPr lang="en-US" b="1" dirty="0">
                <a:solidFill>
                  <a:srgbClr val="FF0000"/>
                </a:solidFill>
              </a:rPr>
              <a:t>fellowship</a:t>
            </a:r>
            <a:r>
              <a:rPr lang="en-US" b="1" dirty="0">
                <a:solidFill>
                  <a:schemeClr val="tx1"/>
                </a:solidFill>
              </a:rPr>
              <a:t> with us; and indeed our </a:t>
            </a:r>
            <a:r>
              <a:rPr lang="en-US" b="1" dirty="0">
                <a:solidFill>
                  <a:srgbClr val="FF0000"/>
                </a:solidFill>
              </a:rPr>
              <a:t>fellowship</a:t>
            </a:r>
            <a:r>
              <a:rPr lang="en-US" b="1" dirty="0">
                <a:solidFill>
                  <a:schemeClr val="tx1"/>
                </a:solidFill>
              </a:rPr>
              <a:t> is with the Father, and with His Son Jesus Christ. 4 These things we write, so that our joy may be made complete. 5 This is the message we have heard from Him and announce to you, that God is Light, and in Him there is no darkness at all. 6 If we say that we have </a:t>
            </a:r>
            <a:r>
              <a:rPr lang="en-US" b="1" dirty="0">
                <a:solidFill>
                  <a:srgbClr val="FF0000"/>
                </a:solidFill>
              </a:rPr>
              <a:t>fellowship</a:t>
            </a:r>
            <a:r>
              <a:rPr lang="en-US" b="1" dirty="0">
                <a:solidFill>
                  <a:schemeClr val="tx1"/>
                </a:solidFill>
              </a:rPr>
              <a:t> with Him and yet walk in the darkness, we lie and do not practice the truth; 7 but if we walk in the Light as He Himself is in the Light, we have </a:t>
            </a:r>
            <a:r>
              <a:rPr lang="en-US" b="1" dirty="0">
                <a:solidFill>
                  <a:srgbClr val="FF0000"/>
                </a:solidFill>
              </a:rPr>
              <a:t>fellowship</a:t>
            </a:r>
            <a:r>
              <a:rPr lang="en-US" b="1" dirty="0">
                <a:solidFill>
                  <a:schemeClr val="tx1"/>
                </a:solidFill>
              </a:rPr>
              <a:t> with one another, and the blood of Jesus His Son cleanses us from all sin.</a:t>
            </a:r>
          </a:p>
          <a:p>
            <a:endParaRPr lang="en-US" altLang="en-US" b="1" dirty="0">
              <a:solidFill>
                <a:schemeClr val="tx1"/>
              </a:solidFill>
            </a:endParaRPr>
          </a:p>
        </p:txBody>
      </p:sp>
    </p:spTree>
    <p:extLst>
      <p:ext uri="{BB962C8B-B14F-4D97-AF65-F5344CB8AC3E}">
        <p14:creationId xmlns:p14="http://schemas.microsoft.com/office/powerpoint/2010/main" val="234333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altLang="en-US" sz="4400" b="1" dirty="0">
                <a:ln/>
                <a:solidFill>
                  <a:schemeClr val="accent3"/>
                </a:solidFill>
              </a:rPr>
              <a:t>Biblical Examples of Fellowship</a:t>
            </a:r>
            <a:endParaRPr lang="en-US" b="1" dirty="0">
              <a:ln/>
              <a:solidFill>
                <a:schemeClr val="accent3"/>
              </a:solidFill>
            </a:endParaRPr>
          </a:p>
        </p:txBody>
      </p:sp>
      <p:sp>
        <p:nvSpPr>
          <p:cNvPr id="3" name="Content Placeholder 2"/>
          <p:cNvSpPr>
            <a:spLocks noGrp="1"/>
          </p:cNvSpPr>
          <p:nvPr>
            <p:ph idx="1"/>
          </p:nvPr>
        </p:nvSpPr>
        <p:spPr/>
        <p:txBody>
          <a:bodyPr/>
          <a:lstStyle/>
          <a:p>
            <a:r>
              <a:rPr lang="en-US" altLang="en-US" b="1" dirty="0">
                <a:solidFill>
                  <a:schemeClr val="tx1"/>
                </a:solidFill>
              </a:rPr>
              <a:t>With Jesus; </a:t>
            </a:r>
            <a:endParaRPr lang="en-US" altLang="en-US" b="1" dirty="0" smtClean="0">
              <a:solidFill>
                <a:schemeClr val="tx1"/>
              </a:solidFill>
            </a:endParaRPr>
          </a:p>
          <a:p>
            <a:r>
              <a:rPr lang="en-US" b="1" dirty="0" smtClean="0">
                <a:solidFill>
                  <a:schemeClr val="tx1"/>
                </a:solidFill>
              </a:rPr>
              <a:t>I </a:t>
            </a:r>
            <a:r>
              <a:rPr lang="en-US" b="1" dirty="0" err="1">
                <a:solidFill>
                  <a:schemeClr val="tx1"/>
                </a:solidFill>
              </a:rPr>
              <a:t>Cor</a:t>
            </a:r>
            <a:r>
              <a:rPr lang="en-US" b="1" dirty="0">
                <a:solidFill>
                  <a:schemeClr val="tx1"/>
                </a:solidFill>
              </a:rPr>
              <a:t> 1: 9 God is faithful, through whom you were called into </a:t>
            </a:r>
            <a:r>
              <a:rPr lang="en-US" b="1" dirty="0">
                <a:solidFill>
                  <a:srgbClr val="FF0000"/>
                </a:solidFill>
              </a:rPr>
              <a:t>fellowship</a:t>
            </a:r>
            <a:r>
              <a:rPr lang="en-US" b="1" dirty="0">
                <a:solidFill>
                  <a:schemeClr val="tx1"/>
                </a:solidFill>
              </a:rPr>
              <a:t> with His Son, Jesus Christ our Lord</a:t>
            </a:r>
            <a:r>
              <a:rPr lang="en-US" b="1" dirty="0" smtClean="0">
                <a:solidFill>
                  <a:schemeClr val="tx1"/>
                </a:solidFill>
              </a:rPr>
              <a:t>.</a:t>
            </a:r>
          </a:p>
          <a:p>
            <a:r>
              <a:rPr lang="en-US" b="1" dirty="0">
                <a:solidFill>
                  <a:schemeClr val="tx1"/>
                </a:solidFill>
              </a:rPr>
              <a:t>Phil 3: 10 that I may know Him and the power of His resurrection and the </a:t>
            </a:r>
            <a:r>
              <a:rPr lang="en-US" b="1" dirty="0">
                <a:solidFill>
                  <a:srgbClr val="FF0000"/>
                </a:solidFill>
              </a:rPr>
              <a:t>fellowship</a:t>
            </a:r>
            <a:r>
              <a:rPr lang="en-US" b="1" dirty="0">
                <a:solidFill>
                  <a:schemeClr val="tx1"/>
                </a:solidFill>
              </a:rPr>
              <a:t> of His sufferings, being conformed to His death;</a:t>
            </a:r>
          </a:p>
          <a:p>
            <a:endParaRPr lang="en-US" dirty="0"/>
          </a:p>
          <a:p>
            <a:endParaRPr lang="en-US" dirty="0"/>
          </a:p>
        </p:txBody>
      </p:sp>
    </p:spTree>
    <p:extLst>
      <p:ext uri="{BB962C8B-B14F-4D97-AF65-F5344CB8AC3E}">
        <p14:creationId xmlns:p14="http://schemas.microsoft.com/office/powerpoint/2010/main" val="1099953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altLang="en-US" sz="4400" b="1" dirty="0">
                <a:ln/>
                <a:solidFill>
                  <a:schemeClr val="accent3"/>
                </a:solidFill>
              </a:rPr>
              <a:t>Biblical Examples of Fellowship</a:t>
            </a:r>
            <a:endParaRPr lang="en-US" b="1" dirty="0">
              <a:ln/>
              <a:solidFill>
                <a:schemeClr val="accent3"/>
              </a:solidFill>
            </a:endParaRPr>
          </a:p>
        </p:txBody>
      </p:sp>
      <p:sp>
        <p:nvSpPr>
          <p:cNvPr id="3" name="Content Placeholder 2"/>
          <p:cNvSpPr>
            <a:spLocks noGrp="1"/>
          </p:cNvSpPr>
          <p:nvPr>
            <p:ph idx="1"/>
          </p:nvPr>
        </p:nvSpPr>
        <p:spPr/>
        <p:txBody>
          <a:bodyPr/>
          <a:lstStyle/>
          <a:p>
            <a:r>
              <a:rPr lang="en-US" altLang="en-US" b="1" dirty="0">
                <a:solidFill>
                  <a:schemeClr val="tx1"/>
                </a:solidFill>
              </a:rPr>
              <a:t>With the Holy Spirit; </a:t>
            </a:r>
            <a:endParaRPr lang="en-US" altLang="en-US" b="1" dirty="0" smtClean="0">
              <a:solidFill>
                <a:schemeClr val="tx1"/>
              </a:solidFill>
            </a:endParaRPr>
          </a:p>
          <a:p>
            <a:r>
              <a:rPr lang="en-US" b="1" dirty="0" smtClean="0">
                <a:solidFill>
                  <a:schemeClr val="tx1"/>
                </a:solidFill>
              </a:rPr>
              <a:t>II </a:t>
            </a:r>
            <a:r>
              <a:rPr lang="en-US" b="1" dirty="0" err="1">
                <a:solidFill>
                  <a:schemeClr val="tx1"/>
                </a:solidFill>
              </a:rPr>
              <a:t>Cor</a:t>
            </a:r>
            <a:r>
              <a:rPr lang="en-US" b="1" dirty="0">
                <a:solidFill>
                  <a:schemeClr val="tx1"/>
                </a:solidFill>
              </a:rPr>
              <a:t> 13: 13 All the saints greet you. 14 The grace of the Lord Jesus Christ, and the love of God, and the </a:t>
            </a:r>
            <a:r>
              <a:rPr lang="en-US" b="1" dirty="0">
                <a:solidFill>
                  <a:srgbClr val="FF0000"/>
                </a:solidFill>
              </a:rPr>
              <a:t>fellowship</a:t>
            </a:r>
            <a:r>
              <a:rPr lang="en-US" b="1" dirty="0">
                <a:solidFill>
                  <a:schemeClr val="tx1"/>
                </a:solidFill>
              </a:rPr>
              <a:t> of the Holy Spirit, be with you all</a:t>
            </a:r>
            <a:r>
              <a:rPr lang="en-US" b="1" dirty="0" smtClean="0">
                <a:solidFill>
                  <a:schemeClr val="tx1"/>
                </a:solidFill>
              </a:rPr>
              <a:t>.</a:t>
            </a:r>
          </a:p>
          <a:p>
            <a:r>
              <a:rPr lang="en-US" b="1" dirty="0">
                <a:solidFill>
                  <a:schemeClr val="tx1"/>
                </a:solidFill>
              </a:rPr>
              <a:t>Phil 2: 1 Therefore if there is any encouragement in Christ, if there is any consolation of love, if there is any </a:t>
            </a:r>
            <a:r>
              <a:rPr lang="en-US" b="1" dirty="0">
                <a:solidFill>
                  <a:srgbClr val="FF0000"/>
                </a:solidFill>
              </a:rPr>
              <a:t>fellowship</a:t>
            </a:r>
            <a:r>
              <a:rPr lang="en-US" b="1" dirty="0">
                <a:solidFill>
                  <a:schemeClr val="tx1"/>
                </a:solidFill>
              </a:rPr>
              <a:t> of the Spirit, if any affection and compassion,</a:t>
            </a:r>
          </a:p>
          <a:p>
            <a:endParaRPr lang="en-US" dirty="0"/>
          </a:p>
          <a:p>
            <a:endParaRPr lang="en-US" dirty="0"/>
          </a:p>
        </p:txBody>
      </p:sp>
    </p:spTree>
    <p:extLst>
      <p:ext uri="{BB962C8B-B14F-4D97-AF65-F5344CB8AC3E}">
        <p14:creationId xmlns:p14="http://schemas.microsoft.com/office/powerpoint/2010/main" val="275789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altLang="en-US" sz="4400" b="1" dirty="0">
                <a:ln/>
                <a:solidFill>
                  <a:schemeClr val="accent3"/>
                </a:solidFill>
              </a:rPr>
              <a:t>Biblical Examples of Fellowship</a:t>
            </a:r>
            <a:endParaRPr lang="en-US" b="1" dirty="0">
              <a:ln/>
              <a:solidFill>
                <a:schemeClr val="accent3"/>
              </a:solidFill>
            </a:endParaRPr>
          </a:p>
        </p:txBody>
      </p:sp>
      <p:sp>
        <p:nvSpPr>
          <p:cNvPr id="3" name="Content Placeholder 2"/>
          <p:cNvSpPr>
            <a:spLocks noGrp="1"/>
          </p:cNvSpPr>
          <p:nvPr>
            <p:ph idx="1"/>
          </p:nvPr>
        </p:nvSpPr>
        <p:spPr/>
        <p:txBody>
          <a:bodyPr/>
          <a:lstStyle/>
          <a:p>
            <a:r>
              <a:rPr lang="en-US" altLang="en-US" b="1" dirty="0">
                <a:solidFill>
                  <a:schemeClr val="tx1"/>
                </a:solidFill>
              </a:rPr>
              <a:t>With man; </a:t>
            </a:r>
            <a:endParaRPr lang="en-US" altLang="en-US" b="1" dirty="0" smtClean="0">
              <a:solidFill>
                <a:schemeClr val="tx1"/>
              </a:solidFill>
            </a:endParaRPr>
          </a:p>
          <a:p>
            <a:r>
              <a:rPr lang="en-US" b="1" dirty="0" smtClean="0">
                <a:solidFill>
                  <a:schemeClr val="tx1"/>
                </a:solidFill>
              </a:rPr>
              <a:t>Acts </a:t>
            </a:r>
            <a:r>
              <a:rPr lang="en-US" b="1" dirty="0">
                <a:solidFill>
                  <a:schemeClr val="tx1"/>
                </a:solidFill>
              </a:rPr>
              <a:t>2:42 They were continually devoting themselves to the apostles' teaching and to </a:t>
            </a:r>
            <a:r>
              <a:rPr lang="en-US" b="1" dirty="0">
                <a:solidFill>
                  <a:srgbClr val="FF0000"/>
                </a:solidFill>
              </a:rPr>
              <a:t>fellowship</a:t>
            </a:r>
            <a:r>
              <a:rPr lang="en-US" b="1" dirty="0">
                <a:solidFill>
                  <a:schemeClr val="tx1"/>
                </a:solidFill>
              </a:rPr>
              <a:t>, </a:t>
            </a:r>
            <a:endParaRPr lang="en-US" b="1" dirty="0" smtClean="0">
              <a:solidFill>
                <a:schemeClr val="tx1"/>
              </a:solidFill>
            </a:endParaRPr>
          </a:p>
          <a:p>
            <a:r>
              <a:rPr lang="en-US" b="1" dirty="0">
                <a:solidFill>
                  <a:schemeClr val="tx1"/>
                </a:solidFill>
              </a:rPr>
              <a:t>II </a:t>
            </a:r>
            <a:r>
              <a:rPr lang="en-US" b="1" dirty="0" err="1">
                <a:solidFill>
                  <a:schemeClr val="tx1"/>
                </a:solidFill>
              </a:rPr>
              <a:t>Cor</a:t>
            </a:r>
            <a:r>
              <a:rPr lang="en-US" b="1" dirty="0">
                <a:solidFill>
                  <a:schemeClr val="tx1"/>
                </a:solidFill>
              </a:rPr>
              <a:t> 8: 3 For I testify that according to their ability, and beyond their ability, they gave of their own accord, 4 begging us with much urging for the favor of </a:t>
            </a:r>
            <a:r>
              <a:rPr lang="en-US" b="1" dirty="0">
                <a:solidFill>
                  <a:srgbClr val="FF0000"/>
                </a:solidFill>
              </a:rPr>
              <a:t>participation</a:t>
            </a:r>
            <a:r>
              <a:rPr lang="en-US" b="1" dirty="0">
                <a:solidFill>
                  <a:schemeClr val="tx1"/>
                </a:solidFill>
              </a:rPr>
              <a:t> in the support of the saints,</a:t>
            </a:r>
          </a:p>
          <a:p>
            <a:r>
              <a:rPr lang="en-US" b="1" dirty="0">
                <a:solidFill>
                  <a:schemeClr val="tx1"/>
                </a:solidFill>
              </a:rPr>
              <a:t>Gal 2: 9 and recognizing the grace that had been given to me, James and Cephas and John, who were reputed to be pillars, gave to me and Barnabas the right hand of </a:t>
            </a:r>
            <a:r>
              <a:rPr lang="en-US" b="1" dirty="0">
                <a:solidFill>
                  <a:srgbClr val="FF0000"/>
                </a:solidFill>
              </a:rPr>
              <a:t>fellowship</a:t>
            </a:r>
            <a:r>
              <a:rPr lang="en-US" b="1" dirty="0">
                <a:solidFill>
                  <a:schemeClr val="tx1"/>
                </a:solidFill>
              </a:rPr>
              <a:t>.</a:t>
            </a:r>
          </a:p>
          <a:p>
            <a:endParaRPr lang="en-US" altLang="en-US" b="1" dirty="0">
              <a:solidFill>
                <a:schemeClr val="tx1"/>
              </a:solidFill>
            </a:endParaRPr>
          </a:p>
          <a:p>
            <a:endParaRPr lang="en-US" dirty="0"/>
          </a:p>
        </p:txBody>
      </p:sp>
    </p:spTree>
    <p:extLst>
      <p:ext uri="{BB962C8B-B14F-4D97-AF65-F5344CB8AC3E}">
        <p14:creationId xmlns:p14="http://schemas.microsoft.com/office/powerpoint/2010/main" val="288934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273</TotalTime>
  <Words>1495</Words>
  <Application>Microsoft Office PowerPoint</Application>
  <PresentationFormat>Widescreen</PresentationFormat>
  <Paragraphs>91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Symbol</vt:lpstr>
      <vt:lpstr>Trebuchet MS</vt:lpstr>
      <vt:lpstr>Wingdings 3</vt:lpstr>
      <vt:lpstr>Facet</vt:lpstr>
      <vt:lpstr>The Five Purposes Of The New Testament Church</vt:lpstr>
      <vt:lpstr>In my opinion, fellowship may be the least understood of the five purposes of the New Testament Church.</vt:lpstr>
      <vt:lpstr>The main reason we  completely misunderstand fellowship is because we  have reduced its meaning to church members sharing  a meal in a place we call “fellowship hall.” </vt:lpstr>
      <vt:lpstr>Biblical fellowship is so much more.</vt:lpstr>
      <vt:lpstr>Fellowship</vt:lpstr>
      <vt:lpstr>Biblical Examples of Fellowship</vt:lpstr>
      <vt:lpstr>Biblical Examples of Fellowship</vt:lpstr>
      <vt:lpstr>Biblical Examples of Fellowship</vt:lpstr>
      <vt:lpstr>Biblical Examples of Fellowship</vt:lpstr>
      <vt:lpstr>Biblical Examples of Fellowship</vt:lpstr>
      <vt:lpstr>Biblical Examples of Fellowship</vt:lpstr>
      <vt:lpstr>Fellowship Defined from the Greek</vt:lpstr>
      <vt:lpstr>Components of Biblical Fellowship</vt:lpstr>
      <vt:lpstr>Two Important Facts Regarding  Fellowship</vt:lpstr>
      <vt:lpstr>Fellowship Starts with the Father</vt:lpstr>
      <vt:lpstr>You cannot engage in biblical fellowship with other believers if you are not in fellowship with the Father </vt:lpstr>
      <vt:lpstr>Truths About Fellowship: I John 1:3-7</vt:lpstr>
      <vt:lpstr>Things Necessary Biblical Fellowship</vt:lpstr>
      <vt:lpstr>Things Not Necessary for Biblical  Fellowship</vt:lpstr>
      <vt:lpstr>The Importance of Fellowship</vt:lpstr>
      <vt:lpstr>Biblical fellowship creates community and unity and provides a platform from which fellow believers can join together to meet the needs of everyone in the congregation.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Five Purposes Of The New Testament Church</dc:title>
  <dc:creator>Mark Carpenter</dc:creator>
  <cp:lastModifiedBy>Mark Carpenter</cp:lastModifiedBy>
  <cp:revision>23</cp:revision>
  <dcterms:created xsi:type="dcterms:W3CDTF">2018-02-07T19:49:44Z</dcterms:created>
  <dcterms:modified xsi:type="dcterms:W3CDTF">2018-02-18T23:41:54Z</dcterms:modified>
</cp:coreProperties>
</file>