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1"/>
  </p:sldMasterIdLst>
  <p:sldIdLst>
    <p:sldId id="256" r:id="rId2"/>
    <p:sldId id="266" r:id="rId3"/>
    <p:sldId id="274" r:id="rId4"/>
    <p:sldId id="262" r:id="rId5"/>
    <p:sldId id="263" r:id="rId6"/>
    <p:sldId id="265" r:id="rId7"/>
    <p:sldId id="275" r:id="rId8"/>
    <p:sldId id="261" r:id="rId9"/>
    <p:sldId id="257" r:id="rId10"/>
    <p:sldId id="264" r:id="rId11"/>
    <p:sldId id="260" r:id="rId12"/>
    <p:sldId id="267" r:id="rId13"/>
    <p:sldId id="276" r:id="rId14"/>
    <p:sldId id="259" r:id="rId15"/>
    <p:sldId id="258" r:id="rId16"/>
    <p:sldId id="273" r:id="rId17"/>
    <p:sldId id="272" r:id="rId18"/>
    <p:sldId id="271" r:id="rId19"/>
    <p:sldId id="270" r:id="rId20"/>
    <p:sldId id="269" r:id="rId21"/>
    <p:sldId id="268" r:id="rId22"/>
    <p:sldId id="281"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2" autoAdjust="0"/>
    <p:restoredTop sz="94660"/>
  </p:normalViewPr>
  <p:slideViewPr>
    <p:cSldViewPr snapToGrid="0">
      <p:cViewPr varScale="1">
        <p:scale>
          <a:sx n="73" d="100"/>
          <a:sy n="73" d="100"/>
        </p:scale>
        <p:origin x="6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4751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690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3707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25094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140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672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2253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2073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7361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5658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9059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1185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0617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14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966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2/25/2018</a:t>
            </a:fld>
            <a:endParaRPr lang="en-US" dirty="0"/>
          </a:p>
        </p:txBody>
      </p:sp>
    </p:spTree>
    <p:extLst>
      <p:ext uri="{BB962C8B-B14F-4D97-AF65-F5344CB8AC3E}">
        <p14:creationId xmlns:p14="http://schemas.microsoft.com/office/powerpoint/2010/main" val="152332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61082264"/>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2461" y="2835609"/>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13800" b="1" dirty="0" smtClean="0">
                <a:ln/>
                <a:solidFill>
                  <a:schemeClr val="accent3"/>
                </a:solidFill>
              </a:rPr>
              <a:t>Ministry</a:t>
            </a:r>
            <a:endParaRPr lang="en-US" sz="13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7231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88582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Ministry is an essential element for every local church. However, ministry without any focus, or purpose is simply meaningless benevolence</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6216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63821" y="472972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3600" b="1" dirty="0" smtClean="0">
                <a:ln/>
                <a:solidFill>
                  <a:schemeClr val="accent3"/>
                </a:solidFill>
              </a:rPr>
              <a:t>Meaningless benevolence certainly has its place. Random acts of kindness can have profound impact. However as a strategy for edifying the church and reaching the lost, organized and funded ministries need to have a purpose, mission and vision that aligns with the purpose, vision and mission of the congregation</a:t>
            </a:r>
            <a:endParaRPr lang="en-US" sz="3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1895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6000" b="1" dirty="0" smtClean="0">
                <a:ln/>
                <a:solidFill>
                  <a:schemeClr val="accent3"/>
                </a:solidFill>
              </a:rPr>
              <a:t>Question</a:t>
            </a:r>
            <a:endParaRPr lang="en-US" sz="6000" b="1" dirty="0">
              <a:ln/>
              <a:solidFill>
                <a:schemeClr val="accent3"/>
              </a:solidFill>
            </a:endParaRPr>
          </a:p>
        </p:txBody>
      </p:sp>
      <p:sp>
        <p:nvSpPr>
          <p:cNvPr id="5" name="Content Placeholder 4"/>
          <p:cNvSpPr>
            <a:spLocks noGrp="1"/>
          </p:cNvSpPr>
          <p:nvPr>
            <p:ph idx="1"/>
          </p:nvPr>
        </p:nvSpPr>
        <p:spPr/>
        <p:txBody>
          <a:bodyPr>
            <a:normAutofit/>
          </a:bodyPr>
          <a:lstStyle/>
          <a:p>
            <a:r>
              <a:rPr lang="en-US" sz="4000" b="1" dirty="0" smtClean="0">
                <a:solidFill>
                  <a:schemeClr val="tx1"/>
                </a:solidFill>
              </a:rPr>
              <a:t>Should a church engage in a ministry just because it is a good idea and one, or several church members really want to do it?</a:t>
            </a:r>
          </a:p>
        </p:txBody>
      </p:sp>
    </p:spTree>
    <p:extLst>
      <p:ext uri="{BB962C8B-B14F-4D97-AF65-F5344CB8AC3E}">
        <p14:creationId xmlns:p14="http://schemas.microsoft.com/office/powerpoint/2010/main" val="3487536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497127"/>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Not necessarily!</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95712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794449" y="4168016"/>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4800" b="1" dirty="0" smtClean="0">
                <a:ln/>
                <a:solidFill>
                  <a:schemeClr val="accent3"/>
                </a:solidFill>
              </a:rPr>
              <a:t>It is possible to have a great idea for a ministry, but it is a great idea that the church you attend will not engage. It may be a great idea, but a bad fit.</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56089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6" y="609600"/>
            <a:ext cx="98232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An Example of a Great Idea and a Bad Fit</a:t>
            </a:r>
            <a:endParaRPr lang="en-US" sz="4400" b="1" dirty="0">
              <a:ln/>
              <a:solidFill>
                <a:schemeClr val="accent3"/>
              </a:solidFill>
            </a:endParaRPr>
          </a:p>
        </p:txBody>
      </p:sp>
      <p:sp>
        <p:nvSpPr>
          <p:cNvPr id="3" name="Content Placeholder 2"/>
          <p:cNvSpPr>
            <a:spLocks noGrp="1"/>
          </p:cNvSpPr>
          <p:nvPr>
            <p:ph idx="1"/>
          </p:nvPr>
        </p:nvSpPr>
        <p:spPr/>
        <p:txBody>
          <a:bodyPr>
            <a:noAutofit/>
          </a:bodyPr>
          <a:lstStyle/>
          <a:p>
            <a:r>
              <a:rPr lang="en-US" sz="2400" b="1" dirty="0" smtClean="0">
                <a:solidFill>
                  <a:schemeClr val="tx1"/>
                </a:solidFill>
              </a:rPr>
              <a:t>A seaman’s ministry. In port cities, thousands of men and women from all over the world will have down time as their ships are docked. During this down time they are looking for things to do. Ministering to these individuals could have a world impact.</a:t>
            </a:r>
          </a:p>
          <a:p>
            <a:r>
              <a:rPr lang="en-US" sz="2400" b="1" dirty="0" smtClean="0">
                <a:solidFill>
                  <a:schemeClr val="tx1"/>
                </a:solidFill>
              </a:rPr>
              <a:t>However, such a great ministry would be a bad fit for FBC Silsbee.</a:t>
            </a:r>
          </a:p>
          <a:p>
            <a:r>
              <a:rPr lang="en-US" sz="2400" b="1" dirty="0" smtClean="0">
                <a:solidFill>
                  <a:schemeClr val="tx1"/>
                </a:solidFill>
              </a:rPr>
              <a:t>When seagoing ships start to navigate Village Creek, then we can re-visit this ministry.</a:t>
            </a:r>
            <a:endParaRPr lang="en-US" sz="2400" b="1" dirty="0">
              <a:solidFill>
                <a:schemeClr val="tx1"/>
              </a:solidFill>
            </a:endParaRPr>
          </a:p>
        </p:txBody>
      </p:sp>
    </p:spTree>
    <p:extLst>
      <p:ext uri="{BB962C8B-B14F-4D97-AF65-F5344CB8AC3E}">
        <p14:creationId xmlns:p14="http://schemas.microsoft.com/office/powerpoint/2010/main" val="1570113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295298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The Importance of Ministry</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02281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Ministry Touches Needs</a:t>
            </a:r>
            <a:endParaRPr lang="en-US" sz="5400" b="1" dirty="0">
              <a:ln/>
              <a:solidFill>
                <a:schemeClr val="accent3"/>
              </a:solidFill>
            </a:endParaRPr>
          </a:p>
        </p:txBody>
      </p:sp>
      <p:sp>
        <p:nvSpPr>
          <p:cNvPr id="3" name="Content Placeholder 2"/>
          <p:cNvSpPr>
            <a:spLocks noGrp="1"/>
          </p:cNvSpPr>
          <p:nvPr>
            <p:ph idx="1"/>
          </p:nvPr>
        </p:nvSpPr>
        <p:spPr>
          <a:xfrm>
            <a:off x="677333" y="2160589"/>
            <a:ext cx="8936929" cy="4488405"/>
          </a:xfrm>
        </p:spPr>
        <p:txBody>
          <a:bodyPr>
            <a:normAutofit/>
          </a:bodyPr>
          <a:lstStyle/>
          <a:p>
            <a:r>
              <a:rPr lang="en-US" b="1" dirty="0" smtClean="0">
                <a:solidFill>
                  <a:schemeClr val="tx1"/>
                </a:solidFill>
              </a:rPr>
              <a:t>Ministry </a:t>
            </a:r>
            <a:r>
              <a:rPr lang="en-US" b="1" dirty="0">
                <a:solidFill>
                  <a:schemeClr val="tx1"/>
                </a:solidFill>
              </a:rPr>
              <a:t>is a general concept. </a:t>
            </a:r>
            <a:r>
              <a:rPr lang="en-US" b="1" dirty="0" smtClean="0">
                <a:solidFill>
                  <a:schemeClr val="tx1"/>
                </a:solidFill>
              </a:rPr>
              <a:t>Anything </a:t>
            </a:r>
            <a:r>
              <a:rPr lang="en-US" b="1" dirty="0">
                <a:solidFill>
                  <a:schemeClr val="tx1"/>
                </a:solidFill>
              </a:rPr>
              <a:t>that renders service to either the Church body or the community may be considered a ministry. </a:t>
            </a:r>
            <a:r>
              <a:rPr lang="en-US" b="1" dirty="0" smtClean="0">
                <a:solidFill>
                  <a:schemeClr val="tx1"/>
                </a:solidFill>
              </a:rPr>
              <a:t>It </a:t>
            </a:r>
            <a:r>
              <a:rPr lang="en-US" b="1" dirty="0">
                <a:solidFill>
                  <a:schemeClr val="tx1"/>
                </a:solidFill>
              </a:rPr>
              <a:t>is through ministry that individual Churches can really demonstrate their personality, ingenuity and creativity.  </a:t>
            </a:r>
          </a:p>
          <a:p>
            <a:r>
              <a:rPr lang="en-US" b="1" dirty="0" smtClean="0">
                <a:solidFill>
                  <a:schemeClr val="tx1"/>
                </a:solidFill>
              </a:rPr>
              <a:t>Churches </a:t>
            </a:r>
            <a:r>
              <a:rPr lang="en-US" b="1" dirty="0">
                <a:solidFill>
                  <a:schemeClr val="tx1"/>
                </a:solidFill>
              </a:rPr>
              <a:t>may engage in bus ministries, jail ministries, nursing home ministries, community service ministries, you name it</a:t>
            </a:r>
            <a:r>
              <a:rPr lang="en-US" b="1" dirty="0" smtClean="0">
                <a:solidFill>
                  <a:schemeClr val="tx1"/>
                </a:solidFill>
              </a:rPr>
              <a:t>. </a:t>
            </a:r>
            <a:r>
              <a:rPr lang="en-US" b="1" dirty="0">
                <a:solidFill>
                  <a:schemeClr val="tx1"/>
                </a:solidFill>
              </a:rPr>
              <a:t>Any service a Church may perform in a community can be developed into a meaningful ministry.  </a:t>
            </a:r>
          </a:p>
          <a:p>
            <a:r>
              <a:rPr lang="en-US" b="1" dirty="0" smtClean="0">
                <a:solidFill>
                  <a:schemeClr val="tx1"/>
                </a:solidFill>
              </a:rPr>
              <a:t>Simple </a:t>
            </a:r>
            <a:r>
              <a:rPr lang="en-US" b="1" dirty="0">
                <a:solidFill>
                  <a:schemeClr val="tx1"/>
                </a:solidFill>
              </a:rPr>
              <a:t>acts of kindness </a:t>
            </a:r>
            <a:r>
              <a:rPr lang="en-US" b="1" dirty="0" smtClean="0">
                <a:solidFill>
                  <a:schemeClr val="tx1"/>
                </a:solidFill>
              </a:rPr>
              <a:t>can open doors for future relationships. This </a:t>
            </a:r>
            <a:r>
              <a:rPr lang="en-US" b="1" dirty="0">
                <a:solidFill>
                  <a:schemeClr val="tx1"/>
                </a:solidFill>
              </a:rPr>
              <a:t>is ministry in action.  </a:t>
            </a:r>
          </a:p>
          <a:p>
            <a:r>
              <a:rPr lang="en-US" b="1" dirty="0" smtClean="0">
                <a:solidFill>
                  <a:schemeClr val="tx1"/>
                </a:solidFill>
              </a:rPr>
              <a:t>Throughout </a:t>
            </a:r>
            <a:r>
              <a:rPr lang="en-US" b="1" dirty="0">
                <a:solidFill>
                  <a:schemeClr val="tx1"/>
                </a:solidFill>
              </a:rPr>
              <a:t>the gospel accounts of Jesus, we see him walking through communities and ministering to the needs of people. </a:t>
            </a:r>
            <a:r>
              <a:rPr lang="en-US" b="1" dirty="0" smtClean="0">
                <a:solidFill>
                  <a:schemeClr val="tx1"/>
                </a:solidFill>
              </a:rPr>
              <a:t>Before </a:t>
            </a:r>
            <a:r>
              <a:rPr lang="en-US" b="1" dirty="0">
                <a:solidFill>
                  <a:schemeClr val="tx1"/>
                </a:solidFill>
              </a:rPr>
              <a:t>he preached the gospel he touched their needs</a:t>
            </a:r>
            <a:r>
              <a:rPr lang="en-US" b="1" dirty="0" smtClean="0">
                <a:solidFill>
                  <a:schemeClr val="tx1"/>
                </a:solidFill>
              </a:rPr>
              <a:t>. </a:t>
            </a:r>
            <a:r>
              <a:rPr lang="en-US" b="1" dirty="0">
                <a:solidFill>
                  <a:schemeClr val="tx1"/>
                </a:solidFill>
              </a:rPr>
              <a:t>He found out where people were hurting and he touched them there.</a:t>
            </a:r>
          </a:p>
          <a:p>
            <a:endParaRPr lang="en-US" dirty="0"/>
          </a:p>
        </p:txBody>
      </p:sp>
    </p:spTree>
    <p:extLst>
      <p:ext uri="{BB962C8B-B14F-4D97-AF65-F5344CB8AC3E}">
        <p14:creationId xmlns:p14="http://schemas.microsoft.com/office/powerpoint/2010/main" val="195714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949992"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Ministry </a:t>
            </a:r>
            <a:r>
              <a:rPr lang="en-US" sz="4000" b="1" dirty="0" smtClean="0">
                <a:ln/>
                <a:solidFill>
                  <a:schemeClr val="accent3"/>
                </a:solidFill>
              </a:rPr>
              <a:t>Opens </a:t>
            </a:r>
            <a:r>
              <a:rPr lang="en-US" sz="4000" b="1" dirty="0">
                <a:ln/>
                <a:solidFill>
                  <a:schemeClr val="accent3"/>
                </a:solidFill>
              </a:rPr>
              <a:t>the </a:t>
            </a:r>
            <a:r>
              <a:rPr lang="en-US" sz="4000" b="1" dirty="0" smtClean="0">
                <a:ln/>
                <a:solidFill>
                  <a:schemeClr val="accent3"/>
                </a:solidFill>
              </a:rPr>
              <a:t>Door </a:t>
            </a:r>
            <a:r>
              <a:rPr lang="en-US" sz="4000" b="1" dirty="0">
                <a:ln/>
                <a:solidFill>
                  <a:schemeClr val="accent3"/>
                </a:solidFill>
              </a:rPr>
              <a:t>for </a:t>
            </a:r>
            <a:r>
              <a:rPr lang="en-US" sz="4000" b="1" dirty="0" smtClean="0">
                <a:ln/>
                <a:solidFill>
                  <a:schemeClr val="accent3"/>
                </a:solidFill>
              </a:rPr>
              <a:t>Evangelism</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156754" y="1619794"/>
            <a:ext cx="9470572" cy="5068389"/>
          </a:xfrm>
        </p:spPr>
        <p:txBody>
          <a:bodyPr>
            <a:normAutofit/>
          </a:bodyPr>
          <a:lstStyle/>
          <a:p>
            <a:r>
              <a:rPr lang="en-US" b="1" dirty="0" smtClean="0">
                <a:solidFill>
                  <a:schemeClr val="tx1"/>
                </a:solidFill>
              </a:rPr>
              <a:t>Through </a:t>
            </a:r>
            <a:r>
              <a:rPr lang="en-US" b="1" dirty="0">
                <a:solidFill>
                  <a:schemeClr val="tx1"/>
                </a:solidFill>
              </a:rPr>
              <a:t>ministry we are telling people that we care for them, regardless of who they are or what they believe or how they live</a:t>
            </a:r>
            <a:r>
              <a:rPr lang="en-US" b="1" dirty="0" smtClean="0">
                <a:solidFill>
                  <a:schemeClr val="tx1"/>
                </a:solidFill>
              </a:rPr>
              <a:t>. </a:t>
            </a:r>
            <a:r>
              <a:rPr lang="en-US" b="1" dirty="0">
                <a:solidFill>
                  <a:schemeClr val="tx1"/>
                </a:solidFill>
              </a:rPr>
              <a:t>I really believe one reason why the gospel has so little impact in or society is because our churches have made the  gospel one dimensional. </a:t>
            </a:r>
            <a:r>
              <a:rPr lang="en-US" b="1" dirty="0" smtClean="0">
                <a:solidFill>
                  <a:schemeClr val="tx1"/>
                </a:solidFill>
              </a:rPr>
              <a:t>We </a:t>
            </a:r>
            <a:r>
              <a:rPr lang="en-US" b="1" dirty="0">
                <a:solidFill>
                  <a:schemeClr val="tx1"/>
                </a:solidFill>
              </a:rPr>
              <a:t>knock on doors, share our faith and then leave. </a:t>
            </a:r>
            <a:r>
              <a:rPr lang="en-US" b="1" dirty="0" smtClean="0">
                <a:solidFill>
                  <a:schemeClr val="tx1"/>
                </a:solidFill>
              </a:rPr>
              <a:t>Often </a:t>
            </a:r>
            <a:r>
              <a:rPr lang="en-US" b="1" dirty="0">
                <a:solidFill>
                  <a:schemeClr val="tx1"/>
                </a:solidFill>
              </a:rPr>
              <a:t>we will attempt to witness to a person without any prior contact. </a:t>
            </a:r>
            <a:r>
              <a:rPr lang="en-US" b="1" dirty="0" smtClean="0">
                <a:solidFill>
                  <a:schemeClr val="tx1"/>
                </a:solidFill>
              </a:rPr>
              <a:t>We want the convert, but we are not interested in having a relationship with the person.</a:t>
            </a:r>
            <a:endParaRPr lang="en-US" b="1" dirty="0">
              <a:solidFill>
                <a:schemeClr val="tx1"/>
              </a:solidFill>
            </a:endParaRPr>
          </a:p>
          <a:p>
            <a:r>
              <a:rPr lang="en-US" b="1" dirty="0" smtClean="0">
                <a:solidFill>
                  <a:schemeClr val="tx1"/>
                </a:solidFill>
              </a:rPr>
              <a:t>Acts </a:t>
            </a:r>
            <a:r>
              <a:rPr lang="en-US" b="1" dirty="0">
                <a:solidFill>
                  <a:schemeClr val="tx1"/>
                </a:solidFill>
              </a:rPr>
              <a:t>of kindness and demonstration of compassion will earn you the privilege of sharing your faith. </a:t>
            </a:r>
            <a:r>
              <a:rPr lang="en-US" b="1" dirty="0" smtClean="0">
                <a:solidFill>
                  <a:schemeClr val="tx1"/>
                </a:solidFill>
              </a:rPr>
              <a:t>In </a:t>
            </a:r>
            <a:r>
              <a:rPr lang="en-US" b="1" dirty="0">
                <a:solidFill>
                  <a:schemeClr val="tx1"/>
                </a:solidFill>
              </a:rPr>
              <a:t>I John 3:17-18 We are told, </a:t>
            </a:r>
            <a:r>
              <a:rPr lang="en-US" b="1" i="1" dirty="0" smtClean="0">
                <a:solidFill>
                  <a:schemeClr val="tx1"/>
                </a:solidFill>
              </a:rPr>
              <a:t>“How </a:t>
            </a:r>
            <a:r>
              <a:rPr lang="en-US" b="1" i="1" dirty="0">
                <a:solidFill>
                  <a:schemeClr val="tx1"/>
                </a:solidFill>
              </a:rPr>
              <a:t>does God’s love abide in anyone who has the world’s goods and sees a brother or sister in need and yet refuses help? </a:t>
            </a:r>
            <a:r>
              <a:rPr lang="en-US" b="1" i="1" dirty="0" smtClean="0">
                <a:solidFill>
                  <a:schemeClr val="tx1"/>
                </a:solidFill>
              </a:rPr>
              <a:t>Little </a:t>
            </a:r>
            <a:r>
              <a:rPr lang="en-US" b="1" i="1" dirty="0">
                <a:solidFill>
                  <a:schemeClr val="tx1"/>
                </a:solidFill>
              </a:rPr>
              <a:t>children, let us love, not in word or speech, but in truth and action.”</a:t>
            </a:r>
            <a:r>
              <a:rPr lang="en-US" b="1" dirty="0">
                <a:solidFill>
                  <a:schemeClr val="tx1"/>
                </a:solidFill>
              </a:rPr>
              <a:t>  </a:t>
            </a:r>
          </a:p>
          <a:p>
            <a:r>
              <a:rPr lang="en-US" b="1" dirty="0" smtClean="0">
                <a:solidFill>
                  <a:schemeClr val="tx1"/>
                </a:solidFill>
              </a:rPr>
              <a:t>I </a:t>
            </a:r>
            <a:r>
              <a:rPr lang="en-US" b="1" dirty="0">
                <a:solidFill>
                  <a:schemeClr val="tx1"/>
                </a:solidFill>
              </a:rPr>
              <a:t>have learned that before one can minister to the heart he must fill the stomach.  There are people in this community who need Jesus, but before they will be open to hear the gospel they may have other hurts and needs which must first be met</a:t>
            </a:r>
            <a:r>
              <a:rPr lang="en-US" b="1" dirty="0" smtClean="0">
                <a:solidFill>
                  <a:schemeClr val="tx1"/>
                </a:solidFill>
              </a:rPr>
              <a:t>.</a:t>
            </a:r>
          </a:p>
          <a:p>
            <a:r>
              <a:rPr lang="en-US" b="1" dirty="0" smtClean="0">
                <a:solidFill>
                  <a:schemeClr val="tx1"/>
                </a:solidFill>
              </a:rPr>
              <a:t>Before listening to the proclamation of the gospel, they need the touch of a loving compassionate believer who cares for them and shows it. </a:t>
            </a:r>
            <a:endParaRPr lang="en-US" b="1" dirty="0">
              <a:solidFill>
                <a:schemeClr val="tx1"/>
              </a:solidFill>
            </a:endParaRPr>
          </a:p>
          <a:p>
            <a:endParaRPr lang="en-US" dirty="0"/>
          </a:p>
        </p:txBody>
      </p:sp>
    </p:spTree>
    <p:extLst>
      <p:ext uri="{BB962C8B-B14F-4D97-AF65-F5344CB8AC3E}">
        <p14:creationId xmlns:p14="http://schemas.microsoft.com/office/powerpoint/2010/main" val="126436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40080" y="46688"/>
            <a:ext cx="9784081" cy="6204857"/>
          </a:xfrm>
        </p:spPr>
        <p:txBody>
          <a:bodyPr/>
          <a:lstStyle/>
          <a:p>
            <a:pPr algn="l"/>
            <a:r>
              <a:rPr lang="en-US" sz="2800" b="1" dirty="0">
                <a:solidFill>
                  <a:schemeClr val="tx1"/>
                </a:solidFill>
              </a:rPr>
              <a:t>Jim </a:t>
            </a:r>
            <a:r>
              <a:rPr lang="en-US" sz="2800" b="1" dirty="0" err="1">
                <a:solidFill>
                  <a:schemeClr val="tx1"/>
                </a:solidFill>
              </a:rPr>
              <a:t>Cymbala</a:t>
            </a:r>
            <a:r>
              <a:rPr lang="en-US" sz="2800" b="1" dirty="0">
                <a:solidFill>
                  <a:schemeClr val="tx1"/>
                </a:solidFill>
              </a:rPr>
              <a:t> is the pastor of The Brooklyn Tabernacle Church in Brooklyn New York. </a:t>
            </a:r>
            <a:r>
              <a:rPr lang="en-US" sz="2800" b="1" dirty="0" smtClean="0">
                <a:solidFill>
                  <a:schemeClr val="tx1"/>
                </a:solidFill>
              </a:rPr>
              <a:t>He </a:t>
            </a:r>
            <a:r>
              <a:rPr lang="en-US" sz="2800" b="1" dirty="0">
                <a:solidFill>
                  <a:schemeClr val="tx1"/>
                </a:solidFill>
              </a:rPr>
              <a:t>grew up in a white middle-class family</a:t>
            </a:r>
            <a:r>
              <a:rPr lang="en-US" sz="2800" b="1" dirty="0" smtClean="0">
                <a:solidFill>
                  <a:schemeClr val="tx1"/>
                </a:solidFill>
              </a:rPr>
              <a:t>. </a:t>
            </a:r>
            <a:r>
              <a:rPr lang="en-US" sz="2800" b="1" dirty="0">
                <a:solidFill>
                  <a:schemeClr val="tx1"/>
                </a:solidFill>
              </a:rPr>
              <a:t>His church is an </a:t>
            </a:r>
            <a:r>
              <a:rPr lang="en-US" sz="2800" b="1" dirty="0" smtClean="0">
                <a:solidFill>
                  <a:schemeClr val="tx1"/>
                </a:solidFill>
              </a:rPr>
              <a:t>ethnic, inner-city </a:t>
            </a:r>
            <a:r>
              <a:rPr lang="en-US" sz="2800" b="1" dirty="0">
                <a:solidFill>
                  <a:schemeClr val="tx1"/>
                </a:solidFill>
              </a:rPr>
              <a:t>poverty-stricken area</a:t>
            </a:r>
            <a:r>
              <a:rPr lang="en-US" sz="2800" b="1" dirty="0" smtClean="0">
                <a:solidFill>
                  <a:schemeClr val="tx1"/>
                </a:solidFill>
              </a:rPr>
              <a:t>. </a:t>
            </a:r>
            <a:r>
              <a:rPr lang="en-US" sz="2800" b="1" dirty="0">
                <a:solidFill>
                  <a:schemeClr val="tx1"/>
                </a:solidFill>
              </a:rPr>
              <a:t>Today if you were to visit there you would see a church filled with people</a:t>
            </a:r>
            <a:r>
              <a:rPr lang="en-US" sz="2800" b="1" dirty="0" smtClean="0">
                <a:solidFill>
                  <a:schemeClr val="tx1"/>
                </a:solidFill>
              </a:rPr>
              <a:t>. </a:t>
            </a:r>
            <a:r>
              <a:rPr lang="en-US" sz="2800" b="1" dirty="0">
                <a:solidFill>
                  <a:schemeClr val="tx1"/>
                </a:solidFill>
              </a:rPr>
              <a:t>Among these people you will see drug addicts, prostitutes, homosexuals, transvestites and any other vice and despicable behavior you can imagine. </a:t>
            </a:r>
            <a:r>
              <a:rPr lang="en-US" sz="2800" b="1" dirty="0" smtClean="0">
                <a:solidFill>
                  <a:schemeClr val="tx1"/>
                </a:solidFill>
              </a:rPr>
              <a:t>Why</a:t>
            </a:r>
            <a:r>
              <a:rPr lang="en-US" sz="2800" b="1" dirty="0">
                <a:solidFill>
                  <a:schemeClr val="tx1"/>
                </a:solidFill>
              </a:rPr>
              <a:t>? </a:t>
            </a:r>
            <a:r>
              <a:rPr lang="en-US" sz="2800" b="1" dirty="0" smtClean="0">
                <a:solidFill>
                  <a:schemeClr val="tx1"/>
                </a:solidFill>
              </a:rPr>
              <a:t>Because </a:t>
            </a:r>
            <a:r>
              <a:rPr lang="en-US" sz="2800" b="1" dirty="0">
                <a:solidFill>
                  <a:schemeClr val="tx1"/>
                </a:solidFill>
              </a:rPr>
              <a:t>Brooklyn Tabernacle Church has discovered that </a:t>
            </a:r>
            <a:r>
              <a:rPr lang="en-US" sz="2800" b="1" dirty="0" smtClean="0">
                <a:solidFill>
                  <a:schemeClr val="tx1"/>
                </a:solidFill>
              </a:rPr>
              <a:t>they need to </a:t>
            </a:r>
            <a:r>
              <a:rPr lang="en-US" sz="2800" b="1" dirty="0">
                <a:solidFill>
                  <a:schemeClr val="tx1"/>
                </a:solidFill>
              </a:rPr>
              <a:t>reach people as they are, love them as they are, touch them where they are hurting and wait for a chance to share the gospel</a:t>
            </a:r>
            <a:r>
              <a:rPr lang="en-US" sz="2800" b="1" dirty="0" smtClean="0">
                <a:solidFill>
                  <a:schemeClr val="tx1"/>
                </a:solidFill>
              </a:rPr>
              <a:t>. </a:t>
            </a:r>
            <a:r>
              <a:rPr lang="en-US" sz="2800" b="1" dirty="0">
                <a:solidFill>
                  <a:schemeClr val="tx1"/>
                </a:solidFill>
              </a:rPr>
              <a:t>As a result, they have reached thousands of people for the gospel.</a:t>
            </a:r>
            <a:endParaRPr lang="en-US" sz="1050" b="1" dirty="0">
              <a:solidFill>
                <a:schemeClr val="tx1"/>
              </a:solidFill>
            </a:endParaRPr>
          </a:p>
        </p:txBody>
      </p:sp>
      <p:sp>
        <p:nvSpPr>
          <p:cNvPr id="5" name="Subtitle 4"/>
          <p:cNvSpPr>
            <a:spLocks noGrp="1"/>
          </p:cNvSpPr>
          <p:nvPr>
            <p:ph type="subTitle" idx="1"/>
          </p:nvPr>
        </p:nvSpPr>
        <p:spPr>
          <a:xfrm>
            <a:off x="10580913" y="477762"/>
            <a:ext cx="1279535"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7544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609600"/>
            <a:ext cx="9431383"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Clarification regarding ministry</a:t>
            </a:r>
            <a:endParaRPr lang="en-US" sz="4800" b="1" dirty="0">
              <a:ln/>
              <a:solidFill>
                <a:schemeClr val="accent3"/>
              </a:solidFill>
            </a:endParaRPr>
          </a:p>
        </p:txBody>
      </p:sp>
      <p:sp>
        <p:nvSpPr>
          <p:cNvPr id="3" name="Content Placeholder 2"/>
          <p:cNvSpPr>
            <a:spLocks noGrp="1"/>
          </p:cNvSpPr>
          <p:nvPr>
            <p:ph idx="1"/>
          </p:nvPr>
        </p:nvSpPr>
        <p:spPr>
          <a:xfrm>
            <a:off x="352697" y="2160589"/>
            <a:ext cx="9431383" cy="3880773"/>
          </a:xfrm>
        </p:spPr>
        <p:txBody>
          <a:bodyPr>
            <a:noAutofit/>
          </a:bodyPr>
          <a:lstStyle/>
          <a:p>
            <a:r>
              <a:rPr lang="en-US" sz="2400" b="1" dirty="0" smtClean="0">
                <a:solidFill>
                  <a:schemeClr val="tx1"/>
                </a:solidFill>
              </a:rPr>
              <a:t>I have stated that ministry as one of the five purposes of the N.T. church has as its focus ministry among fellow believers.</a:t>
            </a:r>
          </a:p>
          <a:p>
            <a:r>
              <a:rPr lang="en-US" sz="2400" b="1" dirty="0" smtClean="0">
                <a:solidFill>
                  <a:schemeClr val="tx1"/>
                </a:solidFill>
              </a:rPr>
              <a:t>I am not saying churches cannot, or should not minister to the lost. In fact, they must. Jesus constantly ministered to the needs of the lost. Touching needs was the primary method He used in order to gain access into lost people’s lives.</a:t>
            </a:r>
          </a:p>
          <a:p>
            <a:r>
              <a:rPr lang="en-US" sz="2400" b="1" dirty="0" smtClean="0">
                <a:solidFill>
                  <a:schemeClr val="tx1"/>
                </a:solidFill>
              </a:rPr>
              <a:t>What I am saying, is, in the context of Acts 2:42-47, the ministry that took place was among fellow believers.</a:t>
            </a:r>
          </a:p>
          <a:p>
            <a:r>
              <a:rPr lang="en-US" sz="2400" b="1" dirty="0" smtClean="0">
                <a:solidFill>
                  <a:schemeClr val="tx1"/>
                </a:solidFill>
              </a:rPr>
              <a:t>Therefore, every church should be engaged in ministry with both fellow believers and un-believers.</a:t>
            </a:r>
            <a:endParaRPr lang="en-US" sz="2400" b="1" dirty="0">
              <a:solidFill>
                <a:schemeClr val="tx1"/>
              </a:solidFill>
            </a:endParaRPr>
          </a:p>
        </p:txBody>
      </p:sp>
    </p:spTree>
    <p:extLst>
      <p:ext uri="{BB962C8B-B14F-4D97-AF65-F5344CB8AC3E}">
        <p14:creationId xmlns:p14="http://schemas.microsoft.com/office/powerpoint/2010/main" val="2404638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609600"/>
            <a:ext cx="9353006"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4900" b="1" dirty="0" smtClean="0">
                <a:ln/>
                <a:solidFill>
                  <a:schemeClr val="accent3"/>
                </a:solidFill>
              </a:rPr>
              <a:t>Ministry </a:t>
            </a:r>
            <a:r>
              <a:rPr lang="en-US" sz="4900" b="1" dirty="0">
                <a:ln/>
                <a:solidFill>
                  <a:schemeClr val="accent3"/>
                </a:solidFill>
              </a:rPr>
              <a:t>is the byproduct of a healthy church </a:t>
            </a:r>
            <a:r>
              <a:rPr lang="en-US" b="1" dirty="0">
                <a:ln/>
                <a:solidFill>
                  <a:schemeClr val="accent3"/>
                </a:solidFill>
              </a:rPr>
              <a:t/>
            </a:r>
            <a:br>
              <a:rPr lang="en-US" b="1" dirty="0">
                <a:ln/>
                <a:solidFill>
                  <a:schemeClr val="accent3"/>
                </a:solidFill>
              </a:rPr>
            </a:br>
            <a:endParaRPr lang="en-US" b="1" dirty="0">
              <a:ln/>
              <a:solidFill>
                <a:schemeClr val="accent3"/>
              </a:solidFill>
            </a:endParaRPr>
          </a:p>
        </p:txBody>
      </p:sp>
      <p:sp>
        <p:nvSpPr>
          <p:cNvPr id="3" name="Content Placeholder 2"/>
          <p:cNvSpPr>
            <a:spLocks noGrp="1"/>
          </p:cNvSpPr>
          <p:nvPr>
            <p:ph idx="1"/>
          </p:nvPr>
        </p:nvSpPr>
        <p:spPr>
          <a:xfrm>
            <a:off x="0" y="2160589"/>
            <a:ext cx="9862457" cy="4553720"/>
          </a:xfrm>
        </p:spPr>
        <p:txBody>
          <a:bodyPr>
            <a:normAutofit lnSpcReduction="10000"/>
          </a:bodyPr>
          <a:lstStyle/>
          <a:p>
            <a:r>
              <a:rPr lang="en-US" b="1" dirty="0" smtClean="0">
                <a:solidFill>
                  <a:schemeClr val="tx1"/>
                </a:solidFill>
              </a:rPr>
              <a:t>Ephesians </a:t>
            </a:r>
            <a:r>
              <a:rPr lang="en-US" b="1" dirty="0">
                <a:solidFill>
                  <a:schemeClr val="tx1"/>
                </a:solidFill>
              </a:rPr>
              <a:t>4:11-15 demonstrates the importance of ministry within the </a:t>
            </a:r>
            <a:r>
              <a:rPr lang="en-US" b="1" dirty="0" smtClean="0">
                <a:solidFill>
                  <a:schemeClr val="tx1"/>
                </a:solidFill>
              </a:rPr>
              <a:t>Church.  </a:t>
            </a:r>
            <a:r>
              <a:rPr lang="en-US" b="1" dirty="0">
                <a:solidFill>
                  <a:schemeClr val="tx1"/>
                </a:solidFill>
              </a:rPr>
              <a:t>The offices in v. 11 are </a:t>
            </a:r>
            <a:r>
              <a:rPr lang="en-US" b="1" i="1" dirty="0">
                <a:solidFill>
                  <a:schemeClr val="tx1"/>
                </a:solidFill>
              </a:rPr>
              <a:t>“for the working of the ministry.”</a:t>
            </a:r>
            <a:r>
              <a:rPr lang="en-US" b="1" dirty="0">
                <a:solidFill>
                  <a:schemeClr val="tx1"/>
                </a:solidFill>
              </a:rPr>
              <a:t>  </a:t>
            </a:r>
            <a:r>
              <a:rPr lang="en-US" b="1" dirty="0" smtClean="0">
                <a:solidFill>
                  <a:schemeClr val="tx1"/>
                </a:solidFill>
              </a:rPr>
              <a:t>Vv</a:t>
            </a:r>
            <a:r>
              <a:rPr lang="en-US" b="1" dirty="0">
                <a:solidFill>
                  <a:schemeClr val="tx1"/>
                </a:solidFill>
              </a:rPr>
              <a:t>. 13-15 offer us the ultimate purpose of any </a:t>
            </a:r>
            <a:r>
              <a:rPr lang="en-US" b="1" dirty="0" smtClean="0">
                <a:solidFill>
                  <a:schemeClr val="tx1"/>
                </a:solidFill>
              </a:rPr>
              <a:t>ministry.  </a:t>
            </a:r>
            <a:r>
              <a:rPr lang="en-US" b="1" dirty="0">
                <a:solidFill>
                  <a:schemeClr val="tx1"/>
                </a:solidFill>
              </a:rPr>
              <a:t>There is a progression of activity in these verses</a:t>
            </a:r>
            <a:r>
              <a:rPr lang="en-US" b="1" dirty="0" smtClean="0">
                <a:solidFill>
                  <a:schemeClr val="tx1"/>
                </a:solidFill>
              </a:rPr>
              <a:t>. </a:t>
            </a:r>
            <a:r>
              <a:rPr lang="en-US" b="1" dirty="0">
                <a:solidFill>
                  <a:schemeClr val="tx1"/>
                </a:solidFill>
              </a:rPr>
              <a:t>First, God appoints some as apostles, prophets, evangelists, pastors and teachers</a:t>
            </a:r>
            <a:r>
              <a:rPr lang="en-US" b="1" dirty="0" smtClean="0">
                <a:solidFill>
                  <a:schemeClr val="tx1"/>
                </a:solidFill>
              </a:rPr>
              <a:t>. </a:t>
            </a:r>
            <a:r>
              <a:rPr lang="en-US" b="1" dirty="0">
                <a:solidFill>
                  <a:schemeClr val="tx1"/>
                </a:solidFill>
              </a:rPr>
              <a:t>Then, these appointed ones equip the saints, do ministry and edify the Church. </a:t>
            </a:r>
            <a:r>
              <a:rPr lang="en-US" b="1" dirty="0" smtClean="0">
                <a:solidFill>
                  <a:schemeClr val="tx1"/>
                </a:solidFill>
              </a:rPr>
              <a:t>The </a:t>
            </a:r>
            <a:r>
              <a:rPr lang="en-US" b="1" dirty="0">
                <a:solidFill>
                  <a:schemeClr val="tx1"/>
                </a:solidFill>
              </a:rPr>
              <a:t>resulting product is a Church of Christians who are unified, have knowledgeable, stature, are mature, truthful, loving and always moving toward Christ-likeness.  </a:t>
            </a:r>
          </a:p>
          <a:p>
            <a:r>
              <a:rPr lang="en-US" b="1" dirty="0" smtClean="0">
                <a:solidFill>
                  <a:schemeClr val="tx1"/>
                </a:solidFill>
              </a:rPr>
              <a:t>Once </a:t>
            </a:r>
            <a:r>
              <a:rPr lang="en-US" b="1" dirty="0">
                <a:solidFill>
                  <a:schemeClr val="tx1"/>
                </a:solidFill>
              </a:rPr>
              <a:t>again, we see just how broad and diverse ministry can be. </a:t>
            </a:r>
            <a:r>
              <a:rPr lang="en-US" b="1" dirty="0" smtClean="0">
                <a:solidFill>
                  <a:schemeClr val="tx1"/>
                </a:solidFill>
              </a:rPr>
              <a:t>Apostles</a:t>
            </a:r>
            <a:r>
              <a:rPr lang="en-US" b="1" dirty="0">
                <a:solidFill>
                  <a:schemeClr val="tx1"/>
                </a:solidFill>
              </a:rPr>
              <a:t>, prophets, evangelists, pastors and teachers represent different ministries and all of these will minister in different ways.   </a:t>
            </a:r>
          </a:p>
          <a:p>
            <a:r>
              <a:rPr lang="en-US" b="1" dirty="0" smtClean="0">
                <a:solidFill>
                  <a:schemeClr val="tx1"/>
                </a:solidFill>
              </a:rPr>
              <a:t>The </a:t>
            </a:r>
            <a:r>
              <a:rPr lang="en-US" b="1" dirty="0">
                <a:solidFill>
                  <a:schemeClr val="tx1"/>
                </a:solidFill>
              </a:rPr>
              <a:t>New Testament Church is called a body</a:t>
            </a:r>
            <a:r>
              <a:rPr lang="en-US" b="1" dirty="0" smtClean="0">
                <a:solidFill>
                  <a:schemeClr val="tx1"/>
                </a:solidFill>
              </a:rPr>
              <a:t>. </a:t>
            </a:r>
            <a:r>
              <a:rPr lang="en-US" b="1" dirty="0">
                <a:solidFill>
                  <a:schemeClr val="tx1"/>
                </a:solidFill>
              </a:rPr>
              <a:t>A body has many parts with many specialized tasks</a:t>
            </a:r>
            <a:r>
              <a:rPr lang="en-US" b="1" dirty="0" smtClean="0">
                <a:solidFill>
                  <a:schemeClr val="tx1"/>
                </a:solidFill>
              </a:rPr>
              <a:t>. </a:t>
            </a:r>
            <a:r>
              <a:rPr lang="en-US" b="1" dirty="0">
                <a:solidFill>
                  <a:schemeClr val="tx1"/>
                </a:solidFill>
              </a:rPr>
              <a:t>All of these tasks narrow down to </a:t>
            </a:r>
            <a:r>
              <a:rPr lang="en-US" b="1" dirty="0" smtClean="0">
                <a:solidFill>
                  <a:schemeClr val="tx1"/>
                </a:solidFill>
              </a:rPr>
              <a:t>three tasks. </a:t>
            </a:r>
            <a:r>
              <a:rPr lang="en-US" b="1" dirty="0" smtClean="0">
                <a:solidFill>
                  <a:srgbClr val="FF0000"/>
                </a:solidFill>
              </a:rPr>
              <a:t>Obey the head, support </a:t>
            </a:r>
            <a:r>
              <a:rPr lang="en-US" b="1" dirty="0">
                <a:solidFill>
                  <a:srgbClr val="FF0000"/>
                </a:solidFill>
              </a:rPr>
              <a:t>the </a:t>
            </a:r>
            <a:r>
              <a:rPr lang="en-US" b="1" dirty="0" smtClean="0">
                <a:solidFill>
                  <a:srgbClr val="FF0000"/>
                </a:solidFill>
              </a:rPr>
              <a:t>body and reproduce.</a:t>
            </a:r>
            <a:r>
              <a:rPr lang="en-US" b="1" dirty="0" smtClean="0">
                <a:solidFill>
                  <a:schemeClr val="tx1"/>
                </a:solidFill>
              </a:rPr>
              <a:t> We </a:t>
            </a:r>
            <a:r>
              <a:rPr lang="en-US" b="1" dirty="0">
                <a:solidFill>
                  <a:schemeClr val="tx1"/>
                </a:solidFill>
              </a:rPr>
              <a:t>are a body of believers. </a:t>
            </a:r>
            <a:r>
              <a:rPr lang="en-US" b="1" dirty="0" smtClean="0">
                <a:solidFill>
                  <a:schemeClr val="tx1"/>
                </a:solidFill>
              </a:rPr>
              <a:t>When </a:t>
            </a:r>
            <a:r>
              <a:rPr lang="en-US" b="1" dirty="0">
                <a:solidFill>
                  <a:schemeClr val="tx1"/>
                </a:solidFill>
              </a:rPr>
              <a:t>we as a body of believers walk in </a:t>
            </a:r>
            <a:r>
              <a:rPr lang="en-US" b="1" dirty="0" smtClean="0">
                <a:solidFill>
                  <a:schemeClr val="tx1"/>
                </a:solidFill>
              </a:rPr>
              <a:t>unified </a:t>
            </a:r>
            <a:r>
              <a:rPr lang="en-US" b="1" dirty="0">
                <a:solidFill>
                  <a:schemeClr val="tx1"/>
                </a:solidFill>
              </a:rPr>
              <a:t>obedience that means we will deny ourselves and do what the God’s Word commands</a:t>
            </a:r>
            <a:r>
              <a:rPr lang="en-US" b="1" dirty="0" smtClean="0">
                <a:solidFill>
                  <a:schemeClr val="tx1"/>
                </a:solidFill>
              </a:rPr>
              <a:t>. </a:t>
            </a:r>
            <a:r>
              <a:rPr lang="en-US" b="1" dirty="0">
                <a:solidFill>
                  <a:schemeClr val="tx1"/>
                </a:solidFill>
              </a:rPr>
              <a:t>This means, we will seek to discover our spiritual gifts and we will pray and seek where it is God wants us to minister.  </a:t>
            </a:r>
          </a:p>
          <a:p>
            <a:endParaRPr lang="en-US" dirty="0"/>
          </a:p>
        </p:txBody>
      </p:sp>
    </p:spTree>
    <p:extLst>
      <p:ext uri="{BB962C8B-B14F-4D97-AF65-F5344CB8AC3E}">
        <p14:creationId xmlns:p14="http://schemas.microsoft.com/office/powerpoint/2010/main" val="160906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Biblical Examples of Ministry</a:t>
            </a:r>
            <a:endParaRPr lang="en-US" sz="4400" b="1" dirty="0">
              <a:ln/>
              <a:solidFill>
                <a:schemeClr val="accent3"/>
              </a:solidFill>
            </a:endParaRPr>
          </a:p>
        </p:txBody>
      </p:sp>
      <p:sp>
        <p:nvSpPr>
          <p:cNvPr id="3" name="Content Placeholder 2"/>
          <p:cNvSpPr>
            <a:spLocks noGrp="1"/>
          </p:cNvSpPr>
          <p:nvPr>
            <p:ph idx="1"/>
          </p:nvPr>
        </p:nvSpPr>
        <p:spPr>
          <a:xfrm>
            <a:off x="349625" y="1492624"/>
            <a:ext cx="9291916" cy="5190563"/>
          </a:xfrm>
        </p:spPr>
        <p:txBody>
          <a:bodyPr>
            <a:noAutofit/>
          </a:bodyPr>
          <a:lstStyle/>
          <a:p>
            <a:r>
              <a:rPr lang="en-US" sz="2400" b="1" u="sng" dirty="0" smtClean="0">
                <a:solidFill>
                  <a:srgbClr val="FF0000"/>
                </a:solidFill>
              </a:rPr>
              <a:t>Ministry </a:t>
            </a:r>
            <a:r>
              <a:rPr lang="en-US" sz="2400" b="1" u="sng" dirty="0">
                <a:solidFill>
                  <a:srgbClr val="FF0000"/>
                </a:solidFill>
              </a:rPr>
              <a:t>to Jesus</a:t>
            </a:r>
            <a:r>
              <a:rPr lang="en-US" sz="2400" b="1" dirty="0">
                <a:solidFill>
                  <a:srgbClr val="FF0000"/>
                </a:solidFill>
              </a:rPr>
              <a:t>:   </a:t>
            </a:r>
            <a:r>
              <a:rPr lang="en-US" sz="2400" b="1" dirty="0">
                <a:solidFill>
                  <a:schemeClr val="tx1"/>
                </a:solidFill>
              </a:rPr>
              <a:t>(Matt 4:11, Mk 15:41, Luke 7:38, John 11:2, 12:3, Acts 13:2).  Twice we see Mary washing Jesus’ feet with her hair.  In I Corinthians 11:15 we read that a woman’s hair is her glory.  Thus, Mary was willing on two </a:t>
            </a:r>
            <a:r>
              <a:rPr lang="en-US" sz="2400" b="1" dirty="0" smtClean="0">
                <a:solidFill>
                  <a:schemeClr val="tx1"/>
                </a:solidFill>
              </a:rPr>
              <a:t>occasions </a:t>
            </a:r>
            <a:r>
              <a:rPr lang="en-US" sz="2400" b="1" dirty="0">
                <a:solidFill>
                  <a:schemeClr val="tx1"/>
                </a:solidFill>
              </a:rPr>
              <a:t>to take her glory and wipe Jesus’ feet</a:t>
            </a:r>
            <a:r>
              <a:rPr lang="en-US" sz="2400" b="1" dirty="0" smtClean="0">
                <a:solidFill>
                  <a:schemeClr val="tx1"/>
                </a:solidFill>
              </a:rPr>
              <a:t>. </a:t>
            </a:r>
            <a:r>
              <a:rPr lang="en-US" sz="2400" b="1" dirty="0">
                <a:solidFill>
                  <a:schemeClr val="tx1"/>
                </a:solidFill>
              </a:rPr>
              <a:t>What humility! </a:t>
            </a:r>
          </a:p>
          <a:p>
            <a:r>
              <a:rPr lang="en-US" sz="2400" b="1" u="sng" dirty="0" smtClean="0">
                <a:solidFill>
                  <a:srgbClr val="FF0000"/>
                </a:solidFill>
              </a:rPr>
              <a:t>Ministry </a:t>
            </a:r>
            <a:r>
              <a:rPr lang="en-US" sz="2400" b="1" u="sng" dirty="0">
                <a:solidFill>
                  <a:srgbClr val="FF0000"/>
                </a:solidFill>
              </a:rPr>
              <a:t>to other believers</a:t>
            </a:r>
            <a:r>
              <a:rPr lang="en-US" sz="2400" b="1" dirty="0">
                <a:solidFill>
                  <a:srgbClr val="FF0000"/>
                </a:solidFill>
              </a:rPr>
              <a:t>: </a:t>
            </a:r>
            <a:r>
              <a:rPr lang="en-US" sz="2400" b="1" dirty="0">
                <a:solidFill>
                  <a:schemeClr val="tx1"/>
                </a:solidFill>
              </a:rPr>
              <a:t>(I </a:t>
            </a:r>
            <a:r>
              <a:rPr lang="en-US" sz="2400" b="1" dirty="0" err="1">
                <a:solidFill>
                  <a:schemeClr val="tx1"/>
                </a:solidFill>
              </a:rPr>
              <a:t>Cor</a:t>
            </a:r>
            <a:r>
              <a:rPr lang="en-US" sz="2400" b="1" dirty="0">
                <a:solidFill>
                  <a:schemeClr val="tx1"/>
                </a:solidFill>
              </a:rPr>
              <a:t> 16:15, Phil 2:25, II Tim 1:18, </a:t>
            </a:r>
            <a:r>
              <a:rPr lang="en-US" sz="2400" b="1" dirty="0" err="1">
                <a:solidFill>
                  <a:schemeClr val="tx1"/>
                </a:solidFill>
              </a:rPr>
              <a:t>Ph’m</a:t>
            </a:r>
            <a:r>
              <a:rPr lang="en-US" sz="2400" b="1" dirty="0">
                <a:solidFill>
                  <a:schemeClr val="tx1"/>
                </a:solidFill>
              </a:rPr>
              <a:t> 13, </a:t>
            </a:r>
            <a:r>
              <a:rPr lang="en-US" sz="2400" b="1" dirty="0" err="1">
                <a:solidFill>
                  <a:schemeClr val="tx1"/>
                </a:solidFill>
              </a:rPr>
              <a:t>Heb</a:t>
            </a:r>
            <a:r>
              <a:rPr lang="en-US" sz="2400" b="1" dirty="0">
                <a:solidFill>
                  <a:schemeClr val="tx1"/>
                </a:solidFill>
              </a:rPr>
              <a:t> 6:10).  Hebrews 6:10 states that God will not forget one who labors in ministry for the other saints.</a:t>
            </a:r>
          </a:p>
          <a:p>
            <a:r>
              <a:rPr lang="en-US" sz="2400" b="1" u="sng" dirty="0" smtClean="0">
                <a:solidFill>
                  <a:srgbClr val="FF0000"/>
                </a:solidFill>
              </a:rPr>
              <a:t>Ministry </a:t>
            </a:r>
            <a:r>
              <a:rPr lang="en-US" sz="2400" b="1" u="sng" dirty="0">
                <a:solidFill>
                  <a:srgbClr val="FF0000"/>
                </a:solidFill>
              </a:rPr>
              <a:t>to non-believers</a:t>
            </a:r>
            <a:r>
              <a:rPr lang="en-US" sz="2400" b="1" dirty="0">
                <a:solidFill>
                  <a:srgbClr val="FF0000"/>
                </a:solidFill>
              </a:rPr>
              <a:t>: </a:t>
            </a:r>
            <a:r>
              <a:rPr lang="en-US" sz="2400" b="1" dirty="0">
                <a:solidFill>
                  <a:schemeClr val="tx1"/>
                </a:solidFill>
              </a:rPr>
              <a:t>(II </a:t>
            </a:r>
            <a:r>
              <a:rPr lang="en-US" sz="2400" b="1" dirty="0" err="1">
                <a:solidFill>
                  <a:schemeClr val="tx1"/>
                </a:solidFill>
              </a:rPr>
              <a:t>Cor</a:t>
            </a:r>
            <a:r>
              <a:rPr lang="en-US" sz="2400" b="1" dirty="0">
                <a:solidFill>
                  <a:schemeClr val="tx1"/>
                </a:solidFill>
              </a:rPr>
              <a:t> 6:1-3, I Tim 1:12-17, II Tim 4:5, </a:t>
            </a:r>
            <a:r>
              <a:rPr lang="en-US" sz="2400" b="1" dirty="0" err="1">
                <a:solidFill>
                  <a:schemeClr val="tx1"/>
                </a:solidFill>
              </a:rPr>
              <a:t>Heb</a:t>
            </a:r>
            <a:r>
              <a:rPr lang="en-US" sz="2400" b="1" dirty="0">
                <a:solidFill>
                  <a:schemeClr val="tx1"/>
                </a:solidFill>
              </a:rPr>
              <a:t> 8:6</a:t>
            </a:r>
            <a:r>
              <a:rPr lang="en-US" sz="2400" b="1" dirty="0" smtClean="0">
                <a:solidFill>
                  <a:schemeClr val="tx1"/>
                </a:solidFill>
              </a:rPr>
              <a:t>). In </a:t>
            </a:r>
            <a:r>
              <a:rPr lang="en-US" sz="2400" b="1" dirty="0">
                <a:solidFill>
                  <a:schemeClr val="tx1"/>
                </a:solidFill>
              </a:rPr>
              <a:t>II Tim 4:5 Paul instructed Timothy to do the work of an evangelist</a:t>
            </a:r>
          </a:p>
        </p:txBody>
      </p:sp>
    </p:spTree>
    <p:extLst>
      <p:ext uri="{BB962C8B-B14F-4D97-AF65-F5344CB8AC3E}">
        <p14:creationId xmlns:p14="http://schemas.microsoft.com/office/powerpoint/2010/main" val="397584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1308" y="4416211"/>
            <a:ext cx="8446830" cy="1646302"/>
          </a:xfrm>
        </p:spPr>
        <p:txBody>
          <a:bodyPr/>
          <a:lstStyle/>
          <a:p>
            <a:pPr algn="l"/>
            <a:r>
              <a:rPr lang="en-US" sz="3200" b="1" dirty="0">
                <a:solidFill>
                  <a:schemeClr val="tx1"/>
                </a:solidFill>
              </a:rPr>
              <a:t>When the </a:t>
            </a:r>
            <a:r>
              <a:rPr lang="en-US" sz="3200" b="1" dirty="0" smtClean="0">
                <a:solidFill>
                  <a:schemeClr val="tx1"/>
                </a:solidFill>
              </a:rPr>
              <a:t>Epistles speak </a:t>
            </a:r>
            <a:r>
              <a:rPr lang="en-US" sz="3200" b="1" dirty="0">
                <a:solidFill>
                  <a:schemeClr val="tx1"/>
                </a:solidFill>
              </a:rPr>
              <a:t>of ministry </a:t>
            </a:r>
            <a:r>
              <a:rPr lang="en-US" sz="3200" b="1" dirty="0" smtClean="0">
                <a:solidFill>
                  <a:schemeClr val="tx1"/>
                </a:solidFill>
              </a:rPr>
              <a:t>they often depict </a:t>
            </a:r>
            <a:r>
              <a:rPr lang="en-US" sz="3200" b="1" dirty="0">
                <a:solidFill>
                  <a:schemeClr val="tx1"/>
                </a:solidFill>
              </a:rPr>
              <a:t>acts of service between Christians. However, upon studying the life of Jesus, one will see that his entire life revolved around a ministry to the lost. Christ’s  whole purpose in coming to earth was to touch the hearts of men and meet them at their greatest need, being their separation from God. </a:t>
            </a:r>
            <a:r>
              <a:rPr lang="en-US" dirty="0">
                <a:solidFill>
                  <a:schemeClr val="tx1"/>
                </a:solidFill>
              </a:rPr>
              <a:t/>
            </a:r>
            <a:br>
              <a:rPr lang="en-US" dirty="0">
                <a:solidFill>
                  <a:schemeClr val="tx1"/>
                </a:solidFill>
              </a:rPr>
            </a:br>
            <a:endParaRPr lang="en-US" sz="2000" dirty="0">
              <a:solidFill>
                <a:schemeClr val="tx1"/>
              </a:solidFill>
            </a:endParaRPr>
          </a:p>
        </p:txBody>
      </p:sp>
      <p:sp>
        <p:nvSpPr>
          <p:cNvPr id="5" name="Subtitle 4"/>
          <p:cNvSpPr>
            <a:spLocks noGrp="1"/>
          </p:cNvSpPr>
          <p:nvPr>
            <p:ph type="subTitle" idx="1"/>
          </p:nvPr>
        </p:nvSpPr>
        <p:spPr>
          <a:xfrm>
            <a:off x="11364686" y="6570617"/>
            <a:ext cx="587202" cy="118532"/>
          </a:xfrm>
        </p:spPr>
        <p:txBody>
          <a:bodyPr>
            <a:normAutofit fontScale="25000" lnSpcReduction="20000"/>
          </a:bodyPr>
          <a:lstStyle/>
          <a:p>
            <a:endParaRPr lang="en-US" dirty="0"/>
          </a:p>
        </p:txBody>
      </p:sp>
    </p:spTree>
    <p:extLst>
      <p:ext uri="{BB962C8B-B14F-4D97-AF65-F5344CB8AC3E}">
        <p14:creationId xmlns:p14="http://schemas.microsoft.com/office/powerpoint/2010/main" val="12592431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501430"/>
            <a:ext cx="7766936" cy="1646302"/>
          </a:xfrm>
        </p:spPr>
        <p:txBody>
          <a:bodyPr/>
          <a:lstStyle/>
          <a:p>
            <a:pPr algn="ctr"/>
            <a:r>
              <a:rPr lang="en-US" sz="11500" b="1" dirty="0">
                <a:solidFill>
                  <a:schemeClr val="tx1"/>
                </a:solidFill>
              </a:rPr>
              <a:t>That </a:t>
            </a:r>
            <a:r>
              <a:rPr lang="en-US" sz="11500" b="1" dirty="0" smtClean="0">
                <a:solidFill>
                  <a:schemeClr val="tx1"/>
                </a:solidFill>
              </a:rPr>
              <a:t>Is Ministry!</a:t>
            </a:r>
            <a:endParaRPr lang="en-US" sz="11500" dirty="0"/>
          </a:p>
        </p:txBody>
      </p:sp>
      <p:sp>
        <p:nvSpPr>
          <p:cNvPr id="5" name="Subtitle 4"/>
          <p:cNvSpPr>
            <a:spLocks noGrp="1"/>
          </p:cNvSpPr>
          <p:nvPr>
            <p:ph type="subTitle" idx="1"/>
          </p:nvPr>
        </p:nvSpPr>
        <p:spPr>
          <a:xfrm flipV="1">
            <a:off x="1507067" y="5147732"/>
            <a:ext cx="7766936" cy="808931"/>
          </a:xfrm>
        </p:spPr>
        <p:txBody>
          <a:bodyPr/>
          <a:lstStyle/>
          <a:p>
            <a:endParaRPr lang="en-US" dirty="0"/>
          </a:p>
        </p:txBody>
      </p:sp>
    </p:spTree>
    <p:extLst>
      <p:ext uri="{BB962C8B-B14F-4D97-AF65-F5344CB8AC3E}">
        <p14:creationId xmlns:p14="http://schemas.microsoft.com/office/powerpoint/2010/main" val="207478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05088" y="3227682"/>
            <a:ext cx="9170894"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A Definition of Ministry</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7484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Three Greek Words</a:t>
            </a:r>
            <a:endParaRPr lang="en-US" sz="5400" b="1" dirty="0">
              <a:ln/>
              <a:solidFill>
                <a:schemeClr val="accent3"/>
              </a:solidFill>
            </a:endParaRPr>
          </a:p>
        </p:txBody>
      </p:sp>
      <p:sp>
        <p:nvSpPr>
          <p:cNvPr id="3" name="Content Placeholder 2"/>
          <p:cNvSpPr>
            <a:spLocks noGrp="1"/>
          </p:cNvSpPr>
          <p:nvPr>
            <p:ph idx="1"/>
          </p:nvPr>
        </p:nvSpPr>
        <p:spPr>
          <a:xfrm>
            <a:off x="300446" y="2160589"/>
            <a:ext cx="9640388" cy="4501468"/>
          </a:xfrm>
        </p:spPr>
        <p:txBody>
          <a:bodyPr>
            <a:normAutofit/>
          </a:bodyPr>
          <a:lstStyle/>
          <a:p>
            <a:r>
              <a:rPr lang="en-US" sz="2000" b="1" dirty="0" smtClean="0">
                <a:solidFill>
                  <a:schemeClr val="tx1"/>
                </a:solidFill>
              </a:rPr>
              <a:t>Essentially, in the Greek New Testament there are three words that are used to signify ministry.</a:t>
            </a:r>
          </a:p>
          <a:p>
            <a:r>
              <a:rPr lang="en-US" sz="2000" b="1" u="sng" dirty="0" err="1" smtClean="0">
                <a:solidFill>
                  <a:schemeClr val="tx1"/>
                </a:solidFill>
                <a:latin typeface="Symbol" panose="05050102010706020507" pitchFamily="18" charset="2"/>
              </a:rPr>
              <a:t>diakonia</a:t>
            </a:r>
            <a:r>
              <a:rPr lang="en-US" sz="2000" b="1" dirty="0">
                <a:solidFill>
                  <a:schemeClr val="tx1"/>
                </a:solidFill>
              </a:rPr>
              <a:t>: (</a:t>
            </a:r>
            <a:r>
              <a:rPr lang="en-US" sz="2000" b="1" dirty="0" err="1">
                <a:solidFill>
                  <a:srgbClr val="FF0000"/>
                </a:solidFill>
              </a:rPr>
              <a:t>diakonia</a:t>
            </a:r>
            <a:r>
              <a:rPr lang="en-US" sz="2000" b="1" dirty="0">
                <a:solidFill>
                  <a:srgbClr val="FF0000"/>
                </a:solidFill>
              </a:rPr>
              <a:t>: Service, Ministry</a:t>
            </a:r>
            <a:r>
              <a:rPr lang="en-US" sz="2000" b="1" dirty="0">
                <a:solidFill>
                  <a:schemeClr val="tx1"/>
                </a:solidFill>
              </a:rPr>
              <a:t>) The act of serving either in domestic duties (Luke 10:40), or of a religious and spiritual ministration.  </a:t>
            </a:r>
          </a:p>
          <a:p>
            <a:r>
              <a:rPr lang="en-US" sz="2000" b="1" dirty="0">
                <a:solidFill>
                  <a:schemeClr val="tx1"/>
                </a:solidFill>
              </a:rPr>
              <a:t> </a:t>
            </a:r>
            <a:r>
              <a:rPr lang="en-US" sz="2000" b="1" u="sng" dirty="0" err="1" smtClean="0">
                <a:solidFill>
                  <a:schemeClr val="tx1"/>
                </a:solidFill>
                <a:latin typeface="Symbol" panose="05050102010706020507" pitchFamily="18" charset="2"/>
              </a:rPr>
              <a:t>leitourgia</a:t>
            </a:r>
            <a:r>
              <a:rPr lang="en-US" sz="2000" b="1" dirty="0">
                <a:solidFill>
                  <a:schemeClr val="tx1"/>
                </a:solidFill>
              </a:rPr>
              <a:t>: (</a:t>
            </a:r>
            <a:r>
              <a:rPr lang="en-US" sz="2000" b="1" dirty="0" err="1">
                <a:solidFill>
                  <a:srgbClr val="FF0000"/>
                </a:solidFill>
              </a:rPr>
              <a:t>leitourgia</a:t>
            </a:r>
            <a:r>
              <a:rPr lang="en-US" sz="2000" b="1" dirty="0">
                <a:solidFill>
                  <a:srgbClr val="FF0000"/>
                </a:solidFill>
              </a:rPr>
              <a:t>: To render service, minister</a:t>
            </a:r>
            <a:r>
              <a:rPr lang="en-US" sz="2000" b="1" dirty="0">
                <a:solidFill>
                  <a:schemeClr val="tx1"/>
                </a:solidFill>
              </a:rPr>
              <a:t>) It was the duty of the Gentile Churches in Jerusalem to minister to the poor Jewish Churches (Rom 15:27).  Here is an example of Christians ministering to other Christians.</a:t>
            </a:r>
          </a:p>
          <a:p>
            <a:r>
              <a:rPr lang="en-US" sz="2000" b="1" u="sng" dirty="0" err="1" smtClean="0">
                <a:solidFill>
                  <a:schemeClr val="tx1"/>
                </a:solidFill>
                <a:latin typeface="Symbol" panose="05050102010706020507" pitchFamily="18" charset="2"/>
              </a:rPr>
              <a:t>uphrethV</a:t>
            </a:r>
            <a:r>
              <a:rPr lang="en-US" sz="2000" b="1" dirty="0">
                <a:solidFill>
                  <a:schemeClr val="tx1"/>
                </a:solidFill>
              </a:rPr>
              <a:t>: (</a:t>
            </a:r>
            <a:r>
              <a:rPr lang="en-US" sz="2000" b="1" dirty="0" err="1">
                <a:solidFill>
                  <a:schemeClr val="tx1"/>
                </a:solidFill>
              </a:rPr>
              <a:t>huperetes</a:t>
            </a:r>
            <a:r>
              <a:rPr lang="en-US" sz="2000" b="1" dirty="0">
                <a:solidFill>
                  <a:schemeClr val="tx1"/>
                </a:solidFill>
              </a:rPr>
              <a:t>: Lit. </a:t>
            </a:r>
            <a:r>
              <a:rPr lang="en-US" sz="2000" b="1" dirty="0">
                <a:solidFill>
                  <a:srgbClr val="FF0000"/>
                </a:solidFill>
              </a:rPr>
              <a:t>Under rower, one who serves as a rower on a ship</a:t>
            </a:r>
            <a:r>
              <a:rPr lang="en-US" sz="2000" b="1" dirty="0">
                <a:solidFill>
                  <a:schemeClr val="tx1"/>
                </a:solidFill>
              </a:rPr>
              <a:t>) Paul used this word when he associated himself with Apollos and Cephas (I </a:t>
            </a:r>
            <a:r>
              <a:rPr lang="en-US" sz="2000" b="1" dirty="0" err="1">
                <a:solidFill>
                  <a:schemeClr val="tx1"/>
                </a:solidFill>
              </a:rPr>
              <a:t>Cor</a:t>
            </a:r>
            <a:r>
              <a:rPr lang="en-US" sz="2000" b="1" dirty="0">
                <a:solidFill>
                  <a:schemeClr val="tx1"/>
                </a:solidFill>
              </a:rPr>
              <a:t> 3:22-4:1, “as </a:t>
            </a:r>
            <a:r>
              <a:rPr lang="en-US" sz="2000" b="1" i="1" dirty="0">
                <a:solidFill>
                  <a:schemeClr val="tx1"/>
                </a:solidFill>
              </a:rPr>
              <a:t>servants</a:t>
            </a:r>
            <a:r>
              <a:rPr lang="en-US" sz="2000" b="1" dirty="0">
                <a:solidFill>
                  <a:schemeClr val="tx1"/>
                </a:solidFill>
              </a:rPr>
              <a:t> of Christ”).   This word denotes one who is subordinate to another. </a:t>
            </a:r>
          </a:p>
          <a:p>
            <a:endParaRPr lang="en-US" dirty="0"/>
          </a:p>
        </p:txBody>
      </p:sp>
    </p:spTree>
    <p:extLst>
      <p:ext uri="{BB962C8B-B14F-4D97-AF65-F5344CB8AC3E}">
        <p14:creationId xmlns:p14="http://schemas.microsoft.com/office/powerpoint/2010/main" val="73298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Ministry Defined</a:t>
            </a:r>
            <a:endParaRPr lang="en-US" sz="4800" b="1" dirty="0">
              <a:ln/>
              <a:solidFill>
                <a:schemeClr val="accent3"/>
              </a:solidFill>
            </a:endParaRPr>
          </a:p>
        </p:txBody>
      </p:sp>
      <p:sp>
        <p:nvSpPr>
          <p:cNvPr id="3" name="Content Placeholder 2"/>
          <p:cNvSpPr>
            <a:spLocks noGrp="1"/>
          </p:cNvSpPr>
          <p:nvPr>
            <p:ph idx="1"/>
          </p:nvPr>
        </p:nvSpPr>
        <p:spPr>
          <a:xfrm>
            <a:off x="300445" y="1703388"/>
            <a:ext cx="9705703" cy="4971731"/>
          </a:xfrm>
        </p:spPr>
        <p:txBody>
          <a:bodyPr>
            <a:noAutofit/>
          </a:bodyPr>
          <a:lstStyle/>
          <a:p>
            <a:r>
              <a:rPr lang="en-US" sz="2400" b="1" dirty="0">
                <a:solidFill>
                  <a:schemeClr val="tx1"/>
                </a:solidFill>
              </a:rPr>
              <a:t>The most basic definition of “ministry” is a service rendered.  Of the five purposes in a New Testament Church, ministry is the most general.  Any service towards another, whether Christian, or non-Christian, may be called </a:t>
            </a:r>
            <a:r>
              <a:rPr lang="en-US" sz="2400" b="1" dirty="0" smtClean="0">
                <a:solidFill>
                  <a:schemeClr val="tx1"/>
                </a:solidFill>
              </a:rPr>
              <a:t>ministry</a:t>
            </a:r>
            <a:r>
              <a:rPr lang="en-US" sz="2400" b="1" dirty="0">
                <a:solidFill>
                  <a:schemeClr val="tx1"/>
                </a:solidFill>
              </a:rPr>
              <a:t>. </a:t>
            </a:r>
            <a:endParaRPr lang="en-US" sz="2400" b="1" dirty="0" smtClean="0">
              <a:solidFill>
                <a:schemeClr val="tx1"/>
              </a:solidFill>
            </a:endParaRPr>
          </a:p>
          <a:p>
            <a:r>
              <a:rPr lang="en-US" sz="2400" b="1" dirty="0">
                <a:solidFill>
                  <a:schemeClr val="tx1"/>
                </a:solidFill>
              </a:rPr>
              <a:t>The concept of “having a ministry” is not what we are defining.  As we will see, the ministries performed by New Testament Christians usually depended upon the need of the moment.  </a:t>
            </a:r>
            <a:endParaRPr lang="en-US" sz="2400" b="1" dirty="0" smtClean="0">
              <a:solidFill>
                <a:schemeClr val="tx1"/>
              </a:solidFill>
            </a:endParaRPr>
          </a:p>
          <a:p>
            <a:r>
              <a:rPr lang="en-US" sz="2400" b="1" dirty="0" smtClean="0">
                <a:solidFill>
                  <a:schemeClr val="tx1"/>
                </a:solidFill>
              </a:rPr>
              <a:t>We </a:t>
            </a:r>
            <a:r>
              <a:rPr lang="en-US" sz="2400" b="1" dirty="0">
                <a:solidFill>
                  <a:schemeClr val="tx1"/>
                </a:solidFill>
              </a:rPr>
              <a:t>all will have specific gifts. </a:t>
            </a:r>
            <a:r>
              <a:rPr lang="en-US" sz="2400" b="1" dirty="0" smtClean="0">
                <a:solidFill>
                  <a:schemeClr val="tx1"/>
                </a:solidFill>
              </a:rPr>
              <a:t>We </a:t>
            </a:r>
            <a:r>
              <a:rPr lang="en-US" sz="2400" b="1" dirty="0">
                <a:solidFill>
                  <a:schemeClr val="tx1"/>
                </a:solidFill>
              </a:rPr>
              <a:t>all may hold certain offices within the Church. </a:t>
            </a:r>
            <a:r>
              <a:rPr lang="en-US" sz="2400" b="1" dirty="0" smtClean="0">
                <a:solidFill>
                  <a:schemeClr val="tx1"/>
                </a:solidFill>
              </a:rPr>
              <a:t>However</a:t>
            </a:r>
            <a:r>
              <a:rPr lang="en-US" sz="2400" b="1" dirty="0">
                <a:solidFill>
                  <a:schemeClr val="tx1"/>
                </a:solidFill>
              </a:rPr>
              <a:t>, the Bible does not indicate that we should all posses a certain “ministry,” especially at the expense of other needs within the local body. </a:t>
            </a:r>
          </a:p>
        </p:txBody>
      </p:sp>
    </p:spTree>
    <p:extLst>
      <p:ext uri="{BB962C8B-B14F-4D97-AF65-F5344CB8AC3E}">
        <p14:creationId xmlns:p14="http://schemas.microsoft.com/office/powerpoint/2010/main" val="2484794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09600"/>
            <a:ext cx="10045336"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My personal view of congregational ministry</a:t>
            </a:r>
            <a:endParaRPr lang="en-US" b="1" dirty="0">
              <a:ln/>
              <a:solidFill>
                <a:schemeClr val="accent3"/>
              </a:solidFill>
            </a:endParaRPr>
          </a:p>
        </p:txBody>
      </p:sp>
      <p:sp>
        <p:nvSpPr>
          <p:cNvPr id="3" name="Content Placeholder 2"/>
          <p:cNvSpPr>
            <a:spLocks noGrp="1"/>
          </p:cNvSpPr>
          <p:nvPr>
            <p:ph idx="1"/>
          </p:nvPr>
        </p:nvSpPr>
        <p:spPr>
          <a:xfrm>
            <a:off x="0" y="1606731"/>
            <a:ext cx="9940833" cy="5107578"/>
          </a:xfrm>
        </p:spPr>
        <p:txBody>
          <a:bodyPr>
            <a:normAutofit fontScale="92500" lnSpcReduction="10000"/>
          </a:bodyPr>
          <a:lstStyle/>
          <a:p>
            <a:r>
              <a:rPr lang="en-US" sz="2200" b="1" dirty="0" smtClean="0">
                <a:solidFill>
                  <a:srgbClr val="FF0000"/>
                </a:solidFill>
              </a:rPr>
              <a:t>Ministries of the Church: </a:t>
            </a:r>
          </a:p>
          <a:p>
            <a:pPr lvl="1"/>
            <a:r>
              <a:rPr lang="en-US" sz="1800" b="1" dirty="0" smtClean="0">
                <a:solidFill>
                  <a:schemeClr val="tx1"/>
                </a:solidFill>
              </a:rPr>
              <a:t>Any ministry that is affirmed and funded by the congregation. As such this kind of ministry should be clearly defined and aligned with the purpose, mission of vision of the local congregation. (VBS, S.S., Committees, Ministry teams, Children’s ministry, Student ministry, Academy)</a:t>
            </a:r>
            <a:endParaRPr lang="en-US" sz="1800" b="1" dirty="0">
              <a:solidFill>
                <a:schemeClr val="tx1"/>
              </a:solidFill>
            </a:endParaRPr>
          </a:p>
          <a:p>
            <a:r>
              <a:rPr lang="en-US" sz="2200" b="1" dirty="0" smtClean="0">
                <a:solidFill>
                  <a:srgbClr val="FF0000"/>
                </a:solidFill>
              </a:rPr>
              <a:t>Ministries by church members: </a:t>
            </a:r>
          </a:p>
          <a:p>
            <a:pPr lvl="1"/>
            <a:r>
              <a:rPr lang="en-US" sz="1800" b="1" dirty="0" smtClean="0">
                <a:solidFill>
                  <a:schemeClr val="tx1"/>
                </a:solidFill>
              </a:rPr>
              <a:t>Any ministry performed by members of a local congregation. They are encouraged, but not funded. In any healthy church its members will be engaged in numerous ministries based on their personal passion and initiative. These ministries may, or may not take place in the context of the local congregation or its facilities. They do not need to be approved by the local church, but they need to align with the doctrinal and core values of the local congregation (Open house, On Mission in Silsbee, See you at the pole, Shut-in visits)</a:t>
            </a:r>
          </a:p>
          <a:p>
            <a:r>
              <a:rPr lang="en-US" sz="2200" b="1" dirty="0" smtClean="0">
                <a:solidFill>
                  <a:srgbClr val="FF0000"/>
                </a:solidFill>
              </a:rPr>
              <a:t>Ministries in the church: </a:t>
            </a:r>
          </a:p>
          <a:p>
            <a:pPr lvl="1"/>
            <a:r>
              <a:rPr lang="en-US" sz="1800" b="1" dirty="0" smtClean="0">
                <a:solidFill>
                  <a:schemeClr val="tx1"/>
                </a:solidFill>
              </a:rPr>
              <a:t>Ministries that are not affiliated with FBC, but use its facilities and personnel. They are encouraged but not funded. They also need </a:t>
            </a:r>
            <a:r>
              <a:rPr lang="en-US" sz="1800" b="1" dirty="0">
                <a:solidFill>
                  <a:schemeClr val="tx1"/>
                </a:solidFill>
              </a:rPr>
              <a:t>to align with the doctrinal and core values of the local </a:t>
            </a:r>
            <a:r>
              <a:rPr lang="en-US" sz="1800" b="1" dirty="0" smtClean="0">
                <a:solidFill>
                  <a:schemeClr val="tx1"/>
                </a:solidFill>
              </a:rPr>
              <a:t>congregation. (Radio station, Quilting club, camera club) </a:t>
            </a:r>
            <a:endParaRPr lang="en-US" sz="1800" b="1" dirty="0">
              <a:solidFill>
                <a:schemeClr val="tx1"/>
              </a:solidFill>
            </a:endParaRPr>
          </a:p>
        </p:txBody>
      </p:sp>
    </p:spTree>
    <p:extLst>
      <p:ext uri="{BB962C8B-B14F-4D97-AF65-F5344CB8AC3E}">
        <p14:creationId xmlns:p14="http://schemas.microsoft.com/office/powerpoint/2010/main" val="3322294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The Challenges of Ministry</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43684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9426" y="4794839"/>
            <a:ext cx="9013372" cy="1646302"/>
          </a:xfrm>
        </p:spPr>
        <p:txBody>
          <a:bodyPr/>
          <a:lstStyle/>
          <a:p>
            <a:pPr algn="l"/>
            <a:r>
              <a:rPr lang="en-US" sz="3200" b="1" dirty="0">
                <a:solidFill>
                  <a:schemeClr val="tx1"/>
                </a:solidFill>
              </a:rPr>
              <a:t>If a ministry is to qualify as biblical it must render a service and it must be subordinate to God’s will.  Also, if some one’s “ministry” does not line up with the purpose and goals of the local Church, then that “ministry” should be </a:t>
            </a:r>
            <a:r>
              <a:rPr lang="en-US" sz="3200" b="1" dirty="0" smtClean="0">
                <a:solidFill>
                  <a:schemeClr val="tx1"/>
                </a:solidFill>
              </a:rPr>
              <a:t>re-aligned or discontinued</a:t>
            </a:r>
            <a:r>
              <a:rPr lang="en-US" sz="3200" b="1" dirty="0">
                <a:solidFill>
                  <a:schemeClr val="tx1"/>
                </a:solidFill>
              </a:rPr>
              <a:t>. </a:t>
            </a:r>
            <a:r>
              <a:rPr lang="en-US" sz="3200" b="1" dirty="0" smtClean="0">
                <a:solidFill>
                  <a:schemeClr val="tx1"/>
                </a:solidFill>
              </a:rPr>
              <a:t>This </a:t>
            </a:r>
            <a:r>
              <a:rPr lang="en-US" sz="3200" b="1" dirty="0">
                <a:solidFill>
                  <a:schemeClr val="tx1"/>
                </a:solidFill>
              </a:rPr>
              <a:t>may all sound basic, but it is not. </a:t>
            </a:r>
            <a:r>
              <a:rPr lang="en-US" sz="3200" b="1" dirty="0" smtClean="0">
                <a:solidFill>
                  <a:schemeClr val="tx1"/>
                </a:solidFill>
              </a:rPr>
              <a:t>I </a:t>
            </a:r>
            <a:r>
              <a:rPr lang="en-US" sz="3200" b="1" dirty="0">
                <a:solidFill>
                  <a:schemeClr val="tx1"/>
                </a:solidFill>
              </a:rPr>
              <a:t>have seen Christians who have “their ministry” and heaven help anyone who gets between them and their ministry. </a:t>
            </a:r>
            <a:r>
              <a:rPr lang="en-US" sz="3200" b="1" dirty="0" smtClean="0">
                <a:solidFill>
                  <a:schemeClr val="tx1"/>
                </a:solidFill>
              </a:rPr>
              <a:t>Whether </a:t>
            </a:r>
            <a:r>
              <a:rPr lang="en-US" sz="3200" b="1" dirty="0">
                <a:solidFill>
                  <a:schemeClr val="tx1"/>
                </a:solidFill>
              </a:rPr>
              <a:t>or not their ministry provides any viable service to the Church or the community is irrelevant.</a:t>
            </a:r>
            <a:endParaRPr lang="en-US" sz="2000" b="1" dirty="0">
              <a:solidFill>
                <a:schemeClr val="tx1"/>
              </a:solidFill>
            </a:endParaRPr>
          </a:p>
        </p:txBody>
      </p:sp>
      <p:sp>
        <p:nvSpPr>
          <p:cNvPr id="5" name="Subtitle 4"/>
          <p:cNvSpPr>
            <a:spLocks noGrp="1"/>
          </p:cNvSpPr>
          <p:nvPr>
            <p:ph type="subTitle" idx="1"/>
          </p:nvPr>
        </p:nvSpPr>
        <p:spPr>
          <a:xfrm>
            <a:off x="1637695" y="1"/>
            <a:ext cx="7766936" cy="117566"/>
          </a:xfrm>
        </p:spPr>
        <p:txBody>
          <a:bodyPr>
            <a:normAutofit fontScale="25000" lnSpcReduction="20000"/>
          </a:bodyPr>
          <a:lstStyle/>
          <a:p>
            <a:endParaRPr lang="en-US" dirty="0"/>
          </a:p>
        </p:txBody>
      </p:sp>
    </p:spTree>
    <p:extLst>
      <p:ext uri="{BB962C8B-B14F-4D97-AF65-F5344CB8AC3E}">
        <p14:creationId xmlns:p14="http://schemas.microsoft.com/office/powerpoint/2010/main" val="9064315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071" y="609600"/>
            <a:ext cx="9381819"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There is no such thing as “My ministry!”</a:t>
            </a:r>
            <a:endParaRPr lang="en-US" b="1" dirty="0">
              <a:ln/>
              <a:solidFill>
                <a:schemeClr val="accent3"/>
              </a:solidFill>
            </a:endParaRPr>
          </a:p>
        </p:txBody>
      </p:sp>
      <p:sp>
        <p:nvSpPr>
          <p:cNvPr id="3" name="Content Placeholder 2"/>
          <p:cNvSpPr>
            <a:spLocks noGrp="1"/>
          </p:cNvSpPr>
          <p:nvPr>
            <p:ph idx="1"/>
          </p:nvPr>
        </p:nvSpPr>
        <p:spPr>
          <a:xfrm>
            <a:off x="102567" y="1585824"/>
            <a:ext cx="9642323" cy="5050108"/>
          </a:xfrm>
        </p:spPr>
        <p:txBody>
          <a:bodyPr>
            <a:normAutofit/>
          </a:bodyPr>
          <a:lstStyle/>
          <a:p>
            <a:r>
              <a:rPr lang="en-US" b="1" dirty="0" smtClean="0">
                <a:solidFill>
                  <a:schemeClr val="tx1"/>
                </a:solidFill>
              </a:rPr>
              <a:t>My </a:t>
            </a:r>
            <a:r>
              <a:rPr lang="en-US" b="1" dirty="0">
                <a:solidFill>
                  <a:schemeClr val="tx1"/>
                </a:solidFill>
              </a:rPr>
              <a:t>brother-in-law pastored a small </a:t>
            </a:r>
            <a:r>
              <a:rPr lang="en-US" b="1" dirty="0" smtClean="0">
                <a:solidFill>
                  <a:schemeClr val="tx1"/>
                </a:solidFill>
              </a:rPr>
              <a:t>church </a:t>
            </a:r>
            <a:r>
              <a:rPr lang="en-US" b="1" dirty="0">
                <a:solidFill>
                  <a:schemeClr val="tx1"/>
                </a:solidFill>
              </a:rPr>
              <a:t>in south Louisiana. </a:t>
            </a:r>
            <a:r>
              <a:rPr lang="en-US" b="1" dirty="0" smtClean="0">
                <a:solidFill>
                  <a:schemeClr val="tx1"/>
                </a:solidFill>
              </a:rPr>
              <a:t>He </a:t>
            </a:r>
            <a:r>
              <a:rPr lang="en-US" b="1" dirty="0">
                <a:solidFill>
                  <a:schemeClr val="tx1"/>
                </a:solidFill>
              </a:rPr>
              <a:t>had problems with a lady in the Church who ran the puppet ministry</a:t>
            </a:r>
            <a:r>
              <a:rPr lang="en-US" b="1" dirty="0" smtClean="0">
                <a:solidFill>
                  <a:schemeClr val="tx1"/>
                </a:solidFill>
              </a:rPr>
              <a:t>. </a:t>
            </a:r>
            <a:r>
              <a:rPr lang="en-US" b="1" dirty="0">
                <a:solidFill>
                  <a:schemeClr val="tx1"/>
                </a:solidFill>
              </a:rPr>
              <a:t>In the eyes of this woman, the puppet ministry was her ministry</a:t>
            </a:r>
            <a:r>
              <a:rPr lang="en-US" b="1" dirty="0" smtClean="0">
                <a:solidFill>
                  <a:schemeClr val="tx1"/>
                </a:solidFill>
              </a:rPr>
              <a:t>. </a:t>
            </a:r>
            <a:r>
              <a:rPr lang="en-US" b="1" dirty="0">
                <a:solidFill>
                  <a:schemeClr val="tx1"/>
                </a:solidFill>
              </a:rPr>
              <a:t>She interpreted David’s critique of the puppet ministry as a personal attack. </a:t>
            </a:r>
            <a:r>
              <a:rPr lang="en-US" b="1" dirty="0" smtClean="0">
                <a:solidFill>
                  <a:schemeClr val="tx1"/>
                </a:solidFill>
              </a:rPr>
              <a:t>She </a:t>
            </a:r>
            <a:r>
              <a:rPr lang="en-US" b="1" dirty="0">
                <a:solidFill>
                  <a:schemeClr val="tx1"/>
                </a:solidFill>
              </a:rPr>
              <a:t>then exacted revenge by accusing him of trying destroy the puppet ministry.  </a:t>
            </a:r>
          </a:p>
          <a:p>
            <a:r>
              <a:rPr lang="en-US" b="1" dirty="0" smtClean="0">
                <a:solidFill>
                  <a:schemeClr val="tx1"/>
                </a:solidFill>
              </a:rPr>
              <a:t>In </a:t>
            </a:r>
            <a:r>
              <a:rPr lang="en-US" b="1" dirty="0">
                <a:solidFill>
                  <a:schemeClr val="tx1"/>
                </a:solidFill>
              </a:rPr>
              <a:t>truth, this puppet ministry was over budget and had no impact on either the church members, or the community. </a:t>
            </a:r>
            <a:r>
              <a:rPr lang="en-US" b="1" dirty="0" smtClean="0">
                <a:solidFill>
                  <a:schemeClr val="tx1"/>
                </a:solidFill>
              </a:rPr>
              <a:t>This </a:t>
            </a:r>
            <a:r>
              <a:rPr lang="en-US" b="1" dirty="0">
                <a:solidFill>
                  <a:schemeClr val="tx1"/>
                </a:solidFill>
              </a:rPr>
              <a:t>lady had dismissed ten of the original seventeen child volunteers and complained if any other activity in the Church over-shadowed “her” puppet ministry</a:t>
            </a:r>
            <a:r>
              <a:rPr lang="en-US" b="1" dirty="0" smtClean="0">
                <a:solidFill>
                  <a:schemeClr val="tx1"/>
                </a:solidFill>
              </a:rPr>
              <a:t>. </a:t>
            </a:r>
            <a:r>
              <a:rPr lang="en-US" b="1" dirty="0">
                <a:solidFill>
                  <a:schemeClr val="tx1"/>
                </a:solidFill>
              </a:rPr>
              <a:t>In short, this ministry was not rendering a viable service and it certainly was not in line with God’s will.  </a:t>
            </a:r>
          </a:p>
          <a:p>
            <a:r>
              <a:rPr lang="en-US" b="1" dirty="0" smtClean="0">
                <a:solidFill>
                  <a:schemeClr val="tx1"/>
                </a:solidFill>
              </a:rPr>
              <a:t>Most </a:t>
            </a:r>
            <a:r>
              <a:rPr lang="en-US" b="1" dirty="0">
                <a:solidFill>
                  <a:schemeClr val="tx1"/>
                </a:solidFill>
              </a:rPr>
              <a:t>Baptist Churches are filled with members who have particular ministries which they see as “their babies.” </a:t>
            </a:r>
            <a:r>
              <a:rPr lang="en-US" b="1" dirty="0" smtClean="0">
                <a:solidFill>
                  <a:schemeClr val="tx1"/>
                </a:solidFill>
              </a:rPr>
              <a:t>For </a:t>
            </a:r>
            <a:r>
              <a:rPr lang="en-US" b="1" dirty="0">
                <a:solidFill>
                  <a:schemeClr val="tx1"/>
                </a:solidFill>
              </a:rPr>
              <a:t>some it may be Sunday School. </a:t>
            </a:r>
            <a:r>
              <a:rPr lang="en-US" b="1" dirty="0" smtClean="0">
                <a:solidFill>
                  <a:schemeClr val="tx1"/>
                </a:solidFill>
              </a:rPr>
              <a:t>For </a:t>
            </a:r>
            <a:r>
              <a:rPr lang="en-US" b="1" dirty="0">
                <a:solidFill>
                  <a:schemeClr val="tx1"/>
                </a:solidFill>
              </a:rPr>
              <a:t>some it may be WMU</a:t>
            </a:r>
            <a:r>
              <a:rPr lang="en-US" b="1" dirty="0" smtClean="0">
                <a:solidFill>
                  <a:schemeClr val="tx1"/>
                </a:solidFill>
              </a:rPr>
              <a:t>. </a:t>
            </a:r>
            <a:r>
              <a:rPr lang="en-US" b="1" dirty="0">
                <a:solidFill>
                  <a:schemeClr val="tx1"/>
                </a:solidFill>
              </a:rPr>
              <a:t>For some it may be Royal Ambassadors are </a:t>
            </a:r>
            <a:r>
              <a:rPr lang="en-US" b="1" dirty="0" err="1">
                <a:solidFill>
                  <a:schemeClr val="tx1"/>
                </a:solidFill>
              </a:rPr>
              <a:t>Acteens</a:t>
            </a:r>
            <a:r>
              <a:rPr lang="en-US" b="1" dirty="0">
                <a:solidFill>
                  <a:schemeClr val="tx1"/>
                </a:solidFill>
              </a:rPr>
              <a:t>.  Bottom line: if it does not fulfill a need and </a:t>
            </a:r>
            <a:r>
              <a:rPr lang="en-US" b="1" dirty="0" smtClean="0">
                <a:solidFill>
                  <a:schemeClr val="tx1"/>
                </a:solidFill>
              </a:rPr>
              <a:t>if the </a:t>
            </a:r>
            <a:r>
              <a:rPr lang="en-US" b="1" dirty="0">
                <a:solidFill>
                  <a:schemeClr val="tx1"/>
                </a:solidFill>
              </a:rPr>
              <a:t>leaders are not operating with a servant’s heart then it is not a </a:t>
            </a:r>
            <a:r>
              <a:rPr lang="en-US" b="1" dirty="0" smtClean="0">
                <a:solidFill>
                  <a:schemeClr val="tx1"/>
                </a:solidFill>
              </a:rPr>
              <a:t>viable healthy ministry </a:t>
            </a:r>
            <a:r>
              <a:rPr lang="en-US" b="1" dirty="0">
                <a:solidFill>
                  <a:schemeClr val="tx1"/>
                </a:solidFill>
              </a:rPr>
              <a:t>and it </a:t>
            </a:r>
            <a:r>
              <a:rPr lang="en-US" b="1" dirty="0" smtClean="0">
                <a:solidFill>
                  <a:schemeClr val="tx1"/>
                </a:solidFill>
              </a:rPr>
              <a:t>needs to either be re-aligned, or disbanded.</a:t>
            </a:r>
            <a:endParaRPr lang="en-US" b="1" dirty="0">
              <a:solidFill>
                <a:schemeClr val="tx1"/>
              </a:solidFill>
            </a:endParaRPr>
          </a:p>
          <a:p>
            <a:endParaRPr lang="en-US" dirty="0"/>
          </a:p>
        </p:txBody>
      </p:sp>
    </p:spTree>
    <p:extLst>
      <p:ext uri="{BB962C8B-B14F-4D97-AF65-F5344CB8AC3E}">
        <p14:creationId xmlns:p14="http://schemas.microsoft.com/office/powerpoint/2010/main" val="333652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145</TotalTime>
  <Words>2100</Words>
  <Application>Microsoft Office PowerPoint</Application>
  <PresentationFormat>Widescreen</PresentationFormat>
  <Paragraphs>61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Symbol</vt:lpstr>
      <vt:lpstr>Trebuchet MS</vt:lpstr>
      <vt:lpstr>Wingdings 3</vt:lpstr>
      <vt:lpstr>Facet</vt:lpstr>
      <vt:lpstr>Ministry</vt:lpstr>
      <vt:lpstr>Clarification regarding ministry</vt:lpstr>
      <vt:lpstr>A Definition of Ministry</vt:lpstr>
      <vt:lpstr>Three Greek Words</vt:lpstr>
      <vt:lpstr>Ministry Defined</vt:lpstr>
      <vt:lpstr>My personal view of congregational ministry</vt:lpstr>
      <vt:lpstr>The Challenges of Ministry</vt:lpstr>
      <vt:lpstr>If a ministry is to qualify as biblical it must render a service and it must be subordinate to God’s will.  Also, if some one’s “ministry” does not line up with the purpose and goals of the local Church, then that “ministry” should be re-aligned or discontinued. This may all sound basic, but it is not. I have seen Christians who have “their ministry” and heaven help anyone who gets between them and their ministry. Whether or not their ministry provides any viable service to the Church or the community is irrelevant.</vt:lpstr>
      <vt:lpstr>There is no such thing as “My ministry!”</vt:lpstr>
      <vt:lpstr>Ministry is an essential element for every local church. However, ministry without any focus, or purpose is simply meaningless benevolence</vt:lpstr>
      <vt:lpstr>Meaningless benevolence certainly has its place. Random acts of kindness can have profound impact. However as a strategy for edifying the church and reaching the lost, organized and funded ministries need to have a purpose, mission and vision that aligns with the purpose, vision and mission of the congregation</vt:lpstr>
      <vt:lpstr>Question</vt:lpstr>
      <vt:lpstr>Not necessarily!</vt:lpstr>
      <vt:lpstr>It is possible to have a great idea for a ministry, but it is a great idea that the church you attend will not engage. It may be a great idea, but a bad fit.</vt:lpstr>
      <vt:lpstr>An Example of a Great Idea and a Bad Fit</vt:lpstr>
      <vt:lpstr>The Importance of Ministry</vt:lpstr>
      <vt:lpstr>Ministry Touches Needs</vt:lpstr>
      <vt:lpstr>Ministry Opens the Door for Evangelism </vt:lpstr>
      <vt:lpstr>Jim Cymbala is the pastor of The Brooklyn Tabernacle Church in Brooklyn New York. He grew up in a white middle-class family. His church is an ethnic, inner-city poverty-stricken area. Today if you were to visit there you would see a church filled with people. Among these people you will see drug addicts, prostitutes, homosexuals, transvestites and any other vice and despicable behavior you can imagine. Why? Because Brooklyn Tabernacle Church has discovered that they need to reach people as they are, love them as they are, touch them where they are hurting and wait for a chance to share the gospel. As a result, they have reached thousands of people for the gospel.</vt:lpstr>
      <vt:lpstr>Ministry is the byproduct of a healthy church  </vt:lpstr>
      <vt:lpstr>Biblical Examples of Ministry</vt:lpstr>
      <vt:lpstr>When the Epistles speak of ministry they often depict acts of service between Christians. However, upon studying the life of Jesus, one will see that his entire life revolved around a ministry to the lost. Christ’s  whole purpose in coming to earth was to touch the hearts of men and meet them at their greatest need, being their separation from God.  </vt:lpstr>
      <vt:lpstr>That Is Ministry!</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dc:title>
  <dc:creator>Mark Carpenter</dc:creator>
  <cp:lastModifiedBy>Mark Carpenter</cp:lastModifiedBy>
  <cp:revision>42</cp:revision>
  <dcterms:created xsi:type="dcterms:W3CDTF">2018-02-25T20:20:11Z</dcterms:created>
  <dcterms:modified xsi:type="dcterms:W3CDTF">2018-02-25T23:12:43Z</dcterms:modified>
</cp:coreProperties>
</file>