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1" r:id="rId3"/>
    <p:sldId id="266" r:id="rId4"/>
    <p:sldId id="282" r:id="rId5"/>
    <p:sldId id="267" r:id="rId6"/>
    <p:sldId id="269" r:id="rId7"/>
    <p:sldId id="283" r:id="rId8"/>
    <p:sldId id="284" r:id="rId9"/>
    <p:sldId id="281" r:id="rId10"/>
    <p:sldId id="265" r:id="rId11"/>
    <p:sldId id="264" r:id="rId12"/>
    <p:sldId id="263" r:id="rId13"/>
    <p:sldId id="280" r:id="rId14"/>
    <p:sldId id="262" r:id="rId15"/>
    <p:sldId id="271" r:id="rId16"/>
    <p:sldId id="270" r:id="rId17"/>
    <p:sldId id="279" r:id="rId18"/>
    <p:sldId id="274" r:id="rId19"/>
    <p:sldId id="272" r:id="rId20"/>
    <p:sldId id="273" r:id="rId21"/>
    <p:sldId id="278" r:id="rId22"/>
    <p:sldId id="277" r:id="rId23"/>
    <p:sldId id="276" r:id="rId24"/>
    <p:sldId id="275" r:id="rId25"/>
    <p:sldId id="285"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83791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198456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369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1840618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0232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3002549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2344824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325022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130880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96A59D-FFD1-4E35-95BC-A402CA330B78}"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149911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96A59D-FFD1-4E35-95BC-A402CA330B78}"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377866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96A59D-FFD1-4E35-95BC-A402CA330B78}" type="datetimeFigureOut">
              <a:rPr lang="en-US" smtClean="0"/>
              <a:t>3/18/2018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353079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96A59D-FFD1-4E35-95BC-A402CA330B78}" type="datetimeFigureOut">
              <a:rPr lang="en-US" smtClean="0"/>
              <a:t>3/18/2018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57945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6A59D-FFD1-4E35-95BC-A402CA330B78}" type="datetimeFigureOut">
              <a:rPr lang="en-US" smtClean="0"/>
              <a:t>3/18/2018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2822258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96A59D-FFD1-4E35-95BC-A402CA330B78}"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359895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F96A59D-FFD1-4E35-95BC-A402CA330B78}"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DB16D-065F-41F6-9DFA-13BD92652E3A}" type="slidenum">
              <a:rPr lang="en-US" smtClean="0"/>
              <a:t>‹#›</a:t>
            </a:fld>
            <a:endParaRPr lang="en-US"/>
          </a:p>
        </p:txBody>
      </p:sp>
    </p:spTree>
    <p:extLst>
      <p:ext uri="{BB962C8B-B14F-4D97-AF65-F5344CB8AC3E}">
        <p14:creationId xmlns:p14="http://schemas.microsoft.com/office/powerpoint/2010/main" val="269137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F96A59D-FFD1-4E35-95BC-A402CA330B78}" type="datetimeFigureOut">
              <a:rPr lang="en-US" smtClean="0"/>
              <a:t>3/18/2018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01DB16D-065F-41F6-9DFA-13BD92652E3A}" type="slidenum">
              <a:rPr lang="en-US" smtClean="0"/>
              <a:t>‹#›</a:t>
            </a:fld>
            <a:endParaRPr lang="en-US"/>
          </a:p>
        </p:txBody>
      </p:sp>
    </p:spTree>
    <p:extLst>
      <p:ext uri="{BB962C8B-B14F-4D97-AF65-F5344CB8AC3E}">
        <p14:creationId xmlns:p14="http://schemas.microsoft.com/office/powerpoint/2010/main" val="82799871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ln/>
                <a:solidFill>
                  <a:schemeClr val="accent3"/>
                </a:solidFill>
              </a:rPr>
              <a:t>Evangelism</a:t>
            </a:r>
            <a:endParaRPr lang="en-US" sz="8000" b="1" dirty="0">
              <a:ln/>
              <a:solidFill>
                <a:schemeClr val="accent3"/>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54428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An Important Distinction</a:t>
            </a:r>
            <a:endParaRPr lang="en-US" sz="4400" b="1" dirty="0">
              <a:ln/>
              <a:solidFill>
                <a:schemeClr val="accent3"/>
              </a:solidFill>
            </a:endParaRPr>
          </a:p>
        </p:txBody>
      </p:sp>
      <p:sp>
        <p:nvSpPr>
          <p:cNvPr id="3" name="Content Placeholder 2"/>
          <p:cNvSpPr>
            <a:spLocks noGrp="1"/>
          </p:cNvSpPr>
          <p:nvPr>
            <p:ph idx="1"/>
          </p:nvPr>
        </p:nvSpPr>
        <p:spPr>
          <a:xfrm>
            <a:off x="339213" y="1651819"/>
            <a:ext cx="9438967" cy="4999704"/>
          </a:xfrm>
        </p:spPr>
        <p:txBody>
          <a:bodyPr>
            <a:normAutofit fontScale="92500"/>
          </a:bodyPr>
          <a:lstStyle/>
          <a:p>
            <a:r>
              <a:rPr lang="en-US" sz="2400" b="1" dirty="0" smtClean="0"/>
              <a:t>There is no such thing as the gift of evangelism</a:t>
            </a:r>
          </a:p>
          <a:p>
            <a:r>
              <a:rPr lang="en-US" sz="2400" b="1" dirty="0" smtClean="0"/>
              <a:t>The actual word “evangelism” does not exist in the Bible!</a:t>
            </a:r>
          </a:p>
          <a:p>
            <a:r>
              <a:rPr lang="en-US" sz="2400" b="1" dirty="0" smtClean="0"/>
              <a:t>There is the gift of the evangelist</a:t>
            </a:r>
          </a:p>
          <a:p>
            <a:r>
              <a:rPr lang="en-US" sz="2400" b="1" dirty="0"/>
              <a:t>Ephesians 4:11: </a:t>
            </a:r>
            <a:r>
              <a:rPr lang="en-US" sz="2400" b="1" i="1" dirty="0" smtClean="0"/>
              <a:t>And </a:t>
            </a:r>
            <a:r>
              <a:rPr lang="en-US" sz="2400" b="1" i="1" dirty="0"/>
              <a:t>he gave some as apostles, and some as prophets, and some as evangelists, and some as pastors and teachers, for the equipping of the saints for the word of service, to the building up of the body of Christ.</a:t>
            </a:r>
            <a:endParaRPr lang="en-US" sz="2400" b="1" dirty="0"/>
          </a:p>
          <a:p>
            <a:r>
              <a:rPr lang="en-US" sz="2400" b="1" dirty="0" smtClean="0"/>
              <a:t>The word “evangelism” defines the act of sharing the gospel</a:t>
            </a:r>
          </a:p>
          <a:p>
            <a:r>
              <a:rPr lang="en-US" sz="2400" b="1" dirty="0" smtClean="0"/>
              <a:t>The word “evangelist” describes a person who has a special calling</a:t>
            </a:r>
          </a:p>
          <a:p>
            <a:r>
              <a:rPr lang="en-US" sz="2400" b="1" dirty="0" smtClean="0"/>
              <a:t>A select few have the gift of the evangelist.</a:t>
            </a:r>
          </a:p>
          <a:p>
            <a:r>
              <a:rPr lang="en-US" sz="2400" b="1" dirty="0" smtClean="0"/>
              <a:t>We are all required by God’s Word to be engaged in evangelism</a:t>
            </a:r>
          </a:p>
          <a:p>
            <a:endParaRPr lang="en-US" dirty="0"/>
          </a:p>
        </p:txBody>
      </p:sp>
    </p:spTree>
    <p:extLst>
      <p:ext uri="{BB962C8B-B14F-4D97-AF65-F5344CB8AC3E}">
        <p14:creationId xmlns:p14="http://schemas.microsoft.com/office/powerpoint/2010/main" val="344069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86696" y="4324581"/>
            <a:ext cx="939472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a:ln/>
                <a:solidFill>
                  <a:schemeClr val="accent3"/>
                </a:solidFill>
              </a:rPr>
              <a:t>If evangelism were a gift, many Christians would justify their lack of desire to share the Gospel with others on the premise that they did not have the “gift” of evangelism.  The reason I know this to be true is because most Christians do perceive evangelism to be a gift, and I have on numerous occasions heard this excuse. </a:t>
            </a:r>
            <a:endParaRPr lang="en-US" sz="1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16725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69299" y="432458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Only a select few are called to be evangelists, but we are all called to be witnesses. That means every believer has the responsibility to share the gospel with lost people.</a:t>
            </a:r>
            <a:endParaRPr lang="en-US" sz="4800" b="1" dirty="0">
              <a:ln/>
              <a:solidFill>
                <a:schemeClr val="accent3"/>
              </a:solidFill>
            </a:endParaRPr>
          </a:p>
        </p:txBody>
      </p:sp>
      <p:sp>
        <p:nvSpPr>
          <p:cNvPr id="5" name="Subtitle 4"/>
          <p:cNvSpPr>
            <a:spLocks noGrp="1"/>
          </p:cNvSpPr>
          <p:nvPr>
            <p:ph type="subTitle" idx="1"/>
          </p:nvPr>
        </p:nvSpPr>
        <p:spPr>
          <a:xfrm flipH="1" flipV="1">
            <a:off x="11043810" y="5845794"/>
            <a:ext cx="518926" cy="250178"/>
          </a:xfrm>
        </p:spPr>
        <p:txBody>
          <a:bodyPr>
            <a:normAutofit fontScale="70000" lnSpcReduction="20000"/>
          </a:bodyPr>
          <a:lstStyle/>
          <a:p>
            <a:endParaRPr lang="en-US" dirty="0"/>
          </a:p>
        </p:txBody>
      </p:sp>
    </p:spTree>
    <p:extLst>
      <p:ext uri="{BB962C8B-B14F-4D97-AF65-F5344CB8AC3E}">
        <p14:creationId xmlns:p14="http://schemas.microsoft.com/office/powerpoint/2010/main" val="1989376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The Importance of Evangelism</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82230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609600"/>
            <a:ext cx="899378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Importance of Evangelism</a:t>
            </a:r>
            <a:endParaRPr lang="en-US" sz="4800" b="1" dirty="0">
              <a:ln/>
              <a:solidFill>
                <a:schemeClr val="accent3"/>
              </a:solidFill>
            </a:endParaRPr>
          </a:p>
        </p:txBody>
      </p:sp>
      <p:sp>
        <p:nvSpPr>
          <p:cNvPr id="3" name="Content Placeholder 2"/>
          <p:cNvSpPr>
            <a:spLocks noGrp="1"/>
          </p:cNvSpPr>
          <p:nvPr>
            <p:ph idx="1"/>
          </p:nvPr>
        </p:nvSpPr>
        <p:spPr>
          <a:xfrm>
            <a:off x="280219" y="2160589"/>
            <a:ext cx="9424220" cy="3880773"/>
          </a:xfrm>
        </p:spPr>
        <p:txBody>
          <a:bodyPr>
            <a:normAutofit/>
          </a:bodyPr>
          <a:lstStyle/>
          <a:p>
            <a:r>
              <a:rPr lang="en-US" sz="2400" b="1" dirty="0" smtClean="0"/>
              <a:t>Christianity </a:t>
            </a:r>
            <a:r>
              <a:rPr lang="en-US" sz="2400" b="1" dirty="0"/>
              <a:t>is perpetuated by it:</a:t>
            </a:r>
          </a:p>
          <a:p>
            <a:r>
              <a:rPr lang="en-US" sz="2400" b="1" dirty="0" smtClean="0"/>
              <a:t>Evangelism </a:t>
            </a:r>
            <a:r>
              <a:rPr lang="en-US" sz="2400" b="1" dirty="0"/>
              <a:t>is the place where the rubber hits the road. </a:t>
            </a:r>
            <a:r>
              <a:rPr lang="en-US" sz="2400" b="1" dirty="0" smtClean="0"/>
              <a:t>With </a:t>
            </a:r>
            <a:r>
              <a:rPr lang="en-US" sz="2400" b="1" dirty="0"/>
              <a:t>worship we develop reverence. </a:t>
            </a:r>
            <a:r>
              <a:rPr lang="en-US" sz="2400" b="1" dirty="0" smtClean="0"/>
              <a:t>With </a:t>
            </a:r>
            <a:r>
              <a:rPr lang="en-US" sz="2400" b="1" dirty="0"/>
              <a:t>fellowship, unity. </a:t>
            </a:r>
            <a:r>
              <a:rPr lang="en-US" sz="2400" b="1" dirty="0" smtClean="0"/>
              <a:t>With </a:t>
            </a:r>
            <a:r>
              <a:rPr lang="en-US" sz="2400" b="1" dirty="0"/>
              <a:t>discipleship, training for ministry. </a:t>
            </a:r>
            <a:r>
              <a:rPr lang="en-US" sz="2400" b="1" dirty="0" smtClean="0"/>
              <a:t>A </a:t>
            </a:r>
            <a:r>
              <a:rPr lang="en-US" sz="2400" b="1" dirty="0"/>
              <a:t>central part of this training is learning to witness</a:t>
            </a:r>
            <a:r>
              <a:rPr lang="en-US" sz="2400" b="1" dirty="0" smtClean="0"/>
              <a:t>. </a:t>
            </a:r>
            <a:r>
              <a:rPr lang="en-US" sz="2400" b="1" dirty="0"/>
              <a:t>Christianity is just one generation away from oblivion. </a:t>
            </a:r>
            <a:r>
              <a:rPr lang="en-US" sz="2400" b="1" dirty="0" smtClean="0"/>
              <a:t>If </a:t>
            </a:r>
            <a:r>
              <a:rPr lang="en-US" sz="2400" b="1" dirty="0"/>
              <a:t>we do not evangelize the lost, then Christianity will die. </a:t>
            </a:r>
            <a:r>
              <a:rPr lang="en-US" sz="2400" b="1" dirty="0" smtClean="0"/>
              <a:t>Christianity </a:t>
            </a:r>
            <a:r>
              <a:rPr lang="en-US" sz="2400" b="1" dirty="0"/>
              <a:t>is sustained an perpetuated by evangelism.  </a:t>
            </a:r>
          </a:p>
          <a:p>
            <a:endParaRPr lang="en-US" dirty="0"/>
          </a:p>
        </p:txBody>
      </p:sp>
    </p:spTree>
    <p:extLst>
      <p:ext uri="{BB962C8B-B14F-4D97-AF65-F5344CB8AC3E}">
        <p14:creationId xmlns:p14="http://schemas.microsoft.com/office/powerpoint/2010/main" val="241185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609600"/>
            <a:ext cx="899378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Importance of Evangelism</a:t>
            </a:r>
            <a:endParaRPr lang="en-US" sz="4800" b="1" dirty="0">
              <a:ln/>
              <a:solidFill>
                <a:schemeClr val="accent3"/>
              </a:solidFill>
            </a:endParaRPr>
          </a:p>
        </p:txBody>
      </p:sp>
      <p:sp>
        <p:nvSpPr>
          <p:cNvPr id="3" name="Content Placeholder 2"/>
          <p:cNvSpPr>
            <a:spLocks noGrp="1"/>
          </p:cNvSpPr>
          <p:nvPr>
            <p:ph idx="1"/>
          </p:nvPr>
        </p:nvSpPr>
        <p:spPr>
          <a:xfrm>
            <a:off x="280219" y="2160589"/>
            <a:ext cx="9424220" cy="3880773"/>
          </a:xfrm>
        </p:spPr>
        <p:txBody>
          <a:bodyPr>
            <a:normAutofit/>
          </a:bodyPr>
          <a:lstStyle/>
          <a:p>
            <a:r>
              <a:rPr lang="en-US" sz="2400" b="1" dirty="0" smtClean="0"/>
              <a:t>Christ </a:t>
            </a:r>
            <a:r>
              <a:rPr lang="en-US" sz="2400" b="1" dirty="0"/>
              <a:t>commands it:</a:t>
            </a:r>
            <a:endParaRPr lang="en-US" sz="2400" dirty="0"/>
          </a:p>
          <a:p>
            <a:r>
              <a:rPr lang="en-US" sz="2400" b="1" dirty="0" smtClean="0"/>
              <a:t>In </a:t>
            </a:r>
            <a:r>
              <a:rPr lang="en-US" sz="2400" b="1" dirty="0"/>
              <a:t>I Timothy 1:15 Paul declares Christ came into the world to save sinners</a:t>
            </a:r>
            <a:r>
              <a:rPr lang="en-US" sz="2400" b="1" dirty="0" smtClean="0"/>
              <a:t>. </a:t>
            </a:r>
            <a:r>
              <a:rPr lang="en-US" sz="2400" b="1" dirty="0"/>
              <a:t>Evangelism is at the heart of the great commission. </a:t>
            </a:r>
            <a:r>
              <a:rPr lang="en-US" sz="2400" b="1" dirty="0" smtClean="0"/>
              <a:t>It </a:t>
            </a:r>
            <a:r>
              <a:rPr lang="en-US" sz="2400" b="1" dirty="0"/>
              <a:t>is in the heart of God. </a:t>
            </a:r>
            <a:r>
              <a:rPr lang="en-US" sz="2400" b="1" dirty="0" smtClean="0"/>
              <a:t>We </a:t>
            </a:r>
            <a:r>
              <a:rPr lang="en-US" sz="2400" b="1" dirty="0"/>
              <a:t>have no right as Christians to withhold God’s gracious gift from others.  Remember, someone took the courage to tell us, we ought to tell others. </a:t>
            </a:r>
            <a:r>
              <a:rPr lang="en-US" sz="2400" b="1" dirty="0" smtClean="0"/>
              <a:t>In </a:t>
            </a:r>
            <a:r>
              <a:rPr lang="en-US" sz="2400" b="1" dirty="0"/>
              <a:t>fact, it is impossible to be in God’s will and not bear testimony of him</a:t>
            </a:r>
            <a:r>
              <a:rPr lang="en-US" sz="2400" b="1" dirty="0" smtClean="0"/>
              <a:t>. </a:t>
            </a:r>
            <a:r>
              <a:rPr lang="en-US" sz="2400" b="1" dirty="0"/>
              <a:t>II Timothy 2:12 tells us that if we deny him he will deny us. </a:t>
            </a:r>
            <a:r>
              <a:rPr lang="en-US" sz="2400" b="1" dirty="0" smtClean="0"/>
              <a:t>Refusal </a:t>
            </a:r>
            <a:r>
              <a:rPr lang="en-US" sz="2400" b="1" dirty="0"/>
              <a:t>to be his witness, as his word commands, is by definition a denial of him. </a:t>
            </a:r>
          </a:p>
          <a:p>
            <a:endParaRPr lang="en-US" dirty="0"/>
          </a:p>
        </p:txBody>
      </p:sp>
    </p:spTree>
    <p:extLst>
      <p:ext uri="{BB962C8B-B14F-4D97-AF65-F5344CB8AC3E}">
        <p14:creationId xmlns:p14="http://schemas.microsoft.com/office/powerpoint/2010/main" val="75078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609600"/>
            <a:ext cx="899378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Importance of Evangelism</a:t>
            </a:r>
            <a:endParaRPr lang="en-US" sz="4800" b="1" dirty="0">
              <a:ln/>
              <a:solidFill>
                <a:schemeClr val="accent3"/>
              </a:solidFill>
            </a:endParaRPr>
          </a:p>
        </p:txBody>
      </p:sp>
      <p:sp>
        <p:nvSpPr>
          <p:cNvPr id="3" name="Content Placeholder 2"/>
          <p:cNvSpPr>
            <a:spLocks noGrp="1"/>
          </p:cNvSpPr>
          <p:nvPr>
            <p:ph idx="1"/>
          </p:nvPr>
        </p:nvSpPr>
        <p:spPr>
          <a:xfrm>
            <a:off x="280219" y="1930400"/>
            <a:ext cx="9424220" cy="4927599"/>
          </a:xfrm>
        </p:spPr>
        <p:txBody>
          <a:bodyPr>
            <a:normAutofit lnSpcReduction="10000"/>
          </a:bodyPr>
          <a:lstStyle/>
          <a:p>
            <a:r>
              <a:rPr lang="en-US" sz="2400" b="1" dirty="0" smtClean="0"/>
              <a:t>A </a:t>
            </a:r>
            <a:r>
              <a:rPr lang="en-US" sz="2400" b="1" dirty="0"/>
              <a:t>lost world requires it:</a:t>
            </a:r>
            <a:endParaRPr lang="en-US" sz="2400" dirty="0"/>
          </a:p>
          <a:p>
            <a:r>
              <a:rPr lang="en-US" sz="2400" b="1" dirty="0" smtClean="0"/>
              <a:t>Since </a:t>
            </a:r>
            <a:r>
              <a:rPr lang="en-US" sz="2400" b="1" dirty="0"/>
              <a:t>the fall of man, God has sought to bridge the sin barrier.  Adam and Eve sinned, but God still reached </a:t>
            </a:r>
            <a:r>
              <a:rPr lang="en-US" sz="2400" b="1" dirty="0" smtClean="0"/>
              <a:t>out.  </a:t>
            </a:r>
            <a:r>
              <a:rPr lang="en-US" sz="2400" b="1" dirty="0"/>
              <a:t>Even in Cain’s rebellion, God sought him out. </a:t>
            </a:r>
            <a:r>
              <a:rPr lang="en-US" sz="2400" b="1" dirty="0" smtClean="0"/>
              <a:t>Despite </a:t>
            </a:r>
            <a:r>
              <a:rPr lang="en-US" sz="2400" b="1" dirty="0"/>
              <a:t>Israel’s sin, </a:t>
            </a:r>
            <a:r>
              <a:rPr lang="en-US" sz="2400" b="1" dirty="0" smtClean="0"/>
              <a:t>through </a:t>
            </a:r>
            <a:r>
              <a:rPr lang="en-US" sz="2400" b="1" dirty="0"/>
              <a:t>history God </a:t>
            </a:r>
            <a:r>
              <a:rPr lang="en-US" sz="2400" b="1" dirty="0" smtClean="0"/>
              <a:t>offered </a:t>
            </a:r>
            <a:r>
              <a:rPr lang="en-US" sz="2400" b="1" dirty="0"/>
              <a:t>Judges, Prophets, Kings and Priests for </a:t>
            </a:r>
            <a:r>
              <a:rPr lang="en-US" sz="2400" b="1" dirty="0" smtClean="0"/>
              <a:t>guidance</a:t>
            </a:r>
            <a:r>
              <a:rPr lang="en-US" sz="2400" b="1" dirty="0"/>
              <a:t>.  Today, the Holy Spirit </a:t>
            </a:r>
            <a:r>
              <a:rPr lang="en-US" sz="2400" b="1" dirty="0" smtClean="0"/>
              <a:t>continually </a:t>
            </a:r>
            <a:r>
              <a:rPr lang="en-US" sz="2400" b="1" dirty="0"/>
              <a:t>presses on the hearts of mankind in an attempt to turn them back to the saving grace of Christ.</a:t>
            </a:r>
          </a:p>
          <a:p>
            <a:r>
              <a:rPr lang="en-US" sz="2400" b="1" dirty="0" smtClean="0"/>
              <a:t>Sin </a:t>
            </a:r>
            <a:r>
              <a:rPr lang="en-US" sz="2400" b="1" dirty="0"/>
              <a:t>has created </a:t>
            </a:r>
            <a:r>
              <a:rPr lang="en-US" sz="2400" b="1" dirty="0" smtClean="0"/>
              <a:t>a barrier </a:t>
            </a:r>
            <a:r>
              <a:rPr lang="en-US" sz="2400" b="1" dirty="0"/>
              <a:t>between God and man. </a:t>
            </a:r>
            <a:r>
              <a:rPr lang="en-US" sz="2400" b="1" dirty="0" smtClean="0"/>
              <a:t>Isaiah </a:t>
            </a:r>
            <a:r>
              <a:rPr lang="en-US" sz="2400" b="1" dirty="0"/>
              <a:t>59:2 states that our sins have separated between us and </a:t>
            </a:r>
            <a:r>
              <a:rPr lang="en-US" sz="2400" b="1" dirty="0" smtClean="0"/>
              <a:t>God. </a:t>
            </a:r>
            <a:r>
              <a:rPr lang="en-US" sz="2400" b="1" dirty="0"/>
              <a:t>Without communion with God the world is lost and has no hope</a:t>
            </a:r>
            <a:r>
              <a:rPr lang="en-US" sz="2400" b="1" dirty="0" smtClean="0"/>
              <a:t>. </a:t>
            </a:r>
            <a:r>
              <a:rPr lang="en-US" sz="2400" b="1" dirty="0"/>
              <a:t>Unless the world hears and receives the life giving gospel it will perish forever. </a:t>
            </a:r>
            <a:r>
              <a:rPr lang="en-US" sz="2400" b="1" dirty="0" smtClean="0"/>
              <a:t>The </a:t>
            </a:r>
            <a:r>
              <a:rPr lang="en-US" sz="2400" b="1" dirty="0"/>
              <a:t>lost must hear the Gospel.  </a:t>
            </a:r>
          </a:p>
          <a:p>
            <a:endParaRPr lang="en-US" dirty="0"/>
          </a:p>
        </p:txBody>
      </p:sp>
    </p:spTree>
    <p:extLst>
      <p:ext uri="{BB962C8B-B14F-4D97-AF65-F5344CB8AC3E}">
        <p14:creationId xmlns:p14="http://schemas.microsoft.com/office/powerpoint/2010/main" val="343069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Biblical Examples of </a:t>
            </a:r>
            <a:br>
              <a:rPr lang="en-US" sz="6000" b="1" dirty="0" smtClean="0">
                <a:ln/>
                <a:solidFill>
                  <a:schemeClr val="accent3"/>
                </a:solidFill>
              </a:rPr>
            </a:br>
            <a:r>
              <a:rPr lang="en-US" sz="6000" b="1" dirty="0" smtClean="0">
                <a:ln/>
                <a:solidFill>
                  <a:schemeClr val="accent3"/>
                </a:solidFill>
              </a:rPr>
              <a:t>Evangelism</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033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609600"/>
            <a:ext cx="9424220"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Biblical Examples of Evangelism</a:t>
            </a:r>
            <a:endParaRPr lang="en-US" sz="4800" b="1" dirty="0">
              <a:ln/>
              <a:solidFill>
                <a:schemeClr val="accent3"/>
              </a:solidFill>
            </a:endParaRPr>
          </a:p>
        </p:txBody>
      </p:sp>
      <p:sp>
        <p:nvSpPr>
          <p:cNvPr id="3" name="Content Placeholder 2"/>
          <p:cNvSpPr>
            <a:spLocks noGrp="1"/>
          </p:cNvSpPr>
          <p:nvPr>
            <p:ph idx="1"/>
          </p:nvPr>
        </p:nvSpPr>
        <p:spPr>
          <a:xfrm>
            <a:off x="280219" y="1930400"/>
            <a:ext cx="9424220" cy="4927599"/>
          </a:xfrm>
        </p:spPr>
        <p:txBody>
          <a:bodyPr>
            <a:normAutofit/>
          </a:bodyPr>
          <a:lstStyle/>
          <a:p>
            <a:r>
              <a:rPr lang="en-US" sz="2400" b="1" dirty="0" smtClean="0"/>
              <a:t>Jesus:</a:t>
            </a:r>
          </a:p>
          <a:p>
            <a:r>
              <a:rPr lang="en-US" sz="2400" b="1" dirty="0"/>
              <a:t>The central purpose of Jesus’ ministry on earth was to proclaim the kingdom of God and provide a bridge between God and man.  This is evangelism.  (Matt 4:23,-25, Mark 1:14, Luke 4:14-15, John 3:1-16).  Jesus’ whole life was enveloped with the task of bringing people into a proper relationship with God the father. </a:t>
            </a:r>
            <a:endParaRPr lang="en-US" sz="2400" b="1" dirty="0"/>
          </a:p>
        </p:txBody>
      </p:sp>
    </p:spTree>
    <p:extLst>
      <p:ext uri="{BB962C8B-B14F-4D97-AF65-F5344CB8AC3E}">
        <p14:creationId xmlns:p14="http://schemas.microsoft.com/office/powerpoint/2010/main" val="233005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609600"/>
            <a:ext cx="9424220"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Biblical Examples of Evangelism</a:t>
            </a:r>
            <a:endParaRPr lang="en-US" sz="4800" b="1" dirty="0">
              <a:ln/>
              <a:solidFill>
                <a:schemeClr val="accent3"/>
              </a:solidFill>
            </a:endParaRPr>
          </a:p>
        </p:txBody>
      </p:sp>
      <p:sp>
        <p:nvSpPr>
          <p:cNvPr id="3" name="Content Placeholder 2"/>
          <p:cNvSpPr>
            <a:spLocks noGrp="1"/>
          </p:cNvSpPr>
          <p:nvPr>
            <p:ph idx="1"/>
          </p:nvPr>
        </p:nvSpPr>
        <p:spPr>
          <a:xfrm>
            <a:off x="280219" y="1930400"/>
            <a:ext cx="9424220" cy="4927599"/>
          </a:xfrm>
        </p:spPr>
        <p:txBody>
          <a:bodyPr>
            <a:normAutofit/>
          </a:bodyPr>
          <a:lstStyle/>
          <a:p>
            <a:r>
              <a:rPr lang="en-US" sz="2400" b="1" dirty="0" smtClean="0"/>
              <a:t>The </a:t>
            </a:r>
            <a:r>
              <a:rPr lang="en-US" sz="2400" b="1" dirty="0"/>
              <a:t>Disciples:</a:t>
            </a:r>
            <a:endParaRPr lang="en-US" sz="2400" dirty="0"/>
          </a:p>
          <a:p>
            <a:r>
              <a:rPr lang="en-US" sz="2400" b="1" dirty="0" smtClean="0"/>
              <a:t>Jesus</a:t>
            </a:r>
            <a:r>
              <a:rPr lang="en-US" sz="2400" b="1" dirty="0"/>
              <a:t>’ Sermon on the Mount in Matthew chapter five was a sermon directed to his disciples</a:t>
            </a:r>
            <a:r>
              <a:rPr lang="en-US" sz="2400" b="1" dirty="0" smtClean="0"/>
              <a:t>. </a:t>
            </a:r>
            <a:r>
              <a:rPr lang="en-US" sz="2400" b="1" dirty="0"/>
              <a:t>We read in Matt 5:13-16 that the disciples are instructed to be light and salt to the earth.  Other passages further demonstrate this (Mark 6:7-11, Luke 9:1-6, Acts 1:8). </a:t>
            </a:r>
          </a:p>
        </p:txBody>
      </p:sp>
    </p:spTree>
    <p:extLst>
      <p:ext uri="{BB962C8B-B14F-4D97-AF65-F5344CB8AC3E}">
        <p14:creationId xmlns:p14="http://schemas.microsoft.com/office/powerpoint/2010/main" val="120459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43467" y="4301067"/>
            <a:ext cx="9127066" cy="1507067"/>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a:ln/>
                <a:solidFill>
                  <a:schemeClr val="accent3"/>
                </a:solidFill>
              </a:rPr>
              <a:t>Evangelism lies at the heart of the Great Commission. </a:t>
            </a:r>
            <a:r>
              <a:rPr lang="en-US" sz="3200" b="1" dirty="0" smtClean="0">
                <a:ln/>
                <a:solidFill>
                  <a:schemeClr val="accent3"/>
                </a:solidFill>
              </a:rPr>
              <a:t>A </a:t>
            </a:r>
            <a:r>
              <a:rPr lang="en-US" sz="3200" b="1" dirty="0">
                <a:ln/>
                <a:solidFill>
                  <a:schemeClr val="accent3"/>
                </a:solidFill>
              </a:rPr>
              <a:t>church cannot consider itself a true New Testament Church if it is not equipping the saints and evangelizing the lost.  If evangelism and discipleship are not occurring then the church </a:t>
            </a:r>
            <a:r>
              <a:rPr lang="en-US" sz="3200" b="1" dirty="0" smtClean="0">
                <a:ln/>
                <a:solidFill>
                  <a:schemeClr val="accent3"/>
                </a:solidFill>
              </a:rPr>
              <a:t>is not functioning in obedience. Evangelism </a:t>
            </a:r>
            <a:r>
              <a:rPr lang="en-US" sz="3200" b="1" dirty="0">
                <a:ln/>
                <a:solidFill>
                  <a:schemeClr val="accent3"/>
                </a:solidFill>
              </a:rPr>
              <a:t>must be given a high priority in the life of any Church. </a:t>
            </a:r>
            <a:r>
              <a:rPr lang="en-US" sz="3200" b="1" dirty="0" smtClean="0">
                <a:ln/>
                <a:solidFill>
                  <a:schemeClr val="accent3"/>
                </a:solidFill>
              </a:rPr>
              <a:t>Without </a:t>
            </a:r>
            <a:r>
              <a:rPr lang="en-US" sz="3200" b="1" dirty="0">
                <a:ln/>
                <a:solidFill>
                  <a:schemeClr val="accent3"/>
                </a:solidFill>
              </a:rPr>
              <a:t>it, a Church will not survive spiritually.  </a:t>
            </a:r>
            <a:endParaRPr lang="en-US" sz="2400" b="1" dirty="0">
              <a:ln/>
              <a:solidFill>
                <a:schemeClr val="accent3"/>
              </a:solidFill>
            </a:endParaRPr>
          </a:p>
        </p:txBody>
      </p:sp>
      <p:sp>
        <p:nvSpPr>
          <p:cNvPr id="7" name="Subtitle 6"/>
          <p:cNvSpPr>
            <a:spLocks noGrp="1"/>
          </p:cNvSpPr>
          <p:nvPr>
            <p:ph type="subTitle" idx="1"/>
          </p:nvPr>
        </p:nvSpPr>
        <p:spPr>
          <a:xfrm>
            <a:off x="11277600" y="6451600"/>
            <a:ext cx="400936" cy="67732"/>
          </a:xfrm>
        </p:spPr>
        <p:txBody>
          <a:bodyPr>
            <a:normAutofit fontScale="25000" lnSpcReduction="20000"/>
          </a:bodyPr>
          <a:lstStyle/>
          <a:p>
            <a:endParaRPr lang="en-US" dirty="0"/>
          </a:p>
        </p:txBody>
      </p:sp>
    </p:spTree>
    <p:extLst>
      <p:ext uri="{BB962C8B-B14F-4D97-AF65-F5344CB8AC3E}">
        <p14:creationId xmlns:p14="http://schemas.microsoft.com/office/powerpoint/2010/main" val="1917146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609600"/>
            <a:ext cx="9424220"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Biblical Examples of Evangelism</a:t>
            </a:r>
            <a:endParaRPr lang="en-US" sz="4800" b="1" dirty="0">
              <a:ln/>
              <a:solidFill>
                <a:schemeClr val="accent3"/>
              </a:solidFill>
            </a:endParaRPr>
          </a:p>
        </p:txBody>
      </p:sp>
      <p:sp>
        <p:nvSpPr>
          <p:cNvPr id="3" name="Content Placeholder 2"/>
          <p:cNvSpPr>
            <a:spLocks noGrp="1"/>
          </p:cNvSpPr>
          <p:nvPr>
            <p:ph idx="1"/>
          </p:nvPr>
        </p:nvSpPr>
        <p:spPr>
          <a:xfrm>
            <a:off x="280219" y="1930400"/>
            <a:ext cx="9424220" cy="4927599"/>
          </a:xfrm>
        </p:spPr>
        <p:txBody>
          <a:bodyPr>
            <a:normAutofit/>
          </a:bodyPr>
          <a:lstStyle/>
          <a:p>
            <a:r>
              <a:rPr lang="en-US" sz="2400" b="1" dirty="0" smtClean="0"/>
              <a:t>Paul</a:t>
            </a:r>
            <a:r>
              <a:rPr lang="en-US" sz="2400" b="1" dirty="0"/>
              <a:t>:</a:t>
            </a:r>
            <a:endParaRPr lang="en-US" sz="2400" dirty="0"/>
          </a:p>
          <a:p>
            <a:r>
              <a:rPr lang="en-US" sz="2400" b="1" dirty="0" smtClean="0"/>
              <a:t>Paul </a:t>
            </a:r>
            <a:r>
              <a:rPr lang="en-US" sz="2400" b="1" dirty="0"/>
              <a:t>was the most prolific and influential writer of the New Testament Church.  He was also a consummate evangelist.  We read in Romans 9:2-4 that Paul was so broken over the </a:t>
            </a:r>
            <a:r>
              <a:rPr lang="en-US" sz="2400" b="1" dirty="0" err="1"/>
              <a:t>lostness</a:t>
            </a:r>
            <a:r>
              <a:rPr lang="en-US" sz="2400" b="1" dirty="0"/>
              <a:t> of Israel that he wished himself accursed for the sake of Israel.  Other passages indicating Paul’s evangelical zeal are Acts 9:15, Romans 1:1, Phil 1:12-18, I </a:t>
            </a:r>
            <a:r>
              <a:rPr lang="en-US" sz="2400" b="1" dirty="0" err="1"/>
              <a:t>Thes</a:t>
            </a:r>
            <a:r>
              <a:rPr lang="en-US" sz="2400" b="1" dirty="0"/>
              <a:t> 2:2, and I Tim 1:12-16. </a:t>
            </a:r>
          </a:p>
        </p:txBody>
      </p:sp>
    </p:spTree>
    <p:extLst>
      <p:ext uri="{BB962C8B-B14F-4D97-AF65-F5344CB8AC3E}">
        <p14:creationId xmlns:p14="http://schemas.microsoft.com/office/powerpoint/2010/main" val="58658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4684" y="3584405"/>
            <a:ext cx="92767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Evangelism is the most dynamic aspect of Christian ministry. It is also the most nerve-racking. </a:t>
            </a:r>
            <a:endParaRPr lang="en-US" b="1" dirty="0">
              <a:ln/>
              <a:solidFill>
                <a:schemeClr val="accent3"/>
              </a:solidFill>
            </a:endParaRPr>
          </a:p>
        </p:txBody>
      </p:sp>
      <p:sp>
        <p:nvSpPr>
          <p:cNvPr id="5" name="Subtitle 4"/>
          <p:cNvSpPr>
            <a:spLocks noGrp="1"/>
          </p:cNvSpPr>
          <p:nvPr>
            <p:ph type="subTitle" idx="1"/>
          </p:nvPr>
        </p:nvSpPr>
        <p:spPr>
          <a:xfrm>
            <a:off x="10353368" y="5407685"/>
            <a:ext cx="1604842" cy="447426"/>
          </a:xfrm>
        </p:spPr>
        <p:txBody>
          <a:bodyPr/>
          <a:lstStyle/>
          <a:p>
            <a:endParaRPr lang="en-US" dirty="0"/>
          </a:p>
        </p:txBody>
      </p:sp>
    </p:spTree>
    <p:extLst>
      <p:ext uri="{BB962C8B-B14F-4D97-AF65-F5344CB8AC3E}">
        <p14:creationId xmlns:p14="http://schemas.microsoft.com/office/powerpoint/2010/main" val="2164596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4902" y="4815620"/>
            <a:ext cx="911450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 do not know of any believer who dismisses the need for evangelism. However, very few believers in my experience ever attempt to engage in evangelism</a:t>
            </a:r>
            <a:endParaRPr lang="en-US" b="1" dirty="0">
              <a:ln/>
              <a:solidFill>
                <a:schemeClr val="accent3"/>
              </a:solidFill>
            </a:endParaRPr>
          </a:p>
        </p:txBody>
      </p:sp>
      <p:sp>
        <p:nvSpPr>
          <p:cNvPr id="5" name="Subtitle 4"/>
          <p:cNvSpPr>
            <a:spLocks noGrp="1"/>
          </p:cNvSpPr>
          <p:nvPr>
            <p:ph type="subTitle" idx="1"/>
          </p:nvPr>
        </p:nvSpPr>
        <p:spPr>
          <a:xfrm>
            <a:off x="10161639" y="5274949"/>
            <a:ext cx="1604842" cy="727645"/>
          </a:xfrm>
        </p:spPr>
        <p:txBody>
          <a:bodyPr/>
          <a:lstStyle/>
          <a:p>
            <a:endParaRPr lang="en-US" dirty="0"/>
          </a:p>
        </p:txBody>
      </p:sp>
    </p:spTree>
    <p:extLst>
      <p:ext uri="{BB962C8B-B14F-4D97-AF65-F5344CB8AC3E}">
        <p14:creationId xmlns:p14="http://schemas.microsoft.com/office/powerpoint/2010/main" val="1116447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710" y="609600"/>
            <a:ext cx="890529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If evangelism is so important, then why do so few believers engage in it?</a:t>
            </a:r>
            <a:endParaRPr lang="en-US" b="1" dirty="0">
              <a:ln/>
              <a:solidFill>
                <a:schemeClr val="accent3"/>
              </a:solidFill>
            </a:endParaRPr>
          </a:p>
        </p:txBody>
      </p:sp>
      <p:sp>
        <p:nvSpPr>
          <p:cNvPr id="3" name="Content Placeholder 2"/>
          <p:cNvSpPr>
            <a:spLocks noGrp="1"/>
          </p:cNvSpPr>
          <p:nvPr>
            <p:ph idx="1"/>
          </p:nvPr>
        </p:nvSpPr>
        <p:spPr>
          <a:xfrm>
            <a:off x="368709" y="2160589"/>
            <a:ext cx="9438967" cy="3880773"/>
          </a:xfrm>
        </p:spPr>
        <p:txBody>
          <a:bodyPr/>
          <a:lstStyle/>
          <a:p>
            <a:r>
              <a:rPr lang="en-US" sz="3200" b="1" dirty="0" smtClean="0"/>
              <a:t>I may say something that is wrong</a:t>
            </a:r>
          </a:p>
          <a:p>
            <a:r>
              <a:rPr lang="en-US" sz="3200" b="1" dirty="0" smtClean="0"/>
              <a:t>I am not adequately trained to witness</a:t>
            </a:r>
          </a:p>
          <a:p>
            <a:r>
              <a:rPr lang="en-US" sz="3200" b="1" dirty="0" smtClean="0"/>
              <a:t>I may be asked questions I cannot answer</a:t>
            </a:r>
          </a:p>
          <a:p>
            <a:r>
              <a:rPr lang="en-US" sz="3200" b="1" dirty="0" smtClean="0"/>
              <a:t>I would rather leave it to the professionals</a:t>
            </a:r>
          </a:p>
          <a:p>
            <a:r>
              <a:rPr lang="en-US" sz="3200" b="1" dirty="0" smtClean="0"/>
              <a:t>I am shy</a:t>
            </a:r>
          </a:p>
          <a:p>
            <a:r>
              <a:rPr lang="en-US" sz="3200" b="1" dirty="0" smtClean="0"/>
              <a:t>I do not like talking to total strangers</a:t>
            </a:r>
          </a:p>
          <a:p>
            <a:endParaRPr lang="en-US" dirty="0"/>
          </a:p>
        </p:txBody>
      </p:sp>
    </p:spTree>
    <p:extLst>
      <p:ext uri="{BB962C8B-B14F-4D97-AF65-F5344CB8AC3E}">
        <p14:creationId xmlns:p14="http://schemas.microsoft.com/office/powerpoint/2010/main" val="104878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968" y="609600"/>
            <a:ext cx="939472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The most effective form of evangelism</a:t>
            </a:r>
            <a:endParaRPr lang="en-US" sz="4000" b="1" dirty="0">
              <a:ln/>
              <a:solidFill>
                <a:schemeClr val="accent3"/>
              </a:solidFill>
            </a:endParaRPr>
          </a:p>
        </p:txBody>
      </p:sp>
      <p:sp>
        <p:nvSpPr>
          <p:cNvPr id="3" name="Content Placeholder 2"/>
          <p:cNvSpPr>
            <a:spLocks noGrp="1"/>
          </p:cNvSpPr>
          <p:nvPr>
            <p:ph idx="1"/>
          </p:nvPr>
        </p:nvSpPr>
        <p:spPr>
          <a:xfrm>
            <a:off x="294968" y="1681316"/>
            <a:ext cx="9394722" cy="4896465"/>
          </a:xfrm>
        </p:spPr>
        <p:txBody>
          <a:bodyPr>
            <a:noAutofit/>
          </a:bodyPr>
          <a:lstStyle/>
          <a:p>
            <a:r>
              <a:rPr lang="en-US" sz="2400" b="1" dirty="0" smtClean="0"/>
              <a:t>Networking among friends (John 1:36-51)</a:t>
            </a:r>
          </a:p>
          <a:p>
            <a:r>
              <a:rPr lang="en-US" sz="2400" b="1" dirty="0" smtClean="0"/>
              <a:t>One Jesus’ first two disciples was Andrew. (40)</a:t>
            </a:r>
            <a:endParaRPr lang="en-US" sz="2400" b="1" dirty="0"/>
          </a:p>
          <a:p>
            <a:r>
              <a:rPr lang="en-US" sz="2400" b="1" dirty="0" smtClean="0"/>
              <a:t>Andrew was a disciple of John the Baptist. </a:t>
            </a:r>
          </a:p>
          <a:p>
            <a:r>
              <a:rPr lang="en-US" sz="2400" b="1" dirty="0" smtClean="0"/>
              <a:t>John the Baptist was Jesus’ cousin</a:t>
            </a:r>
          </a:p>
          <a:p>
            <a:r>
              <a:rPr lang="en-US" sz="2400" b="1" dirty="0" smtClean="0"/>
              <a:t>Andrew knew about Jesus long before he met Him</a:t>
            </a:r>
          </a:p>
          <a:p>
            <a:r>
              <a:rPr lang="en-US" sz="2400" b="1" dirty="0" smtClean="0"/>
              <a:t>After Andrew met Jesus, he went straight to Peter (his brother) and introduced him to Jesus (41)</a:t>
            </a:r>
          </a:p>
          <a:p>
            <a:r>
              <a:rPr lang="en-US" sz="2400" b="1" dirty="0" smtClean="0"/>
              <a:t>The next day Jesus found Phillip who was from the same city as Andrew and Peter (43)</a:t>
            </a:r>
          </a:p>
          <a:p>
            <a:r>
              <a:rPr lang="en-US" sz="2400" b="1" dirty="0" smtClean="0"/>
              <a:t>Phillip went to his friend Nathaniel and told him, “We have found him…” (45)</a:t>
            </a:r>
          </a:p>
        </p:txBody>
      </p:sp>
    </p:spTree>
    <p:extLst>
      <p:ext uri="{BB962C8B-B14F-4D97-AF65-F5344CB8AC3E}">
        <p14:creationId xmlns:p14="http://schemas.microsoft.com/office/powerpoint/2010/main" val="410296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My Personal Standing Offer</a:t>
            </a:r>
            <a:endParaRPr lang="en-US" sz="4800" b="1" dirty="0">
              <a:ln/>
              <a:solidFill>
                <a:schemeClr val="accent3"/>
              </a:solidFill>
            </a:endParaRPr>
          </a:p>
        </p:txBody>
      </p:sp>
      <p:sp>
        <p:nvSpPr>
          <p:cNvPr id="3" name="Content Placeholder 2"/>
          <p:cNvSpPr>
            <a:spLocks noGrp="1"/>
          </p:cNvSpPr>
          <p:nvPr>
            <p:ph idx="1"/>
          </p:nvPr>
        </p:nvSpPr>
        <p:spPr/>
        <p:txBody>
          <a:bodyPr/>
          <a:lstStyle/>
          <a:p>
            <a:r>
              <a:rPr lang="en-US" sz="2400" b="1" dirty="0" smtClean="0"/>
              <a:t>If you know of someone who is lost and you are too nervous to share the gospel with them, call me and I will go with you (not for you!).</a:t>
            </a:r>
          </a:p>
          <a:p>
            <a:r>
              <a:rPr lang="en-US" sz="2400" b="1" dirty="0" smtClean="0"/>
              <a:t>Before we meet this person, you will let them know we are coming and why we are coming (I hate ambushing people!)</a:t>
            </a:r>
          </a:p>
          <a:p>
            <a:r>
              <a:rPr lang="en-US" sz="2400" b="1" dirty="0" smtClean="0"/>
              <a:t>I will share the gospel with you observing.</a:t>
            </a:r>
          </a:p>
          <a:p>
            <a:r>
              <a:rPr lang="en-US" sz="2400" b="1" dirty="0" smtClean="0"/>
              <a:t>The next time I will go with you and you will share the gospel while I observe.</a:t>
            </a:r>
          </a:p>
          <a:p>
            <a:endParaRPr lang="en-US" dirty="0"/>
          </a:p>
        </p:txBody>
      </p:sp>
    </p:spTree>
    <p:extLst>
      <p:ext uri="{BB962C8B-B14F-4D97-AF65-F5344CB8AC3E}">
        <p14:creationId xmlns:p14="http://schemas.microsoft.com/office/powerpoint/2010/main" val="20897463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Evangelism</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t>People need the Lord</a:t>
            </a:r>
          </a:p>
          <a:p>
            <a:r>
              <a:rPr lang="en-US" sz="3200" b="1" dirty="0" smtClean="0"/>
              <a:t>We need to tell them how to know the Lord</a:t>
            </a:r>
          </a:p>
          <a:p>
            <a:r>
              <a:rPr lang="en-US" sz="3200" b="1" dirty="0" smtClean="0"/>
              <a:t>That is what we call evangelism!</a:t>
            </a:r>
            <a:endParaRPr lang="en-US" sz="3200" b="1" dirty="0"/>
          </a:p>
        </p:txBody>
      </p:sp>
    </p:spTree>
    <p:extLst>
      <p:ext uri="{BB962C8B-B14F-4D97-AF65-F5344CB8AC3E}">
        <p14:creationId xmlns:p14="http://schemas.microsoft.com/office/powerpoint/2010/main" val="1850970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Evangelism Defined</a:t>
            </a:r>
            <a:endParaRPr lang="en-US" sz="4800" b="1" dirty="0">
              <a:ln/>
              <a:solidFill>
                <a:schemeClr val="accent3"/>
              </a:solidFill>
            </a:endParaRPr>
          </a:p>
        </p:txBody>
      </p:sp>
      <p:sp>
        <p:nvSpPr>
          <p:cNvPr id="3" name="Content Placeholder 2"/>
          <p:cNvSpPr>
            <a:spLocks noGrp="1"/>
          </p:cNvSpPr>
          <p:nvPr>
            <p:ph idx="1"/>
          </p:nvPr>
        </p:nvSpPr>
        <p:spPr>
          <a:xfrm>
            <a:off x="677334" y="2035277"/>
            <a:ext cx="8596668" cy="4404291"/>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3200" b="1" dirty="0">
                <a:ln/>
                <a:solidFill>
                  <a:schemeClr val="accent3"/>
                </a:solidFill>
              </a:rPr>
              <a:t>Simply defined, evangelism is the proclamation of the Gospel. </a:t>
            </a:r>
            <a:r>
              <a:rPr lang="en-US" sz="3200" b="1" dirty="0" smtClean="0">
                <a:ln/>
                <a:solidFill>
                  <a:schemeClr val="accent3"/>
                </a:solidFill>
              </a:rPr>
              <a:t>We </a:t>
            </a:r>
            <a:r>
              <a:rPr lang="en-US" sz="3200" b="1" dirty="0">
                <a:ln/>
                <a:solidFill>
                  <a:schemeClr val="accent3"/>
                </a:solidFill>
              </a:rPr>
              <a:t>are not talking about the Gospel</a:t>
            </a:r>
            <a:r>
              <a:rPr lang="en-US" sz="3200" b="1" dirty="0" smtClean="0">
                <a:ln/>
                <a:solidFill>
                  <a:schemeClr val="accent3"/>
                </a:solidFill>
              </a:rPr>
              <a:t>. </a:t>
            </a:r>
            <a:r>
              <a:rPr lang="en-US" sz="3200" b="1" dirty="0">
                <a:ln/>
                <a:solidFill>
                  <a:schemeClr val="accent3"/>
                </a:solidFill>
              </a:rPr>
              <a:t>We are talking about the proclamation of the Gospel.  There is a difference. </a:t>
            </a:r>
            <a:r>
              <a:rPr lang="en-US" sz="3200" b="1" dirty="0" smtClean="0">
                <a:ln/>
                <a:solidFill>
                  <a:schemeClr val="accent3"/>
                </a:solidFill>
              </a:rPr>
              <a:t>The </a:t>
            </a:r>
            <a:r>
              <a:rPr lang="en-US" sz="3200" b="1" dirty="0">
                <a:ln/>
                <a:solidFill>
                  <a:schemeClr val="accent3"/>
                </a:solidFill>
              </a:rPr>
              <a:t>Gospel is the story of the salvation of God (I </a:t>
            </a:r>
            <a:r>
              <a:rPr lang="en-US" sz="3200" b="1" dirty="0" err="1">
                <a:ln/>
                <a:solidFill>
                  <a:schemeClr val="accent3"/>
                </a:solidFill>
              </a:rPr>
              <a:t>Cor</a:t>
            </a:r>
            <a:r>
              <a:rPr lang="en-US" sz="3200" b="1" dirty="0">
                <a:ln/>
                <a:solidFill>
                  <a:schemeClr val="accent3"/>
                </a:solidFill>
              </a:rPr>
              <a:t> 15:1-4). Evangelism is the telling of that story.</a:t>
            </a:r>
          </a:p>
          <a:p>
            <a:endParaRPr lang="en-US" b="1" dirty="0">
              <a:ln/>
              <a:solidFill>
                <a:schemeClr val="accent3"/>
              </a:solidFill>
            </a:endParaRPr>
          </a:p>
        </p:txBody>
      </p:sp>
    </p:spTree>
    <p:extLst>
      <p:ext uri="{BB962C8B-B14F-4D97-AF65-F5344CB8AC3E}">
        <p14:creationId xmlns:p14="http://schemas.microsoft.com/office/powerpoint/2010/main" val="83365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Biblical Words for Evangelism</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4071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74" y="609600"/>
            <a:ext cx="9038028" cy="85049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Nine words that refer to evangelism</a:t>
            </a:r>
            <a:endParaRPr lang="en-US" sz="4000" b="1" dirty="0">
              <a:ln/>
              <a:solidFill>
                <a:schemeClr val="accent3"/>
              </a:solidFill>
            </a:endParaRPr>
          </a:p>
        </p:txBody>
      </p:sp>
      <p:sp>
        <p:nvSpPr>
          <p:cNvPr id="3" name="Content Placeholder 2"/>
          <p:cNvSpPr>
            <a:spLocks noGrp="1"/>
          </p:cNvSpPr>
          <p:nvPr>
            <p:ph idx="1"/>
          </p:nvPr>
        </p:nvSpPr>
        <p:spPr>
          <a:xfrm>
            <a:off x="0" y="1460090"/>
            <a:ext cx="10058400" cy="5397909"/>
          </a:xfrm>
        </p:spPr>
        <p:txBody>
          <a:bodyPr>
            <a:normAutofit/>
          </a:bodyPr>
          <a:lstStyle/>
          <a:p>
            <a:r>
              <a:rPr lang="en-US" sz="2400" b="1" dirty="0"/>
              <a:t>1</a:t>
            </a:r>
            <a:r>
              <a:rPr lang="en-US" sz="2400" b="1" dirty="0" smtClean="0"/>
              <a:t>. </a:t>
            </a:r>
            <a:r>
              <a:rPr lang="en-US" sz="2400" b="1" u="sng" dirty="0" err="1">
                <a:latin typeface="Symbol" panose="05050102010706020507" pitchFamily="18" charset="2"/>
              </a:rPr>
              <a:t>euaggelisthV</a:t>
            </a:r>
            <a:r>
              <a:rPr lang="en-US" sz="2400" b="1" dirty="0"/>
              <a:t>: (</a:t>
            </a:r>
            <a:r>
              <a:rPr lang="en-US" sz="2400" b="1" dirty="0" err="1"/>
              <a:t>Euangelistais</a:t>
            </a:r>
            <a:r>
              <a:rPr lang="en-US" sz="2400" b="1" dirty="0"/>
              <a:t>, Evangelist) One who announces the Gospel. </a:t>
            </a:r>
            <a:r>
              <a:rPr lang="en-US" sz="2400" b="1" dirty="0" smtClean="0"/>
              <a:t>In </a:t>
            </a:r>
            <a:r>
              <a:rPr lang="en-US" sz="2400" b="1" dirty="0"/>
              <a:t>the ancient secular world, the term evangelist only indicated an individual who announced good news.  </a:t>
            </a:r>
          </a:p>
          <a:p>
            <a:r>
              <a:rPr lang="en-US" sz="2400" b="1" dirty="0" smtClean="0"/>
              <a:t>2.</a:t>
            </a:r>
            <a:r>
              <a:rPr lang="en-US" sz="2400" b="1" u="sng" dirty="0" smtClean="0">
                <a:latin typeface="Symbol" panose="05050102010706020507" pitchFamily="18" charset="2"/>
              </a:rPr>
              <a:t>euaggelizw</a:t>
            </a:r>
            <a:r>
              <a:rPr lang="en-US" sz="2400" b="1" dirty="0"/>
              <a:t>: (</a:t>
            </a:r>
            <a:r>
              <a:rPr lang="en-US" sz="2400" b="1" dirty="0" err="1"/>
              <a:t>Euangelidzo</a:t>
            </a:r>
            <a:r>
              <a:rPr lang="en-US" sz="2400" b="1" dirty="0"/>
              <a:t>, To spread information). </a:t>
            </a:r>
            <a:r>
              <a:rPr lang="en-US" sz="2400" b="1" dirty="0" smtClean="0"/>
              <a:t>Matthew </a:t>
            </a:r>
            <a:r>
              <a:rPr lang="en-US" sz="2400" b="1" dirty="0"/>
              <a:t>9:31 says that “they spread news about him all over the country.”</a:t>
            </a:r>
          </a:p>
          <a:p>
            <a:r>
              <a:rPr lang="en-US" sz="2400" b="1" dirty="0"/>
              <a:t> </a:t>
            </a:r>
            <a:r>
              <a:rPr lang="en-US" sz="2400" b="1" dirty="0" smtClean="0"/>
              <a:t>3.</a:t>
            </a:r>
            <a:r>
              <a:rPr lang="en-US" sz="2400" b="1" u="sng" dirty="0" smtClean="0">
                <a:latin typeface="Symbol" panose="05050102010706020507" pitchFamily="18" charset="2"/>
              </a:rPr>
              <a:t>khrussw</a:t>
            </a:r>
            <a:r>
              <a:rPr lang="en-US" sz="2400" b="1" dirty="0"/>
              <a:t>: (</a:t>
            </a:r>
            <a:r>
              <a:rPr lang="en-US" sz="2400" b="1" dirty="0" err="1"/>
              <a:t>Keirusso</a:t>
            </a:r>
            <a:r>
              <a:rPr lang="en-US" sz="2400" b="1" dirty="0"/>
              <a:t>, To proclaim) To publicly announce religious truths and principles while urging acceptance and compliance, to preach (Rom 10:14, I Peter 3:19).</a:t>
            </a:r>
          </a:p>
          <a:p>
            <a:r>
              <a:rPr lang="en-US" sz="2400" b="1" dirty="0" smtClean="0"/>
              <a:t>4.</a:t>
            </a:r>
            <a:r>
              <a:rPr lang="en-US" sz="2400" b="1" u="sng" dirty="0" smtClean="0">
                <a:latin typeface="Symbol" panose="05050102010706020507" pitchFamily="18" charset="2"/>
              </a:rPr>
              <a:t>marturew</a:t>
            </a:r>
            <a:r>
              <a:rPr lang="en-US" sz="2400" b="1" dirty="0"/>
              <a:t>: (</a:t>
            </a:r>
            <a:r>
              <a:rPr lang="en-US" sz="2400" b="1" dirty="0" err="1"/>
              <a:t>Martureo</a:t>
            </a:r>
            <a:r>
              <a:rPr lang="en-US" sz="2400" b="1" dirty="0"/>
              <a:t>, To testify) We get the word witness from this word (Acts 1:8). </a:t>
            </a:r>
            <a:r>
              <a:rPr lang="en-US" sz="2400" b="1" dirty="0" smtClean="0"/>
              <a:t>To </a:t>
            </a:r>
            <a:r>
              <a:rPr lang="en-US" sz="2400" b="1" dirty="0"/>
              <a:t>provide information about another.</a:t>
            </a:r>
          </a:p>
          <a:p>
            <a:r>
              <a:rPr lang="en-US" sz="2400" b="1" dirty="0" smtClean="0"/>
              <a:t>5.</a:t>
            </a:r>
            <a:r>
              <a:rPr lang="en-US" sz="2400" b="1" u="sng" dirty="0" smtClean="0">
                <a:latin typeface="Symbol" panose="05050102010706020507" pitchFamily="18" charset="2"/>
              </a:rPr>
              <a:t>omologew</a:t>
            </a:r>
            <a:r>
              <a:rPr lang="en-US" sz="2400" b="1" dirty="0"/>
              <a:t>: (</a:t>
            </a:r>
            <a:r>
              <a:rPr lang="en-US" sz="2400" b="1" dirty="0" err="1"/>
              <a:t>Omologeo</a:t>
            </a:r>
            <a:r>
              <a:rPr lang="en-US" sz="2400" b="1" dirty="0"/>
              <a:t>, To pledge allegiance) To express openly one’s allegiance to another (Mt 10:32, Ro 15:9).</a:t>
            </a:r>
          </a:p>
          <a:p>
            <a:endParaRPr lang="en-US" dirty="0"/>
          </a:p>
        </p:txBody>
      </p:sp>
    </p:spTree>
    <p:extLst>
      <p:ext uri="{BB962C8B-B14F-4D97-AF65-F5344CB8AC3E}">
        <p14:creationId xmlns:p14="http://schemas.microsoft.com/office/powerpoint/2010/main" val="100251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74" y="609600"/>
            <a:ext cx="9038028" cy="85049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Nine words that refer to evangelism</a:t>
            </a:r>
            <a:endParaRPr lang="en-US" sz="4000" b="1" dirty="0">
              <a:ln/>
              <a:solidFill>
                <a:schemeClr val="accent3"/>
              </a:solidFill>
            </a:endParaRPr>
          </a:p>
        </p:txBody>
      </p:sp>
      <p:sp>
        <p:nvSpPr>
          <p:cNvPr id="3" name="Content Placeholder 2"/>
          <p:cNvSpPr>
            <a:spLocks noGrp="1"/>
          </p:cNvSpPr>
          <p:nvPr>
            <p:ph idx="1"/>
          </p:nvPr>
        </p:nvSpPr>
        <p:spPr>
          <a:xfrm>
            <a:off x="0" y="1460090"/>
            <a:ext cx="10058400" cy="5397909"/>
          </a:xfrm>
        </p:spPr>
        <p:txBody>
          <a:bodyPr>
            <a:normAutofit/>
          </a:bodyPr>
          <a:lstStyle/>
          <a:p>
            <a:r>
              <a:rPr lang="en-US" sz="2400" b="1" dirty="0"/>
              <a:t>6. </a:t>
            </a:r>
            <a:r>
              <a:rPr lang="en-US" sz="2400" b="1" u="sng" dirty="0" err="1">
                <a:latin typeface="Symbol" panose="05050102010706020507" pitchFamily="18" charset="2"/>
              </a:rPr>
              <a:t>didaskw</a:t>
            </a:r>
            <a:r>
              <a:rPr lang="en-US" sz="2400" b="1" dirty="0"/>
              <a:t>: (</a:t>
            </a:r>
            <a:r>
              <a:rPr lang="en-US" sz="2400" b="1" dirty="0" err="1"/>
              <a:t>Didasko</a:t>
            </a:r>
            <a:r>
              <a:rPr lang="en-US" sz="2400" b="1" dirty="0"/>
              <a:t>, To teach.)  The Bible tells us to teach the world all that Christ has taught us (Matt 28:20).</a:t>
            </a:r>
          </a:p>
          <a:p>
            <a:r>
              <a:rPr lang="en-US" sz="2400" b="1" dirty="0"/>
              <a:t>7. </a:t>
            </a:r>
            <a:r>
              <a:rPr lang="en-US" sz="2400" b="1" u="sng" dirty="0" err="1">
                <a:latin typeface="Symbol" panose="05050102010706020507" pitchFamily="18" charset="2"/>
              </a:rPr>
              <a:t>faskw</a:t>
            </a:r>
            <a:r>
              <a:rPr lang="en-US" sz="2400" b="1" dirty="0"/>
              <a:t>: (</a:t>
            </a:r>
            <a:r>
              <a:rPr lang="en-US" sz="2400" b="1" dirty="0" err="1"/>
              <a:t>Fasko</a:t>
            </a:r>
            <a:r>
              <a:rPr lang="en-US" sz="2400" b="1" dirty="0"/>
              <a:t>, To declare) Paul declared that Jesus was indeed alive (Acts 25:19)</a:t>
            </a:r>
          </a:p>
          <a:p>
            <a:r>
              <a:rPr lang="en-US" sz="2400" b="1" dirty="0"/>
              <a:t>8. </a:t>
            </a:r>
            <a:r>
              <a:rPr lang="en-US" sz="2400" b="1" u="sng" dirty="0" err="1">
                <a:latin typeface="Symbol" panose="05050102010706020507" pitchFamily="18" charset="2"/>
              </a:rPr>
              <a:t>aggellw</a:t>
            </a:r>
            <a:r>
              <a:rPr lang="en-US" sz="2400" b="1" dirty="0"/>
              <a:t>: (</a:t>
            </a:r>
            <a:r>
              <a:rPr lang="en-US" sz="2400" b="1" dirty="0" err="1"/>
              <a:t>Angello</a:t>
            </a:r>
            <a:r>
              <a:rPr lang="en-US" sz="2400" b="1" dirty="0"/>
              <a:t>, To announce) in Acts 15:4 we are told that Christians in Jerusalem told the Pharisees “all that God had done with them.</a:t>
            </a:r>
          </a:p>
          <a:p>
            <a:r>
              <a:rPr lang="en-US" sz="2400" b="1" dirty="0"/>
              <a:t>9. </a:t>
            </a:r>
            <a:r>
              <a:rPr lang="en-US" sz="2400" b="1" u="sng" dirty="0" err="1">
                <a:latin typeface="Symbol" panose="05050102010706020507" pitchFamily="18" charset="2"/>
              </a:rPr>
              <a:t>bastazw</a:t>
            </a:r>
            <a:r>
              <a:rPr lang="en-US" sz="2400" b="1" u="sng" dirty="0">
                <a:latin typeface="Symbol" panose="05050102010706020507" pitchFamily="18" charset="2"/>
              </a:rPr>
              <a:t> </a:t>
            </a:r>
            <a:r>
              <a:rPr lang="en-US" sz="2400" b="1" u="sng" dirty="0" err="1">
                <a:latin typeface="Symbol" panose="05050102010706020507" pitchFamily="18" charset="2"/>
              </a:rPr>
              <a:t>onoma</a:t>
            </a:r>
            <a:r>
              <a:rPr lang="en-US" sz="2400" b="1" dirty="0"/>
              <a:t>: </a:t>
            </a:r>
            <a:r>
              <a:rPr lang="en-US" sz="2400" b="1" dirty="0" smtClean="0"/>
              <a:t>(</a:t>
            </a:r>
            <a:r>
              <a:rPr lang="en-US" sz="2400" b="1" dirty="0" err="1" smtClean="0"/>
              <a:t>Bastadzo</a:t>
            </a:r>
            <a:r>
              <a:rPr lang="en-US" sz="2400" b="1" dirty="0" smtClean="0"/>
              <a:t> </a:t>
            </a:r>
            <a:r>
              <a:rPr lang="en-US" sz="2400" b="1" dirty="0" err="1"/>
              <a:t>onoma</a:t>
            </a:r>
            <a:r>
              <a:rPr lang="en-US" sz="2400" b="1" dirty="0"/>
              <a:t>, idiom “to carry a name”) To spread information extensively about a person.  Acts 9:15 Jesus called Paul a “chosen instrument to bear my name.”  </a:t>
            </a:r>
          </a:p>
          <a:p>
            <a:endParaRPr lang="en-US" dirty="0"/>
          </a:p>
        </p:txBody>
      </p:sp>
    </p:spTree>
    <p:extLst>
      <p:ext uri="{BB962C8B-B14F-4D97-AF65-F5344CB8AC3E}">
        <p14:creationId xmlns:p14="http://schemas.microsoft.com/office/powerpoint/2010/main" val="275788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Putting it all Together</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2800" b="1" dirty="0" smtClean="0"/>
              <a:t>To share </a:t>
            </a:r>
            <a:r>
              <a:rPr lang="en-US" sz="2800" b="1" dirty="0"/>
              <a:t>the </a:t>
            </a:r>
            <a:r>
              <a:rPr lang="en-US" sz="2800" b="1" dirty="0" smtClean="0"/>
              <a:t>Gospel and spread </a:t>
            </a:r>
            <a:r>
              <a:rPr lang="en-US" sz="2800" b="1" dirty="0"/>
              <a:t>news about </a:t>
            </a:r>
            <a:r>
              <a:rPr lang="en-US" sz="2800" b="1" dirty="0" smtClean="0"/>
              <a:t>Jesus everywhere. To urge people to confess Jesus, </a:t>
            </a:r>
            <a:r>
              <a:rPr lang="en-US" sz="2800" b="1" dirty="0"/>
              <a:t>to </a:t>
            </a:r>
            <a:r>
              <a:rPr lang="en-US" sz="2800" b="1" dirty="0" smtClean="0"/>
              <a:t>preach. To </a:t>
            </a:r>
            <a:r>
              <a:rPr lang="en-US" sz="2800" b="1" dirty="0"/>
              <a:t>provide information about </a:t>
            </a:r>
            <a:r>
              <a:rPr lang="en-US" sz="2800" b="1" dirty="0" smtClean="0"/>
              <a:t>Jesus. To </a:t>
            </a:r>
            <a:r>
              <a:rPr lang="en-US" sz="2800" b="1" dirty="0"/>
              <a:t>express openly one’s allegiance to </a:t>
            </a:r>
            <a:r>
              <a:rPr lang="en-US" sz="2800" b="1" dirty="0" smtClean="0"/>
              <a:t>Jesus. To </a:t>
            </a:r>
            <a:r>
              <a:rPr lang="en-US" sz="2800" b="1" dirty="0"/>
              <a:t>teach the world all that Christ has taught </a:t>
            </a:r>
            <a:r>
              <a:rPr lang="en-US" sz="2800" b="1" dirty="0" smtClean="0"/>
              <a:t>us. To </a:t>
            </a:r>
            <a:r>
              <a:rPr lang="en-US" sz="2800" b="1" dirty="0"/>
              <a:t>spread information extensively about </a:t>
            </a:r>
            <a:r>
              <a:rPr lang="en-US" sz="2800" b="1" dirty="0" smtClean="0"/>
              <a:t>Jesus. </a:t>
            </a:r>
            <a:endParaRPr lang="en-US" sz="2800" b="1" dirty="0"/>
          </a:p>
          <a:p>
            <a:endParaRPr lang="en-US" b="1" dirty="0"/>
          </a:p>
          <a:p>
            <a:endParaRPr lang="en-US" dirty="0"/>
          </a:p>
        </p:txBody>
      </p:sp>
    </p:spTree>
    <p:extLst>
      <p:ext uri="{BB962C8B-B14F-4D97-AF65-F5344CB8AC3E}">
        <p14:creationId xmlns:p14="http://schemas.microsoft.com/office/powerpoint/2010/main" val="299182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006" y="609600"/>
            <a:ext cx="9609513"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When you share the gospel, close the deal!</a:t>
            </a:r>
            <a:endParaRPr lang="en-US" b="1" dirty="0">
              <a:ln/>
              <a:solidFill>
                <a:schemeClr val="accent3"/>
              </a:solidFill>
            </a:endParaRPr>
          </a:p>
        </p:txBody>
      </p:sp>
      <p:sp>
        <p:nvSpPr>
          <p:cNvPr id="3" name="Content Placeholder 2"/>
          <p:cNvSpPr>
            <a:spLocks noGrp="1"/>
          </p:cNvSpPr>
          <p:nvPr>
            <p:ph idx="1"/>
          </p:nvPr>
        </p:nvSpPr>
        <p:spPr>
          <a:xfrm>
            <a:off x="266006" y="1662546"/>
            <a:ext cx="9007996" cy="4896196"/>
          </a:xfrm>
        </p:spPr>
        <p:txBody>
          <a:bodyPr>
            <a:normAutofit/>
          </a:bodyPr>
          <a:lstStyle/>
          <a:p>
            <a:r>
              <a:rPr lang="en-US" sz="1900" b="1" dirty="0" smtClean="0"/>
              <a:t>Sharing the gospel means you tell someone that Jesus died for their sins, that He was buried and that He rose from the dead.</a:t>
            </a:r>
          </a:p>
          <a:p>
            <a:r>
              <a:rPr lang="en-US" sz="1900" b="1" dirty="0" smtClean="0"/>
              <a:t>If the person you are speaking with is attentive, then do not stop there.</a:t>
            </a:r>
          </a:p>
          <a:p>
            <a:r>
              <a:rPr lang="en-US" sz="1900" b="1" dirty="0" smtClean="0"/>
              <a:t>After you share the gospel, ask if the person is ready to confess the Lord Jesus.</a:t>
            </a:r>
          </a:p>
          <a:p>
            <a:r>
              <a:rPr lang="en-US" sz="1900" b="1" dirty="0" smtClean="0"/>
              <a:t>If they are, then walk them through a salvation prayer.</a:t>
            </a:r>
          </a:p>
          <a:p>
            <a:r>
              <a:rPr lang="en-US" sz="1900" b="1" dirty="0" smtClean="0"/>
              <a:t>If the person confesses Jesus, they are now your personal responsibility.</a:t>
            </a:r>
          </a:p>
          <a:p>
            <a:r>
              <a:rPr lang="en-US" sz="1900" b="1" dirty="0" smtClean="0"/>
              <a:t>Invite them to church. If necessary, you pick them up.</a:t>
            </a:r>
          </a:p>
          <a:p>
            <a:r>
              <a:rPr lang="en-US" sz="1900" b="1" dirty="0" smtClean="0"/>
              <a:t>Personally walk them around the church and introduce them to other members.</a:t>
            </a:r>
          </a:p>
          <a:p>
            <a:r>
              <a:rPr lang="en-US" sz="1900" b="1" dirty="0" smtClean="0"/>
              <a:t>Do everything you can to make sure they are baptized into fellowship and are plugged into fellowship.</a:t>
            </a:r>
          </a:p>
          <a:p>
            <a:r>
              <a:rPr lang="en-US" sz="1900" b="1" dirty="0" smtClean="0"/>
              <a:t>Now, you teach them God’s Word.</a:t>
            </a:r>
          </a:p>
          <a:p>
            <a:endParaRPr lang="en-US" dirty="0"/>
          </a:p>
        </p:txBody>
      </p:sp>
    </p:spTree>
    <p:extLst>
      <p:ext uri="{BB962C8B-B14F-4D97-AF65-F5344CB8AC3E}">
        <p14:creationId xmlns:p14="http://schemas.microsoft.com/office/powerpoint/2010/main" val="170352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99001" y="2645603"/>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An Important Distinction</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7937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120</TotalTime>
  <Words>1648</Words>
  <Application>Microsoft Office PowerPoint</Application>
  <PresentationFormat>Widescreen</PresentationFormat>
  <Paragraphs>88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Symbol</vt:lpstr>
      <vt:lpstr>Trebuchet MS</vt:lpstr>
      <vt:lpstr>Wingdings 3</vt:lpstr>
      <vt:lpstr>Facet</vt:lpstr>
      <vt:lpstr>Evangelism</vt:lpstr>
      <vt:lpstr>Evangelism lies at the heart of the Great Commission. A church cannot consider itself a true New Testament Church if it is not equipping the saints and evangelizing the lost.  If evangelism and discipleship are not occurring then the church is not functioning in obedience. Evangelism must be given a high priority in the life of any Church. Without it, a Church will not survive spiritually.  </vt:lpstr>
      <vt:lpstr>Evangelism Defined</vt:lpstr>
      <vt:lpstr>Biblical Words for Evangelism</vt:lpstr>
      <vt:lpstr>Nine words that refer to evangelism</vt:lpstr>
      <vt:lpstr>Nine words that refer to evangelism</vt:lpstr>
      <vt:lpstr>Putting it all Together</vt:lpstr>
      <vt:lpstr>When you share the gospel, close the deal!</vt:lpstr>
      <vt:lpstr>An Important Distinction</vt:lpstr>
      <vt:lpstr>An Important Distinction</vt:lpstr>
      <vt:lpstr>If evangelism were a gift, many Christians would justify their lack of desire to share the Gospel with others on the premise that they did not have the “gift” of evangelism.  The reason I know this to be true is because most Christians do perceive evangelism to be a gift, and I have on numerous occasions heard this excuse. </vt:lpstr>
      <vt:lpstr>Only a select few are called to be evangelists, but we are all called to be witnesses. That means every believer has the responsibility to share the gospel with lost people.</vt:lpstr>
      <vt:lpstr>The Importance of Evangelism</vt:lpstr>
      <vt:lpstr>The Importance of Evangelism</vt:lpstr>
      <vt:lpstr>The Importance of Evangelism</vt:lpstr>
      <vt:lpstr>The Importance of Evangelism</vt:lpstr>
      <vt:lpstr>Biblical Examples of  Evangelism</vt:lpstr>
      <vt:lpstr>Biblical Examples of Evangelism</vt:lpstr>
      <vt:lpstr>Biblical Examples of Evangelism</vt:lpstr>
      <vt:lpstr>Biblical Examples of Evangelism</vt:lpstr>
      <vt:lpstr>Evangelism is the most dynamic aspect of Christian ministry. It is also the most nerve-racking. </vt:lpstr>
      <vt:lpstr>I do not know of any believer who dismisses the need for evangelism. However, very few believers in my experience ever attempt to engage in evangelism</vt:lpstr>
      <vt:lpstr>If evangelism is so important, then why do so few believers engage in it?</vt:lpstr>
      <vt:lpstr>The most effective form of evangelism</vt:lpstr>
      <vt:lpstr>My Personal Standing Offer</vt:lpstr>
      <vt:lpstr>Evangelism</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Evangelism</dc:title>
  <dc:creator>Mark Carpenter</dc:creator>
  <cp:lastModifiedBy>Mark Carpenter</cp:lastModifiedBy>
  <cp:revision>38</cp:revision>
  <dcterms:created xsi:type="dcterms:W3CDTF">2018-03-18T18:26:18Z</dcterms:created>
  <dcterms:modified xsi:type="dcterms:W3CDTF">2018-03-18T20:29:00Z</dcterms:modified>
</cp:coreProperties>
</file>