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0" r:id="rId3"/>
    <p:sldId id="261" r:id="rId4"/>
    <p:sldId id="263" r:id="rId5"/>
    <p:sldId id="262" r:id="rId6"/>
    <p:sldId id="264" r:id="rId7"/>
    <p:sldId id="259" r:id="rId8"/>
    <p:sldId id="265"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468151F-08E3-4AF9-B5A9-CD1B9F538872}"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D378-015A-4F1F-B70A-F188B490CC72}" type="slidenum">
              <a:rPr lang="en-US" smtClean="0"/>
              <a:t>‹#›</a:t>
            </a:fld>
            <a:endParaRPr lang="en-US"/>
          </a:p>
        </p:txBody>
      </p:sp>
    </p:spTree>
    <p:extLst>
      <p:ext uri="{BB962C8B-B14F-4D97-AF65-F5344CB8AC3E}">
        <p14:creationId xmlns:p14="http://schemas.microsoft.com/office/powerpoint/2010/main" val="1038222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68151F-08E3-4AF9-B5A9-CD1B9F538872}"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D378-015A-4F1F-B70A-F188B490CC72}" type="slidenum">
              <a:rPr lang="en-US" smtClean="0"/>
              <a:t>‹#›</a:t>
            </a:fld>
            <a:endParaRPr lang="en-US"/>
          </a:p>
        </p:txBody>
      </p:sp>
    </p:spTree>
    <p:extLst>
      <p:ext uri="{BB962C8B-B14F-4D97-AF65-F5344CB8AC3E}">
        <p14:creationId xmlns:p14="http://schemas.microsoft.com/office/powerpoint/2010/main" val="828265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68151F-08E3-4AF9-B5A9-CD1B9F538872}"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D378-015A-4F1F-B70A-F188B490CC7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0440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68151F-08E3-4AF9-B5A9-CD1B9F538872}"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D378-015A-4F1F-B70A-F188B490CC72}" type="slidenum">
              <a:rPr lang="en-US" smtClean="0"/>
              <a:t>‹#›</a:t>
            </a:fld>
            <a:endParaRPr lang="en-US"/>
          </a:p>
        </p:txBody>
      </p:sp>
    </p:spTree>
    <p:extLst>
      <p:ext uri="{BB962C8B-B14F-4D97-AF65-F5344CB8AC3E}">
        <p14:creationId xmlns:p14="http://schemas.microsoft.com/office/powerpoint/2010/main" val="52335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68151F-08E3-4AF9-B5A9-CD1B9F538872}"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D378-015A-4F1F-B70A-F188B490CC7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9960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68151F-08E3-4AF9-B5A9-CD1B9F538872}"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D378-015A-4F1F-B70A-F188B490CC72}" type="slidenum">
              <a:rPr lang="en-US" smtClean="0"/>
              <a:t>‹#›</a:t>
            </a:fld>
            <a:endParaRPr lang="en-US"/>
          </a:p>
        </p:txBody>
      </p:sp>
    </p:spTree>
    <p:extLst>
      <p:ext uri="{BB962C8B-B14F-4D97-AF65-F5344CB8AC3E}">
        <p14:creationId xmlns:p14="http://schemas.microsoft.com/office/powerpoint/2010/main" val="23628126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68151F-08E3-4AF9-B5A9-CD1B9F538872}"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D378-015A-4F1F-B70A-F188B490CC72}" type="slidenum">
              <a:rPr lang="en-US" smtClean="0"/>
              <a:t>‹#›</a:t>
            </a:fld>
            <a:endParaRPr lang="en-US"/>
          </a:p>
        </p:txBody>
      </p:sp>
    </p:spTree>
    <p:extLst>
      <p:ext uri="{BB962C8B-B14F-4D97-AF65-F5344CB8AC3E}">
        <p14:creationId xmlns:p14="http://schemas.microsoft.com/office/powerpoint/2010/main" val="3454343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68151F-08E3-4AF9-B5A9-CD1B9F538872}"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D378-015A-4F1F-B70A-F188B490CC72}" type="slidenum">
              <a:rPr lang="en-US" smtClean="0"/>
              <a:t>‹#›</a:t>
            </a:fld>
            <a:endParaRPr lang="en-US"/>
          </a:p>
        </p:txBody>
      </p:sp>
    </p:spTree>
    <p:extLst>
      <p:ext uri="{BB962C8B-B14F-4D97-AF65-F5344CB8AC3E}">
        <p14:creationId xmlns:p14="http://schemas.microsoft.com/office/powerpoint/2010/main" val="1861011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68151F-08E3-4AF9-B5A9-CD1B9F538872}"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D378-015A-4F1F-B70A-F188B490CC72}" type="slidenum">
              <a:rPr lang="en-US" smtClean="0"/>
              <a:t>‹#›</a:t>
            </a:fld>
            <a:endParaRPr lang="en-US"/>
          </a:p>
        </p:txBody>
      </p:sp>
    </p:spTree>
    <p:extLst>
      <p:ext uri="{BB962C8B-B14F-4D97-AF65-F5344CB8AC3E}">
        <p14:creationId xmlns:p14="http://schemas.microsoft.com/office/powerpoint/2010/main" val="1952917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68151F-08E3-4AF9-B5A9-CD1B9F538872}" type="datetimeFigureOut">
              <a:rPr lang="en-US" smtClean="0"/>
              <a:t>4/22/2018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D378-015A-4F1F-B70A-F188B490CC72}" type="slidenum">
              <a:rPr lang="en-US" smtClean="0"/>
              <a:t>‹#›</a:t>
            </a:fld>
            <a:endParaRPr lang="en-US"/>
          </a:p>
        </p:txBody>
      </p:sp>
    </p:spTree>
    <p:extLst>
      <p:ext uri="{BB962C8B-B14F-4D97-AF65-F5344CB8AC3E}">
        <p14:creationId xmlns:p14="http://schemas.microsoft.com/office/powerpoint/2010/main" val="1637528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68151F-08E3-4AF9-B5A9-CD1B9F538872}" type="datetimeFigureOut">
              <a:rPr lang="en-US" smtClean="0"/>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96D378-015A-4F1F-B70A-F188B490CC72}" type="slidenum">
              <a:rPr lang="en-US" smtClean="0"/>
              <a:t>‹#›</a:t>
            </a:fld>
            <a:endParaRPr lang="en-US"/>
          </a:p>
        </p:txBody>
      </p:sp>
    </p:spTree>
    <p:extLst>
      <p:ext uri="{BB962C8B-B14F-4D97-AF65-F5344CB8AC3E}">
        <p14:creationId xmlns:p14="http://schemas.microsoft.com/office/powerpoint/2010/main" val="3714351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68151F-08E3-4AF9-B5A9-CD1B9F538872}" type="datetimeFigureOut">
              <a:rPr lang="en-US" smtClean="0"/>
              <a:t>4/22/2018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96D378-015A-4F1F-B70A-F188B490CC72}" type="slidenum">
              <a:rPr lang="en-US" smtClean="0"/>
              <a:t>‹#›</a:t>
            </a:fld>
            <a:endParaRPr lang="en-US"/>
          </a:p>
        </p:txBody>
      </p:sp>
    </p:spTree>
    <p:extLst>
      <p:ext uri="{BB962C8B-B14F-4D97-AF65-F5344CB8AC3E}">
        <p14:creationId xmlns:p14="http://schemas.microsoft.com/office/powerpoint/2010/main" val="173866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468151F-08E3-4AF9-B5A9-CD1B9F538872}" type="datetimeFigureOut">
              <a:rPr lang="en-US" smtClean="0"/>
              <a:t>4/22/2018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96D378-015A-4F1F-B70A-F188B490CC72}" type="slidenum">
              <a:rPr lang="en-US" smtClean="0"/>
              <a:t>‹#›</a:t>
            </a:fld>
            <a:endParaRPr lang="en-US"/>
          </a:p>
        </p:txBody>
      </p:sp>
    </p:spTree>
    <p:extLst>
      <p:ext uri="{BB962C8B-B14F-4D97-AF65-F5344CB8AC3E}">
        <p14:creationId xmlns:p14="http://schemas.microsoft.com/office/powerpoint/2010/main" val="3360879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68151F-08E3-4AF9-B5A9-CD1B9F538872}" type="datetimeFigureOut">
              <a:rPr lang="en-US" smtClean="0"/>
              <a:t>4/22/2018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96D378-015A-4F1F-B70A-F188B490CC72}" type="slidenum">
              <a:rPr lang="en-US" smtClean="0"/>
              <a:t>‹#›</a:t>
            </a:fld>
            <a:endParaRPr lang="en-US"/>
          </a:p>
        </p:txBody>
      </p:sp>
    </p:spTree>
    <p:extLst>
      <p:ext uri="{BB962C8B-B14F-4D97-AF65-F5344CB8AC3E}">
        <p14:creationId xmlns:p14="http://schemas.microsoft.com/office/powerpoint/2010/main" val="1970336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468151F-08E3-4AF9-B5A9-CD1B9F538872}" type="datetimeFigureOut">
              <a:rPr lang="en-US" smtClean="0"/>
              <a:t>4/22/2018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96D378-015A-4F1F-B70A-F188B490CC72}" type="slidenum">
              <a:rPr lang="en-US" smtClean="0"/>
              <a:t>‹#›</a:t>
            </a:fld>
            <a:endParaRPr lang="en-US"/>
          </a:p>
        </p:txBody>
      </p:sp>
    </p:spTree>
    <p:extLst>
      <p:ext uri="{BB962C8B-B14F-4D97-AF65-F5344CB8AC3E}">
        <p14:creationId xmlns:p14="http://schemas.microsoft.com/office/powerpoint/2010/main" val="1927648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96D378-015A-4F1F-B70A-F188B490CC72}" type="slidenum">
              <a:rPr lang="en-US" smtClean="0"/>
              <a:t>‹#›</a:t>
            </a:fld>
            <a:endParaRPr lang="en-US"/>
          </a:p>
        </p:txBody>
      </p:sp>
      <p:sp>
        <p:nvSpPr>
          <p:cNvPr id="5" name="Date Placeholder 4"/>
          <p:cNvSpPr>
            <a:spLocks noGrp="1"/>
          </p:cNvSpPr>
          <p:nvPr>
            <p:ph type="dt" sz="half" idx="10"/>
          </p:nvPr>
        </p:nvSpPr>
        <p:spPr/>
        <p:txBody>
          <a:bodyPr/>
          <a:lstStyle/>
          <a:p>
            <a:fld id="{5468151F-08E3-4AF9-B5A9-CD1B9F538872}" type="datetimeFigureOut">
              <a:rPr lang="en-US" smtClean="0"/>
              <a:t>4/22/2018</a:t>
            </a:fld>
            <a:endParaRPr lang="en-US"/>
          </a:p>
        </p:txBody>
      </p:sp>
    </p:spTree>
    <p:extLst>
      <p:ext uri="{BB962C8B-B14F-4D97-AF65-F5344CB8AC3E}">
        <p14:creationId xmlns:p14="http://schemas.microsoft.com/office/powerpoint/2010/main" val="2790665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68151F-08E3-4AF9-B5A9-CD1B9F538872}" type="datetimeFigureOut">
              <a:rPr lang="en-US" smtClean="0"/>
              <a:t>4/22/2018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D96D378-015A-4F1F-B70A-F188B490CC72}" type="slidenum">
              <a:rPr lang="en-US" smtClean="0"/>
              <a:t>‹#›</a:t>
            </a:fld>
            <a:endParaRPr lang="en-US"/>
          </a:p>
        </p:txBody>
      </p:sp>
    </p:spTree>
    <p:extLst>
      <p:ext uri="{BB962C8B-B14F-4D97-AF65-F5344CB8AC3E}">
        <p14:creationId xmlns:p14="http://schemas.microsoft.com/office/powerpoint/2010/main" val="13508353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6820" y="3158642"/>
            <a:ext cx="7766936" cy="1440640"/>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16600" b="1" dirty="0" smtClean="0">
                <a:ln/>
                <a:solidFill>
                  <a:schemeClr val="accent3"/>
                </a:solidFill>
              </a:rPr>
              <a:t>Abide</a:t>
            </a:r>
            <a:endParaRPr lang="en-US" sz="166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03584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a:ln/>
                <a:solidFill>
                  <a:schemeClr val="accent3"/>
                </a:solidFill>
              </a:rPr>
              <a:t>Why is Abiding in Christ so Important?</a:t>
            </a:r>
          </a:p>
        </p:txBody>
      </p:sp>
      <p:sp>
        <p:nvSpPr>
          <p:cNvPr id="3" name="Content Placeholder 2"/>
          <p:cNvSpPr>
            <a:spLocks noGrp="1"/>
          </p:cNvSpPr>
          <p:nvPr>
            <p:ph idx="1"/>
          </p:nvPr>
        </p:nvSpPr>
        <p:spPr>
          <a:xfrm>
            <a:off x="677333" y="1596044"/>
            <a:ext cx="9281313" cy="4929447"/>
          </a:xfrm>
        </p:spPr>
        <p:txBody>
          <a:bodyPr>
            <a:normAutofit/>
          </a:bodyPr>
          <a:lstStyle/>
          <a:p>
            <a:r>
              <a:rPr lang="en-US" sz="2000" b="1" dirty="0" smtClean="0"/>
              <a:t>God commands it</a:t>
            </a:r>
          </a:p>
          <a:p>
            <a:r>
              <a:rPr lang="en-US" sz="2000" b="1" dirty="0" smtClean="0"/>
              <a:t>You cannot bear fruit unless you abide in Christ</a:t>
            </a:r>
          </a:p>
          <a:p>
            <a:r>
              <a:rPr lang="en-US" sz="2000" b="1" dirty="0" smtClean="0"/>
              <a:t>If you abide in Christ you will bear much fruit</a:t>
            </a:r>
          </a:p>
          <a:p>
            <a:r>
              <a:rPr lang="en-US" sz="2000" b="1" dirty="0" smtClean="0"/>
              <a:t>If you do not abide in Christ your life will be unproductive and wasted</a:t>
            </a:r>
          </a:p>
          <a:p>
            <a:r>
              <a:rPr lang="en-US" sz="2000" b="1" dirty="0" smtClean="0"/>
              <a:t>Abiding in Christ leads to a productive and effective prayer life</a:t>
            </a:r>
          </a:p>
          <a:p>
            <a:r>
              <a:rPr lang="en-US" sz="2000" b="1" dirty="0" smtClean="0"/>
              <a:t>Abiding in Christ glorifies the father</a:t>
            </a:r>
          </a:p>
          <a:p>
            <a:r>
              <a:rPr lang="en-US" sz="2000" b="1" dirty="0" smtClean="0"/>
              <a:t>Abiding in Christ gives us the power to live in obedience to God’s commands</a:t>
            </a:r>
          </a:p>
          <a:p>
            <a:r>
              <a:rPr lang="en-US" sz="2000" b="1" dirty="0" smtClean="0"/>
              <a:t>As we live in obedience to God’s commands we will prove our love for Him</a:t>
            </a:r>
          </a:p>
          <a:p>
            <a:r>
              <a:rPr lang="en-US" sz="2000" b="1" dirty="0" smtClean="0"/>
              <a:t>Abiding in Christ will lead to a life that is full of His joy!</a:t>
            </a:r>
          </a:p>
          <a:p>
            <a:pPr marL="0" indent="0">
              <a:buNone/>
            </a:pPr>
            <a:endParaRPr lang="en-US" dirty="0"/>
          </a:p>
        </p:txBody>
      </p:sp>
    </p:spTree>
    <p:extLst>
      <p:ext uri="{BB962C8B-B14F-4D97-AF65-F5344CB8AC3E}">
        <p14:creationId xmlns:p14="http://schemas.microsoft.com/office/powerpoint/2010/main" val="18181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776131"/>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If you want a life of significance, fruit, love and joy, then get close to Jesus and stay put!</a:t>
            </a:r>
            <a:endParaRPr lang="en-US"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8032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Abide is one </a:t>
            </a:r>
            <a:r>
              <a:rPr lang="en-US" sz="4000" b="1" dirty="0">
                <a:ln/>
                <a:solidFill>
                  <a:schemeClr val="accent3"/>
                </a:solidFill>
              </a:rPr>
              <a:t>of John’s favorite words. </a:t>
            </a:r>
            <a:r>
              <a:rPr lang="en-US" b="1" dirty="0">
                <a:ln/>
                <a:solidFill>
                  <a:schemeClr val="accent3"/>
                </a:solidFill>
              </a:rPr>
              <a:t/>
            </a:r>
            <a:br>
              <a:rPr lang="en-US" b="1" dirty="0">
                <a:ln/>
                <a:solidFill>
                  <a:schemeClr val="accent3"/>
                </a:solidFill>
              </a:rPr>
            </a:br>
            <a:endParaRPr lang="en-US" b="1" dirty="0">
              <a:ln/>
              <a:solidFill>
                <a:schemeClr val="accent3"/>
              </a:solidFill>
            </a:endParaRPr>
          </a:p>
        </p:txBody>
      </p:sp>
      <p:sp>
        <p:nvSpPr>
          <p:cNvPr id="3" name="Content Placeholder 2"/>
          <p:cNvSpPr>
            <a:spLocks noGrp="1"/>
          </p:cNvSpPr>
          <p:nvPr>
            <p:ph idx="1"/>
          </p:nvPr>
        </p:nvSpPr>
        <p:spPr/>
        <p:txBody>
          <a:bodyPr/>
          <a:lstStyle/>
          <a:p>
            <a:r>
              <a:rPr lang="en-US" dirty="0"/>
              <a:t>John uses the word </a:t>
            </a:r>
            <a:r>
              <a:rPr lang="en-US" dirty="0" smtClean="0"/>
              <a:t>“abide” </a:t>
            </a:r>
            <a:r>
              <a:rPr lang="en-US" dirty="0"/>
              <a:t>in the following places; in the gospel 1:32, 33, 38, 39, 2:12, 3:36, 4:40, 5:38, 6:27, 56, 7:9, 8:31, 35, 9:41, 10:40, 11:6, 12:24, 34, 46, 14:10, 16, 17, 25, 15:4, 5, 6, 7, 9, 10, 11, 16, 19:31, 21:22, 23; in the first epistle, 2:6, 10, 14, 17, 19, 24, 27, 28, 3:6, 9, 14, 15, 17, 24, 4:12, 13, 15, 16; in the second epistle, 2:9. The words abide, dwell, tarry, continue, be present, are the various translations in the A.V. Study these places where the word occurs, and obtain a comprehensive view of its usage. (54x</a:t>
            </a:r>
            <a:r>
              <a:rPr lang="en-US" dirty="0" smtClean="0"/>
              <a:t>)</a:t>
            </a:r>
          </a:p>
          <a:p>
            <a:r>
              <a:rPr lang="en-US" dirty="0" smtClean="0"/>
              <a:t>I Corinthians 13:13 is the only time this word is used by someone other than John</a:t>
            </a:r>
            <a:endParaRPr lang="en-US" dirty="0"/>
          </a:p>
        </p:txBody>
      </p:sp>
    </p:spTree>
    <p:extLst>
      <p:ext uri="{BB962C8B-B14F-4D97-AF65-F5344CB8AC3E}">
        <p14:creationId xmlns:p14="http://schemas.microsoft.com/office/powerpoint/2010/main" val="329863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“Abide” used John’s Gospel</a:t>
            </a:r>
            <a:endParaRPr lang="en-US" sz="4400" b="1" dirty="0">
              <a:ln/>
              <a:solidFill>
                <a:schemeClr val="accent3"/>
              </a:solidFill>
            </a:endParaRPr>
          </a:p>
        </p:txBody>
      </p:sp>
      <p:sp>
        <p:nvSpPr>
          <p:cNvPr id="3" name="Content Placeholder 2"/>
          <p:cNvSpPr>
            <a:spLocks noGrp="1"/>
          </p:cNvSpPr>
          <p:nvPr>
            <p:ph idx="1"/>
          </p:nvPr>
        </p:nvSpPr>
        <p:spPr/>
        <p:txBody>
          <a:bodyPr/>
          <a:lstStyle/>
          <a:p>
            <a:r>
              <a:rPr lang="en-US" b="1" dirty="0"/>
              <a:t>John </a:t>
            </a:r>
            <a:r>
              <a:rPr lang="en-US" b="1" dirty="0" smtClean="0"/>
              <a:t>1:32-33</a:t>
            </a:r>
            <a:r>
              <a:rPr lang="en-US" dirty="0" smtClean="0"/>
              <a:t>; John </a:t>
            </a:r>
            <a:r>
              <a:rPr lang="en-US" dirty="0"/>
              <a:t>testified saying, "I have seen the Spirit descending as a dove out of heaven, and He </a:t>
            </a:r>
            <a:r>
              <a:rPr lang="en-US" b="1" dirty="0">
                <a:solidFill>
                  <a:srgbClr val="FF0000"/>
                </a:solidFill>
              </a:rPr>
              <a:t>remained</a:t>
            </a:r>
            <a:r>
              <a:rPr lang="en-US" dirty="0"/>
              <a:t> upon Him. 33 "I did not recognize Him, but He who sent me to baptize in water said to me, 'He upon whom you see the Spirit descending and </a:t>
            </a:r>
            <a:r>
              <a:rPr lang="en-US" b="1" dirty="0">
                <a:solidFill>
                  <a:srgbClr val="FF0000"/>
                </a:solidFill>
              </a:rPr>
              <a:t>remaining</a:t>
            </a:r>
            <a:r>
              <a:rPr lang="en-US" dirty="0"/>
              <a:t> upon Him, this is the One who baptizes in the Holy Spirit.' </a:t>
            </a:r>
            <a:endParaRPr lang="en-US" dirty="0" smtClean="0"/>
          </a:p>
          <a:p>
            <a:r>
              <a:rPr lang="en-US" dirty="0"/>
              <a:t> </a:t>
            </a:r>
            <a:r>
              <a:rPr lang="en-US" b="1" dirty="0"/>
              <a:t>John 2:11-12; </a:t>
            </a:r>
            <a:r>
              <a:rPr lang="en-US" dirty="0" smtClean="0"/>
              <a:t>This </a:t>
            </a:r>
            <a:r>
              <a:rPr lang="en-US" dirty="0"/>
              <a:t>beginning of His signs Jesus did in Cana of Galilee, and manifested His glory, and His disciples believed in Him. 12 After this He went down to Capernaum, He and His mother and His brothers and His disciples; and they </a:t>
            </a:r>
            <a:r>
              <a:rPr lang="en-US" b="1" dirty="0">
                <a:solidFill>
                  <a:srgbClr val="FF0000"/>
                </a:solidFill>
              </a:rPr>
              <a:t>stayed</a:t>
            </a:r>
            <a:r>
              <a:rPr lang="en-US" dirty="0"/>
              <a:t> there a few </a:t>
            </a:r>
            <a:r>
              <a:rPr lang="en-US" dirty="0" smtClean="0"/>
              <a:t>days.</a:t>
            </a:r>
          </a:p>
          <a:p>
            <a:r>
              <a:rPr lang="en-US" b="1" dirty="0"/>
              <a:t>John 3:36; </a:t>
            </a:r>
            <a:r>
              <a:rPr lang="en-US" dirty="0" smtClean="0"/>
              <a:t>"</a:t>
            </a:r>
            <a:r>
              <a:rPr lang="en-US" dirty="0"/>
              <a:t>He who believes in the Son has eternal life; but he who does not obey the Son will not see life, but the wrath of God </a:t>
            </a:r>
            <a:r>
              <a:rPr lang="en-US" b="1" dirty="0">
                <a:solidFill>
                  <a:srgbClr val="FF0000"/>
                </a:solidFill>
              </a:rPr>
              <a:t>abides</a:t>
            </a:r>
            <a:r>
              <a:rPr lang="en-US" dirty="0"/>
              <a:t> on him."</a:t>
            </a:r>
            <a:endParaRPr lang="en-US" dirty="0" smtClean="0"/>
          </a:p>
          <a:p>
            <a:endParaRPr lang="en-US" dirty="0"/>
          </a:p>
        </p:txBody>
      </p:sp>
    </p:spTree>
    <p:extLst>
      <p:ext uri="{BB962C8B-B14F-4D97-AF65-F5344CB8AC3E}">
        <p14:creationId xmlns:p14="http://schemas.microsoft.com/office/powerpoint/2010/main" val="1767765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“Abide” used John’s Gospel</a:t>
            </a:r>
          </a:p>
        </p:txBody>
      </p:sp>
      <p:sp>
        <p:nvSpPr>
          <p:cNvPr id="3" name="Content Placeholder 2"/>
          <p:cNvSpPr>
            <a:spLocks noGrp="1"/>
          </p:cNvSpPr>
          <p:nvPr>
            <p:ph idx="1"/>
          </p:nvPr>
        </p:nvSpPr>
        <p:spPr/>
        <p:txBody>
          <a:bodyPr/>
          <a:lstStyle/>
          <a:p>
            <a:r>
              <a:rPr lang="en-US" b="1" dirty="0"/>
              <a:t>John 4:39-40; </a:t>
            </a:r>
            <a:r>
              <a:rPr lang="en-US" dirty="0" smtClean="0"/>
              <a:t>From </a:t>
            </a:r>
            <a:r>
              <a:rPr lang="en-US" dirty="0"/>
              <a:t>that city many of the Samaritans believed in Him because of the word of the woman who testified, "He told me all the things that I have done." 40 So when the Samaritans came to Jesus, they were asking Him to </a:t>
            </a:r>
            <a:r>
              <a:rPr lang="en-US" b="1" dirty="0">
                <a:solidFill>
                  <a:srgbClr val="FF0000"/>
                </a:solidFill>
              </a:rPr>
              <a:t>stay</a:t>
            </a:r>
            <a:r>
              <a:rPr lang="en-US" dirty="0"/>
              <a:t> with them; and He </a:t>
            </a:r>
            <a:r>
              <a:rPr lang="en-US" b="1" dirty="0">
                <a:solidFill>
                  <a:srgbClr val="FF0000"/>
                </a:solidFill>
              </a:rPr>
              <a:t>stayed</a:t>
            </a:r>
            <a:r>
              <a:rPr lang="en-US" dirty="0"/>
              <a:t> there two days. </a:t>
            </a:r>
            <a:endParaRPr lang="en-US" dirty="0" smtClean="0"/>
          </a:p>
          <a:p>
            <a:r>
              <a:rPr lang="en-US" b="1" dirty="0"/>
              <a:t>John 5:37-38; </a:t>
            </a:r>
            <a:r>
              <a:rPr lang="en-US" dirty="0" smtClean="0"/>
              <a:t>"</a:t>
            </a:r>
            <a:r>
              <a:rPr lang="en-US" dirty="0"/>
              <a:t>And the Father who sent Me, He has testified of Me. You have neither heard His voice at any time nor seen His form. 38 "You do not have His word </a:t>
            </a:r>
            <a:r>
              <a:rPr lang="en-US" b="1" dirty="0">
                <a:solidFill>
                  <a:srgbClr val="FF0000"/>
                </a:solidFill>
              </a:rPr>
              <a:t>abiding</a:t>
            </a:r>
            <a:r>
              <a:rPr lang="en-US" dirty="0"/>
              <a:t> in you, for you do not believe Him whom He sent</a:t>
            </a:r>
            <a:r>
              <a:rPr lang="en-US" dirty="0" smtClean="0"/>
              <a:t>.</a:t>
            </a:r>
          </a:p>
          <a:p>
            <a:r>
              <a:rPr lang="en-US" b="1" dirty="0"/>
              <a:t>John </a:t>
            </a:r>
            <a:r>
              <a:rPr lang="en-US" b="1" dirty="0" smtClean="0"/>
              <a:t>6:26-27</a:t>
            </a:r>
            <a:r>
              <a:rPr lang="en-US" b="1" dirty="0"/>
              <a:t>; </a:t>
            </a:r>
            <a:r>
              <a:rPr lang="en-US" dirty="0" smtClean="0"/>
              <a:t>"Jesus </a:t>
            </a:r>
            <a:r>
              <a:rPr lang="en-US" dirty="0"/>
              <a:t>answered them and said, "Truly, truly, I say to you, you seek Me, not because you saw signs, but because you ate of the loaves and were filled</a:t>
            </a:r>
            <a:r>
              <a:rPr lang="en-US" dirty="0" smtClean="0"/>
              <a:t>. Do </a:t>
            </a:r>
            <a:r>
              <a:rPr lang="en-US" dirty="0"/>
              <a:t>not work for the food which perishes, but for the food which </a:t>
            </a:r>
            <a:r>
              <a:rPr lang="en-US" b="1" dirty="0">
                <a:solidFill>
                  <a:srgbClr val="FF0000"/>
                </a:solidFill>
              </a:rPr>
              <a:t>endures</a:t>
            </a:r>
            <a:r>
              <a:rPr lang="en-US" dirty="0"/>
              <a:t> to eternal life, which the Son of Man will give to you, for on Him the Father, God, has set His seal." </a:t>
            </a:r>
            <a:endParaRPr lang="en-US" dirty="0" smtClean="0"/>
          </a:p>
          <a:p>
            <a:endParaRPr lang="en-US" dirty="0" smtClean="0"/>
          </a:p>
          <a:p>
            <a:endParaRPr lang="en-US" dirty="0"/>
          </a:p>
        </p:txBody>
      </p:sp>
    </p:spTree>
    <p:extLst>
      <p:ext uri="{BB962C8B-B14F-4D97-AF65-F5344CB8AC3E}">
        <p14:creationId xmlns:p14="http://schemas.microsoft.com/office/powerpoint/2010/main" val="70861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“Abide” used John’s Gospel</a:t>
            </a:r>
          </a:p>
        </p:txBody>
      </p:sp>
      <p:sp>
        <p:nvSpPr>
          <p:cNvPr id="3" name="Content Placeholder 2"/>
          <p:cNvSpPr>
            <a:spLocks noGrp="1"/>
          </p:cNvSpPr>
          <p:nvPr>
            <p:ph idx="1"/>
          </p:nvPr>
        </p:nvSpPr>
        <p:spPr/>
        <p:txBody>
          <a:bodyPr/>
          <a:lstStyle/>
          <a:p>
            <a:r>
              <a:rPr lang="en-US" b="1" dirty="0"/>
              <a:t>John 8:31-32; </a:t>
            </a:r>
            <a:r>
              <a:rPr lang="en-US" dirty="0" smtClean="0"/>
              <a:t>So </a:t>
            </a:r>
            <a:r>
              <a:rPr lang="en-US" dirty="0"/>
              <a:t>Jesus was saying to those Jews who had believed Him, "If you </a:t>
            </a:r>
            <a:r>
              <a:rPr lang="en-US" b="1" dirty="0">
                <a:solidFill>
                  <a:srgbClr val="FF0000"/>
                </a:solidFill>
              </a:rPr>
              <a:t>continue</a:t>
            </a:r>
            <a:r>
              <a:rPr lang="en-US" dirty="0"/>
              <a:t> in My word, then you are truly disciples of Mine; 32 and you will know the truth, and the truth will make you free." </a:t>
            </a:r>
            <a:endParaRPr lang="en-US" dirty="0" smtClean="0"/>
          </a:p>
          <a:p>
            <a:r>
              <a:rPr lang="en-US" b="1" dirty="0"/>
              <a:t>John 12:32-34; </a:t>
            </a:r>
            <a:r>
              <a:rPr lang="en-US" dirty="0" smtClean="0"/>
              <a:t>"</a:t>
            </a:r>
            <a:r>
              <a:rPr lang="en-US" dirty="0"/>
              <a:t>And I, if I am lifted up from the earth, will draw all men to Myself." 33 But He was saying this to indicate the kind of death by which He was to die. 34 The crowd then answered Him, "We have heard out of the Law that the Christ is to </a:t>
            </a:r>
            <a:r>
              <a:rPr lang="en-US" b="1" dirty="0">
                <a:solidFill>
                  <a:srgbClr val="FF0000"/>
                </a:solidFill>
              </a:rPr>
              <a:t>remain</a:t>
            </a:r>
            <a:r>
              <a:rPr lang="en-US" dirty="0"/>
              <a:t> forever; and how can You say, 'The Son of Man must be lifted up'? Who is this Son of Man?" </a:t>
            </a:r>
            <a:endParaRPr lang="en-US" dirty="0" smtClean="0"/>
          </a:p>
          <a:p>
            <a:r>
              <a:rPr lang="en-US" b="1" dirty="0"/>
              <a:t>John 14:16; </a:t>
            </a:r>
            <a:r>
              <a:rPr lang="en-US" dirty="0" smtClean="0"/>
              <a:t>"</a:t>
            </a:r>
            <a:r>
              <a:rPr lang="en-US" dirty="0"/>
              <a:t>I will ask the Father, and He will give you another Helper, that He may be with you forever; 17 that is the Spirit of truth, whom the world cannot </a:t>
            </a:r>
            <a:r>
              <a:rPr lang="en-US" dirty="0" smtClean="0"/>
              <a:t>receive</a:t>
            </a:r>
            <a:r>
              <a:rPr lang="en-US" dirty="0"/>
              <a:t>, because it does not see Him or know Him, but you know Him because He </a:t>
            </a:r>
            <a:r>
              <a:rPr lang="en-US" b="1" dirty="0">
                <a:solidFill>
                  <a:srgbClr val="FF0000"/>
                </a:solidFill>
              </a:rPr>
              <a:t>abides</a:t>
            </a:r>
            <a:r>
              <a:rPr lang="en-US" dirty="0"/>
              <a:t> with you and will be in you.</a:t>
            </a:r>
            <a:endParaRPr lang="en-US" dirty="0" smtClean="0"/>
          </a:p>
          <a:p>
            <a:endParaRPr lang="en-US" dirty="0"/>
          </a:p>
        </p:txBody>
      </p:sp>
    </p:spTree>
    <p:extLst>
      <p:ext uri="{BB962C8B-B14F-4D97-AF65-F5344CB8AC3E}">
        <p14:creationId xmlns:p14="http://schemas.microsoft.com/office/powerpoint/2010/main" val="2840139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A simple meaning</a:t>
            </a:r>
            <a:endParaRPr lang="en-US" sz="4000" b="1" dirty="0">
              <a:ln/>
              <a:solidFill>
                <a:schemeClr val="accent3"/>
              </a:solidFill>
            </a:endParaRPr>
          </a:p>
        </p:txBody>
      </p:sp>
      <p:sp>
        <p:nvSpPr>
          <p:cNvPr id="3" name="Content Placeholder 2"/>
          <p:cNvSpPr>
            <a:spLocks noGrp="1"/>
          </p:cNvSpPr>
          <p:nvPr>
            <p:ph idx="1"/>
          </p:nvPr>
        </p:nvSpPr>
        <p:spPr/>
        <p:txBody>
          <a:bodyPr/>
          <a:lstStyle/>
          <a:p>
            <a:r>
              <a:rPr lang="en-US" dirty="0" smtClean="0">
                <a:latin typeface="+mj-lt"/>
              </a:rPr>
              <a:t>He uses it over 50 times. </a:t>
            </a:r>
          </a:p>
          <a:p>
            <a:r>
              <a:rPr lang="en-US" b="1" dirty="0" err="1" smtClean="0">
                <a:latin typeface="Symbol" panose="05050102010706020507" pitchFamily="18" charset="2"/>
              </a:rPr>
              <a:t>meno</a:t>
            </a:r>
            <a:r>
              <a:rPr lang="en-US" b="1" dirty="0"/>
              <a:t>: </a:t>
            </a:r>
            <a:r>
              <a:rPr lang="en-US" b="1" dirty="0" smtClean="0"/>
              <a:t>(</a:t>
            </a:r>
            <a:r>
              <a:rPr lang="en-US" b="1" dirty="0" err="1" smtClean="0"/>
              <a:t>meno</a:t>
            </a:r>
            <a:r>
              <a:rPr lang="en-US" b="1" dirty="0" smtClean="0"/>
              <a:t>)</a:t>
            </a:r>
          </a:p>
          <a:p>
            <a:r>
              <a:rPr lang="en-US" dirty="0" smtClean="0"/>
              <a:t>To </a:t>
            </a:r>
            <a:r>
              <a:rPr lang="en-US" dirty="0"/>
              <a:t>stay, stand fast, abide, stay at home, stay where one is, not stir, to remain as one was, to remain as before</a:t>
            </a:r>
            <a:r>
              <a:rPr lang="en-US" dirty="0" smtClean="0"/>
              <a:t>. To </a:t>
            </a:r>
            <a:r>
              <a:rPr lang="en-US" dirty="0"/>
              <a:t>sojourn, to tarry, to dwell at one’s own house, to tarry as a guest, to loge, to maintain unbroken fellowship with </a:t>
            </a:r>
            <a:r>
              <a:rPr lang="en-US" dirty="0" smtClean="0"/>
              <a:t>one, </a:t>
            </a:r>
            <a:r>
              <a:rPr lang="en-US" dirty="0"/>
              <a:t>to adhere to his party, to be constantly present to help one, to put constant influence upon one.” </a:t>
            </a:r>
            <a:endParaRPr lang="en-US" dirty="0" smtClean="0"/>
          </a:p>
          <a:p>
            <a:r>
              <a:rPr lang="en-US" dirty="0" smtClean="0"/>
              <a:t>A simple definition:</a:t>
            </a:r>
          </a:p>
          <a:p>
            <a:r>
              <a:rPr lang="en-US" sz="3600" b="1" dirty="0" smtClean="0">
                <a:solidFill>
                  <a:srgbClr val="FF0000"/>
                </a:solidFill>
              </a:rPr>
              <a:t>Stay put!</a:t>
            </a:r>
          </a:p>
          <a:p>
            <a:endParaRPr lang="en-US" dirty="0"/>
          </a:p>
        </p:txBody>
      </p:sp>
    </p:spTree>
    <p:extLst>
      <p:ext uri="{BB962C8B-B14F-4D97-AF65-F5344CB8AC3E}">
        <p14:creationId xmlns:p14="http://schemas.microsoft.com/office/powerpoint/2010/main" val="94620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A profound </a:t>
            </a:r>
            <a:r>
              <a:rPr lang="en-US" sz="4400" b="1" dirty="0">
                <a:ln/>
                <a:solidFill>
                  <a:schemeClr val="accent3"/>
                </a:solidFill>
              </a:rPr>
              <a:t>implication</a:t>
            </a:r>
          </a:p>
        </p:txBody>
      </p:sp>
      <p:sp>
        <p:nvSpPr>
          <p:cNvPr id="3" name="Content Placeholder 2"/>
          <p:cNvSpPr>
            <a:spLocks noGrp="1"/>
          </p:cNvSpPr>
          <p:nvPr>
            <p:ph idx="1"/>
          </p:nvPr>
        </p:nvSpPr>
        <p:spPr/>
        <p:txBody>
          <a:bodyPr/>
          <a:lstStyle/>
          <a:p>
            <a:r>
              <a:rPr lang="en-US" dirty="0"/>
              <a:t>In our fast-paced society, who has the time to stay put or sit around? But that is exactly what Jesus commands his followers to do in order to be productive: “Abide in Me, and I in you” </a:t>
            </a:r>
            <a:r>
              <a:rPr lang="en-US" dirty="0" smtClean="0"/>
              <a:t>John 15:4</a:t>
            </a:r>
          </a:p>
          <a:p>
            <a:r>
              <a:rPr lang="en-US" dirty="0"/>
              <a:t>The word therefore has the idea of permanence of position, occupying a place as one’s dwelling place, holding and maintaining unbroken communion and fellowship with another</a:t>
            </a:r>
            <a:r>
              <a:rPr lang="en-US" dirty="0" smtClean="0"/>
              <a:t>.</a:t>
            </a:r>
          </a:p>
          <a:p>
            <a:r>
              <a:rPr lang="en-US" dirty="0" smtClean="0"/>
              <a:t>To abide in Christ is to live in His presence.</a:t>
            </a:r>
          </a:p>
          <a:p>
            <a:r>
              <a:rPr lang="en-US" dirty="0" smtClean="0"/>
              <a:t>It is to live in unbroken communion with Jesus.</a:t>
            </a:r>
          </a:p>
          <a:p>
            <a:r>
              <a:rPr lang="en-US" dirty="0" smtClean="0"/>
              <a:t>To stay in His house, means you abide by His rules!</a:t>
            </a:r>
            <a:endParaRPr lang="en-US" dirty="0"/>
          </a:p>
          <a:p>
            <a:endParaRPr lang="en-US" dirty="0"/>
          </a:p>
        </p:txBody>
      </p:sp>
    </p:spTree>
    <p:extLst>
      <p:ext uri="{BB962C8B-B14F-4D97-AF65-F5344CB8AC3E}">
        <p14:creationId xmlns:p14="http://schemas.microsoft.com/office/powerpoint/2010/main" val="764663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54" y="609600"/>
            <a:ext cx="9983586"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What does abiding in Jesus look like?</a:t>
            </a:r>
            <a:endParaRPr lang="en-US" sz="4000" b="1" dirty="0">
              <a:ln/>
              <a:solidFill>
                <a:schemeClr val="accent3"/>
              </a:solidFill>
            </a:endParaRPr>
          </a:p>
        </p:txBody>
      </p:sp>
      <p:sp>
        <p:nvSpPr>
          <p:cNvPr id="3" name="Content Placeholder 2"/>
          <p:cNvSpPr>
            <a:spLocks noGrp="1"/>
          </p:cNvSpPr>
          <p:nvPr>
            <p:ph idx="1"/>
          </p:nvPr>
        </p:nvSpPr>
        <p:spPr>
          <a:xfrm>
            <a:off x="166254" y="2160589"/>
            <a:ext cx="9107748" cy="3880773"/>
          </a:xfrm>
        </p:spPr>
        <p:txBody>
          <a:bodyPr>
            <a:normAutofit fontScale="92500" lnSpcReduction="10000"/>
          </a:bodyPr>
          <a:lstStyle/>
          <a:p>
            <a:r>
              <a:rPr lang="en-US" sz="2400" b="1" dirty="0" smtClean="0"/>
              <a:t>Think of a home as it should be:</a:t>
            </a:r>
          </a:p>
          <a:p>
            <a:r>
              <a:rPr lang="en-US" sz="2400" b="1" dirty="0" smtClean="0"/>
              <a:t>It is a place where you live</a:t>
            </a:r>
          </a:p>
          <a:p>
            <a:r>
              <a:rPr lang="en-US" sz="2400" b="1" dirty="0" smtClean="0"/>
              <a:t>It is a place where you eat and sleep</a:t>
            </a:r>
          </a:p>
          <a:p>
            <a:r>
              <a:rPr lang="en-US" sz="2400" b="1" dirty="0" smtClean="0"/>
              <a:t>It is a place where you raise your family</a:t>
            </a:r>
          </a:p>
          <a:p>
            <a:r>
              <a:rPr lang="en-US" sz="2400" b="1" dirty="0" smtClean="0"/>
              <a:t>It is a place where your valuable possessions are kept</a:t>
            </a:r>
          </a:p>
          <a:p>
            <a:r>
              <a:rPr lang="en-US" sz="2400" b="1" dirty="0" smtClean="0"/>
              <a:t>It is a place that you lock down and secure to keep thieves out</a:t>
            </a:r>
          </a:p>
          <a:p>
            <a:r>
              <a:rPr lang="en-US" sz="2400" b="1" dirty="0" smtClean="0"/>
              <a:t>It is a place of security</a:t>
            </a:r>
          </a:p>
          <a:p>
            <a:r>
              <a:rPr lang="en-US" sz="2400" b="1" dirty="0" smtClean="0"/>
              <a:t>It is a place of refuge</a:t>
            </a:r>
          </a:p>
          <a:p>
            <a:r>
              <a:rPr lang="en-US" sz="2400" b="1" dirty="0" smtClean="0"/>
              <a:t>After a long day it is the place you always return to</a:t>
            </a:r>
          </a:p>
          <a:p>
            <a:endParaRPr lang="en-US" dirty="0" smtClean="0"/>
          </a:p>
          <a:p>
            <a:endParaRPr lang="en-US" dirty="0"/>
          </a:p>
        </p:txBody>
      </p:sp>
    </p:spTree>
    <p:extLst>
      <p:ext uri="{BB962C8B-B14F-4D97-AF65-F5344CB8AC3E}">
        <p14:creationId xmlns:p14="http://schemas.microsoft.com/office/powerpoint/2010/main" val="2247636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a:ln/>
                <a:solidFill>
                  <a:schemeClr val="accent3"/>
                </a:solidFill>
              </a:rPr>
              <a:t>Why is Abiding in Christ so Important?</a:t>
            </a:r>
          </a:p>
        </p:txBody>
      </p:sp>
      <p:sp>
        <p:nvSpPr>
          <p:cNvPr id="3" name="Content Placeholder 2"/>
          <p:cNvSpPr>
            <a:spLocks noGrp="1"/>
          </p:cNvSpPr>
          <p:nvPr>
            <p:ph idx="1"/>
          </p:nvPr>
        </p:nvSpPr>
        <p:spPr>
          <a:xfrm>
            <a:off x="677334" y="2160589"/>
            <a:ext cx="8857364" cy="4364902"/>
          </a:xfrm>
        </p:spPr>
        <p:txBody>
          <a:bodyPr>
            <a:normAutofit lnSpcReduction="10000"/>
          </a:bodyPr>
          <a:lstStyle/>
          <a:p>
            <a:r>
              <a:rPr lang="en-US" dirty="0"/>
              <a:t>1 "I am the true vine, and My Father is the vinedresser. 2 "Every branch in Me that does not bear fruit, He takes away; and every branch that bears fruit, He prunes it so that it may bear more fruit. 3 "You are already clean because of the word which I have spoken to you. 4 "</a:t>
            </a:r>
            <a:r>
              <a:rPr lang="en-US" dirty="0">
                <a:solidFill>
                  <a:srgbClr val="FF0000"/>
                </a:solidFill>
              </a:rPr>
              <a:t>Abide </a:t>
            </a:r>
            <a:r>
              <a:rPr lang="en-US" dirty="0"/>
              <a:t>in Me, and I in you. As the branch cannot </a:t>
            </a:r>
            <a:r>
              <a:rPr lang="en-US" dirty="0" smtClean="0"/>
              <a:t>bear </a:t>
            </a:r>
            <a:r>
              <a:rPr lang="en-US" dirty="0"/>
              <a:t>fruit of itself unless </a:t>
            </a:r>
            <a:r>
              <a:rPr lang="en-US" dirty="0" smtClean="0"/>
              <a:t>it </a:t>
            </a:r>
            <a:r>
              <a:rPr lang="en-US" dirty="0">
                <a:solidFill>
                  <a:srgbClr val="FF0000"/>
                </a:solidFill>
              </a:rPr>
              <a:t>abides</a:t>
            </a:r>
            <a:r>
              <a:rPr lang="en-US" dirty="0"/>
              <a:t> in the vine, so neither can you unless </a:t>
            </a:r>
            <a:r>
              <a:rPr lang="en-US" dirty="0" smtClean="0"/>
              <a:t>you </a:t>
            </a:r>
            <a:r>
              <a:rPr lang="en-US" dirty="0">
                <a:solidFill>
                  <a:srgbClr val="FF0000"/>
                </a:solidFill>
              </a:rPr>
              <a:t>abide</a:t>
            </a:r>
            <a:r>
              <a:rPr lang="en-US" dirty="0"/>
              <a:t> in Me. 5 "I am the vine, you are the branches; he who </a:t>
            </a:r>
            <a:r>
              <a:rPr lang="en-US" dirty="0">
                <a:solidFill>
                  <a:srgbClr val="FF0000"/>
                </a:solidFill>
              </a:rPr>
              <a:t>abides</a:t>
            </a:r>
            <a:r>
              <a:rPr lang="en-US" dirty="0"/>
              <a:t> in Me and I in him, he bears much fruit, for apart from Me you can do </a:t>
            </a:r>
            <a:r>
              <a:rPr lang="en-US" dirty="0" smtClean="0"/>
              <a:t>nothing. </a:t>
            </a:r>
            <a:r>
              <a:rPr lang="en-US" dirty="0"/>
              <a:t>6 "If anyone does not </a:t>
            </a:r>
            <a:r>
              <a:rPr lang="en-US" dirty="0">
                <a:solidFill>
                  <a:srgbClr val="FF0000"/>
                </a:solidFill>
              </a:rPr>
              <a:t>abide</a:t>
            </a:r>
            <a:r>
              <a:rPr lang="en-US" dirty="0"/>
              <a:t> in Me, he is thrown away as a branch and dries up; and they gather them, and cast them into the fire and they are burned. 7 "If you </a:t>
            </a:r>
            <a:r>
              <a:rPr lang="en-US" dirty="0">
                <a:solidFill>
                  <a:srgbClr val="FF0000"/>
                </a:solidFill>
              </a:rPr>
              <a:t>abide</a:t>
            </a:r>
            <a:r>
              <a:rPr lang="en-US" dirty="0"/>
              <a:t> in Me, and My words </a:t>
            </a:r>
            <a:r>
              <a:rPr lang="en-US" dirty="0">
                <a:solidFill>
                  <a:srgbClr val="FF0000"/>
                </a:solidFill>
              </a:rPr>
              <a:t>abide</a:t>
            </a:r>
            <a:r>
              <a:rPr lang="en-US" dirty="0"/>
              <a:t> in you, ask whatever </a:t>
            </a:r>
            <a:r>
              <a:rPr lang="en-US" dirty="0" smtClean="0"/>
              <a:t>you </a:t>
            </a:r>
            <a:r>
              <a:rPr lang="en-US" dirty="0"/>
              <a:t>wish, and it will be done for you. 8 "My Father is glorified by this, that you bear much fruit, and so prove to be My disciples. 9 "Just as the Father has loved Me, I have also loved you;</a:t>
            </a:r>
            <a:r>
              <a:rPr lang="en-US" dirty="0">
                <a:solidFill>
                  <a:srgbClr val="FF0000"/>
                </a:solidFill>
              </a:rPr>
              <a:t> abide </a:t>
            </a:r>
            <a:r>
              <a:rPr lang="en-US" dirty="0"/>
              <a:t>in My love. 10 "If you keep My commandments, you will </a:t>
            </a:r>
            <a:r>
              <a:rPr lang="en-US" dirty="0">
                <a:solidFill>
                  <a:srgbClr val="FF0000"/>
                </a:solidFill>
              </a:rPr>
              <a:t>abide</a:t>
            </a:r>
            <a:r>
              <a:rPr lang="en-US" dirty="0"/>
              <a:t> in My love; just as I have kept My Father's commandments and </a:t>
            </a:r>
            <a:r>
              <a:rPr lang="en-US" dirty="0">
                <a:solidFill>
                  <a:srgbClr val="FF0000"/>
                </a:solidFill>
              </a:rPr>
              <a:t>abide</a:t>
            </a:r>
            <a:r>
              <a:rPr lang="en-US" dirty="0"/>
              <a:t> in His love. 11 "These things I have spoken to you so that My joy may be in you, and that your joy may be made full</a:t>
            </a:r>
            <a:r>
              <a:rPr lang="en-US" dirty="0" smtClean="0"/>
              <a:t>. John 15:1-11</a:t>
            </a:r>
            <a:endParaRPr lang="en-US" dirty="0"/>
          </a:p>
        </p:txBody>
      </p:sp>
    </p:spTree>
    <p:extLst>
      <p:ext uri="{BB962C8B-B14F-4D97-AF65-F5344CB8AC3E}">
        <p14:creationId xmlns:p14="http://schemas.microsoft.com/office/powerpoint/2010/main" val="1059707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93</TotalTime>
  <Words>1519</Words>
  <Application>Microsoft Office PowerPoint</Application>
  <PresentationFormat>Widescreen</PresentationFormat>
  <Paragraphs>51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Symbol</vt:lpstr>
      <vt:lpstr>Trebuchet MS</vt:lpstr>
      <vt:lpstr>Wingdings 3</vt:lpstr>
      <vt:lpstr>Facet</vt:lpstr>
      <vt:lpstr>Abide</vt:lpstr>
      <vt:lpstr>Abide is one of John’s favorite words.  </vt:lpstr>
      <vt:lpstr>“Abide” used John’s Gospel</vt:lpstr>
      <vt:lpstr>“Abide” used John’s Gospel</vt:lpstr>
      <vt:lpstr>“Abide” used John’s Gospel</vt:lpstr>
      <vt:lpstr>A simple meaning</vt:lpstr>
      <vt:lpstr>A profound implication</vt:lpstr>
      <vt:lpstr>What does abiding in Jesus look like?</vt:lpstr>
      <vt:lpstr>Why is Abiding in Christ so Important?</vt:lpstr>
      <vt:lpstr>Why is Abiding in Christ so Important?</vt:lpstr>
      <vt:lpstr>If you want a life of significance, fruit, love and joy, then get close to Jesus and stay put!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Abide</dc:title>
  <dc:creator>Mark Carpenter</dc:creator>
  <cp:lastModifiedBy>Mark Carpenter</cp:lastModifiedBy>
  <cp:revision>27</cp:revision>
  <dcterms:created xsi:type="dcterms:W3CDTF">2018-04-22T20:52:34Z</dcterms:created>
  <dcterms:modified xsi:type="dcterms:W3CDTF">2018-04-22T22:25:39Z</dcterms:modified>
</cp:coreProperties>
</file>