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2.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8" r:id="rId2"/>
    <p:sldId id="259" r:id="rId3"/>
    <p:sldId id="260" r:id="rId4"/>
    <p:sldId id="261" r:id="rId5"/>
    <p:sldId id="262" r:id="rId6"/>
    <p:sldId id="263" r:id="rId7"/>
    <p:sldId id="264" r:id="rId8"/>
    <p:sldId id="265" r:id="rId9"/>
    <p:sldId id="361" r:id="rId10"/>
    <p:sldId id="269" r:id="rId11"/>
    <p:sldId id="362" r:id="rId12"/>
    <p:sldId id="285" r:id="rId13"/>
    <p:sldId id="266" r:id="rId14"/>
    <p:sldId id="370" r:id="rId15"/>
    <p:sldId id="369" r:id="rId16"/>
    <p:sldId id="368" r:id="rId17"/>
    <p:sldId id="267" r:id="rId18"/>
    <p:sldId id="268" r:id="rId19"/>
    <p:sldId id="271" r:id="rId20"/>
    <p:sldId id="270" r:id="rId21"/>
    <p:sldId id="272" r:id="rId22"/>
    <p:sldId id="273" r:id="rId23"/>
    <p:sldId id="274" r:id="rId24"/>
    <p:sldId id="276" r:id="rId25"/>
    <p:sldId id="277" r:id="rId26"/>
    <p:sldId id="278" r:id="rId27"/>
    <p:sldId id="279" r:id="rId28"/>
    <p:sldId id="280" r:id="rId29"/>
    <p:sldId id="281" r:id="rId30"/>
    <p:sldId id="282" r:id="rId31"/>
    <p:sldId id="283" r:id="rId32"/>
    <p:sldId id="284" r:id="rId33"/>
    <p:sldId id="356" r:id="rId34"/>
    <p:sldId id="355" r:id="rId35"/>
    <p:sldId id="357" r:id="rId36"/>
    <p:sldId id="367" r:id="rId37"/>
    <p:sldId id="358"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9" r:id="rId103"/>
    <p:sldId id="364" r:id="rId104"/>
    <p:sldId id="366" r:id="rId105"/>
    <p:sldId id="363" r:id="rId106"/>
    <p:sldId id="350" r:id="rId107"/>
    <p:sldId id="351" r:id="rId108"/>
    <p:sldId id="352" r:id="rId109"/>
    <p:sldId id="353" r:id="rId110"/>
    <p:sldId id="257"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08" autoAdjust="0"/>
  </p:normalViewPr>
  <p:slideViewPr>
    <p:cSldViewPr snapToGrid="0">
      <p:cViewPr varScale="1">
        <p:scale>
          <a:sx n="93" d="100"/>
          <a:sy n="93" d="100"/>
        </p:scale>
        <p:origin x="2124" y="90"/>
      </p:cViewPr>
      <p:guideLst>
        <p:guide orient="horz" pos="2160"/>
        <p:guide pos="2880"/>
      </p:guideLst>
    </p:cSldViewPr>
  </p:slideViewPr>
  <p:notesTextViewPr>
    <p:cViewPr>
      <p:scale>
        <a:sx n="100" d="100"/>
        <a:sy n="100" d="100"/>
      </p:scale>
      <p:origin x="0" y="0"/>
    </p:cViewPr>
  </p:notesText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2-22T17:40:51.436" idx="1">
    <p:pos x="6000" y="0"/>
    <p:text>Finished Garage , Finished rehabbed basement
-Rich Carr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2-22T17:40:51.436" idx="2">
    <p:pos x="6000" y="0"/>
    <p:text>Watervliet , On one line
-Rich Carr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608B90-6852-4B86-83DF-8BB23139A04F}" type="datetimeFigureOut">
              <a:rPr lang="en-US" smtClean="0"/>
              <a:pPr/>
              <a:t>3/12/2024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BD0C33-B160-47D7-B4DD-6C2E38433AE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5" name="Google Shape;19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102</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103</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104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105</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64" name="Google Shape;76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106</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71" name="Google Shape;77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78" name="Google Shape;77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84" name="Google Shape;78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65" name="Google Shape;26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1" name="Google Shape;17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1" name="Google Shape;17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853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1" name="Google Shape;1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8" name="Google Shape;20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5" name="Google Shape;22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8" name="Google Shape;23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7" name="Google Shape;24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9" name="Google Shape;23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79E839-472D-42DE-B497-14115CF071F2}"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79E839-472D-42DE-B497-14115CF071F2}"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79E839-472D-42DE-B497-14115CF071F2}"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2" name="Google Shape;27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9" name="Google Shape;27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93" name="Google Shape;29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2" name="Google Shape;12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0" name="Google Shape;30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7" name="Google Shape;30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5" name="Google Shape;31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25" name="Google Shape;32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5" name="Google Shape;33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5" name="Google Shape;34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53" name="Google Shape;35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62" name="Google Shape;36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69" name="Google Shape;36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76" name="Google Shape;37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4" name="Google Shape;13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4" name="Google Shape;38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1" name="Google Shape;39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9" name="Google Shape;39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09" name="Google Shape;40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19" name="Google Shape;41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27" name="Google Shape;42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34" name="Google Shape;43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2" name="Google Shape;44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52" name="Google Shape;45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0" name="Google Shape;46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70" name="Google Shape;470;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77" name="Google Shape;47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86" name="Google Shape;48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64</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95" name="Google Shape;49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65</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04" name="Google Shape;504;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66</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2" name="Google Shape;51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9" name="Google Shape;51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29" name="Google Shape;52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37" name="Google Shape;53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46" name="Google Shape;54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8" name="Google Shape;14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55" name="Google Shape;555;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3" name="Google Shape;56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9" name="Google Shape;56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75" name="Google Shape;57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81" name="Google Shape;58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95" name="Google Shape;59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01" name="Google Shape;60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07" name="Google Shape;60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13" name="Google Shape;61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2" name="Google Shape;62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9" name="Google Shape;629;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83</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35" name="Google Shape;63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2" name="Google Shape;64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8" name="Google Shape;64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54" name="Google Shape;654;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61" name="Google Shape;66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67" name="Google Shape;66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74" name="Google Shape;67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82" name="Google Shape;68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201" name="Google Shape;20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89" name="Google Shape;68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97" name="Google Shape;697;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07" name="Google Shape;707;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17" name="Google Shape;71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95</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24" name="Google Shape;72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96</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30" name="Google Shape;73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39" name="Google Shape;739;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45" name="Google Shape;745;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99</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1" name="Google Shape;751;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100</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6" name="Google Shape;756;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384B5F-1DE2-439E-85AA-BCC3E4CAF796}"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84B5F-1DE2-439E-85AA-BCC3E4CAF796}"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84B5F-1DE2-439E-85AA-BCC3E4CAF796}"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84B5F-1DE2-439E-85AA-BCC3E4CAF796}"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384B5F-1DE2-439E-85AA-BCC3E4CAF796}"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384B5F-1DE2-439E-85AA-BCC3E4CAF796}"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384B5F-1DE2-439E-85AA-BCC3E4CAF796}"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384B5F-1DE2-439E-85AA-BCC3E4CAF796}"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84B5F-1DE2-439E-85AA-BCC3E4CAF796}"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384B5F-1DE2-439E-85AA-BCC3E4CAF796}"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384B5F-1DE2-439E-85AA-BCC3E4CAF796}"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02D25-7B90-4C83-955E-BC76C2F480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84B5F-1DE2-439E-85AA-BCC3E4CAF796}" type="datetimeFigureOut">
              <a:rPr lang="en-US" smtClean="0"/>
              <a:pPr/>
              <a:t>3/12/2024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02D25-7B90-4C83-955E-BC76C2F480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carrrealestategroupllc.com/" TargetMode="Externa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1.xml.rels><?xml version="1.0" encoding="UTF-8" standalone="yes"?>
<Relationships xmlns="http://schemas.openxmlformats.org/package/2006/relationships"><Relationship Id="rId3" Type="http://schemas.openxmlformats.org/officeDocument/2006/relationships/hyperlink" Target="http://www.searchiq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publicrecords.netronline.com/state/NY/county/albany/" TargetMode="External"/><Relationship Id="rId3" Type="http://schemas.openxmlformats.org/officeDocument/2006/relationships/hyperlink" Target="https://www.searchiqs.com/nysar/" TargetMode="External"/><Relationship Id="rId7" Type="http://schemas.openxmlformats.org/officeDocument/2006/relationships/hyperlink" Target="https://www.taxlookup.net/" TargetMode="External"/><Relationship Id="rId12"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infotaxonline.com/" TargetMode="External"/><Relationship Id="rId11" Type="http://schemas.openxmlformats.org/officeDocument/2006/relationships/hyperlink" Target="https://www.nycourts.gov/courthelp/Homes/evictions.shtml" TargetMode="External"/><Relationship Id="rId5" Type="http://schemas.openxmlformats.org/officeDocument/2006/relationships/hyperlink" Target="http://tax.neric.org/Search.aspx?district=412402" TargetMode="External"/><Relationship Id="rId10" Type="http://schemas.openxmlformats.org/officeDocument/2006/relationships/hyperlink" Target="https://www.nycourts.gov/courts/cts-outside-nyc-COUNTY.shtml" TargetMode="External"/><Relationship Id="rId4" Type="http://schemas.openxmlformats.org/officeDocument/2006/relationships/hyperlink" Target="https://egov.basgov.com/" TargetMode="External"/><Relationship Id="rId9" Type="http://schemas.openxmlformats.org/officeDocument/2006/relationships/hyperlink" Target="https://pacer.login.uscourts.gov/csologin/login.jsf?appurl=pcl.uscourts.gov/sear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lbanyhardmoney.com/full-loan-application.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fairwayindependentmc.com/Drew-Aiell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vestopedia.com/terms/l/loan_modification.as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calculator.net/401k-calculator.html?age=25&amp;income=50000&amp;balance=5000&amp;contribution=10&amp;ematch=50&amp;ematchend=3&amp;retirementage=65&amp;lifeexpectancy=85&amp;incomeincrease=3&amp;rate=6&amp;inflation=3&amp;hideirslimit=0&amp;type=1&amp;x=63&amp;y=20"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1" name="Google Shape;101;p15"/>
          <p:cNvPicPr preferRelativeResize="0"/>
          <p:nvPr/>
        </p:nvPicPr>
        <p:blipFill rotWithShape="1">
          <a:blip r:embed="rId3" cstate="print">
            <a:alphaModFix/>
          </a:blip>
          <a:srcRect/>
          <a:stretch/>
        </p:blipFill>
        <p:spPr>
          <a:xfrm>
            <a:off x="0" y="3306650"/>
            <a:ext cx="2674286" cy="1754815"/>
          </a:xfrm>
          <a:prstGeom prst="rect">
            <a:avLst/>
          </a:prstGeom>
          <a:noFill/>
          <a:ln>
            <a:noFill/>
          </a:ln>
        </p:spPr>
      </p:pic>
      <p:pic>
        <p:nvPicPr>
          <p:cNvPr id="102" name="Google Shape;102;p15"/>
          <p:cNvPicPr preferRelativeResize="0"/>
          <p:nvPr/>
        </p:nvPicPr>
        <p:blipFill rotWithShape="1">
          <a:blip r:embed="rId4" cstate="print">
            <a:alphaModFix/>
          </a:blip>
          <a:srcRect/>
          <a:stretch/>
        </p:blipFill>
        <p:spPr>
          <a:xfrm>
            <a:off x="2692009" y="3306650"/>
            <a:ext cx="2403319" cy="1754814"/>
          </a:xfrm>
          <a:prstGeom prst="rect">
            <a:avLst/>
          </a:prstGeom>
          <a:noFill/>
          <a:ln>
            <a:noFill/>
          </a:ln>
        </p:spPr>
      </p:pic>
      <p:pic>
        <p:nvPicPr>
          <p:cNvPr id="103" name="Google Shape;103;p15"/>
          <p:cNvPicPr preferRelativeResize="0"/>
          <p:nvPr/>
        </p:nvPicPr>
        <p:blipFill rotWithShape="1">
          <a:blip r:embed="rId5" cstate="print">
            <a:alphaModFix/>
          </a:blip>
          <a:srcRect/>
          <a:stretch/>
        </p:blipFill>
        <p:spPr>
          <a:xfrm>
            <a:off x="5113048" y="3306654"/>
            <a:ext cx="1900238" cy="1754813"/>
          </a:xfrm>
          <a:prstGeom prst="rect">
            <a:avLst/>
          </a:prstGeom>
          <a:noFill/>
          <a:ln>
            <a:noFill/>
          </a:ln>
        </p:spPr>
      </p:pic>
      <p:pic>
        <p:nvPicPr>
          <p:cNvPr id="104" name="Google Shape;104;p15"/>
          <p:cNvPicPr preferRelativeResize="0"/>
          <p:nvPr/>
        </p:nvPicPr>
        <p:blipFill rotWithShape="1">
          <a:blip r:embed="rId6" cstate="print">
            <a:alphaModFix/>
          </a:blip>
          <a:srcRect/>
          <a:stretch/>
        </p:blipFill>
        <p:spPr>
          <a:xfrm>
            <a:off x="7031006" y="3306650"/>
            <a:ext cx="2112994" cy="1754812"/>
          </a:xfrm>
          <a:prstGeom prst="rect">
            <a:avLst/>
          </a:prstGeom>
          <a:noFill/>
          <a:ln>
            <a:noFill/>
          </a:ln>
        </p:spPr>
      </p:pic>
      <p:pic>
        <p:nvPicPr>
          <p:cNvPr id="105" name="Google Shape;105;p15"/>
          <p:cNvPicPr preferRelativeResize="0"/>
          <p:nvPr/>
        </p:nvPicPr>
        <p:blipFill rotWithShape="1">
          <a:blip r:embed="rId7" cstate="print">
            <a:alphaModFix/>
          </a:blip>
          <a:srcRect l="-1129" t="1373" r="1128" b="-1372"/>
          <a:stretch/>
        </p:blipFill>
        <p:spPr>
          <a:xfrm>
            <a:off x="3146537" y="5323936"/>
            <a:ext cx="2902688" cy="1200150"/>
          </a:xfrm>
          <a:prstGeom prst="rect">
            <a:avLst/>
          </a:prstGeom>
          <a:noFill/>
          <a:ln w="228600" cap="sq" cmpd="thickThin">
            <a:solidFill>
              <a:srgbClr val="000000"/>
            </a:solidFill>
            <a:prstDash val="solid"/>
            <a:miter lim="800000"/>
            <a:headEnd type="none" w="sm" len="sm"/>
            <a:tailEnd type="none" w="sm" len="sm"/>
          </a:ln>
        </p:spPr>
      </p:pic>
      <p:pic>
        <p:nvPicPr>
          <p:cNvPr id="8" name="Picture 7" descr="Find Fun Fix Flip_logo_4 (2).jpg"/>
          <p:cNvPicPr>
            <a:picLocks noChangeAspect="1"/>
          </p:cNvPicPr>
          <p:nvPr/>
        </p:nvPicPr>
        <p:blipFill>
          <a:blip r:embed="rId8" cstate="print"/>
          <a:stretch>
            <a:fillRect/>
          </a:stretch>
        </p:blipFill>
        <p:spPr>
          <a:xfrm>
            <a:off x="1475118" y="51756"/>
            <a:ext cx="6260621" cy="308362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685800" y="304800"/>
            <a:ext cx="10210800" cy="11128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dirty="0">
                <a:solidFill>
                  <a:srgbClr val="FF0000"/>
                </a:solidFill>
              </a:rPr>
              <a:t>County Tax Lien Auctions</a:t>
            </a:r>
            <a:endParaRPr dirty="0"/>
          </a:p>
        </p:txBody>
      </p:sp>
      <p:sp>
        <p:nvSpPr>
          <p:cNvPr id="198" name="Google Shape;198;p26"/>
          <p:cNvSpPr txBox="1">
            <a:spLocks noGrp="1"/>
          </p:cNvSpPr>
          <p:nvPr>
            <p:ph type="body" idx="1"/>
          </p:nvPr>
        </p:nvSpPr>
        <p:spPr>
          <a:xfrm>
            <a:off x="457200" y="1600204"/>
            <a:ext cx="8229600" cy="50593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Clr>
                <a:schemeClr val="dk1"/>
              </a:buClr>
              <a:buSzPct val="100000"/>
              <a:buNone/>
            </a:pPr>
            <a:r>
              <a:rPr lang="en-US" dirty="0"/>
              <a:t>              </a:t>
            </a:r>
            <a:r>
              <a:rPr lang="en-US" b="1" dirty="0">
                <a:solidFill>
                  <a:srgbClr val="FF0000"/>
                </a:solidFill>
              </a:rPr>
              <a:t>Albany County Auctions &amp; Capital Region</a:t>
            </a:r>
          </a:p>
          <a:p>
            <a:pPr marL="0" lvl="0" indent="0" algn="l" rtl="0">
              <a:spcBef>
                <a:spcPts val="0"/>
              </a:spcBef>
              <a:spcAft>
                <a:spcPts val="0"/>
              </a:spcAft>
              <a:buClr>
                <a:schemeClr val="dk1"/>
              </a:buClr>
              <a:buSzPct val="100000"/>
              <a:buNone/>
            </a:pPr>
            <a:endParaRPr dirty="0"/>
          </a:p>
          <a:p>
            <a:pPr marL="342900" lvl="0" indent="-342900" algn="l" rtl="0">
              <a:spcBef>
                <a:spcPts val="544"/>
              </a:spcBef>
              <a:spcAft>
                <a:spcPts val="0"/>
              </a:spcAft>
              <a:buClr>
                <a:schemeClr val="dk1"/>
              </a:buClr>
              <a:buSzPct val="100000"/>
              <a:buChar char="•"/>
            </a:pPr>
            <a:r>
              <a:rPr lang="en-US" dirty="0"/>
              <a:t>Town of Colonie, City of Cohoes, City of  Watervliet, City of Albany.</a:t>
            </a:r>
            <a:endParaRPr dirty="0"/>
          </a:p>
          <a:p>
            <a:pPr marL="342900" lvl="0" indent="-342900" algn="l" rtl="0">
              <a:spcBef>
                <a:spcPts val="544"/>
              </a:spcBef>
              <a:spcAft>
                <a:spcPts val="0"/>
              </a:spcAft>
              <a:buClr>
                <a:schemeClr val="dk1"/>
              </a:buClr>
              <a:buSzPct val="100000"/>
              <a:buChar char="•"/>
            </a:pPr>
            <a:r>
              <a:rPr lang="en-US" dirty="0"/>
              <a:t>If the properties on the list remain unpaid after 2-4 years of collection efforts Albany County is now proceeding with foreclosure and will take title to any that remain unpaid. Once taken, County-owned parcels are transferred per the conditions set forth in the County Disposition Plan.</a:t>
            </a:r>
            <a:endParaRPr dirty="0"/>
          </a:p>
          <a:p>
            <a:pPr marL="342900" lvl="0" indent="-342900" algn="l" rtl="0">
              <a:spcBef>
                <a:spcPts val="544"/>
              </a:spcBef>
              <a:spcAft>
                <a:spcPts val="0"/>
              </a:spcAft>
              <a:buClr>
                <a:schemeClr val="dk1"/>
              </a:buClr>
              <a:buSzPct val="100000"/>
              <a:buChar char="•"/>
            </a:pPr>
            <a:r>
              <a:rPr lang="en-US" dirty="0"/>
              <a:t>Albany, Rensselaer, Schenectady, and Saratoga Counties are very similar when it comes to handling tax lien collection.  </a:t>
            </a:r>
            <a:endParaRPr dirty="0"/>
          </a:p>
          <a:p>
            <a:pPr marL="342900" lvl="0" indent="-170180" algn="l" rtl="0">
              <a:spcBef>
                <a:spcPts val="544"/>
              </a:spcBef>
              <a:spcAft>
                <a:spcPts val="0"/>
              </a:spcAft>
              <a:buClr>
                <a:schemeClr val="dk1"/>
              </a:buClr>
              <a:buSzPct val="100000"/>
              <a:buNone/>
            </a:pPr>
            <a:endParaRPr dirty="0"/>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98" descr="20160521_120357.jpg"/>
          <p:cNvPicPr preferRelativeResize="0">
            <a:picLocks noGrp="1"/>
          </p:cNvPicPr>
          <p:nvPr>
            <p:ph type="body" idx="1"/>
          </p:nvPr>
        </p:nvPicPr>
        <p:blipFill rotWithShape="1">
          <a:blip r:embed="rId3" cstate="print">
            <a:alphaModFix/>
          </a:blip>
          <a:srcRect r="38500"/>
          <a:stretch/>
        </p:blipFill>
        <p:spPr>
          <a:xfrm rot="5400000">
            <a:off x="1143000" y="-1143000"/>
            <a:ext cx="6858000" cy="9144000"/>
          </a:xfrm>
          <a:prstGeom prst="rect">
            <a:avLst/>
          </a:prstGeom>
          <a:noFill/>
          <a:ln>
            <a:noFill/>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ED1B23"/>
              </a:buClr>
              <a:buSzPts val="4400"/>
              <a:buFont typeface="Calibri"/>
              <a:buNone/>
            </a:pPr>
            <a:r>
              <a:rPr lang="en-US" b="1">
                <a:solidFill>
                  <a:srgbClr val="ED1B23"/>
                </a:solidFill>
              </a:rPr>
              <a:t>IRS Tax on Capital Gains</a:t>
            </a:r>
            <a:endParaRPr/>
          </a:p>
        </p:txBody>
      </p:sp>
      <p:sp>
        <p:nvSpPr>
          <p:cNvPr id="759" name="Google Shape;759;p99"/>
          <p:cNvSpPr txBox="1">
            <a:spLocks noGrp="1"/>
          </p:cNvSpPr>
          <p:nvPr>
            <p:ph type="body" idx="1"/>
          </p:nvPr>
        </p:nvSpPr>
        <p:spPr>
          <a:xfrm>
            <a:off x="457200" y="1295403"/>
            <a:ext cx="8229600" cy="4830763"/>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rgbClr val="222222"/>
              </a:buClr>
              <a:buSzPct val="100000"/>
              <a:buChar char="•"/>
            </a:pPr>
            <a:r>
              <a:rPr lang="en-US">
                <a:solidFill>
                  <a:srgbClr val="222222"/>
                </a:solidFill>
                <a:latin typeface="arial"/>
                <a:ea typeface="arial"/>
                <a:cs typeface="arial"/>
                <a:sym typeface="arial"/>
              </a:rPr>
              <a:t>Be mindful of your tax liability, and factor in your tax liability on all flips. Your rate will be determined by whether you occupied the property for at least 2 years or more within a 5 year period, </a:t>
            </a:r>
            <a:r>
              <a:rPr lang="en-US" b="1">
                <a:solidFill>
                  <a:srgbClr val="ED1B23"/>
                </a:solidFill>
                <a:latin typeface="arial"/>
                <a:ea typeface="arial"/>
                <a:cs typeface="arial"/>
                <a:sym typeface="arial"/>
              </a:rPr>
              <a:t>or</a:t>
            </a:r>
            <a:r>
              <a:rPr lang="en-US">
                <a:solidFill>
                  <a:srgbClr val="222222"/>
                </a:solidFill>
                <a:latin typeface="arial"/>
                <a:ea typeface="arial"/>
                <a:cs typeface="arial"/>
                <a:sym typeface="arial"/>
              </a:rPr>
              <a:t> if you held the property for 1 year or more. </a:t>
            </a:r>
            <a:endParaRPr/>
          </a:p>
          <a:p>
            <a:pPr marL="342900" lvl="0" indent="-170180" algn="l" rtl="0">
              <a:spcBef>
                <a:spcPts val="544"/>
              </a:spcBef>
              <a:spcAft>
                <a:spcPts val="0"/>
              </a:spcAft>
              <a:buClr>
                <a:schemeClr val="dk1"/>
              </a:buClr>
              <a:buSzPct val="100000"/>
              <a:buNone/>
            </a:pPr>
            <a:endParaRPr>
              <a:solidFill>
                <a:srgbClr val="222222"/>
              </a:solidFill>
              <a:latin typeface="arial"/>
              <a:ea typeface="arial"/>
              <a:cs typeface="arial"/>
              <a:sym typeface="arial"/>
            </a:endParaRPr>
          </a:p>
          <a:p>
            <a:pPr marL="342900" lvl="0" indent="-342900" algn="l" rtl="0">
              <a:spcBef>
                <a:spcPts val="544"/>
              </a:spcBef>
              <a:spcAft>
                <a:spcPts val="0"/>
              </a:spcAft>
              <a:buClr>
                <a:srgbClr val="222222"/>
              </a:buClr>
              <a:buSzPct val="100000"/>
              <a:buChar char="•"/>
            </a:pPr>
            <a:r>
              <a:rPr lang="en-US">
                <a:solidFill>
                  <a:srgbClr val="222222"/>
                </a:solidFill>
                <a:latin typeface="arial"/>
                <a:ea typeface="arial"/>
                <a:cs typeface="arial"/>
                <a:sym typeface="arial"/>
              </a:rPr>
              <a:t>In 2018 and </a:t>
            </a:r>
            <a:r>
              <a:rPr lang="en-US" b="1">
                <a:solidFill>
                  <a:srgbClr val="222222"/>
                </a:solidFill>
                <a:latin typeface="arial"/>
                <a:ea typeface="arial"/>
                <a:cs typeface="arial"/>
                <a:sym typeface="arial"/>
              </a:rPr>
              <a:t>2019</a:t>
            </a:r>
            <a:r>
              <a:rPr lang="en-US">
                <a:solidFill>
                  <a:srgbClr val="222222"/>
                </a:solidFill>
                <a:latin typeface="arial"/>
                <a:ea typeface="arial"/>
                <a:cs typeface="arial"/>
                <a:sym typeface="arial"/>
              </a:rPr>
              <a:t> the </a:t>
            </a:r>
            <a:r>
              <a:rPr lang="en-US" b="1">
                <a:solidFill>
                  <a:srgbClr val="222222"/>
                </a:solidFill>
                <a:latin typeface="arial"/>
                <a:ea typeface="arial"/>
                <a:cs typeface="arial"/>
                <a:sym typeface="arial"/>
              </a:rPr>
              <a:t>capital gains tax rates</a:t>
            </a:r>
            <a:r>
              <a:rPr lang="en-US">
                <a:solidFill>
                  <a:srgbClr val="222222"/>
                </a:solidFill>
                <a:latin typeface="arial"/>
                <a:ea typeface="arial"/>
                <a:cs typeface="arial"/>
                <a:sym typeface="arial"/>
              </a:rPr>
              <a:t> are either 0%, 15% or 20% for most assets held for more than a year. </a:t>
            </a:r>
            <a:r>
              <a:rPr lang="en-US" b="1">
                <a:solidFill>
                  <a:srgbClr val="222222"/>
                </a:solidFill>
                <a:latin typeface="arial"/>
                <a:ea typeface="arial"/>
                <a:cs typeface="arial"/>
                <a:sym typeface="arial"/>
              </a:rPr>
              <a:t>Capital gains tax rates</a:t>
            </a:r>
            <a:r>
              <a:rPr lang="en-US">
                <a:solidFill>
                  <a:srgbClr val="222222"/>
                </a:solidFill>
                <a:latin typeface="arial"/>
                <a:ea typeface="arial"/>
                <a:cs typeface="arial"/>
                <a:sym typeface="arial"/>
              </a:rPr>
              <a:t> on most assets held for less than a year correspond to ordinary </a:t>
            </a:r>
            <a:r>
              <a:rPr lang="en-US" b="1">
                <a:solidFill>
                  <a:srgbClr val="222222"/>
                </a:solidFill>
                <a:latin typeface="arial"/>
                <a:ea typeface="arial"/>
                <a:cs typeface="arial"/>
                <a:sym typeface="arial"/>
              </a:rPr>
              <a:t>income tax</a:t>
            </a:r>
            <a:r>
              <a:rPr lang="en-US">
                <a:solidFill>
                  <a:srgbClr val="222222"/>
                </a:solidFill>
                <a:latin typeface="arial"/>
                <a:ea typeface="arial"/>
                <a:cs typeface="arial"/>
                <a:sym typeface="arial"/>
              </a:rPr>
              <a:t> brackets (10%, 12%, 22%, 24%, 32%, 35% or 37%).</a:t>
            </a:r>
            <a:endParaRPr/>
          </a:p>
        </p:txBody>
      </p:sp>
      <p:pic>
        <p:nvPicPr>
          <p:cNvPr id="760" name="Google Shape;760;p99"/>
          <p:cNvPicPr preferRelativeResize="0"/>
          <p:nvPr/>
        </p:nvPicPr>
        <p:blipFill rotWithShape="1">
          <a:blip r:embed="rId3" cstate="print">
            <a:alphaModFix/>
          </a:blip>
          <a:srcRect/>
          <a:stretch/>
        </p:blipFill>
        <p:spPr>
          <a:xfrm>
            <a:off x="0" y="0"/>
            <a:ext cx="1767682" cy="1295400"/>
          </a:xfrm>
          <a:prstGeom prst="rect">
            <a:avLst/>
          </a:prstGeom>
          <a:noFill/>
          <a:ln>
            <a:noFill/>
          </a:ln>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B050"/>
                </a:solidFill>
              </a:rPr>
              <a:t>Flip to LLC Company for Debt Service</a:t>
            </a:r>
            <a:br>
              <a:rPr lang="en-US" b="1" dirty="0">
                <a:solidFill>
                  <a:srgbClr val="00B050"/>
                </a:solidFill>
              </a:rPr>
            </a:br>
            <a:r>
              <a:rPr lang="en-US" b="1" dirty="0">
                <a:solidFill>
                  <a:srgbClr val="00B050"/>
                </a:solidFill>
              </a:rPr>
              <a:t>To Rent Weekly or Monthly?</a:t>
            </a:r>
          </a:p>
        </p:txBody>
      </p:sp>
      <p:pic>
        <p:nvPicPr>
          <p:cNvPr id="4" name="Content Placeholder 3" descr="160_0437.JPG"/>
          <p:cNvPicPr>
            <a:picLocks noGrp="1" noChangeAspect="1"/>
          </p:cNvPicPr>
          <p:nvPr>
            <p:ph idx="1"/>
          </p:nvPr>
        </p:nvPicPr>
        <p:blipFill>
          <a:blip r:embed="rId3" cstate="print"/>
          <a:stretch>
            <a:fillRect/>
          </a:stretch>
        </p:blipFill>
        <p:spPr>
          <a:xfrm>
            <a:off x="105742" y="1994118"/>
            <a:ext cx="4181585" cy="4804827"/>
          </a:xfrm>
        </p:spPr>
      </p:pic>
      <p:sp>
        <p:nvSpPr>
          <p:cNvPr id="5" name="TextBox 4"/>
          <p:cNvSpPr txBox="1"/>
          <p:nvPr/>
        </p:nvSpPr>
        <p:spPr>
          <a:xfrm>
            <a:off x="1828800" y="1354353"/>
            <a:ext cx="5831457" cy="461665"/>
          </a:xfrm>
          <a:prstGeom prst="rect">
            <a:avLst/>
          </a:prstGeom>
          <a:noFill/>
        </p:spPr>
        <p:txBody>
          <a:bodyPr wrap="square" rtlCol="0">
            <a:spAutoFit/>
          </a:bodyPr>
          <a:lstStyle/>
          <a:p>
            <a:r>
              <a:rPr lang="en-US" sz="2400" b="1" dirty="0">
                <a:solidFill>
                  <a:srgbClr val="FF0000"/>
                </a:solidFill>
              </a:rPr>
              <a:t>9 Hemlock Drive, Schroon Lake, NY 12870</a:t>
            </a:r>
          </a:p>
        </p:txBody>
      </p:sp>
      <p:pic>
        <p:nvPicPr>
          <p:cNvPr id="6" name="Picture 5" descr="20220807_132011.jpg"/>
          <p:cNvPicPr>
            <a:picLocks noChangeAspect="1"/>
          </p:cNvPicPr>
          <p:nvPr/>
        </p:nvPicPr>
        <p:blipFill>
          <a:blip r:embed="rId4" cstate="print"/>
          <a:stretch>
            <a:fillRect/>
          </a:stretch>
        </p:blipFill>
        <p:spPr>
          <a:xfrm>
            <a:off x="4735884" y="1949574"/>
            <a:ext cx="4218334" cy="4830792"/>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9 Hemlock Dr. Schroon Lake</a:t>
            </a:r>
            <a:br>
              <a:rPr lang="en-US" b="1" dirty="0">
                <a:solidFill>
                  <a:srgbClr val="FF0000"/>
                </a:solidFill>
              </a:rPr>
            </a:br>
            <a:r>
              <a:rPr lang="en-US" b="1" dirty="0">
                <a:solidFill>
                  <a:srgbClr val="FF0000"/>
                </a:solidFill>
              </a:rPr>
              <a:t>Weekly Rental Or Flip?</a:t>
            </a:r>
          </a:p>
        </p:txBody>
      </p:sp>
      <p:sp>
        <p:nvSpPr>
          <p:cNvPr id="3" name="Content Placeholder 2"/>
          <p:cNvSpPr>
            <a:spLocks noGrp="1"/>
          </p:cNvSpPr>
          <p:nvPr>
            <p:ph idx="1"/>
          </p:nvPr>
        </p:nvSpPr>
        <p:spPr>
          <a:xfrm>
            <a:off x="457200" y="1414733"/>
            <a:ext cx="8229600" cy="5426015"/>
          </a:xfrm>
        </p:spPr>
        <p:txBody>
          <a:bodyPr>
            <a:normAutofit/>
          </a:bodyPr>
          <a:lstStyle/>
          <a:p>
            <a:r>
              <a:rPr lang="en-US" sz="2400" b="1" dirty="0">
                <a:solidFill>
                  <a:schemeClr val="tx2"/>
                </a:solidFill>
              </a:rPr>
              <a:t>Purchased this property off the MLS </a:t>
            </a:r>
            <a:r>
              <a:rPr lang="en-US" sz="2400" dirty="0"/>
              <a:t>-</a:t>
            </a:r>
            <a:r>
              <a:rPr lang="en-US" sz="2400" b="1" dirty="0">
                <a:solidFill>
                  <a:srgbClr val="FF0000"/>
                </a:solidFill>
              </a:rPr>
              <a:t>$145,000      </a:t>
            </a:r>
            <a:r>
              <a:rPr lang="en-US" sz="2200" b="1" dirty="0">
                <a:solidFill>
                  <a:schemeClr val="tx2"/>
                </a:solidFill>
              </a:rPr>
              <a:t>03/04/2022</a:t>
            </a:r>
          </a:p>
          <a:p>
            <a:r>
              <a:rPr lang="en-US" sz="2200" b="1" dirty="0"/>
              <a:t>Closing cost</a:t>
            </a:r>
            <a:r>
              <a:rPr lang="en-US" sz="2200" b="1" dirty="0">
                <a:solidFill>
                  <a:srgbClr val="FF0000"/>
                </a:solidFill>
              </a:rPr>
              <a:t> $2,700</a:t>
            </a:r>
          </a:p>
          <a:p>
            <a:r>
              <a:rPr lang="en-US" sz="2200" b="1" dirty="0"/>
              <a:t>New appliances </a:t>
            </a:r>
            <a:r>
              <a:rPr lang="en-US" sz="2200" b="1" dirty="0">
                <a:solidFill>
                  <a:srgbClr val="FF0000"/>
                </a:solidFill>
              </a:rPr>
              <a:t>$7,500</a:t>
            </a:r>
          </a:p>
          <a:p>
            <a:r>
              <a:rPr lang="en-US" sz="2200" b="1" dirty="0"/>
              <a:t>New Roof 50 Year  </a:t>
            </a:r>
            <a:r>
              <a:rPr lang="en-US" sz="2200" b="1" dirty="0">
                <a:solidFill>
                  <a:srgbClr val="FF0000"/>
                </a:solidFill>
              </a:rPr>
              <a:t>$18,800</a:t>
            </a:r>
          </a:p>
          <a:p>
            <a:r>
              <a:rPr lang="en-US" sz="2200" b="1" dirty="0"/>
              <a:t>Land Clearing (100 trees +/-) </a:t>
            </a:r>
            <a:r>
              <a:rPr lang="en-US" sz="2200" b="1" dirty="0">
                <a:solidFill>
                  <a:srgbClr val="FF0000"/>
                </a:solidFill>
              </a:rPr>
              <a:t>$14,200</a:t>
            </a:r>
          </a:p>
          <a:p>
            <a:r>
              <a:rPr lang="en-US" sz="2200" b="1" dirty="0"/>
              <a:t>New Crusher run driveway </a:t>
            </a:r>
            <a:r>
              <a:rPr lang="en-US" sz="2200" b="1" dirty="0">
                <a:solidFill>
                  <a:srgbClr val="FF0000"/>
                </a:solidFill>
              </a:rPr>
              <a:t>$2,500</a:t>
            </a:r>
          </a:p>
          <a:p>
            <a:r>
              <a:rPr lang="en-US" sz="2200" b="1" dirty="0"/>
              <a:t>Hardwood floors refinished</a:t>
            </a:r>
            <a:r>
              <a:rPr lang="en-US" sz="2200" b="1" dirty="0">
                <a:solidFill>
                  <a:srgbClr val="FF0000"/>
                </a:solidFill>
              </a:rPr>
              <a:t> $6,800</a:t>
            </a:r>
          </a:p>
          <a:p>
            <a:r>
              <a:rPr lang="en-US" sz="2200" b="1" dirty="0"/>
              <a:t>Trex decking materials (1000 sq ft)  </a:t>
            </a:r>
            <a:r>
              <a:rPr lang="en-US" sz="2200" b="1" dirty="0">
                <a:solidFill>
                  <a:srgbClr val="FF0000"/>
                </a:solidFill>
              </a:rPr>
              <a:t>$14,500</a:t>
            </a:r>
          </a:p>
          <a:p>
            <a:r>
              <a:rPr lang="en-US" sz="2200" b="1" dirty="0"/>
              <a:t>New, York 2 stage Furnace &amp; A/C   </a:t>
            </a:r>
            <a:r>
              <a:rPr lang="en-US" sz="2200" b="1" dirty="0">
                <a:solidFill>
                  <a:srgbClr val="FF0000"/>
                </a:solidFill>
              </a:rPr>
              <a:t>$5,700</a:t>
            </a:r>
          </a:p>
          <a:p>
            <a:r>
              <a:rPr lang="en-US" sz="2200" b="1" dirty="0"/>
              <a:t>New master bath shower enclosure </a:t>
            </a:r>
            <a:r>
              <a:rPr lang="en-US" sz="2200" b="1" dirty="0">
                <a:solidFill>
                  <a:srgbClr val="FF0000"/>
                </a:solidFill>
              </a:rPr>
              <a:t>$8,700</a:t>
            </a:r>
          </a:p>
          <a:p>
            <a:r>
              <a:rPr lang="en-US" sz="2200" b="1" dirty="0"/>
              <a:t>New Granite counter tops </a:t>
            </a:r>
            <a:r>
              <a:rPr lang="en-US" sz="2200" b="1" dirty="0">
                <a:solidFill>
                  <a:srgbClr val="FF0000"/>
                </a:solidFill>
              </a:rPr>
              <a:t>$7,500</a:t>
            </a:r>
          </a:p>
          <a:p>
            <a:r>
              <a:rPr lang="en-US" sz="2200" b="1" dirty="0"/>
              <a:t>New Wood Fireplace  </a:t>
            </a:r>
            <a:r>
              <a:rPr lang="en-US" sz="2200" b="1" dirty="0">
                <a:solidFill>
                  <a:srgbClr val="FF0000"/>
                </a:solidFill>
              </a:rPr>
              <a:t>$6,500</a:t>
            </a:r>
          </a:p>
          <a:p>
            <a:r>
              <a:rPr lang="en-US" sz="2200" b="1" dirty="0">
                <a:solidFill>
                  <a:srgbClr val="FF0000"/>
                </a:solidFill>
              </a:rPr>
              <a:t>All repairs and materials to date $95,400        </a:t>
            </a:r>
            <a:r>
              <a:rPr lang="en-US" sz="2200" b="1" dirty="0">
                <a:solidFill>
                  <a:schemeClr val="tx2"/>
                </a:solidFill>
              </a:rPr>
              <a:t>10/01/2022</a:t>
            </a:r>
          </a:p>
          <a:p>
            <a:endParaRPr lang="en-US" sz="2200" dirty="0"/>
          </a:p>
          <a:p>
            <a:endParaRPr lang="en-US" sz="2800" dirty="0"/>
          </a:p>
          <a:p>
            <a:endParaRPr lang="en-US" sz="2800" dirty="0"/>
          </a:p>
          <a:p>
            <a:endParaRPr lang="en-US" dirty="0"/>
          </a:p>
          <a:p>
            <a:pPr>
              <a:buNone/>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9 Hemlock Drive, Schroon Lake	</a:t>
            </a:r>
          </a:p>
        </p:txBody>
      </p:sp>
      <p:sp>
        <p:nvSpPr>
          <p:cNvPr id="3" name="Text Placeholder 2"/>
          <p:cNvSpPr>
            <a:spLocks noGrp="1"/>
          </p:cNvSpPr>
          <p:nvPr>
            <p:ph type="body" idx="1"/>
          </p:nvPr>
        </p:nvSpPr>
        <p:spPr/>
        <p:txBody>
          <a:bodyPr>
            <a:normAutofit fontScale="92500" lnSpcReduction="20000"/>
          </a:bodyPr>
          <a:lstStyle/>
          <a:p>
            <a:r>
              <a:rPr lang="en-US" b="1" dirty="0">
                <a:solidFill>
                  <a:schemeClr val="tx2"/>
                </a:solidFill>
              </a:rPr>
              <a:t>Purchased  off the MLS  03/04/2022  </a:t>
            </a:r>
            <a:r>
              <a:rPr lang="en-US" b="1" dirty="0">
                <a:solidFill>
                  <a:srgbClr val="FF0000"/>
                </a:solidFill>
              </a:rPr>
              <a:t>$145,000</a:t>
            </a:r>
          </a:p>
          <a:p>
            <a:r>
              <a:rPr lang="en-US" b="1" dirty="0">
                <a:solidFill>
                  <a:srgbClr val="FF0000"/>
                </a:solidFill>
              </a:rPr>
              <a:t>4 Offers place- outbid 3 times</a:t>
            </a:r>
          </a:p>
          <a:p>
            <a:r>
              <a:rPr lang="en-US" b="1" dirty="0">
                <a:solidFill>
                  <a:srgbClr val="FF0000"/>
                </a:solidFill>
              </a:rPr>
              <a:t>Property losses value</a:t>
            </a:r>
          </a:p>
          <a:p>
            <a:r>
              <a:rPr lang="en-US" b="1" dirty="0">
                <a:solidFill>
                  <a:srgbClr val="FF0000"/>
                </a:solidFill>
              </a:rPr>
              <a:t>Took 5 months to evict the tenant occupying.   </a:t>
            </a:r>
          </a:p>
          <a:p>
            <a:r>
              <a:rPr lang="en-US" dirty="0"/>
              <a:t>Total Repairs </a:t>
            </a:r>
            <a:r>
              <a:rPr lang="en-US" b="1" dirty="0">
                <a:solidFill>
                  <a:srgbClr val="FF0000"/>
                </a:solidFill>
              </a:rPr>
              <a:t>$95,400</a:t>
            </a:r>
          </a:p>
          <a:p>
            <a:r>
              <a:rPr lang="en-US" dirty="0"/>
              <a:t>Holding Cost </a:t>
            </a:r>
            <a:r>
              <a:rPr lang="en-US" b="1" dirty="0">
                <a:solidFill>
                  <a:srgbClr val="FF0000"/>
                </a:solidFill>
              </a:rPr>
              <a:t>$10,800</a:t>
            </a:r>
          </a:p>
          <a:p>
            <a:r>
              <a:rPr lang="en-US" b="1" dirty="0">
                <a:solidFill>
                  <a:srgbClr val="00B050"/>
                </a:solidFill>
              </a:rPr>
              <a:t>ARV estimated $575,000 - $600,000 </a:t>
            </a:r>
          </a:p>
          <a:p>
            <a:r>
              <a:rPr lang="en-US" b="1" dirty="0">
                <a:solidFill>
                  <a:srgbClr val="00B050"/>
                </a:solidFill>
              </a:rPr>
              <a:t>Total Potential Net Proceeds $295,000</a:t>
            </a:r>
          </a:p>
          <a:p>
            <a:pPr>
              <a:buNone/>
            </a:pPr>
            <a:r>
              <a:rPr lang="en-US" b="1" dirty="0">
                <a:solidFill>
                  <a:srgbClr val="00B050"/>
                </a:solidFill>
              </a:rPr>
              <a:t> </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Debt Service</a:t>
            </a:r>
            <a:br>
              <a:rPr lang="en-US" b="1" dirty="0">
                <a:solidFill>
                  <a:srgbClr val="FF0000"/>
                </a:solidFill>
              </a:rPr>
            </a:br>
            <a:r>
              <a:rPr lang="en-US" b="1" dirty="0">
                <a:solidFill>
                  <a:srgbClr val="FF0000"/>
                </a:solidFill>
              </a:rPr>
              <a:t>To avoid Capital Gains Tax</a:t>
            </a:r>
          </a:p>
        </p:txBody>
      </p:sp>
      <p:sp>
        <p:nvSpPr>
          <p:cNvPr id="3" name="Content Placeholder 2"/>
          <p:cNvSpPr>
            <a:spLocks noGrp="1"/>
          </p:cNvSpPr>
          <p:nvPr>
            <p:ph idx="1"/>
          </p:nvPr>
        </p:nvSpPr>
        <p:spPr/>
        <p:txBody>
          <a:bodyPr>
            <a:normAutofit fontScale="92500" lnSpcReduction="10000"/>
          </a:bodyPr>
          <a:lstStyle/>
          <a:p>
            <a:r>
              <a:rPr lang="en-US" dirty="0"/>
              <a:t>Flip / Refinance (Cash out) the property to a LLC owned by the property owner to create weekly rental income through these channels </a:t>
            </a:r>
            <a:r>
              <a:rPr lang="en-US" b="1" dirty="0"/>
              <a:t>AirbNb</a:t>
            </a:r>
            <a:r>
              <a:rPr lang="en-US" dirty="0"/>
              <a:t>, </a:t>
            </a:r>
            <a:r>
              <a:rPr lang="en-US" b="1" dirty="0"/>
              <a:t>VRBO, Hometogo, Flipkey, ADKbyowner, Adirondack.net</a:t>
            </a:r>
            <a:r>
              <a:rPr lang="en-US" dirty="0"/>
              <a:t>.</a:t>
            </a:r>
          </a:p>
          <a:p>
            <a:r>
              <a:rPr lang="en-US" dirty="0"/>
              <a:t>Holding the property as an investment property to rent weekly versus monthly makes this home an ideal investment property.</a:t>
            </a:r>
          </a:p>
          <a:p>
            <a:r>
              <a:rPr lang="en-US" dirty="0"/>
              <a:t>Holding as investment property avoids all Capital Gains tax while you own the property.</a:t>
            </a:r>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0"/>
          <p:cNvSpPr txBox="1">
            <a:spLocks noGrp="1"/>
          </p:cNvSpPr>
          <p:nvPr>
            <p:ph type="title"/>
          </p:nvPr>
        </p:nvSpPr>
        <p:spPr>
          <a:xfrm>
            <a:off x="-533400" y="274638"/>
            <a:ext cx="9220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SUMMARY</a:t>
            </a:r>
            <a:endParaRPr/>
          </a:p>
        </p:txBody>
      </p:sp>
      <p:sp>
        <p:nvSpPr>
          <p:cNvPr id="767" name="Google Shape;767;p100"/>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a:t>Bank Owned (REO) Properties</a:t>
            </a:r>
            <a:endParaRPr/>
          </a:p>
          <a:p>
            <a:pPr marL="742950" lvl="1" indent="-285750" algn="l" rtl="0">
              <a:spcBef>
                <a:spcPts val="518"/>
              </a:spcBef>
              <a:spcAft>
                <a:spcPts val="0"/>
              </a:spcAft>
              <a:buClr>
                <a:schemeClr val="dk1"/>
              </a:buClr>
              <a:buSzPct val="100000"/>
              <a:buChar char="–"/>
            </a:pPr>
            <a:r>
              <a:rPr lang="en-US"/>
              <a:t>Check all taxes and liens. </a:t>
            </a:r>
            <a:endParaRPr/>
          </a:p>
          <a:p>
            <a:pPr marL="342900" lvl="0" indent="-342900" algn="l" rtl="0">
              <a:spcBef>
                <a:spcPts val="592"/>
              </a:spcBef>
              <a:spcAft>
                <a:spcPts val="0"/>
              </a:spcAft>
              <a:buClr>
                <a:schemeClr val="dk1"/>
              </a:buClr>
              <a:buSzPct val="100000"/>
              <a:buChar char="•"/>
            </a:pPr>
            <a:r>
              <a:rPr lang="en-US"/>
              <a:t>Determine Repair Cost </a:t>
            </a:r>
            <a:endParaRPr/>
          </a:p>
          <a:p>
            <a:pPr marL="742950" lvl="1" indent="-285750" algn="l" rtl="0">
              <a:spcBef>
                <a:spcPts val="518"/>
              </a:spcBef>
              <a:spcAft>
                <a:spcPts val="0"/>
              </a:spcAft>
              <a:buClr>
                <a:schemeClr val="dk1"/>
              </a:buClr>
              <a:buSzPct val="100000"/>
              <a:buChar char="–"/>
            </a:pPr>
            <a:r>
              <a:rPr lang="en-US"/>
              <a:t>Figure out what will be replaced, fixed and rehabbed.</a:t>
            </a:r>
            <a:endParaRPr/>
          </a:p>
          <a:p>
            <a:pPr marL="742950" lvl="1" indent="-285750" algn="l" rtl="0">
              <a:spcBef>
                <a:spcPts val="518"/>
              </a:spcBef>
              <a:spcAft>
                <a:spcPts val="0"/>
              </a:spcAft>
              <a:buClr>
                <a:schemeClr val="dk1"/>
              </a:buClr>
              <a:buSzPct val="100000"/>
              <a:buChar char="–"/>
            </a:pPr>
            <a:r>
              <a:rPr lang="en-US"/>
              <a:t>Remember to always estimate repair cost higher.</a:t>
            </a:r>
            <a:endParaRPr/>
          </a:p>
          <a:p>
            <a:pPr marL="342900" lvl="0" indent="-342900" algn="l" rtl="0">
              <a:spcBef>
                <a:spcPts val="592"/>
              </a:spcBef>
              <a:spcAft>
                <a:spcPts val="0"/>
              </a:spcAft>
              <a:buClr>
                <a:schemeClr val="dk1"/>
              </a:buClr>
              <a:buSzPct val="100000"/>
              <a:buChar char="•"/>
            </a:pPr>
            <a:r>
              <a:rPr lang="en-US"/>
              <a:t>Determine the Scope Of Work</a:t>
            </a:r>
            <a:endParaRPr/>
          </a:p>
          <a:p>
            <a:pPr marL="742950" lvl="1" indent="-285750" algn="l" rtl="0">
              <a:spcBef>
                <a:spcPts val="518"/>
              </a:spcBef>
              <a:spcAft>
                <a:spcPts val="0"/>
              </a:spcAft>
              <a:buClr>
                <a:schemeClr val="dk1"/>
              </a:buClr>
              <a:buSzPct val="100000"/>
              <a:buChar char="–"/>
            </a:pPr>
            <a:r>
              <a:rPr lang="en-US"/>
              <a:t>Determine your order of repairs.</a:t>
            </a:r>
            <a:endParaRPr/>
          </a:p>
          <a:p>
            <a:pPr marL="742950" lvl="1" indent="-285750" algn="l" rtl="0">
              <a:spcBef>
                <a:spcPts val="518"/>
              </a:spcBef>
              <a:spcAft>
                <a:spcPts val="0"/>
              </a:spcAft>
              <a:buClr>
                <a:schemeClr val="dk1"/>
              </a:buClr>
              <a:buSzPct val="100000"/>
              <a:buChar char="–"/>
            </a:pPr>
            <a:r>
              <a:rPr lang="en-US"/>
              <a:t>Determine timeline and expected completion date.</a:t>
            </a:r>
            <a:endParaRPr/>
          </a:p>
          <a:p>
            <a:pPr marL="342900" lvl="0" indent="-342900" algn="l" rtl="0">
              <a:spcBef>
                <a:spcPts val="592"/>
              </a:spcBef>
              <a:spcAft>
                <a:spcPts val="0"/>
              </a:spcAft>
              <a:buClr>
                <a:schemeClr val="dk1"/>
              </a:buClr>
              <a:buSzPct val="100000"/>
              <a:buChar char="•"/>
            </a:pPr>
            <a:r>
              <a:rPr lang="en-US"/>
              <a:t>Your ARV (After Repair Value) MUST be Determined </a:t>
            </a:r>
            <a:r>
              <a:rPr lang="en-US" b="1"/>
              <a:t>Before</a:t>
            </a:r>
            <a:r>
              <a:rPr lang="en-US"/>
              <a:t> You Purchase Any Property</a:t>
            </a:r>
            <a:endParaRPr/>
          </a:p>
          <a:p>
            <a:pPr marL="342900" lvl="0" indent="-342900" algn="l" rtl="0">
              <a:spcBef>
                <a:spcPts val="592"/>
              </a:spcBef>
              <a:spcAft>
                <a:spcPts val="0"/>
              </a:spcAft>
              <a:buClr>
                <a:schemeClr val="dk1"/>
              </a:buClr>
              <a:buSzPct val="100000"/>
              <a:buChar char="•"/>
            </a:pPr>
            <a:r>
              <a:rPr lang="en-US"/>
              <a:t>Determine your tax liability, (capital gains tax)</a:t>
            </a:r>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01"/>
          <p:cNvSpPr txBox="1">
            <a:spLocks noGrp="1"/>
          </p:cNvSpPr>
          <p:nvPr>
            <p:ph type="title"/>
          </p:nvPr>
        </p:nvSpPr>
        <p:spPr>
          <a:xfrm>
            <a:off x="-228600" y="274638"/>
            <a:ext cx="89154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SUMMARY</a:t>
            </a:r>
            <a:endParaRPr/>
          </a:p>
        </p:txBody>
      </p:sp>
      <p:sp>
        <p:nvSpPr>
          <p:cNvPr id="774" name="Google Shape;774;p10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US"/>
              <a:t>Once You Find A Property You Would Like To Invest In (Fix &amp; Flip)</a:t>
            </a:r>
            <a:endParaRPr/>
          </a:p>
          <a:p>
            <a:pPr marL="742950" lvl="1" indent="-285750" algn="l" rtl="0">
              <a:spcBef>
                <a:spcPts val="560"/>
              </a:spcBef>
              <a:spcAft>
                <a:spcPts val="0"/>
              </a:spcAft>
              <a:buClr>
                <a:schemeClr val="dk1"/>
              </a:buClr>
              <a:buSzPts val="2800"/>
              <a:buChar char="–"/>
            </a:pPr>
            <a:r>
              <a:rPr lang="en-US"/>
              <a:t>Compare the neighborhood </a:t>
            </a:r>
            <a:r>
              <a:rPr lang="en-US" b="1" u="sng"/>
              <a:t>location.</a:t>
            </a:r>
            <a:endParaRPr/>
          </a:p>
          <a:p>
            <a:pPr marL="742950" lvl="1" indent="-285750" algn="l" rtl="0">
              <a:spcBef>
                <a:spcPts val="560"/>
              </a:spcBef>
              <a:spcAft>
                <a:spcPts val="0"/>
              </a:spcAft>
              <a:buClr>
                <a:schemeClr val="dk1"/>
              </a:buClr>
              <a:buSzPts val="2800"/>
              <a:buChar char="–"/>
            </a:pPr>
            <a:r>
              <a:rPr lang="en-US"/>
              <a:t>Pick your location wisely.</a:t>
            </a:r>
            <a:endParaRPr/>
          </a:p>
          <a:p>
            <a:pPr marL="742950" lvl="1" indent="-285750" algn="l" rtl="0">
              <a:spcBef>
                <a:spcPts val="560"/>
              </a:spcBef>
              <a:spcAft>
                <a:spcPts val="0"/>
              </a:spcAft>
              <a:buClr>
                <a:schemeClr val="dk1"/>
              </a:buClr>
              <a:buSzPts val="2800"/>
              <a:buChar char="–"/>
            </a:pPr>
            <a:r>
              <a:rPr lang="en-US"/>
              <a:t>Once you know the ARV, you can begin to calculate cost of repair, as well as holding cost.</a:t>
            </a:r>
            <a:endParaRPr/>
          </a:p>
          <a:p>
            <a:pPr marL="342900" lvl="0" indent="-342900" algn="l" rtl="0">
              <a:spcBef>
                <a:spcPts val="640"/>
              </a:spcBef>
              <a:spcAft>
                <a:spcPts val="0"/>
              </a:spcAft>
              <a:buClr>
                <a:schemeClr val="dk1"/>
              </a:buClr>
              <a:buSzPts val="3200"/>
              <a:buChar char="•"/>
            </a:pPr>
            <a:r>
              <a:rPr lang="en-US"/>
              <a:t>Before You Start Any Fix &amp; Flip Project </a:t>
            </a:r>
            <a:endParaRPr/>
          </a:p>
          <a:p>
            <a:pPr marL="742950" lvl="1" indent="-285750" algn="l" rtl="0">
              <a:spcBef>
                <a:spcPts val="560"/>
              </a:spcBef>
              <a:spcAft>
                <a:spcPts val="0"/>
              </a:spcAft>
              <a:buClr>
                <a:schemeClr val="dk1"/>
              </a:buClr>
              <a:buSzPts val="2800"/>
              <a:buChar char="–"/>
            </a:pPr>
            <a:r>
              <a:rPr lang="en-US"/>
              <a:t>Figure out what you can save from the materials and features that already exist in the house.</a:t>
            </a:r>
            <a:endParaRPr/>
          </a:p>
          <a:p>
            <a:pPr marL="742950" lvl="1" indent="-285750" algn="l" rtl="0">
              <a:spcBef>
                <a:spcPts val="560"/>
              </a:spcBef>
              <a:spcAft>
                <a:spcPts val="0"/>
              </a:spcAft>
              <a:buClr>
                <a:schemeClr val="dk1"/>
              </a:buClr>
              <a:buSzPts val="2800"/>
              <a:buChar char="–"/>
            </a:pPr>
            <a:r>
              <a:rPr lang="en-US"/>
              <a:t>You must try and find quality inexpensive labor.</a:t>
            </a:r>
            <a:endParaRPr/>
          </a:p>
          <a:p>
            <a:pPr marL="342900" lvl="0" indent="-139700" algn="l" rtl="0">
              <a:spcBef>
                <a:spcPts val="640"/>
              </a:spcBef>
              <a:spcAft>
                <a:spcPts val="0"/>
              </a:spcAft>
              <a:buClr>
                <a:schemeClr val="dk1"/>
              </a:buClr>
              <a:buSzPts val="3200"/>
              <a:buNone/>
            </a:pPr>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2"/>
          <p:cNvSpPr txBox="1">
            <a:spLocks noGrp="1"/>
          </p:cNvSpPr>
          <p:nvPr>
            <p:ph type="title"/>
          </p:nvPr>
        </p:nvSpPr>
        <p:spPr>
          <a:xfrm>
            <a:off x="-228600" y="274638"/>
            <a:ext cx="92964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SUMMARY</a:t>
            </a:r>
            <a:endParaRPr/>
          </a:p>
        </p:txBody>
      </p:sp>
      <p:sp>
        <p:nvSpPr>
          <p:cNvPr id="781" name="Google Shape;781;p10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a:t>Permits are needed on all major changes that are made to the property</a:t>
            </a:r>
            <a:endParaRPr/>
          </a:p>
          <a:p>
            <a:pPr marL="342900" lvl="0" indent="-342900" algn="l" rtl="0">
              <a:spcBef>
                <a:spcPts val="592"/>
              </a:spcBef>
              <a:spcAft>
                <a:spcPts val="0"/>
              </a:spcAft>
              <a:buClr>
                <a:schemeClr val="dk1"/>
              </a:buClr>
              <a:buSzPct val="100000"/>
              <a:buChar char="•"/>
            </a:pPr>
            <a:r>
              <a:rPr lang="en-US"/>
              <a:t>Certificate Of Occupancy (CO) is needed to sell the home once it is completed</a:t>
            </a:r>
            <a:endParaRPr/>
          </a:p>
          <a:p>
            <a:pPr marL="742950" lvl="1" indent="-285750" algn="l" rtl="0">
              <a:spcBef>
                <a:spcPts val="518"/>
              </a:spcBef>
              <a:spcAft>
                <a:spcPts val="0"/>
              </a:spcAft>
              <a:buClr>
                <a:schemeClr val="dk1"/>
              </a:buClr>
              <a:buSzPct val="100000"/>
              <a:buChar char="–"/>
            </a:pPr>
            <a:r>
              <a:rPr lang="en-US"/>
              <a:t>Most homeowners will want an inspection as well.</a:t>
            </a:r>
            <a:endParaRPr/>
          </a:p>
          <a:p>
            <a:pPr marL="742950" lvl="1" indent="-285750" algn="l" rtl="0">
              <a:spcBef>
                <a:spcPts val="518"/>
              </a:spcBef>
              <a:spcAft>
                <a:spcPts val="0"/>
              </a:spcAft>
              <a:buClr>
                <a:schemeClr val="dk1"/>
              </a:buClr>
              <a:buSzPct val="100000"/>
              <a:buChar char="–"/>
            </a:pPr>
            <a:r>
              <a:rPr lang="en-US"/>
              <a:t>It’s the buyer / home owners job to complete their due diligence.</a:t>
            </a:r>
            <a:endParaRPr/>
          </a:p>
          <a:p>
            <a:pPr marL="342900" lvl="0" indent="-342900" algn="l" rtl="0">
              <a:spcBef>
                <a:spcPts val="592"/>
              </a:spcBef>
              <a:spcAft>
                <a:spcPts val="0"/>
              </a:spcAft>
              <a:buClr>
                <a:schemeClr val="dk1"/>
              </a:buClr>
              <a:buSzPct val="100000"/>
              <a:buChar char="•"/>
            </a:pPr>
            <a:r>
              <a:rPr lang="en-US"/>
              <a:t>Auctions</a:t>
            </a:r>
            <a:endParaRPr/>
          </a:p>
          <a:p>
            <a:pPr marL="742950" lvl="1" indent="-285750" algn="l" rtl="0">
              <a:spcBef>
                <a:spcPts val="518"/>
              </a:spcBef>
              <a:spcAft>
                <a:spcPts val="0"/>
              </a:spcAft>
              <a:buClr>
                <a:schemeClr val="dk1"/>
              </a:buClr>
              <a:buSzPct val="100000"/>
              <a:buChar char="–"/>
            </a:pPr>
            <a:r>
              <a:rPr lang="en-US"/>
              <a:t>Normally all auctions are paid in cash within 30 days of Auction being completed. Or you forfeit your 10% deposit.</a:t>
            </a:r>
            <a:endParaRPr/>
          </a:p>
          <a:p>
            <a:pPr marL="342900" lvl="0" indent="-154940" algn="l" rtl="0">
              <a:spcBef>
                <a:spcPts val="592"/>
              </a:spcBef>
              <a:spcAft>
                <a:spcPts val="0"/>
              </a:spcAft>
              <a:buClr>
                <a:schemeClr val="dk1"/>
              </a:buClr>
              <a:buSzPct val="100000"/>
              <a:buNone/>
            </a:pPr>
            <a:endParaRPr/>
          </a:p>
          <a:p>
            <a:pPr marL="342900" lvl="0" indent="-154940" algn="l" rtl="0">
              <a:spcBef>
                <a:spcPts val="592"/>
              </a:spcBef>
              <a:spcAft>
                <a:spcPts val="0"/>
              </a:spcAft>
              <a:buClr>
                <a:schemeClr val="dk1"/>
              </a:buClr>
              <a:buSzPct val="100000"/>
              <a:buNone/>
            </a:pPr>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3"/>
          <p:cNvSpPr txBox="1"/>
          <p:nvPr/>
        </p:nvSpPr>
        <p:spPr>
          <a:xfrm>
            <a:off x="0" y="1066800"/>
            <a:ext cx="9144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4000" dirty="0">
                <a:solidFill>
                  <a:schemeClr val="dk1"/>
                </a:solidFill>
                <a:latin typeface="Calibri"/>
                <a:ea typeface="Calibri"/>
                <a:cs typeface="Calibri"/>
                <a:sym typeface="Calibri"/>
              </a:rPr>
              <a:t>Find FREE downloads at</a:t>
            </a:r>
            <a:endParaRPr dirty="0"/>
          </a:p>
          <a:p>
            <a:pPr marL="0" marR="0" lvl="0" indent="0" algn="ctr" rtl="0">
              <a:spcBef>
                <a:spcPts val="0"/>
              </a:spcBef>
              <a:spcAft>
                <a:spcPts val="0"/>
              </a:spcAft>
              <a:buNone/>
            </a:pPr>
            <a:r>
              <a:rPr lang="en-US" sz="4000" u="sng" dirty="0">
                <a:solidFill>
                  <a:schemeClr val="hlink"/>
                </a:solidFill>
                <a:latin typeface="Calibri"/>
                <a:ea typeface="Calibri"/>
                <a:cs typeface="Calibri"/>
                <a:sym typeface="Calibri"/>
                <a:hlinkClick r:id="rId3"/>
              </a:rPr>
              <a:t>www.RichCarr76.com</a:t>
            </a:r>
            <a:endParaRPr sz="4000" dirty="0">
              <a:solidFill>
                <a:schemeClr val="dk1"/>
              </a:solidFill>
              <a:latin typeface="Calibri"/>
              <a:ea typeface="Calibri"/>
              <a:cs typeface="Calibri"/>
              <a:sym typeface="Calibri"/>
            </a:endParaRPr>
          </a:p>
        </p:txBody>
      </p:sp>
      <p:pic>
        <p:nvPicPr>
          <p:cNvPr id="787" name="Google Shape;787;p103"/>
          <p:cNvPicPr preferRelativeResize="0"/>
          <p:nvPr/>
        </p:nvPicPr>
        <p:blipFill>
          <a:blip r:embed="rId4" cstate="print"/>
          <a:stretch>
            <a:fillRect/>
          </a:stretch>
        </p:blipFill>
        <p:spPr>
          <a:xfrm>
            <a:off x="2337760" y="3726612"/>
            <a:ext cx="4382219" cy="2497097"/>
          </a:xfrm>
          <a:prstGeom prst="rect">
            <a:avLst/>
          </a:prstGeom>
          <a:noFill/>
          <a:ln>
            <a:noFill/>
          </a:ln>
        </p:spPr>
      </p:pic>
      <p:sp>
        <p:nvSpPr>
          <p:cNvPr id="788" name="Google Shape;788;p103"/>
          <p:cNvSpPr txBox="1"/>
          <p:nvPr/>
        </p:nvSpPr>
        <p:spPr>
          <a:xfrm>
            <a:off x="1905000" y="192469"/>
            <a:ext cx="74676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Calibri"/>
                <a:ea typeface="Calibri"/>
                <a:cs typeface="Calibri"/>
                <a:sym typeface="Calibri"/>
              </a:rPr>
              <a:t>Find, Fund, Fix, &amp; Flip</a:t>
            </a:r>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How Pre- Foreclosures Are Seen On Zillow, Trulia, Redfin, Realtor.com </a:t>
            </a:r>
          </a:p>
        </p:txBody>
      </p:sp>
      <p:sp>
        <p:nvSpPr>
          <p:cNvPr id="3" name="Content Placeholder 2"/>
          <p:cNvSpPr>
            <a:spLocks noGrp="1"/>
          </p:cNvSpPr>
          <p:nvPr>
            <p:ph idx="1"/>
          </p:nvPr>
        </p:nvSpPr>
        <p:spPr/>
        <p:txBody>
          <a:bodyPr>
            <a:normAutofit fontScale="92500" lnSpcReduction="10000"/>
          </a:bodyPr>
          <a:lstStyle/>
          <a:p>
            <a:r>
              <a:rPr lang="en-US" dirty="0"/>
              <a:t>All these sites use third party contractors to go to local County Clerk offices to request ALL filed  </a:t>
            </a:r>
          </a:p>
          <a:p>
            <a:pPr>
              <a:buNone/>
            </a:pPr>
            <a:r>
              <a:rPr lang="en-US" dirty="0"/>
              <a:t>    </a:t>
            </a:r>
            <a:r>
              <a:rPr lang="en-US" b="1" dirty="0"/>
              <a:t>Lis Pendens </a:t>
            </a:r>
            <a:r>
              <a:rPr lang="en-US" dirty="0"/>
              <a:t>then they post them on their sites. They post on their sites for more web traffic. </a:t>
            </a:r>
          </a:p>
          <a:p>
            <a:r>
              <a:rPr lang="en-US" b="1" dirty="0"/>
              <a:t>Lis Pendens </a:t>
            </a:r>
            <a:r>
              <a:rPr lang="en-US" dirty="0"/>
              <a:t>is the initial written notice to the opposing party, this notice is also the official written notice to the public that the bank has a vested interest in this property they are serving notice to. </a:t>
            </a:r>
          </a:p>
          <a:p>
            <a:r>
              <a:rPr lang="en-US" dirty="0">
                <a:hlinkClick r:id="rId3"/>
              </a:rPr>
              <a:t>www.searchiqs.com</a:t>
            </a:r>
            <a:r>
              <a:rPr lang="en-US" dirty="0"/>
              <a:t>  (6- US States utilize this site)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descr="Find Fun Fix Flip_logo_4 (2).jpg"/>
          <p:cNvPicPr>
            <a:picLocks noChangeAspect="1"/>
          </p:cNvPicPr>
          <p:nvPr/>
        </p:nvPicPr>
        <p:blipFill>
          <a:blip r:embed="rId3" cstate="print"/>
          <a:stretch>
            <a:fillRect/>
          </a:stretch>
        </p:blipFill>
        <p:spPr>
          <a:xfrm>
            <a:off x="169984" y="1354347"/>
            <a:ext cx="8811468" cy="41570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0" y="304800"/>
            <a:ext cx="92964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ts val="4400"/>
              <a:buFont typeface="Calibri"/>
              <a:buNone/>
            </a:pPr>
            <a:r>
              <a:rPr lang="en-US" b="1" i="1" dirty="0">
                <a:solidFill>
                  <a:srgbClr val="FF0000"/>
                </a:solidFill>
              </a:rPr>
              <a:t>          Research Properties </a:t>
            </a:r>
            <a:br>
              <a:rPr lang="en-US" b="1" i="1" dirty="0">
                <a:solidFill>
                  <a:srgbClr val="FF0000"/>
                </a:solidFill>
              </a:rPr>
            </a:br>
            <a:r>
              <a:rPr lang="en-US" b="1" i="1" dirty="0">
                <a:solidFill>
                  <a:srgbClr val="FF0000"/>
                </a:solidFill>
              </a:rPr>
              <a:t>            Resourceful Links</a:t>
            </a:r>
            <a:endParaRPr b="1" i="1" dirty="0">
              <a:solidFill>
                <a:srgbClr val="FF0000"/>
              </a:solidFill>
            </a:endParaRPr>
          </a:p>
        </p:txBody>
      </p:sp>
      <p:sp>
        <p:nvSpPr>
          <p:cNvPr id="268" name="Google Shape;268;p36"/>
          <p:cNvSpPr txBox="1">
            <a:spLocks noGrp="1"/>
          </p:cNvSpPr>
          <p:nvPr>
            <p:ph type="body" idx="1"/>
          </p:nvPr>
        </p:nvSpPr>
        <p:spPr>
          <a:xfrm>
            <a:off x="-2470638" y="5574322"/>
            <a:ext cx="2857500" cy="1283677"/>
          </a:xfrm>
          <a:prstGeom prst="rect">
            <a:avLst/>
          </a:prstGeom>
          <a:noFill/>
          <a:ln>
            <a:noFill/>
          </a:ln>
        </p:spPr>
        <p:txBody>
          <a:bodyPr spcFirstLastPara="1" wrap="square" lIns="91425" tIns="45700" rIns="91425" bIns="45700" anchor="t" anchorCtr="0">
            <a:normAutofit fontScale="25000" lnSpcReduction="20000"/>
          </a:bodyPr>
          <a:lstStyle/>
          <a:p>
            <a:pPr marL="2743200" lvl="6" indent="0" rtl="0">
              <a:spcBef>
                <a:spcPts val="0"/>
              </a:spcBef>
              <a:spcAft>
                <a:spcPts val="0"/>
              </a:spcAft>
              <a:buClr>
                <a:schemeClr val="accent2"/>
              </a:buClr>
              <a:buSzPct val="100000"/>
              <a:buNone/>
            </a:pPr>
            <a:r>
              <a:rPr lang="en-US" sz="3600" dirty="0">
                <a:solidFill>
                  <a:schemeClr val="accent2"/>
                </a:solidFill>
              </a:rPr>
              <a:t>                                              	     </a:t>
            </a:r>
            <a:r>
              <a:rPr lang="en-US" sz="5100" dirty="0">
                <a:solidFill>
                  <a:schemeClr val="accent2"/>
                </a:solidFill>
              </a:rPr>
              <a:t> </a:t>
            </a:r>
            <a:endParaRPr dirty="0"/>
          </a:p>
          <a:p>
            <a:pPr marL="2743200" lvl="6" indent="0">
              <a:spcBef>
                <a:spcPts val="396"/>
              </a:spcBef>
              <a:buSzPct val="100000"/>
              <a:buNone/>
            </a:pPr>
            <a:endParaRPr lang="en-US" sz="4500" dirty="0"/>
          </a:p>
          <a:p>
            <a:pPr marL="2743200" lvl="6" indent="0">
              <a:spcBef>
                <a:spcPts val="396"/>
              </a:spcBef>
              <a:buSzPct val="100000"/>
              <a:buNone/>
            </a:pPr>
            <a:endParaRPr sz="3600" dirty="0"/>
          </a:p>
          <a:p>
            <a:pPr marL="2743200" lvl="6" indent="0" rtl="0">
              <a:spcBef>
                <a:spcPts val="396"/>
              </a:spcBef>
              <a:spcAft>
                <a:spcPts val="0"/>
              </a:spcAft>
              <a:buClr>
                <a:schemeClr val="dk1"/>
              </a:buClr>
              <a:buSzPct val="100000"/>
              <a:buNone/>
            </a:pPr>
            <a:endParaRPr sz="3600" dirty="0"/>
          </a:p>
          <a:p>
            <a:pPr marL="2743200" lvl="6" indent="0" rtl="0">
              <a:spcBef>
                <a:spcPts val="396"/>
              </a:spcBef>
              <a:spcAft>
                <a:spcPts val="0"/>
              </a:spcAft>
              <a:buClr>
                <a:schemeClr val="dk1"/>
              </a:buClr>
              <a:buSzPct val="100000"/>
              <a:buNone/>
            </a:pPr>
            <a:endParaRPr sz="3600" dirty="0"/>
          </a:p>
          <a:p>
            <a:pPr marL="2743200" lvl="6" indent="0" rtl="0">
              <a:spcBef>
                <a:spcPts val="396"/>
              </a:spcBef>
              <a:spcAft>
                <a:spcPts val="0"/>
              </a:spcAft>
              <a:buClr>
                <a:schemeClr val="dk1"/>
              </a:buClr>
              <a:buSzPct val="100000"/>
              <a:buNone/>
            </a:pPr>
            <a:r>
              <a:rPr lang="en-US" sz="3600" dirty="0"/>
              <a:t>				</a:t>
            </a:r>
            <a:endParaRPr dirty="0"/>
          </a:p>
        </p:txBody>
      </p:sp>
      <p:sp>
        <p:nvSpPr>
          <p:cNvPr id="5" name="TextBox 4"/>
          <p:cNvSpPr txBox="1"/>
          <p:nvPr/>
        </p:nvSpPr>
        <p:spPr>
          <a:xfrm>
            <a:off x="-2157573" y="1406770"/>
            <a:ext cx="10685124" cy="4862870"/>
          </a:xfrm>
          <a:prstGeom prst="rect">
            <a:avLst/>
          </a:prstGeom>
          <a:noFill/>
        </p:spPr>
        <p:txBody>
          <a:bodyPr wrap="square" rtlCol="0">
            <a:spAutoFit/>
          </a:bodyPr>
          <a:lstStyle/>
          <a:p>
            <a:pPr marL="2743200" lvl="6" algn="ctr">
              <a:spcBef>
                <a:spcPts val="396"/>
              </a:spcBef>
              <a:buClr>
                <a:schemeClr val="dk1"/>
              </a:buClr>
              <a:buSzPct val="100000"/>
            </a:pPr>
            <a:r>
              <a:rPr lang="en-US" dirty="0"/>
              <a:t>Find, Evaluate, Search public records, Determine ARV, Market Analysis report. Compare current sale price to ARV market price.</a:t>
            </a:r>
          </a:p>
          <a:p>
            <a:pPr marL="2743200" lvl="6">
              <a:spcBef>
                <a:spcPts val="396"/>
              </a:spcBef>
              <a:buClr>
                <a:srgbClr val="FF0000"/>
              </a:buClr>
              <a:buSzPct val="100000"/>
            </a:pPr>
            <a:r>
              <a:rPr lang="en-US" dirty="0">
                <a:solidFill>
                  <a:srgbClr val="FF0000"/>
                </a:solidFill>
              </a:rPr>
              <a:t>Research Property Taxes, Liens, Foreclosures, Bank Owned, Title History.</a:t>
            </a:r>
            <a:endParaRPr lang="en-US" dirty="0"/>
          </a:p>
          <a:p>
            <a:pPr marL="2743200" lvl="6">
              <a:spcBef>
                <a:spcPts val="396"/>
              </a:spcBef>
              <a:buClr>
                <a:srgbClr val="FF0000"/>
              </a:buClr>
              <a:buSzPct val="100000"/>
            </a:pPr>
            <a:endParaRPr lang="en-US" dirty="0">
              <a:solidFill>
                <a:srgbClr val="0000FF"/>
              </a:solidFill>
              <a:hlinkClick r:id="rId3">
                <a:extLst>
                  <a:ext uri="{A12FA001-AC4F-418D-AE19-62706E023703}">
                    <ahyp:hlinkClr xmlns:ahyp="http://schemas.microsoft.com/office/drawing/2018/hyperlinkcolor" val="tx"/>
                  </a:ext>
                </a:extLst>
              </a:hlinkClick>
            </a:endParaRPr>
          </a:p>
          <a:p>
            <a:pPr marL="2743200" lvl="6">
              <a:spcBef>
                <a:spcPts val="396"/>
              </a:spcBef>
              <a:buClr>
                <a:srgbClr val="FF0000"/>
              </a:buClr>
              <a:buSzPct val="100000"/>
            </a:pPr>
            <a:r>
              <a:rPr lang="en-US" b="1" dirty="0">
                <a:solidFill>
                  <a:schemeClr val="tx2"/>
                </a:solidFill>
                <a:hlinkClick r:id="rId3">
                  <a:extLst>
                    <a:ext uri="{A12FA001-AC4F-418D-AE19-62706E023703}">
                      <ahyp:hlinkClr xmlns:ahyp="http://schemas.microsoft.com/office/drawing/2018/hyperlinkcolor" val="tx"/>
                    </a:ext>
                  </a:extLst>
                </a:hlinkClick>
              </a:rPr>
              <a:t>https://www.searchiqs.com/nysar/</a:t>
            </a:r>
            <a:r>
              <a:rPr lang="en-US" b="1" dirty="0">
                <a:solidFill>
                  <a:schemeClr val="tx2"/>
                </a:solidFill>
              </a:rPr>
              <a:t>  </a:t>
            </a:r>
          </a:p>
          <a:p>
            <a:pPr marL="2743200" lvl="6">
              <a:spcBef>
                <a:spcPts val="396"/>
              </a:spcBef>
              <a:buClr>
                <a:schemeClr val="dk1"/>
              </a:buClr>
              <a:buSzPct val="100000"/>
            </a:pPr>
            <a:r>
              <a:rPr lang="en-US" u="sng" dirty="0">
                <a:solidFill>
                  <a:schemeClr val="hlink"/>
                </a:solidFill>
                <a:hlinkClick r:id="rId4"/>
              </a:rPr>
              <a:t>https://egov.basgov.com</a:t>
            </a:r>
            <a:r>
              <a:rPr lang="en-US" u="sng" dirty="0">
                <a:solidFill>
                  <a:schemeClr val="hlink"/>
                </a:solidFill>
              </a:rPr>
              <a:t>         </a:t>
            </a:r>
            <a:endParaRPr lang="en-US" dirty="0">
              <a:solidFill>
                <a:srgbClr val="FF0000"/>
              </a:solidFill>
            </a:endParaRPr>
          </a:p>
          <a:p>
            <a:pPr marL="2743200" lvl="6">
              <a:spcBef>
                <a:spcPts val="396"/>
              </a:spcBef>
              <a:buClr>
                <a:srgbClr val="002060"/>
              </a:buClr>
              <a:buSzPct val="100000"/>
            </a:pPr>
            <a:r>
              <a:rPr lang="en-US" u="sng" dirty="0">
                <a:solidFill>
                  <a:schemeClr val="hlink"/>
                </a:solidFill>
                <a:hlinkClick r:id="rId5"/>
              </a:rPr>
              <a:t>http://tax.neric.org/Search.aspx?district=412402</a:t>
            </a:r>
            <a:endParaRPr lang="en-US" u="sng" dirty="0">
              <a:solidFill>
                <a:schemeClr val="hlink"/>
              </a:solidFill>
            </a:endParaRPr>
          </a:p>
          <a:p>
            <a:pPr marL="2743200" lvl="6">
              <a:spcBef>
                <a:spcPts val="396"/>
              </a:spcBef>
              <a:buClr>
                <a:srgbClr val="002060"/>
              </a:buClr>
              <a:buSzPct val="100000"/>
            </a:pPr>
            <a:r>
              <a:rPr lang="en-US" u="sng" dirty="0">
                <a:solidFill>
                  <a:schemeClr val="hlink"/>
                </a:solidFill>
                <a:hlinkClick r:id="rId6"/>
              </a:rPr>
              <a:t>http://www.infotaxonline.com/</a:t>
            </a:r>
            <a:endParaRPr lang="en-US" dirty="0"/>
          </a:p>
          <a:p>
            <a:pPr marL="2743200" lvl="6">
              <a:spcBef>
                <a:spcPts val="396"/>
              </a:spcBef>
              <a:buClr>
                <a:schemeClr val="dk1"/>
              </a:buClr>
              <a:buSzPct val="100000"/>
            </a:pPr>
            <a:r>
              <a:rPr lang="en-US" b="1" u="sng" dirty="0">
                <a:solidFill>
                  <a:schemeClr val="tx2"/>
                </a:solidFill>
                <a:hlinkClick r:id="rId7">
                  <a:extLst>
                    <a:ext uri="{A12FA001-AC4F-418D-AE19-62706E023703}">
                      <ahyp:hlinkClr xmlns:ahyp="http://schemas.microsoft.com/office/drawing/2018/hyperlinkcolor" val="tx"/>
                    </a:ext>
                  </a:extLst>
                </a:hlinkClick>
              </a:rPr>
              <a:t>https://www.taxlookup.net/</a:t>
            </a:r>
            <a:r>
              <a:rPr lang="en-US" b="1" dirty="0">
                <a:solidFill>
                  <a:schemeClr val="tx2"/>
                </a:solidFill>
              </a:rPr>
              <a:t> </a:t>
            </a:r>
          </a:p>
          <a:p>
            <a:pPr marL="2743200" lvl="6">
              <a:spcBef>
                <a:spcPts val="396"/>
              </a:spcBef>
              <a:buClr>
                <a:schemeClr val="dk1"/>
              </a:buClr>
              <a:buSzPct val="100000"/>
            </a:pPr>
            <a:r>
              <a:rPr lang="en-US" u="sng" dirty="0">
                <a:solidFill>
                  <a:schemeClr val="hlink"/>
                </a:solidFill>
                <a:hlinkClick r:id="rId8"/>
              </a:rPr>
              <a:t>https://publicrecords.netronline.com/state/NY/county/albany/</a:t>
            </a:r>
            <a:endParaRPr lang="en-US" dirty="0">
              <a:solidFill>
                <a:srgbClr val="FF0000"/>
              </a:solidFill>
            </a:endParaRPr>
          </a:p>
          <a:p>
            <a:pPr marL="2743200" lvl="6">
              <a:spcBef>
                <a:spcPts val="396"/>
              </a:spcBef>
              <a:buClr>
                <a:schemeClr val="dk1"/>
              </a:buClr>
              <a:buSzPct val="100000"/>
            </a:pPr>
            <a:r>
              <a:rPr lang="en-US" u="sng" dirty="0">
                <a:solidFill>
                  <a:schemeClr val="hlink"/>
                </a:solidFill>
                <a:hlinkClick r:id="rId9"/>
              </a:rPr>
              <a:t>https://pacer.login.uscourts.gov/csologin/login.jsf?appurl=pcl.uscourts.gov/search</a:t>
            </a:r>
            <a:endParaRPr lang="en-US" u="sng" dirty="0">
              <a:solidFill>
                <a:schemeClr val="hlink"/>
              </a:solidFill>
            </a:endParaRPr>
          </a:p>
          <a:p>
            <a:pPr marL="2743200" lvl="6" indent="0">
              <a:spcBef>
                <a:spcPts val="396"/>
              </a:spcBef>
              <a:buSzPct val="100000"/>
              <a:buNone/>
            </a:pPr>
            <a:r>
              <a:rPr lang="en-US" dirty="0">
                <a:hlinkClick r:id="rId10"/>
              </a:rPr>
              <a:t>https://www.nycourts.gov/courts/cts-outside-nyc-COUNTY.shtml</a:t>
            </a:r>
            <a:endParaRPr lang="en-US" dirty="0"/>
          </a:p>
          <a:p>
            <a:pPr marL="2743200" lvl="6" indent="0">
              <a:spcBef>
                <a:spcPts val="396"/>
              </a:spcBef>
              <a:buSzPct val="100000"/>
              <a:buNone/>
            </a:pPr>
            <a:r>
              <a:rPr lang="en-US" dirty="0">
                <a:hlinkClick r:id="rId11"/>
              </a:rPr>
              <a:t>https://www.nycourts.gov/courthelp/Homes/evictions.shtml</a:t>
            </a:r>
            <a:endParaRPr lang="en-US" dirty="0"/>
          </a:p>
          <a:p>
            <a:pPr marL="2743200" lvl="6" indent="0">
              <a:spcBef>
                <a:spcPts val="396"/>
              </a:spcBef>
              <a:buSzPct val="100000"/>
              <a:buNone/>
            </a:pPr>
            <a:r>
              <a:rPr lang="en-US" b="1" dirty="0">
                <a:solidFill>
                  <a:schemeClr val="tx2"/>
                </a:solidFill>
              </a:rPr>
              <a:t>https://www.fastpeoplesearch.com/</a:t>
            </a:r>
          </a:p>
          <a:p>
            <a:endParaRPr lang="en-US" dirty="0"/>
          </a:p>
        </p:txBody>
      </p:sp>
      <p:pic>
        <p:nvPicPr>
          <p:cNvPr id="6" name="Picture 5" descr="Find, Fund, Fix, &amp; Flip1.jpg"/>
          <p:cNvPicPr>
            <a:picLocks noChangeAspect="1"/>
          </p:cNvPicPr>
          <p:nvPr/>
        </p:nvPicPr>
        <p:blipFill>
          <a:blip r:embed="rId12" cstate="print"/>
          <a:stretch>
            <a:fillRect/>
          </a:stretch>
        </p:blipFill>
        <p:spPr>
          <a:xfrm>
            <a:off x="6919711" y="0"/>
            <a:ext cx="2224289" cy="1050388"/>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160173" y="646309"/>
            <a:ext cx="3008313" cy="116205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ts val="2800"/>
              <a:buFont typeface="Calibri"/>
              <a:buNone/>
            </a:pPr>
            <a:r>
              <a:rPr lang="en-US" sz="2400" dirty="0">
                <a:solidFill>
                  <a:schemeClr val="accent1"/>
                </a:solidFill>
              </a:rPr>
              <a:t>204 N. 2</a:t>
            </a:r>
            <a:r>
              <a:rPr lang="en-US" sz="2400" baseline="30000" dirty="0">
                <a:solidFill>
                  <a:schemeClr val="accent1"/>
                </a:solidFill>
              </a:rPr>
              <a:t>nd</a:t>
            </a:r>
            <a:r>
              <a:rPr lang="en-US" sz="2400" dirty="0">
                <a:solidFill>
                  <a:schemeClr val="accent1"/>
                </a:solidFill>
              </a:rPr>
              <a:t> Ave, Mechanicville, NY 12118</a:t>
            </a:r>
            <a:endParaRPr sz="2400" dirty="0"/>
          </a:p>
        </p:txBody>
      </p:sp>
      <p:pic>
        <p:nvPicPr>
          <p:cNvPr id="174" name="Google Shape;174;p23"/>
          <p:cNvPicPr preferRelativeResize="0">
            <a:picLocks noGrp="1"/>
          </p:cNvPicPr>
          <p:nvPr>
            <p:ph type="body" idx="1"/>
          </p:nvPr>
        </p:nvPicPr>
        <p:blipFill>
          <a:blip r:embed="rId3" cstate="print">
            <a:extLst>
              <a:ext uri="{28A0092B-C50C-407E-A947-70E740481C1C}">
                <a14:useLocalDpi xmlns:a14="http://schemas.microsoft.com/office/drawing/2010/main" val="0"/>
              </a:ext>
            </a:extLst>
          </a:blip>
          <a:srcRect/>
          <a:stretch/>
        </p:blipFill>
        <p:spPr>
          <a:xfrm>
            <a:off x="4876801" y="-1"/>
            <a:ext cx="4261556" cy="2841037"/>
          </a:xfrm>
          <a:prstGeom prst="rect">
            <a:avLst/>
          </a:prstGeom>
          <a:noFill/>
          <a:ln>
            <a:noFill/>
          </a:ln>
        </p:spPr>
      </p:pic>
      <p:sp>
        <p:nvSpPr>
          <p:cNvPr id="175" name="Google Shape;175;p23"/>
          <p:cNvSpPr txBox="1">
            <a:spLocks noGrp="1"/>
          </p:cNvSpPr>
          <p:nvPr>
            <p:ph type="body" idx="2"/>
          </p:nvPr>
        </p:nvSpPr>
        <p:spPr>
          <a:xfrm>
            <a:off x="57451" y="1492370"/>
            <a:ext cx="3497846" cy="536563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2000"/>
              <a:buNone/>
            </a:pPr>
            <a:endParaRPr sz="2000" b="1" dirty="0">
              <a:solidFill>
                <a:srgbClr val="37B648"/>
              </a:solidFill>
            </a:endParaRPr>
          </a:p>
          <a:p>
            <a:pPr marL="0" lvl="0" indent="0" algn="l" rtl="0">
              <a:spcBef>
                <a:spcPts val="400"/>
              </a:spcBef>
              <a:spcAft>
                <a:spcPts val="0"/>
              </a:spcAft>
              <a:buClr>
                <a:srgbClr val="37B648"/>
              </a:buClr>
              <a:buSzPts val="2000"/>
              <a:buNone/>
            </a:pPr>
            <a:r>
              <a:rPr lang="en-US" sz="2000" b="1" dirty="0">
                <a:solidFill>
                  <a:srgbClr val="37B648"/>
                </a:solidFill>
              </a:rPr>
              <a:t>4 Bedroom 1.5  baths 2 story Brick Colonial 2,200 sq. Ft.</a:t>
            </a:r>
            <a:endParaRPr dirty="0"/>
          </a:p>
          <a:p>
            <a:pPr marL="0" lvl="0" indent="0" algn="l" rtl="0">
              <a:spcBef>
                <a:spcPts val="400"/>
              </a:spcBef>
              <a:spcAft>
                <a:spcPts val="0"/>
              </a:spcAft>
              <a:buClr>
                <a:schemeClr val="dk1"/>
              </a:buClr>
              <a:buSzPts val="2000"/>
              <a:buNone/>
            </a:pPr>
            <a:r>
              <a:rPr lang="en-US" sz="2000" b="1" dirty="0"/>
              <a:t>This property was bid on during a </a:t>
            </a:r>
            <a:r>
              <a:rPr lang="en-US" sz="2000" b="1" dirty="0">
                <a:solidFill>
                  <a:srgbClr val="FF0000"/>
                </a:solidFill>
              </a:rPr>
              <a:t>“Live” </a:t>
            </a:r>
            <a:r>
              <a:rPr lang="en-US" sz="2000" b="1" dirty="0">
                <a:solidFill>
                  <a:srgbClr val="538CD5"/>
                </a:solidFill>
              </a:rPr>
              <a:t>Find, Fund, Fix, &amp; Flip </a:t>
            </a:r>
            <a:r>
              <a:rPr lang="en-US" sz="2000" dirty="0"/>
              <a:t>class on </a:t>
            </a:r>
            <a:r>
              <a:rPr lang="en-US" sz="2000" b="1" dirty="0"/>
              <a:t>3/30/2023.</a:t>
            </a:r>
            <a:endParaRPr b="1" dirty="0"/>
          </a:p>
          <a:p>
            <a:pPr marL="0" lvl="0" indent="0" algn="l" rtl="0">
              <a:spcBef>
                <a:spcPts val="400"/>
              </a:spcBef>
              <a:spcAft>
                <a:spcPts val="0"/>
              </a:spcAft>
              <a:buClr>
                <a:schemeClr val="dk1"/>
              </a:buClr>
              <a:buSzPts val="2000"/>
              <a:buNone/>
            </a:pPr>
            <a:r>
              <a:rPr lang="en-US" sz="2000" dirty="0"/>
              <a:t>First initial bid was </a:t>
            </a:r>
            <a:r>
              <a:rPr lang="en-US" sz="2000" dirty="0">
                <a:solidFill>
                  <a:srgbClr val="FF0000"/>
                </a:solidFill>
              </a:rPr>
              <a:t>$180,000</a:t>
            </a:r>
            <a:endParaRPr dirty="0"/>
          </a:p>
          <a:p>
            <a:pPr marL="0" lvl="0" indent="0" algn="l" rtl="0">
              <a:spcBef>
                <a:spcPts val="400"/>
              </a:spcBef>
              <a:spcAft>
                <a:spcPts val="0"/>
              </a:spcAft>
              <a:buClr>
                <a:schemeClr val="dk1"/>
              </a:buClr>
              <a:buSzPts val="2000"/>
              <a:buNone/>
            </a:pPr>
            <a:r>
              <a:rPr lang="en-US" sz="2000" dirty="0"/>
              <a:t>With a $2,500 credit card deposit submitted online, at </a:t>
            </a:r>
            <a:r>
              <a:rPr lang="en-US" sz="2000" b="1" dirty="0">
                <a:solidFill>
                  <a:schemeClr val="accent6">
                    <a:lumMod val="50000"/>
                  </a:schemeClr>
                </a:solidFill>
              </a:rPr>
              <a:t>www</a:t>
            </a:r>
            <a:r>
              <a:rPr lang="en-US" sz="2000" b="1" dirty="0"/>
              <a:t>.</a:t>
            </a:r>
            <a:r>
              <a:rPr lang="en-US" sz="2000" b="1" dirty="0">
                <a:solidFill>
                  <a:srgbClr val="974806"/>
                </a:solidFill>
              </a:rPr>
              <a:t>Auction.com</a:t>
            </a:r>
            <a:endParaRPr b="1" dirty="0"/>
          </a:p>
          <a:p>
            <a:pPr marL="0" lvl="0" indent="0" algn="l" rtl="0">
              <a:spcBef>
                <a:spcPts val="400"/>
              </a:spcBef>
              <a:spcAft>
                <a:spcPts val="0"/>
              </a:spcAft>
              <a:buClr>
                <a:schemeClr val="dk1"/>
              </a:buClr>
              <a:buSzPts val="2000"/>
              <a:buNone/>
            </a:pPr>
            <a:r>
              <a:rPr lang="en-US" sz="2000" dirty="0"/>
              <a:t>Final bid price was </a:t>
            </a:r>
            <a:r>
              <a:rPr lang="en-US" sz="2000" b="1" dirty="0">
                <a:solidFill>
                  <a:srgbClr val="FF0000"/>
                </a:solidFill>
              </a:rPr>
              <a:t>$155,000</a:t>
            </a:r>
            <a:endParaRPr dirty="0"/>
          </a:p>
          <a:p>
            <a:pPr marL="0" lvl="0" indent="0" algn="l" rtl="0">
              <a:spcBef>
                <a:spcPts val="400"/>
              </a:spcBef>
              <a:spcAft>
                <a:spcPts val="0"/>
              </a:spcAft>
              <a:buClr>
                <a:schemeClr val="dk1"/>
              </a:buClr>
              <a:buSzPts val="2000"/>
              <a:buNone/>
            </a:pPr>
            <a:r>
              <a:rPr lang="en-US" sz="2000" b="1" dirty="0"/>
              <a:t>Total purchase price was</a:t>
            </a:r>
            <a:r>
              <a:rPr lang="en-US" sz="2000" b="1" dirty="0">
                <a:solidFill>
                  <a:srgbClr val="FF0000"/>
                </a:solidFill>
              </a:rPr>
              <a:t> $159,505.10</a:t>
            </a:r>
            <a:endParaRPr dirty="0"/>
          </a:p>
          <a:p>
            <a:pPr marL="0" lvl="0" indent="0" algn="l" rtl="0">
              <a:spcBef>
                <a:spcPts val="400"/>
              </a:spcBef>
              <a:spcAft>
                <a:spcPts val="0"/>
              </a:spcAft>
              <a:buClr>
                <a:srgbClr val="FF0000"/>
              </a:buClr>
              <a:buSzPts val="2000"/>
              <a:buNone/>
            </a:pPr>
            <a:r>
              <a:rPr lang="en-US" sz="2000" b="1" dirty="0">
                <a:solidFill>
                  <a:srgbClr val="FF0000"/>
                </a:solidFill>
              </a:rPr>
              <a:t>Contracts signed on 6/26/2023</a:t>
            </a:r>
            <a:endParaRPr dirty="0"/>
          </a:p>
          <a:p>
            <a:pPr marL="0" lvl="0" indent="0" algn="l" rtl="0">
              <a:spcBef>
                <a:spcPts val="400"/>
              </a:spcBef>
              <a:spcAft>
                <a:spcPts val="0"/>
              </a:spcAft>
              <a:buClr>
                <a:srgbClr val="FF0000"/>
              </a:buClr>
              <a:buSzPts val="2000"/>
              <a:buNone/>
            </a:pPr>
            <a:r>
              <a:rPr lang="en-US" sz="2000" b="1" dirty="0">
                <a:solidFill>
                  <a:srgbClr val="FF0000"/>
                </a:solidFill>
              </a:rPr>
              <a:t>EMD $7,750.00</a:t>
            </a:r>
            <a:endParaRPr dirty="0"/>
          </a:p>
          <a:p>
            <a:pPr marL="0" lvl="0" indent="0" algn="l" rtl="0">
              <a:spcBef>
                <a:spcPts val="400"/>
              </a:spcBef>
              <a:spcAft>
                <a:spcPts val="0"/>
              </a:spcAft>
              <a:buClr>
                <a:schemeClr val="dk1"/>
              </a:buClr>
              <a:buSzPts val="2000"/>
              <a:buNone/>
            </a:pPr>
            <a:r>
              <a:rPr lang="en-US" sz="2000" b="1" dirty="0"/>
              <a:t>Total closing cost $3,588.20</a:t>
            </a:r>
          </a:p>
          <a:p>
            <a:pPr marL="0" lvl="0" indent="0" algn="l" rtl="0">
              <a:spcBef>
                <a:spcPts val="400"/>
              </a:spcBef>
              <a:spcAft>
                <a:spcPts val="0"/>
              </a:spcAft>
              <a:buClr>
                <a:schemeClr val="dk1"/>
              </a:buClr>
              <a:buSzPts val="2000"/>
              <a:buNone/>
            </a:pPr>
            <a:r>
              <a:rPr lang="en-US" sz="2000" b="1" dirty="0"/>
              <a:t>*Plus seller closing fees*</a:t>
            </a:r>
            <a:endParaRPr dirty="0"/>
          </a:p>
        </p:txBody>
      </p:sp>
      <p:sp>
        <p:nvSpPr>
          <p:cNvPr id="176" name="Google Shape;176;p23"/>
          <p:cNvSpPr txBox="1"/>
          <p:nvPr/>
        </p:nvSpPr>
        <p:spPr>
          <a:xfrm>
            <a:off x="22580" y="129389"/>
            <a:ext cx="444590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dirty="0">
                <a:solidFill>
                  <a:srgbClr val="FF0000"/>
                </a:solidFill>
                <a:latin typeface="Calibri"/>
                <a:ea typeface="Calibri"/>
                <a:cs typeface="Calibri"/>
                <a:sym typeface="Calibri"/>
              </a:rPr>
              <a:t> </a:t>
            </a:r>
            <a:r>
              <a:rPr lang="en-US" sz="3600" b="1" i="0" u="none" strike="noStrike" cap="none" dirty="0">
                <a:solidFill>
                  <a:srgbClr val="FF0000"/>
                </a:solidFill>
                <a:latin typeface="Calibri"/>
                <a:ea typeface="Calibri"/>
                <a:cs typeface="Calibri"/>
                <a:sym typeface="Calibri"/>
              </a:rPr>
              <a:t>Bank Foreclosure</a:t>
            </a:r>
            <a:endParaRPr b="1" dirty="0"/>
          </a:p>
        </p:txBody>
      </p:sp>
      <p:pic>
        <p:nvPicPr>
          <p:cNvPr id="177" name="Google Shape;177;p23"/>
          <p:cNvPicPr preferRelativeResize="0"/>
          <p:nvPr/>
        </p:nvPicPr>
        <p:blipFill>
          <a:blip r:embed="rId4" cstate="print">
            <a:extLst>
              <a:ext uri="{28A0092B-C50C-407E-A947-70E740481C1C}">
                <a14:useLocalDpi xmlns:a14="http://schemas.microsoft.com/office/drawing/2010/main" val="0"/>
              </a:ext>
            </a:extLst>
          </a:blip>
          <a:srcRect/>
          <a:stretch/>
        </p:blipFill>
        <p:spPr>
          <a:xfrm rot="5400000">
            <a:off x="5628657" y="3342424"/>
            <a:ext cx="4011085" cy="3008313"/>
          </a:xfrm>
          <a:prstGeom prst="rect">
            <a:avLst/>
          </a:prstGeom>
          <a:noFill/>
          <a:ln>
            <a:noFill/>
          </a:ln>
        </p:spPr>
      </p:pic>
      <p:pic>
        <p:nvPicPr>
          <p:cNvPr id="178" name="Google Shape;178;p23"/>
          <p:cNvPicPr preferRelativeResize="0"/>
          <p:nvPr/>
        </p:nvPicPr>
        <p:blipFill>
          <a:blip r:embed="rId5" cstate="print">
            <a:extLst>
              <a:ext uri="{28A0092B-C50C-407E-A947-70E740481C1C}">
                <a14:useLocalDpi xmlns:a14="http://schemas.microsoft.com/office/drawing/2010/main" val="0"/>
              </a:ext>
            </a:extLst>
          </a:blip>
          <a:srcRect/>
          <a:stretch/>
        </p:blipFill>
        <p:spPr>
          <a:xfrm rot="5400000">
            <a:off x="2802996" y="3560706"/>
            <a:ext cx="4011085" cy="2571749"/>
          </a:xfrm>
          <a:prstGeom prst="rect">
            <a:avLst/>
          </a:prstGeom>
          <a:noFill/>
          <a:ln>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BEF5-57B5-5B2A-091B-845268545A33}"/>
              </a:ext>
            </a:extLst>
          </p:cNvPr>
          <p:cNvSpPr>
            <a:spLocks noGrp="1"/>
          </p:cNvSpPr>
          <p:nvPr>
            <p:ph type="title"/>
          </p:nvPr>
        </p:nvSpPr>
        <p:spPr>
          <a:xfrm>
            <a:off x="0" y="320870"/>
            <a:ext cx="3008313" cy="703263"/>
          </a:xfrm>
        </p:spPr>
        <p:txBody>
          <a:bodyPr>
            <a:noAutofit/>
          </a:bodyPr>
          <a:lstStyle/>
          <a:p>
            <a:r>
              <a:rPr lang="en-US" sz="2400" dirty="0">
                <a:solidFill>
                  <a:srgbClr val="FF0000"/>
                </a:solidFill>
              </a:rPr>
              <a:t>204 N 2</a:t>
            </a:r>
            <a:r>
              <a:rPr lang="en-US" sz="2400" baseline="30000" dirty="0">
                <a:solidFill>
                  <a:srgbClr val="FF0000"/>
                </a:solidFill>
              </a:rPr>
              <a:t>nd</a:t>
            </a:r>
            <a:r>
              <a:rPr lang="en-US" sz="2400" dirty="0">
                <a:solidFill>
                  <a:srgbClr val="FF0000"/>
                </a:solidFill>
              </a:rPr>
              <a:t> Ave, Mechanicville</a:t>
            </a:r>
          </a:p>
        </p:txBody>
      </p:sp>
      <p:pic>
        <p:nvPicPr>
          <p:cNvPr id="6" name="Content Placeholder 5">
            <a:extLst>
              <a:ext uri="{FF2B5EF4-FFF2-40B4-BE49-F238E27FC236}">
                <a16:creationId xmlns:a16="http://schemas.microsoft.com/office/drawing/2014/main" id="{E5E5C535-9CE4-3461-FFEA-1D6AE12E4E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512" y="320870"/>
            <a:ext cx="5678488" cy="6364245"/>
          </a:xfrm>
        </p:spPr>
      </p:pic>
      <p:sp>
        <p:nvSpPr>
          <p:cNvPr id="4" name="Text Placeholder 3">
            <a:extLst>
              <a:ext uri="{FF2B5EF4-FFF2-40B4-BE49-F238E27FC236}">
                <a16:creationId xmlns:a16="http://schemas.microsoft.com/office/drawing/2014/main" id="{821703F3-18C6-3F36-F057-80F9BFBCDA1B}"/>
              </a:ext>
            </a:extLst>
          </p:cNvPr>
          <p:cNvSpPr>
            <a:spLocks noGrp="1"/>
          </p:cNvSpPr>
          <p:nvPr>
            <p:ph type="body" sz="half" idx="2"/>
          </p:nvPr>
        </p:nvSpPr>
        <p:spPr>
          <a:xfrm>
            <a:off x="0" y="1181528"/>
            <a:ext cx="3465514" cy="4944635"/>
          </a:xfrm>
        </p:spPr>
        <p:txBody>
          <a:bodyPr/>
          <a:lstStyle/>
          <a:p>
            <a:r>
              <a:rPr lang="en-US" sz="1600" b="1" dirty="0"/>
              <a:t>This property was purchased through, </a:t>
            </a:r>
            <a:r>
              <a:rPr lang="en-US" sz="1600" b="1" dirty="0">
                <a:solidFill>
                  <a:schemeClr val="tx2">
                    <a:lumMod val="75000"/>
                  </a:schemeClr>
                </a:solidFill>
              </a:rPr>
              <a:t>www. Auction.com </a:t>
            </a:r>
          </a:p>
          <a:p>
            <a:r>
              <a:rPr lang="en-US" sz="1600" b="1" dirty="0">
                <a:solidFill>
                  <a:schemeClr val="tx2">
                    <a:lumMod val="75000"/>
                  </a:schemeClr>
                </a:solidFill>
              </a:rPr>
              <a:t>This online real estate  auction website will use Ai web Bots to bid on the selling bank behalf in order to increase the price and try to encourage the actual </a:t>
            </a:r>
            <a:r>
              <a:rPr lang="en-US" sz="1600" b="1" dirty="0">
                <a:solidFill>
                  <a:srgbClr val="FF0000"/>
                </a:solidFill>
              </a:rPr>
              <a:t>REAL</a:t>
            </a:r>
            <a:r>
              <a:rPr lang="en-US" sz="1600" b="1" dirty="0">
                <a:solidFill>
                  <a:schemeClr val="tx2">
                    <a:lumMod val="75000"/>
                  </a:schemeClr>
                </a:solidFill>
              </a:rPr>
              <a:t> bidders to increase their bids based on false market pretense. Unfortunately this will take place </a:t>
            </a:r>
            <a:r>
              <a:rPr lang="en-US" sz="1600" b="1" dirty="0">
                <a:solidFill>
                  <a:srgbClr val="FF0000"/>
                </a:solidFill>
              </a:rPr>
              <a:t>on ALL </a:t>
            </a:r>
            <a:r>
              <a:rPr lang="en-US" sz="1600" b="1" dirty="0">
                <a:solidFill>
                  <a:schemeClr val="tx2">
                    <a:lumMod val="75000"/>
                  </a:schemeClr>
                </a:solidFill>
              </a:rPr>
              <a:t>real estate auction websites. </a:t>
            </a:r>
          </a:p>
        </p:txBody>
      </p:sp>
      <p:sp>
        <p:nvSpPr>
          <p:cNvPr id="7" name="TextBox 6">
            <a:extLst>
              <a:ext uri="{FF2B5EF4-FFF2-40B4-BE49-F238E27FC236}">
                <a16:creationId xmlns:a16="http://schemas.microsoft.com/office/drawing/2014/main" id="{2F14EE37-12A4-35AB-90E6-06EC67E85E71}"/>
              </a:ext>
            </a:extLst>
          </p:cNvPr>
          <p:cNvSpPr txBox="1"/>
          <p:nvPr/>
        </p:nvSpPr>
        <p:spPr>
          <a:xfrm>
            <a:off x="-1" y="4376791"/>
            <a:ext cx="3465513" cy="2308324"/>
          </a:xfrm>
          <a:prstGeom prst="rect">
            <a:avLst/>
          </a:prstGeom>
          <a:noFill/>
        </p:spPr>
        <p:txBody>
          <a:bodyPr wrap="square" rtlCol="0">
            <a:spAutoFit/>
          </a:bodyPr>
          <a:lstStyle/>
          <a:p>
            <a:r>
              <a:rPr lang="en-US" dirty="0"/>
              <a:t>Estimate repair cost </a:t>
            </a:r>
            <a:r>
              <a:rPr lang="en-US" b="1" dirty="0">
                <a:solidFill>
                  <a:srgbClr val="FF0000"/>
                </a:solidFill>
              </a:rPr>
              <a:t>$30,000</a:t>
            </a:r>
          </a:p>
          <a:p>
            <a:r>
              <a:rPr lang="en-US" dirty="0"/>
              <a:t>Estimated After Repair Value </a:t>
            </a:r>
            <a:r>
              <a:rPr lang="en-US" b="1" dirty="0"/>
              <a:t>(ARV)</a:t>
            </a:r>
          </a:p>
          <a:p>
            <a:r>
              <a:rPr lang="en-US" b="1" dirty="0">
                <a:solidFill>
                  <a:srgbClr val="00B050"/>
                </a:solidFill>
              </a:rPr>
              <a:t>$299,000 - $325,000</a:t>
            </a:r>
          </a:p>
          <a:p>
            <a:r>
              <a:rPr lang="en-US" dirty="0"/>
              <a:t>Depending on market conditions.</a:t>
            </a:r>
          </a:p>
          <a:p>
            <a:r>
              <a:rPr lang="en-US" dirty="0"/>
              <a:t>Estimated holding </a:t>
            </a:r>
            <a:r>
              <a:rPr lang="en-US" dirty="0">
                <a:solidFill>
                  <a:srgbClr val="FF0000"/>
                </a:solidFill>
              </a:rPr>
              <a:t>cost $4,700</a:t>
            </a:r>
          </a:p>
          <a:p>
            <a:r>
              <a:rPr lang="en-US" b="1" dirty="0">
                <a:solidFill>
                  <a:srgbClr val="00B050"/>
                </a:solidFill>
              </a:rPr>
              <a:t>Estimated Profit $157,000</a:t>
            </a:r>
          </a:p>
          <a:p>
            <a:r>
              <a:rPr lang="en-US" b="1" dirty="0"/>
              <a:t>Estimated completion date 6/30/2024</a:t>
            </a:r>
          </a:p>
        </p:txBody>
      </p:sp>
    </p:spTree>
    <p:extLst>
      <p:ext uri="{BB962C8B-B14F-4D97-AF65-F5344CB8AC3E}">
        <p14:creationId xmlns:p14="http://schemas.microsoft.com/office/powerpoint/2010/main" val="288274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A084-C8F4-580E-16EF-3B65A01D9038}"/>
              </a:ext>
            </a:extLst>
          </p:cNvPr>
          <p:cNvSpPr>
            <a:spLocks noGrp="1"/>
          </p:cNvSpPr>
          <p:nvPr>
            <p:ph type="title"/>
          </p:nvPr>
        </p:nvSpPr>
        <p:spPr>
          <a:xfrm>
            <a:off x="457200" y="103401"/>
            <a:ext cx="3008313" cy="703263"/>
          </a:xfrm>
        </p:spPr>
        <p:txBody>
          <a:bodyPr/>
          <a:lstStyle/>
          <a:p>
            <a:r>
              <a:rPr lang="en-US" dirty="0">
                <a:solidFill>
                  <a:srgbClr val="FF0000"/>
                </a:solidFill>
              </a:rPr>
              <a:t>204 N 2</a:t>
            </a:r>
            <a:r>
              <a:rPr lang="en-US" baseline="30000" dirty="0">
                <a:solidFill>
                  <a:srgbClr val="FF0000"/>
                </a:solidFill>
              </a:rPr>
              <a:t>nd</a:t>
            </a:r>
            <a:r>
              <a:rPr lang="en-US" dirty="0">
                <a:solidFill>
                  <a:srgbClr val="FF0000"/>
                </a:solidFill>
              </a:rPr>
              <a:t> Ave, Mechanicville</a:t>
            </a:r>
            <a:r>
              <a:rPr lang="en-US" dirty="0"/>
              <a:t>	</a:t>
            </a:r>
          </a:p>
        </p:txBody>
      </p:sp>
      <p:pic>
        <p:nvPicPr>
          <p:cNvPr id="6" name="Content Placeholder 5">
            <a:extLst>
              <a:ext uri="{FF2B5EF4-FFF2-40B4-BE49-F238E27FC236}">
                <a16:creationId xmlns:a16="http://schemas.microsoft.com/office/drawing/2014/main" id="{2A299395-92A5-BA6B-399F-908D9D97C77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77921"/>
            <a:ext cx="2952112" cy="3259131"/>
          </a:xfrm>
        </p:spPr>
      </p:pic>
      <p:sp>
        <p:nvSpPr>
          <p:cNvPr id="4" name="Text Placeholder 3">
            <a:extLst>
              <a:ext uri="{FF2B5EF4-FFF2-40B4-BE49-F238E27FC236}">
                <a16:creationId xmlns:a16="http://schemas.microsoft.com/office/drawing/2014/main" id="{BF4DC189-0106-1F50-02A8-E43A6B1CDDBE}"/>
              </a:ext>
            </a:extLst>
          </p:cNvPr>
          <p:cNvSpPr>
            <a:spLocks noGrp="1"/>
          </p:cNvSpPr>
          <p:nvPr>
            <p:ph type="body" sz="half" idx="2"/>
          </p:nvPr>
        </p:nvSpPr>
        <p:spPr>
          <a:xfrm>
            <a:off x="1" y="806664"/>
            <a:ext cx="3537072" cy="5947935"/>
          </a:xfrm>
        </p:spPr>
        <p:txBody>
          <a:bodyPr/>
          <a:lstStyle/>
          <a:p>
            <a:r>
              <a:rPr lang="en-US" sz="1600" b="1" dirty="0"/>
              <a:t>First initial bid was </a:t>
            </a:r>
            <a:r>
              <a:rPr lang="en-US" sz="1600" b="1" dirty="0">
                <a:solidFill>
                  <a:srgbClr val="00B050"/>
                </a:solidFill>
              </a:rPr>
              <a:t>$180K </a:t>
            </a:r>
            <a:r>
              <a:rPr lang="en-US" sz="1600" dirty="0"/>
              <a:t> during a </a:t>
            </a:r>
            <a:r>
              <a:rPr lang="en-US" sz="1600" b="1" dirty="0">
                <a:solidFill>
                  <a:srgbClr val="FF0000"/>
                </a:solidFill>
              </a:rPr>
              <a:t>“Live” </a:t>
            </a:r>
            <a:r>
              <a:rPr lang="en-US" sz="1600" b="1" dirty="0">
                <a:solidFill>
                  <a:schemeClr val="accent1"/>
                </a:solidFill>
              </a:rPr>
              <a:t>Find, Fund, Fix &amp; Flip </a:t>
            </a:r>
            <a:r>
              <a:rPr lang="en-US" sz="1600" dirty="0"/>
              <a:t>class </a:t>
            </a:r>
            <a:r>
              <a:rPr lang="en-US" sz="1600" b="1" dirty="0"/>
              <a:t>on 3/30/2023</a:t>
            </a:r>
          </a:p>
          <a:p>
            <a:r>
              <a:rPr lang="en-US" sz="1600" dirty="0"/>
              <a:t>Went to contract </a:t>
            </a:r>
            <a:r>
              <a:rPr lang="en-US" sz="1600" b="1" dirty="0"/>
              <a:t>on 6/26/2023</a:t>
            </a:r>
          </a:p>
          <a:p>
            <a:r>
              <a:rPr lang="en-US" sz="1600" dirty="0"/>
              <a:t>Closed </a:t>
            </a:r>
            <a:r>
              <a:rPr lang="en-US" sz="1600" b="1" dirty="0"/>
              <a:t>on 2/22/2024</a:t>
            </a:r>
          </a:p>
          <a:p>
            <a:r>
              <a:rPr lang="en-US" sz="1600" b="1" dirty="0"/>
              <a:t>Final Accepted Sale Price $155,000</a:t>
            </a:r>
          </a:p>
          <a:p>
            <a:r>
              <a:rPr lang="en-US" sz="1600" b="1" dirty="0"/>
              <a:t>Total Purchase Price  $159,505.10</a:t>
            </a:r>
          </a:p>
          <a:p>
            <a:r>
              <a:rPr lang="en-US" sz="1600" dirty="0"/>
              <a:t>This property took over 10 bids over 3 months to actually be the winning offer, multiple other deals fell through, which resulted in offering a lower bid price, from </a:t>
            </a:r>
            <a:r>
              <a:rPr lang="en-US" sz="1600" b="1" dirty="0">
                <a:solidFill>
                  <a:srgbClr val="00B050"/>
                </a:solidFill>
              </a:rPr>
              <a:t>$180K </a:t>
            </a:r>
            <a:r>
              <a:rPr lang="en-US" sz="1600" dirty="0"/>
              <a:t>down to </a:t>
            </a:r>
            <a:r>
              <a:rPr lang="en-US" sz="1600" b="1" dirty="0">
                <a:solidFill>
                  <a:srgbClr val="00B050"/>
                </a:solidFill>
              </a:rPr>
              <a:t>$155K </a:t>
            </a:r>
          </a:p>
          <a:p>
            <a:r>
              <a:rPr lang="en-US" sz="1600" dirty="0"/>
              <a:t>Ultimately the entire process took just about 11 months to complete. </a:t>
            </a:r>
          </a:p>
          <a:p>
            <a:r>
              <a:rPr lang="en-US" sz="1600" dirty="0"/>
              <a:t> </a:t>
            </a:r>
            <a:r>
              <a:rPr lang="en-US" sz="1600" b="1" dirty="0"/>
              <a:t>This property had a squatter that had to be removed by the Mechanicville police</a:t>
            </a:r>
            <a:r>
              <a:rPr lang="en-US" sz="1600" dirty="0"/>
              <a:t>. </a:t>
            </a:r>
          </a:p>
          <a:p>
            <a:r>
              <a:rPr lang="en-US" sz="1600" b="1" dirty="0">
                <a:solidFill>
                  <a:schemeClr val="tx2"/>
                </a:solidFill>
              </a:rPr>
              <a:t>This property was purchased sight unseen, cash only, no inspections, no appraisal</a:t>
            </a:r>
            <a:r>
              <a:rPr lang="en-US" sz="1600" dirty="0"/>
              <a:t>. The bank that foreclosed was </a:t>
            </a:r>
            <a:r>
              <a:rPr lang="en-US" sz="1800" b="0" i="0" u="none" strike="noStrike" baseline="0" dirty="0">
                <a:latin typeface="Courier New" panose="02070309020205020404" pitchFamily="49" charset="0"/>
              </a:rPr>
              <a:t>U.S Bank National Association.</a:t>
            </a:r>
            <a:endParaRPr lang="en-US" sz="1600" dirty="0"/>
          </a:p>
          <a:p>
            <a:endParaRPr lang="en-US" b="1" dirty="0"/>
          </a:p>
        </p:txBody>
      </p:sp>
      <p:pic>
        <p:nvPicPr>
          <p:cNvPr id="8" name="Picture 7">
            <a:extLst>
              <a:ext uri="{FF2B5EF4-FFF2-40B4-BE49-F238E27FC236}">
                <a16:creationId xmlns:a16="http://schemas.microsoft.com/office/drawing/2014/main" id="{8808924E-3156-CF9C-5C90-BDEA9BDAE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88428" y="3961651"/>
            <a:ext cx="3220948" cy="2571750"/>
          </a:xfrm>
          <a:prstGeom prst="rect">
            <a:avLst/>
          </a:prstGeom>
        </p:spPr>
      </p:pic>
      <p:pic>
        <p:nvPicPr>
          <p:cNvPr id="10" name="Picture 9">
            <a:extLst>
              <a:ext uri="{FF2B5EF4-FFF2-40B4-BE49-F238E27FC236}">
                <a16:creationId xmlns:a16="http://schemas.microsoft.com/office/drawing/2014/main" id="{DB24B39F-F144-A565-FC95-F5E407351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697" y="90755"/>
            <a:ext cx="2267712" cy="1066800"/>
          </a:xfrm>
          <a:prstGeom prst="rect">
            <a:avLst/>
          </a:prstGeom>
        </p:spPr>
      </p:pic>
      <p:pic>
        <p:nvPicPr>
          <p:cNvPr id="12" name="Picture 11">
            <a:extLst>
              <a:ext uri="{FF2B5EF4-FFF2-40B4-BE49-F238E27FC236}">
                <a16:creationId xmlns:a16="http://schemas.microsoft.com/office/drawing/2014/main" id="{A4FC1D17-41CC-FE44-497A-B1172FD02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88336" y="3771470"/>
            <a:ext cx="3220948" cy="2952112"/>
          </a:xfrm>
          <a:prstGeom prst="rect">
            <a:avLst/>
          </a:prstGeom>
        </p:spPr>
      </p:pic>
      <p:pic>
        <p:nvPicPr>
          <p:cNvPr id="14" name="Picture 13">
            <a:extLst>
              <a:ext uri="{FF2B5EF4-FFF2-40B4-BE49-F238E27FC236}">
                <a16:creationId xmlns:a16="http://schemas.microsoft.com/office/drawing/2014/main" id="{AEC05EDA-9ED0-9160-87B1-0C2DC139A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66003" y="1103402"/>
            <a:ext cx="2368190" cy="2587804"/>
          </a:xfrm>
          <a:prstGeom prst="rect">
            <a:avLst/>
          </a:prstGeom>
        </p:spPr>
      </p:pic>
    </p:spTree>
    <p:extLst>
      <p:ext uri="{BB962C8B-B14F-4D97-AF65-F5344CB8AC3E}">
        <p14:creationId xmlns:p14="http://schemas.microsoft.com/office/powerpoint/2010/main" val="14802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67669" y="396190"/>
            <a:ext cx="3008313" cy="11620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800"/>
              <a:buFont typeface="Calibri"/>
              <a:buNone/>
            </a:pPr>
            <a:r>
              <a:rPr lang="en-US" sz="2400" dirty="0">
                <a:solidFill>
                  <a:schemeClr val="accent1"/>
                </a:solidFill>
              </a:rPr>
              <a:t>892 6</a:t>
            </a:r>
            <a:r>
              <a:rPr lang="en-US" sz="2400" baseline="30000" dirty="0">
                <a:solidFill>
                  <a:schemeClr val="accent1"/>
                </a:solidFill>
              </a:rPr>
              <a:t>th</a:t>
            </a:r>
            <a:r>
              <a:rPr lang="en-US" sz="2400" dirty="0">
                <a:solidFill>
                  <a:schemeClr val="accent1"/>
                </a:solidFill>
              </a:rPr>
              <a:t> Ave, Lansingburgh</a:t>
            </a:r>
            <a:endParaRPr sz="2400" dirty="0"/>
          </a:p>
        </p:txBody>
      </p:sp>
      <p:pic>
        <p:nvPicPr>
          <p:cNvPr id="174" name="Google Shape;174;p23"/>
          <p:cNvPicPr preferRelativeResize="0">
            <a:picLocks noGrp="1"/>
          </p:cNvPicPr>
          <p:nvPr>
            <p:ph type="body" idx="1"/>
          </p:nvPr>
        </p:nvPicPr>
        <p:blipFill rotWithShape="1">
          <a:blip r:embed="rId3" cstate="print">
            <a:alphaModFix/>
          </a:blip>
          <a:srcRect/>
          <a:stretch/>
        </p:blipFill>
        <p:spPr>
          <a:xfrm>
            <a:off x="4876801" y="-1"/>
            <a:ext cx="4261556" cy="2841037"/>
          </a:xfrm>
          <a:prstGeom prst="rect">
            <a:avLst/>
          </a:prstGeom>
          <a:noFill/>
          <a:ln>
            <a:noFill/>
          </a:ln>
        </p:spPr>
      </p:pic>
      <p:sp>
        <p:nvSpPr>
          <p:cNvPr id="175" name="Google Shape;175;p23"/>
          <p:cNvSpPr txBox="1">
            <a:spLocks noGrp="1"/>
          </p:cNvSpPr>
          <p:nvPr>
            <p:ph type="body" idx="2"/>
          </p:nvPr>
        </p:nvSpPr>
        <p:spPr>
          <a:xfrm>
            <a:off x="57451" y="1492370"/>
            <a:ext cx="3497846" cy="536563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2000"/>
              <a:buNone/>
            </a:pPr>
            <a:endParaRPr sz="2000" b="1" dirty="0">
              <a:solidFill>
                <a:srgbClr val="37B648"/>
              </a:solidFill>
            </a:endParaRPr>
          </a:p>
          <a:p>
            <a:pPr marL="0" lvl="0" indent="0" algn="l" rtl="0">
              <a:spcBef>
                <a:spcPts val="400"/>
              </a:spcBef>
              <a:spcAft>
                <a:spcPts val="0"/>
              </a:spcAft>
              <a:buClr>
                <a:srgbClr val="37B648"/>
              </a:buClr>
              <a:buSzPts val="2000"/>
              <a:buNone/>
            </a:pPr>
            <a:r>
              <a:rPr lang="en-US" sz="2000" b="1" dirty="0">
                <a:solidFill>
                  <a:srgbClr val="37B648"/>
                </a:solidFill>
              </a:rPr>
              <a:t>4 Bedroom 2 full bath bungalow 2,000 square feet</a:t>
            </a:r>
            <a:r>
              <a:rPr lang="en-US" sz="2000" dirty="0"/>
              <a:t>.</a:t>
            </a:r>
            <a:endParaRPr dirty="0"/>
          </a:p>
          <a:p>
            <a:pPr marL="0" lvl="0" indent="0" algn="l" rtl="0">
              <a:spcBef>
                <a:spcPts val="400"/>
              </a:spcBef>
              <a:spcAft>
                <a:spcPts val="0"/>
              </a:spcAft>
              <a:buClr>
                <a:schemeClr val="dk1"/>
              </a:buClr>
              <a:buSzPts val="2000"/>
              <a:buNone/>
            </a:pPr>
            <a:r>
              <a:rPr lang="en-US" sz="2000" b="1" dirty="0"/>
              <a:t>This property was bid on during a </a:t>
            </a:r>
            <a:r>
              <a:rPr lang="en-US" sz="2000" b="1" dirty="0">
                <a:solidFill>
                  <a:srgbClr val="FF0000"/>
                </a:solidFill>
              </a:rPr>
              <a:t>“Live” </a:t>
            </a:r>
            <a:r>
              <a:rPr lang="en-US" sz="2000" b="1" dirty="0">
                <a:solidFill>
                  <a:srgbClr val="538CD5"/>
                </a:solidFill>
              </a:rPr>
              <a:t>Find, Fund, Fix, &amp; Flip </a:t>
            </a:r>
            <a:r>
              <a:rPr lang="en-US" sz="2000" dirty="0"/>
              <a:t>class on </a:t>
            </a:r>
            <a:r>
              <a:rPr lang="en-US" sz="2000" b="1" dirty="0"/>
              <a:t>10/04/2018.</a:t>
            </a:r>
            <a:endParaRPr b="1" dirty="0"/>
          </a:p>
          <a:p>
            <a:pPr marL="0" lvl="0" indent="0" algn="l" rtl="0">
              <a:spcBef>
                <a:spcPts val="400"/>
              </a:spcBef>
              <a:spcAft>
                <a:spcPts val="0"/>
              </a:spcAft>
              <a:buClr>
                <a:schemeClr val="dk1"/>
              </a:buClr>
              <a:buSzPts val="2000"/>
              <a:buNone/>
            </a:pPr>
            <a:r>
              <a:rPr lang="en-US" sz="2000" dirty="0"/>
              <a:t>First initial bid was </a:t>
            </a:r>
            <a:r>
              <a:rPr lang="en-US" sz="2000" dirty="0">
                <a:solidFill>
                  <a:srgbClr val="FF0000"/>
                </a:solidFill>
              </a:rPr>
              <a:t>$25,000</a:t>
            </a:r>
            <a:endParaRPr dirty="0"/>
          </a:p>
          <a:p>
            <a:pPr marL="0" lvl="0" indent="0" algn="l" rtl="0">
              <a:spcBef>
                <a:spcPts val="400"/>
              </a:spcBef>
              <a:spcAft>
                <a:spcPts val="0"/>
              </a:spcAft>
              <a:buClr>
                <a:schemeClr val="dk1"/>
              </a:buClr>
              <a:buSzPts val="2000"/>
              <a:buNone/>
            </a:pPr>
            <a:r>
              <a:rPr lang="en-US" sz="2000" dirty="0"/>
              <a:t>With a $2,500 credit card deposit submitted online, at </a:t>
            </a:r>
            <a:r>
              <a:rPr lang="en-US" sz="2000" b="1" dirty="0">
                <a:solidFill>
                  <a:schemeClr val="accent6">
                    <a:lumMod val="50000"/>
                  </a:schemeClr>
                </a:solidFill>
              </a:rPr>
              <a:t>www</a:t>
            </a:r>
            <a:r>
              <a:rPr lang="en-US" sz="2000" b="1" dirty="0"/>
              <a:t>.</a:t>
            </a:r>
            <a:r>
              <a:rPr lang="en-US" sz="2000" b="1" dirty="0">
                <a:solidFill>
                  <a:srgbClr val="974806"/>
                </a:solidFill>
              </a:rPr>
              <a:t>Auction.com</a:t>
            </a:r>
            <a:endParaRPr b="1" dirty="0"/>
          </a:p>
          <a:p>
            <a:pPr marL="0" lvl="0" indent="0" algn="l" rtl="0">
              <a:spcBef>
                <a:spcPts val="400"/>
              </a:spcBef>
              <a:spcAft>
                <a:spcPts val="0"/>
              </a:spcAft>
              <a:buClr>
                <a:schemeClr val="dk1"/>
              </a:buClr>
              <a:buSzPts val="2000"/>
              <a:buNone/>
            </a:pPr>
            <a:r>
              <a:rPr lang="en-US" sz="2000" dirty="0"/>
              <a:t>Final bid price was </a:t>
            </a:r>
            <a:r>
              <a:rPr lang="en-US" sz="2000" b="1" dirty="0">
                <a:solidFill>
                  <a:srgbClr val="FF0000"/>
                </a:solidFill>
              </a:rPr>
              <a:t>$55,499</a:t>
            </a:r>
            <a:endParaRPr dirty="0"/>
          </a:p>
          <a:p>
            <a:pPr marL="0" lvl="0" indent="0" algn="l" rtl="0">
              <a:spcBef>
                <a:spcPts val="400"/>
              </a:spcBef>
              <a:spcAft>
                <a:spcPts val="0"/>
              </a:spcAft>
              <a:buClr>
                <a:schemeClr val="dk1"/>
              </a:buClr>
              <a:buSzPts val="2000"/>
              <a:buNone/>
            </a:pPr>
            <a:r>
              <a:rPr lang="en-US" sz="2000" b="1" dirty="0"/>
              <a:t>Total purchase price was</a:t>
            </a:r>
            <a:r>
              <a:rPr lang="en-US" sz="2000" b="1" dirty="0">
                <a:solidFill>
                  <a:srgbClr val="FF0000"/>
                </a:solidFill>
              </a:rPr>
              <a:t> $58,273.95</a:t>
            </a:r>
            <a:endParaRPr dirty="0"/>
          </a:p>
          <a:p>
            <a:pPr marL="0" lvl="0" indent="0" algn="l" rtl="0">
              <a:spcBef>
                <a:spcPts val="400"/>
              </a:spcBef>
              <a:spcAft>
                <a:spcPts val="0"/>
              </a:spcAft>
              <a:buClr>
                <a:srgbClr val="FF0000"/>
              </a:buClr>
              <a:buSzPts val="2000"/>
              <a:buNone/>
            </a:pPr>
            <a:r>
              <a:rPr lang="en-US" sz="2000" b="1" dirty="0">
                <a:solidFill>
                  <a:srgbClr val="FF0000"/>
                </a:solidFill>
              </a:rPr>
              <a:t>Contracts signed on 10/10/18</a:t>
            </a:r>
            <a:endParaRPr dirty="0"/>
          </a:p>
          <a:p>
            <a:pPr marL="0" lvl="0" indent="0" algn="l" rtl="0">
              <a:spcBef>
                <a:spcPts val="400"/>
              </a:spcBef>
              <a:spcAft>
                <a:spcPts val="0"/>
              </a:spcAft>
              <a:buClr>
                <a:srgbClr val="FF0000"/>
              </a:buClr>
              <a:buSzPts val="2000"/>
              <a:buNone/>
            </a:pPr>
            <a:r>
              <a:rPr lang="en-US" sz="2000" b="1" dirty="0">
                <a:solidFill>
                  <a:srgbClr val="FF0000"/>
                </a:solidFill>
              </a:rPr>
              <a:t>EMD $2,913.00</a:t>
            </a:r>
            <a:endParaRPr dirty="0"/>
          </a:p>
          <a:p>
            <a:pPr marL="0" lvl="0" indent="0" algn="l" rtl="0">
              <a:spcBef>
                <a:spcPts val="400"/>
              </a:spcBef>
              <a:spcAft>
                <a:spcPts val="0"/>
              </a:spcAft>
              <a:buClr>
                <a:schemeClr val="dk1"/>
              </a:buClr>
              <a:buSzPts val="2000"/>
              <a:buNone/>
            </a:pPr>
            <a:r>
              <a:rPr lang="en-US" sz="2000" b="1" dirty="0"/>
              <a:t>Total closing cost $3,092.00</a:t>
            </a:r>
            <a:endParaRPr dirty="0"/>
          </a:p>
        </p:txBody>
      </p:sp>
      <p:sp>
        <p:nvSpPr>
          <p:cNvPr id="176" name="Google Shape;176;p23"/>
          <p:cNvSpPr txBox="1"/>
          <p:nvPr/>
        </p:nvSpPr>
        <p:spPr>
          <a:xfrm>
            <a:off x="22580" y="129389"/>
            <a:ext cx="444590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dirty="0">
                <a:solidFill>
                  <a:srgbClr val="FF0000"/>
                </a:solidFill>
                <a:latin typeface="Calibri"/>
                <a:ea typeface="Calibri"/>
                <a:cs typeface="Calibri"/>
                <a:sym typeface="Calibri"/>
              </a:rPr>
              <a:t> </a:t>
            </a:r>
            <a:r>
              <a:rPr lang="en-US" sz="3600" b="1" i="0" u="none" strike="noStrike" cap="none" dirty="0">
                <a:solidFill>
                  <a:srgbClr val="FF0000"/>
                </a:solidFill>
                <a:latin typeface="Calibri"/>
                <a:ea typeface="Calibri"/>
                <a:cs typeface="Calibri"/>
                <a:sym typeface="Calibri"/>
              </a:rPr>
              <a:t>Bank Foreclosure</a:t>
            </a:r>
            <a:endParaRPr b="1" dirty="0"/>
          </a:p>
        </p:txBody>
      </p:sp>
      <p:pic>
        <p:nvPicPr>
          <p:cNvPr id="177" name="Google Shape;177;p23"/>
          <p:cNvPicPr preferRelativeResize="0"/>
          <p:nvPr/>
        </p:nvPicPr>
        <p:blipFill rotWithShape="1">
          <a:blip r:embed="rId4" cstate="print">
            <a:alphaModFix/>
          </a:blip>
          <a:srcRect/>
          <a:stretch/>
        </p:blipFill>
        <p:spPr>
          <a:xfrm rot="5400000">
            <a:off x="5628657" y="3342424"/>
            <a:ext cx="4011085" cy="3008314"/>
          </a:xfrm>
          <a:prstGeom prst="rect">
            <a:avLst/>
          </a:prstGeom>
          <a:noFill/>
          <a:ln>
            <a:noFill/>
          </a:ln>
        </p:spPr>
      </p:pic>
      <p:pic>
        <p:nvPicPr>
          <p:cNvPr id="178" name="Google Shape;178;p23"/>
          <p:cNvPicPr preferRelativeResize="0"/>
          <p:nvPr/>
        </p:nvPicPr>
        <p:blipFill rotWithShape="1">
          <a:blip r:embed="rId5" cstate="print">
            <a:alphaModFix/>
          </a:blip>
          <a:srcRect/>
          <a:stretch/>
        </p:blipFill>
        <p:spPr>
          <a:xfrm rot="5400000">
            <a:off x="2881134" y="3550831"/>
            <a:ext cx="3991330" cy="2571749"/>
          </a:xfrm>
          <a:prstGeom prst="rect">
            <a:avLst/>
          </a:prstGeom>
          <a:noFill/>
          <a:ln>
            <a:noFill/>
          </a:ln>
        </p:spPr>
      </p:pic>
    </p:spTree>
    <p:extLst>
      <p:ext uri="{BB962C8B-B14F-4D97-AF65-F5344CB8AC3E}">
        <p14:creationId xmlns:p14="http://schemas.microsoft.com/office/powerpoint/2010/main" val="31248181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457200" y="264006"/>
            <a:ext cx="8229600" cy="457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C000"/>
              </a:buClr>
              <a:buSzPct val="100000"/>
              <a:buFont typeface="Calibri"/>
              <a:buNone/>
            </a:pPr>
            <a:r>
              <a:rPr lang="en-US">
                <a:solidFill>
                  <a:srgbClr val="FFC000"/>
                </a:solidFill>
              </a:rPr>
              <a:t>Auction.com</a:t>
            </a:r>
            <a:br>
              <a:rPr lang="en-US">
                <a:solidFill>
                  <a:srgbClr val="FFC000"/>
                </a:solidFill>
              </a:rPr>
            </a:br>
            <a:r>
              <a:rPr lang="en-US">
                <a:solidFill>
                  <a:srgbClr val="FFC000"/>
                </a:solidFill>
              </a:rPr>
              <a:t>Contracts</a:t>
            </a:r>
            <a:endParaRPr/>
          </a:p>
        </p:txBody>
      </p:sp>
      <p:pic>
        <p:nvPicPr>
          <p:cNvPr id="184" name="Google Shape;184;p24"/>
          <p:cNvPicPr preferRelativeResize="0"/>
          <p:nvPr/>
        </p:nvPicPr>
        <p:blipFill rotWithShape="1">
          <a:blip r:embed="rId3" cstate="print">
            <a:alphaModFix/>
          </a:blip>
          <a:srcRect/>
          <a:stretch/>
        </p:blipFill>
        <p:spPr>
          <a:xfrm>
            <a:off x="914401" y="1329106"/>
            <a:ext cx="7041356" cy="5257800"/>
          </a:xfrm>
          <a:prstGeom prst="rect">
            <a:avLst/>
          </a:prstGeom>
          <a:noFill/>
          <a:ln>
            <a:noFill/>
          </a:ln>
        </p:spPr>
      </p:pic>
      <p:pic>
        <p:nvPicPr>
          <p:cNvPr id="185" name="Google Shape;185;p24"/>
          <p:cNvPicPr preferRelativeResize="0"/>
          <p:nvPr/>
        </p:nvPicPr>
        <p:blipFill rotWithShape="1">
          <a:blip r:embed="rId4" cstate="print">
            <a:alphaModFix/>
          </a:blip>
          <a:srcRect/>
          <a:stretch/>
        </p:blipFill>
        <p:spPr>
          <a:xfrm>
            <a:off x="1066802" y="990600"/>
            <a:ext cx="7162799" cy="5867401"/>
          </a:xfrm>
          <a:prstGeom prst="rect">
            <a:avLst/>
          </a:prstGeom>
          <a:noFill/>
          <a:ln>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203590" y="238664"/>
            <a:ext cx="3008312" cy="6096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ct val="100000"/>
              <a:buFont typeface="Calibri"/>
              <a:buNone/>
            </a:pPr>
            <a:r>
              <a:rPr lang="en-US" dirty="0">
                <a:solidFill>
                  <a:schemeClr val="accent1"/>
                </a:solidFill>
              </a:rPr>
              <a:t>892 6</a:t>
            </a:r>
            <a:r>
              <a:rPr lang="en-US" baseline="30000" dirty="0">
                <a:solidFill>
                  <a:schemeClr val="accent1"/>
                </a:solidFill>
              </a:rPr>
              <a:t>th</a:t>
            </a:r>
            <a:r>
              <a:rPr lang="en-US" dirty="0">
                <a:solidFill>
                  <a:schemeClr val="accent1"/>
                </a:solidFill>
              </a:rPr>
              <a:t> Ave  Lansingburgh</a:t>
            </a:r>
            <a:endParaRPr dirty="0"/>
          </a:p>
        </p:txBody>
      </p:sp>
      <p:sp>
        <p:nvSpPr>
          <p:cNvPr id="191" name="Google Shape;191;p25"/>
          <p:cNvSpPr txBox="1">
            <a:spLocks noGrp="1"/>
          </p:cNvSpPr>
          <p:nvPr>
            <p:ph type="body" idx="1"/>
          </p:nvPr>
        </p:nvSpPr>
        <p:spPr>
          <a:xfrm>
            <a:off x="4032250" y="2432649"/>
            <a:ext cx="5111750" cy="4425351"/>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FF0000"/>
              </a:buClr>
              <a:buSzPts val="3200"/>
              <a:buChar char="•"/>
            </a:pPr>
            <a:r>
              <a:rPr lang="en-US" sz="2400" dirty="0">
                <a:solidFill>
                  <a:srgbClr val="FF0000"/>
                </a:solidFill>
              </a:rPr>
              <a:t>Purchase price $60,000 </a:t>
            </a:r>
            <a:endParaRPr sz="2400" dirty="0"/>
          </a:p>
          <a:p>
            <a:pPr marL="342900" lvl="0" indent="-342900" algn="l" rtl="0">
              <a:spcBef>
                <a:spcPts val="640"/>
              </a:spcBef>
              <a:spcAft>
                <a:spcPts val="0"/>
              </a:spcAft>
              <a:buClr>
                <a:srgbClr val="FF0000"/>
              </a:buClr>
              <a:buSzPts val="3200"/>
              <a:buChar char="•"/>
            </a:pPr>
            <a:r>
              <a:rPr lang="en-US" sz="2400" dirty="0">
                <a:solidFill>
                  <a:srgbClr val="FF0000"/>
                </a:solidFill>
              </a:rPr>
              <a:t>Repair cost       $35,000</a:t>
            </a:r>
            <a:endParaRPr sz="2400" dirty="0"/>
          </a:p>
          <a:p>
            <a:pPr marL="342900" lvl="0" indent="-342900" algn="l" rtl="0">
              <a:spcBef>
                <a:spcPts val="640"/>
              </a:spcBef>
              <a:spcAft>
                <a:spcPts val="0"/>
              </a:spcAft>
              <a:buClr>
                <a:srgbClr val="FF0000"/>
              </a:buClr>
              <a:buSzPts val="3200"/>
              <a:buChar char="•"/>
            </a:pPr>
            <a:r>
              <a:rPr lang="en-US" sz="2400" dirty="0">
                <a:solidFill>
                  <a:srgbClr val="FF0000"/>
                </a:solidFill>
              </a:rPr>
              <a:t>Holding cost     $3,500</a:t>
            </a:r>
            <a:endParaRPr sz="2400" dirty="0"/>
          </a:p>
          <a:p>
            <a:pPr marL="342900" lvl="0" indent="-342900" algn="l" rtl="0">
              <a:spcBef>
                <a:spcPts val="640"/>
              </a:spcBef>
              <a:spcAft>
                <a:spcPts val="0"/>
              </a:spcAft>
              <a:buClr>
                <a:srgbClr val="FF0000"/>
              </a:buClr>
              <a:buSzPts val="3200"/>
              <a:buChar char="•"/>
            </a:pPr>
            <a:r>
              <a:rPr lang="en-US" sz="2400" dirty="0">
                <a:solidFill>
                  <a:srgbClr val="FF0000"/>
                </a:solidFill>
              </a:rPr>
              <a:t>Utilities   +/-     $950.00</a:t>
            </a:r>
            <a:endParaRPr sz="2400" dirty="0"/>
          </a:p>
          <a:p>
            <a:pPr marL="342900" lvl="0" indent="-342900" algn="l" rtl="0">
              <a:spcBef>
                <a:spcPts val="640"/>
              </a:spcBef>
              <a:spcAft>
                <a:spcPts val="0"/>
              </a:spcAft>
              <a:buClr>
                <a:srgbClr val="00B050"/>
              </a:buClr>
              <a:buSzPts val="3200"/>
              <a:buChar char="•"/>
            </a:pPr>
            <a:r>
              <a:rPr lang="en-US" sz="2400" b="1" dirty="0">
                <a:solidFill>
                  <a:srgbClr val="00B050"/>
                </a:solidFill>
              </a:rPr>
              <a:t>ARV Market price</a:t>
            </a:r>
            <a:endParaRPr sz="2400" dirty="0"/>
          </a:p>
          <a:p>
            <a:pPr marL="342900" lvl="0" indent="-342900" algn="l" rtl="0">
              <a:spcBef>
                <a:spcPts val="640"/>
              </a:spcBef>
              <a:spcAft>
                <a:spcPts val="0"/>
              </a:spcAft>
              <a:buClr>
                <a:srgbClr val="00B050"/>
              </a:buClr>
              <a:buSzPts val="3200"/>
              <a:buChar char="•"/>
            </a:pPr>
            <a:r>
              <a:rPr lang="en-US" sz="2400" b="1" dirty="0">
                <a:solidFill>
                  <a:srgbClr val="00B050"/>
                </a:solidFill>
              </a:rPr>
              <a:t>       $196,000</a:t>
            </a:r>
            <a:endParaRPr sz="2400" dirty="0"/>
          </a:p>
          <a:p>
            <a:pPr marL="342900" lvl="0" indent="-342900" algn="l" rtl="0">
              <a:spcBef>
                <a:spcPts val="640"/>
              </a:spcBef>
              <a:spcAft>
                <a:spcPts val="0"/>
              </a:spcAft>
              <a:buClr>
                <a:srgbClr val="00B050"/>
              </a:buClr>
              <a:buSzPts val="3200"/>
              <a:buChar char="•"/>
            </a:pPr>
            <a:r>
              <a:rPr lang="en-US" sz="2400" b="1" dirty="0">
                <a:solidFill>
                  <a:srgbClr val="00B050"/>
                </a:solidFill>
              </a:rPr>
              <a:t>Estimated net profits</a:t>
            </a:r>
            <a:endParaRPr sz="2400" dirty="0"/>
          </a:p>
          <a:p>
            <a:pPr marL="342900" lvl="0" indent="-342900" algn="l" rtl="0">
              <a:spcBef>
                <a:spcPts val="640"/>
              </a:spcBef>
              <a:spcAft>
                <a:spcPts val="0"/>
              </a:spcAft>
              <a:buClr>
                <a:srgbClr val="00B050"/>
              </a:buClr>
              <a:buSzPts val="3200"/>
              <a:buChar char="•"/>
            </a:pPr>
            <a:r>
              <a:rPr lang="en-US" sz="2400" b="1" dirty="0">
                <a:solidFill>
                  <a:srgbClr val="00B050"/>
                </a:solidFill>
              </a:rPr>
              <a:t>       $96,550</a:t>
            </a:r>
            <a:endParaRPr sz="2400" dirty="0"/>
          </a:p>
          <a:p>
            <a:pPr marL="342900" lvl="0" indent="-342900" algn="l" rtl="0">
              <a:spcBef>
                <a:spcPts val="640"/>
              </a:spcBef>
              <a:spcAft>
                <a:spcPts val="0"/>
              </a:spcAft>
              <a:buClr>
                <a:srgbClr val="FF0000"/>
              </a:buClr>
              <a:buSzPts val="3200"/>
              <a:buChar char="•"/>
            </a:pPr>
            <a:r>
              <a:rPr lang="en-US" sz="2400" b="1" dirty="0">
                <a:solidFill>
                  <a:srgbClr val="FF0000"/>
                </a:solidFill>
              </a:rPr>
              <a:t>Minus buyer agent 2.5%</a:t>
            </a:r>
            <a:endParaRPr sz="2400" dirty="0"/>
          </a:p>
          <a:p>
            <a:pPr marL="342900" lvl="0" indent="-342900" algn="l" rtl="0">
              <a:spcBef>
                <a:spcPts val="640"/>
              </a:spcBef>
              <a:spcAft>
                <a:spcPts val="0"/>
              </a:spcAft>
              <a:buClr>
                <a:srgbClr val="FF0000"/>
              </a:buClr>
              <a:buSzPts val="3200"/>
              <a:buChar char="•"/>
            </a:pPr>
            <a:r>
              <a:rPr lang="en-US" sz="2400" b="1" dirty="0">
                <a:solidFill>
                  <a:srgbClr val="FF0000"/>
                </a:solidFill>
              </a:rPr>
              <a:t>Of the sale price</a:t>
            </a:r>
            <a:endParaRPr sz="2400" dirty="0"/>
          </a:p>
        </p:txBody>
      </p:sp>
      <p:sp>
        <p:nvSpPr>
          <p:cNvPr id="192" name="Google Shape;192;p25"/>
          <p:cNvSpPr txBox="1">
            <a:spLocks noGrp="1"/>
          </p:cNvSpPr>
          <p:nvPr>
            <p:ph type="body" idx="2"/>
          </p:nvPr>
        </p:nvSpPr>
        <p:spPr>
          <a:xfrm>
            <a:off x="0" y="833437"/>
            <a:ext cx="3465513" cy="6024563"/>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Clr>
                <a:schemeClr val="dk1"/>
              </a:buClr>
              <a:buSzPts val="1800"/>
              <a:buNone/>
            </a:pPr>
            <a:r>
              <a:rPr lang="en-US" sz="1800" dirty="0"/>
              <a:t>After placing a bid on this property, I scheduled a showing.  I also did a market analysis to determine ARV. I drove around the area and determined </a:t>
            </a:r>
            <a:r>
              <a:rPr lang="en-US" sz="1800" b="1" u="sng" dirty="0">
                <a:solidFill>
                  <a:srgbClr val="FF0000"/>
                </a:solidFill>
              </a:rPr>
              <a:t>location</a:t>
            </a:r>
            <a:r>
              <a:rPr lang="en-US" sz="1800" b="1" dirty="0">
                <a:solidFill>
                  <a:srgbClr val="FF0000"/>
                </a:solidFill>
              </a:rPr>
              <a:t> </a:t>
            </a:r>
            <a:r>
              <a:rPr lang="en-US" sz="1800" dirty="0"/>
              <a:t>was </a:t>
            </a:r>
            <a:r>
              <a:rPr lang="en-US" sz="1800" b="1" dirty="0">
                <a:solidFill>
                  <a:srgbClr val="00B050"/>
                </a:solidFill>
              </a:rPr>
              <a:t>marketable.</a:t>
            </a:r>
            <a:endParaRPr dirty="0"/>
          </a:p>
          <a:p>
            <a:pPr marL="0" lvl="0" indent="0" algn="l" rtl="0">
              <a:spcBef>
                <a:spcPts val="333"/>
              </a:spcBef>
              <a:spcAft>
                <a:spcPts val="0"/>
              </a:spcAft>
              <a:buClr>
                <a:schemeClr val="dk1"/>
              </a:buClr>
              <a:buSzPts val="1800"/>
              <a:buNone/>
            </a:pPr>
            <a:r>
              <a:rPr lang="en-US" sz="1800" dirty="0"/>
              <a:t>While at the showing I measured the property square footage and began to determined the repair cost.  </a:t>
            </a:r>
            <a:endParaRPr dirty="0"/>
          </a:p>
          <a:p>
            <a:pPr lvl="0">
              <a:spcBef>
                <a:spcPts val="333"/>
              </a:spcBef>
              <a:buClr>
                <a:schemeClr val="dk1"/>
              </a:buClr>
              <a:buSzPts val="1800"/>
            </a:pPr>
            <a:r>
              <a:rPr lang="en-US" sz="1800" dirty="0"/>
              <a:t>Repairs consist of New shingled roof, new furnace, most plumbing replaced, New carpeting upstairs, ALL windows, refinishing Hardwood floors downstairs, New painting all throughout, vanity’s, toilets, kitchen counters, appliances, upgraded electrical panel, new electrical wiring on the first floor.  Some sheetrock replacement, sheetrock repairs, new doors, new vinyl flooring.</a:t>
            </a:r>
            <a:endParaRPr dirty="0"/>
          </a:p>
          <a:p>
            <a:pPr marL="0" lvl="0" indent="0" algn="l" rtl="0">
              <a:spcBef>
                <a:spcPts val="333"/>
              </a:spcBef>
              <a:spcAft>
                <a:spcPts val="0"/>
              </a:spcAft>
              <a:buClr>
                <a:srgbClr val="FF0000"/>
              </a:buClr>
              <a:buSzPts val="1800"/>
              <a:buNone/>
            </a:pPr>
            <a:r>
              <a:rPr lang="en-US" sz="1800" dirty="0">
                <a:solidFill>
                  <a:srgbClr val="FF0000"/>
                </a:solidFill>
              </a:rPr>
              <a:t> </a:t>
            </a:r>
            <a:r>
              <a:rPr lang="en-US" sz="1800" b="1" dirty="0">
                <a:solidFill>
                  <a:srgbClr val="FF0000"/>
                </a:solidFill>
              </a:rPr>
              <a:t>All repairs estimated to be $35,000</a:t>
            </a:r>
            <a:endParaRPr dirty="0"/>
          </a:p>
          <a:p>
            <a:pPr marL="0" lvl="0" indent="0" algn="l" rtl="0">
              <a:spcBef>
                <a:spcPts val="296"/>
              </a:spcBef>
              <a:spcAft>
                <a:spcPts val="0"/>
              </a:spcAft>
              <a:buClr>
                <a:schemeClr val="dk1"/>
              </a:buClr>
              <a:buSzPts val="1600"/>
              <a:buNone/>
            </a:pPr>
            <a:endParaRPr sz="1600" dirty="0"/>
          </a:p>
        </p:txBody>
      </p:sp>
      <p:pic>
        <p:nvPicPr>
          <p:cNvPr id="5" name="Picture 4" descr="892 6th ave.jpg"/>
          <p:cNvPicPr>
            <a:picLocks noChangeAspect="1"/>
          </p:cNvPicPr>
          <p:nvPr/>
        </p:nvPicPr>
        <p:blipFill>
          <a:blip r:embed="rId3" cstate="print"/>
          <a:stretch>
            <a:fillRect/>
          </a:stretch>
        </p:blipFill>
        <p:spPr>
          <a:xfrm>
            <a:off x="4026814" y="0"/>
            <a:ext cx="3495419" cy="2329711"/>
          </a:xfrm>
          <a:prstGeom prst="rect">
            <a:avLst/>
          </a:prstGeom>
        </p:spPr>
      </p:pic>
      <p:pic>
        <p:nvPicPr>
          <p:cNvPr id="6" name="Picture 5" descr="RichCarr_SoldSign_Proof5.jpg"/>
          <p:cNvPicPr>
            <a:picLocks noChangeAspect="1"/>
          </p:cNvPicPr>
          <p:nvPr/>
        </p:nvPicPr>
        <p:blipFill>
          <a:blip r:embed="rId4" cstate="print"/>
          <a:stretch>
            <a:fillRect/>
          </a:stretch>
        </p:blipFill>
        <p:spPr>
          <a:xfrm>
            <a:off x="7513609" y="0"/>
            <a:ext cx="1630392" cy="1222794"/>
          </a:xfrm>
          <a:prstGeom prst="rect">
            <a:avLst/>
          </a:prstGeom>
        </p:spPr>
      </p:pic>
      <p:sp>
        <p:nvSpPr>
          <p:cNvPr id="7" name="TextBox 6"/>
          <p:cNvSpPr txBox="1"/>
          <p:nvPr/>
        </p:nvSpPr>
        <p:spPr>
          <a:xfrm>
            <a:off x="7556742" y="1518249"/>
            <a:ext cx="1544128" cy="954107"/>
          </a:xfrm>
          <a:prstGeom prst="rect">
            <a:avLst/>
          </a:prstGeom>
          <a:noFill/>
        </p:spPr>
        <p:txBody>
          <a:bodyPr wrap="square" rtlCol="0">
            <a:spAutoFit/>
          </a:bodyPr>
          <a:lstStyle/>
          <a:p>
            <a:r>
              <a:rPr lang="en-US" sz="2800" b="1" dirty="0">
                <a:solidFill>
                  <a:srgbClr val="00B050"/>
                </a:solidFill>
              </a:rPr>
              <a:t>SOLD $193,000</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Wholesale properties in ALL markets</a:t>
            </a:r>
          </a:p>
        </p:txBody>
      </p:sp>
      <p:sp>
        <p:nvSpPr>
          <p:cNvPr id="3" name="Text Placeholder 2"/>
          <p:cNvSpPr>
            <a:spLocks noGrp="1"/>
          </p:cNvSpPr>
          <p:nvPr>
            <p:ph type="body" idx="1"/>
          </p:nvPr>
        </p:nvSpPr>
        <p:spPr>
          <a:xfrm>
            <a:off x="236305" y="1600200"/>
            <a:ext cx="8599470" cy="4738955"/>
          </a:xfrm>
        </p:spPr>
        <p:txBody>
          <a:bodyPr>
            <a:normAutofit fontScale="92500" lnSpcReduction="10000"/>
          </a:bodyPr>
          <a:lstStyle/>
          <a:p>
            <a:r>
              <a:rPr lang="en-US" dirty="0"/>
              <a:t>Wholesale opportunities are possible in any market utilizing all the tools we have as real estate agents or all the tools available to the general public, we will discuss all the tools available and how to use them to determine if a property can be purchased under market value. There are numerous purchasing options, off the market deals, MLS deals,  bank auction deals, county auction deals, Assignment deals, Seller holding the note deals. We will discuss all of these and more based on my experience using  real transactions as examples. </a:t>
            </a:r>
          </a:p>
          <a:p>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6"/>
          <p:cNvSpPr txBox="1">
            <a:spLocks noGrp="1"/>
          </p:cNvSpPr>
          <p:nvPr>
            <p:ph type="body" idx="1"/>
          </p:nvPr>
        </p:nvSpPr>
        <p:spPr>
          <a:xfrm>
            <a:off x="457200" y="3266474"/>
            <a:ext cx="8229600" cy="316016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000"/>
              <a:buNone/>
            </a:pPr>
            <a:r>
              <a:rPr lang="en-US" sz="4000" i="1" dirty="0"/>
              <a:t> </a:t>
            </a:r>
            <a:endParaRPr dirty="0"/>
          </a:p>
          <a:p>
            <a:pPr marL="0" lvl="0" indent="0" algn="ctr" rtl="0">
              <a:spcBef>
                <a:spcPts val="800"/>
              </a:spcBef>
              <a:spcAft>
                <a:spcPts val="0"/>
              </a:spcAft>
              <a:buClr>
                <a:schemeClr val="dk1"/>
              </a:buClr>
              <a:buSzPts val="4000"/>
              <a:buNone/>
            </a:pPr>
            <a:r>
              <a:rPr lang="en-US" sz="4000" b="1" i="1" dirty="0">
                <a:solidFill>
                  <a:srgbClr val="7030A0"/>
                </a:solidFill>
              </a:rPr>
              <a:t>Find, </a:t>
            </a:r>
            <a:r>
              <a:rPr lang="en-US" sz="4000" b="1" i="1" dirty="0">
                <a:solidFill>
                  <a:srgbClr val="00B050"/>
                </a:solidFill>
              </a:rPr>
              <a:t>Fund</a:t>
            </a:r>
            <a:r>
              <a:rPr lang="en-US" sz="4000" i="1" dirty="0"/>
              <a:t>, </a:t>
            </a:r>
            <a:r>
              <a:rPr lang="en-US" sz="4000" b="1" i="1" dirty="0">
                <a:solidFill>
                  <a:srgbClr val="FFC000"/>
                </a:solidFill>
              </a:rPr>
              <a:t>Fix</a:t>
            </a:r>
            <a:r>
              <a:rPr lang="en-US" sz="4000" i="1" dirty="0"/>
              <a:t> &amp; </a:t>
            </a:r>
            <a:r>
              <a:rPr lang="en-US" sz="4000" b="1" i="1" dirty="0">
                <a:solidFill>
                  <a:srgbClr val="00B0F0"/>
                </a:solidFill>
              </a:rPr>
              <a:t>Flip</a:t>
            </a:r>
            <a:r>
              <a:rPr lang="en-US" sz="4000" i="1" dirty="0"/>
              <a:t> Houses</a:t>
            </a:r>
            <a:endParaRPr dirty="0"/>
          </a:p>
          <a:p>
            <a:pPr marL="342900" lvl="0" indent="-88900" algn="ctr" rtl="0">
              <a:spcBef>
                <a:spcPts val="800"/>
              </a:spcBef>
              <a:spcAft>
                <a:spcPts val="0"/>
              </a:spcAft>
              <a:buClr>
                <a:schemeClr val="dk1"/>
              </a:buClr>
              <a:buSzPts val="4000"/>
              <a:buNone/>
            </a:pPr>
            <a:endParaRPr sz="4000" i="1" dirty="0"/>
          </a:p>
        </p:txBody>
      </p:sp>
      <p:pic>
        <p:nvPicPr>
          <p:cNvPr id="4" name="Picture 3" descr="Find Fun Fix Flip_logo_4 (2).jpg"/>
          <p:cNvPicPr>
            <a:picLocks noChangeAspect="1"/>
          </p:cNvPicPr>
          <p:nvPr/>
        </p:nvPicPr>
        <p:blipFill>
          <a:blip r:embed="rId3" cstate="print"/>
          <a:stretch>
            <a:fillRect/>
          </a:stretch>
        </p:blipFill>
        <p:spPr>
          <a:xfrm>
            <a:off x="1132255" y="267418"/>
            <a:ext cx="6679091" cy="31601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Wholesale Opportunities</a:t>
            </a:r>
          </a:p>
        </p:txBody>
      </p:sp>
      <p:pic>
        <p:nvPicPr>
          <p:cNvPr id="4" name="Picture 3" descr="1432 1st Ave.jpg"/>
          <p:cNvPicPr>
            <a:picLocks noChangeAspect="1"/>
          </p:cNvPicPr>
          <p:nvPr/>
        </p:nvPicPr>
        <p:blipFill>
          <a:blip r:embed="rId3" cstate="print"/>
          <a:stretch>
            <a:fillRect/>
          </a:stretch>
        </p:blipFill>
        <p:spPr>
          <a:xfrm>
            <a:off x="6298854" y="1449238"/>
            <a:ext cx="2734573" cy="5063706"/>
          </a:xfrm>
          <a:prstGeom prst="rect">
            <a:avLst/>
          </a:prstGeom>
        </p:spPr>
      </p:pic>
      <p:pic>
        <p:nvPicPr>
          <p:cNvPr id="5" name="Picture 4" descr="7 Fulton St.jpg"/>
          <p:cNvPicPr>
            <a:picLocks noChangeAspect="1"/>
          </p:cNvPicPr>
          <p:nvPr/>
        </p:nvPicPr>
        <p:blipFill>
          <a:blip r:embed="rId4" cstate="print"/>
          <a:stretch>
            <a:fillRect/>
          </a:stretch>
        </p:blipFill>
        <p:spPr>
          <a:xfrm rot="5400000">
            <a:off x="2223749" y="2539697"/>
            <a:ext cx="5089586" cy="2908672"/>
          </a:xfrm>
          <a:prstGeom prst="rect">
            <a:avLst/>
          </a:prstGeom>
        </p:spPr>
      </p:pic>
      <p:pic>
        <p:nvPicPr>
          <p:cNvPr id="7" name="Picture 6" descr="1819 7th ave.jpg"/>
          <p:cNvPicPr>
            <a:picLocks noChangeAspect="1"/>
          </p:cNvPicPr>
          <p:nvPr/>
        </p:nvPicPr>
        <p:blipFill>
          <a:blip r:embed="rId5" cstate="print"/>
          <a:stretch>
            <a:fillRect/>
          </a:stretch>
        </p:blipFill>
        <p:spPr>
          <a:xfrm rot="5400000">
            <a:off x="-910086" y="2419706"/>
            <a:ext cx="5102526" cy="3161590"/>
          </a:xfrm>
          <a:prstGeom prst="rect">
            <a:avLst/>
          </a:prstGeom>
        </p:spPr>
      </p:pic>
      <p:sp>
        <p:nvSpPr>
          <p:cNvPr id="8" name="TextBox 7"/>
          <p:cNvSpPr txBox="1"/>
          <p:nvPr/>
        </p:nvSpPr>
        <p:spPr>
          <a:xfrm>
            <a:off x="146648" y="1639019"/>
            <a:ext cx="1587294" cy="369332"/>
          </a:xfrm>
          <a:prstGeom prst="rect">
            <a:avLst/>
          </a:prstGeom>
          <a:noFill/>
        </p:spPr>
        <p:txBody>
          <a:bodyPr wrap="none" rtlCol="0">
            <a:spAutoFit/>
          </a:bodyPr>
          <a:lstStyle/>
          <a:p>
            <a:r>
              <a:rPr lang="en-US" sz="1800" b="1" dirty="0">
                <a:solidFill>
                  <a:srgbClr val="FF0000"/>
                </a:solidFill>
              </a:rPr>
              <a:t>1819 7</a:t>
            </a:r>
            <a:r>
              <a:rPr lang="en-US" sz="1800" b="1" baseline="30000" dirty="0">
                <a:solidFill>
                  <a:srgbClr val="FF0000"/>
                </a:solidFill>
              </a:rPr>
              <a:t>th</a:t>
            </a:r>
            <a:r>
              <a:rPr lang="en-US" sz="1800" b="1" dirty="0">
                <a:solidFill>
                  <a:srgbClr val="FF0000"/>
                </a:solidFill>
              </a:rPr>
              <a:t>  Ave</a:t>
            </a:r>
          </a:p>
        </p:txBody>
      </p:sp>
      <p:sp>
        <p:nvSpPr>
          <p:cNvPr id="9" name="TextBox 8"/>
          <p:cNvSpPr txBox="1"/>
          <p:nvPr/>
        </p:nvSpPr>
        <p:spPr>
          <a:xfrm>
            <a:off x="3390182" y="1604513"/>
            <a:ext cx="1742536" cy="369332"/>
          </a:xfrm>
          <a:prstGeom prst="rect">
            <a:avLst/>
          </a:prstGeom>
          <a:noFill/>
        </p:spPr>
        <p:txBody>
          <a:bodyPr wrap="square" rtlCol="0">
            <a:spAutoFit/>
          </a:bodyPr>
          <a:lstStyle/>
          <a:p>
            <a:r>
              <a:rPr lang="en-US" sz="1800" b="1" dirty="0">
                <a:solidFill>
                  <a:srgbClr val="FF0000"/>
                </a:solidFill>
              </a:rPr>
              <a:t>9 Fulton St</a:t>
            </a:r>
            <a:endParaRPr lang="en-US" sz="1800" dirty="0"/>
          </a:p>
        </p:txBody>
      </p:sp>
      <p:sp>
        <p:nvSpPr>
          <p:cNvPr id="10" name="TextBox 9"/>
          <p:cNvSpPr txBox="1"/>
          <p:nvPr/>
        </p:nvSpPr>
        <p:spPr>
          <a:xfrm>
            <a:off x="6374921" y="1656271"/>
            <a:ext cx="1513556" cy="369332"/>
          </a:xfrm>
          <a:prstGeom prst="rect">
            <a:avLst/>
          </a:prstGeom>
          <a:noFill/>
        </p:spPr>
        <p:txBody>
          <a:bodyPr wrap="none" rtlCol="0">
            <a:spAutoFit/>
          </a:bodyPr>
          <a:lstStyle/>
          <a:p>
            <a:r>
              <a:rPr lang="en-US" sz="1800" b="1" dirty="0">
                <a:solidFill>
                  <a:srgbClr val="FF0000"/>
                </a:solidFill>
              </a:rPr>
              <a:t>1432 1</a:t>
            </a:r>
            <a:r>
              <a:rPr lang="en-US" sz="1800" b="1" baseline="30000" dirty="0">
                <a:solidFill>
                  <a:srgbClr val="FF0000"/>
                </a:solidFill>
              </a:rPr>
              <a:t>st</a:t>
            </a:r>
            <a:r>
              <a:rPr lang="en-US" sz="1800" b="1" dirty="0">
                <a:solidFill>
                  <a:srgbClr val="FF0000"/>
                </a:solidFill>
              </a:rPr>
              <a:t> Ave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Wholesale Flipping	</a:t>
            </a:r>
          </a:p>
        </p:txBody>
      </p:sp>
      <p:sp>
        <p:nvSpPr>
          <p:cNvPr id="3" name="Text Placeholder 2"/>
          <p:cNvSpPr>
            <a:spLocks noGrp="1"/>
          </p:cNvSpPr>
          <p:nvPr>
            <p:ph type="body" idx="1"/>
          </p:nvPr>
        </p:nvSpPr>
        <p:spPr/>
        <p:txBody>
          <a:bodyPr/>
          <a:lstStyle/>
          <a:p>
            <a:r>
              <a:rPr lang="en-US" b="1" dirty="0">
                <a:solidFill>
                  <a:srgbClr val="FF0000"/>
                </a:solidFill>
              </a:rPr>
              <a:t>1819 7</a:t>
            </a:r>
            <a:r>
              <a:rPr lang="en-US" b="1" baseline="30000" dirty="0">
                <a:solidFill>
                  <a:srgbClr val="FF0000"/>
                </a:solidFill>
              </a:rPr>
              <a:t>th</a:t>
            </a:r>
            <a:r>
              <a:rPr lang="en-US" b="1" dirty="0">
                <a:solidFill>
                  <a:srgbClr val="FF0000"/>
                </a:solidFill>
              </a:rPr>
              <a:t> Ave Watervliet</a:t>
            </a:r>
          </a:p>
          <a:p>
            <a:r>
              <a:rPr lang="en-US" dirty="0"/>
              <a:t>Purchased  off the MLS  01/2017  </a:t>
            </a:r>
            <a:r>
              <a:rPr lang="en-US" dirty="0">
                <a:solidFill>
                  <a:srgbClr val="FF0000"/>
                </a:solidFill>
              </a:rPr>
              <a:t>$14,000</a:t>
            </a:r>
          </a:p>
          <a:p>
            <a:r>
              <a:rPr lang="en-US" dirty="0"/>
              <a:t>Total Repairs </a:t>
            </a:r>
            <a:r>
              <a:rPr lang="en-US" dirty="0">
                <a:solidFill>
                  <a:srgbClr val="FF0000"/>
                </a:solidFill>
              </a:rPr>
              <a:t>$8,000</a:t>
            </a:r>
          </a:p>
          <a:p>
            <a:r>
              <a:rPr lang="en-US" dirty="0"/>
              <a:t>Holding Cost </a:t>
            </a:r>
            <a:r>
              <a:rPr lang="en-US" dirty="0">
                <a:solidFill>
                  <a:srgbClr val="FF0000"/>
                </a:solidFill>
              </a:rPr>
              <a:t>$3,800</a:t>
            </a:r>
          </a:p>
          <a:p>
            <a:r>
              <a:rPr lang="en-US" dirty="0"/>
              <a:t>Sold Property 11/2018 </a:t>
            </a:r>
            <a:r>
              <a:rPr lang="en-US" b="1" dirty="0">
                <a:solidFill>
                  <a:srgbClr val="00B050"/>
                </a:solidFill>
              </a:rPr>
              <a:t>$80,000</a:t>
            </a:r>
          </a:p>
          <a:p>
            <a:r>
              <a:rPr lang="en-US" dirty="0"/>
              <a:t>Buyer Agent Commission </a:t>
            </a:r>
            <a:r>
              <a:rPr lang="en-US" dirty="0">
                <a:solidFill>
                  <a:srgbClr val="FF0000"/>
                </a:solidFill>
              </a:rPr>
              <a:t>$2,000</a:t>
            </a:r>
          </a:p>
          <a:p>
            <a:r>
              <a:rPr lang="en-US" b="1" dirty="0">
                <a:solidFill>
                  <a:srgbClr val="00B050"/>
                </a:solidFill>
              </a:rPr>
              <a:t>Total Net Proceeds $52,200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Wholesale Flipping</a:t>
            </a:r>
            <a:r>
              <a:rPr lang="en-US" dirty="0"/>
              <a:t>	</a:t>
            </a:r>
          </a:p>
        </p:txBody>
      </p:sp>
      <p:sp>
        <p:nvSpPr>
          <p:cNvPr id="3" name="Text Placeholder 2"/>
          <p:cNvSpPr>
            <a:spLocks noGrp="1"/>
          </p:cNvSpPr>
          <p:nvPr>
            <p:ph type="body" idx="1"/>
          </p:nvPr>
        </p:nvSpPr>
        <p:spPr/>
        <p:txBody>
          <a:bodyPr/>
          <a:lstStyle/>
          <a:p>
            <a:r>
              <a:rPr lang="en-US" b="1" dirty="0">
                <a:solidFill>
                  <a:srgbClr val="FF0000"/>
                </a:solidFill>
              </a:rPr>
              <a:t>9 Fulton Street, Cohoes</a:t>
            </a:r>
          </a:p>
          <a:p>
            <a:r>
              <a:rPr lang="en-US" dirty="0"/>
              <a:t>Purchased off the MLS  05/2018  </a:t>
            </a:r>
            <a:r>
              <a:rPr lang="en-US" dirty="0">
                <a:solidFill>
                  <a:srgbClr val="FF0000"/>
                </a:solidFill>
              </a:rPr>
              <a:t>$10,000</a:t>
            </a:r>
          </a:p>
          <a:p>
            <a:r>
              <a:rPr lang="en-US" dirty="0"/>
              <a:t>Total Repairs </a:t>
            </a:r>
            <a:r>
              <a:rPr lang="en-US" dirty="0">
                <a:solidFill>
                  <a:srgbClr val="FF0000"/>
                </a:solidFill>
              </a:rPr>
              <a:t>$2,000</a:t>
            </a:r>
          </a:p>
          <a:p>
            <a:r>
              <a:rPr lang="en-US" dirty="0"/>
              <a:t>Holding Cost </a:t>
            </a:r>
            <a:r>
              <a:rPr lang="en-US" dirty="0">
                <a:solidFill>
                  <a:srgbClr val="FF0000"/>
                </a:solidFill>
              </a:rPr>
              <a:t>$800</a:t>
            </a:r>
          </a:p>
          <a:p>
            <a:r>
              <a:rPr lang="en-US" dirty="0"/>
              <a:t>Sold Property 10/2019 </a:t>
            </a:r>
            <a:r>
              <a:rPr lang="en-US" b="1" dirty="0">
                <a:solidFill>
                  <a:srgbClr val="00B050"/>
                </a:solidFill>
              </a:rPr>
              <a:t>$25,000</a:t>
            </a:r>
          </a:p>
          <a:p>
            <a:r>
              <a:rPr lang="en-US" dirty="0"/>
              <a:t>Buyer Agent Commission </a:t>
            </a:r>
            <a:r>
              <a:rPr lang="en-US" dirty="0">
                <a:solidFill>
                  <a:srgbClr val="FF0000"/>
                </a:solidFill>
              </a:rPr>
              <a:t>$700</a:t>
            </a:r>
          </a:p>
          <a:p>
            <a:r>
              <a:rPr lang="en-US" b="1" dirty="0">
                <a:solidFill>
                  <a:srgbClr val="00B050"/>
                </a:solidFill>
              </a:rPr>
              <a:t>Total Net Proceeds $11,500 </a:t>
            </a:r>
          </a:p>
          <a:p>
            <a:endParaRPr 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Wholesale Flipping</a:t>
            </a:r>
            <a:r>
              <a:rPr lang="en-US" dirty="0"/>
              <a:t>	</a:t>
            </a:r>
          </a:p>
        </p:txBody>
      </p:sp>
      <p:sp>
        <p:nvSpPr>
          <p:cNvPr id="3" name="Text Placeholder 2"/>
          <p:cNvSpPr>
            <a:spLocks noGrp="1"/>
          </p:cNvSpPr>
          <p:nvPr>
            <p:ph type="body" idx="1"/>
          </p:nvPr>
        </p:nvSpPr>
        <p:spPr/>
        <p:txBody>
          <a:bodyPr/>
          <a:lstStyle/>
          <a:p>
            <a:r>
              <a:rPr lang="en-US" b="1" dirty="0">
                <a:solidFill>
                  <a:srgbClr val="FF0000"/>
                </a:solidFill>
              </a:rPr>
              <a:t>1432 1</a:t>
            </a:r>
            <a:r>
              <a:rPr lang="en-US" b="1" baseline="30000" dirty="0">
                <a:solidFill>
                  <a:srgbClr val="FF0000"/>
                </a:solidFill>
              </a:rPr>
              <a:t>st</a:t>
            </a:r>
            <a:r>
              <a:rPr lang="en-US" b="1" dirty="0">
                <a:solidFill>
                  <a:srgbClr val="FF0000"/>
                </a:solidFill>
              </a:rPr>
              <a:t> Ave, Watervliet  $43,000</a:t>
            </a:r>
          </a:p>
          <a:p>
            <a:r>
              <a:rPr lang="en-US" dirty="0">
                <a:solidFill>
                  <a:srgbClr val="FF0000"/>
                </a:solidFill>
              </a:rPr>
              <a:t>Purchased off the MLS  10/2012</a:t>
            </a:r>
          </a:p>
          <a:p>
            <a:r>
              <a:rPr lang="en-US" dirty="0"/>
              <a:t>Clean out  </a:t>
            </a:r>
            <a:r>
              <a:rPr lang="en-US" dirty="0">
                <a:solidFill>
                  <a:srgbClr val="FF0000"/>
                </a:solidFill>
              </a:rPr>
              <a:t>$1,500</a:t>
            </a:r>
          </a:p>
          <a:p>
            <a:r>
              <a:rPr lang="en-US" dirty="0"/>
              <a:t>Holding Cost </a:t>
            </a:r>
            <a:r>
              <a:rPr lang="en-US" dirty="0">
                <a:solidFill>
                  <a:srgbClr val="FF0000"/>
                </a:solidFill>
              </a:rPr>
              <a:t>$1,800</a:t>
            </a:r>
          </a:p>
          <a:p>
            <a:r>
              <a:rPr lang="en-US" dirty="0"/>
              <a:t>Sold Property 02/2014 </a:t>
            </a:r>
            <a:r>
              <a:rPr lang="en-US" b="1" dirty="0">
                <a:solidFill>
                  <a:srgbClr val="00B050"/>
                </a:solidFill>
              </a:rPr>
              <a:t>$62,000</a:t>
            </a:r>
          </a:p>
          <a:p>
            <a:r>
              <a:rPr lang="en-US" dirty="0"/>
              <a:t>Buyer Agent Commission </a:t>
            </a:r>
            <a:r>
              <a:rPr lang="en-US" dirty="0">
                <a:solidFill>
                  <a:srgbClr val="FF0000"/>
                </a:solidFill>
              </a:rPr>
              <a:t>$1,550</a:t>
            </a:r>
          </a:p>
          <a:p>
            <a:r>
              <a:rPr lang="en-US" b="1" dirty="0">
                <a:solidFill>
                  <a:srgbClr val="00B050"/>
                </a:solidFill>
              </a:rPr>
              <a:t>Total Net Proceeds $14,200 </a:t>
            </a:r>
          </a:p>
          <a:p>
            <a:endParaRPr lang="en-US"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p:nvPr/>
        </p:nvSpPr>
        <p:spPr>
          <a:xfrm>
            <a:off x="632603" y="1478004"/>
            <a:ext cx="5257800" cy="5379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Another way to purchase property is by buying from an owner that does NOT have a mortgage.</a:t>
            </a:r>
            <a:endParaRPr dirty="0"/>
          </a:p>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The seller may have a property that needs extensive repairs before it could be sold. You can acquire these property sometimes by the owner holding paper (promissory note). This is an option when the property is not well marketable. When the owner holds paper meaning the promissory note. </a:t>
            </a:r>
            <a:endParaRPr dirty="0"/>
          </a:p>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The owner now acts as the bank, you gain title to the property, and the deed is filed and recorded in your name with terms and conditions you and the owner set forth. All property payments are made directly to the owner, all taxes are paid by you, (the new owner) directly to the municipality, according to the local tax map. In some cases this may be a less expensive way to acquire property. Once the property is repaired, you can now borrow against the property and payoff the owner. </a:t>
            </a:r>
            <a:endParaRPr dirty="0"/>
          </a:p>
          <a:p>
            <a:pPr marL="0" marR="0" lvl="0" indent="0" algn="l" rtl="0">
              <a:lnSpc>
                <a:spcPct val="100000"/>
              </a:lnSpc>
              <a:spcBef>
                <a:spcPts val="0"/>
              </a:spcBef>
              <a:spcAft>
                <a:spcPts val="0"/>
              </a:spcAft>
              <a:buClr>
                <a:srgbClr val="000000"/>
              </a:buClr>
              <a:buSzPts val="1800"/>
              <a:buFont typeface="Calibri"/>
              <a:buNone/>
            </a:pPr>
            <a:br>
              <a:rPr lang="en-US" sz="18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p:txBody>
      </p:sp>
      <p:sp>
        <p:nvSpPr>
          <p:cNvPr id="211" name="Google Shape;211;p28"/>
          <p:cNvSpPr txBox="1"/>
          <p:nvPr/>
        </p:nvSpPr>
        <p:spPr>
          <a:xfrm>
            <a:off x="285751" y="333024"/>
            <a:ext cx="58674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3600"/>
              <a:buFont typeface="Calibri"/>
              <a:buNone/>
            </a:pPr>
            <a:r>
              <a:rPr lang="en-US" sz="3600" b="1" i="0" u="none" strike="noStrike" cap="none" dirty="0">
                <a:solidFill>
                  <a:srgbClr val="FF0000"/>
                </a:solidFill>
                <a:latin typeface="Calibri"/>
                <a:ea typeface="Calibri"/>
                <a:cs typeface="Calibri"/>
                <a:sym typeface="Calibri"/>
              </a:rPr>
              <a:t>Off The Market Homes</a:t>
            </a:r>
            <a:endParaRPr b="1" dirty="0">
              <a:solidFill>
                <a:srgbClr val="FF0000"/>
              </a:solidFill>
            </a:endParaRPr>
          </a:p>
          <a:p>
            <a:pPr marL="0" marR="0" lvl="0" indent="0" algn="ctr" rtl="0">
              <a:lnSpc>
                <a:spcPct val="100000"/>
              </a:lnSpc>
              <a:spcBef>
                <a:spcPts val="0"/>
              </a:spcBef>
              <a:spcAft>
                <a:spcPts val="0"/>
              </a:spcAft>
              <a:buClr>
                <a:schemeClr val="dk2"/>
              </a:buClr>
              <a:buSzPts val="3600"/>
              <a:buFont typeface="Calibri"/>
              <a:buNone/>
            </a:pPr>
            <a:r>
              <a:rPr lang="en-US" sz="3600" b="0" i="0" u="none" strike="noStrike" cap="none" dirty="0">
                <a:solidFill>
                  <a:schemeClr val="dk2"/>
                </a:solidFill>
                <a:latin typeface="Calibri"/>
                <a:ea typeface="Calibri"/>
                <a:cs typeface="Calibri"/>
                <a:sym typeface="Calibri"/>
              </a:rPr>
              <a:t>1 Overidge Rd Latham</a:t>
            </a:r>
            <a:endParaRPr dirty="0"/>
          </a:p>
        </p:txBody>
      </p:sp>
      <p:pic>
        <p:nvPicPr>
          <p:cNvPr id="212" name="Google Shape;212;p28"/>
          <p:cNvPicPr preferRelativeResize="0"/>
          <p:nvPr/>
        </p:nvPicPr>
        <p:blipFill rotWithShape="1">
          <a:blip r:embed="rId3" cstate="print">
            <a:alphaModFix/>
          </a:blip>
          <a:srcRect/>
          <a:stretch/>
        </p:blipFill>
        <p:spPr>
          <a:xfrm>
            <a:off x="6019800" y="0"/>
            <a:ext cx="3115734" cy="1899354"/>
          </a:xfrm>
          <a:prstGeom prst="rect">
            <a:avLst/>
          </a:prstGeom>
          <a:noFill/>
          <a:ln>
            <a:noFill/>
          </a:ln>
        </p:spPr>
      </p:pic>
      <p:pic>
        <p:nvPicPr>
          <p:cNvPr id="213" name="Google Shape;213;p28"/>
          <p:cNvPicPr preferRelativeResize="0"/>
          <p:nvPr/>
        </p:nvPicPr>
        <p:blipFill rotWithShape="1">
          <a:blip r:embed="rId4" cstate="print">
            <a:alphaModFix/>
          </a:blip>
          <a:srcRect/>
          <a:stretch/>
        </p:blipFill>
        <p:spPr>
          <a:xfrm>
            <a:off x="6019801" y="1905000"/>
            <a:ext cx="3115733" cy="1899354"/>
          </a:xfrm>
          <a:prstGeom prst="rect">
            <a:avLst/>
          </a:prstGeom>
          <a:noFill/>
          <a:ln>
            <a:noFill/>
          </a:ln>
        </p:spPr>
      </p:pic>
      <p:pic>
        <p:nvPicPr>
          <p:cNvPr id="214" name="Google Shape;214;p28"/>
          <p:cNvPicPr preferRelativeResize="0"/>
          <p:nvPr/>
        </p:nvPicPr>
        <p:blipFill rotWithShape="1">
          <a:blip r:embed="rId5" cstate="print">
            <a:alphaModFix/>
          </a:blip>
          <a:srcRect/>
          <a:stretch/>
        </p:blipFill>
        <p:spPr>
          <a:xfrm rot="5400000">
            <a:off x="6053364" y="3776439"/>
            <a:ext cx="3026735" cy="3093862"/>
          </a:xfrm>
          <a:prstGeom prst="rect">
            <a:avLst/>
          </a:prstGeom>
          <a:noFill/>
          <a:ln>
            <a:noFill/>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1" y="175418"/>
            <a:ext cx="5451894" cy="11128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dirty="0">
                <a:solidFill>
                  <a:srgbClr val="FF0000"/>
                </a:solidFill>
              </a:rPr>
              <a:t>1 Overidge Rd, Latham</a:t>
            </a:r>
            <a:endParaRPr dirty="0"/>
          </a:p>
        </p:txBody>
      </p:sp>
      <p:sp>
        <p:nvSpPr>
          <p:cNvPr id="220" name="Google Shape;220;p29"/>
          <p:cNvSpPr txBox="1">
            <a:spLocks noGrp="1"/>
          </p:cNvSpPr>
          <p:nvPr>
            <p:ph type="body" idx="1"/>
          </p:nvPr>
        </p:nvSpPr>
        <p:spPr>
          <a:xfrm>
            <a:off x="0" y="2372264"/>
            <a:ext cx="8229600" cy="37280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dirty="0"/>
              <a:t>              </a:t>
            </a:r>
            <a:endParaRPr dirty="0"/>
          </a:p>
        </p:txBody>
      </p:sp>
      <p:pic>
        <p:nvPicPr>
          <p:cNvPr id="221" name="Google Shape;221;p29"/>
          <p:cNvPicPr preferRelativeResize="0"/>
          <p:nvPr/>
        </p:nvPicPr>
        <p:blipFill rotWithShape="1">
          <a:blip r:embed="rId3" cstate="print">
            <a:alphaModFix/>
          </a:blip>
          <a:srcRect/>
          <a:stretch/>
        </p:blipFill>
        <p:spPr>
          <a:xfrm>
            <a:off x="5331125" y="0"/>
            <a:ext cx="3804409" cy="2449902"/>
          </a:xfrm>
          <a:prstGeom prst="rect">
            <a:avLst/>
          </a:prstGeom>
          <a:noFill/>
          <a:ln>
            <a:noFill/>
          </a:ln>
        </p:spPr>
      </p:pic>
      <p:sp>
        <p:nvSpPr>
          <p:cNvPr id="222" name="Google Shape;222;p29"/>
          <p:cNvSpPr txBox="1"/>
          <p:nvPr/>
        </p:nvSpPr>
        <p:spPr>
          <a:xfrm>
            <a:off x="8466" y="2518912"/>
            <a:ext cx="9135534" cy="76635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Purchase Price-                                                   </a:t>
            </a:r>
            <a:r>
              <a:rPr lang="en-US" sz="2400" b="1" dirty="0">
                <a:solidFill>
                  <a:srgbClr val="FF0000"/>
                </a:solidFill>
                <a:latin typeface="Calibri"/>
                <a:ea typeface="Calibri"/>
                <a:cs typeface="Calibri"/>
                <a:sym typeface="Calibri"/>
              </a:rPr>
              <a:t>$150,000</a:t>
            </a:r>
            <a:endParaRPr sz="2400" dirty="0"/>
          </a:p>
          <a:p>
            <a:pPr marL="0" marR="0" lvl="0" indent="0" algn="l" rtl="0">
              <a:spcBef>
                <a:spcPts val="0"/>
              </a:spcBef>
              <a:spcAft>
                <a:spcPts val="0"/>
              </a:spcAft>
              <a:buNone/>
            </a:pPr>
            <a:r>
              <a:rPr lang="en-US" sz="2400" b="1" dirty="0">
                <a:solidFill>
                  <a:schemeClr val="tx2"/>
                </a:solidFill>
                <a:latin typeface="Calibri"/>
                <a:ea typeface="Calibri"/>
                <a:cs typeface="Calibri"/>
                <a:sym typeface="Calibri"/>
              </a:rPr>
              <a:t>Property &amp; School Taxes-                                      </a:t>
            </a:r>
            <a:r>
              <a:rPr lang="en-US" sz="2400" dirty="0">
                <a:solidFill>
                  <a:srgbClr val="FF0000"/>
                </a:solidFill>
                <a:latin typeface="Calibri"/>
                <a:ea typeface="Calibri"/>
                <a:cs typeface="Calibri"/>
                <a:sym typeface="Calibri"/>
              </a:rPr>
              <a:t>$4,015</a:t>
            </a:r>
            <a:endParaRPr sz="2400"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Insurance ( Hazard)-                                                  </a:t>
            </a:r>
            <a:r>
              <a:rPr lang="en-US" sz="2400" dirty="0">
                <a:solidFill>
                  <a:srgbClr val="FF0000"/>
                </a:solidFill>
                <a:latin typeface="Calibri"/>
                <a:ea typeface="Calibri"/>
                <a:cs typeface="Calibri"/>
                <a:sym typeface="Calibri"/>
              </a:rPr>
              <a:t>$850</a:t>
            </a:r>
            <a:endParaRPr sz="2400"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Water &amp; Sewer Bill   (Quarterly)                             </a:t>
            </a:r>
            <a:r>
              <a:rPr lang="en-US" sz="2400" dirty="0">
                <a:solidFill>
                  <a:srgbClr val="FF0000"/>
                </a:solidFill>
                <a:latin typeface="Calibri"/>
                <a:ea typeface="Calibri"/>
                <a:cs typeface="Calibri"/>
                <a:sym typeface="Calibri"/>
              </a:rPr>
              <a:t>$285</a:t>
            </a:r>
            <a:endParaRPr sz="2400"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National Grid Monthly Utilities                               </a:t>
            </a:r>
            <a:r>
              <a:rPr lang="en-US" sz="2400" dirty="0">
                <a:solidFill>
                  <a:srgbClr val="FF0000"/>
                </a:solidFill>
                <a:latin typeface="Calibri"/>
                <a:ea typeface="Calibri"/>
                <a:cs typeface="Calibri"/>
                <a:sym typeface="Calibri"/>
              </a:rPr>
              <a:t>$110</a:t>
            </a:r>
            <a:endParaRPr sz="2400"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Owned Property for 6 months.</a:t>
            </a:r>
            <a:endParaRPr sz="2400" b="1"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Repairs include, Replaced furnace &amp; A/C, Rehabbed bathroom</a:t>
            </a:r>
            <a:endParaRPr sz="2400"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Replaced all plumbing, New granite in kitchen, refinished hardwood floors &amp; kitchen cabinets, New windows, new electrical panel, meter can and weather head.</a:t>
            </a:r>
            <a:endParaRPr sz="24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dirty="0">
                <a:solidFill>
                  <a:srgbClr val="FF0000"/>
                </a:solidFill>
              </a:rPr>
              <a:t>1 Overidge Rd, Latham</a:t>
            </a:r>
            <a:endParaRPr dirty="0"/>
          </a:p>
        </p:txBody>
      </p:sp>
      <p:sp>
        <p:nvSpPr>
          <p:cNvPr id="228" name="Google Shape;228;p30"/>
          <p:cNvSpPr txBox="1">
            <a:spLocks noGrp="1"/>
          </p:cNvSpPr>
          <p:nvPr>
            <p:ph type="body" idx="1"/>
          </p:nvPr>
        </p:nvSpPr>
        <p:spPr>
          <a:xfrm>
            <a:off x="439948" y="1409012"/>
            <a:ext cx="8229600" cy="52879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This property was purchased off the market for </a:t>
            </a:r>
            <a:r>
              <a:rPr lang="en-US" dirty="0">
                <a:solidFill>
                  <a:srgbClr val="FF0000"/>
                </a:solidFill>
              </a:rPr>
              <a:t>$150,000</a:t>
            </a:r>
            <a:r>
              <a:rPr lang="en-US" dirty="0"/>
              <a:t>,  extensive repairs made over 6 months totaling </a:t>
            </a:r>
            <a:r>
              <a:rPr lang="en-US" dirty="0">
                <a:solidFill>
                  <a:srgbClr val="FF0000"/>
                </a:solidFill>
              </a:rPr>
              <a:t>$28k</a:t>
            </a:r>
            <a:r>
              <a:rPr lang="en-US" dirty="0"/>
              <a:t>. Total holding cost </a:t>
            </a:r>
            <a:r>
              <a:rPr lang="en-US" dirty="0">
                <a:solidFill>
                  <a:srgbClr val="FF0000"/>
                </a:solidFill>
              </a:rPr>
              <a:t>($3,200</a:t>
            </a:r>
            <a:r>
              <a:rPr lang="en-US" dirty="0"/>
              <a:t>, taxes, utilities, insurance). Buyer agent commission </a:t>
            </a:r>
            <a:r>
              <a:rPr lang="en-US" dirty="0">
                <a:solidFill>
                  <a:srgbClr val="FF0000"/>
                </a:solidFill>
              </a:rPr>
              <a:t>$5,850 </a:t>
            </a:r>
            <a:r>
              <a:rPr lang="en-US" dirty="0"/>
              <a:t>on the sale. Sold for </a:t>
            </a:r>
            <a:r>
              <a:rPr lang="en-US" b="1" dirty="0">
                <a:solidFill>
                  <a:srgbClr val="00B050"/>
                </a:solidFill>
              </a:rPr>
              <a:t>$234,000</a:t>
            </a:r>
            <a:r>
              <a:rPr lang="en-US" dirty="0"/>
              <a:t>,  Net profits proceeds </a:t>
            </a:r>
            <a:r>
              <a:rPr lang="en-US" b="1" dirty="0">
                <a:solidFill>
                  <a:srgbClr val="00B050"/>
                </a:solidFill>
              </a:rPr>
              <a:t>$46,000</a:t>
            </a:r>
            <a:r>
              <a:rPr lang="en-US" dirty="0"/>
              <a:t>.</a:t>
            </a:r>
            <a:endParaRPr dirty="0"/>
          </a:p>
          <a:p>
            <a:pPr marL="342900" lvl="0" indent="-342900" algn="l" rtl="0">
              <a:spcBef>
                <a:spcPts val="640"/>
              </a:spcBef>
              <a:spcAft>
                <a:spcPts val="0"/>
              </a:spcAft>
              <a:buClr>
                <a:schemeClr val="dk1"/>
              </a:buClr>
              <a:buSzPts val="3200"/>
              <a:buChar char="•"/>
            </a:pPr>
            <a:r>
              <a:rPr lang="en-US" dirty="0"/>
              <a:t>This property would have made a great </a:t>
            </a:r>
            <a:r>
              <a:rPr lang="en-US" b="1" dirty="0">
                <a:solidFill>
                  <a:srgbClr val="FF0000"/>
                </a:solidFill>
              </a:rPr>
              <a:t>wholesale </a:t>
            </a:r>
            <a:r>
              <a:rPr lang="en-US" dirty="0"/>
              <a:t>opportunity, I could have sold this property within 24 hrs. for </a:t>
            </a:r>
            <a:r>
              <a:rPr lang="en-US" b="1" dirty="0"/>
              <a:t>$175,000 </a:t>
            </a:r>
            <a:r>
              <a:rPr lang="en-US" dirty="0"/>
              <a:t>without repairing anything.</a:t>
            </a:r>
            <a:endParaRPr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b="1" dirty="0">
                <a:solidFill>
                  <a:srgbClr val="FF0000"/>
                </a:solidFill>
              </a:rPr>
              <a:t>  1 Overidge Rd Latham</a:t>
            </a:r>
            <a:endParaRPr dirty="0"/>
          </a:p>
        </p:txBody>
      </p:sp>
      <p:pic>
        <p:nvPicPr>
          <p:cNvPr id="234" name="Google Shape;234;p31"/>
          <p:cNvPicPr preferRelativeResize="0">
            <a:picLocks noGrp="1"/>
          </p:cNvPicPr>
          <p:nvPr>
            <p:ph type="body" idx="1"/>
          </p:nvPr>
        </p:nvPicPr>
        <p:blipFill rotWithShape="1">
          <a:blip r:embed="rId3" cstate="print">
            <a:alphaModFix/>
          </a:blip>
          <a:srcRect/>
          <a:stretch/>
        </p:blipFill>
        <p:spPr>
          <a:xfrm rot="5400000">
            <a:off x="-491333" y="1908968"/>
            <a:ext cx="5440365" cy="4457699"/>
          </a:xfrm>
          <a:prstGeom prst="rect">
            <a:avLst/>
          </a:prstGeom>
          <a:noFill/>
          <a:ln>
            <a:noFill/>
          </a:ln>
        </p:spPr>
      </p:pic>
      <p:pic>
        <p:nvPicPr>
          <p:cNvPr id="235" name="Google Shape;235;p31"/>
          <p:cNvPicPr preferRelativeResize="0">
            <a:picLocks noGrp="1"/>
          </p:cNvPicPr>
          <p:nvPr>
            <p:ph type="body" idx="2"/>
          </p:nvPr>
        </p:nvPicPr>
        <p:blipFill rotWithShape="1">
          <a:blip r:embed="rId4" cstate="print">
            <a:alphaModFix/>
          </a:blip>
          <a:srcRect/>
          <a:stretch/>
        </p:blipFill>
        <p:spPr>
          <a:xfrm rot="5400000">
            <a:off x="4080670" y="1794671"/>
            <a:ext cx="5440363" cy="4686300"/>
          </a:xfrm>
          <a:prstGeom prst="rect">
            <a:avLst/>
          </a:prstGeom>
          <a:noFill/>
          <a:ln>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ED1B23"/>
              </a:buClr>
              <a:buSzPts val="4400"/>
              <a:buFont typeface="Calibri"/>
              <a:buNone/>
            </a:pPr>
            <a:r>
              <a:rPr lang="en-US" dirty="0">
                <a:solidFill>
                  <a:srgbClr val="ED1B23"/>
                </a:solidFill>
              </a:rPr>
              <a:t>1 Overidge Rd Before &amp; After</a:t>
            </a:r>
            <a:endParaRPr dirty="0"/>
          </a:p>
        </p:txBody>
      </p:sp>
      <p:pic>
        <p:nvPicPr>
          <p:cNvPr id="241" name="Google Shape;241;p32"/>
          <p:cNvPicPr preferRelativeResize="0">
            <a:picLocks noGrp="1"/>
          </p:cNvPicPr>
          <p:nvPr>
            <p:ph type="body" idx="1"/>
          </p:nvPr>
        </p:nvPicPr>
        <p:blipFill rotWithShape="1">
          <a:blip r:embed="rId3" cstate="print">
            <a:alphaModFix/>
          </a:blip>
          <a:srcRect/>
          <a:stretch/>
        </p:blipFill>
        <p:spPr>
          <a:xfrm rot="10800000">
            <a:off x="4495800" y="2014434"/>
            <a:ext cx="4648200" cy="4369112"/>
          </a:xfrm>
          <a:prstGeom prst="rect">
            <a:avLst/>
          </a:prstGeom>
          <a:noFill/>
          <a:ln>
            <a:noFill/>
          </a:ln>
        </p:spPr>
      </p:pic>
      <p:pic>
        <p:nvPicPr>
          <p:cNvPr id="242" name="Google Shape;242;p32"/>
          <p:cNvPicPr preferRelativeResize="0">
            <a:picLocks noGrp="1"/>
          </p:cNvPicPr>
          <p:nvPr>
            <p:ph type="body" idx="2"/>
          </p:nvPr>
        </p:nvPicPr>
        <p:blipFill rotWithShape="1">
          <a:blip r:embed="rId4" cstate="print">
            <a:alphaModFix/>
          </a:blip>
          <a:srcRect/>
          <a:stretch/>
        </p:blipFill>
        <p:spPr>
          <a:xfrm>
            <a:off x="0" y="2018581"/>
            <a:ext cx="4495800" cy="4373593"/>
          </a:xfrm>
          <a:prstGeom prst="rect">
            <a:avLst/>
          </a:prstGeom>
          <a:noFill/>
          <a:ln>
            <a:noFill/>
          </a:ln>
        </p:spPr>
      </p:pic>
      <p:sp>
        <p:nvSpPr>
          <p:cNvPr id="243" name="Google Shape;243;p32"/>
          <p:cNvSpPr txBox="1"/>
          <p:nvPr/>
        </p:nvSpPr>
        <p:spPr>
          <a:xfrm>
            <a:off x="658333" y="1383244"/>
            <a:ext cx="3200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tx2"/>
                </a:solidFill>
                <a:latin typeface="Calibri"/>
                <a:ea typeface="Calibri"/>
                <a:cs typeface="Calibri"/>
                <a:sym typeface="Calibri"/>
              </a:rPr>
              <a:t>Kitchen before</a:t>
            </a:r>
            <a:endParaRPr b="1" dirty="0">
              <a:solidFill>
                <a:schemeClr val="tx2"/>
              </a:solidFill>
            </a:endParaRPr>
          </a:p>
        </p:txBody>
      </p:sp>
      <p:sp>
        <p:nvSpPr>
          <p:cNvPr id="244" name="Google Shape;244;p32"/>
          <p:cNvSpPr txBox="1"/>
          <p:nvPr/>
        </p:nvSpPr>
        <p:spPr>
          <a:xfrm>
            <a:off x="5410202" y="1417642"/>
            <a:ext cx="31242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tx2"/>
                </a:solidFill>
                <a:latin typeface="Calibri"/>
                <a:ea typeface="Calibri"/>
                <a:cs typeface="Calibri"/>
                <a:sym typeface="Calibri"/>
              </a:rPr>
              <a:t>Kitchen After</a:t>
            </a:r>
            <a:endParaRPr b="1" dirty="0">
              <a:solidFill>
                <a:schemeClr val="tx2"/>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3"/>
          <p:cNvPicPr preferRelativeResize="0"/>
          <p:nvPr/>
        </p:nvPicPr>
        <p:blipFill rotWithShape="1">
          <a:blip r:embed="rId3" cstate="print">
            <a:alphaModFix/>
          </a:blip>
          <a:srcRect/>
          <a:stretch/>
        </p:blipFill>
        <p:spPr>
          <a:xfrm>
            <a:off x="3957638" y="3233741"/>
            <a:ext cx="1228725" cy="390525"/>
          </a:xfrm>
          <a:prstGeom prst="rect">
            <a:avLst/>
          </a:prstGeom>
          <a:noFill/>
          <a:ln>
            <a:noFill/>
          </a:ln>
        </p:spPr>
      </p:pic>
      <p:pic>
        <p:nvPicPr>
          <p:cNvPr id="251" name="Google Shape;251;p33"/>
          <p:cNvPicPr preferRelativeResize="0"/>
          <p:nvPr/>
        </p:nvPicPr>
        <p:blipFill rotWithShape="1">
          <a:blip r:embed="rId4" cstate="print">
            <a:alphaModFix/>
          </a:blip>
          <a:srcRect/>
          <a:stretch/>
        </p:blipFill>
        <p:spPr>
          <a:xfrm>
            <a:off x="990102" y="0"/>
            <a:ext cx="7163800" cy="6858000"/>
          </a:xfrm>
          <a:prstGeom prst="rect">
            <a:avLst/>
          </a:prstGeom>
          <a:noFill/>
          <a:ln>
            <a:noFill/>
          </a:ln>
        </p:spPr>
      </p:pic>
      <p:pic>
        <p:nvPicPr>
          <p:cNvPr id="5" name="Picture 4" descr="Find Fun Fix Flip_logo_4 (2).jpg"/>
          <p:cNvPicPr>
            <a:picLocks noChangeAspect="1"/>
          </p:cNvPicPr>
          <p:nvPr/>
        </p:nvPicPr>
        <p:blipFill>
          <a:blip r:embed="rId5" cstate="print"/>
          <a:stretch>
            <a:fillRect/>
          </a:stretch>
        </p:blipFill>
        <p:spPr>
          <a:xfrm>
            <a:off x="6696255" y="0"/>
            <a:ext cx="1317685" cy="623453"/>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430619" y="8860"/>
            <a:ext cx="82296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dirty="0">
                <a:solidFill>
                  <a:schemeClr val="dk2"/>
                </a:solidFill>
              </a:rPr>
              <a:t>How to </a:t>
            </a:r>
            <a:r>
              <a:rPr lang="en-US" b="1" u="sng" dirty="0">
                <a:solidFill>
                  <a:srgbClr val="FF0000"/>
                </a:solidFill>
              </a:rPr>
              <a:t>Find</a:t>
            </a:r>
            <a:r>
              <a:rPr lang="en-US" dirty="0">
                <a:solidFill>
                  <a:schemeClr val="dk2"/>
                </a:solidFill>
              </a:rPr>
              <a:t> Properties</a:t>
            </a:r>
            <a:endParaRPr dirty="0"/>
          </a:p>
        </p:txBody>
      </p:sp>
      <p:sp>
        <p:nvSpPr>
          <p:cNvPr id="118" name="Google Shape;118;p17"/>
          <p:cNvSpPr txBox="1">
            <a:spLocks noGrp="1"/>
          </p:cNvSpPr>
          <p:nvPr>
            <p:ph type="body" idx="1"/>
          </p:nvPr>
        </p:nvSpPr>
        <p:spPr>
          <a:xfrm>
            <a:off x="174661" y="1066800"/>
            <a:ext cx="8794678" cy="5497902"/>
          </a:xfrm>
          <a:prstGeom prst="rect">
            <a:avLst/>
          </a:prstGeom>
          <a:noFill/>
          <a:ln>
            <a:noFill/>
          </a:ln>
        </p:spPr>
        <p:txBody>
          <a:bodyPr spcFirstLastPara="1" wrap="square" lIns="91425" tIns="45700" rIns="91425" bIns="45700" anchor="t" anchorCtr="0">
            <a:normAutofit fontScale="40000" lnSpcReduction="20000"/>
          </a:bodyPr>
          <a:lstStyle/>
          <a:p>
            <a:pPr marL="342900" lvl="0" indent="-342900" algn="l" rtl="0">
              <a:spcBef>
                <a:spcPts val="0"/>
              </a:spcBef>
              <a:spcAft>
                <a:spcPts val="0"/>
              </a:spcAft>
              <a:buClr>
                <a:schemeClr val="dk1"/>
              </a:buClr>
              <a:buSzPct val="100000"/>
              <a:buChar char="•"/>
            </a:pPr>
            <a:r>
              <a:rPr lang="en-US" sz="4500" b="1" dirty="0"/>
              <a:t>Public notices - Notice of Sale Description in the newspapers and City, County, State Court Houses, Libraries, Sheriffs offices, and other city, state and county offices.</a:t>
            </a:r>
            <a:endParaRPr sz="4500" b="1" dirty="0"/>
          </a:p>
          <a:p>
            <a:pPr marL="0" lvl="0" indent="0" algn="l" rtl="0">
              <a:spcBef>
                <a:spcPts val="496"/>
              </a:spcBef>
              <a:spcAft>
                <a:spcPts val="0"/>
              </a:spcAft>
              <a:buClr>
                <a:schemeClr val="dk1"/>
              </a:buClr>
              <a:buSzPct val="100000"/>
              <a:buNone/>
            </a:pPr>
            <a:endParaRPr sz="4000" dirty="0"/>
          </a:p>
          <a:p>
            <a:pPr marL="0" lvl="0" indent="0" algn="l" rtl="0">
              <a:spcBef>
                <a:spcPts val="496"/>
              </a:spcBef>
              <a:spcAft>
                <a:spcPts val="0"/>
              </a:spcAft>
              <a:buClr>
                <a:schemeClr val="dk1"/>
              </a:buClr>
              <a:buSzPct val="100000"/>
              <a:buNone/>
            </a:pPr>
            <a:r>
              <a:rPr lang="en-US" sz="4200" b="1" dirty="0"/>
              <a:t>Below are some of the due diligence buyers should be prepared to do.</a:t>
            </a:r>
          </a:p>
          <a:p>
            <a:pPr marL="0" lvl="0" indent="0" algn="l" rtl="0">
              <a:spcBef>
                <a:spcPts val="496"/>
              </a:spcBef>
              <a:spcAft>
                <a:spcPts val="0"/>
              </a:spcAft>
              <a:buClr>
                <a:schemeClr val="dk1"/>
              </a:buClr>
              <a:buSzPct val="100000"/>
              <a:buNone/>
            </a:pPr>
            <a:endParaRPr lang="en-US" sz="4200" b="1" dirty="0"/>
          </a:p>
          <a:p>
            <a:pPr>
              <a:spcBef>
                <a:spcPts val="496"/>
              </a:spcBef>
              <a:buClr>
                <a:schemeClr val="dk1"/>
              </a:buClr>
              <a:buSzPct val="100000"/>
            </a:pPr>
            <a:r>
              <a:rPr lang="en-US" sz="5100" dirty="0"/>
              <a:t>Overdue school taxes, property taxes or village taxes</a:t>
            </a:r>
            <a:endParaRPr sz="5100" dirty="0"/>
          </a:p>
          <a:p>
            <a:pPr marL="342900" lvl="0" indent="-342900" algn="l" rtl="0">
              <a:spcBef>
                <a:spcPts val="496"/>
              </a:spcBef>
              <a:spcAft>
                <a:spcPts val="0"/>
              </a:spcAft>
              <a:buClr>
                <a:schemeClr val="dk1"/>
              </a:buClr>
              <a:buSzPct val="100000"/>
              <a:buChar char="•"/>
            </a:pPr>
            <a:r>
              <a:rPr lang="en-US" sz="5100" dirty="0"/>
              <a:t>Current and overdue Water and Sewer Bills.</a:t>
            </a:r>
            <a:endParaRPr sz="5100" dirty="0"/>
          </a:p>
          <a:p>
            <a:pPr marL="342900" lvl="0" indent="-342900" algn="l" rtl="0">
              <a:spcBef>
                <a:spcPts val="496"/>
              </a:spcBef>
              <a:spcAft>
                <a:spcPts val="0"/>
              </a:spcAft>
              <a:buClr>
                <a:schemeClr val="dk1"/>
              </a:buClr>
              <a:buSzPct val="100000"/>
              <a:buChar char="•"/>
            </a:pPr>
            <a:r>
              <a:rPr lang="en-US" sz="5100" dirty="0"/>
              <a:t>Past Codes Violations.</a:t>
            </a:r>
          </a:p>
          <a:p>
            <a:pPr marL="342900" lvl="0" indent="-342900" algn="l" rtl="0">
              <a:spcBef>
                <a:spcPts val="496"/>
              </a:spcBef>
              <a:spcAft>
                <a:spcPts val="0"/>
              </a:spcAft>
              <a:buClr>
                <a:schemeClr val="dk1"/>
              </a:buClr>
              <a:buSzPct val="100000"/>
              <a:buChar char="•"/>
            </a:pPr>
            <a:r>
              <a:rPr lang="en-US" sz="5100" dirty="0"/>
              <a:t>H.O.A  warrants or past due amounts.</a:t>
            </a:r>
            <a:endParaRPr sz="5100" dirty="0"/>
          </a:p>
          <a:p>
            <a:pPr marL="342900" lvl="0" indent="-342900" algn="l" rtl="0">
              <a:spcBef>
                <a:spcPts val="496"/>
              </a:spcBef>
              <a:spcAft>
                <a:spcPts val="0"/>
              </a:spcAft>
              <a:buClr>
                <a:schemeClr val="dk1"/>
              </a:buClr>
              <a:buSzPct val="100000"/>
              <a:buChar char="•"/>
            </a:pPr>
            <a:r>
              <a:rPr lang="en-US" sz="5100" dirty="0"/>
              <a:t>Current Year Tax Bill (will be pro-rated at closing)</a:t>
            </a:r>
            <a:endParaRPr sz="5100" dirty="0"/>
          </a:p>
          <a:p>
            <a:pPr marL="342900" lvl="0" indent="-342900" algn="l" rtl="0">
              <a:spcBef>
                <a:spcPts val="496"/>
              </a:spcBef>
              <a:spcAft>
                <a:spcPts val="0"/>
              </a:spcAft>
              <a:buClr>
                <a:schemeClr val="dk1"/>
              </a:buClr>
              <a:buSzPct val="100000"/>
              <a:buChar char="•"/>
            </a:pPr>
            <a:r>
              <a:rPr lang="en-US" sz="5100" dirty="0"/>
              <a:t>Check County, Town, Village or City for all past due or delinquent taxes.</a:t>
            </a:r>
            <a:endParaRPr sz="5100" dirty="0"/>
          </a:p>
          <a:p>
            <a:pPr marL="342900" lvl="0" indent="-342900" algn="l" rtl="0">
              <a:spcBef>
                <a:spcPts val="496"/>
              </a:spcBef>
              <a:spcAft>
                <a:spcPts val="0"/>
              </a:spcAft>
              <a:buClr>
                <a:schemeClr val="dk1"/>
              </a:buClr>
              <a:buSzPct val="100000"/>
              <a:buChar char="•"/>
            </a:pPr>
            <a:r>
              <a:rPr lang="en-US" sz="5100" dirty="0"/>
              <a:t>Zoning and Planning Allowed uses after closing.</a:t>
            </a:r>
            <a:endParaRPr sz="5100" dirty="0"/>
          </a:p>
          <a:p>
            <a:pPr marL="342900" lvl="0" indent="-342900" algn="l" rtl="0">
              <a:spcBef>
                <a:spcPts val="496"/>
              </a:spcBef>
              <a:spcAft>
                <a:spcPts val="0"/>
              </a:spcAft>
              <a:buClr>
                <a:schemeClr val="dk1"/>
              </a:buClr>
              <a:buSzPct val="100000"/>
              <a:buChar char="•"/>
            </a:pPr>
            <a:r>
              <a:rPr lang="en-US" sz="5100" dirty="0"/>
              <a:t>Prior use does not guarantee future zoning.</a:t>
            </a:r>
          </a:p>
          <a:p>
            <a:pPr marL="342900" lvl="0" indent="-342900" algn="l" rtl="0">
              <a:spcBef>
                <a:spcPts val="496"/>
              </a:spcBef>
              <a:spcAft>
                <a:spcPts val="0"/>
              </a:spcAft>
              <a:buClr>
                <a:schemeClr val="dk1"/>
              </a:buClr>
              <a:buSzPct val="100000"/>
              <a:buChar char="•"/>
            </a:pPr>
            <a:r>
              <a:rPr lang="en-US" sz="5100" dirty="0"/>
              <a:t>Check FEMA website for flood zone if applicable.</a:t>
            </a:r>
          </a:p>
          <a:p>
            <a:pPr marL="342900" lvl="0" indent="-342900" algn="l" rtl="0">
              <a:spcBef>
                <a:spcPts val="496"/>
              </a:spcBef>
              <a:spcAft>
                <a:spcPts val="0"/>
              </a:spcAft>
              <a:buClr>
                <a:schemeClr val="dk1"/>
              </a:buClr>
              <a:buSzPct val="100000"/>
              <a:buChar char="•"/>
            </a:pPr>
            <a:r>
              <a:rPr lang="en-US" sz="5100" dirty="0"/>
              <a:t>Foil (Freedom of Information Law)  request current outstanding code violations</a:t>
            </a:r>
            <a:r>
              <a:rPr lang="en-US" sz="4000" dirty="0"/>
              <a:t>.</a:t>
            </a:r>
            <a:endParaRPr sz="4000" dirty="0"/>
          </a:p>
          <a:p>
            <a:pPr marL="342900" lvl="0" indent="-185420" algn="l" rtl="0">
              <a:spcBef>
                <a:spcPts val="496"/>
              </a:spcBef>
              <a:spcAft>
                <a:spcPts val="0"/>
              </a:spcAft>
              <a:buClr>
                <a:schemeClr val="dk1"/>
              </a:buClr>
              <a:buSzPct val="100000"/>
              <a:buNone/>
            </a:pPr>
            <a:endParaRPr dirty="0"/>
          </a:p>
          <a:p>
            <a:pPr marL="0" lvl="0" indent="0" algn="l" rtl="0">
              <a:spcBef>
                <a:spcPts val="496"/>
              </a:spcBef>
              <a:spcAft>
                <a:spcPts val="0"/>
              </a:spcAft>
              <a:buClr>
                <a:schemeClr val="dk1"/>
              </a:buClr>
              <a:buSzPct val="100000"/>
              <a:buNone/>
            </a:pPr>
            <a:br>
              <a:rPr lang="en-US" dirty="0"/>
            </a:br>
            <a:endParaRPr dirty="0"/>
          </a:p>
          <a:p>
            <a:pPr marL="342900" lvl="0" indent="-185420" algn="l" rtl="0">
              <a:spcBef>
                <a:spcPts val="496"/>
              </a:spcBef>
              <a:spcAft>
                <a:spcPts val="0"/>
              </a:spcAft>
              <a:buClr>
                <a:schemeClr val="dk1"/>
              </a:buClr>
              <a:buSzPct val="100000"/>
              <a:buNone/>
            </a:pPr>
            <a:endParaRPr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rotWithShape="1">
          <a:blip r:embed="rId3" cstate="print">
            <a:alphaModFix/>
          </a:blip>
          <a:srcRect/>
          <a:stretch/>
        </p:blipFill>
        <p:spPr>
          <a:xfrm>
            <a:off x="1295400" y="0"/>
            <a:ext cx="7848600" cy="7010400"/>
          </a:xfrm>
          <a:prstGeom prst="rect">
            <a:avLst/>
          </a:prstGeom>
          <a:noFill/>
          <a:ln>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762000" y="0"/>
            <a:ext cx="9448800" cy="914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7B648"/>
              </a:buClr>
              <a:buSzPts val="4400"/>
              <a:buFont typeface="Calibri"/>
              <a:buNone/>
            </a:pPr>
            <a:r>
              <a:rPr lang="en-US">
                <a:solidFill>
                  <a:srgbClr val="37B648"/>
                </a:solidFill>
              </a:rPr>
              <a:t>      $$</a:t>
            </a:r>
            <a:r>
              <a:rPr lang="en-US">
                <a:solidFill>
                  <a:schemeClr val="lt1"/>
                </a:solidFill>
              </a:rPr>
              <a:t>  </a:t>
            </a:r>
            <a:r>
              <a:rPr lang="en-US">
                <a:solidFill>
                  <a:srgbClr val="37B648"/>
                </a:solidFill>
              </a:rPr>
              <a:t>Funding Your Flip  $$</a:t>
            </a:r>
            <a:endParaRPr/>
          </a:p>
        </p:txBody>
      </p:sp>
      <p:sp>
        <p:nvSpPr>
          <p:cNvPr id="262" name="Google Shape;262;p35"/>
          <p:cNvSpPr txBox="1">
            <a:spLocks noGrp="1"/>
          </p:cNvSpPr>
          <p:nvPr>
            <p:ph type="body" idx="1"/>
          </p:nvPr>
        </p:nvSpPr>
        <p:spPr>
          <a:xfrm>
            <a:off x="457200" y="990600"/>
            <a:ext cx="8229600" cy="5867400"/>
          </a:xfrm>
          <a:prstGeom prst="rect">
            <a:avLst/>
          </a:prstGeom>
          <a:noFill/>
          <a:ln>
            <a:noFill/>
          </a:ln>
        </p:spPr>
        <p:txBody>
          <a:bodyPr spcFirstLastPara="1" wrap="square" lIns="91425" tIns="45700" rIns="91425" bIns="45700" anchor="t" anchorCtr="0">
            <a:normAutofit/>
          </a:bodyPr>
          <a:lstStyle/>
          <a:p>
            <a:pPr marL="457200" lvl="1" indent="0" algn="l" rtl="0">
              <a:spcBef>
                <a:spcPts val="0"/>
              </a:spcBef>
              <a:spcAft>
                <a:spcPts val="0"/>
              </a:spcAft>
              <a:buClr>
                <a:srgbClr val="FF0000"/>
              </a:buClr>
              <a:buSzPts val="2800"/>
              <a:buNone/>
            </a:pPr>
            <a:r>
              <a:rPr lang="en-US" dirty="0">
                <a:solidFill>
                  <a:srgbClr val="FF0000"/>
                </a:solidFill>
              </a:rPr>
              <a:t>             </a:t>
            </a:r>
            <a:r>
              <a:rPr lang="en-US" sz="3500" dirty="0">
                <a:solidFill>
                  <a:srgbClr val="FF0000"/>
                </a:solidFill>
              </a:rPr>
              <a:t>Types of lending available</a:t>
            </a:r>
            <a:endParaRPr dirty="0"/>
          </a:p>
          <a:p>
            <a:pPr marL="342900" lvl="0" indent="-342900" algn="l" rtl="0">
              <a:spcBef>
                <a:spcPts val="560"/>
              </a:spcBef>
              <a:spcAft>
                <a:spcPts val="0"/>
              </a:spcAft>
              <a:buClr>
                <a:schemeClr val="dk1"/>
              </a:buClr>
              <a:buSzPts val="2800"/>
              <a:buChar char="•"/>
            </a:pPr>
            <a:r>
              <a:rPr lang="en-US" sz="2400" dirty="0"/>
              <a:t>FHA 203k Rehab Loan, Finance the property and cost of repairs. Rules do apply.</a:t>
            </a:r>
            <a:endParaRPr sz="2400" dirty="0"/>
          </a:p>
          <a:p>
            <a:pPr marL="342900" lvl="0" indent="-342900" algn="l" rtl="0">
              <a:spcBef>
                <a:spcPts val="560"/>
              </a:spcBef>
              <a:spcAft>
                <a:spcPts val="0"/>
              </a:spcAft>
              <a:buClr>
                <a:schemeClr val="dk1"/>
              </a:buClr>
              <a:buSzPts val="2800"/>
              <a:buChar char="•"/>
            </a:pPr>
            <a:r>
              <a:rPr lang="en-US" sz="2400" dirty="0"/>
              <a:t>Conventional mortgage, can sometimes be utilized if the property needs TLC. Conv. Mortgage will not qualify if the property is a rehab.</a:t>
            </a:r>
            <a:endParaRPr sz="2400" dirty="0"/>
          </a:p>
          <a:p>
            <a:pPr marL="342900" lvl="0" indent="-342900" algn="l" rtl="0">
              <a:spcBef>
                <a:spcPts val="560"/>
              </a:spcBef>
              <a:spcAft>
                <a:spcPts val="0"/>
              </a:spcAft>
              <a:buClr>
                <a:schemeClr val="dk1"/>
              </a:buClr>
              <a:buSzPts val="2800"/>
              <a:buChar char="•"/>
            </a:pPr>
            <a:r>
              <a:rPr lang="en-US" sz="2400" dirty="0"/>
              <a:t>Line of credit, on residential primary, or income property, Commercial, and some SBA loans</a:t>
            </a:r>
            <a:endParaRPr sz="2400" dirty="0"/>
          </a:p>
          <a:p>
            <a:pPr marL="342900" lvl="0" indent="-342900" algn="l" rtl="0">
              <a:spcBef>
                <a:spcPts val="560"/>
              </a:spcBef>
              <a:spcAft>
                <a:spcPts val="0"/>
              </a:spcAft>
              <a:buClr>
                <a:schemeClr val="dk1"/>
              </a:buClr>
              <a:buSzPts val="2800"/>
              <a:buChar char="•"/>
            </a:pPr>
            <a:r>
              <a:rPr lang="en-US" sz="2400" dirty="0"/>
              <a:t>Utilizing lines of credit to purchase homes is one of the best ways to purchase, you are consider a cash buyer.</a:t>
            </a:r>
            <a:endParaRPr sz="2400" dirty="0"/>
          </a:p>
          <a:p>
            <a:pPr marL="342900" lvl="0" indent="-342900" algn="l" rtl="0">
              <a:spcBef>
                <a:spcPts val="560"/>
              </a:spcBef>
              <a:spcAft>
                <a:spcPts val="0"/>
              </a:spcAft>
              <a:buClr>
                <a:schemeClr val="dk1"/>
              </a:buClr>
              <a:buSzPts val="2800"/>
              <a:buChar char="•"/>
            </a:pPr>
            <a:r>
              <a:rPr lang="en-US" sz="2400" dirty="0"/>
              <a:t>Off the market real estate purchases?</a:t>
            </a:r>
            <a:endParaRPr sz="2400" dirty="0"/>
          </a:p>
          <a:p>
            <a:pPr marL="342900" lvl="0" indent="-342900" algn="l" rtl="0">
              <a:spcBef>
                <a:spcPts val="560"/>
              </a:spcBef>
              <a:spcAft>
                <a:spcPts val="0"/>
              </a:spcAft>
              <a:buClr>
                <a:schemeClr val="dk1"/>
              </a:buClr>
              <a:buSzPts val="2800"/>
              <a:buChar char="•"/>
            </a:pPr>
            <a:r>
              <a:rPr lang="en-US" sz="2400" dirty="0"/>
              <a:t>Holding paper on the real estate purchase?</a:t>
            </a:r>
            <a:endParaRPr sz="2400" dirty="0"/>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762000" y="0"/>
            <a:ext cx="9448800" cy="914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7B648"/>
              </a:buClr>
              <a:buSzPts val="4400"/>
              <a:buFont typeface="Calibri"/>
              <a:buNone/>
            </a:pPr>
            <a:r>
              <a:rPr lang="en-US" dirty="0">
                <a:solidFill>
                  <a:srgbClr val="37B648"/>
                </a:solidFill>
              </a:rPr>
              <a:t>      $$</a:t>
            </a:r>
            <a:r>
              <a:rPr lang="en-US" dirty="0">
                <a:solidFill>
                  <a:schemeClr val="lt1"/>
                </a:solidFill>
              </a:rPr>
              <a:t>  </a:t>
            </a:r>
            <a:r>
              <a:rPr lang="en-US" dirty="0">
                <a:solidFill>
                  <a:srgbClr val="37B648"/>
                </a:solidFill>
              </a:rPr>
              <a:t>Funding Your Flip  $$</a:t>
            </a:r>
            <a:endParaRPr dirty="0"/>
          </a:p>
        </p:txBody>
      </p:sp>
      <p:sp>
        <p:nvSpPr>
          <p:cNvPr id="262" name="Google Shape;262;p35"/>
          <p:cNvSpPr txBox="1">
            <a:spLocks noGrp="1"/>
          </p:cNvSpPr>
          <p:nvPr>
            <p:ph type="body" idx="1"/>
          </p:nvPr>
        </p:nvSpPr>
        <p:spPr>
          <a:xfrm>
            <a:off x="457200" y="990600"/>
            <a:ext cx="8229600" cy="5867400"/>
          </a:xfrm>
          <a:prstGeom prst="rect">
            <a:avLst/>
          </a:prstGeom>
          <a:noFill/>
          <a:ln>
            <a:noFill/>
          </a:ln>
        </p:spPr>
        <p:txBody>
          <a:bodyPr spcFirstLastPara="1" wrap="square" lIns="91425" tIns="45700" rIns="91425" bIns="45700" anchor="t" anchorCtr="0">
            <a:normAutofit/>
          </a:bodyPr>
          <a:lstStyle/>
          <a:p>
            <a:pPr marL="457200" lvl="1" indent="0" rtl="0">
              <a:spcBef>
                <a:spcPts val="0"/>
              </a:spcBef>
              <a:spcAft>
                <a:spcPts val="0"/>
              </a:spcAft>
              <a:buClr>
                <a:srgbClr val="FF0000"/>
              </a:buClr>
              <a:buSzPts val="2800"/>
              <a:buNone/>
            </a:pPr>
            <a:r>
              <a:rPr lang="en-US" dirty="0">
                <a:solidFill>
                  <a:srgbClr val="FF0000"/>
                </a:solidFill>
              </a:rPr>
              <a:t>                 </a:t>
            </a:r>
            <a:r>
              <a:rPr lang="en-US" b="1" dirty="0">
                <a:solidFill>
                  <a:srgbClr val="FF0000"/>
                </a:solidFill>
              </a:rPr>
              <a:t>Private Hard Money Lenders</a:t>
            </a:r>
            <a:endParaRPr b="1" dirty="0"/>
          </a:p>
          <a:p>
            <a:pPr marL="342900" lvl="0" indent="-139700" algn="l" rtl="0">
              <a:spcBef>
                <a:spcPts val="640"/>
              </a:spcBef>
              <a:spcAft>
                <a:spcPts val="0"/>
              </a:spcAft>
              <a:buClr>
                <a:schemeClr val="dk1"/>
              </a:buClr>
              <a:buSzPts val="3200"/>
              <a:buNone/>
            </a:pPr>
            <a:r>
              <a:rPr lang="en-US" b="1" dirty="0">
                <a:solidFill>
                  <a:srgbClr val="FF0000"/>
                </a:solidFill>
              </a:rPr>
              <a:t>Albany Hard Money Lenders</a:t>
            </a:r>
          </a:p>
          <a:p>
            <a:pPr marL="342900" lvl="0" indent="-139700" algn="l" rtl="0">
              <a:spcBef>
                <a:spcPts val="640"/>
              </a:spcBef>
              <a:spcAft>
                <a:spcPts val="0"/>
              </a:spcAft>
              <a:buClr>
                <a:schemeClr val="dk1"/>
              </a:buClr>
              <a:buSzPts val="3200"/>
              <a:buNone/>
            </a:pPr>
            <a:r>
              <a:rPr lang="en-US" sz="1800" b="1" dirty="0">
                <a:solidFill>
                  <a:schemeClr val="tx2"/>
                </a:solidFill>
              </a:rPr>
              <a:t>Justin 518-810-0101</a:t>
            </a:r>
          </a:p>
          <a:p>
            <a:pPr marL="342900" lvl="0" indent="-139700">
              <a:spcBef>
                <a:spcPts val="640"/>
              </a:spcBef>
              <a:buSzPts val="3200"/>
              <a:buNone/>
            </a:pPr>
            <a:r>
              <a:rPr lang="en-US" sz="1800" b="1" dirty="0">
                <a:solidFill>
                  <a:srgbClr val="7030A0"/>
                </a:solidFill>
                <a:hlinkClick r:id="rId3"/>
              </a:rPr>
              <a:t>https://www.albanyhardmoney.com/full-loan-application.html</a:t>
            </a:r>
            <a:endParaRPr lang="en-US" sz="1800" b="1" dirty="0">
              <a:solidFill>
                <a:srgbClr val="7030A0"/>
              </a:solidFill>
            </a:endParaRPr>
          </a:p>
          <a:p>
            <a:pPr marL="342900" lvl="0" indent="-139700">
              <a:spcBef>
                <a:spcPts val="640"/>
              </a:spcBef>
              <a:buSzPts val="3200"/>
              <a:buNone/>
            </a:pPr>
            <a:endParaRPr lang="en-US" sz="1800" dirty="0"/>
          </a:p>
          <a:p>
            <a:pPr marL="342900" lvl="0" indent="-139700">
              <a:spcBef>
                <a:spcPts val="640"/>
              </a:spcBef>
              <a:buSzPts val="3200"/>
              <a:buNone/>
            </a:pPr>
            <a:r>
              <a:rPr lang="en-US" sz="2800" b="1" dirty="0">
                <a:solidFill>
                  <a:srgbClr val="FF0000"/>
                </a:solidFill>
              </a:rPr>
              <a:t>Ajite LLC  (J’ Money) Jeff Feinman</a:t>
            </a:r>
          </a:p>
          <a:p>
            <a:pPr marL="342900" lvl="0" indent="-139700">
              <a:spcBef>
                <a:spcPts val="640"/>
              </a:spcBef>
              <a:buSzPts val="3200"/>
              <a:buNone/>
            </a:pPr>
            <a:r>
              <a:rPr lang="en-US" sz="1600" b="1" dirty="0">
                <a:solidFill>
                  <a:schemeClr val="tx2"/>
                </a:solidFill>
              </a:rPr>
              <a:t>Jeff -518-253-6380</a:t>
            </a:r>
          </a:p>
          <a:p>
            <a:pPr marL="342900" lvl="0" indent="-139700">
              <a:spcBef>
                <a:spcPts val="640"/>
              </a:spcBef>
              <a:buSzPts val="3200"/>
              <a:buNone/>
            </a:pPr>
            <a:endParaRPr lang="en-US" sz="1600" b="1" dirty="0">
              <a:solidFill>
                <a:schemeClr val="bg2"/>
              </a:solidFill>
            </a:endParaRPr>
          </a:p>
          <a:p>
            <a:pPr marL="342900" lvl="0" indent="-139700">
              <a:spcBef>
                <a:spcPts val="640"/>
              </a:spcBef>
              <a:buSzPts val="3200"/>
              <a:buNone/>
            </a:pPr>
            <a:r>
              <a:rPr lang="en-US" b="1" dirty="0">
                <a:solidFill>
                  <a:srgbClr val="FF0000"/>
                </a:solidFill>
              </a:rPr>
              <a:t>Fairway Independent Mortgage Co.</a:t>
            </a:r>
          </a:p>
          <a:p>
            <a:pPr marL="342900" lvl="0" indent="-139700">
              <a:spcBef>
                <a:spcPts val="640"/>
              </a:spcBef>
              <a:buSzPts val="3200"/>
              <a:buNone/>
            </a:pPr>
            <a:r>
              <a:rPr lang="en-US" sz="1800" b="1" dirty="0">
                <a:solidFill>
                  <a:srgbClr val="7030A0"/>
                </a:solidFill>
                <a:hlinkClick r:id="rId4"/>
              </a:rPr>
              <a:t>https://www.fairwayindependentmc.com/Drew-Aiello</a:t>
            </a:r>
            <a:endParaRPr lang="en-US" sz="1800" b="1" dirty="0">
              <a:solidFill>
                <a:srgbClr val="7030A0"/>
              </a:solidFill>
            </a:endParaRPr>
          </a:p>
          <a:p>
            <a:pPr marL="342900" lvl="0" indent="-139700">
              <a:spcBef>
                <a:spcPts val="640"/>
              </a:spcBef>
              <a:buSzPts val="3200"/>
              <a:buNone/>
            </a:pPr>
            <a:r>
              <a:rPr lang="en-US" sz="1800" b="1" dirty="0">
                <a:solidFill>
                  <a:schemeClr val="tx2"/>
                </a:solidFill>
              </a:rPr>
              <a:t>Drew 518-573-2435</a:t>
            </a:r>
          </a:p>
          <a:p>
            <a:pPr marL="342900" lvl="0" indent="-139700">
              <a:spcBef>
                <a:spcPts val="640"/>
              </a:spcBef>
              <a:buSzPts val="3200"/>
              <a:buNone/>
            </a:pPr>
            <a:endParaRPr lang="en-US" sz="1800" b="1" dirty="0">
              <a:solidFill>
                <a:srgbClr val="7030A0"/>
              </a:solidFill>
            </a:endParaRPr>
          </a:p>
          <a:p>
            <a:pPr marL="342900" lvl="0" indent="-139700">
              <a:spcBef>
                <a:spcPts val="640"/>
              </a:spcBef>
              <a:buSzPts val="3200"/>
              <a:buNone/>
            </a:pPr>
            <a:endParaRPr sz="1800" dirty="0"/>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p:txBody>
      </p:sp>
      <p:sp>
        <p:nvSpPr>
          <p:cNvPr id="4" name="TextBox 3"/>
          <p:cNvSpPr txBox="1"/>
          <p:nvPr/>
        </p:nvSpPr>
        <p:spPr>
          <a:xfrm>
            <a:off x="621091" y="5745192"/>
            <a:ext cx="8522910" cy="954107"/>
          </a:xfrm>
          <a:prstGeom prst="rect">
            <a:avLst/>
          </a:prstGeom>
          <a:noFill/>
        </p:spPr>
        <p:txBody>
          <a:bodyPr wrap="square" rtlCol="0">
            <a:spAutoFit/>
          </a:bodyPr>
          <a:lstStyle/>
          <a:p>
            <a:r>
              <a:rPr lang="en-US" sz="2800" b="1" dirty="0">
                <a:solidFill>
                  <a:srgbClr val="FF0000"/>
                </a:solidFill>
              </a:rPr>
              <a:t>BRRRRR Method- buy with hard money repair, rehab, refinance, repeat.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1" y="0"/>
            <a:ext cx="8497018" cy="141763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Calibri"/>
              <a:buNone/>
            </a:pPr>
            <a:r>
              <a:rPr lang="en-US" sz="3200" b="1" dirty="0">
                <a:solidFill>
                  <a:schemeClr val="dk2"/>
                </a:solidFill>
              </a:rPr>
              <a:t>29 Witbeck Drive, Glenville, NY 12302</a:t>
            </a:r>
            <a:r>
              <a:rPr lang="en-US" b="1" dirty="0">
                <a:solidFill>
                  <a:schemeClr val="dk2"/>
                </a:solidFill>
              </a:rPr>
              <a:t> </a:t>
            </a:r>
            <a:endParaRPr b="1" dirty="0"/>
          </a:p>
        </p:txBody>
      </p:sp>
      <p:sp>
        <p:nvSpPr>
          <p:cNvPr id="242" name="Google Shape;242;p34"/>
          <p:cNvSpPr txBox="1">
            <a:spLocks noGrp="1"/>
          </p:cNvSpPr>
          <p:nvPr>
            <p:ph type="body" idx="1"/>
          </p:nvPr>
        </p:nvSpPr>
        <p:spPr>
          <a:xfrm>
            <a:off x="114300" y="1017916"/>
            <a:ext cx="5605992" cy="584008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ct val="85475"/>
              <a:buNone/>
            </a:pPr>
            <a:r>
              <a:rPr lang="en-US" b="1" dirty="0"/>
              <a:t>3/22/2021</a:t>
            </a:r>
            <a:r>
              <a:rPr lang="en-US" dirty="0"/>
              <a:t>  </a:t>
            </a:r>
            <a:r>
              <a:rPr lang="en-US" b="1" dirty="0">
                <a:solidFill>
                  <a:srgbClr val="FF0000"/>
                </a:solidFill>
              </a:rPr>
              <a:t>COVID-19 Flip </a:t>
            </a:r>
            <a:endParaRPr sz="3743" b="1" dirty="0">
              <a:solidFill>
                <a:srgbClr val="FF0000"/>
              </a:solidFill>
            </a:endParaRPr>
          </a:p>
          <a:p>
            <a:pPr marL="342900" lvl="0" indent="-306111" algn="l" rtl="0">
              <a:spcBef>
                <a:spcPts val="640"/>
              </a:spcBef>
              <a:spcAft>
                <a:spcPts val="0"/>
              </a:spcAft>
              <a:buClr>
                <a:schemeClr val="dk1"/>
              </a:buClr>
              <a:buSzPct val="100000"/>
              <a:buChar char="•"/>
            </a:pPr>
            <a:r>
              <a:rPr lang="en-US" sz="2600" dirty="0">
                <a:solidFill>
                  <a:srgbClr val="FF0000"/>
                </a:solidFill>
              </a:rPr>
              <a:t>Purchased this property off the MLS</a:t>
            </a:r>
          </a:p>
          <a:p>
            <a:pPr marL="342900" lvl="0" indent="-306111" algn="l" rtl="0">
              <a:spcBef>
                <a:spcPts val="640"/>
              </a:spcBef>
              <a:spcAft>
                <a:spcPts val="0"/>
              </a:spcAft>
              <a:buClr>
                <a:schemeClr val="dk1"/>
              </a:buClr>
              <a:buSzPct val="100000"/>
              <a:buChar char="•"/>
            </a:pPr>
            <a:r>
              <a:rPr lang="en-US" sz="2600" dirty="0"/>
              <a:t>Acquired the property      $ 138,000</a:t>
            </a:r>
            <a:endParaRPr sz="2600" dirty="0"/>
          </a:p>
          <a:p>
            <a:pPr marL="342900" lvl="0" indent="-306111" algn="l" rtl="0">
              <a:spcBef>
                <a:spcPts val="640"/>
              </a:spcBef>
              <a:spcAft>
                <a:spcPts val="0"/>
              </a:spcAft>
              <a:buClr>
                <a:schemeClr val="dk1"/>
              </a:buClr>
              <a:buSzPct val="100000"/>
              <a:buChar char="•"/>
            </a:pPr>
            <a:r>
              <a:rPr lang="en-US" sz="2600" dirty="0"/>
              <a:t>Rehab + Holding Cost          $ 32,000</a:t>
            </a:r>
            <a:endParaRPr sz="2600" dirty="0"/>
          </a:p>
          <a:p>
            <a:pPr marL="342900" lvl="0" indent="-306111" algn="l" rtl="0">
              <a:spcBef>
                <a:spcPts val="640"/>
              </a:spcBef>
              <a:spcAft>
                <a:spcPts val="0"/>
              </a:spcAft>
              <a:buClr>
                <a:schemeClr val="dk1"/>
              </a:buClr>
              <a:buSzPct val="100000"/>
              <a:buChar char="•"/>
            </a:pPr>
            <a:r>
              <a:rPr lang="en-US" sz="2600" dirty="0">
                <a:solidFill>
                  <a:srgbClr val="FF0000"/>
                </a:solidFill>
              </a:rPr>
              <a:t>Holding Cost (5 months)         $3,100</a:t>
            </a:r>
            <a:endParaRPr sz="2600" dirty="0">
              <a:solidFill>
                <a:srgbClr val="FF0000"/>
              </a:solidFill>
            </a:endParaRPr>
          </a:p>
          <a:p>
            <a:pPr marL="342900" lvl="0" indent="-306111" algn="l" rtl="0">
              <a:spcBef>
                <a:spcPts val="640"/>
              </a:spcBef>
              <a:spcAft>
                <a:spcPts val="0"/>
              </a:spcAft>
              <a:buClr>
                <a:schemeClr val="dk1"/>
              </a:buClr>
              <a:buSzPct val="100000"/>
              <a:buChar char="•"/>
            </a:pPr>
            <a:r>
              <a:rPr lang="en-US" sz="2600" dirty="0"/>
              <a:t>Insurance ($900.00 Year)</a:t>
            </a:r>
            <a:endParaRPr sz="2600" dirty="0"/>
          </a:p>
          <a:p>
            <a:pPr marL="342900" lvl="0" indent="-306111" algn="l" rtl="0">
              <a:spcBef>
                <a:spcPts val="640"/>
              </a:spcBef>
              <a:spcAft>
                <a:spcPts val="0"/>
              </a:spcAft>
              <a:buClr>
                <a:schemeClr val="dk1"/>
              </a:buClr>
              <a:buSzPct val="100000"/>
              <a:buChar char="•"/>
            </a:pPr>
            <a:r>
              <a:rPr lang="en-US" sz="2600" dirty="0"/>
              <a:t>Water  Per-quarter        </a:t>
            </a:r>
            <a:r>
              <a:rPr lang="en-US" sz="2000" dirty="0">
                <a:solidFill>
                  <a:srgbClr val="FF0000"/>
                </a:solidFill>
              </a:rPr>
              <a:t>$25.00 (Quarterly</a:t>
            </a:r>
            <a:r>
              <a:rPr lang="en-US" sz="2600" dirty="0">
                <a:solidFill>
                  <a:srgbClr val="FF0000"/>
                </a:solidFill>
              </a:rPr>
              <a:t>)</a:t>
            </a:r>
            <a:endParaRPr sz="2600" dirty="0"/>
          </a:p>
          <a:p>
            <a:pPr marL="342900" lvl="0" indent="-306111" algn="l" rtl="0">
              <a:spcBef>
                <a:spcPts val="640"/>
              </a:spcBef>
              <a:spcAft>
                <a:spcPts val="0"/>
              </a:spcAft>
              <a:buClr>
                <a:schemeClr val="dk1"/>
              </a:buClr>
              <a:buSzPct val="100000"/>
              <a:buChar char="•"/>
            </a:pPr>
            <a:r>
              <a:rPr lang="en-US" sz="2400" dirty="0"/>
              <a:t>Holding Cost included National Grid</a:t>
            </a:r>
          </a:p>
          <a:p>
            <a:pPr marL="342900" lvl="0" indent="-306111" algn="l" rtl="0">
              <a:spcBef>
                <a:spcPts val="640"/>
              </a:spcBef>
              <a:spcAft>
                <a:spcPts val="0"/>
              </a:spcAft>
              <a:buClr>
                <a:schemeClr val="dk1"/>
              </a:buClr>
              <a:buSzPct val="100000"/>
              <a:buNone/>
            </a:pPr>
            <a:r>
              <a:rPr lang="en-US" sz="2400" dirty="0"/>
              <a:t>     Gas &amp; Electric</a:t>
            </a:r>
          </a:p>
          <a:p>
            <a:pPr marL="342900" lvl="0" indent="-306111" algn="l" rtl="0">
              <a:spcBef>
                <a:spcPts val="640"/>
              </a:spcBef>
              <a:spcAft>
                <a:spcPts val="0"/>
              </a:spcAft>
              <a:buClr>
                <a:schemeClr val="dk1"/>
              </a:buClr>
              <a:buSzPct val="100000"/>
              <a:buNone/>
            </a:pPr>
            <a:r>
              <a:rPr lang="en-US" sz="2400" dirty="0"/>
              <a:t> Proceeds                                      </a:t>
            </a:r>
            <a:r>
              <a:rPr lang="en-US" sz="2400" b="1" dirty="0">
                <a:solidFill>
                  <a:srgbClr val="00B050"/>
                </a:solidFill>
              </a:rPr>
              <a:t>$67,000</a:t>
            </a:r>
          </a:p>
          <a:p>
            <a:pPr marL="342900" lvl="0" indent="-306111" algn="l" rtl="0">
              <a:spcBef>
                <a:spcPts val="640"/>
              </a:spcBef>
              <a:spcAft>
                <a:spcPts val="0"/>
              </a:spcAft>
              <a:buClr>
                <a:schemeClr val="dk1"/>
              </a:buClr>
              <a:buSzPct val="100000"/>
              <a:buNone/>
            </a:pPr>
            <a:r>
              <a:rPr lang="en-US" sz="2400" dirty="0"/>
              <a:t> Buyer agent Commission           </a:t>
            </a:r>
            <a:r>
              <a:rPr lang="en-US" sz="2400" dirty="0">
                <a:solidFill>
                  <a:srgbClr val="FF0000"/>
                </a:solidFill>
              </a:rPr>
              <a:t>-$5,925</a:t>
            </a:r>
          </a:p>
          <a:p>
            <a:pPr marL="342900" lvl="0" indent="-306111" algn="l" rtl="0">
              <a:spcBef>
                <a:spcPts val="640"/>
              </a:spcBef>
              <a:spcAft>
                <a:spcPts val="0"/>
              </a:spcAft>
              <a:buClr>
                <a:schemeClr val="dk1"/>
              </a:buClr>
              <a:buSzPct val="100000"/>
              <a:buNone/>
            </a:pPr>
            <a:r>
              <a:rPr lang="en-US" sz="2400" dirty="0"/>
              <a:t> </a:t>
            </a:r>
            <a:r>
              <a:rPr lang="en-US" sz="2400" b="1" dirty="0">
                <a:solidFill>
                  <a:srgbClr val="00B050"/>
                </a:solidFill>
              </a:rPr>
              <a:t>Net Proceeds                               $61,075</a:t>
            </a:r>
          </a:p>
          <a:p>
            <a:pPr marL="342900" lvl="0" indent="-306111" algn="l" rtl="0">
              <a:spcBef>
                <a:spcPts val="640"/>
              </a:spcBef>
              <a:spcAft>
                <a:spcPts val="0"/>
              </a:spcAft>
              <a:buClr>
                <a:schemeClr val="dk1"/>
              </a:buClr>
              <a:buSzPct val="100000"/>
              <a:buNone/>
            </a:pPr>
            <a:endParaRPr sz="2400" dirty="0"/>
          </a:p>
          <a:p>
            <a:pPr marL="342900" lvl="0" indent="-139700" algn="l" rtl="0">
              <a:spcBef>
                <a:spcPts val="640"/>
              </a:spcBef>
              <a:spcAft>
                <a:spcPts val="0"/>
              </a:spcAft>
              <a:buClr>
                <a:schemeClr val="dk1"/>
              </a:buClr>
              <a:buSzPct val="100000"/>
              <a:buNone/>
            </a:pPr>
            <a:endParaRPr dirty="0"/>
          </a:p>
          <a:p>
            <a:pPr marL="342900" lvl="0" indent="-139700" algn="l" rtl="0">
              <a:spcBef>
                <a:spcPts val="640"/>
              </a:spcBef>
              <a:spcAft>
                <a:spcPts val="0"/>
              </a:spcAft>
              <a:buClr>
                <a:schemeClr val="dk1"/>
              </a:buClr>
              <a:buSzPct val="100000"/>
              <a:buNone/>
            </a:pPr>
            <a:endParaRPr dirty="0"/>
          </a:p>
          <a:p>
            <a:pPr marL="342900" lvl="0" indent="-139700" algn="l" rtl="0">
              <a:spcBef>
                <a:spcPts val="640"/>
              </a:spcBef>
              <a:spcAft>
                <a:spcPts val="0"/>
              </a:spcAft>
              <a:buClr>
                <a:schemeClr val="dk1"/>
              </a:buClr>
              <a:buSzPct val="100000"/>
              <a:buNone/>
            </a:pPr>
            <a:endParaRPr dirty="0"/>
          </a:p>
          <a:p>
            <a:pPr marL="342900" lvl="0" indent="-139700" algn="l" rtl="0">
              <a:spcBef>
                <a:spcPts val="640"/>
              </a:spcBef>
              <a:spcAft>
                <a:spcPts val="0"/>
              </a:spcAft>
              <a:buClr>
                <a:schemeClr val="dk1"/>
              </a:buClr>
              <a:buSzPct val="100000"/>
              <a:buNone/>
            </a:pPr>
            <a:endParaRPr dirty="0"/>
          </a:p>
        </p:txBody>
      </p:sp>
      <p:pic>
        <p:nvPicPr>
          <p:cNvPr id="243" name="Google Shape;243;p34"/>
          <p:cNvPicPr preferRelativeResize="0"/>
          <p:nvPr/>
        </p:nvPicPr>
        <p:blipFill>
          <a:blip r:embed="rId3" cstate="print"/>
          <a:stretch>
            <a:fillRect/>
          </a:stretch>
        </p:blipFill>
        <p:spPr>
          <a:xfrm>
            <a:off x="5640058" y="1177206"/>
            <a:ext cx="3400425" cy="2266950"/>
          </a:xfrm>
          <a:prstGeom prst="rect">
            <a:avLst/>
          </a:prstGeom>
          <a:noFill/>
          <a:ln>
            <a:noFill/>
          </a:ln>
        </p:spPr>
      </p:pic>
      <p:sp>
        <p:nvSpPr>
          <p:cNvPr id="244" name="Google Shape;244;p34"/>
          <p:cNvSpPr txBox="1"/>
          <p:nvPr/>
        </p:nvSpPr>
        <p:spPr>
          <a:xfrm>
            <a:off x="5544189" y="4290965"/>
            <a:ext cx="3599811"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tx2"/>
                </a:solidFill>
                <a:latin typeface="Calibri"/>
                <a:ea typeface="Calibri"/>
                <a:cs typeface="Calibri"/>
                <a:sym typeface="Calibri"/>
              </a:rPr>
              <a:t>Market value Estimated            </a:t>
            </a:r>
          </a:p>
          <a:p>
            <a:pPr marL="0" marR="0" lvl="0" indent="0" algn="l" rtl="0">
              <a:spcBef>
                <a:spcPts val="0"/>
              </a:spcBef>
              <a:spcAft>
                <a:spcPts val="0"/>
              </a:spcAft>
              <a:buNone/>
            </a:pPr>
            <a:r>
              <a:rPr lang="en-US" sz="2400" b="1" dirty="0">
                <a:solidFill>
                  <a:srgbClr val="00B050"/>
                </a:solidFill>
                <a:latin typeface="Calibri"/>
                <a:ea typeface="Calibri"/>
                <a:cs typeface="Calibri"/>
                <a:sym typeface="Calibri"/>
              </a:rPr>
              <a:t>ARV   = $225,000</a:t>
            </a:r>
          </a:p>
          <a:p>
            <a:pPr marL="0" marR="0" lvl="0" indent="0" algn="l" rtl="0">
              <a:spcBef>
                <a:spcPts val="0"/>
              </a:spcBef>
              <a:spcAft>
                <a:spcPts val="0"/>
              </a:spcAft>
              <a:buNone/>
            </a:pPr>
            <a:r>
              <a:rPr lang="en-US" sz="2800" b="1" dirty="0">
                <a:solidFill>
                  <a:srgbClr val="FF0000"/>
                </a:solidFill>
                <a:latin typeface="Calibri"/>
                <a:ea typeface="Calibri"/>
                <a:cs typeface="Calibri"/>
                <a:sym typeface="Calibri"/>
              </a:rPr>
              <a:t>Sold Property for </a:t>
            </a:r>
            <a:r>
              <a:rPr lang="en-US" sz="2800" b="1" dirty="0">
                <a:solidFill>
                  <a:srgbClr val="00B050"/>
                </a:solidFill>
                <a:latin typeface="Calibri"/>
                <a:ea typeface="Calibri"/>
                <a:cs typeface="Calibri"/>
                <a:sym typeface="Calibri"/>
              </a:rPr>
              <a:t>$237,000</a:t>
            </a:r>
          </a:p>
          <a:p>
            <a:pPr marL="0" marR="0" lvl="0" indent="0" algn="l" rtl="0">
              <a:spcBef>
                <a:spcPts val="0"/>
              </a:spcBef>
              <a:spcAft>
                <a:spcPts val="0"/>
              </a:spcAft>
              <a:buNone/>
            </a:pPr>
            <a:r>
              <a:rPr lang="en-US" sz="2800" b="1" dirty="0">
                <a:solidFill>
                  <a:srgbClr val="00B050"/>
                </a:solidFill>
                <a:latin typeface="Calibri"/>
                <a:cs typeface="Calibri"/>
                <a:sym typeface="Calibri"/>
              </a:rPr>
              <a:t>Sold $27,500 Over Asking!</a:t>
            </a:r>
            <a:endParaRPr dirty="0"/>
          </a:p>
        </p:txBody>
      </p:sp>
      <p:pic>
        <p:nvPicPr>
          <p:cNvPr id="6" name="Picture 5" descr="Find, Fund, Fix, &amp; Flip1.jpg"/>
          <p:cNvPicPr>
            <a:picLocks noChangeAspect="1"/>
          </p:cNvPicPr>
          <p:nvPr/>
        </p:nvPicPr>
        <p:blipFill>
          <a:blip r:embed="rId4" cstate="print"/>
          <a:stretch>
            <a:fillRect/>
          </a:stretch>
        </p:blipFill>
        <p:spPr>
          <a:xfrm>
            <a:off x="6899090" y="0"/>
            <a:ext cx="2244910" cy="1060126"/>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0855"/>
            <a:ext cx="8553090" cy="724919"/>
          </a:xfrm>
        </p:spPr>
        <p:txBody>
          <a:bodyPr>
            <a:normAutofit fontScale="90000"/>
          </a:bodyPr>
          <a:lstStyle/>
          <a:p>
            <a:pPr algn="l"/>
            <a:r>
              <a:rPr lang="en-US" dirty="0">
                <a:solidFill>
                  <a:srgbClr val="FF0000"/>
                </a:solidFill>
              </a:rPr>
              <a:t>29 Witbeck Dr, NY 12302</a:t>
            </a:r>
          </a:p>
        </p:txBody>
      </p:sp>
      <p:pic>
        <p:nvPicPr>
          <p:cNvPr id="4" name="Picture 3" descr="2021-03-23_213412.jpg"/>
          <p:cNvPicPr>
            <a:picLocks noChangeAspect="1"/>
          </p:cNvPicPr>
          <p:nvPr/>
        </p:nvPicPr>
        <p:blipFill>
          <a:blip r:embed="rId3" cstate="print"/>
          <a:stretch>
            <a:fillRect/>
          </a:stretch>
        </p:blipFill>
        <p:spPr>
          <a:xfrm>
            <a:off x="166058" y="3459193"/>
            <a:ext cx="3206869" cy="2137913"/>
          </a:xfrm>
          <a:prstGeom prst="rect">
            <a:avLst/>
          </a:prstGeom>
        </p:spPr>
      </p:pic>
      <p:pic>
        <p:nvPicPr>
          <p:cNvPr id="5" name="Picture 4" descr="Before Kitchen pic.jpg"/>
          <p:cNvPicPr>
            <a:picLocks noChangeAspect="1"/>
          </p:cNvPicPr>
          <p:nvPr/>
        </p:nvPicPr>
        <p:blipFill>
          <a:blip r:embed="rId4" cstate="print"/>
          <a:stretch>
            <a:fillRect/>
          </a:stretch>
        </p:blipFill>
        <p:spPr>
          <a:xfrm>
            <a:off x="6763110" y="966158"/>
            <a:ext cx="2380890" cy="3240658"/>
          </a:xfrm>
          <a:prstGeom prst="rect">
            <a:avLst/>
          </a:prstGeom>
        </p:spPr>
      </p:pic>
      <p:pic>
        <p:nvPicPr>
          <p:cNvPr id="6" name="Picture 5" descr="Before front pic.jpg"/>
          <p:cNvPicPr>
            <a:picLocks noChangeAspect="1"/>
          </p:cNvPicPr>
          <p:nvPr/>
        </p:nvPicPr>
        <p:blipFill>
          <a:blip r:embed="rId5" cstate="print"/>
          <a:stretch>
            <a:fillRect/>
          </a:stretch>
        </p:blipFill>
        <p:spPr>
          <a:xfrm>
            <a:off x="155905" y="994439"/>
            <a:ext cx="3225651" cy="2420183"/>
          </a:xfrm>
          <a:prstGeom prst="rect">
            <a:avLst/>
          </a:prstGeom>
        </p:spPr>
      </p:pic>
      <p:pic>
        <p:nvPicPr>
          <p:cNvPr id="7" name="Picture 6" descr="After front pic.jpg"/>
          <p:cNvPicPr>
            <a:picLocks noChangeAspect="1"/>
          </p:cNvPicPr>
          <p:nvPr/>
        </p:nvPicPr>
        <p:blipFill>
          <a:blip r:embed="rId6" cstate="print"/>
          <a:stretch>
            <a:fillRect/>
          </a:stretch>
        </p:blipFill>
        <p:spPr>
          <a:xfrm>
            <a:off x="3407434" y="973348"/>
            <a:ext cx="3312543" cy="2208362"/>
          </a:xfrm>
          <a:prstGeom prst="rect">
            <a:avLst/>
          </a:prstGeom>
        </p:spPr>
      </p:pic>
      <p:pic>
        <p:nvPicPr>
          <p:cNvPr id="8" name="Picture 7" descr="Before attic pic.jpg"/>
          <p:cNvPicPr>
            <a:picLocks noChangeAspect="1"/>
          </p:cNvPicPr>
          <p:nvPr/>
        </p:nvPicPr>
        <p:blipFill>
          <a:blip r:embed="rId7" cstate="print"/>
          <a:stretch>
            <a:fillRect/>
          </a:stretch>
        </p:blipFill>
        <p:spPr>
          <a:xfrm>
            <a:off x="3377519" y="3228803"/>
            <a:ext cx="3135424" cy="2352487"/>
          </a:xfrm>
          <a:prstGeom prst="rect">
            <a:avLst/>
          </a:prstGeom>
        </p:spPr>
      </p:pic>
      <p:pic>
        <p:nvPicPr>
          <p:cNvPr id="9" name="Picture 8" descr="Logo.png"/>
          <p:cNvPicPr>
            <a:picLocks noChangeAspect="1"/>
          </p:cNvPicPr>
          <p:nvPr/>
        </p:nvPicPr>
        <p:blipFill>
          <a:blip r:embed="rId8" cstate="print"/>
          <a:stretch>
            <a:fillRect/>
          </a:stretch>
        </p:blipFill>
        <p:spPr>
          <a:xfrm>
            <a:off x="7203057" y="43129"/>
            <a:ext cx="1940944" cy="931655"/>
          </a:xfrm>
          <a:prstGeom prst="rect">
            <a:avLst/>
          </a:prstGeom>
        </p:spPr>
      </p:pic>
      <p:pic>
        <p:nvPicPr>
          <p:cNvPr id="10" name="Picture 9" descr="After kitchen pic1.jpg"/>
          <p:cNvPicPr>
            <a:picLocks noChangeAspect="1"/>
          </p:cNvPicPr>
          <p:nvPr/>
        </p:nvPicPr>
        <p:blipFill>
          <a:blip r:embed="rId9" cstate="print"/>
          <a:stretch>
            <a:fillRect/>
          </a:stretch>
        </p:blipFill>
        <p:spPr>
          <a:xfrm>
            <a:off x="6512944" y="4304581"/>
            <a:ext cx="2631056" cy="2267309"/>
          </a:xfrm>
          <a:prstGeom prst="rect">
            <a:avLst/>
          </a:prstGeom>
        </p:spPr>
      </p:pic>
      <p:sp>
        <p:nvSpPr>
          <p:cNvPr id="3" name="TextBox 2">
            <a:extLst>
              <a:ext uri="{FF2B5EF4-FFF2-40B4-BE49-F238E27FC236}">
                <a16:creationId xmlns:a16="http://schemas.microsoft.com/office/drawing/2014/main" id="{86100450-2D70-017B-D409-D1292E8CD469}"/>
              </a:ext>
            </a:extLst>
          </p:cNvPr>
          <p:cNvSpPr txBox="1"/>
          <p:nvPr/>
        </p:nvSpPr>
        <p:spPr>
          <a:xfrm>
            <a:off x="2352782" y="5989833"/>
            <a:ext cx="2889830" cy="646331"/>
          </a:xfrm>
          <a:prstGeom prst="rect">
            <a:avLst/>
          </a:prstGeom>
          <a:noFill/>
        </p:spPr>
        <p:txBody>
          <a:bodyPr wrap="none" rtlCol="0">
            <a:spAutoFit/>
          </a:bodyPr>
          <a:lstStyle/>
          <a:p>
            <a:r>
              <a:rPr lang="en-US" sz="3600" dirty="0"/>
              <a:t>Before &amp; After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dirty="0">
                <a:solidFill>
                  <a:srgbClr val="FF0000"/>
                </a:solidFill>
              </a:rPr>
              <a:t>All Repairs </a:t>
            </a:r>
            <a:r>
              <a:rPr lang="en-US" dirty="0"/>
              <a:t>	</a:t>
            </a:r>
          </a:p>
        </p:txBody>
      </p:sp>
      <p:sp>
        <p:nvSpPr>
          <p:cNvPr id="3" name="Content Placeholder 2"/>
          <p:cNvSpPr>
            <a:spLocks noGrp="1"/>
          </p:cNvSpPr>
          <p:nvPr>
            <p:ph idx="1"/>
          </p:nvPr>
        </p:nvSpPr>
        <p:spPr>
          <a:xfrm>
            <a:off x="457200" y="1492370"/>
            <a:ext cx="8229600" cy="4960188"/>
          </a:xfrm>
        </p:spPr>
        <p:txBody>
          <a:bodyPr/>
          <a:lstStyle/>
          <a:p>
            <a:r>
              <a:rPr lang="en-US" sz="2400" dirty="0"/>
              <a:t>Interior &amp; Exterior painting     $2,400</a:t>
            </a:r>
          </a:p>
          <a:p>
            <a:r>
              <a:rPr lang="en-US" sz="2400" dirty="0"/>
              <a:t>Hardwood floors refinished    $1,400</a:t>
            </a:r>
          </a:p>
          <a:p>
            <a:r>
              <a:rPr lang="en-US" sz="2400" dirty="0"/>
              <a:t>New granite counter top         $1,500</a:t>
            </a:r>
          </a:p>
          <a:p>
            <a:r>
              <a:rPr lang="en-US" sz="2400" dirty="0"/>
              <a:t>New appliances SS                    $2,800</a:t>
            </a:r>
          </a:p>
          <a:p>
            <a:r>
              <a:rPr lang="en-US" sz="2400" dirty="0"/>
              <a:t>Attic finished, Sheetrock, electrical, HVAC, LVL Flooring, Railing around stairs.                            $6,500</a:t>
            </a:r>
          </a:p>
          <a:p>
            <a:r>
              <a:rPr lang="en-US" sz="2400" dirty="0"/>
              <a:t>All New Windows- AllSide      $4,200</a:t>
            </a:r>
          </a:p>
          <a:p>
            <a:r>
              <a:rPr lang="en-US" sz="2400" dirty="0"/>
              <a:t>Landscaping                                  $850</a:t>
            </a:r>
          </a:p>
          <a:p>
            <a:r>
              <a:rPr lang="en-US" sz="2400" dirty="0"/>
              <a:t>New Driveway Blacktop           $4,000</a:t>
            </a:r>
          </a:p>
          <a:p>
            <a:r>
              <a:rPr lang="en-US" sz="2400" dirty="0"/>
              <a:t>Misc finishing touches             $1,350</a:t>
            </a:r>
          </a:p>
          <a:p>
            <a:r>
              <a:rPr lang="en-US" sz="2000" b="1" dirty="0">
                <a:solidFill>
                  <a:srgbClr val="FF0000"/>
                </a:solidFill>
              </a:rPr>
              <a:t>Total Rehab + Materials + Labor = $32,000</a:t>
            </a:r>
          </a:p>
          <a:p>
            <a:endParaRPr lang="en-US" sz="2400" dirty="0"/>
          </a:p>
          <a:p>
            <a:endParaRPr lang="en-US" dirty="0"/>
          </a:p>
        </p:txBody>
      </p:sp>
      <p:pic>
        <p:nvPicPr>
          <p:cNvPr id="4" name="Picture 3" descr="Before front pic.jpg"/>
          <p:cNvPicPr>
            <a:picLocks noChangeAspect="1"/>
          </p:cNvPicPr>
          <p:nvPr/>
        </p:nvPicPr>
        <p:blipFill>
          <a:blip r:embed="rId3" cstate="print"/>
          <a:stretch>
            <a:fillRect/>
          </a:stretch>
        </p:blipFill>
        <p:spPr>
          <a:xfrm>
            <a:off x="5486260" y="3709358"/>
            <a:ext cx="3610182" cy="2708695"/>
          </a:xfrm>
          <a:prstGeom prst="rect">
            <a:avLst/>
          </a:prstGeom>
        </p:spPr>
      </p:pic>
      <p:pic>
        <p:nvPicPr>
          <p:cNvPr id="5" name="Picture 4" descr="Find, Fund, Fix, &amp; Flip1.jpg"/>
          <p:cNvPicPr>
            <a:picLocks noChangeAspect="1"/>
          </p:cNvPicPr>
          <p:nvPr/>
        </p:nvPicPr>
        <p:blipFill>
          <a:blip r:embed="rId4" cstate="print"/>
          <a:stretch>
            <a:fillRect/>
          </a:stretch>
        </p:blipFill>
        <p:spPr>
          <a:xfrm>
            <a:off x="5771072" y="228600"/>
            <a:ext cx="3211068" cy="15163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14"/>
            <a:ext cx="8229600" cy="1143000"/>
          </a:xfrm>
        </p:spPr>
        <p:txBody>
          <a:bodyPr>
            <a:normAutofit fontScale="90000"/>
          </a:bodyPr>
          <a:lstStyle/>
          <a:p>
            <a:r>
              <a:rPr lang="en-US" b="1" dirty="0">
                <a:solidFill>
                  <a:srgbClr val="00B050"/>
                </a:solidFill>
              </a:rPr>
              <a:t>Closing Proceed Checks</a:t>
            </a:r>
            <a:br>
              <a:rPr lang="en-US" b="1" dirty="0">
                <a:solidFill>
                  <a:srgbClr val="00B050"/>
                </a:solidFill>
              </a:rPr>
            </a:br>
            <a:r>
              <a:rPr lang="en-US" b="1" dirty="0">
                <a:solidFill>
                  <a:srgbClr val="00B050"/>
                </a:solidFill>
              </a:rPr>
              <a:t>29 Witbeck Dr.</a:t>
            </a:r>
          </a:p>
        </p:txBody>
      </p:sp>
      <p:pic>
        <p:nvPicPr>
          <p:cNvPr id="4" name="Content Placeholder 3" descr="Checks.jpg"/>
          <p:cNvPicPr>
            <a:picLocks noGrp="1" noChangeAspect="1"/>
          </p:cNvPicPr>
          <p:nvPr>
            <p:ph idx="1"/>
          </p:nvPr>
        </p:nvPicPr>
        <p:blipFill>
          <a:blip r:embed="rId3" cstate="print"/>
          <a:stretch>
            <a:fillRect/>
          </a:stretch>
        </p:blipFill>
        <p:spPr>
          <a:xfrm>
            <a:off x="1388853" y="1222808"/>
            <a:ext cx="6159260" cy="5466229"/>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9 Witbeck Dr, Ad.JPG"/>
          <p:cNvPicPr>
            <a:picLocks noChangeAspect="1"/>
          </p:cNvPicPr>
          <p:nvPr/>
        </p:nvPicPr>
        <p:blipFill>
          <a:blip r:embed="rId3" cstate="print"/>
          <a:stretch>
            <a:fillRect/>
          </a:stretch>
        </p:blipFill>
        <p:spPr>
          <a:xfrm>
            <a:off x="0" y="0"/>
            <a:ext cx="913822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152400" y="0"/>
            <a:ext cx="8534400" cy="14176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Find, Fund, Fix, &amp; Flip</a:t>
            </a:r>
            <a:endParaRPr/>
          </a:p>
        </p:txBody>
      </p:sp>
      <p:sp>
        <p:nvSpPr>
          <p:cNvPr id="275" name="Google Shape;275;p37"/>
          <p:cNvSpPr txBox="1">
            <a:spLocks noGrp="1"/>
          </p:cNvSpPr>
          <p:nvPr>
            <p:ph type="body" idx="1"/>
          </p:nvPr>
        </p:nvSpPr>
        <p:spPr>
          <a:xfrm>
            <a:off x="432582" y="1415297"/>
            <a:ext cx="8229600" cy="506170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chemeClr val="dk1"/>
              </a:buClr>
              <a:buSzPct val="100000"/>
              <a:buNone/>
            </a:pPr>
            <a:r>
              <a:rPr lang="en-US"/>
              <a:t>The Scope Of Work</a:t>
            </a:r>
            <a:endParaRPr/>
          </a:p>
          <a:p>
            <a:pPr marL="342900" lvl="0" indent="-342900" algn="l" rtl="0">
              <a:spcBef>
                <a:spcPts val="592"/>
              </a:spcBef>
              <a:spcAft>
                <a:spcPts val="0"/>
              </a:spcAft>
              <a:buClr>
                <a:schemeClr val="dk1"/>
              </a:buClr>
              <a:buSzPct val="100000"/>
              <a:buChar char="•"/>
            </a:pPr>
            <a:r>
              <a:rPr lang="en-US"/>
              <a:t>Determine your order of repairs, (very crucial).</a:t>
            </a:r>
            <a:endParaRPr/>
          </a:p>
          <a:p>
            <a:pPr marL="742950" lvl="1" indent="-285750" algn="l" rtl="0">
              <a:spcBef>
                <a:spcPts val="518"/>
              </a:spcBef>
              <a:spcAft>
                <a:spcPts val="0"/>
              </a:spcAft>
              <a:buClr>
                <a:schemeClr val="dk1"/>
              </a:buClr>
              <a:buSzPct val="100000"/>
              <a:buChar char="–"/>
            </a:pPr>
            <a:r>
              <a:rPr lang="en-US"/>
              <a:t>Repairs have to be made in a timely fashion, so one thing does not get ahead of the other. </a:t>
            </a:r>
            <a:endParaRPr/>
          </a:p>
          <a:p>
            <a:pPr marL="742950" lvl="1" indent="-285750" algn="l" rtl="0">
              <a:spcBef>
                <a:spcPts val="518"/>
              </a:spcBef>
              <a:spcAft>
                <a:spcPts val="0"/>
              </a:spcAft>
              <a:buClr>
                <a:srgbClr val="37B648"/>
              </a:buClr>
              <a:buSzPct val="100000"/>
              <a:buChar char="–"/>
            </a:pPr>
            <a:r>
              <a:rPr lang="en-US" i="1">
                <a:solidFill>
                  <a:srgbClr val="37B648"/>
                </a:solidFill>
              </a:rPr>
              <a:t>Example (re-sheet rocking a interior wall before you decide if there will be plumbing or electricity running through, deciding on floor plan and bath, and kitchen layout yearly in the planning stage is crucial.</a:t>
            </a:r>
            <a:endParaRPr/>
          </a:p>
          <a:p>
            <a:pPr marL="342900" lvl="0" indent="-342900" algn="l" rtl="0">
              <a:spcBef>
                <a:spcPts val="592"/>
              </a:spcBef>
              <a:spcAft>
                <a:spcPts val="0"/>
              </a:spcAft>
              <a:buClr>
                <a:schemeClr val="dk1"/>
              </a:buClr>
              <a:buSzPct val="100000"/>
              <a:buChar char="•"/>
            </a:pPr>
            <a:r>
              <a:rPr lang="en-US"/>
              <a:t>Determining a timeline and expected completion date, is absolutely a MUST.</a:t>
            </a:r>
            <a:endParaRPr/>
          </a:p>
          <a:p>
            <a:pPr marL="342900" lvl="0" indent="-342900" algn="l" rtl="0">
              <a:spcBef>
                <a:spcPts val="592"/>
              </a:spcBef>
              <a:spcAft>
                <a:spcPts val="0"/>
              </a:spcAft>
              <a:buClr>
                <a:schemeClr val="dk1"/>
              </a:buClr>
              <a:buSzPct val="100000"/>
              <a:buChar char="•"/>
            </a:pPr>
            <a:r>
              <a:rPr lang="en-US"/>
              <a:t>Market analysis to see what the value would be once property is rehabbed. Also called ARV (after repair value).</a:t>
            </a:r>
            <a:endParaRPr/>
          </a:p>
        </p:txBody>
      </p:sp>
      <p:pic>
        <p:nvPicPr>
          <p:cNvPr id="4" name="Picture 3" descr="Find Fun Fix Flip_logo_4 (2).jpg"/>
          <p:cNvPicPr>
            <a:picLocks noChangeAspect="1"/>
          </p:cNvPicPr>
          <p:nvPr/>
        </p:nvPicPr>
        <p:blipFill>
          <a:blip r:embed="rId3" cstate="print"/>
          <a:stretch>
            <a:fillRect/>
          </a:stretch>
        </p:blipFill>
        <p:spPr>
          <a:xfrm>
            <a:off x="7394687" y="0"/>
            <a:ext cx="1732055" cy="819509"/>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0" y="0"/>
            <a:ext cx="8686800" cy="14176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u="sng">
                <a:solidFill>
                  <a:schemeClr val="dk2"/>
                </a:solidFill>
              </a:rPr>
              <a:t>Doing your homework</a:t>
            </a:r>
            <a:endParaRPr/>
          </a:p>
        </p:txBody>
      </p:sp>
      <p:sp>
        <p:nvSpPr>
          <p:cNvPr id="282" name="Google Shape;282;p38"/>
          <p:cNvSpPr txBox="1">
            <a:spLocks noGrp="1"/>
          </p:cNvSpPr>
          <p:nvPr>
            <p:ph type="body" idx="1"/>
          </p:nvPr>
        </p:nvSpPr>
        <p:spPr>
          <a:xfrm>
            <a:off x="432582" y="1143001"/>
            <a:ext cx="8229600" cy="5715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chemeClr val="dk1"/>
              </a:buClr>
              <a:buSzPct val="100000"/>
              <a:buNone/>
            </a:pPr>
            <a:r>
              <a:rPr lang="en-US"/>
              <a:t>Prep Work Of Purchasing Bank Owned Property.</a:t>
            </a:r>
            <a:endParaRPr/>
          </a:p>
          <a:p>
            <a:pPr marL="342900" lvl="0" indent="-342900" algn="l" rtl="0">
              <a:spcBef>
                <a:spcPts val="592"/>
              </a:spcBef>
              <a:spcAft>
                <a:spcPts val="0"/>
              </a:spcAft>
              <a:buClr>
                <a:schemeClr val="dk1"/>
              </a:buClr>
              <a:buSzPct val="100000"/>
              <a:buChar char="•"/>
            </a:pPr>
            <a:r>
              <a:rPr lang="en-US"/>
              <a:t>Check all taxes to make sure their paid and current, title search, purchase ( homeowners title policy) </a:t>
            </a:r>
            <a:endParaRPr/>
          </a:p>
          <a:p>
            <a:pPr marL="342900" lvl="0" indent="-342900" algn="l" rtl="0">
              <a:spcBef>
                <a:spcPts val="592"/>
              </a:spcBef>
              <a:spcAft>
                <a:spcPts val="0"/>
              </a:spcAft>
              <a:buClr>
                <a:schemeClr val="dk1"/>
              </a:buClr>
              <a:buSzPct val="100000"/>
              <a:buChar char="•"/>
            </a:pPr>
            <a:r>
              <a:rPr lang="en-US"/>
              <a:t>Check for any liens. </a:t>
            </a:r>
            <a:endParaRPr/>
          </a:p>
          <a:p>
            <a:pPr marL="342900" lvl="0" indent="-342900" algn="l" rtl="0">
              <a:spcBef>
                <a:spcPts val="592"/>
              </a:spcBef>
              <a:spcAft>
                <a:spcPts val="0"/>
              </a:spcAft>
              <a:buClr>
                <a:schemeClr val="dk1"/>
              </a:buClr>
              <a:buSzPct val="100000"/>
              <a:buChar char="•"/>
            </a:pPr>
            <a:r>
              <a:rPr lang="en-US"/>
              <a:t>Check local code enforcement for violations.</a:t>
            </a:r>
            <a:endParaRPr/>
          </a:p>
          <a:p>
            <a:pPr marL="342900" lvl="0" indent="-342900" algn="l" rtl="0">
              <a:spcBef>
                <a:spcPts val="592"/>
              </a:spcBef>
              <a:spcAft>
                <a:spcPts val="0"/>
              </a:spcAft>
              <a:buClr>
                <a:schemeClr val="dk1"/>
              </a:buClr>
              <a:buSzPct val="100000"/>
              <a:buChar char="•"/>
            </a:pPr>
            <a:r>
              <a:rPr lang="en-US"/>
              <a:t>Walk through property to: </a:t>
            </a:r>
            <a:endParaRPr/>
          </a:p>
          <a:p>
            <a:pPr marL="742950" lvl="1" indent="-285750" algn="l" rtl="0">
              <a:spcBef>
                <a:spcPts val="518"/>
              </a:spcBef>
              <a:spcAft>
                <a:spcPts val="0"/>
              </a:spcAft>
              <a:buClr>
                <a:schemeClr val="dk1"/>
              </a:buClr>
              <a:buSzPct val="100000"/>
              <a:buChar char="–"/>
            </a:pPr>
            <a:r>
              <a:rPr lang="en-US"/>
              <a:t>Determine repair cost. </a:t>
            </a:r>
            <a:endParaRPr/>
          </a:p>
          <a:p>
            <a:pPr marL="742950" lvl="1" indent="-285750" algn="l" rtl="0">
              <a:spcBef>
                <a:spcPts val="518"/>
              </a:spcBef>
              <a:spcAft>
                <a:spcPts val="0"/>
              </a:spcAft>
              <a:buClr>
                <a:schemeClr val="dk1"/>
              </a:buClr>
              <a:buSzPct val="100000"/>
              <a:buChar char="–"/>
            </a:pPr>
            <a:r>
              <a:rPr lang="en-US"/>
              <a:t>Figure out what will be replaced, fixed and rehabbed.</a:t>
            </a:r>
            <a:endParaRPr/>
          </a:p>
          <a:p>
            <a:pPr marL="342900" lvl="0" indent="-342900" algn="l" rtl="0">
              <a:spcBef>
                <a:spcPts val="592"/>
              </a:spcBef>
              <a:spcAft>
                <a:spcPts val="0"/>
              </a:spcAft>
              <a:buClr>
                <a:schemeClr val="dk1"/>
              </a:buClr>
              <a:buSzPct val="100000"/>
              <a:buChar char="•"/>
            </a:pPr>
            <a:r>
              <a:rPr lang="en-US"/>
              <a:t>Remember to always </a:t>
            </a:r>
            <a:r>
              <a:rPr lang="en-US" b="1"/>
              <a:t>estimate repair cost higher</a:t>
            </a:r>
            <a:r>
              <a:rPr lang="en-US"/>
              <a:t>, on average 20% higher. </a:t>
            </a:r>
            <a:r>
              <a:rPr lang="en-US" i="1"/>
              <a:t>Don’t discount other peoples labor and time, like you would for yourself.</a:t>
            </a:r>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0" y="274638"/>
            <a:ext cx="8686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000"/>
              <a:buFont typeface="Calibri"/>
              <a:buNone/>
            </a:pPr>
            <a:r>
              <a:rPr lang="en-US" sz="4000" dirty="0">
                <a:solidFill>
                  <a:schemeClr val="dk2"/>
                </a:solidFill>
              </a:rPr>
              <a:t>ACQUIRING PROPERTIES</a:t>
            </a:r>
            <a:br>
              <a:rPr lang="en-US" sz="4000" dirty="0">
                <a:solidFill>
                  <a:schemeClr val="dk2"/>
                </a:solidFill>
              </a:rPr>
            </a:br>
            <a:r>
              <a:rPr lang="en-US" sz="4000" dirty="0">
                <a:solidFill>
                  <a:schemeClr val="dk2"/>
                </a:solidFill>
              </a:rPr>
              <a:t>(</a:t>
            </a:r>
            <a:r>
              <a:rPr lang="en-US" sz="4000" b="1" dirty="0">
                <a:solidFill>
                  <a:srgbClr val="FF0000"/>
                </a:solidFill>
              </a:rPr>
              <a:t>Find</a:t>
            </a:r>
            <a:r>
              <a:rPr lang="en-US" sz="4000" dirty="0">
                <a:solidFill>
                  <a:schemeClr val="dk2"/>
                </a:solidFill>
              </a:rPr>
              <a:t> Below Market Houses)</a:t>
            </a:r>
            <a:endParaRPr dirty="0"/>
          </a:p>
        </p:txBody>
      </p:sp>
      <p:pic>
        <p:nvPicPr>
          <p:cNvPr id="125" name="Google Shape;125;p18" descr="Auction.com photo.JPG"/>
          <p:cNvPicPr preferRelativeResize="0">
            <a:picLocks noGrp="1"/>
          </p:cNvPicPr>
          <p:nvPr>
            <p:ph type="body" idx="1"/>
          </p:nvPr>
        </p:nvPicPr>
        <p:blipFill rotWithShape="1">
          <a:blip r:embed="rId3" cstate="print">
            <a:alphaModFix/>
          </a:blip>
          <a:srcRect/>
          <a:stretch/>
        </p:blipFill>
        <p:spPr>
          <a:xfrm>
            <a:off x="6096000" y="4114800"/>
            <a:ext cx="2743200" cy="2190750"/>
          </a:xfrm>
          <a:prstGeom prst="rect">
            <a:avLst/>
          </a:prstGeom>
          <a:noFill/>
          <a:ln>
            <a:noFill/>
          </a:ln>
          <a:effectLst>
            <a:outerShdw blurRad="50800" dist="38100" dir="2700000" algn="tl" rotWithShape="0">
              <a:srgbClr val="000000">
                <a:alpha val="40000"/>
              </a:srgbClr>
            </a:outerShdw>
          </a:effectLst>
        </p:spPr>
      </p:pic>
      <p:pic>
        <p:nvPicPr>
          <p:cNvPr id="126" name="Google Shape;126;p18" descr="Homepath photo.JPG"/>
          <p:cNvPicPr preferRelativeResize="0"/>
          <p:nvPr/>
        </p:nvPicPr>
        <p:blipFill rotWithShape="1">
          <a:blip r:embed="rId4" cstate="print">
            <a:alphaModFix/>
          </a:blip>
          <a:srcRect/>
          <a:stretch/>
        </p:blipFill>
        <p:spPr>
          <a:xfrm>
            <a:off x="3657600" y="1676400"/>
            <a:ext cx="2438400" cy="2209800"/>
          </a:xfrm>
          <a:prstGeom prst="rect">
            <a:avLst/>
          </a:prstGeom>
          <a:noFill/>
          <a:ln>
            <a:noFill/>
          </a:ln>
          <a:effectLst>
            <a:outerShdw blurRad="50800" dist="38100" dir="2700000" algn="tl" rotWithShape="0">
              <a:srgbClr val="000000">
                <a:alpha val="40000"/>
              </a:srgbClr>
            </a:outerShdw>
          </a:effectLst>
        </p:spPr>
      </p:pic>
      <p:pic>
        <p:nvPicPr>
          <p:cNvPr id="127" name="Google Shape;127;p18" descr="Xome photo.JPG"/>
          <p:cNvPicPr preferRelativeResize="0"/>
          <p:nvPr/>
        </p:nvPicPr>
        <p:blipFill rotWithShape="1">
          <a:blip r:embed="rId5" cstate="print">
            <a:alphaModFix/>
          </a:blip>
          <a:srcRect/>
          <a:stretch/>
        </p:blipFill>
        <p:spPr>
          <a:xfrm>
            <a:off x="6477000" y="1676400"/>
            <a:ext cx="2286000" cy="2209800"/>
          </a:xfrm>
          <a:prstGeom prst="rect">
            <a:avLst/>
          </a:prstGeom>
          <a:noFill/>
          <a:ln>
            <a:noFill/>
          </a:ln>
          <a:effectLst>
            <a:outerShdw blurRad="50800" dist="38100" dir="2700000" algn="tl" rotWithShape="0">
              <a:srgbClr val="000000">
                <a:alpha val="40000"/>
              </a:srgbClr>
            </a:outerShdw>
          </a:effectLst>
        </p:spPr>
      </p:pic>
      <p:pic>
        <p:nvPicPr>
          <p:cNvPr id="128" name="Google Shape;128;p18" descr="hudhomestore photo.JPG"/>
          <p:cNvPicPr preferRelativeResize="0"/>
          <p:nvPr/>
        </p:nvPicPr>
        <p:blipFill rotWithShape="1">
          <a:blip r:embed="rId6" cstate="print">
            <a:alphaModFix/>
          </a:blip>
          <a:srcRect/>
          <a:stretch/>
        </p:blipFill>
        <p:spPr>
          <a:xfrm>
            <a:off x="228602" y="1676400"/>
            <a:ext cx="2719139" cy="2177202"/>
          </a:xfrm>
          <a:prstGeom prst="rect">
            <a:avLst/>
          </a:prstGeom>
          <a:noFill/>
          <a:ln>
            <a:noFill/>
          </a:ln>
          <a:effectLst>
            <a:outerShdw blurRad="50800" dist="38100" dir="2700000" algn="tl" rotWithShape="0">
              <a:srgbClr val="000000">
                <a:alpha val="40000"/>
              </a:srgbClr>
            </a:outerShdw>
          </a:effectLst>
        </p:spPr>
      </p:pic>
      <p:pic>
        <p:nvPicPr>
          <p:cNvPr id="129" name="Google Shape;129;p18" descr="Offer submission.JPG"/>
          <p:cNvPicPr preferRelativeResize="0"/>
          <p:nvPr/>
        </p:nvPicPr>
        <p:blipFill rotWithShape="1">
          <a:blip r:embed="rId7" cstate="print">
            <a:alphaModFix/>
          </a:blip>
          <a:srcRect b="9953"/>
          <a:stretch/>
        </p:blipFill>
        <p:spPr>
          <a:xfrm>
            <a:off x="228600" y="4114800"/>
            <a:ext cx="2819400" cy="2286000"/>
          </a:xfrm>
          <a:prstGeom prst="rect">
            <a:avLst/>
          </a:prstGeom>
          <a:noFill/>
          <a:ln>
            <a:noFill/>
          </a:ln>
          <a:effectLst>
            <a:outerShdw blurRad="50800" dist="38100" dir="2700000" algn="tl" rotWithShape="0">
              <a:srgbClr val="000000">
                <a:alpha val="40000"/>
              </a:srgbClr>
            </a:outerShdw>
          </a:effectLst>
        </p:spPr>
      </p:pic>
      <p:pic>
        <p:nvPicPr>
          <p:cNvPr id="130" name="Google Shape;130;p18" descr="wellslogo.gif"/>
          <p:cNvPicPr preferRelativeResize="0"/>
          <p:nvPr/>
        </p:nvPicPr>
        <p:blipFill rotWithShape="1">
          <a:blip r:embed="rId8" cstate="print">
            <a:alphaModFix/>
          </a:blip>
          <a:srcRect/>
          <a:stretch/>
        </p:blipFill>
        <p:spPr>
          <a:xfrm>
            <a:off x="3429000" y="4114800"/>
            <a:ext cx="2514600" cy="2209800"/>
          </a:xfrm>
          <a:prstGeom prst="rect">
            <a:avLst/>
          </a:prstGeom>
          <a:noFill/>
          <a:ln>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228600" y="228600"/>
            <a:ext cx="84582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100000"/>
              <a:buFont typeface="Calibri"/>
              <a:buNone/>
            </a:pPr>
            <a:r>
              <a:rPr lang="en-US">
                <a:solidFill>
                  <a:schemeClr val="dk2"/>
                </a:solidFill>
              </a:rPr>
              <a:t>DOING YOUR HOMEWORK ON A PROPERTY</a:t>
            </a:r>
            <a:endParaRPr/>
          </a:p>
        </p:txBody>
      </p:sp>
      <p:sp>
        <p:nvSpPr>
          <p:cNvPr id="289" name="Google Shape;289;p39"/>
          <p:cNvSpPr txBox="1">
            <a:spLocks noGrp="1"/>
          </p:cNvSpPr>
          <p:nvPr>
            <p:ph type="body" idx="1"/>
          </p:nvPr>
        </p:nvSpPr>
        <p:spPr>
          <a:xfrm>
            <a:off x="492368" y="1524000"/>
            <a:ext cx="8194431" cy="533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dirty="0"/>
              <a:t>Once You Find A Property You Would Like To Invest In         </a:t>
            </a:r>
          </a:p>
          <a:p>
            <a:pPr marL="0" lvl="0" indent="0" algn="l" rtl="0">
              <a:spcBef>
                <a:spcPts val="0"/>
              </a:spcBef>
              <a:spcAft>
                <a:spcPts val="0"/>
              </a:spcAft>
              <a:buClr>
                <a:schemeClr val="dk1"/>
              </a:buClr>
              <a:buSzPts val="2400"/>
              <a:buNone/>
            </a:pPr>
            <a:r>
              <a:rPr lang="en-US" sz="2400" dirty="0"/>
              <a:t>(Fix &amp; Flip)</a:t>
            </a:r>
            <a:endParaRPr dirty="0"/>
          </a:p>
          <a:p>
            <a:pPr marL="342900" lvl="0" indent="-342900" algn="l" rtl="0">
              <a:spcBef>
                <a:spcPts val="480"/>
              </a:spcBef>
              <a:spcAft>
                <a:spcPts val="0"/>
              </a:spcAft>
              <a:buClr>
                <a:schemeClr val="dk1"/>
              </a:buClr>
              <a:buSzPts val="2400"/>
              <a:buChar char="•"/>
            </a:pPr>
            <a:r>
              <a:rPr lang="en-US" sz="2400" dirty="0"/>
              <a:t>Compare the neighborhood location</a:t>
            </a:r>
            <a:endParaRPr dirty="0"/>
          </a:p>
          <a:p>
            <a:pPr marL="742950" lvl="1" indent="-285750" algn="l" rtl="0">
              <a:spcBef>
                <a:spcPts val="480"/>
              </a:spcBef>
              <a:spcAft>
                <a:spcPts val="0"/>
              </a:spcAft>
              <a:buClr>
                <a:srgbClr val="37B648"/>
              </a:buClr>
              <a:buSzPts val="2400"/>
              <a:buChar char="–"/>
            </a:pPr>
            <a:r>
              <a:rPr lang="en-US" sz="2400" dirty="0">
                <a:solidFill>
                  <a:srgbClr val="37B648"/>
                </a:solidFill>
              </a:rPr>
              <a:t>All real estate is about location, location, LOCATION!</a:t>
            </a:r>
            <a:endParaRPr dirty="0"/>
          </a:p>
          <a:p>
            <a:pPr marL="342900" lvl="0" indent="-342900" algn="l" rtl="0">
              <a:spcBef>
                <a:spcPts val="480"/>
              </a:spcBef>
              <a:spcAft>
                <a:spcPts val="0"/>
              </a:spcAft>
              <a:buClr>
                <a:schemeClr val="dk1"/>
              </a:buClr>
              <a:buSzPts val="2400"/>
              <a:buChar char="•"/>
            </a:pPr>
            <a:r>
              <a:rPr lang="en-US" sz="2400" dirty="0"/>
              <a:t>You want to look for the worst house on the street </a:t>
            </a:r>
            <a:endParaRPr dirty="0"/>
          </a:p>
          <a:p>
            <a:pPr marL="742950" lvl="1" indent="-285750" algn="l" rtl="0">
              <a:spcBef>
                <a:spcPts val="400"/>
              </a:spcBef>
              <a:spcAft>
                <a:spcPts val="0"/>
              </a:spcAft>
              <a:buClr>
                <a:schemeClr val="dk1"/>
              </a:buClr>
              <a:buSzPts val="2000"/>
              <a:buChar char="–"/>
            </a:pPr>
            <a:r>
              <a:rPr lang="en-US" sz="2000" dirty="0"/>
              <a:t>Ideally there is only one on the street that needs rehab </a:t>
            </a:r>
            <a:endParaRPr dirty="0"/>
          </a:p>
          <a:p>
            <a:pPr marL="742950" lvl="1" indent="-285750" algn="l" rtl="0">
              <a:spcBef>
                <a:spcPts val="400"/>
              </a:spcBef>
              <a:spcAft>
                <a:spcPts val="0"/>
              </a:spcAft>
              <a:buClr>
                <a:schemeClr val="dk1"/>
              </a:buClr>
              <a:buSzPts val="2000"/>
              <a:buChar char="–"/>
            </a:pPr>
            <a:r>
              <a:rPr lang="en-US" sz="2000" dirty="0"/>
              <a:t>If there is more than one property that needs repair, that falls in the category of possibly a BAD LOCATION.</a:t>
            </a:r>
            <a:endParaRPr dirty="0"/>
          </a:p>
          <a:p>
            <a:pPr marL="342900" lvl="0" indent="-342900" algn="l" rtl="0">
              <a:spcBef>
                <a:spcPts val="480"/>
              </a:spcBef>
              <a:spcAft>
                <a:spcPts val="0"/>
              </a:spcAft>
              <a:buClr>
                <a:schemeClr val="dk1"/>
              </a:buClr>
              <a:buSzPts val="2400"/>
              <a:buChar char="•"/>
            </a:pPr>
            <a:r>
              <a:rPr lang="en-US" sz="2400" dirty="0"/>
              <a:t>Pick your location wisely or you might find it difficult to sell once all the repairs are completed. </a:t>
            </a:r>
            <a:endParaRPr dirty="0"/>
          </a:p>
          <a:p>
            <a:pPr marL="342900" lvl="0" indent="-342900" algn="l" rtl="0">
              <a:spcBef>
                <a:spcPts val="480"/>
              </a:spcBef>
              <a:spcAft>
                <a:spcPts val="0"/>
              </a:spcAft>
              <a:buClr>
                <a:schemeClr val="dk1"/>
              </a:buClr>
              <a:buSzPts val="2400"/>
              <a:buChar char="•"/>
            </a:pPr>
            <a:r>
              <a:rPr lang="en-US" sz="2400" dirty="0"/>
              <a:t>Your ARV (After Repair Value) MUST be determined before you purchase any property.</a:t>
            </a:r>
            <a:endParaRPr dirty="0"/>
          </a:p>
          <a:p>
            <a:pPr marL="342900" lvl="0" indent="-190500" algn="l" rtl="0">
              <a:spcBef>
                <a:spcPts val="480"/>
              </a:spcBef>
              <a:spcAft>
                <a:spcPts val="0"/>
              </a:spcAft>
              <a:buClr>
                <a:schemeClr val="dk1"/>
              </a:buClr>
              <a:buSzPts val="2400"/>
              <a:buNone/>
            </a:pPr>
            <a:endParaRPr sz="2400" dirty="0"/>
          </a:p>
          <a:p>
            <a:pPr marL="342900" lvl="0" indent="-190500" algn="l" rtl="0">
              <a:spcBef>
                <a:spcPts val="480"/>
              </a:spcBef>
              <a:spcAft>
                <a:spcPts val="0"/>
              </a:spcAft>
              <a:buClr>
                <a:schemeClr val="dk1"/>
              </a:buClr>
              <a:buSzPts val="2400"/>
              <a:buNone/>
            </a:pPr>
            <a:endParaRPr sz="2400"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228600" y="274638"/>
            <a:ext cx="84582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100000"/>
              <a:buFont typeface="Calibri"/>
              <a:buNone/>
            </a:pPr>
            <a:r>
              <a:rPr lang="en-US">
                <a:solidFill>
                  <a:schemeClr val="dk2"/>
                </a:solidFill>
              </a:rPr>
              <a:t>AFTER REPAIR VALUE (ARV)</a:t>
            </a:r>
            <a:br>
              <a:rPr lang="en-US">
                <a:solidFill>
                  <a:schemeClr val="dk2"/>
                </a:solidFill>
              </a:rPr>
            </a:br>
            <a:endParaRPr>
              <a:solidFill>
                <a:schemeClr val="dk2"/>
              </a:solidFill>
            </a:endParaRPr>
          </a:p>
        </p:txBody>
      </p:sp>
      <p:sp>
        <p:nvSpPr>
          <p:cNvPr id="296" name="Google Shape;296;p40"/>
          <p:cNvSpPr txBox="1">
            <a:spLocks noGrp="1"/>
          </p:cNvSpPr>
          <p:nvPr>
            <p:ph type="body" idx="1"/>
          </p:nvPr>
        </p:nvSpPr>
        <p:spPr>
          <a:xfrm>
            <a:off x="457200" y="1533378"/>
            <a:ext cx="8229600" cy="501982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a:t>ARV on 6 McelWain Ave Cohoes was </a:t>
            </a:r>
            <a:r>
              <a:rPr lang="en-US" sz="2800" b="1">
                <a:solidFill>
                  <a:srgbClr val="00B050"/>
                </a:solidFill>
              </a:rPr>
              <a:t>$150,000</a:t>
            </a:r>
            <a:r>
              <a:rPr lang="en-US" sz="2800"/>
              <a:t>.</a:t>
            </a:r>
            <a:endParaRPr/>
          </a:p>
          <a:p>
            <a:pPr marL="742950" lvl="1" indent="-285750" algn="l" rtl="0">
              <a:spcBef>
                <a:spcPts val="480"/>
              </a:spcBef>
              <a:spcAft>
                <a:spcPts val="0"/>
              </a:spcAft>
              <a:buClr>
                <a:schemeClr val="dk1"/>
              </a:buClr>
              <a:buSzPts val="2400"/>
              <a:buChar char="–"/>
            </a:pPr>
            <a:r>
              <a:rPr lang="en-US" sz="2400"/>
              <a:t>That was my opinion of the property value once all the work was completed.</a:t>
            </a:r>
            <a:endParaRPr/>
          </a:p>
          <a:p>
            <a:pPr marL="742950" lvl="1" indent="-285750" algn="l" rtl="0">
              <a:spcBef>
                <a:spcPts val="480"/>
              </a:spcBef>
              <a:spcAft>
                <a:spcPts val="0"/>
              </a:spcAft>
              <a:buClr>
                <a:schemeClr val="dk1"/>
              </a:buClr>
              <a:buSzPts val="2400"/>
              <a:buChar char="–"/>
            </a:pPr>
            <a:r>
              <a:rPr lang="en-US" sz="2400"/>
              <a:t>You figure this out by the comparable sales of the houses in the area / neighborhood.</a:t>
            </a:r>
            <a:endParaRPr/>
          </a:p>
          <a:p>
            <a:pPr marL="342900" lvl="0" indent="-342900" algn="l" rtl="0">
              <a:spcBef>
                <a:spcPts val="560"/>
              </a:spcBef>
              <a:spcAft>
                <a:spcPts val="0"/>
              </a:spcAft>
              <a:buClr>
                <a:schemeClr val="dk1"/>
              </a:buClr>
              <a:buSzPts val="2800"/>
              <a:buChar char="•"/>
            </a:pPr>
            <a:r>
              <a:rPr lang="en-US" sz="2800"/>
              <a:t>Once you know the ARV, you can begin to calculate cost of repair, as well as holding cost.</a:t>
            </a:r>
            <a:endParaRPr/>
          </a:p>
          <a:p>
            <a:pPr marL="742950" lvl="1" indent="-285750" algn="l" rtl="0">
              <a:spcBef>
                <a:spcPts val="480"/>
              </a:spcBef>
              <a:spcAft>
                <a:spcPts val="0"/>
              </a:spcAft>
              <a:buClr>
                <a:schemeClr val="dk1"/>
              </a:buClr>
              <a:buSzPts val="2400"/>
              <a:buChar char="–"/>
            </a:pPr>
            <a:r>
              <a:rPr lang="en-US" sz="2400"/>
              <a:t>Take purchase price, repair cost, holding cost, Minus ARV and that net figure must be attractive enough to take all the risk. Every flip is unique.</a:t>
            </a:r>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1" descr="20170624_180034.jpg"/>
          <p:cNvPicPr preferRelativeResize="0">
            <a:picLocks noGrp="1"/>
          </p:cNvPicPr>
          <p:nvPr>
            <p:ph type="body" idx="1"/>
          </p:nvPr>
        </p:nvPicPr>
        <p:blipFill rotWithShape="1">
          <a:blip r:embed="rId3" cstate="print">
            <a:alphaModFix/>
          </a:blip>
          <a:srcRect b="2484"/>
          <a:stretch/>
        </p:blipFill>
        <p:spPr>
          <a:xfrm rot="5400000">
            <a:off x="-603504" y="603504"/>
            <a:ext cx="6858000" cy="5650992"/>
          </a:xfrm>
          <a:prstGeom prst="rect">
            <a:avLst/>
          </a:prstGeom>
          <a:noFill/>
          <a:ln>
            <a:noFill/>
          </a:ln>
        </p:spPr>
      </p:pic>
      <p:sp>
        <p:nvSpPr>
          <p:cNvPr id="303" name="Google Shape;303;p41"/>
          <p:cNvSpPr txBox="1">
            <a:spLocks noGrp="1"/>
          </p:cNvSpPr>
          <p:nvPr>
            <p:ph type="title"/>
          </p:nvPr>
        </p:nvSpPr>
        <p:spPr>
          <a:xfrm>
            <a:off x="5650992" y="1915064"/>
            <a:ext cx="3493008" cy="39803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100"/>
              <a:buFont typeface="Calibri"/>
              <a:buNone/>
            </a:pPr>
            <a:r>
              <a:rPr lang="en-US" sz="3200" b="1" dirty="0">
                <a:solidFill>
                  <a:schemeClr val="accent1"/>
                </a:solidFill>
              </a:rPr>
              <a:t>6 MCELWAIN AVE. Cohoes, NY</a:t>
            </a:r>
            <a:br>
              <a:rPr lang="en-US" sz="3200" b="1" dirty="0">
                <a:solidFill>
                  <a:schemeClr val="accent1"/>
                </a:solidFill>
              </a:rPr>
            </a:br>
            <a:r>
              <a:rPr lang="en-US" sz="3200" b="1" dirty="0">
                <a:solidFill>
                  <a:schemeClr val="accent1"/>
                </a:solidFill>
              </a:rPr>
              <a:t>Townhome</a:t>
            </a:r>
            <a:endParaRPr sz="3200" b="1" dirty="0">
              <a:solidFill>
                <a:schemeClr val="accent1"/>
              </a:solidFill>
            </a:endParaRPr>
          </a:p>
        </p:txBody>
      </p:sp>
      <p:pic>
        <p:nvPicPr>
          <p:cNvPr id="4" name="Picture 3" descr="Carr Logo.JPG"/>
          <p:cNvPicPr>
            <a:picLocks noChangeAspect="1"/>
          </p:cNvPicPr>
          <p:nvPr/>
        </p:nvPicPr>
        <p:blipFill>
          <a:blip r:embed="rId4" cstate="print"/>
          <a:stretch>
            <a:fillRect/>
          </a:stretch>
        </p:blipFill>
        <p:spPr>
          <a:xfrm>
            <a:off x="7149469" y="76949"/>
            <a:ext cx="1994531" cy="940968"/>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2" descr="20170613_114843.jpg"/>
          <p:cNvPicPr preferRelativeResize="0">
            <a:picLocks noGrp="1"/>
          </p:cNvPicPr>
          <p:nvPr>
            <p:ph type="body" idx="1"/>
          </p:nvPr>
        </p:nvPicPr>
        <p:blipFill rotWithShape="1">
          <a:blip r:embed="rId3" cstate="print">
            <a:alphaModFix/>
          </a:blip>
          <a:srcRect l="13052" r="2946" b="-1"/>
          <a:stretch/>
        </p:blipFill>
        <p:spPr>
          <a:xfrm rot="10800000">
            <a:off x="21" y="14524"/>
            <a:ext cx="9143980" cy="6857990"/>
          </a:xfrm>
          <a:prstGeom prst="rect">
            <a:avLst/>
          </a:prstGeom>
          <a:noFill/>
          <a:ln>
            <a:noFill/>
          </a:ln>
        </p:spPr>
      </p:pic>
      <p:sp>
        <p:nvSpPr>
          <p:cNvPr id="310" name="Google Shape;310;p42"/>
          <p:cNvSpPr/>
          <p:nvPr/>
        </p:nvSpPr>
        <p:spPr>
          <a:xfrm>
            <a:off x="0" y="0"/>
            <a:ext cx="1854678" cy="2329132"/>
          </a:xfrm>
          <a:prstGeom prst="downArrow">
            <a:avLst>
              <a:gd name="adj1" fmla="val 100000"/>
              <a:gd name="adj2" fmla="val 2689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tx2"/>
              </a:solidFill>
              <a:latin typeface="Calibri"/>
              <a:ea typeface="Calibri"/>
              <a:cs typeface="Calibri"/>
              <a:sym typeface="Calibri"/>
            </a:endParaRPr>
          </a:p>
        </p:txBody>
      </p:sp>
      <p:sp>
        <p:nvSpPr>
          <p:cNvPr id="311" name="Google Shape;311;p42"/>
          <p:cNvSpPr txBox="1">
            <a:spLocks noGrp="1"/>
          </p:cNvSpPr>
          <p:nvPr>
            <p:ph type="title"/>
          </p:nvPr>
        </p:nvSpPr>
        <p:spPr>
          <a:xfrm>
            <a:off x="2" y="0"/>
            <a:ext cx="1673525" cy="1949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Calibri"/>
              <a:buNone/>
            </a:pPr>
            <a:r>
              <a:rPr lang="en-US" sz="1800" dirty="0">
                <a:solidFill>
                  <a:schemeClr val="lt1"/>
                </a:solidFill>
              </a:rPr>
              <a:t>KITCHEN</a:t>
            </a:r>
            <a:r>
              <a:rPr lang="en-US" sz="3100" dirty="0">
                <a:solidFill>
                  <a:schemeClr val="lt1"/>
                </a:solidFill>
              </a:rPr>
              <a:t> </a:t>
            </a:r>
            <a:br>
              <a:rPr lang="en-US" sz="3100" dirty="0">
                <a:solidFill>
                  <a:schemeClr val="lt1"/>
                </a:solidFill>
              </a:rPr>
            </a:br>
            <a:r>
              <a:rPr lang="en-US" sz="1800" dirty="0">
                <a:solidFill>
                  <a:schemeClr val="lt1"/>
                </a:solidFill>
              </a:rPr>
              <a:t>(IN PROGRESS)</a:t>
            </a:r>
            <a:endParaRPr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3" descr="20170622_174256.jpg"/>
          <p:cNvPicPr preferRelativeResize="0">
            <a:picLocks noGrp="1"/>
          </p:cNvPicPr>
          <p:nvPr>
            <p:ph type="body" idx="1"/>
          </p:nvPr>
        </p:nvPicPr>
        <p:blipFill rotWithShape="1">
          <a:blip r:embed="rId3" cstate="print">
            <a:alphaModFix/>
          </a:blip>
          <a:srcRect l="8323" r="3342" b="-1"/>
          <a:stretch/>
        </p:blipFill>
        <p:spPr>
          <a:xfrm rot="10800000">
            <a:off x="21" y="10"/>
            <a:ext cx="9143980" cy="6857990"/>
          </a:xfrm>
          <a:prstGeom prst="rect">
            <a:avLst/>
          </a:prstGeom>
          <a:noFill/>
          <a:ln>
            <a:noFill/>
          </a:ln>
        </p:spPr>
      </p:pic>
      <p:sp>
        <p:nvSpPr>
          <p:cNvPr id="318" name="Google Shape;318;p43"/>
          <p:cNvSpPr/>
          <p:nvPr/>
        </p:nvSpPr>
        <p:spPr>
          <a:xfrm>
            <a:off x="0" y="5512283"/>
            <a:ext cx="9144000" cy="422695"/>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9" name="Google Shape;319;p43"/>
          <p:cNvCxnSpPr/>
          <p:nvPr/>
        </p:nvCxnSpPr>
        <p:spPr>
          <a:xfrm>
            <a:off x="0" y="5449017"/>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320" name="Google Shape;320;p43"/>
          <p:cNvCxnSpPr/>
          <p:nvPr/>
        </p:nvCxnSpPr>
        <p:spPr>
          <a:xfrm>
            <a:off x="0" y="5988203"/>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321" name="Google Shape;321;p43"/>
          <p:cNvSpPr txBox="1">
            <a:spLocks noGrp="1"/>
          </p:cNvSpPr>
          <p:nvPr>
            <p:ph type="title"/>
          </p:nvPr>
        </p:nvSpPr>
        <p:spPr>
          <a:xfrm>
            <a:off x="401533" y="5351746"/>
            <a:ext cx="8408194"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Calibri"/>
              <a:buNone/>
            </a:pPr>
            <a:r>
              <a:rPr lang="en-US" sz="3100" dirty="0">
                <a:solidFill>
                  <a:schemeClr val="lt1"/>
                </a:solidFill>
              </a:rPr>
              <a:t>KITCHEN ( AFTER)</a:t>
            </a:r>
            <a:endParaRPr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4" descr="20170118_203324.jpg"/>
          <p:cNvPicPr preferRelativeResize="0"/>
          <p:nvPr/>
        </p:nvPicPr>
        <p:blipFill rotWithShape="1">
          <a:blip r:embed="rId3" cstate="print">
            <a:alphaModFix/>
          </a:blip>
          <a:srcRect l="6675" r="23554"/>
          <a:stretch/>
        </p:blipFill>
        <p:spPr>
          <a:xfrm rot="5400000">
            <a:off x="4731394" y="-160074"/>
            <a:ext cx="4253215" cy="4572001"/>
          </a:xfrm>
          <a:prstGeom prst="rect">
            <a:avLst/>
          </a:prstGeom>
          <a:noFill/>
          <a:ln>
            <a:noFill/>
          </a:ln>
        </p:spPr>
      </p:pic>
      <p:pic>
        <p:nvPicPr>
          <p:cNvPr id="328" name="Google Shape;328;p44" descr="20170118_143516.jpg"/>
          <p:cNvPicPr preferRelativeResize="0">
            <a:picLocks noGrp="1"/>
          </p:cNvPicPr>
          <p:nvPr>
            <p:ph type="body" idx="1"/>
          </p:nvPr>
        </p:nvPicPr>
        <p:blipFill rotWithShape="1">
          <a:blip r:embed="rId4" cstate="print">
            <a:alphaModFix/>
          </a:blip>
          <a:srcRect r="30241"/>
          <a:stretch/>
        </p:blipFill>
        <p:spPr>
          <a:xfrm rot="5400000">
            <a:off x="159731" y="-159731"/>
            <a:ext cx="4252532" cy="4571995"/>
          </a:xfrm>
          <a:prstGeom prst="rect">
            <a:avLst/>
          </a:prstGeom>
          <a:noFill/>
          <a:ln>
            <a:noFill/>
          </a:ln>
        </p:spPr>
      </p:pic>
      <p:cxnSp>
        <p:nvCxnSpPr>
          <p:cNvPr id="329" name="Google Shape;329;p44"/>
          <p:cNvCxnSpPr/>
          <p:nvPr/>
        </p:nvCxnSpPr>
        <p:spPr>
          <a:xfrm>
            <a:off x="4572000" y="-680"/>
            <a:ext cx="0" cy="4242816"/>
          </a:xfrm>
          <a:prstGeom prst="straightConnector1">
            <a:avLst/>
          </a:prstGeom>
          <a:noFill/>
          <a:ln w="101600" cap="flat" cmpd="sng">
            <a:solidFill>
              <a:schemeClr val="lt1"/>
            </a:solidFill>
            <a:prstDash val="solid"/>
            <a:round/>
            <a:headEnd type="none" w="sm" len="sm"/>
            <a:tailEnd type="none" w="sm" len="sm"/>
          </a:ln>
        </p:spPr>
      </p:cxnSp>
      <p:cxnSp>
        <p:nvCxnSpPr>
          <p:cNvPr id="330" name="Google Shape;330;p44"/>
          <p:cNvCxnSpPr/>
          <p:nvPr/>
        </p:nvCxnSpPr>
        <p:spPr>
          <a:xfrm>
            <a:off x="-1" y="4242136"/>
            <a:ext cx="9144001" cy="0"/>
          </a:xfrm>
          <a:prstGeom prst="straightConnector1">
            <a:avLst/>
          </a:prstGeom>
          <a:noFill/>
          <a:ln w="101600" cap="flat" cmpd="sng">
            <a:solidFill>
              <a:schemeClr val="lt1"/>
            </a:solidFill>
            <a:prstDash val="solid"/>
            <a:round/>
            <a:headEnd type="none" w="sm" len="sm"/>
            <a:tailEnd type="none" w="sm" len="sm"/>
          </a:ln>
        </p:spPr>
      </p:cxnSp>
      <p:sp>
        <p:nvSpPr>
          <p:cNvPr id="331" name="Google Shape;331;p44"/>
          <p:cNvSpPr txBox="1">
            <a:spLocks noGrp="1"/>
          </p:cNvSpPr>
          <p:nvPr>
            <p:ph type="title"/>
          </p:nvPr>
        </p:nvSpPr>
        <p:spPr>
          <a:xfrm>
            <a:off x="457202" y="4701400"/>
            <a:ext cx="8192729" cy="100131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dirty="0">
                <a:solidFill>
                  <a:schemeClr val="lt1"/>
                </a:solidFill>
                <a:latin typeface="Calibri"/>
                <a:ea typeface="Calibri"/>
                <a:cs typeface="Calibri"/>
                <a:sym typeface="Calibri"/>
              </a:rPr>
              <a:t>    </a:t>
            </a:r>
            <a:r>
              <a:rPr lang="en-US" sz="4800" dirty="0">
                <a:solidFill>
                  <a:srgbClr val="ED1B23"/>
                </a:solidFill>
                <a:latin typeface="Calibri"/>
                <a:ea typeface="Calibri"/>
                <a:cs typeface="Calibri"/>
                <a:sym typeface="Calibri"/>
              </a:rPr>
              <a:t>Tankless Water heater install</a:t>
            </a:r>
            <a:endParaRPr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5" descr="20170622_174102 (1).jpg"/>
          <p:cNvPicPr preferRelativeResize="0">
            <a:picLocks noGrp="1"/>
          </p:cNvPicPr>
          <p:nvPr>
            <p:ph type="body" idx="1"/>
          </p:nvPr>
        </p:nvPicPr>
        <p:blipFill rotWithShape="1">
          <a:blip r:embed="rId3" cstate="print">
            <a:alphaModFix/>
          </a:blip>
          <a:srcRect l="16408" r="13821"/>
          <a:stretch/>
        </p:blipFill>
        <p:spPr>
          <a:xfrm rot="5400000">
            <a:off x="4731394" y="-160074"/>
            <a:ext cx="4253215" cy="4572001"/>
          </a:xfrm>
          <a:prstGeom prst="rect">
            <a:avLst/>
          </a:prstGeom>
          <a:noFill/>
          <a:ln>
            <a:noFill/>
          </a:ln>
        </p:spPr>
      </p:pic>
      <p:pic>
        <p:nvPicPr>
          <p:cNvPr id="338" name="Google Shape;338;p45" descr="20170620_163606.jpg"/>
          <p:cNvPicPr preferRelativeResize="0"/>
          <p:nvPr/>
        </p:nvPicPr>
        <p:blipFill rotWithShape="1">
          <a:blip r:embed="rId4" cstate="print">
            <a:alphaModFix/>
          </a:blip>
          <a:srcRect l="2941" r="27300"/>
          <a:stretch/>
        </p:blipFill>
        <p:spPr>
          <a:xfrm rot="5400000">
            <a:off x="159731" y="-159731"/>
            <a:ext cx="4252532" cy="4571995"/>
          </a:xfrm>
          <a:prstGeom prst="rect">
            <a:avLst/>
          </a:prstGeom>
          <a:noFill/>
          <a:ln>
            <a:noFill/>
          </a:ln>
        </p:spPr>
      </p:pic>
      <p:cxnSp>
        <p:nvCxnSpPr>
          <p:cNvPr id="339" name="Google Shape;339;p45"/>
          <p:cNvCxnSpPr/>
          <p:nvPr/>
        </p:nvCxnSpPr>
        <p:spPr>
          <a:xfrm>
            <a:off x="4572000" y="-680"/>
            <a:ext cx="0" cy="4242816"/>
          </a:xfrm>
          <a:prstGeom prst="straightConnector1">
            <a:avLst/>
          </a:prstGeom>
          <a:noFill/>
          <a:ln w="101600" cap="flat" cmpd="sng">
            <a:solidFill>
              <a:schemeClr val="lt1"/>
            </a:solidFill>
            <a:prstDash val="solid"/>
            <a:round/>
            <a:headEnd type="none" w="sm" len="sm"/>
            <a:tailEnd type="none" w="sm" len="sm"/>
          </a:ln>
        </p:spPr>
      </p:cxnSp>
      <p:cxnSp>
        <p:nvCxnSpPr>
          <p:cNvPr id="340" name="Google Shape;340;p45"/>
          <p:cNvCxnSpPr/>
          <p:nvPr/>
        </p:nvCxnSpPr>
        <p:spPr>
          <a:xfrm>
            <a:off x="-1" y="4242136"/>
            <a:ext cx="9144001" cy="0"/>
          </a:xfrm>
          <a:prstGeom prst="straightConnector1">
            <a:avLst/>
          </a:prstGeom>
          <a:noFill/>
          <a:ln w="101600" cap="flat" cmpd="sng">
            <a:solidFill>
              <a:schemeClr val="lt1"/>
            </a:solidFill>
            <a:prstDash val="solid"/>
            <a:round/>
            <a:headEnd type="none" w="sm" len="sm"/>
            <a:tailEnd type="none" w="sm" len="sm"/>
          </a:ln>
        </p:spPr>
      </p:cxnSp>
      <p:sp>
        <p:nvSpPr>
          <p:cNvPr id="341" name="Google Shape;341;p45"/>
          <p:cNvSpPr txBox="1">
            <a:spLocks noGrp="1"/>
          </p:cNvSpPr>
          <p:nvPr>
            <p:ph type="title"/>
          </p:nvPr>
        </p:nvSpPr>
        <p:spPr>
          <a:xfrm>
            <a:off x="457202" y="4385070"/>
            <a:ext cx="8192729" cy="13176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   </a:t>
            </a:r>
            <a:r>
              <a:rPr lang="en-US" sz="4800">
                <a:solidFill>
                  <a:srgbClr val="ED1B23"/>
                </a:solidFill>
                <a:latin typeface="Calibri"/>
                <a:ea typeface="Calibri"/>
                <a:cs typeface="Calibri"/>
                <a:sym typeface="Calibri"/>
              </a:rPr>
              <a:t>Garage &amp; Basement Finished</a:t>
            </a:r>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0" y="295422"/>
            <a:ext cx="8686799" cy="112221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3E88"/>
              </a:buClr>
              <a:buSzPts val="4400"/>
              <a:buFont typeface="Calibri"/>
              <a:buNone/>
            </a:pPr>
            <a:r>
              <a:rPr lang="en-US" dirty="0">
                <a:solidFill>
                  <a:srgbClr val="023E88"/>
                </a:solidFill>
              </a:rPr>
              <a:t>6 </a:t>
            </a:r>
            <a:r>
              <a:rPr lang="en-US" sz="3600" dirty="0">
                <a:solidFill>
                  <a:srgbClr val="023E88"/>
                </a:solidFill>
              </a:rPr>
              <a:t>MCELWAIN AVE COHOES </a:t>
            </a:r>
            <a:r>
              <a:rPr lang="en-US" dirty="0">
                <a:solidFill>
                  <a:srgbClr val="023E88"/>
                </a:solidFill>
              </a:rPr>
              <a:t>(3) </a:t>
            </a:r>
            <a:r>
              <a:rPr lang="en-US" sz="2400" dirty="0">
                <a:solidFill>
                  <a:srgbClr val="023E88"/>
                </a:solidFill>
              </a:rPr>
              <a:t>Offers</a:t>
            </a:r>
            <a:endParaRPr sz="2400" dirty="0"/>
          </a:p>
        </p:txBody>
      </p:sp>
      <p:sp>
        <p:nvSpPr>
          <p:cNvPr id="348" name="Google Shape;348;p46"/>
          <p:cNvSpPr txBox="1">
            <a:spLocks noGrp="1"/>
          </p:cNvSpPr>
          <p:nvPr>
            <p:ph type="body" idx="1"/>
          </p:nvPr>
        </p:nvSpPr>
        <p:spPr>
          <a:xfrm>
            <a:off x="457200" y="1219200"/>
            <a:ext cx="8229600" cy="5638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Purchased Property for </a:t>
            </a:r>
            <a:r>
              <a:rPr lang="en-US" dirty="0">
                <a:solidFill>
                  <a:srgbClr val="FF0000"/>
                </a:solidFill>
              </a:rPr>
              <a:t>$80,000   </a:t>
            </a:r>
            <a:r>
              <a:rPr lang="en-US" b="1" dirty="0">
                <a:solidFill>
                  <a:schemeClr val="accent1"/>
                </a:solidFill>
              </a:rPr>
              <a:t>(Homepath)</a:t>
            </a:r>
            <a:endParaRPr b="1" dirty="0"/>
          </a:p>
          <a:p>
            <a:pPr marL="342900" lvl="0" indent="-342900" algn="l" rtl="0">
              <a:spcBef>
                <a:spcPts val="640"/>
              </a:spcBef>
              <a:spcAft>
                <a:spcPts val="0"/>
              </a:spcAft>
              <a:buClr>
                <a:schemeClr val="dk1"/>
              </a:buClr>
              <a:buSzPts val="3200"/>
              <a:buChar char="•"/>
            </a:pPr>
            <a:r>
              <a:rPr lang="en-US" dirty="0"/>
              <a:t>Repair cost </a:t>
            </a:r>
            <a:r>
              <a:rPr lang="en-US" dirty="0">
                <a:solidFill>
                  <a:srgbClr val="FF0000"/>
                </a:solidFill>
              </a:rPr>
              <a:t>$8,500</a:t>
            </a:r>
            <a:endParaRPr dirty="0"/>
          </a:p>
          <a:p>
            <a:pPr marL="342900" lvl="0" indent="-342900" algn="l" rtl="0">
              <a:spcBef>
                <a:spcPts val="640"/>
              </a:spcBef>
              <a:spcAft>
                <a:spcPts val="0"/>
              </a:spcAft>
              <a:buClr>
                <a:schemeClr val="dk1"/>
              </a:buClr>
              <a:buSzPts val="3200"/>
              <a:buChar char="•"/>
            </a:pPr>
            <a:r>
              <a:rPr lang="en-US" dirty="0"/>
              <a:t> School and Property taxes prorated 3 months were </a:t>
            </a:r>
            <a:r>
              <a:rPr lang="en-US" dirty="0">
                <a:solidFill>
                  <a:srgbClr val="FF0000"/>
                </a:solidFill>
              </a:rPr>
              <a:t>$1,400 </a:t>
            </a:r>
            <a:r>
              <a:rPr lang="en-US" dirty="0"/>
              <a:t>, Additional holding cost </a:t>
            </a:r>
            <a:r>
              <a:rPr lang="en-US" dirty="0">
                <a:solidFill>
                  <a:srgbClr val="FF0000"/>
                </a:solidFill>
              </a:rPr>
              <a:t>$300.00</a:t>
            </a:r>
            <a:endParaRPr dirty="0"/>
          </a:p>
          <a:p>
            <a:pPr marL="342900" lvl="0" indent="-342900" algn="l" rtl="0">
              <a:spcBef>
                <a:spcPts val="640"/>
              </a:spcBef>
              <a:spcAft>
                <a:spcPts val="0"/>
              </a:spcAft>
              <a:buClr>
                <a:schemeClr val="dk1"/>
              </a:buClr>
              <a:buSzPts val="3200"/>
              <a:buChar char="•"/>
            </a:pPr>
            <a:r>
              <a:rPr lang="en-US" dirty="0"/>
              <a:t>Remodeled Kitchen, bathrooms, basement, electrical, garage, landscaping, and plumbing.</a:t>
            </a:r>
            <a:endParaRPr dirty="0"/>
          </a:p>
          <a:p>
            <a:pPr marL="342900" lvl="0" indent="-342900" algn="l" rtl="0">
              <a:spcBef>
                <a:spcPts val="640"/>
              </a:spcBef>
              <a:spcAft>
                <a:spcPts val="0"/>
              </a:spcAft>
              <a:buClr>
                <a:schemeClr val="dk1"/>
              </a:buClr>
              <a:buSzPts val="3200"/>
              <a:buChar char="•"/>
            </a:pPr>
            <a:r>
              <a:rPr lang="en-US" dirty="0"/>
              <a:t>Listed the property for   </a:t>
            </a:r>
            <a:r>
              <a:rPr lang="en-US" b="1" dirty="0">
                <a:solidFill>
                  <a:srgbClr val="00B050"/>
                </a:solidFill>
              </a:rPr>
              <a:t>$149,000</a:t>
            </a:r>
            <a:endParaRPr b="1" dirty="0"/>
          </a:p>
          <a:p>
            <a:pPr marL="342900" lvl="0" indent="-342900" algn="l" rtl="0">
              <a:spcBef>
                <a:spcPts val="640"/>
              </a:spcBef>
              <a:spcAft>
                <a:spcPts val="0"/>
              </a:spcAft>
              <a:buClr>
                <a:schemeClr val="dk1"/>
              </a:buClr>
              <a:buSzPts val="3200"/>
              <a:buChar char="•"/>
            </a:pPr>
            <a:r>
              <a:rPr lang="en-US" dirty="0"/>
              <a:t>Sold multiple offers       </a:t>
            </a:r>
            <a:r>
              <a:rPr lang="en-US" b="1" dirty="0"/>
              <a:t> </a:t>
            </a:r>
            <a:r>
              <a:rPr lang="en-US" b="1" dirty="0">
                <a:solidFill>
                  <a:srgbClr val="00B050"/>
                </a:solidFill>
              </a:rPr>
              <a:t>$153,000</a:t>
            </a:r>
            <a:endParaRPr b="1" dirty="0"/>
          </a:p>
          <a:p>
            <a:pPr marL="342900" lvl="0" indent="-342900" algn="l" rtl="0">
              <a:spcBef>
                <a:spcPts val="640"/>
              </a:spcBef>
              <a:spcAft>
                <a:spcPts val="0"/>
              </a:spcAft>
              <a:buClr>
                <a:srgbClr val="ED1B23"/>
              </a:buClr>
              <a:buSzPts val="3200"/>
              <a:buChar char="•"/>
            </a:pPr>
            <a:r>
              <a:rPr lang="en-US" dirty="0">
                <a:solidFill>
                  <a:srgbClr val="ED1B23"/>
                </a:solidFill>
              </a:rPr>
              <a:t>Minus buyer agent commission 2.5%  $3,825</a:t>
            </a:r>
            <a:endParaRPr dirty="0"/>
          </a:p>
          <a:p>
            <a:pPr marL="342900" lvl="0" indent="-342900" algn="l" rtl="0">
              <a:spcBef>
                <a:spcPts val="640"/>
              </a:spcBef>
              <a:spcAft>
                <a:spcPts val="0"/>
              </a:spcAft>
              <a:buClr>
                <a:schemeClr val="dk1"/>
              </a:buClr>
              <a:buSzPts val="3200"/>
              <a:buChar char="•"/>
            </a:pPr>
            <a:r>
              <a:rPr lang="en-US" dirty="0"/>
              <a:t>Net proceeds</a:t>
            </a:r>
            <a:endParaRPr dirty="0">
              <a:solidFill>
                <a:srgbClr val="00B050"/>
              </a:solidFill>
            </a:endParaRPr>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p:txBody>
      </p:sp>
      <p:sp>
        <p:nvSpPr>
          <p:cNvPr id="349" name="Google Shape;349;p46"/>
          <p:cNvSpPr txBox="1"/>
          <p:nvPr/>
        </p:nvSpPr>
        <p:spPr>
          <a:xfrm>
            <a:off x="4554609" y="5842337"/>
            <a:ext cx="28956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libri"/>
                <a:ea typeface="Calibri"/>
                <a:cs typeface="Calibri"/>
                <a:sym typeface="Calibri"/>
              </a:rPr>
              <a:t> </a:t>
            </a:r>
            <a:r>
              <a:rPr lang="en-US" sz="4000" b="1" dirty="0">
                <a:solidFill>
                  <a:srgbClr val="00B050"/>
                </a:solidFill>
                <a:latin typeface="Calibri"/>
                <a:ea typeface="Calibri"/>
                <a:cs typeface="Calibri"/>
                <a:sym typeface="Calibri"/>
              </a:rPr>
              <a:t>$58,675</a:t>
            </a:r>
            <a:endParaRPr sz="4000" b="1" dirty="0">
              <a:solidFill>
                <a:schemeClr val="dk1"/>
              </a:solidFill>
              <a:latin typeface="Calibri"/>
              <a:ea typeface="Calibri"/>
              <a:cs typeface="Calibri"/>
              <a:sym typeface="Calibri"/>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7"/>
          <p:cNvSpPr txBox="1">
            <a:spLocks noGrp="1"/>
          </p:cNvSpPr>
          <p:nvPr>
            <p:ph type="title"/>
          </p:nvPr>
        </p:nvSpPr>
        <p:spPr>
          <a:xfrm>
            <a:off x="-304800" y="239155"/>
            <a:ext cx="8839200" cy="90384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7B648"/>
              </a:buClr>
              <a:buSzPts val="4400"/>
              <a:buFont typeface="Calibri"/>
              <a:buNone/>
            </a:pPr>
            <a:r>
              <a:rPr lang="en-US">
                <a:solidFill>
                  <a:srgbClr val="37B648"/>
                </a:solidFill>
              </a:rPr>
              <a:t>      CLOSING CHECKS</a:t>
            </a:r>
            <a:endParaRPr/>
          </a:p>
        </p:txBody>
      </p:sp>
      <p:pic>
        <p:nvPicPr>
          <p:cNvPr id="356" name="Google Shape;356;p47" descr="20170809_113439.jpg"/>
          <p:cNvPicPr preferRelativeResize="0">
            <a:picLocks noGrp="1"/>
          </p:cNvPicPr>
          <p:nvPr>
            <p:ph type="body" idx="1"/>
          </p:nvPr>
        </p:nvPicPr>
        <p:blipFill rotWithShape="1">
          <a:blip r:embed="rId3" cstate="print">
            <a:alphaModFix/>
          </a:blip>
          <a:srcRect l="14074" t="1463" r="5039"/>
          <a:stretch/>
        </p:blipFill>
        <p:spPr>
          <a:xfrm rot="5400000">
            <a:off x="1714501" y="679430"/>
            <a:ext cx="5714998" cy="6642142"/>
          </a:xfrm>
          <a:prstGeom prst="rect">
            <a:avLst/>
          </a:prstGeom>
          <a:noFill/>
          <a:ln w="228600" cap="sq" cmpd="thickThin">
            <a:solidFill>
              <a:srgbClr val="000000"/>
            </a:solidFill>
            <a:prstDash val="solid"/>
            <a:miter lim="800000"/>
            <a:headEnd type="none" w="sm" len="sm"/>
            <a:tailEnd type="none" w="sm" len="sm"/>
          </a:ln>
        </p:spPr>
      </p:pic>
      <p:sp>
        <p:nvSpPr>
          <p:cNvPr id="357" name="Google Shape;357;p47"/>
          <p:cNvSpPr/>
          <p:nvPr/>
        </p:nvSpPr>
        <p:spPr>
          <a:xfrm>
            <a:off x="6515648" y="1981200"/>
            <a:ext cx="1219200" cy="9144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47"/>
          <p:cNvSpPr/>
          <p:nvPr/>
        </p:nvSpPr>
        <p:spPr>
          <a:xfrm>
            <a:off x="6248400" y="4800600"/>
            <a:ext cx="1219200" cy="9144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8"/>
          <p:cNvSpPr txBox="1">
            <a:spLocks noGrp="1"/>
          </p:cNvSpPr>
          <p:nvPr>
            <p:ph type="title"/>
          </p:nvPr>
        </p:nvSpPr>
        <p:spPr>
          <a:xfrm>
            <a:off x="228600" y="274638"/>
            <a:ext cx="8458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7B648"/>
              </a:buClr>
              <a:buSzPts val="4400"/>
              <a:buFont typeface="Calibri"/>
              <a:buNone/>
            </a:pPr>
            <a:r>
              <a:rPr lang="en-US">
                <a:solidFill>
                  <a:srgbClr val="37B648"/>
                </a:solidFill>
              </a:rPr>
              <a:t>KEY BANK RECEIPT</a:t>
            </a:r>
            <a:endParaRPr/>
          </a:p>
        </p:txBody>
      </p:sp>
      <p:pic>
        <p:nvPicPr>
          <p:cNvPr id="365" name="Google Shape;365;p48" descr="20170809_115057.jpg"/>
          <p:cNvPicPr preferRelativeResize="0">
            <a:picLocks noGrp="1"/>
          </p:cNvPicPr>
          <p:nvPr>
            <p:ph type="body" idx="1"/>
          </p:nvPr>
        </p:nvPicPr>
        <p:blipFill rotWithShape="1">
          <a:blip r:embed="rId3" cstate="print">
            <a:alphaModFix/>
          </a:blip>
          <a:srcRect l="11221" t="15818" b="5050"/>
          <a:stretch/>
        </p:blipFill>
        <p:spPr>
          <a:xfrm rot="5400000">
            <a:off x="1638297" y="2095504"/>
            <a:ext cx="5638800" cy="3886201"/>
          </a:xfrm>
          <a:prstGeom prst="rect">
            <a:avLst/>
          </a:prstGeom>
          <a:noFill/>
          <a:ln>
            <a:noFill/>
          </a:ln>
        </p:spPr>
      </p:pic>
      <p:sp>
        <p:nvSpPr>
          <p:cNvPr id="366" name="Google Shape;366;p48"/>
          <p:cNvSpPr/>
          <p:nvPr/>
        </p:nvSpPr>
        <p:spPr>
          <a:xfrm>
            <a:off x="4795325" y="3886200"/>
            <a:ext cx="1219200" cy="9144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560717" y="232902"/>
            <a:ext cx="7203058" cy="81373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ct val="100000"/>
              <a:buFont typeface="Calibri"/>
              <a:buNone/>
            </a:pPr>
            <a:r>
              <a:rPr lang="en-US" sz="3200" b="1" dirty="0">
                <a:solidFill>
                  <a:srgbClr val="FF0000"/>
                </a:solidFill>
              </a:rPr>
              <a:t>BANK OWNED </a:t>
            </a:r>
            <a:br>
              <a:rPr lang="en-US" sz="3200" b="1" dirty="0">
                <a:solidFill>
                  <a:srgbClr val="FF0000"/>
                </a:solidFill>
              </a:rPr>
            </a:br>
            <a:r>
              <a:rPr lang="en-US" sz="3200" b="1" dirty="0">
                <a:solidFill>
                  <a:srgbClr val="FF0000"/>
                </a:solidFill>
              </a:rPr>
              <a:t>PROPERTY WEBSITES</a:t>
            </a:r>
            <a:endParaRPr sz="3200" b="1" dirty="0"/>
          </a:p>
        </p:txBody>
      </p:sp>
      <p:sp>
        <p:nvSpPr>
          <p:cNvPr id="137" name="Google Shape;137;p19"/>
          <p:cNvSpPr txBox="1">
            <a:spLocks noGrp="1"/>
          </p:cNvSpPr>
          <p:nvPr>
            <p:ph type="body" idx="1"/>
          </p:nvPr>
        </p:nvSpPr>
        <p:spPr>
          <a:xfrm>
            <a:off x="457200" y="1038108"/>
            <a:ext cx="8229600" cy="581989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b="1" dirty="0">
                <a:solidFill>
                  <a:schemeClr val="accent1"/>
                </a:solidFill>
              </a:rPr>
              <a:t>Local ENYR MLS</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Hudhomestore.com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Homepath.com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Auction.com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Xhome.com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Hubzu.com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Reo.wellsfargo.com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offersubmission.com</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Res.Net</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A-1Reo</a:t>
            </a:r>
            <a:endParaRPr b="1" dirty="0">
              <a:solidFill>
                <a:schemeClr val="accent1"/>
              </a:solidFill>
            </a:endParaRPr>
          </a:p>
          <a:p>
            <a:pPr marL="342900" lvl="0" indent="-342900" algn="l" rtl="0">
              <a:spcBef>
                <a:spcPts val="592"/>
              </a:spcBef>
              <a:spcAft>
                <a:spcPts val="0"/>
              </a:spcAft>
              <a:buClr>
                <a:schemeClr val="dk1"/>
              </a:buClr>
              <a:buSzPct val="100000"/>
              <a:buChar char="•"/>
            </a:pPr>
            <a:r>
              <a:rPr lang="en-US" b="1" dirty="0">
                <a:solidFill>
                  <a:schemeClr val="accent1"/>
                </a:solidFill>
              </a:rPr>
              <a:t>Craigslist.com</a:t>
            </a:r>
            <a:endParaRPr b="1" dirty="0">
              <a:solidFill>
                <a:schemeClr val="accent1"/>
              </a:solidFill>
            </a:endParaRPr>
          </a:p>
          <a:p>
            <a:pPr marL="342900" lvl="0" indent="-154940" algn="l" rtl="0">
              <a:spcBef>
                <a:spcPts val="592"/>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p:txBody>
      </p:sp>
      <p:sp>
        <p:nvSpPr>
          <p:cNvPr id="138" name="Google Shape;138;p19"/>
          <p:cNvSpPr txBox="1"/>
          <p:nvPr/>
        </p:nvSpPr>
        <p:spPr>
          <a:xfrm>
            <a:off x="457200" y="6442505"/>
            <a:ext cx="79248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u="none" strike="noStrike" cap="none" dirty="0">
                <a:solidFill>
                  <a:srgbClr val="FF0000"/>
                </a:solidFill>
                <a:latin typeface="Calibri"/>
                <a:ea typeface="Calibri"/>
                <a:cs typeface="Calibri"/>
                <a:sym typeface="Calibri"/>
              </a:rPr>
              <a:t>This is just a few that exist. There are many to choose from</a:t>
            </a:r>
            <a:r>
              <a:rPr lang="en-US" sz="2400" b="0" i="1" u="none" strike="noStrike" cap="none" dirty="0">
                <a:solidFill>
                  <a:schemeClr val="dk1"/>
                </a:solidFill>
                <a:latin typeface="Calibri"/>
                <a:ea typeface="Calibri"/>
                <a:cs typeface="Calibri"/>
                <a:sym typeface="Calibri"/>
              </a:rPr>
              <a:t>.</a:t>
            </a:r>
            <a:endParaRPr dirty="0"/>
          </a:p>
          <a:p>
            <a:pPr marL="0" marR="0" lvl="0" indent="0" algn="ctr" rtl="0">
              <a:spcBef>
                <a:spcPts val="0"/>
              </a:spcBef>
              <a:spcAft>
                <a:spcPts val="0"/>
              </a:spcAft>
              <a:buNone/>
            </a:pPr>
            <a:endParaRPr sz="2400" b="0" i="1" u="none" strike="noStrike" cap="none" dirty="0">
              <a:solidFill>
                <a:schemeClr val="dk1"/>
              </a:solidFill>
              <a:latin typeface="Calibri"/>
              <a:ea typeface="Calibri"/>
              <a:cs typeface="Calibri"/>
              <a:sym typeface="Calibri"/>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b="1" dirty="0">
                <a:solidFill>
                  <a:srgbClr val="FF0000"/>
                </a:solidFill>
              </a:rPr>
              <a:t>Trusted Vendors</a:t>
            </a:r>
            <a:br>
              <a:rPr lang="en-US" b="1" dirty="0">
                <a:solidFill>
                  <a:srgbClr val="FF0000"/>
                </a:solidFill>
              </a:rPr>
            </a:br>
            <a:r>
              <a:rPr lang="en-US" b="1" dirty="0">
                <a:solidFill>
                  <a:srgbClr val="FF0000"/>
                </a:solidFill>
              </a:rPr>
              <a:t>Wholesale</a:t>
            </a:r>
            <a:endParaRPr b="1" dirty="0"/>
          </a:p>
        </p:txBody>
      </p:sp>
      <p:sp>
        <p:nvSpPr>
          <p:cNvPr id="372" name="Google Shape;372;p49"/>
          <p:cNvSpPr txBox="1">
            <a:spLocks noGrp="1"/>
          </p:cNvSpPr>
          <p:nvPr>
            <p:ph type="body" idx="1"/>
          </p:nvPr>
        </p:nvSpPr>
        <p:spPr>
          <a:xfrm>
            <a:off x="0" y="1600204"/>
            <a:ext cx="91440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US" dirty="0"/>
              <a:t>Kamco Supply Corp. -  Drywall &amp; supply, molding’s  </a:t>
            </a:r>
            <a:endParaRPr dirty="0"/>
          </a:p>
          <a:p>
            <a:pPr marL="342900" lvl="0" indent="-342900" algn="l" rtl="0">
              <a:spcBef>
                <a:spcPts val="640"/>
              </a:spcBef>
              <a:spcAft>
                <a:spcPts val="0"/>
              </a:spcAft>
              <a:buClr>
                <a:schemeClr val="dk1"/>
              </a:buClr>
              <a:buSzPts val="3200"/>
              <a:buChar char="•"/>
            </a:pPr>
            <a:r>
              <a:rPr lang="en-US" dirty="0"/>
              <a:t>Bryant Northeast -       Tankless water heaters, HVAC</a:t>
            </a:r>
            <a:endParaRPr dirty="0"/>
          </a:p>
          <a:p>
            <a:pPr marL="342900" lvl="0" indent="-342900" algn="l" rtl="0">
              <a:spcBef>
                <a:spcPts val="640"/>
              </a:spcBef>
              <a:spcAft>
                <a:spcPts val="0"/>
              </a:spcAft>
              <a:buClr>
                <a:schemeClr val="dk1"/>
              </a:buClr>
              <a:buSzPts val="3200"/>
              <a:buChar char="•"/>
            </a:pPr>
            <a:r>
              <a:rPr lang="en-US" dirty="0"/>
              <a:t>Prosource of Albany  - Flooring, kitchen cabinets</a:t>
            </a:r>
            <a:endParaRPr dirty="0"/>
          </a:p>
          <a:p>
            <a:pPr marL="342900" lvl="0" indent="-342900" algn="l" rtl="0">
              <a:spcBef>
                <a:spcPts val="640"/>
              </a:spcBef>
              <a:spcAft>
                <a:spcPts val="0"/>
              </a:spcAft>
              <a:buClr>
                <a:schemeClr val="dk1"/>
              </a:buClr>
              <a:buSzPts val="3200"/>
              <a:buChar char="•"/>
            </a:pPr>
            <a:r>
              <a:rPr lang="en-US" dirty="0"/>
              <a:t>Ral-Supply                   - HVAC equipment </a:t>
            </a:r>
            <a:endParaRPr dirty="0"/>
          </a:p>
          <a:p>
            <a:pPr marL="342900" lvl="0" indent="-342900" algn="l" rtl="0">
              <a:spcBef>
                <a:spcPts val="640"/>
              </a:spcBef>
              <a:spcAft>
                <a:spcPts val="0"/>
              </a:spcAft>
              <a:buClr>
                <a:schemeClr val="dk1"/>
              </a:buClr>
              <a:buSzPts val="3200"/>
              <a:buChar char="•"/>
            </a:pPr>
            <a:r>
              <a:rPr lang="en-US" dirty="0"/>
              <a:t>Alside Albany             -  Windows, siding</a:t>
            </a:r>
            <a:endParaRPr dirty="0"/>
          </a:p>
          <a:p>
            <a:pPr marL="342900" lvl="0" indent="-342900" algn="l" rtl="0">
              <a:spcBef>
                <a:spcPts val="640"/>
              </a:spcBef>
              <a:spcAft>
                <a:spcPts val="0"/>
              </a:spcAft>
              <a:buClr>
                <a:schemeClr val="dk1"/>
              </a:buClr>
              <a:buSzPts val="3200"/>
              <a:buChar char="•"/>
            </a:pPr>
            <a:r>
              <a:rPr lang="en-US" dirty="0"/>
              <a:t>ABC Supply                 -  Siding, roofing</a:t>
            </a:r>
            <a:endParaRPr dirty="0"/>
          </a:p>
          <a:p>
            <a:pPr marL="342900" lvl="0" indent="-342900" algn="l" rtl="0">
              <a:spcBef>
                <a:spcPts val="640"/>
              </a:spcBef>
              <a:spcAft>
                <a:spcPts val="0"/>
              </a:spcAft>
              <a:buClr>
                <a:schemeClr val="dk1"/>
              </a:buClr>
              <a:buSzPts val="3200"/>
              <a:buChar char="•"/>
            </a:pPr>
            <a:r>
              <a:rPr lang="en-US" dirty="0"/>
              <a:t>City Electric                -  Electrical supplies </a:t>
            </a:r>
            <a:endParaRPr dirty="0"/>
          </a:p>
          <a:p>
            <a:pPr marL="342900" lvl="0" indent="-342900" algn="l" rtl="0">
              <a:spcBef>
                <a:spcPts val="640"/>
              </a:spcBef>
              <a:spcAft>
                <a:spcPts val="0"/>
              </a:spcAft>
              <a:buClr>
                <a:schemeClr val="dk1"/>
              </a:buClr>
              <a:buSzPts val="3200"/>
              <a:buChar char="•"/>
            </a:pPr>
            <a:r>
              <a:rPr lang="en-US" dirty="0"/>
              <a:t>Appliance Giant         - Appliances</a:t>
            </a:r>
            <a:endParaRPr dirty="0"/>
          </a:p>
          <a:p>
            <a:pPr marL="342900" lvl="0" indent="-139700" algn="l" rtl="0">
              <a:spcBef>
                <a:spcPts val="640"/>
              </a:spcBef>
              <a:spcAft>
                <a:spcPts val="0"/>
              </a:spcAft>
              <a:buClr>
                <a:schemeClr val="dk1"/>
              </a:buClr>
              <a:buSzPts val="3200"/>
              <a:buNone/>
            </a:pPr>
            <a:endParaRPr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0"/>
          <p:cNvSpPr txBox="1">
            <a:spLocks noGrp="1"/>
          </p:cNvSpPr>
          <p:nvPr>
            <p:ph type="title"/>
          </p:nvPr>
        </p:nvSpPr>
        <p:spPr>
          <a:xfrm>
            <a:off x="76200" y="274638"/>
            <a:ext cx="8610600" cy="1143000"/>
          </a:xfrm>
          <a:prstGeom prst="rect">
            <a:avLst/>
          </a:prstGeom>
          <a:noFill/>
          <a:ln>
            <a:noFill/>
          </a:ln>
        </p:spPr>
        <p:txBody>
          <a:bodyPr spcFirstLastPara="1" wrap="square" lIns="91425" tIns="45700" rIns="91425" bIns="45700" anchor="ctr" anchorCtr="0">
            <a:normAutofit/>
          </a:bodyPr>
          <a:lstStyle/>
          <a:p>
            <a:pPr marL="0" lvl="0" indent="0" algn="just" rtl="0">
              <a:spcBef>
                <a:spcPts val="0"/>
              </a:spcBef>
              <a:spcAft>
                <a:spcPts val="0"/>
              </a:spcAft>
              <a:buClr>
                <a:schemeClr val="lt1"/>
              </a:buClr>
              <a:buSzPts val="4400"/>
              <a:buFont typeface="Calibri"/>
              <a:buNone/>
            </a:pPr>
            <a:r>
              <a:rPr lang="en-US" dirty="0">
                <a:solidFill>
                  <a:schemeClr val="lt1"/>
                </a:solidFill>
              </a:rPr>
              <a:t>                </a:t>
            </a:r>
            <a:r>
              <a:rPr lang="en-US" dirty="0">
                <a:solidFill>
                  <a:srgbClr val="023E88"/>
                </a:solidFill>
              </a:rPr>
              <a:t>908 24</a:t>
            </a:r>
            <a:r>
              <a:rPr lang="en-US" baseline="30000" dirty="0">
                <a:solidFill>
                  <a:srgbClr val="023E88"/>
                </a:solidFill>
              </a:rPr>
              <a:t>TH</a:t>
            </a:r>
            <a:r>
              <a:rPr lang="en-US" dirty="0">
                <a:solidFill>
                  <a:srgbClr val="023E88"/>
                </a:solidFill>
              </a:rPr>
              <a:t> STREET</a:t>
            </a:r>
            <a:endParaRPr dirty="0"/>
          </a:p>
        </p:txBody>
      </p:sp>
      <p:sp>
        <p:nvSpPr>
          <p:cNvPr id="379" name="Google Shape;379;p50"/>
          <p:cNvSpPr txBox="1">
            <a:spLocks noGrp="1"/>
          </p:cNvSpPr>
          <p:nvPr>
            <p:ph type="body" idx="1"/>
          </p:nvPr>
        </p:nvSpPr>
        <p:spPr>
          <a:xfrm>
            <a:off x="457200" y="1600200"/>
            <a:ext cx="8229600" cy="5105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Purchased property for </a:t>
            </a:r>
            <a:r>
              <a:rPr lang="en-US" dirty="0">
                <a:solidFill>
                  <a:srgbClr val="FF0000"/>
                </a:solidFill>
              </a:rPr>
              <a:t>$52,000</a:t>
            </a:r>
            <a:endParaRPr dirty="0"/>
          </a:p>
          <a:p>
            <a:pPr marL="342900" lvl="0" indent="-342900" algn="l" rtl="0">
              <a:spcBef>
                <a:spcPts val="640"/>
              </a:spcBef>
              <a:spcAft>
                <a:spcPts val="0"/>
              </a:spcAft>
              <a:buClr>
                <a:schemeClr val="dk1"/>
              </a:buClr>
              <a:buSzPts val="3200"/>
              <a:buChar char="•"/>
            </a:pPr>
            <a:r>
              <a:rPr lang="en-US" dirty="0"/>
              <a:t>Totally gutted property down to studs</a:t>
            </a:r>
            <a:endParaRPr dirty="0"/>
          </a:p>
          <a:p>
            <a:pPr marL="342900" lvl="0" indent="-342900" algn="l" rtl="0">
              <a:spcBef>
                <a:spcPts val="640"/>
              </a:spcBef>
              <a:spcAft>
                <a:spcPts val="0"/>
              </a:spcAft>
              <a:buClr>
                <a:schemeClr val="dk1"/>
              </a:buClr>
              <a:buSzPts val="3200"/>
              <a:buChar char="•"/>
            </a:pPr>
            <a:r>
              <a:rPr lang="en-US" dirty="0"/>
              <a:t>Total rehab cost  </a:t>
            </a:r>
            <a:r>
              <a:rPr lang="en-US" dirty="0">
                <a:solidFill>
                  <a:srgbClr val="FF0000"/>
                </a:solidFill>
              </a:rPr>
              <a:t>$32,000</a:t>
            </a:r>
            <a:endParaRPr dirty="0"/>
          </a:p>
          <a:p>
            <a:pPr marL="342900" lvl="0" indent="-342900" algn="l" rtl="0">
              <a:spcBef>
                <a:spcPts val="640"/>
              </a:spcBef>
              <a:spcAft>
                <a:spcPts val="0"/>
              </a:spcAft>
              <a:buClr>
                <a:schemeClr val="dk1"/>
              </a:buClr>
              <a:buSzPts val="3200"/>
              <a:buChar char="•"/>
            </a:pPr>
            <a:r>
              <a:rPr lang="en-US" dirty="0"/>
              <a:t>Total cost to hold property for 14 months  </a:t>
            </a:r>
            <a:r>
              <a:rPr lang="en-US" dirty="0">
                <a:solidFill>
                  <a:srgbClr val="FF0000"/>
                </a:solidFill>
              </a:rPr>
              <a:t>$5,400</a:t>
            </a:r>
            <a:r>
              <a:rPr lang="en-US" dirty="0"/>
              <a:t>, Including taxes, insurance, utilities.</a:t>
            </a:r>
            <a:endParaRPr dirty="0"/>
          </a:p>
          <a:p>
            <a:pPr marL="342900" lvl="0" indent="-342900" algn="l" rtl="0">
              <a:spcBef>
                <a:spcPts val="640"/>
              </a:spcBef>
              <a:spcAft>
                <a:spcPts val="0"/>
              </a:spcAft>
              <a:buClr>
                <a:schemeClr val="dk1"/>
              </a:buClr>
              <a:buSzPts val="3200"/>
              <a:buChar char="•"/>
            </a:pPr>
            <a:r>
              <a:rPr lang="en-US" dirty="0"/>
              <a:t>Entire inside of building brand new</a:t>
            </a:r>
            <a:endParaRPr dirty="0"/>
          </a:p>
          <a:p>
            <a:pPr marL="342900" lvl="0" indent="-342900" algn="l" rtl="0">
              <a:spcBef>
                <a:spcPts val="640"/>
              </a:spcBef>
              <a:spcAft>
                <a:spcPts val="0"/>
              </a:spcAft>
              <a:buClr>
                <a:schemeClr val="dk1"/>
              </a:buClr>
              <a:buSzPts val="3200"/>
              <a:buChar char="•"/>
            </a:pPr>
            <a:r>
              <a:rPr lang="en-US" dirty="0"/>
              <a:t>Sold property For </a:t>
            </a:r>
            <a:r>
              <a:rPr lang="en-US" b="1" dirty="0">
                <a:solidFill>
                  <a:srgbClr val="00B050"/>
                </a:solidFill>
              </a:rPr>
              <a:t>$130,000</a:t>
            </a:r>
            <a:endParaRPr b="1" dirty="0"/>
          </a:p>
          <a:p>
            <a:pPr marL="342900" lvl="0" indent="-342900" algn="l" rtl="0">
              <a:spcBef>
                <a:spcPts val="640"/>
              </a:spcBef>
              <a:spcAft>
                <a:spcPts val="0"/>
              </a:spcAft>
              <a:buClr>
                <a:srgbClr val="ED1B23"/>
              </a:buClr>
              <a:buSzPts val="3200"/>
              <a:buChar char="•"/>
            </a:pPr>
            <a:r>
              <a:rPr lang="en-US" dirty="0">
                <a:solidFill>
                  <a:srgbClr val="ED1B23"/>
                </a:solidFill>
              </a:rPr>
              <a:t>No commission –Rent to own option</a:t>
            </a:r>
            <a:endParaRPr dirty="0"/>
          </a:p>
          <a:p>
            <a:pPr marL="342900" lvl="0" indent="-342900" algn="l" rtl="0">
              <a:spcBef>
                <a:spcPts val="640"/>
              </a:spcBef>
              <a:spcAft>
                <a:spcPts val="0"/>
              </a:spcAft>
              <a:buClr>
                <a:schemeClr val="dk1"/>
              </a:buClr>
              <a:buSzPts val="3200"/>
              <a:buChar char="•"/>
            </a:pPr>
            <a:r>
              <a:rPr lang="en-US" dirty="0"/>
              <a:t>Net proceeds</a:t>
            </a:r>
            <a:endParaRPr dirty="0">
              <a:solidFill>
                <a:srgbClr val="00B050"/>
              </a:solidFill>
            </a:endParaRPr>
          </a:p>
          <a:p>
            <a:pPr marL="342900" lvl="0" indent="-342900" algn="l" rtl="0">
              <a:spcBef>
                <a:spcPts val="640"/>
              </a:spcBef>
              <a:spcAft>
                <a:spcPts val="0"/>
              </a:spcAft>
              <a:buClr>
                <a:schemeClr val="dk1"/>
              </a:buClr>
              <a:buSzPts val="3200"/>
              <a:buNone/>
            </a:pPr>
            <a:endParaRPr dirty="0">
              <a:solidFill>
                <a:srgbClr val="00B050"/>
              </a:solidFill>
            </a:endParaRPr>
          </a:p>
          <a:p>
            <a:pPr marL="342900" lvl="0" indent="-139700" algn="l" rtl="0">
              <a:spcBef>
                <a:spcPts val="640"/>
              </a:spcBef>
              <a:spcAft>
                <a:spcPts val="0"/>
              </a:spcAft>
              <a:buClr>
                <a:schemeClr val="dk1"/>
              </a:buClr>
              <a:buSzPts val="3200"/>
              <a:buNone/>
            </a:pPr>
            <a:endParaRPr dirty="0"/>
          </a:p>
        </p:txBody>
      </p:sp>
      <p:sp>
        <p:nvSpPr>
          <p:cNvPr id="380" name="Google Shape;380;p50"/>
          <p:cNvSpPr txBox="1"/>
          <p:nvPr/>
        </p:nvSpPr>
        <p:spPr>
          <a:xfrm>
            <a:off x="3761118" y="5968222"/>
            <a:ext cx="38862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0B050"/>
                </a:solidFill>
                <a:latin typeface="Calibri"/>
                <a:ea typeface="Calibri"/>
                <a:cs typeface="Calibri"/>
                <a:sym typeface="Calibri"/>
              </a:rPr>
              <a:t>$40,600</a:t>
            </a:r>
            <a:endParaRPr sz="4000" b="1" dirty="0">
              <a:solidFill>
                <a:schemeClr val="dk1"/>
              </a:solidFill>
              <a:latin typeface="Calibri"/>
              <a:ea typeface="Calibri"/>
              <a:cs typeface="Calibri"/>
              <a:sym typeface="Calibri"/>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1" descr="020.JPG"/>
          <p:cNvPicPr preferRelativeResize="0">
            <a:picLocks noGrp="1"/>
          </p:cNvPicPr>
          <p:nvPr>
            <p:ph type="body" idx="1"/>
          </p:nvPr>
        </p:nvPicPr>
        <p:blipFill rotWithShape="1">
          <a:blip r:embed="rId3" cstate="print">
            <a:alphaModFix/>
          </a:blip>
          <a:srcRect r="2" b="8982"/>
          <a:stretch/>
        </p:blipFill>
        <p:spPr>
          <a:xfrm>
            <a:off x="21" y="10"/>
            <a:ext cx="5650972" cy="6857990"/>
          </a:xfrm>
          <a:prstGeom prst="rect">
            <a:avLst/>
          </a:prstGeom>
          <a:noFill/>
          <a:ln>
            <a:noFill/>
          </a:ln>
        </p:spPr>
      </p:pic>
      <p:sp>
        <p:nvSpPr>
          <p:cNvPr id="387" name="Google Shape;387;p51"/>
          <p:cNvSpPr txBox="1">
            <a:spLocks noGrp="1"/>
          </p:cNvSpPr>
          <p:nvPr>
            <p:ph type="title"/>
          </p:nvPr>
        </p:nvSpPr>
        <p:spPr>
          <a:xfrm>
            <a:off x="6115050" y="1595889"/>
            <a:ext cx="2572954" cy="38128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2400" b="1" dirty="0"/>
              <a:t>908 24</a:t>
            </a:r>
            <a:r>
              <a:rPr lang="en-US" sz="2400" b="1" baseline="30000" dirty="0"/>
              <a:t>TH</a:t>
            </a:r>
            <a:r>
              <a:rPr lang="en-US" sz="2400" b="1" dirty="0"/>
              <a:t> STREET, WATERVLIET</a:t>
            </a:r>
            <a:br>
              <a:rPr lang="en-US" sz="2400" b="1" dirty="0"/>
            </a:br>
            <a:br>
              <a:rPr lang="en-US" sz="2400" b="1" dirty="0"/>
            </a:br>
            <a:r>
              <a:rPr lang="en-US" sz="2400" b="1" dirty="0"/>
              <a:t>    A-1Reo.com</a:t>
            </a:r>
            <a:br>
              <a:rPr lang="en-US" sz="2400" b="1" dirty="0"/>
            </a:br>
            <a:r>
              <a:rPr lang="en-US" sz="2400" b="1" dirty="0"/>
              <a:t>( Selling broker)</a:t>
            </a:r>
            <a:endParaRPr sz="2400" b="1"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2" descr="IMG00082-20100525-1451.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w="38100" cap="sq" cmpd="sng">
            <a:solidFill>
              <a:srgbClr val="0070C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395" name="Google Shape;395;p52"/>
          <p:cNvSpPr txBox="1">
            <a:spLocks noGrp="1"/>
          </p:cNvSpPr>
          <p:nvPr>
            <p:ph type="title"/>
          </p:nvPr>
        </p:nvSpPr>
        <p:spPr>
          <a:xfrm>
            <a:off x="0" y="0"/>
            <a:ext cx="2122098" cy="2234242"/>
          </a:xfrm>
          <a:prstGeom prst="rect">
            <a:avLst/>
          </a:prstGeom>
          <a:solidFill>
            <a:srgbClr val="538CD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Calibri"/>
              <a:buNone/>
            </a:pPr>
            <a:r>
              <a:rPr lang="en-US" sz="3200" dirty="0">
                <a:solidFill>
                  <a:srgbClr val="FF0000"/>
                </a:solidFill>
              </a:rPr>
              <a:t>UPSTAIRS HALL WAY GUTTED</a:t>
            </a:r>
            <a:endParaRPr sz="3100" dirty="0">
              <a:solidFill>
                <a:srgbClr val="FF0000"/>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3" descr="IMG00090-20100525-1454.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a:noFill/>
          </a:ln>
        </p:spPr>
      </p:pic>
      <p:sp>
        <p:nvSpPr>
          <p:cNvPr id="402" name="Google Shape;402;p53"/>
          <p:cNvSpPr/>
          <p:nvPr/>
        </p:nvSpPr>
        <p:spPr>
          <a:xfrm>
            <a:off x="0" y="5906742"/>
            <a:ext cx="9144000" cy="736551"/>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03" name="Google Shape;403;p53"/>
          <p:cNvCxnSpPr/>
          <p:nvPr/>
        </p:nvCxnSpPr>
        <p:spPr>
          <a:xfrm>
            <a:off x="0" y="5837206"/>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404" name="Google Shape;404;p53"/>
          <p:cNvCxnSpPr/>
          <p:nvPr/>
        </p:nvCxnSpPr>
        <p:spPr>
          <a:xfrm>
            <a:off x="0" y="6704195"/>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405" name="Google Shape;405;p53"/>
          <p:cNvSpPr txBox="1">
            <a:spLocks noGrp="1"/>
          </p:cNvSpPr>
          <p:nvPr>
            <p:ph type="title"/>
          </p:nvPr>
        </p:nvSpPr>
        <p:spPr>
          <a:xfrm>
            <a:off x="358401" y="5921089"/>
            <a:ext cx="8408194"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D1B23"/>
              </a:buClr>
              <a:buSzPts val="3100"/>
              <a:buFont typeface="Calibri"/>
              <a:buNone/>
            </a:pPr>
            <a:r>
              <a:rPr lang="en-US" sz="3100" dirty="0">
                <a:solidFill>
                  <a:srgbClr val="ED1B23"/>
                </a:solidFill>
              </a:rPr>
              <a:t>Stair Way /Foyer</a:t>
            </a:r>
            <a:endParaRPr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4" descr="IMG00097-20100525-1457.jpg"/>
          <p:cNvPicPr preferRelativeResize="0">
            <a:picLocks noGrp="1"/>
          </p:cNvPicPr>
          <p:nvPr>
            <p:ph type="body" idx="1"/>
          </p:nvPr>
        </p:nvPicPr>
        <p:blipFill rotWithShape="1">
          <a:blip r:embed="rId3" cstate="print">
            <a:alphaModFix/>
          </a:blip>
          <a:srcRect/>
          <a:stretch/>
        </p:blipFill>
        <p:spPr>
          <a:xfrm>
            <a:off x="21" y="0"/>
            <a:ext cx="9143980" cy="6857990"/>
          </a:xfrm>
          <a:prstGeom prst="rect">
            <a:avLst/>
          </a:prstGeom>
          <a:noFill/>
          <a:ln>
            <a:noFill/>
          </a:ln>
        </p:spPr>
      </p:pic>
      <p:sp>
        <p:nvSpPr>
          <p:cNvPr id="412" name="Google Shape;412;p54"/>
          <p:cNvSpPr/>
          <p:nvPr/>
        </p:nvSpPr>
        <p:spPr>
          <a:xfrm>
            <a:off x="0" y="5906743"/>
            <a:ext cx="9144000" cy="736551"/>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13" name="Google Shape;413;p54"/>
          <p:cNvCxnSpPr/>
          <p:nvPr/>
        </p:nvCxnSpPr>
        <p:spPr>
          <a:xfrm>
            <a:off x="0" y="5854459"/>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414" name="Google Shape;414;p54"/>
          <p:cNvCxnSpPr/>
          <p:nvPr/>
        </p:nvCxnSpPr>
        <p:spPr>
          <a:xfrm>
            <a:off x="0" y="6695569"/>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415" name="Google Shape;415;p54"/>
          <p:cNvSpPr txBox="1">
            <a:spLocks noGrp="1"/>
          </p:cNvSpPr>
          <p:nvPr>
            <p:ph type="title"/>
          </p:nvPr>
        </p:nvSpPr>
        <p:spPr>
          <a:xfrm>
            <a:off x="332523" y="5895210"/>
            <a:ext cx="8408194"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D1B23"/>
              </a:buClr>
              <a:buSzPts val="3100"/>
              <a:buFont typeface="Calibri"/>
              <a:buNone/>
            </a:pPr>
            <a:r>
              <a:rPr lang="en-US" sz="3100" dirty="0">
                <a:solidFill>
                  <a:srgbClr val="ED1B23"/>
                </a:solidFill>
              </a:rPr>
              <a:t>Kitchen ( before)</a:t>
            </a:r>
            <a:endParaRPr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5" descr="025.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a:noFill/>
          </a:ln>
          <a:effectLst>
            <a:outerShdw blurRad="292100" dist="139700" dir="2700000" algn="tl" rotWithShape="0">
              <a:srgbClr val="333333">
                <a:alpha val="64705"/>
              </a:srgbClr>
            </a:outerShdw>
          </a:effectLst>
        </p:spPr>
      </p:pic>
      <p:sp>
        <p:nvSpPr>
          <p:cNvPr id="423" name="Google Shape;423;p55"/>
          <p:cNvSpPr txBox="1">
            <a:spLocks noGrp="1"/>
          </p:cNvSpPr>
          <p:nvPr>
            <p:ph type="title"/>
          </p:nvPr>
        </p:nvSpPr>
        <p:spPr>
          <a:xfrm>
            <a:off x="2" y="4"/>
            <a:ext cx="1889185" cy="2225615"/>
          </a:xfrm>
          <a:prstGeom prst="rect">
            <a:avLst/>
          </a:prstGeom>
          <a:solidFill>
            <a:srgbClr val="538CD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100"/>
              <a:buFont typeface="Calibri"/>
              <a:buNone/>
            </a:pPr>
            <a:r>
              <a:rPr lang="en-US" sz="3100">
                <a:solidFill>
                  <a:srgbClr val="FF0000"/>
                </a:solidFill>
              </a:rPr>
              <a:t>Kitchen</a:t>
            </a:r>
            <a:r>
              <a:rPr lang="en-US" sz="3100">
                <a:solidFill>
                  <a:schemeClr val="lt1"/>
                </a:solidFill>
              </a:rPr>
              <a:t> </a:t>
            </a:r>
            <a:br>
              <a:rPr lang="en-US" sz="3100">
                <a:solidFill>
                  <a:schemeClr val="lt1"/>
                </a:solidFill>
              </a:rPr>
            </a:br>
            <a:r>
              <a:rPr lang="en-US" sz="3100">
                <a:solidFill>
                  <a:srgbClr val="FF0000"/>
                </a:solidFill>
              </a:rPr>
              <a:t>(after)</a:t>
            </a:r>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6"/>
          <p:cNvSpPr txBox="1">
            <a:spLocks noGrp="1"/>
          </p:cNvSpPr>
          <p:nvPr>
            <p:ph type="title"/>
          </p:nvPr>
        </p:nvSpPr>
        <p:spPr>
          <a:xfrm>
            <a:off x="-228600" y="274638"/>
            <a:ext cx="89154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a:solidFill>
                  <a:srgbClr val="FF0000"/>
                </a:solidFill>
              </a:rPr>
              <a:t>REPAIRS</a:t>
            </a:r>
            <a:endParaRPr/>
          </a:p>
        </p:txBody>
      </p:sp>
      <p:sp>
        <p:nvSpPr>
          <p:cNvPr id="430" name="Google Shape;430;p56"/>
          <p:cNvSpPr txBox="1">
            <a:spLocks noGrp="1"/>
          </p:cNvSpPr>
          <p:nvPr>
            <p:ph type="body" idx="1"/>
          </p:nvPr>
        </p:nvSpPr>
        <p:spPr>
          <a:xfrm>
            <a:off x="457200" y="1524002"/>
            <a:ext cx="8229600" cy="4830763"/>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a:t>Before you start any fix &amp; flip project: </a:t>
            </a:r>
            <a:endParaRPr/>
          </a:p>
          <a:p>
            <a:pPr marL="742950" lvl="1" indent="-285750" algn="l" rtl="0">
              <a:spcBef>
                <a:spcPts val="518"/>
              </a:spcBef>
              <a:spcAft>
                <a:spcPts val="0"/>
              </a:spcAft>
              <a:buClr>
                <a:schemeClr val="dk1"/>
              </a:buClr>
              <a:buSzPct val="100000"/>
              <a:buChar char="–"/>
            </a:pPr>
            <a:r>
              <a:rPr lang="en-US"/>
              <a:t>Walk through property multiple times.</a:t>
            </a:r>
            <a:endParaRPr/>
          </a:p>
          <a:p>
            <a:pPr marL="742950" lvl="1" indent="-285750" algn="l" rtl="0">
              <a:spcBef>
                <a:spcPts val="518"/>
              </a:spcBef>
              <a:spcAft>
                <a:spcPts val="0"/>
              </a:spcAft>
              <a:buClr>
                <a:schemeClr val="dk1"/>
              </a:buClr>
              <a:buSzPct val="100000"/>
              <a:buChar char="–"/>
            </a:pPr>
            <a:r>
              <a:rPr lang="en-US"/>
              <a:t>Figure out what you can save from the materials and features that already exist in the house.</a:t>
            </a:r>
            <a:endParaRPr/>
          </a:p>
          <a:p>
            <a:pPr marL="342900" lvl="0" indent="-342900" algn="l" rtl="0">
              <a:spcBef>
                <a:spcPts val="592"/>
              </a:spcBef>
              <a:spcAft>
                <a:spcPts val="0"/>
              </a:spcAft>
              <a:buClr>
                <a:schemeClr val="dk1"/>
              </a:buClr>
              <a:buSzPct val="100000"/>
              <a:buChar char="•"/>
            </a:pPr>
            <a:r>
              <a:rPr lang="en-US"/>
              <a:t>Try to save kitchens, bathrooms, doors, and moldings on most projects. </a:t>
            </a:r>
            <a:endParaRPr/>
          </a:p>
          <a:p>
            <a:pPr marL="742950" lvl="1" indent="-285750" algn="l" rtl="0">
              <a:spcBef>
                <a:spcPts val="518"/>
              </a:spcBef>
              <a:spcAft>
                <a:spcPts val="0"/>
              </a:spcAft>
              <a:buClr>
                <a:schemeClr val="dk1"/>
              </a:buClr>
              <a:buSzPct val="100000"/>
              <a:buChar char="–"/>
            </a:pPr>
            <a:r>
              <a:rPr lang="en-US"/>
              <a:t>Very costly to replace. </a:t>
            </a:r>
            <a:endParaRPr/>
          </a:p>
          <a:p>
            <a:pPr marL="742950" lvl="1" indent="-285750" algn="l" rtl="0">
              <a:spcBef>
                <a:spcPts val="518"/>
              </a:spcBef>
              <a:spcAft>
                <a:spcPts val="0"/>
              </a:spcAft>
              <a:buClr>
                <a:schemeClr val="dk1"/>
              </a:buClr>
              <a:buSzPct val="100000"/>
              <a:buChar char="–"/>
            </a:pPr>
            <a:r>
              <a:rPr lang="en-US"/>
              <a:t>These items can be fixed or enhanced in some way to make them look better than they once appeared.</a:t>
            </a:r>
            <a:endParaRPr/>
          </a:p>
          <a:p>
            <a:pPr marL="742950" lvl="1" indent="-285750" algn="l" rtl="0">
              <a:spcBef>
                <a:spcPts val="518"/>
              </a:spcBef>
              <a:spcAft>
                <a:spcPts val="0"/>
              </a:spcAft>
              <a:buClr>
                <a:schemeClr val="dk1"/>
              </a:buClr>
              <a:buSzPct val="100000"/>
              <a:buChar char="–"/>
            </a:pPr>
            <a:r>
              <a:rPr lang="en-US"/>
              <a:t>Saving these items can mean staying within budget.</a:t>
            </a:r>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7" descr="IMG00108-20100602-1257.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w="9525" cap="flat" cmpd="sng">
            <a:solidFill>
              <a:schemeClr val="accent1"/>
            </a:solidFill>
            <a:prstDash val="solid"/>
            <a:round/>
            <a:headEnd type="none" w="sm" len="sm"/>
            <a:tailEnd type="none" w="sm" len="sm"/>
          </a:ln>
        </p:spPr>
      </p:pic>
      <p:sp>
        <p:nvSpPr>
          <p:cNvPr id="438" name="Google Shape;438;p57"/>
          <p:cNvSpPr txBox="1">
            <a:spLocks noGrp="1"/>
          </p:cNvSpPr>
          <p:nvPr>
            <p:ph type="title"/>
          </p:nvPr>
        </p:nvSpPr>
        <p:spPr>
          <a:xfrm>
            <a:off x="0" y="4"/>
            <a:ext cx="1906438" cy="2260121"/>
          </a:xfrm>
          <a:prstGeom prst="rect">
            <a:avLst/>
          </a:prstGeom>
          <a:solidFill>
            <a:srgbClr val="538CD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100"/>
              <a:buFont typeface="Calibri"/>
              <a:buNone/>
            </a:pPr>
            <a:r>
              <a:rPr lang="en-US" sz="3100">
                <a:solidFill>
                  <a:srgbClr val="FF0000"/>
                </a:solidFill>
              </a:rPr>
              <a:t>Roof  (before)</a:t>
            </a:r>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8" descr="021.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a:noFill/>
          </a:ln>
        </p:spPr>
      </p:pic>
      <p:sp>
        <p:nvSpPr>
          <p:cNvPr id="445" name="Google Shape;445;p58"/>
          <p:cNvSpPr/>
          <p:nvPr/>
        </p:nvSpPr>
        <p:spPr>
          <a:xfrm>
            <a:off x="0" y="5949875"/>
            <a:ext cx="9144000" cy="736551"/>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46" name="Google Shape;446;p58"/>
          <p:cNvCxnSpPr/>
          <p:nvPr/>
        </p:nvCxnSpPr>
        <p:spPr>
          <a:xfrm>
            <a:off x="0" y="5871711"/>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447" name="Google Shape;447;p58"/>
          <p:cNvCxnSpPr/>
          <p:nvPr/>
        </p:nvCxnSpPr>
        <p:spPr>
          <a:xfrm>
            <a:off x="0" y="6721448"/>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448" name="Google Shape;448;p58"/>
          <p:cNvSpPr txBox="1">
            <a:spLocks noGrp="1"/>
          </p:cNvSpPr>
          <p:nvPr>
            <p:ph type="title"/>
          </p:nvPr>
        </p:nvSpPr>
        <p:spPr>
          <a:xfrm>
            <a:off x="436038" y="5938342"/>
            <a:ext cx="8408194" cy="744836"/>
          </a:xfrm>
          <a:prstGeom prst="rect">
            <a:avLst/>
          </a:prstGeom>
          <a:solidFill>
            <a:srgbClr val="538CD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100"/>
              <a:buFont typeface="Calibri"/>
              <a:buNone/>
            </a:pPr>
            <a:r>
              <a:rPr lang="en-US" sz="3100">
                <a:solidFill>
                  <a:srgbClr val="FF0000"/>
                </a:solidFill>
              </a:rPr>
              <a:t>Roof (after)</a:t>
            </a:r>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457200" y="-86260"/>
            <a:ext cx="8229600" cy="68670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ts val="4400"/>
              <a:buFont typeface="Calibri"/>
              <a:buNone/>
            </a:pPr>
            <a:r>
              <a:rPr lang="en-US" b="1" dirty="0">
                <a:solidFill>
                  <a:srgbClr val="FF0000"/>
                </a:solidFill>
              </a:rPr>
              <a:t>Albany County Court Auction</a:t>
            </a:r>
            <a:endParaRPr dirty="0"/>
          </a:p>
        </p:txBody>
      </p:sp>
      <p:pic>
        <p:nvPicPr>
          <p:cNvPr id="144" name="Google Shape;144;p20"/>
          <p:cNvPicPr preferRelativeResize="0">
            <a:picLocks noGrp="1"/>
          </p:cNvPicPr>
          <p:nvPr>
            <p:ph type="body" idx="1"/>
          </p:nvPr>
        </p:nvPicPr>
        <p:blipFill rotWithShape="1">
          <a:blip r:embed="rId3" cstate="print">
            <a:alphaModFix/>
          </a:blip>
          <a:srcRect/>
          <a:stretch/>
        </p:blipFill>
        <p:spPr>
          <a:xfrm>
            <a:off x="0" y="556405"/>
            <a:ext cx="9144000" cy="6301595"/>
          </a:xfrm>
          <a:prstGeom prst="rect">
            <a:avLst/>
          </a:prstGeom>
          <a:noFill/>
          <a:ln>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9" descr="IMG00100-20100528-1508.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a:noFill/>
          </a:ln>
        </p:spPr>
      </p:pic>
      <p:sp>
        <p:nvSpPr>
          <p:cNvPr id="455" name="Google Shape;455;p59"/>
          <p:cNvSpPr/>
          <p:nvPr/>
        </p:nvSpPr>
        <p:spPr>
          <a:xfrm>
            <a:off x="2" y="1"/>
            <a:ext cx="1889185" cy="2527540"/>
          </a:xfrm>
          <a:prstGeom prst="downArrow">
            <a:avLst>
              <a:gd name="adj1" fmla="val 100000"/>
              <a:gd name="adj2" fmla="val 2689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59"/>
          <p:cNvSpPr txBox="1">
            <a:spLocks noGrp="1"/>
          </p:cNvSpPr>
          <p:nvPr>
            <p:ph type="title"/>
          </p:nvPr>
        </p:nvSpPr>
        <p:spPr>
          <a:xfrm>
            <a:off x="0" y="0"/>
            <a:ext cx="1863306" cy="23205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100"/>
              <a:buFont typeface="Calibri"/>
              <a:buNone/>
            </a:pPr>
            <a:r>
              <a:rPr lang="en-US" sz="3100" dirty="0">
                <a:solidFill>
                  <a:srgbClr val="FF0000"/>
                </a:solidFill>
              </a:rPr>
              <a:t>Stair way (before)</a:t>
            </a:r>
            <a:endParaRPr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0" descr="IMG00184-20100722-1557.jpg"/>
          <p:cNvPicPr preferRelativeResize="0">
            <a:picLocks noGrp="1"/>
          </p:cNvPicPr>
          <p:nvPr>
            <p:ph type="body" idx="1"/>
          </p:nvPr>
        </p:nvPicPr>
        <p:blipFill rotWithShape="1">
          <a:blip r:embed="rId3" cstate="print">
            <a:alphaModFix/>
          </a:blip>
          <a:srcRect/>
          <a:stretch/>
        </p:blipFill>
        <p:spPr>
          <a:xfrm>
            <a:off x="21" y="10"/>
            <a:ext cx="9143980" cy="6857990"/>
          </a:xfrm>
          <a:prstGeom prst="rect">
            <a:avLst/>
          </a:prstGeom>
          <a:noFill/>
          <a:ln>
            <a:noFill/>
          </a:ln>
        </p:spPr>
      </p:pic>
      <p:sp>
        <p:nvSpPr>
          <p:cNvPr id="463" name="Google Shape;463;p60"/>
          <p:cNvSpPr/>
          <p:nvPr/>
        </p:nvSpPr>
        <p:spPr>
          <a:xfrm>
            <a:off x="431321" y="6176517"/>
            <a:ext cx="8428008" cy="570293"/>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64" name="Google Shape;464;p60"/>
          <p:cNvCxnSpPr/>
          <p:nvPr/>
        </p:nvCxnSpPr>
        <p:spPr>
          <a:xfrm>
            <a:off x="0" y="6113251"/>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465" name="Google Shape;465;p60"/>
          <p:cNvCxnSpPr/>
          <p:nvPr/>
        </p:nvCxnSpPr>
        <p:spPr>
          <a:xfrm>
            <a:off x="0" y="6754483"/>
            <a:ext cx="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466" name="Google Shape;466;p60"/>
          <p:cNvSpPr txBox="1">
            <a:spLocks noGrp="1"/>
          </p:cNvSpPr>
          <p:nvPr>
            <p:ph type="title"/>
          </p:nvPr>
        </p:nvSpPr>
        <p:spPr>
          <a:xfrm>
            <a:off x="436038" y="6193769"/>
            <a:ext cx="8408194" cy="549797"/>
          </a:xfrm>
          <a:prstGeom prst="rect">
            <a:avLst/>
          </a:prstGeom>
          <a:solidFill>
            <a:srgbClr val="538CD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100"/>
              <a:buFont typeface="Calibri"/>
              <a:buNone/>
            </a:pPr>
            <a:r>
              <a:rPr lang="en-US" sz="3100">
                <a:solidFill>
                  <a:srgbClr val="FF0000"/>
                </a:solidFill>
              </a:rPr>
              <a:t>Stairway (after)</a:t>
            </a:r>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1"/>
          <p:cNvSpPr txBox="1">
            <a:spLocks noGrp="1"/>
          </p:cNvSpPr>
          <p:nvPr>
            <p:ph type="title"/>
          </p:nvPr>
        </p:nvSpPr>
        <p:spPr>
          <a:xfrm>
            <a:off x="1066800" y="399318"/>
            <a:ext cx="716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a:solidFill>
                  <a:srgbClr val="FF0000"/>
                </a:solidFill>
              </a:rPr>
              <a:t>POOL FILLED IN (AFTER) </a:t>
            </a:r>
            <a:endParaRPr/>
          </a:p>
        </p:txBody>
      </p:sp>
      <p:pic>
        <p:nvPicPr>
          <p:cNvPr id="473" name="Google Shape;473;p61" descr="IMG00166-20100716-1548.jpg"/>
          <p:cNvPicPr preferRelativeResize="0">
            <a:picLocks noGrp="1"/>
          </p:cNvPicPr>
          <p:nvPr>
            <p:ph type="body" idx="1"/>
          </p:nvPr>
        </p:nvPicPr>
        <p:blipFill rotWithShape="1">
          <a:blip r:embed="rId3" cstate="print">
            <a:alphaModFix/>
          </a:blip>
          <a:srcRect/>
          <a:stretch/>
        </p:blipFill>
        <p:spPr>
          <a:xfrm>
            <a:off x="1143003" y="1447800"/>
            <a:ext cx="7010399" cy="5017970"/>
          </a:xfrm>
          <a:prstGeom prst="rect">
            <a:avLst/>
          </a:prstGeom>
          <a:noFill/>
          <a:ln>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2" descr="908 24th st Sold Deed.JPG"/>
          <p:cNvPicPr preferRelativeResize="0">
            <a:picLocks noGrp="1"/>
          </p:cNvPicPr>
          <p:nvPr>
            <p:ph type="body" idx="1"/>
          </p:nvPr>
        </p:nvPicPr>
        <p:blipFill rotWithShape="1">
          <a:blip r:embed="rId3" cstate="print">
            <a:alphaModFix/>
          </a:blip>
          <a:srcRect/>
          <a:stretch/>
        </p:blipFill>
        <p:spPr>
          <a:xfrm>
            <a:off x="3754908" y="38100"/>
            <a:ext cx="5136430" cy="6781800"/>
          </a:xfrm>
          <a:prstGeom prst="rect">
            <a:avLst/>
          </a:prstGeom>
          <a:noFill/>
          <a:ln>
            <a:noFill/>
          </a:ln>
        </p:spPr>
      </p:pic>
      <p:sp>
        <p:nvSpPr>
          <p:cNvPr id="480" name="Google Shape;480;p62"/>
          <p:cNvSpPr/>
          <p:nvPr/>
        </p:nvSpPr>
        <p:spPr>
          <a:xfrm>
            <a:off x="252663" y="321177"/>
            <a:ext cx="3249230"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81" name="Google Shape;481;p62"/>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482" name="Google Shape;482;p62"/>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908 24</a:t>
            </a:r>
            <a:r>
              <a:rPr lang="en-US" sz="4200" baseline="30000">
                <a:solidFill>
                  <a:schemeClr val="lt1"/>
                </a:solidFill>
                <a:latin typeface="Calibri"/>
                <a:ea typeface="Calibri"/>
                <a:cs typeface="Calibri"/>
                <a:sym typeface="Calibri"/>
              </a:rPr>
              <a:t>TH</a:t>
            </a:r>
            <a:r>
              <a:rPr lang="en-US" sz="4200">
                <a:solidFill>
                  <a:schemeClr val="lt1"/>
                </a:solidFill>
                <a:latin typeface="Calibri"/>
                <a:ea typeface="Calibri"/>
                <a:cs typeface="Calibri"/>
                <a:sym typeface="Calibri"/>
              </a:rPr>
              <a:t> STREET DEED</a:t>
            </a:r>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3" descr="IMAG0634 (1).jpg"/>
          <p:cNvPicPr preferRelativeResize="0">
            <a:picLocks noGrp="1"/>
          </p:cNvPicPr>
          <p:nvPr>
            <p:ph type="body" idx="1"/>
          </p:nvPr>
        </p:nvPicPr>
        <p:blipFill rotWithShape="1">
          <a:blip r:embed="rId3" cstate="print">
            <a:alphaModFix/>
          </a:blip>
          <a:srcRect/>
          <a:stretch/>
        </p:blipFill>
        <p:spPr>
          <a:xfrm>
            <a:off x="4330827" y="492573"/>
            <a:ext cx="3984241" cy="5880796"/>
          </a:xfrm>
          <a:prstGeom prst="rect">
            <a:avLst/>
          </a:prstGeom>
          <a:noFill/>
          <a:ln>
            <a:noFill/>
          </a:ln>
        </p:spPr>
      </p:pic>
      <p:sp>
        <p:nvSpPr>
          <p:cNvPr id="489" name="Google Shape;489;p63"/>
          <p:cNvSpPr/>
          <p:nvPr/>
        </p:nvSpPr>
        <p:spPr>
          <a:xfrm>
            <a:off x="252663" y="321177"/>
            <a:ext cx="3249230"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0" name="Google Shape;490;p63"/>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491" name="Google Shape;491;p63"/>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1410 1</a:t>
            </a:r>
            <a:r>
              <a:rPr lang="en-US" sz="4200" baseline="30000">
                <a:solidFill>
                  <a:schemeClr val="lt1"/>
                </a:solidFill>
                <a:latin typeface="Calibri"/>
                <a:ea typeface="Calibri"/>
                <a:cs typeface="Calibri"/>
                <a:sym typeface="Calibri"/>
              </a:rPr>
              <a:t>ST</a:t>
            </a:r>
            <a:r>
              <a:rPr lang="en-US" sz="4200">
                <a:solidFill>
                  <a:schemeClr val="lt1"/>
                </a:solidFill>
                <a:latin typeface="Calibri"/>
                <a:ea typeface="Calibri"/>
                <a:cs typeface="Calibri"/>
                <a:sym typeface="Calibri"/>
              </a:rPr>
              <a:t> AVE WATERVLIET (BEFORE)</a:t>
            </a:r>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64" descr="IMAG0088.jpg"/>
          <p:cNvPicPr preferRelativeResize="0"/>
          <p:nvPr/>
        </p:nvPicPr>
        <p:blipFill rotWithShape="1">
          <a:blip r:embed="rId3" cstate="print">
            <a:alphaModFix/>
          </a:blip>
          <a:srcRect/>
          <a:stretch/>
        </p:blipFill>
        <p:spPr>
          <a:xfrm>
            <a:off x="4142575" y="492573"/>
            <a:ext cx="4444478" cy="5880796"/>
          </a:xfrm>
          <a:prstGeom prst="rect">
            <a:avLst/>
          </a:prstGeom>
          <a:noFill/>
          <a:ln>
            <a:noFill/>
          </a:ln>
        </p:spPr>
      </p:pic>
      <p:sp>
        <p:nvSpPr>
          <p:cNvPr id="498" name="Google Shape;498;p64"/>
          <p:cNvSpPr/>
          <p:nvPr/>
        </p:nvSpPr>
        <p:spPr>
          <a:xfrm>
            <a:off x="252663" y="321177"/>
            <a:ext cx="3249230"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9" name="Google Shape;499;p64"/>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500" name="Google Shape;500;p64"/>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1410 1</a:t>
            </a:r>
            <a:r>
              <a:rPr lang="en-US" sz="4200" baseline="30000">
                <a:solidFill>
                  <a:schemeClr val="lt1"/>
                </a:solidFill>
                <a:latin typeface="Calibri"/>
                <a:ea typeface="Calibri"/>
                <a:cs typeface="Calibri"/>
                <a:sym typeface="Calibri"/>
              </a:rPr>
              <a:t>st</a:t>
            </a:r>
            <a:r>
              <a:rPr lang="en-US" sz="4200">
                <a:solidFill>
                  <a:schemeClr val="lt1"/>
                </a:solidFill>
                <a:latin typeface="Calibri"/>
                <a:ea typeface="Calibri"/>
                <a:cs typeface="Calibri"/>
                <a:sym typeface="Calibri"/>
              </a:rPr>
              <a:t> Ave  (After) </a:t>
            </a:r>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5"/>
          <p:cNvSpPr txBox="1">
            <a:spLocks noGrp="1"/>
          </p:cNvSpPr>
          <p:nvPr>
            <p:ph type="title"/>
          </p:nvPr>
        </p:nvSpPr>
        <p:spPr>
          <a:xfrm>
            <a:off x="228600" y="274638"/>
            <a:ext cx="8458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3E88"/>
              </a:buClr>
              <a:buSzPts val="4400"/>
              <a:buFont typeface="Calibri"/>
              <a:buNone/>
            </a:pPr>
            <a:r>
              <a:rPr lang="en-US">
                <a:solidFill>
                  <a:srgbClr val="023E88"/>
                </a:solidFill>
              </a:rPr>
              <a:t>1410 1</a:t>
            </a:r>
            <a:r>
              <a:rPr lang="en-US" baseline="30000">
                <a:solidFill>
                  <a:srgbClr val="023E88"/>
                </a:solidFill>
              </a:rPr>
              <a:t>ST</a:t>
            </a:r>
            <a:r>
              <a:rPr lang="en-US">
                <a:solidFill>
                  <a:srgbClr val="023E88"/>
                </a:solidFill>
              </a:rPr>
              <a:t> AVE WATERVLIET </a:t>
            </a:r>
            <a:r>
              <a:rPr lang="en-US">
                <a:solidFill>
                  <a:schemeClr val="lt1"/>
                </a:solidFill>
              </a:rPr>
              <a:t>	</a:t>
            </a:r>
            <a:endParaRPr/>
          </a:p>
        </p:txBody>
      </p:sp>
      <p:sp>
        <p:nvSpPr>
          <p:cNvPr id="507" name="Google Shape;507;p65"/>
          <p:cNvSpPr txBox="1">
            <a:spLocks noGrp="1"/>
          </p:cNvSpPr>
          <p:nvPr>
            <p:ph type="body" idx="1"/>
          </p:nvPr>
        </p:nvSpPr>
        <p:spPr>
          <a:xfrm>
            <a:off x="457200" y="1600200"/>
            <a:ext cx="8229600" cy="5181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Purchased property for  </a:t>
            </a:r>
            <a:r>
              <a:rPr lang="en-US" dirty="0">
                <a:solidFill>
                  <a:srgbClr val="FF0000"/>
                </a:solidFill>
              </a:rPr>
              <a:t>$37,000      (</a:t>
            </a:r>
            <a:r>
              <a:rPr lang="en-US" b="1" dirty="0">
                <a:solidFill>
                  <a:srgbClr val="FF0000"/>
                </a:solidFill>
              </a:rPr>
              <a:t>2 offers)</a:t>
            </a:r>
            <a:endParaRPr dirty="0"/>
          </a:p>
          <a:p>
            <a:pPr marL="342900" lvl="0" indent="-342900" algn="l" rtl="0">
              <a:spcBef>
                <a:spcPts val="640"/>
              </a:spcBef>
              <a:spcAft>
                <a:spcPts val="0"/>
              </a:spcAft>
              <a:buClr>
                <a:schemeClr val="dk1"/>
              </a:buClr>
              <a:buSzPts val="3200"/>
              <a:buChar char="•"/>
            </a:pPr>
            <a:r>
              <a:rPr lang="en-US" dirty="0"/>
              <a:t>Total all repairs cost       </a:t>
            </a:r>
            <a:r>
              <a:rPr lang="en-US" dirty="0">
                <a:solidFill>
                  <a:srgbClr val="FF0000"/>
                </a:solidFill>
              </a:rPr>
              <a:t>$ 45,000</a:t>
            </a:r>
            <a:endParaRPr dirty="0"/>
          </a:p>
          <a:p>
            <a:pPr marL="342900" lvl="0" indent="-342900" algn="l" rtl="0">
              <a:spcBef>
                <a:spcPts val="640"/>
              </a:spcBef>
              <a:spcAft>
                <a:spcPts val="0"/>
              </a:spcAft>
              <a:buClr>
                <a:schemeClr val="dk1"/>
              </a:buClr>
              <a:buSzPts val="3200"/>
              <a:buChar char="•"/>
            </a:pPr>
            <a:r>
              <a:rPr lang="en-US" dirty="0"/>
              <a:t>Rehabbed 90% of entire 4 store building</a:t>
            </a:r>
            <a:endParaRPr dirty="0"/>
          </a:p>
          <a:p>
            <a:pPr marL="342900" lvl="0" indent="-342900" algn="l" rtl="0">
              <a:spcBef>
                <a:spcPts val="640"/>
              </a:spcBef>
              <a:spcAft>
                <a:spcPts val="0"/>
              </a:spcAft>
              <a:buClr>
                <a:schemeClr val="dk1"/>
              </a:buClr>
              <a:buSzPts val="3200"/>
              <a:buChar char="•"/>
            </a:pPr>
            <a:r>
              <a:rPr lang="en-US" dirty="0"/>
              <a:t>Additional holding cost for 13 months </a:t>
            </a:r>
            <a:r>
              <a:rPr lang="en-US" dirty="0">
                <a:solidFill>
                  <a:srgbClr val="FF0000"/>
                </a:solidFill>
              </a:rPr>
              <a:t>$4,500</a:t>
            </a:r>
            <a:endParaRPr dirty="0"/>
          </a:p>
          <a:p>
            <a:pPr marL="342900" lvl="0" indent="-342900" algn="l" rtl="0">
              <a:spcBef>
                <a:spcPts val="640"/>
              </a:spcBef>
              <a:spcAft>
                <a:spcPts val="0"/>
              </a:spcAft>
              <a:buClr>
                <a:schemeClr val="dk1"/>
              </a:buClr>
              <a:buSzPts val="3200"/>
              <a:buChar char="•"/>
            </a:pPr>
            <a:r>
              <a:rPr lang="en-US" dirty="0"/>
              <a:t>Taxes &amp; utilities</a:t>
            </a:r>
            <a:endParaRPr dirty="0"/>
          </a:p>
          <a:p>
            <a:pPr marL="342900" lvl="0" indent="-342900" algn="l" rtl="0">
              <a:spcBef>
                <a:spcPts val="640"/>
              </a:spcBef>
              <a:spcAft>
                <a:spcPts val="0"/>
              </a:spcAft>
              <a:buClr>
                <a:schemeClr val="dk1"/>
              </a:buClr>
              <a:buSzPts val="3200"/>
              <a:buChar char="•"/>
            </a:pPr>
            <a:r>
              <a:rPr lang="en-US" dirty="0"/>
              <a:t>Sold property for</a:t>
            </a:r>
            <a:r>
              <a:rPr lang="en-US" b="1" dirty="0"/>
              <a:t> </a:t>
            </a:r>
            <a:r>
              <a:rPr lang="en-US" b="1" dirty="0">
                <a:solidFill>
                  <a:srgbClr val="00B050"/>
                </a:solidFill>
              </a:rPr>
              <a:t>$159,000</a:t>
            </a:r>
            <a:endParaRPr b="1" dirty="0"/>
          </a:p>
          <a:p>
            <a:pPr marL="342900" lvl="0" indent="-342900" algn="l" rtl="0">
              <a:spcBef>
                <a:spcPts val="640"/>
              </a:spcBef>
              <a:spcAft>
                <a:spcPts val="0"/>
              </a:spcAft>
              <a:buClr>
                <a:srgbClr val="ED1B23"/>
              </a:buClr>
              <a:buSzPts val="3200"/>
              <a:buChar char="•"/>
            </a:pPr>
            <a:r>
              <a:rPr lang="en-US" dirty="0">
                <a:solidFill>
                  <a:srgbClr val="ED1B23"/>
                </a:solidFill>
              </a:rPr>
              <a:t>Minus $3,975 Buyer agent commission</a:t>
            </a:r>
            <a:endParaRPr dirty="0"/>
          </a:p>
          <a:p>
            <a:pPr marL="342900" lvl="0" indent="-342900" algn="l" rtl="0">
              <a:spcBef>
                <a:spcPts val="640"/>
              </a:spcBef>
              <a:spcAft>
                <a:spcPts val="0"/>
              </a:spcAft>
              <a:buClr>
                <a:schemeClr val="dk1"/>
              </a:buClr>
              <a:buSzPts val="3200"/>
              <a:buChar char="•"/>
            </a:pPr>
            <a:r>
              <a:rPr lang="en-US" dirty="0"/>
              <a:t>Net proceeds</a:t>
            </a:r>
            <a:endParaRPr dirty="0">
              <a:solidFill>
                <a:srgbClr val="00B050"/>
              </a:solidFill>
            </a:endParaRPr>
          </a:p>
          <a:p>
            <a:pPr marL="342900" lvl="0" indent="-139700" algn="l" rtl="0">
              <a:spcBef>
                <a:spcPts val="640"/>
              </a:spcBef>
              <a:spcAft>
                <a:spcPts val="0"/>
              </a:spcAft>
              <a:buClr>
                <a:schemeClr val="dk1"/>
              </a:buClr>
              <a:buSzPts val="3200"/>
              <a:buNone/>
            </a:pPr>
            <a:endParaRPr dirty="0"/>
          </a:p>
        </p:txBody>
      </p:sp>
      <p:sp>
        <p:nvSpPr>
          <p:cNvPr id="508" name="Google Shape;508;p65"/>
          <p:cNvSpPr txBox="1"/>
          <p:nvPr/>
        </p:nvSpPr>
        <p:spPr>
          <a:xfrm>
            <a:off x="3657600" y="5585019"/>
            <a:ext cx="35052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00B050"/>
                </a:solidFill>
                <a:latin typeface="Calibri"/>
                <a:ea typeface="Calibri"/>
                <a:cs typeface="Calibri"/>
                <a:sym typeface="Calibri"/>
              </a:rPr>
              <a:t>$60,525</a:t>
            </a:r>
            <a:endParaRPr sz="7200" b="1">
              <a:solidFill>
                <a:schemeClr val="dk1"/>
              </a:solidFill>
              <a:latin typeface="Calibri"/>
              <a:ea typeface="Calibri"/>
              <a:cs typeface="Calibri"/>
              <a:sym typeface="Calibri"/>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6"/>
          <p:cNvSpPr txBox="1">
            <a:spLocks noGrp="1"/>
          </p:cNvSpPr>
          <p:nvPr>
            <p:ph type="title"/>
          </p:nvPr>
        </p:nvSpPr>
        <p:spPr>
          <a:xfrm>
            <a:off x="152400" y="253218"/>
            <a:ext cx="8534400" cy="11644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3E88"/>
              </a:buClr>
              <a:buSzPts val="4400"/>
              <a:buFont typeface="Calibri"/>
              <a:buNone/>
            </a:pPr>
            <a:r>
              <a:rPr lang="en-US" dirty="0">
                <a:solidFill>
                  <a:srgbClr val="023E88"/>
                </a:solidFill>
              </a:rPr>
              <a:t>SCOPE OF WORK</a:t>
            </a:r>
            <a:endParaRPr dirty="0"/>
          </a:p>
        </p:txBody>
      </p:sp>
      <p:sp>
        <p:nvSpPr>
          <p:cNvPr id="515" name="Google Shape;515;p66"/>
          <p:cNvSpPr txBox="1">
            <a:spLocks noGrp="1"/>
          </p:cNvSpPr>
          <p:nvPr>
            <p:ph type="body" idx="1"/>
          </p:nvPr>
        </p:nvSpPr>
        <p:spPr>
          <a:xfrm>
            <a:off x="457200" y="1600200"/>
            <a:ext cx="8229600" cy="5029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FF0000"/>
              </a:buClr>
              <a:buSzPct val="100000"/>
              <a:buNone/>
            </a:pPr>
            <a:r>
              <a:rPr lang="en-US" dirty="0">
                <a:solidFill>
                  <a:srgbClr val="FF0000"/>
                </a:solidFill>
              </a:rPr>
              <a:t>                                 1410 1</a:t>
            </a:r>
            <a:r>
              <a:rPr lang="en-US" baseline="30000" dirty="0">
                <a:solidFill>
                  <a:srgbClr val="FF0000"/>
                </a:solidFill>
              </a:rPr>
              <a:t>st</a:t>
            </a:r>
            <a:r>
              <a:rPr lang="en-US" dirty="0">
                <a:solidFill>
                  <a:srgbClr val="FF0000"/>
                </a:solidFill>
              </a:rPr>
              <a:t> Ave </a:t>
            </a:r>
            <a:endParaRPr dirty="0"/>
          </a:p>
          <a:p>
            <a:pPr marL="342900" lvl="0" indent="-342900" algn="l" rtl="0">
              <a:spcBef>
                <a:spcPts val="592"/>
              </a:spcBef>
              <a:spcAft>
                <a:spcPts val="0"/>
              </a:spcAft>
              <a:buClr>
                <a:schemeClr val="dk1"/>
              </a:buClr>
              <a:buSzPct val="100000"/>
              <a:buChar char="•"/>
            </a:pPr>
            <a:r>
              <a:rPr lang="en-US" dirty="0"/>
              <a:t>Needed extensive brick foundation work, over 2 months full time with a mason. </a:t>
            </a:r>
            <a:endParaRPr dirty="0"/>
          </a:p>
          <a:p>
            <a:pPr marL="342900" lvl="0" indent="-342900" algn="l" rtl="0">
              <a:spcBef>
                <a:spcPts val="592"/>
              </a:spcBef>
              <a:spcAft>
                <a:spcPts val="0"/>
              </a:spcAft>
              <a:buClr>
                <a:schemeClr val="dk1"/>
              </a:buClr>
              <a:buSzPct val="100000"/>
              <a:buChar char="•"/>
            </a:pPr>
            <a:r>
              <a:rPr lang="en-US" dirty="0"/>
              <a:t>I found a mason on craigslist, He (Tony) was laid off from his union job, and he worked for me for $12.00 per hour, as a misc. 1099  employee.</a:t>
            </a:r>
            <a:endParaRPr dirty="0"/>
          </a:p>
          <a:p>
            <a:pPr marL="342900" lvl="0" indent="-342900" algn="l" rtl="0">
              <a:spcBef>
                <a:spcPts val="592"/>
              </a:spcBef>
              <a:spcAft>
                <a:spcPts val="0"/>
              </a:spcAft>
              <a:buClr>
                <a:schemeClr val="dk1"/>
              </a:buClr>
              <a:buSzPct val="100000"/>
              <a:buChar char="•"/>
            </a:pPr>
            <a:r>
              <a:rPr lang="en-US" dirty="0">
                <a:solidFill>
                  <a:srgbClr val="FF0000"/>
                </a:solidFill>
              </a:rPr>
              <a:t>When you are buying and selling properties you must try and find quality cheap labor (It does exist)! Tony ended up working for me for an additional 8 months until he went back to his previous job. </a:t>
            </a:r>
            <a:endParaRPr dirty="0">
              <a:solidFill>
                <a:srgbClr val="FF0000"/>
              </a:solidFill>
            </a:endParaRPr>
          </a:p>
          <a:p>
            <a:pPr marL="342900" lvl="0" indent="-154940" algn="l" rtl="0">
              <a:spcBef>
                <a:spcPts val="592"/>
              </a:spcBef>
              <a:spcAft>
                <a:spcPts val="0"/>
              </a:spcAft>
              <a:buClr>
                <a:schemeClr val="dk1"/>
              </a:buClr>
              <a:buSzPct val="100000"/>
              <a:buNone/>
            </a:pPr>
            <a:endParaRPr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7" descr="IMAG0192.jpg"/>
          <p:cNvPicPr preferRelativeResize="0">
            <a:picLocks noGrp="1"/>
          </p:cNvPicPr>
          <p:nvPr>
            <p:ph type="body" idx="1"/>
          </p:nvPr>
        </p:nvPicPr>
        <p:blipFill rotWithShape="1">
          <a:blip r:embed="rId3" cstate="print">
            <a:alphaModFix/>
          </a:blip>
          <a:srcRect/>
          <a:stretch/>
        </p:blipFill>
        <p:spPr>
          <a:xfrm>
            <a:off x="4242613" y="492573"/>
            <a:ext cx="4160664" cy="5880796"/>
          </a:xfrm>
          <a:prstGeom prst="rect">
            <a:avLst/>
          </a:prstGeom>
          <a:noFill/>
          <a:ln>
            <a:noFill/>
          </a:ln>
        </p:spPr>
      </p:pic>
      <p:sp>
        <p:nvSpPr>
          <p:cNvPr id="522" name="Google Shape;522;p67"/>
          <p:cNvSpPr/>
          <p:nvPr/>
        </p:nvSpPr>
        <p:spPr>
          <a:xfrm>
            <a:off x="252663" y="321177"/>
            <a:ext cx="3249230"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3" name="Google Shape;523;p67"/>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524" name="Google Shape;524;p67"/>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OLD KITCHEN</a:t>
            </a:r>
            <a:endParaRPr/>
          </a:p>
        </p:txBody>
      </p:sp>
      <p:sp>
        <p:nvSpPr>
          <p:cNvPr id="525" name="Google Shape;525;p67"/>
          <p:cNvSpPr txBox="1"/>
          <p:nvPr/>
        </p:nvSpPr>
        <p:spPr>
          <a:xfrm>
            <a:off x="1066802" y="4267202"/>
            <a:ext cx="194009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Actual kitchen</a:t>
            </a:r>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8"/>
          <p:cNvSpPr/>
          <p:nvPr/>
        </p:nvSpPr>
        <p:spPr>
          <a:xfrm>
            <a:off x="0" y="526211"/>
            <a:ext cx="9144000" cy="551540"/>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2" name="Google Shape;532;p68" descr="IMAG0368.jpg"/>
          <p:cNvPicPr preferRelativeResize="0">
            <a:picLocks noGrp="1"/>
          </p:cNvPicPr>
          <p:nvPr>
            <p:ph type="body" idx="1"/>
          </p:nvPr>
        </p:nvPicPr>
        <p:blipFill rotWithShape="1">
          <a:blip r:embed="rId3" cstate="print">
            <a:alphaModFix/>
          </a:blip>
          <a:srcRect/>
          <a:stretch/>
        </p:blipFill>
        <p:spPr>
          <a:xfrm>
            <a:off x="894848" y="1675229"/>
            <a:ext cx="7354305" cy="4394199"/>
          </a:xfrm>
          <a:prstGeom prst="rect">
            <a:avLst/>
          </a:prstGeom>
          <a:noFill/>
          <a:ln>
            <a:noFill/>
          </a:ln>
        </p:spPr>
      </p:pic>
      <p:sp>
        <p:nvSpPr>
          <p:cNvPr id="533" name="Google Shape;533;p68"/>
          <p:cNvSpPr txBox="1">
            <a:spLocks noGrp="1"/>
          </p:cNvSpPr>
          <p:nvPr>
            <p:ph type="title"/>
          </p:nvPr>
        </p:nvSpPr>
        <p:spPr>
          <a:xfrm>
            <a:off x="434654" y="603984"/>
            <a:ext cx="8408193" cy="5260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n-US" sz="2800" dirty="0">
                <a:solidFill>
                  <a:schemeClr val="lt1"/>
                </a:solidFill>
                <a:latin typeface="Calibri"/>
                <a:ea typeface="Calibri"/>
                <a:cs typeface="Calibri"/>
                <a:sym typeface="Calibri"/>
              </a:rPr>
              <a:t>NEW KITCHEN</a:t>
            </a:r>
            <a:endParaRPr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0" y="274638"/>
            <a:ext cx="8686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100000"/>
              <a:buFont typeface="Calibri"/>
              <a:buNone/>
            </a:pPr>
            <a:r>
              <a:rPr lang="en-US" b="1" dirty="0">
                <a:solidFill>
                  <a:schemeClr val="dk2"/>
                </a:solidFill>
              </a:rPr>
              <a:t>WHAT IS A </a:t>
            </a:r>
            <a:br>
              <a:rPr lang="en-US" b="1" dirty="0">
                <a:solidFill>
                  <a:schemeClr val="dk2"/>
                </a:solidFill>
              </a:rPr>
            </a:br>
            <a:r>
              <a:rPr lang="en-US" b="1" dirty="0">
                <a:solidFill>
                  <a:srgbClr val="FF0000"/>
                </a:solidFill>
              </a:rPr>
              <a:t>BANK OWNED </a:t>
            </a:r>
            <a:r>
              <a:rPr lang="en-US" b="1" dirty="0">
                <a:solidFill>
                  <a:schemeClr val="dk2"/>
                </a:solidFill>
              </a:rPr>
              <a:t>PROPERTY</a:t>
            </a:r>
            <a:r>
              <a:rPr lang="en-US" dirty="0">
                <a:solidFill>
                  <a:schemeClr val="dk2"/>
                </a:solidFill>
              </a:rPr>
              <a:t>?</a:t>
            </a:r>
            <a:endParaRPr dirty="0"/>
          </a:p>
        </p:txBody>
      </p:sp>
      <p:sp>
        <p:nvSpPr>
          <p:cNvPr id="151" name="Google Shape;151;p21"/>
          <p:cNvSpPr txBox="1">
            <a:spLocks noGrp="1"/>
          </p:cNvSpPr>
          <p:nvPr>
            <p:ph type="body" idx="1"/>
          </p:nvPr>
        </p:nvSpPr>
        <p:spPr>
          <a:xfrm>
            <a:off x="457200" y="1631852"/>
            <a:ext cx="8305800" cy="452244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dirty="0"/>
              <a:t>A </a:t>
            </a:r>
            <a:r>
              <a:rPr lang="en-US" sz="2800" b="1" dirty="0"/>
              <a:t>bank</a:t>
            </a:r>
            <a:r>
              <a:rPr lang="en-US" sz="2800" dirty="0"/>
              <a:t>-owned or real estate </a:t>
            </a:r>
            <a:r>
              <a:rPr lang="en-US" sz="2800" b="1" dirty="0"/>
              <a:t>owned</a:t>
            </a:r>
            <a:r>
              <a:rPr lang="en-US" sz="2800" dirty="0"/>
              <a:t> (REO) </a:t>
            </a:r>
            <a:r>
              <a:rPr lang="en-US" sz="2800" b="1" dirty="0"/>
              <a:t>property: </a:t>
            </a:r>
            <a:endParaRPr sz="2800" dirty="0"/>
          </a:p>
          <a:p>
            <a:pPr marL="742950" lvl="1" indent="-285750" algn="l" rtl="0">
              <a:spcBef>
                <a:spcPts val="480"/>
              </a:spcBef>
              <a:spcAft>
                <a:spcPts val="0"/>
              </a:spcAft>
              <a:buClr>
                <a:schemeClr val="dk1"/>
              </a:buClr>
              <a:buSzPts val="2400"/>
              <a:buChar char="–"/>
            </a:pPr>
            <a:r>
              <a:rPr lang="en-US" sz="2400" dirty="0"/>
              <a:t>Individual loses title possession through foreclosure process.</a:t>
            </a:r>
            <a:endParaRPr dirty="0"/>
          </a:p>
          <a:p>
            <a:pPr marL="742950" lvl="1" indent="-285750" algn="l" rtl="0">
              <a:spcBef>
                <a:spcPts val="480"/>
              </a:spcBef>
              <a:spcAft>
                <a:spcPts val="0"/>
              </a:spcAft>
              <a:buClr>
                <a:schemeClr val="dk1"/>
              </a:buClr>
              <a:buSzPts val="2400"/>
              <a:buChar char="–"/>
            </a:pPr>
            <a:r>
              <a:rPr lang="en-US" sz="2400" dirty="0"/>
              <a:t>Bank regains title possession.</a:t>
            </a:r>
            <a:endParaRPr dirty="0"/>
          </a:p>
          <a:p>
            <a:pPr marL="742950" lvl="1" indent="-285750" algn="l" rtl="0">
              <a:spcBef>
                <a:spcPts val="480"/>
              </a:spcBef>
              <a:spcAft>
                <a:spcPts val="0"/>
              </a:spcAft>
              <a:buClr>
                <a:schemeClr val="dk1"/>
              </a:buClr>
              <a:buSzPts val="2400"/>
              <a:buChar char="–"/>
            </a:pPr>
            <a:r>
              <a:rPr lang="en-US" sz="2400" dirty="0"/>
              <a:t>Promissory note is the legal instrument lost by owner through completion of foreclosure process. </a:t>
            </a:r>
            <a:endParaRPr dirty="0"/>
          </a:p>
          <a:p>
            <a:pPr marL="742950" lvl="1" indent="-285750" algn="l" rtl="0">
              <a:spcBef>
                <a:spcPts val="480"/>
              </a:spcBef>
              <a:spcAft>
                <a:spcPts val="0"/>
              </a:spcAft>
              <a:buClr>
                <a:schemeClr val="dk1"/>
              </a:buClr>
              <a:buSzPts val="2400"/>
              <a:buChar char="–"/>
            </a:pPr>
            <a:r>
              <a:rPr lang="en-US" sz="2400" dirty="0"/>
              <a:t>Property is publicly auctioned at the county or listed by the bank on the MLS.</a:t>
            </a:r>
            <a:endParaRPr dirty="0"/>
          </a:p>
          <a:p>
            <a:pPr marL="742950" lvl="1" indent="-285750" algn="l" rtl="0">
              <a:spcBef>
                <a:spcPts val="480"/>
              </a:spcBef>
              <a:spcAft>
                <a:spcPts val="0"/>
              </a:spcAft>
              <a:buClr>
                <a:schemeClr val="dk1"/>
              </a:buClr>
              <a:buSzPts val="2400"/>
              <a:buChar char="–"/>
            </a:pPr>
            <a:r>
              <a:rPr lang="en-US" sz="2400" dirty="0"/>
              <a:t>This process could take up to 3 years or more.</a:t>
            </a:r>
            <a:endParaRPr dirty="0"/>
          </a:p>
          <a:p>
            <a:pPr marL="457200" lvl="1" indent="0" algn="l" rtl="0">
              <a:spcBef>
                <a:spcPts val="560"/>
              </a:spcBef>
              <a:spcAft>
                <a:spcPts val="0"/>
              </a:spcAft>
              <a:buClr>
                <a:schemeClr val="dk1"/>
              </a:buClr>
              <a:buSzPts val="2800"/>
              <a:buNone/>
            </a:pPr>
            <a:endParaRPr dirty="0"/>
          </a:p>
        </p:txBody>
      </p:sp>
      <p:sp>
        <p:nvSpPr>
          <p:cNvPr id="152" name="Google Shape;152;p21"/>
          <p:cNvSpPr txBox="1"/>
          <p:nvPr/>
        </p:nvSpPr>
        <p:spPr>
          <a:xfrm>
            <a:off x="381000" y="5736420"/>
            <a:ext cx="82296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1" u="none" strike="noStrike" cap="none" dirty="0">
                <a:solidFill>
                  <a:schemeClr val="dk1"/>
                </a:solidFill>
                <a:latin typeface="Calibri"/>
                <a:ea typeface="Calibri"/>
                <a:cs typeface="Calibri"/>
                <a:sym typeface="Calibri"/>
              </a:rPr>
              <a:t>We will be referencing my personal experience with this from my project at 6 McelWain Ave in Cohoes, N.Y.</a:t>
            </a:r>
            <a:endParaRPr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69" descr="IMAG0189.jpg"/>
          <p:cNvPicPr preferRelativeResize="0">
            <a:picLocks noGrp="1"/>
          </p:cNvPicPr>
          <p:nvPr>
            <p:ph type="body" idx="1"/>
          </p:nvPr>
        </p:nvPicPr>
        <p:blipFill rotWithShape="1">
          <a:blip r:embed="rId3" cstate="print">
            <a:alphaModFix/>
          </a:blip>
          <a:srcRect/>
          <a:stretch/>
        </p:blipFill>
        <p:spPr>
          <a:xfrm>
            <a:off x="3889767" y="492573"/>
            <a:ext cx="4866358" cy="5880796"/>
          </a:xfrm>
          <a:prstGeom prst="rect">
            <a:avLst/>
          </a:prstGeom>
          <a:noFill/>
          <a:ln>
            <a:noFill/>
          </a:ln>
        </p:spPr>
      </p:pic>
      <p:sp>
        <p:nvSpPr>
          <p:cNvPr id="540" name="Google Shape;540;p69"/>
          <p:cNvSpPr/>
          <p:nvPr/>
        </p:nvSpPr>
        <p:spPr>
          <a:xfrm>
            <a:off x="252663" y="321177"/>
            <a:ext cx="3249230"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41" name="Google Shape;541;p69"/>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542" name="Google Shape;542;p69"/>
          <p:cNvSpPr txBox="1">
            <a:spLocks noGrp="1"/>
          </p:cNvSpPr>
          <p:nvPr>
            <p:ph type="title"/>
          </p:nvPr>
        </p:nvSpPr>
        <p:spPr>
          <a:xfrm>
            <a:off x="505677" y="900336"/>
            <a:ext cx="2743200" cy="29016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3rd FLOOR OFFICE (BEFORE)</a:t>
            </a:r>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0" descr="IMAG0076.jpg"/>
          <p:cNvPicPr preferRelativeResize="0">
            <a:picLocks noGrp="1"/>
          </p:cNvPicPr>
          <p:nvPr>
            <p:ph type="body" idx="1"/>
          </p:nvPr>
        </p:nvPicPr>
        <p:blipFill rotWithShape="1">
          <a:blip r:embed="rId3" cstate="print">
            <a:alphaModFix/>
          </a:blip>
          <a:srcRect/>
          <a:stretch/>
        </p:blipFill>
        <p:spPr>
          <a:xfrm>
            <a:off x="3933874" y="492573"/>
            <a:ext cx="4778147" cy="5880796"/>
          </a:xfrm>
          <a:prstGeom prst="rect">
            <a:avLst/>
          </a:prstGeom>
          <a:noFill/>
          <a:ln>
            <a:noFill/>
          </a:ln>
        </p:spPr>
      </p:pic>
      <p:sp>
        <p:nvSpPr>
          <p:cNvPr id="549" name="Google Shape;549;p70"/>
          <p:cNvSpPr/>
          <p:nvPr/>
        </p:nvSpPr>
        <p:spPr>
          <a:xfrm>
            <a:off x="252663" y="321177"/>
            <a:ext cx="3249230"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50" name="Google Shape;550;p70"/>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551" name="Google Shape;551;p70"/>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3</a:t>
            </a:r>
            <a:r>
              <a:rPr lang="en-US" sz="4200" baseline="30000">
                <a:solidFill>
                  <a:schemeClr val="lt1"/>
                </a:solidFill>
                <a:latin typeface="Calibri"/>
                <a:ea typeface="Calibri"/>
                <a:cs typeface="Calibri"/>
                <a:sym typeface="Calibri"/>
              </a:rPr>
              <a:t>rd</a:t>
            </a:r>
            <a:r>
              <a:rPr lang="en-US" sz="4200">
                <a:solidFill>
                  <a:schemeClr val="lt1"/>
                </a:solidFill>
                <a:latin typeface="Calibri"/>
                <a:ea typeface="Calibri"/>
                <a:cs typeface="Calibri"/>
                <a:sym typeface="Calibri"/>
              </a:rPr>
              <a:t> floor office (After)</a:t>
            </a:r>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71" descr="1410 1st ave watervliet Deed sold  .JPG"/>
          <p:cNvPicPr preferRelativeResize="0">
            <a:picLocks noGrp="1"/>
          </p:cNvPicPr>
          <p:nvPr>
            <p:ph type="body" idx="1"/>
          </p:nvPr>
        </p:nvPicPr>
        <p:blipFill rotWithShape="1">
          <a:blip r:embed="rId3" cstate="print">
            <a:alphaModFix/>
          </a:blip>
          <a:srcRect/>
          <a:stretch/>
        </p:blipFill>
        <p:spPr>
          <a:xfrm>
            <a:off x="4022085" y="492573"/>
            <a:ext cx="4601722" cy="5880796"/>
          </a:xfrm>
          <a:prstGeom prst="rect">
            <a:avLst/>
          </a:prstGeom>
          <a:noFill/>
          <a:ln>
            <a:noFill/>
          </a:ln>
        </p:spPr>
      </p:pic>
      <p:sp>
        <p:nvSpPr>
          <p:cNvPr id="558" name="Google Shape;558;p71"/>
          <p:cNvSpPr/>
          <p:nvPr/>
        </p:nvSpPr>
        <p:spPr>
          <a:xfrm>
            <a:off x="252663" y="321177"/>
            <a:ext cx="3249230"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59" name="Google Shape;559;p71"/>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560" name="Google Shape;560;p71"/>
          <p:cNvSpPr txBox="1">
            <a:spLocks noGrp="1"/>
          </p:cNvSpPr>
          <p:nvPr>
            <p:ph type="title"/>
          </p:nvPr>
        </p:nvSpPr>
        <p:spPr>
          <a:xfrm>
            <a:off x="505677" y="914404"/>
            <a:ext cx="27432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1410 1</a:t>
            </a:r>
            <a:r>
              <a:rPr lang="en-US" sz="4200" baseline="30000">
                <a:solidFill>
                  <a:schemeClr val="lt1"/>
                </a:solidFill>
                <a:latin typeface="Calibri"/>
                <a:ea typeface="Calibri"/>
                <a:cs typeface="Calibri"/>
                <a:sym typeface="Calibri"/>
              </a:rPr>
              <a:t>ST</a:t>
            </a:r>
            <a:r>
              <a:rPr lang="en-US" sz="4200">
                <a:solidFill>
                  <a:schemeClr val="lt1"/>
                </a:solidFill>
                <a:latin typeface="Calibri"/>
                <a:ea typeface="Calibri"/>
                <a:cs typeface="Calibri"/>
                <a:sym typeface="Calibri"/>
              </a:rPr>
              <a:t> AVE DEED </a:t>
            </a:r>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ED1B23"/>
              </a:buClr>
              <a:buSzPts val="4400"/>
              <a:buFont typeface="Calibri"/>
              <a:buNone/>
            </a:pPr>
            <a:r>
              <a:rPr lang="en-US">
                <a:solidFill>
                  <a:srgbClr val="ED1B23"/>
                </a:solidFill>
              </a:rPr>
              <a:t>17 Idlewild Park Watervliet - 3 Unit</a:t>
            </a:r>
            <a:endParaRPr/>
          </a:p>
        </p:txBody>
      </p:sp>
      <p:pic>
        <p:nvPicPr>
          <p:cNvPr id="566" name="Google Shape;566;p72"/>
          <p:cNvPicPr preferRelativeResize="0">
            <a:picLocks noGrp="1"/>
          </p:cNvPicPr>
          <p:nvPr>
            <p:ph type="body" idx="1"/>
          </p:nvPr>
        </p:nvPicPr>
        <p:blipFill rotWithShape="1">
          <a:blip r:embed="rId3" cstate="print">
            <a:alphaModFix/>
          </a:blip>
          <a:srcRect/>
          <a:stretch/>
        </p:blipFill>
        <p:spPr>
          <a:xfrm>
            <a:off x="1600200" y="1835773"/>
            <a:ext cx="6057900" cy="4152824"/>
          </a:xfrm>
          <a:prstGeom prst="rect">
            <a:avLst/>
          </a:prstGeom>
          <a:noFill/>
          <a:ln>
            <a:noFill/>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3"/>
          <p:cNvSpPr txBox="1">
            <a:spLocks noGrp="1"/>
          </p:cNvSpPr>
          <p:nvPr>
            <p:ph type="title"/>
          </p:nvPr>
        </p:nvSpPr>
        <p:spPr>
          <a:xfrm>
            <a:off x="457200" y="228600"/>
            <a:ext cx="8229600" cy="685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ct val="100000"/>
              <a:buFont typeface="Calibri"/>
              <a:buNone/>
            </a:pPr>
            <a:r>
              <a:rPr lang="en-US">
                <a:solidFill>
                  <a:srgbClr val="00B050"/>
                </a:solidFill>
              </a:rPr>
              <a:t>17 Idlewild Park 3 Family</a:t>
            </a:r>
            <a:br>
              <a:rPr lang="en-US">
                <a:solidFill>
                  <a:srgbClr val="00B050"/>
                </a:solidFill>
              </a:rPr>
            </a:br>
            <a:r>
              <a:rPr lang="en-US">
                <a:solidFill>
                  <a:srgbClr val="00B050"/>
                </a:solidFill>
              </a:rPr>
              <a:t>( Actual Class code 220) </a:t>
            </a:r>
            <a:endParaRPr/>
          </a:p>
        </p:txBody>
      </p:sp>
      <p:sp>
        <p:nvSpPr>
          <p:cNvPr id="572" name="Google Shape;572;p73"/>
          <p:cNvSpPr txBox="1">
            <a:spLocks noGrp="1"/>
          </p:cNvSpPr>
          <p:nvPr>
            <p:ph type="body" idx="1"/>
          </p:nvPr>
        </p:nvSpPr>
        <p:spPr>
          <a:xfrm>
            <a:off x="457200" y="1714500"/>
            <a:ext cx="8229600" cy="51435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dirty="0"/>
              <a:t>I bought this property on </a:t>
            </a:r>
            <a:r>
              <a:rPr lang="en-US" b="1" dirty="0">
                <a:solidFill>
                  <a:srgbClr val="FF0000"/>
                </a:solidFill>
              </a:rPr>
              <a:t>HUBZU</a:t>
            </a:r>
            <a:r>
              <a:rPr lang="en-US" dirty="0"/>
              <a:t> in 6/2016 For $29,559</a:t>
            </a:r>
            <a:endParaRPr dirty="0"/>
          </a:p>
          <a:p>
            <a:pPr marL="342900" lvl="0" indent="-342900" algn="l" rtl="0">
              <a:spcBef>
                <a:spcPts val="592"/>
              </a:spcBef>
              <a:spcAft>
                <a:spcPts val="0"/>
              </a:spcAft>
              <a:buClr>
                <a:schemeClr val="dk1"/>
              </a:buClr>
              <a:buSzPct val="100000"/>
              <a:buChar char="•"/>
            </a:pPr>
            <a:r>
              <a:rPr lang="en-US" dirty="0"/>
              <a:t>Seller was Wells Fargo mortgage company, Ocwen Loan Servicing. </a:t>
            </a:r>
            <a:endParaRPr dirty="0"/>
          </a:p>
          <a:p>
            <a:pPr marL="342900" lvl="0" indent="-342900" algn="l" rtl="0">
              <a:spcBef>
                <a:spcPts val="592"/>
              </a:spcBef>
              <a:spcAft>
                <a:spcPts val="0"/>
              </a:spcAft>
              <a:buClr>
                <a:schemeClr val="dk1"/>
              </a:buClr>
              <a:buSzPct val="100000"/>
              <a:buChar char="•"/>
            </a:pPr>
            <a:r>
              <a:rPr lang="en-US" dirty="0"/>
              <a:t>This property was bid on 3 times before the bank accepted my offer. First offer started at </a:t>
            </a:r>
            <a:r>
              <a:rPr lang="en-US" b="1" dirty="0">
                <a:solidFill>
                  <a:schemeClr val="dk2"/>
                </a:solidFill>
              </a:rPr>
              <a:t>$70,000</a:t>
            </a:r>
            <a:r>
              <a:rPr lang="en-US" dirty="0"/>
              <a:t>, then final offer </a:t>
            </a:r>
            <a:r>
              <a:rPr lang="en-US" b="1" dirty="0">
                <a:solidFill>
                  <a:srgbClr val="ED1B23"/>
                </a:solidFill>
              </a:rPr>
              <a:t>$28,000</a:t>
            </a:r>
            <a:endParaRPr dirty="0"/>
          </a:p>
          <a:p>
            <a:pPr marL="342900" lvl="0" indent="-342900" algn="l" rtl="0">
              <a:spcBef>
                <a:spcPts val="592"/>
              </a:spcBef>
              <a:spcAft>
                <a:spcPts val="0"/>
              </a:spcAft>
              <a:buClr>
                <a:schemeClr val="dk1"/>
              </a:buClr>
              <a:buSzPct val="100000"/>
              <a:buChar char="•"/>
            </a:pPr>
            <a:r>
              <a:rPr lang="en-US" dirty="0"/>
              <a:t>All repair cost were </a:t>
            </a:r>
            <a:r>
              <a:rPr lang="en-US" b="1" dirty="0">
                <a:solidFill>
                  <a:srgbClr val="ED1B23"/>
                </a:solidFill>
              </a:rPr>
              <a:t>$55,000</a:t>
            </a:r>
            <a:endParaRPr dirty="0"/>
          </a:p>
          <a:p>
            <a:pPr marL="342900" lvl="0" indent="-342900" algn="l" rtl="0">
              <a:spcBef>
                <a:spcPts val="592"/>
              </a:spcBef>
              <a:spcAft>
                <a:spcPts val="0"/>
              </a:spcAft>
              <a:buClr>
                <a:schemeClr val="dk1"/>
              </a:buClr>
              <a:buSzPct val="100000"/>
              <a:buChar char="•"/>
            </a:pPr>
            <a:r>
              <a:rPr lang="en-US" dirty="0"/>
              <a:t>Holding cost for 3 years were </a:t>
            </a:r>
            <a:r>
              <a:rPr lang="en-US" b="1" dirty="0">
                <a:solidFill>
                  <a:srgbClr val="ED1B23"/>
                </a:solidFill>
              </a:rPr>
              <a:t>$12,800  </a:t>
            </a:r>
            <a:r>
              <a:rPr lang="en-US" dirty="0"/>
              <a:t>( Taxes, Utilities, Water &amp; Sewer)</a:t>
            </a:r>
            <a:endParaRPr dirty="0"/>
          </a:p>
          <a:p>
            <a:pPr marL="342900" lvl="0" indent="-342900" algn="l" rtl="0">
              <a:spcBef>
                <a:spcPts val="592"/>
              </a:spcBef>
              <a:spcAft>
                <a:spcPts val="0"/>
              </a:spcAft>
              <a:buClr>
                <a:schemeClr val="dk1"/>
              </a:buClr>
              <a:buSzPct val="100000"/>
              <a:buChar char="•"/>
            </a:pPr>
            <a:r>
              <a:rPr lang="en-US" dirty="0"/>
              <a:t>Sold property 12/2019 for </a:t>
            </a:r>
            <a:r>
              <a:rPr lang="en-US" b="1" dirty="0">
                <a:solidFill>
                  <a:srgbClr val="00B050"/>
                </a:solidFill>
              </a:rPr>
              <a:t>$218,900</a:t>
            </a:r>
            <a:endParaRPr dirty="0"/>
          </a:p>
          <a:p>
            <a:pPr marL="342900" lvl="0" indent="-154940" algn="l" rtl="0">
              <a:spcBef>
                <a:spcPts val="592"/>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4"/>
          <p:cNvSpPr txBox="1">
            <a:spLocks noGrp="1"/>
          </p:cNvSpPr>
          <p:nvPr>
            <p:ph type="title"/>
          </p:nvPr>
        </p:nvSpPr>
        <p:spPr>
          <a:xfrm>
            <a:off x="457200" y="274637"/>
            <a:ext cx="8229600" cy="144201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ct val="100000"/>
              <a:buFont typeface="Calibri"/>
              <a:buNone/>
            </a:pPr>
            <a:r>
              <a:rPr lang="en-US" sz="2800" dirty="0">
                <a:solidFill>
                  <a:srgbClr val="FF0000"/>
                </a:solidFill>
              </a:rPr>
              <a:t>17 Idlewild Park- 3 Family Investment</a:t>
            </a:r>
            <a:br>
              <a:rPr lang="en-US" sz="2800" dirty="0">
                <a:solidFill>
                  <a:srgbClr val="FF0000"/>
                </a:solidFill>
              </a:rPr>
            </a:br>
            <a:r>
              <a:rPr lang="en-US" sz="2800" b="1" dirty="0">
                <a:solidFill>
                  <a:srgbClr val="FF0000"/>
                </a:solidFill>
              </a:rPr>
              <a:t>Brrrrr</a:t>
            </a:r>
            <a:r>
              <a:rPr lang="en-US" sz="2800" dirty="0">
                <a:solidFill>
                  <a:srgbClr val="FF0000"/>
                </a:solidFill>
              </a:rPr>
              <a:t>- </a:t>
            </a:r>
            <a:r>
              <a:rPr lang="en-US" sz="2800" b="1" dirty="0">
                <a:solidFill>
                  <a:srgbClr val="FF0000"/>
                </a:solidFill>
              </a:rPr>
              <a:t>Buy, repair, rehab, refinance, rinse, repeat</a:t>
            </a:r>
            <a:br>
              <a:rPr lang="en-US" sz="2800" dirty="0">
                <a:solidFill>
                  <a:srgbClr val="FF0000"/>
                </a:solidFill>
              </a:rPr>
            </a:br>
            <a:r>
              <a:rPr lang="en-US" sz="2800" dirty="0">
                <a:solidFill>
                  <a:srgbClr val="FF0000"/>
                </a:solidFill>
              </a:rPr>
              <a:t>Holding the property with Debt service-(Mortgage) </a:t>
            </a:r>
            <a:endParaRPr sz="2800" dirty="0"/>
          </a:p>
        </p:txBody>
      </p:sp>
      <p:sp>
        <p:nvSpPr>
          <p:cNvPr id="578" name="Google Shape;578;p74"/>
          <p:cNvSpPr txBox="1">
            <a:spLocks noGrp="1"/>
          </p:cNvSpPr>
          <p:nvPr>
            <p:ph type="body" idx="1"/>
          </p:nvPr>
        </p:nvSpPr>
        <p:spPr>
          <a:xfrm>
            <a:off x="0" y="1771655"/>
            <a:ext cx="9144000" cy="4933949"/>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Clr>
                <a:schemeClr val="dk1"/>
              </a:buClr>
              <a:buSzPct val="100000"/>
              <a:buNone/>
            </a:pPr>
            <a:r>
              <a:rPr lang="en-US"/>
              <a:t>1</a:t>
            </a:r>
            <a:r>
              <a:rPr lang="en-US" baseline="30000"/>
              <a:t>st</a:t>
            </a:r>
            <a:r>
              <a:rPr lang="en-US"/>
              <a:t> Floor apt. 2 bedroom 1 bath estimated monthly rent $1,250</a:t>
            </a:r>
            <a:endParaRPr/>
          </a:p>
          <a:p>
            <a:pPr marL="0" lvl="0" indent="0" algn="l" rtl="0">
              <a:spcBef>
                <a:spcPts val="544"/>
              </a:spcBef>
              <a:spcAft>
                <a:spcPts val="0"/>
              </a:spcAft>
              <a:buClr>
                <a:schemeClr val="dk1"/>
              </a:buClr>
              <a:buSzPct val="100000"/>
              <a:buNone/>
            </a:pPr>
            <a:r>
              <a:rPr lang="en-US"/>
              <a:t>2</a:t>
            </a:r>
            <a:r>
              <a:rPr lang="en-US" baseline="30000"/>
              <a:t>nd</a:t>
            </a:r>
            <a:r>
              <a:rPr lang="en-US"/>
              <a:t> Floor apt. 2 bedroom 1 bath estimated monthly rent $1,400</a:t>
            </a:r>
            <a:endParaRPr/>
          </a:p>
          <a:p>
            <a:pPr marL="0" lvl="0" indent="0" algn="l" rtl="0">
              <a:spcBef>
                <a:spcPts val="544"/>
              </a:spcBef>
              <a:spcAft>
                <a:spcPts val="0"/>
              </a:spcAft>
              <a:buClr>
                <a:schemeClr val="dk1"/>
              </a:buClr>
              <a:buSzPct val="100000"/>
              <a:buNone/>
            </a:pPr>
            <a:r>
              <a:rPr lang="en-US"/>
              <a:t>1</a:t>
            </a:r>
            <a:r>
              <a:rPr lang="en-US" baseline="30000"/>
              <a:t>st</a:t>
            </a:r>
            <a:r>
              <a:rPr lang="en-US"/>
              <a:t> Floor rear studio apt. 450 sq. ft estimated monthly rent $650 </a:t>
            </a:r>
            <a:endParaRPr/>
          </a:p>
          <a:p>
            <a:pPr marL="0" lvl="0" indent="0" algn="l" rtl="0">
              <a:spcBef>
                <a:spcPts val="544"/>
              </a:spcBef>
              <a:spcAft>
                <a:spcPts val="0"/>
              </a:spcAft>
              <a:buClr>
                <a:schemeClr val="dk1"/>
              </a:buClr>
              <a:buSzPct val="100000"/>
              <a:buNone/>
            </a:pPr>
            <a:r>
              <a:rPr lang="en-US"/>
              <a:t>Total rent roll $3,300 per month. </a:t>
            </a:r>
            <a:endParaRPr/>
          </a:p>
          <a:p>
            <a:pPr marL="0" lvl="0" indent="0" algn="l" rtl="0">
              <a:spcBef>
                <a:spcPts val="544"/>
              </a:spcBef>
              <a:spcAft>
                <a:spcPts val="0"/>
              </a:spcAft>
              <a:buClr>
                <a:schemeClr val="dk1"/>
              </a:buClr>
              <a:buSzPct val="100000"/>
              <a:buNone/>
            </a:pPr>
            <a:endParaRPr/>
          </a:p>
          <a:p>
            <a:pPr marL="0" lvl="0" indent="0" algn="l" rtl="0">
              <a:spcBef>
                <a:spcPts val="544"/>
              </a:spcBef>
              <a:spcAft>
                <a:spcPts val="0"/>
              </a:spcAft>
              <a:buClr>
                <a:schemeClr val="dk1"/>
              </a:buClr>
              <a:buSzPct val="100000"/>
              <a:buNone/>
            </a:pPr>
            <a:r>
              <a:rPr lang="en-US"/>
              <a:t>Estimated market value $214,900. </a:t>
            </a:r>
            <a:endParaRPr/>
          </a:p>
          <a:p>
            <a:pPr marL="0" lvl="0" indent="0" algn="l" rtl="0">
              <a:spcBef>
                <a:spcPts val="544"/>
              </a:spcBef>
              <a:spcAft>
                <a:spcPts val="0"/>
              </a:spcAft>
              <a:buClr>
                <a:schemeClr val="dk1"/>
              </a:buClr>
              <a:buSzPct val="100000"/>
              <a:buNone/>
            </a:pPr>
            <a:r>
              <a:rPr lang="en-US"/>
              <a:t>Estimated mortgage  $180,000 FHA or Conventional.</a:t>
            </a:r>
            <a:endParaRPr/>
          </a:p>
          <a:p>
            <a:pPr marL="0" lvl="0" indent="0" algn="l" rtl="0">
              <a:spcBef>
                <a:spcPts val="544"/>
              </a:spcBef>
              <a:spcAft>
                <a:spcPts val="0"/>
              </a:spcAft>
              <a:buClr>
                <a:schemeClr val="dk1"/>
              </a:buClr>
              <a:buSzPct val="100000"/>
              <a:buNone/>
            </a:pPr>
            <a:r>
              <a:rPr lang="en-US"/>
              <a:t>Estimated mortgage payment $1,280.00 Escrowed.</a:t>
            </a:r>
            <a:endParaRPr/>
          </a:p>
          <a:p>
            <a:pPr marL="0" lvl="0" indent="0" algn="l" rtl="0">
              <a:spcBef>
                <a:spcPts val="544"/>
              </a:spcBef>
              <a:spcAft>
                <a:spcPts val="0"/>
              </a:spcAft>
              <a:buClr>
                <a:schemeClr val="dk1"/>
              </a:buClr>
              <a:buSzPct val="100000"/>
              <a:buNone/>
            </a:pPr>
            <a:r>
              <a:rPr lang="en-US"/>
              <a:t>Estimate water &amp; sewer bill $980.00 per year.</a:t>
            </a:r>
            <a:endParaRPr/>
          </a:p>
          <a:p>
            <a:pPr marL="0" lvl="0" indent="0" algn="l" rtl="0">
              <a:spcBef>
                <a:spcPts val="544"/>
              </a:spcBef>
              <a:spcAft>
                <a:spcPts val="0"/>
              </a:spcAft>
              <a:buClr>
                <a:schemeClr val="dk1"/>
              </a:buClr>
              <a:buSzPct val="100000"/>
              <a:buNone/>
            </a:pPr>
            <a:r>
              <a:rPr lang="en-US"/>
              <a:t>Total estimate </a:t>
            </a:r>
            <a:r>
              <a:rPr lang="en-US" b="1" u="sng">
                <a:solidFill>
                  <a:srgbClr val="FF0000"/>
                </a:solidFill>
              </a:rPr>
              <a:t>net</a:t>
            </a:r>
            <a:r>
              <a:rPr lang="en-US"/>
              <a:t> income per-month $1,950.</a:t>
            </a:r>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Section 8 Rent limits</a:t>
            </a:r>
            <a:br>
              <a:rPr lang="en-US" dirty="0">
                <a:solidFill>
                  <a:srgbClr val="FF0000"/>
                </a:solidFill>
              </a:rPr>
            </a:br>
            <a:r>
              <a:rPr lang="en-US" dirty="0">
                <a:solidFill>
                  <a:srgbClr val="FF0000"/>
                </a:solidFill>
              </a:rPr>
              <a:t>Market value rents</a:t>
            </a:r>
          </a:p>
        </p:txBody>
      </p:sp>
      <p:sp>
        <p:nvSpPr>
          <p:cNvPr id="3" name="Text Placeholder 2"/>
          <p:cNvSpPr>
            <a:spLocks noGrp="1"/>
          </p:cNvSpPr>
          <p:nvPr>
            <p:ph type="body" idx="1"/>
          </p:nvPr>
        </p:nvSpPr>
        <p:spPr/>
        <p:txBody>
          <a:bodyPr/>
          <a:lstStyle/>
          <a:p>
            <a:endParaRPr lang="en-US" dirty="0"/>
          </a:p>
        </p:txBody>
      </p:sp>
      <p:pic>
        <p:nvPicPr>
          <p:cNvPr id="4" name="Picture 3" descr="Section 8 Rent limit.JPG"/>
          <p:cNvPicPr>
            <a:picLocks noChangeAspect="1"/>
          </p:cNvPicPr>
          <p:nvPr/>
        </p:nvPicPr>
        <p:blipFill>
          <a:blip r:embed="rId3" cstate="print"/>
          <a:stretch>
            <a:fillRect/>
          </a:stretch>
        </p:blipFill>
        <p:spPr>
          <a:xfrm>
            <a:off x="0" y="1492370"/>
            <a:ext cx="9144000" cy="5175849"/>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5"/>
          <p:cNvSpPr txBox="1">
            <a:spLocks noGrp="1"/>
          </p:cNvSpPr>
          <p:nvPr>
            <p:ph type="title"/>
          </p:nvPr>
        </p:nvSpPr>
        <p:spPr>
          <a:xfrm>
            <a:off x="450850" y="857250"/>
            <a:ext cx="8229600" cy="457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b="1">
                <a:solidFill>
                  <a:srgbClr val="FF0000"/>
                </a:solidFill>
              </a:rPr>
              <a:t>Before and After photos</a:t>
            </a:r>
            <a:endParaRPr/>
          </a:p>
        </p:txBody>
      </p:sp>
      <p:graphicFrame>
        <p:nvGraphicFramePr>
          <p:cNvPr id="584" name="Google Shape;584;p75"/>
          <p:cNvGraphicFramePr/>
          <p:nvPr/>
        </p:nvGraphicFramePr>
        <p:xfrm>
          <a:off x="457202" y="2057400"/>
          <a:ext cx="8229625" cy="4171950"/>
        </p:xfrm>
        <a:graphic>
          <a:graphicData uri="http://schemas.openxmlformats.org/drawingml/2006/table">
            <a:tbl>
              <a:tblPr firstRow="1" bandRow="1">
                <a:noFill/>
              </a:tblPr>
              <a:tblGrid>
                <a:gridCol w="1645925">
                  <a:extLst>
                    <a:ext uri="{9D8B030D-6E8A-4147-A177-3AD203B41FA5}">
                      <a16:colId xmlns:a16="http://schemas.microsoft.com/office/drawing/2014/main" val="20000"/>
                    </a:ext>
                  </a:extLst>
                </a:gridCol>
                <a:gridCol w="1645925">
                  <a:extLst>
                    <a:ext uri="{9D8B030D-6E8A-4147-A177-3AD203B41FA5}">
                      <a16:colId xmlns:a16="http://schemas.microsoft.com/office/drawing/2014/main" val="20001"/>
                    </a:ext>
                  </a:extLst>
                </a:gridCol>
                <a:gridCol w="1645925">
                  <a:extLst>
                    <a:ext uri="{9D8B030D-6E8A-4147-A177-3AD203B41FA5}">
                      <a16:colId xmlns:a16="http://schemas.microsoft.com/office/drawing/2014/main" val="20002"/>
                    </a:ext>
                  </a:extLst>
                </a:gridCol>
                <a:gridCol w="1645925">
                  <a:extLst>
                    <a:ext uri="{9D8B030D-6E8A-4147-A177-3AD203B41FA5}">
                      <a16:colId xmlns:a16="http://schemas.microsoft.com/office/drawing/2014/main" val="20003"/>
                    </a:ext>
                  </a:extLst>
                </a:gridCol>
                <a:gridCol w="1645925">
                  <a:extLst>
                    <a:ext uri="{9D8B030D-6E8A-4147-A177-3AD203B41FA5}">
                      <a16:colId xmlns:a16="http://schemas.microsoft.com/office/drawing/2014/main" val="20004"/>
                    </a:ext>
                  </a:extLst>
                </a:gridCol>
              </a:tblGrid>
              <a:tr h="2085975">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extLst>
                  <a:ext uri="{0D108BD9-81ED-4DB2-BD59-A6C34878D82A}">
                    <a16:rowId xmlns:a16="http://schemas.microsoft.com/office/drawing/2014/main" val="10000"/>
                  </a:ext>
                </a:extLst>
              </a:tr>
              <a:tr h="2085975">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tc>
                  <a:txBody>
                    <a:bodyPr/>
                    <a:lstStyle/>
                    <a:p>
                      <a:pPr marL="0" marR="0" lvl="0" indent="0" algn="l" rtl="0">
                        <a:spcBef>
                          <a:spcPts val="0"/>
                        </a:spcBef>
                        <a:spcAft>
                          <a:spcPts val="0"/>
                        </a:spcAft>
                        <a:buNone/>
                      </a:pPr>
                      <a:endParaRPr sz="1400"/>
                    </a:p>
                  </a:txBody>
                  <a:tcPr marL="68575" marR="68575" marT="34300" marB="34300"/>
                </a:tc>
                <a:extLst>
                  <a:ext uri="{0D108BD9-81ED-4DB2-BD59-A6C34878D82A}">
                    <a16:rowId xmlns:a16="http://schemas.microsoft.com/office/drawing/2014/main" val="10001"/>
                  </a:ext>
                </a:extLst>
              </a:tr>
            </a:tbl>
          </a:graphicData>
        </a:graphic>
      </p:graphicFrame>
      <p:pic>
        <p:nvPicPr>
          <p:cNvPr id="585" name="Google Shape;585;p75"/>
          <p:cNvPicPr preferRelativeResize="0"/>
          <p:nvPr/>
        </p:nvPicPr>
        <p:blipFill rotWithShape="1">
          <a:blip r:embed="rId3" cstate="print">
            <a:alphaModFix/>
          </a:blip>
          <a:srcRect/>
          <a:stretch/>
        </p:blipFill>
        <p:spPr>
          <a:xfrm>
            <a:off x="2" y="1447800"/>
            <a:ext cx="2311919" cy="2710452"/>
          </a:xfrm>
          <a:prstGeom prst="rect">
            <a:avLst/>
          </a:prstGeom>
          <a:noFill/>
          <a:ln>
            <a:noFill/>
          </a:ln>
        </p:spPr>
      </p:pic>
      <p:pic>
        <p:nvPicPr>
          <p:cNvPr id="586" name="Google Shape;586;p75"/>
          <p:cNvPicPr preferRelativeResize="0"/>
          <p:nvPr/>
        </p:nvPicPr>
        <p:blipFill rotWithShape="1">
          <a:blip r:embed="rId4" cstate="print">
            <a:alphaModFix/>
          </a:blip>
          <a:srcRect/>
          <a:stretch/>
        </p:blipFill>
        <p:spPr>
          <a:xfrm>
            <a:off x="2311921" y="1447800"/>
            <a:ext cx="2084081" cy="2710452"/>
          </a:xfrm>
          <a:prstGeom prst="rect">
            <a:avLst/>
          </a:prstGeom>
          <a:noFill/>
          <a:ln>
            <a:noFill/>
          </a:ln>
        </p:spPr>
      </p:pic>
      <p:pic>
        <p:nvPicPr>
          <p:cNvPr id="587" name="Google Shape;587;p75"/>
          <p:cNvPicPr preferRelativeResize="0"/>
          <p:nvPr/>
        </p:nvPicPr>
        <p:blipFill rotWithShape="1">
          <a:blip r:embed="rId5" cstate="print">
            <a:alphaModFix/>
          </a:blip>
          <a:srcRect/>
          <a:stretch/>
        </p:blipFill>
        <p:spPr>
          <a:xfrm>
            <a:off x="4402350" y="1447800"/>
            <a:ext cx="2307342" cy="2710452"/>
          </a:xfrm>
          <a:prstGeom prst="rect">
            <a:avLst/>
          </a:prstGeom>
          <a:noFill/>
          <a:ln>
            <a:noFill/>
          </a:ln>
        </p:spPr>
      </p:pic>
      <p:pic>
        <p:nvPicPr>
          <p:cNvPr id="588" name="Google Shape;588;p75"/>
          <p:cNvPicPr preferRelativeResize="0"/>
          <p:nvPr/>
        </p:nvPicPr>
        <p:blipFill rotWithShape="1">
          <a:blip r:embed="rId6" cstate="print">
            <a:alphaModFix/>
          </a:blip>
          <a:srcRect/>
          <a:stretch/>
        </p:blipFill>
        <p:spPr>
          <a:xfrm>
            <a:off x="6709692" y="1447800"/>
            <a:ext cx="2434308" cy="2710452"/>
          </a:xfrm>
          <a:prstGeom prst="rect">
            <a:avLst/>
          </a:prstGeom>
          <a:noFill/>
          <a:ln>
            <a:noFill/>
          </a:ln>
        </p:spPr>
      </p:pic>
      <p:pic>
        <p:nvPicPr>
          <p:cNvPr id="589" name="Google Shape;589;p75"/>
          <p:cNvPicPr preferRelativeResize="0"/>
          <p:nvPr/>
        </p:nvPicPr>
        <p:blipFill rotWithShape="1">
          <a:blip r:embed="rId7" cstate="print">
            <a:alphaModFix/>
          </a:blip>
          <a:srcRect/>
          <a:stretch/>
        </p:blipFill>
        <p:spPr>
          <a:xfrm>
            <a:off x="2" y="4158252"/>
            <a:ext cx="3232151" cy="2471148"/>
          </a:xfrm>
          <a:prstGeom prst="rect">
            <a:avLst/>
          </a:prstGeom>
          <a:noFill/>
          <a:ln>
            <a:noFill/>
          </a:ln>
        </p:spPr>
      </p:pic>
      <p:pic>
        <p:nvPicPr>
          <p:cNvPr id="590" name="Google Shape;590;p75"/>
          <p:cNvPicPr preferRelativeResize="0"/>
          <p:nvPr/>
        </p:nvPicPr>
        <p:blipFill rotWithShape="1">
          <a:blip r:embed="rId8" cstate="print">
            <a:alphaModFix/>
          </a:blip>
          <a:srcRect/>
          <a:stretch/>
        </p:blipFill>
        <p:spPr>
          <a:xfrm>
            <a:off x="5791200" y="4171950"/>
            <a:ext cx="3352800" cy="2457450"/>
          </a:xfrm>
          <a:prstGeom prst="rect">
            <a:avLst/>
          </a:prstGeom>
          <a:noFill/>
          <a:ln>
            <a:noFill/>
          </a:ln>
        </p:spPr>
      </p:pic>
      <p:pic>
        <p:nvPicPr>
          <p:cNvPr id="591" name="Google Shape;591;p75"/>
          <p:cNvPicPr preferRelativeResize="0"/>
          <p:nvPr/>
        </p:nvPicPr>
        <p:blipFill rotWithShape="1">
          <a:blip r:embed="rId9" cstate="print">
            <a:alphaModFix/>
          </a:blip>
          <a:srcRect/>
          <a:stretch/>
        </p:blipFill>
        <p:spPr>
          <a:xfrm>
            <a:off x="3232153" y="4158252"/>
            <a:ext cx="2559049" cy="2471148"/>
          </a:xfrm>
          <a:prstGeom prst="rect">
            <a:avLst/>
          </a:prstGeom>
          <a:noFill/>
          <a:ln>
            <a:noFill/>
          </a:ln>
        </p:spPr>
      </p:pic>
      <p:sp>
        <p:nvSpPr>
          <p:cNvPr id="592" name="Google Shape;592;p75"/>
          <p:cNvSpPr txBox="1"/>
          <p:nvPr/>
        </p:nvSpPr>
        <p:spPr>
          <a:xfrm>
            <a:off x="2743200" y="-21265"/>
            <a:ext cx="5486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Calibri"/>
                <a:ea typeface="Calibri"/>
                <a:cs typeface="Calibri"/>
                <a:sym typeface="Calibri"/>
              </a:rPr>
              <a:t>17 Idlewild Park </a:t>
            </a:r>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6"/>
          <p:cNvSpPr txBox="1">
            <a:spLocks noGrp="1"/>
          </p:cNvSpPr>
          <p:nvPr>
            <p:ph type="title"/>
          </p:nvPr>
        </p:nvSpPr>
        <p:spPr>
          <a:xfrm>
            <a:off x="457200" y="76200"/>
            <a:ext cx="82296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7B648"/>
              </a:buClr>
              <a:buSzPts val="4400"/>
              <a:buFont typeface="Calibri"/>
              <a:buNone/>
            </a:pPr>
            <a:r>
              <a:rPr lang="en-US">
                <a:solidFill>
                  <a:srgbClr val="37B648"/>
                </a:solidFill>
              </a:rPr>
              <a:t>17 Idlewild park </a:t>
            </a:r>
            <a:r>
              <a:rPr lang="en-US" b="1">
                <a:solidFill>
                  <a:srgbClr val="FF0000"/>
                </a:solidFill>
              </a:rPr>
              <a:t>SOS</a:t>
            </a:r>
            <a:endParaRPr/>
          </a:p>
        </p:txBody>
      </p:sp>
      <p:pic>
        <p:nvPicPr>
          <p:cNvPr id="598" name="Google Shape;598;p76"/>
          <p:cNvPicPr preferRelativeResize="0">
            <a:picLocks noGrp="1"/>
          </p:cNvPicPr>
          <p:nvPr>
            <p:ph type="body" idx="1"/>
          </p:nvPr>
        </p:nvPicPr>
        <p:blipFill rotWithShape="1">
          <a:blip r:embed="rId3" cstate="print">
            <a:alphaModFix/>
          </a:blip>
          <a:srcRect/>
          <a:stretch/>
        </p:blipFill>
        <p:spPr>
          <a:xfrm>
            <a:off x="685800" y="762000"/>
            <a:ext cx="7696200" cy="6096000"/>
          </a:xfrm>
          <a:prstGeom prst="rect">
            <a:avLst/>
          </a:prstGeom>
          <a:noFill/>
          <a:ln>
            <a:noFill/>
          </a:ln>
        </p:spPr>
      </p:pic>
      <p:sp>
        <p:nvSpPr>
          <p:cNvPr id="5" name="Oval 4"/>
          <p:cNvSpPr/>
          <p:nvPr/>
        </p:nvSpPr>
        <p:spPr>
          <a:xfrm>
            <a:off x="6366295" y="5296619"/>
            <a:ext cx="1828800" cy="8885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net profits for his property $87,000</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7"/>
          <p:cNvSpPr txBox="1">
            <a:spLocks noGrp="1"/>
          </p:cNvSpPr>
          <p:nvPr>
            <p:ph type="title"/>
          </p:nvPr>
        </p:nvSpPr>
        <p:spPr>
          <a:xfrm>
            <a:off x="457200" y="971550"/>
            <a:ext cx="8229600" cy="97155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b="1" u="sng">
                <a:solidFill>
                  <a:srgbClr val="FF0000"/>
                </a:solidFill>
              </a:rPr>
              <a:t>Class exercise </a:t>
            </a:r>
            <a:br>
              <a:rPr lang="en-US"/>
            </a:br>
            <a:r>
              <a:rPr lang="en-US">
                <a:solidFill>
                  <a:srgbClr val="00B050"/>
                </a:solidFill>
              </a:rPr>
              <a:t>Investment properties </a:t>
            </a:r>
            <a:r>
              <a:rPr lang="en-US" b="1">
                <a:solidFill>
                  <a:srgbClr val="FF0000"/>
                </a:solidFill>
              </a:rPr>
              <a:t>Versus</a:t>
            </a:r>
            <a:r>
              <a:rPr lang="en-US">
                <a:solidFill>
                  <a:srgbClr val="00B050"/>
                </a:solidFill>
              </a:rPr>
              <a:t> 401K plans or the stock market </a:t>
            </a:r>
            <a:endParaRPr/>
          </a:p>
        </p:txBody>
      </p:sp>
      <p:sp>
        <p:nvSpPr>
          <p:cNvPr id="604" name="Google Shape;604;p77"/>
          <p:cNvSpPr txBox="1">
            <a:spLocks noGrp="1"/>
          </p:cNvSpPr>
          <p:nvPr>
            <p:ph type="body" idx="1"/>
          </p:nvPr>
        </p:nvSpPr>
        <p:spPr>
          <a:xfrm>
            <a:off x="457200" y="2362200"/>
            <a:ext cx="8229600" cy="4495800"/>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b="1" dirty="0"/>
              <a:t>Stocks, mutual fund, IRA’s,  or 401K’s investment plans have the ability to compound the interest of an investment, were on the investment properties do NOT compound the net income or the interest, but has the ability to compound the yearly appreciation. Both forms of investments have there share of pro’s and con’s.</a:t>
            </a:r>
            <a:endParaRPr dirty="0"/>
          </a:p>
          <a:p>
            <a:pPr marL="342900" lvl="0" indent="-185420" algn="l" rtl="0">
              <a:spcBef>
                <a:spcPts val="496"/>
              </a:spcBef>
              <a:spcAft>
                <a:spcPts val="0"/>
              </a:spcAft>
              <a:buClr>
                <a:schemeClr val="dk1"/>
              </a:buClr>
              <a:buSzPct val="100000"/>
              <a:buNone/>
            </a:pPr>
            <a:endParaRPr b="1" dirty="0"/>
          </a:p>
          <a:p>
            <a:pPr marL="342900" lvl="0" indent="-342900" algn="l" rtl="0">
              <a:spcBef>
                <a:spcPts val="496"/>
              </a:spcBef>
              <a:spcAft>
                <a:spcPts val="0"/>
              </a:spcAft>
              <a:buClr>
                <a:schemeClr val="dk1"/>
              </a:buClr>
              <a:buSzPct val="100000"/>
              <a:buChar char="•"/>
            </a:pPr>
            <a:r>
              <a:rPr lang="en-US" b="1" dirty="0"/>
              <a:t>Compound interest</a:t>
            </a:r>
            <a:r>
              <a:rPr lang="en-US" dirty="0"/>
              <a:t> is the addition of </a:t>
            </a:r>
            <a:r>
              <a:rPr lang="en-US" b="1" dirty="0"/>
              <a:t>interest</a:t>
            </a:r>
            <a:r>
              <a:rPr lang="en-US" dirty="0"/>
              <a:t> to the principal sum of a loan or deposit, or in other words, </a:t>
            </a:r>
            <a:r>
              <a:rPr lang="en-US" b="1" dirty="0"/>
              <a:t>interest</a:t>
            </a:r>
            <a:r>
              <a:rPr lang="en-US" dirty="0"/>
              <a:t> on </a:t>
            </a:r>
            <a:r>
              <a:rPr lang="en-US" b="1" dirty="0"/>
              <a:t>interest</a:t>
            </a:r>
            <a:r>
              <a:rPr lang="en-US" dirty="0"/>
              <a:t>. It is the result of reinvesting </a:t>
            </a:r>
            <a:r>
              <a:rPr lang="en-US" b="1" dirty="0"/>
              <a:t>interest</a:t>
            </a:r>
            <a:r>
              <a:rPr lang="en-US" dirty="0"/>
              <a:t>, rather than paying it out, so that </a:t>
            </a:r>
            <a:r>
              <a:rPr lang="en-US" b="1" dirty="0"/>
              <a:t>interest</a:t>
            </a:r>
            <a:r>
              <a:rPr lang="en-US" dirty="0"/>
              <a:t> in the next period is then earned on the principal sum plus previously accumulated </a:t>
            </a:r>
            <a:r>
              <a:rPr lang="en-US" b="1" dirty="0"/>
              <a:t>interest</a:t>
            </a:r>
            <a:r>
              <a:rPr lang="en-US" dirty="0"/>
              <a:t>.</a:t>
            </a:r>
            <a:endParaRPr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0" y="274638"/>
            <a:ext cx="8686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dirty="0">
                <a:solidFill>
                  <a:srgbClr val="FF0000"/>
                </a:solidFill>
              </a:rPr>
              <a:t>Flow chart for  </a:t>
            </a:r>
            <a:br>
              <a:rPr lang="en-US" dirty="0">
                <a:solidFill>
                  <a:srgbClr val="FF0000"/>
                </a:solidFill>
              </a:rPr>
            </a:br>
            <a:r>
              <a:rPr lang="en-US" dirty="0">
                <a:solidFill>
                  <a:srgbClr val="FF0000"/>
                </a:solidFill>
              </a:rPr>
              <a:t>BANK OWNED PROPERTY?</a:t>
            </a:r>
            <a:endParaRPr dirty="0"/>
          </a:p>
        </p:txBody>
      </p:sp>
      <p:grpSp>
        <p:nvGrpSpPr>
          <p:cNvPr id="2" name="Google Shape;159;p22"/>
          <p:cNvGrpSpPr/>
          <p:nvPr/>
        </p:nvGrpSpPr>
        <p:grpSpPr>
          <a:xfrm>
            <a:off x="461320" y="1631852"/>
            <a:ext cx="8221363" cy="4522446"/>
            <a:chOff x="4118" y="0"/>
            <a:chExt cx="8221363" cy="4522446"/>
          </a:xfrm>
        </p:grpSpPr>
        <p:sp>
          <p:nvSpPr>
            <p:cNvPr id="160" name="Google Shape;160;p22"/>
            <p:cNvSpPr/>
            <p:nvPr/>
          </p:nvSpPr>
          <p:spPr>
            <a:xfrm>
              <a:off x="617219" y="0"/>
              <a:ext cx="6995160" cy="4522446"/>
            </a:xfrm>
            <a:prstGeom prst="rightArrow">
              <a:avLst>
                <a:gd name="adj1" fmla="val 50000"/>
                <a:gd name="adj2" fmla="val 50000"/>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a:off x="4118"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txBox="1"/>
            <p:nvPr/>
          </p:nvSpPr>
          <p:spPr>
            <a:xfrm>
              <a:off x="92425" y="1445040"/>
              <a:ext cx="1804437" cy="163236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0" i="0" u="none" strike="noStrike" cap="none">
                  <a:solidFill>
                    <a:schemeClr val="lt1"/>
                  </a:solidFill>
                  <a:latin typeface="Calibri"/>
                  <a:ea typeface="Calibri"/>
                  <a:cs typeface="Calibri"/>
                  <a:sym typeface="Calibri"/>
                </a:rPr>
                <a:t> Either sells or fails to sell in a foreclosure auction, due to bank or county .</a:t>
              </a:r>
              <a:endParaRPr/>
            </a:p>
          </p:txBody>
        </p:sp>
        <p:sp>
          <p:nvSpPr>
            <p:cNvPr id="163" name="Google Shape;163;p22"/>
            <p:cNvSpPr/>
            <p:nvPr/>
          </p:nvSpPr>
          <p:spPr>
            <a:xfrm>
              <a:off x="2084222"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txBox="1"/>
            <p:nvPr/>
          </p:nvSpPr>
          <p:spPr>
            <a:xfrm>
              <a:off x="2172529" y="1445040"/>
              <a:ext cx="1804437" cy="163236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0" i="0" u="none" strike="noStrike" cap="none">
                  <a:solidFill>
                    <a:schemeClr val="lt1"/>
                  </a:solidFill>
                  <a:latin typeface="Calibri"/>
                  <a:ea typeface="Calibri"/>
                  <a:cs typeface="Calibri"/>
                  <a:sym typeface="Calibri"/>
                </a:rPr>
                <a:t>Property reverted,  to the mortgage lender after the property fails to sell at  auction. </a:t>
              </a:r>
              <a:endParaRPr/>
            </a:p>
          </p:txBody>
        </p:sp>
        <p:sp>
          <p:nvSpPr>
            <p:cNvPr id="165" name="Google Shape;165;p22"/>
            <p:cNvSpPr/>
            <p:nvPr/>
          </p:nvSpPr>
          <p:spPr>
            <a:xfrm>
              <a:off x="4164326"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txBox="1"/>
            <p:nvPr/>
          </p:nvSpPr>
          <p:spPr>
            <a:xfrm>
              <a:off x="4252633" y="1445040"/>
              <a:ext cx="1804437" cy="163236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0" i="0" u="none" strike="noStrike" cap="none" dirty="0">
                  <a:solidFill>
                    <a:schemeClr val="lt1"/>
                  </a:solidFill>
                  <a:latin typeface="Calibri"/>
                  <a:ea typeface="Calibri"/>
                  <a:cs typeface="Calibri"/>
                  <a:sym typeface="Calibri"/>
                </a:rPr>
                <a:t>Bank owns the property, handles eviction, pay ‘s off tax liens, maybe some repairs. </a:t>
              </a:r>
              <a:endParaRPr dirty="0"/>
            </a:p>
          </p:txBody>
        </p:sp>
        <p:sp>
          <p:nvSpPr>
            <p:cNvPr id="167" name="Google Shape;167;p22"/>
            <p:cNvSpPr/>
            <p:nvPr/>
          </p:nvSpPr>
          <p:spPr>
            <a:xfrm>
              <a:off x="6244430"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txBox="1"/>
            <p:nvPr/>
          </p:nvSpPr>
          <p:spPr>
            <a:xfrm>
              <a:off x="6332737" y="1445040"/>
              <a:ext cx="1804437" cy="163236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0" i="0" u="none" strike="noStrike" cap="none" dirty="0">
                  <a:solidFill>
                    <a:schemeClr val="lt1"/>
                  </a:solidFill>
                  <a:latin typeface="Calibri"/>
                  <a:ea typeface="Calibri"/>
                  <a:cs typeface="Calibri"/>
                  <a:sym typeface="Calibri"/>
                </a:rPr>
                <a:t>Bank will contract with local agent to list the property on the </a:t>
              </a:r>
              <a:r>
                <a:rPr lang="en-US" sz="1700" dirty="0">
                  <a:solidFill>
                    <a:schemeClr val="lt1"/>
                  </a:solidFill>
                  <a:latin typeface="Calibri"/>
                  <a:ea typeface="Calibri"/>
                  <a:cs typeface="Calibri"/>
                  <a:sym typeface="Calibri"/>
                </a:rPr>
                <a:t>MLS</a:t>
              </a:r>
              <a:r>
                <a:rPr lang="en-US" sz="1700" b="0" i="0" u="none" strike="noStrike" cap="none" dirty="0">
                  <a:solidFill>
                    <a:schemeClr val="lt1"/>
                  </a:solidFill>
                  <a:latin typeface="Calibri"/>
                  <a:ea typeface="Calibri"/>
                  <a:cs typeface="Calibri"/>
                  <a:sym typeface="Calibri"/>
                </a:rPr>
                <a:t>.</a:t>
              </a:r>
              <a:endParaRPr dirty="0"/>
            </a:p>
          </p:txBody>
        </p:sp>
      </p:grpSp>
      <p:sp>
        <p:nvSpPr>
          <p:cNvPr id="3" name="TextBox 2">
            <a:extLst>
              <a:ext uri="{FF2B5EF4-FFF2-40B4-BE49-F238E27FC236}">
                <a16:creationId xmlns:a16="http://schemas.microsoft.com/office/drawing/2014/main" id="{23657378-D19B-819E-71A8-46821EAB16FA}"/>
              </a:ext>
            </a:extLst>
          </p:cNvPr>
          <p:cNvSpPr txBox="1"/>
          <p:nvPr/>
        </p:nvSpPr>
        <p:spPr>
          <a:xfrm>
            <a:off x="359594" y="5226148"/>
            <a:ext cx="5024063" cy="1200329"/>
          </a:xfrm>
          <a:prstGeom prst="rect">
            <a:avLst/>
          </a:prstGeom>
          <a:noFill/>
        </p:spPr>
        <p:txBody>
          <a:bodyPr wrap="square" rtlCol="0">
            <a:spAutoFit/>
          </a:bodyPr>
          <a:lstStyle/>
          <a:p>
            <a:r>
              <a:rPr lang="en-US" b="0" i="0" dirty="0">
                <a:solidFill>
                  <a:srgbClr val="111111"/>
                </a:solidFill>
                <a:effectLst/>
                <a:latin typeface="SourceSansPro"/>
              </a:rPr>
              <a:t>A mortgage in default can have Five outcomes return to </a:t>
            </a:r>
            <a:r>
              <a:rPr lang="en-US" b="1" i="0" u="sng" dirty="0">
                <a:solidFill>
                  <a:srgbClr val="0070C0"/>
                </a:solidFill>
                <a:effectLst/>
                <a:latin typeface="SourceSansPro"/>
              </a:rPr>
              <a:t>good standing</a:t>
            </a:r>
            <a:r>
              <a:rPr lang="en-US" b="0" i="0" dirty="0">
                <a:solidFill>
                  <a:srgbClr val="111111"/>
                </a:solidFill>
                <a:effectLst/>
                <a:latin typeface="SourceSansPro"/>
              </a:rPr>
              <a:t>, </a:t>
            </a:r>
            <a:r>
              <a:rPr lang="en-US" b="0" i="0" u="sng" dirty="0">
                <a:solidFill>
                  <a:srgbClr val="2C40D0"/>
                </a:solidFill>
                <a:effectLst/>
                <a:latin typeface="SourceSansPro"/>
                <a:hlinkClick r:id="rId3"/>
              </a:rPr>
              <a:t>be modified</a:t>
            </a:r>
            <a:r>
              <a:rPr lang="en-US" b="0" i="0" dirty="0">
                <a:solidFill>
                  <a:srgbClr val="111111"/>
                </a:solidFill>
                <a:effectLst/>
                <a:latin typeface="SourceSansPro"/>
              </a:rPr>
              <a:t>, or the property is </a:t>
            </a:r>
            <a:r>
              <a:rPr lang="en-US" b="1" i="0" u="sng" dirty="0">
                <a:solidFill>
                  <a:schemeClr val="tx2"/>
                </a:solidFill>
                <a:effectLst/>
                <a:latin typeface="SourceSansPro"/>
              </a:rPr>
              <a:t>repossessed</a:t>
            </a:r>
            <a:r>
              <a:rPr lang="en-US" b="0" i="0" dirty="0">
                <a:solidFill>
                  <a:srgbClr val="111111"/>
                </a:solidFill>
                <a:effectLst/>
                <a:latin typeface="SourceSansPro"/>
              </a:rPr>
              <a:t> or </a:t>
            </a:r>
            <a:r>
              <a:rPr lang="en-US" b="1" i="0" u="sng" dirty="0">
                <a:solidFill>
                  <a:srgbClr val="0070C0"/>
                </a:solidFill>
                <a:effectLst/>
                <a:latin typeface="SourceSansPro"/>
              </a:rPr>
              <a:t>sold</a:t>
            </a:r>
            <a:r>
              <a:rPr lang="en-US" b="0" i="0" u="sng" dirty="0">
                <a:solidFill>
                  <a:srgbClr val="111111"/>
                </a:solidFill>
                <a:effectLst/>
                <a:latin typeface="SourceSansPro"/>
              </a:rPr>
              <a:t> </a:t>
            </a:r>
            <a:r>
              <a:rPr lang="en-US" b="0" i="0" dirty="0">
                <a:solidFill>
                  <a:srgbClr val="111111"/>
                </a:solidFill>
                <a:effectLst/>
                <a:latin typeface="SourceSansPro"/>
              </a:rPr>
              <a:t>via foreclosure or </a:t>
            </a:r>
            <a:r>
              <a:rPr lang="en-US" b="1" i="0" u="sng" dirty="0">
                <a:solidFill>
                  <a:srgbClr val="00B0F0"/>
                </a:solidFill>
                <a:effectLst/>
                <a:latin typeface="SourceSansPro"/>
              </a:rPr>
              <a:t>voluntary surrender</a:t>
            </a:r>
            <a:r>
              <a:rPr lang="en-US" b="0" i="0" dirty="0">
                <a:solidFill>
                  <a:srgbClr val="111111"/>
                </a:solidFill>
                <a:effectLst/>
                <a:latin typeface="SourceSansPro"/>
              </a:rPr>
              <a:t>.</a:t>
            </a:r>
            <a:endParaRPr lang="en-US"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Stock Market –</a:t>
            </a:r>
            <a:r>
              <a:rPr lang="en-US">
                <a:solidFill>
                  <a:srgbClr val="FF0000"/>
                </a:solidFill>
              </a:rPr>
              <a:t>Versus</a:t>
            </a:r>
            <a:r>
              <a:rPr lang="en-US"/>
              <a:t>- Real Estate Investment properties</a:t>
            </a:r>
            <a:endParaRPr/>
          </a:p>
        </p:txBody>
      </p:sp>
      <p:sp>
        <p:nvSpPr>
          <p:cNvPr id="610" name="Google Shape;610;p78"/>
          <p:cNvSpPr txBox="1">
            <a:spLocks noGrp="1"/>
          </p:cNvSpPr>
          <p:nvPr>
            <p:ph type="body" idx="1"/>
          </p:nvPr>
        </p:nvSpPr>
        <p:spPr>
          <a:xfrm>
            <a:off x="457200" y="1524000"/>
            <a:ext cx="8229600" cy="4800599"/>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US"/>
              <a:t>Like I mentioned in the previous slide stocks or </a:t>
            </a:r>
            <a:r>
              <a:rPr lang="en-US">
                <a:solidFill>
                  <a:srgbClr val="FF0000"/>
                </a:solidFill>
              </a:rPr>
              <a:t>401K</a:t>
            </a:r>
            <a:r>
              <a:rPr lang="en-US"/>
              <a:t> plans have the ability to compound the interest in any individual stock or </a:t>
            </a:r>
            <a:r>
              <a:rPr lang="en-US">
                <a:solidFill>
                  <a:srgbClr val="FF0000"/>
                </a:solidFill>
              </a:rPr>
              <a:t>401K</a:t>
            </a:r>
            <a:r>
              <a:rPr lang="en-US"/>
              <a:t> plan can generate. </a:t>
            </a:r>
            <a:endParaRPr/>
          </a:p>
          <a:p>
            <a:pPr marL="342900" lvl="0" indent="-342900" algn="l" rtl="0">
              <a:spcBef>
                <a:spcPts val="544"/>
              </a:spcBef>
              <a:spcAft>
                <a:spcPts val="0"/>
              </a:spcAft>
              <a:buClr>
                <a:srgbClr val="00B050"/>
              </a:buClr>
              <a:buSzPct val="100000"/>
              <a:buChar char="•"/>
            </a:pPr>
            <a:r>
              <a:rPr lang="en-US" b="1">
                <a:solidFill>
                  <a:srgbClr val="00B050"/>
                </a:solidFill>
              </a:rPr>
              <a:t>Example</a:t>
            </a:r>
            <a:endParaRPr>
              <a:solidFill>
                <a:srgbClr val="00B050"/>
              </a:solidFill>
            </a:endParaRPr>
          </a:p>
          <a:p>
            <a:pPr marL="342900" lvl="0" indent="-342900" algn="l" rtl="0">
              <a:spcBef>
                <a:spcPts val="544"/>
              </a:spcBef>
              <a:spcAft>
                <a:spcPts val="0"/>
              </a:spcAft>
              <a:buClr>
                <a:schemeClr val="dk1"/>
              </a:buClr>
              <a:buSzPct val="100000"/>
              <a:buChar char="•"/>
            </a:pPr>
            <a:r>
              <a:rPr lang="en-US"/>
              <a:t>In the previous slide I mentioned, 17 Idlewild Park, 3 family in Watervliet, nets </a:t>
            </a:r>
            <a:r>
              <a:rPr lang="en-US" b="1">
                <a:solidFill>
                  <a:srgbClr val="00B050"/>
                </a:solidFill>
              </a:rPr>
              <a:t>$1,950 </a:t>
            </a:r>
            <a:r>
              <a:rPr lang="en-US"/>
              <a:t>per month in income, with that income you could invest in </a:t>
            </a:r>
            <a:r>
              <a:rPr lang="en-US">
                <a:solidFill>
                  <a:srgbClr val="FF0000"/>
                </a:solidFill>
              </a:rPr>
              <a:t>401K</a:t>
            </a:r>
            <a:r>
              <a:rPr lang="en-US"/>
              <a:t> plan or solo </a:t>
            </a:r>
            <a:r>
              <a:rPr lang="en-US">
                <a:solidFill>
                  <a:srgbClr val="FF0000"/>
                </a:solidFill>
              </a:rPr>
              <a:t>401K</a:t>
            </a:r>
            <a:r>
              <a:rPr lang="en-US"/>
              <a:t> plan. You well still have positive cash flow, but, now you will create another source for investing.</a:t>
            </a:r>
            <a:endParaRPr/>
          </a:p>
          <a:p>
            <a:pPr marL="342900" lvl="0" indent="-342900" algn="l" rtl="0">
              <a:spcBef>
                <a:spcPts val="544"/>
              </a:spcBef>
              <a:spcAft>
                <a:spcPts val="0"/>
              </a:spcAft>
              <a:buClr>
                <a:schemeClr val="dk1"/>
              </a:buClr>
              <a:buSzPct val="100000"/>
              <a:buChar char="•"/>
            </a:pPr>
            <a:r>
              <a:rPr lang="en-US"/>
              <a:t>This property can generate enough income per month to live and pay bills on, and also offer to invest some of the proceeds in the stock market or other investment options.</a:t>
            </a:r>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9"/>
          <p:cNvSpPr txBox="1">
            <a:spLocks noGrp="1"/>
          </p:cNvSpPr>
          <p:nvPr>
            <p:ph type="title"/>
          </p:nvPr>
        </p:nvSpPr>
        <p:spPr>
          <a:xfrm>
            <a:off x="0" y="914400"/>
            <a:ext cx="2114550" cy="5143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ct val="100000"/>
              <a:buFont typeface="Calibri"/>
              <a:buNone/>
            </a:pPr>
            <a:r>
              <a:rPr lang="en-US" sz="2100" b="1">
                <a:solidFill>
                  <a:srgbClr val="00B050"/>
                </a:solidFill>
              </a:rPr>
              <a:t>This calculator shows that investing $5,000 per year,  which is around $450.00 per month out of the net income from any investment property that you purchase, this is what we call diversified assets.</a:t>
            </a:r>
            <a:br>
              <a:rPr lang="en-US" sz="2100" b="1">
                <a:solidFill>
                  <a:srgbClr val="00B050"/>
                </a:solidFill>
              </a:rPr>
            </a:br>
            <a:r>
              <a:rPr lang="en-US" sz="2100" b="1" u="sng">
                <a:solidFill>
                  <a:schemeClr val="hlink"/>
                </a:solidFill>
                <a:hlinkClick r:id="rId3"/>
              </a:rPr>
              <a:t> </a:t>
            </a:r>
            <a:r>
              <a:rPr lang="en-US" sz="975" u="sng">
                <a:solidFill>
                  <a:schemeClr val="hlink"/>
                </a:solidFill>
                <a:hlinkClick r:id="rId3"/>
              </a:rPr>
              <a:t>https://www.calculator.net/401k-calculator.html?age=25&amp;income=50000&amp;balance=5000&amp;contribution=10&amp;ematch=50&amp;ematchend=3&amp;retirementage=65&amp;lifeexpectancy=85&amp;incomeincrease=3&amp;rate=6&amp;inflation=3&amp;hideirslimit=0&amp;type=1&amp;x=63&amp;y=20#top</a:t>
            </a:r>
            <a:endParaRPr sz="975" b="1">
              <a:solidFill>
                <a:srgbClr val="00B050"/>
              </a:solidFill>
            </a:endParaRPr>
          </a:p>
        </p:txBody>
      </p:sp>
      <p:pic>
        <p:nvPicPr>
          <p:cNvPr id="616" name="Google Shape;616;p79"/>
          <p:cNvPicPr preferRelativeResize="0">
            <a:picLocks noGrp="1"/>
          </p:cNvPicPr>
          <p:nvPr>
            <p:ph type="body" idx="1"/>
          </p:nvPr>
        </p:nvPicPr>
        <p:blipFill rotWithShape="1">
          <a:blip r:embed="rId4" cstate="print">
            <a:alphaModFix/>
          </a:blip>
          <a:srcRect/>
          <a:stretch/>
        </p:blipFill>
        <p:spPr>
          <a:xfrm>
            <a:off x="2114553" y="609600"/>
            <a:ext cx="7029449" cy="6096000"/>
          </a:xfrm>
          <a:prstGeom prst="rect">
            <a:avLst/>
          </a:prstGeom>
          <a:noFill/>
          <a:ln>
            <a:noFill/>
          </a:ln>
        </p:spPr>
      </p:pic>
      <p:sp>
        <p:nvSpPr>
          <p:cNvPr id="617" name="Google Shape;617;p79"/>
          <p:cNvSpPr txBox="1"/>
          <p:nvPr/>
        </p:nvSpPr>
        <p:spPr>
          <a:xfrm>
            <a:off x="1752600" y="-60930"/>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ED1B23"/>
                </a:solidFill>
                <a:latin typeface="Calibri"/>
                <a:ea typeface="Calibri"/>
                <a:cs typeface="Calibri"/>
                <a:sym typeface="Calibri"/>
              </a:rPr>
              <a:t>Stocks – Versus investment properties</a:t>
            </a:r>
            <a:endParaRPr/>
          </a:p>
        </p:txBody>
      </p:sp>
      <p:pic>
        <p:nvPicPr>
          <p:cNvPr id="618" name="Google Shape;618;p79"/>
          <p:cNvPicPr preferRelativeResize="0"/>
          <p:nvPr/>
        </p:nvPicPr>
        <p:blipFill rotWithShape="1">
          <a:blip r:embed="rId5" cstate="print">
            <a:alphaModFix/>
          </a:blip>
          <a:srcRect/>
          <a:stretch/>
        </p:blipFill>
        <p:spPr>
          <a:xfrm>
            <a:off x="304800" y="0"/>
            <a:ext cx="1276350" cy="935340"/>
          </a:xfrm>
          <a:prstGeom prst="rect">
            <a:avLst/>
          </a:prstGeom>
          <a:noFill/>
          <a:ln>
            <a:noFill/>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0"/>
          <p:cNvSpPr txBox="1">
            <a:spLocks noGrp="1"/>
          </p:cNvSpPr>
          <p:nvPr>
            <p:ph type="title"/>
          </p:nvPr>
        </p:nvSpPr>
        <p:spPr>
          <a:xfrm>
            <a:off x="-304800" y="274638"/>
            <a:ext cx="8991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b="1">
                <a:solidFill>
                  <a:srgbClr val="FF0000"/>
                </a:solidFill>
              </a:rPr>
              <a:t>*</a:t>
            </a:r>
            <a:r>
              <a:rPr lang="en-US">
                <a:solidFill>
                  <a:srgbClr val="023E88"/>
                </a:solidFill>
              </a:rPr>
              <a:t>MUNICIPALITIES PERMITS</a:t>
            </a:r>
            <a:r>
              <a:rPr lang="en-US">
                <a:solidFill>
                  <a:srgbClr val="FF0000"/>
                </a:solidFill>
              </a:rPr>
              <a:t>*</a:t>
            </a:r>
            <a:endParaRPr/>
          </a:p>
        </p:txBody>
      </p:sp>
      <p:sp>
        <p:nvSpPr>
          <p:cNvPr id="625" name="Google Shape;625;p80"/>
          <p:cNvSpPr txBox="1">
            <a:spLocks noGrp="1"/>
          </p:cNvSpPr>
          <p:nvPr>
            <p:ph type="body" idx="1"/>
          </p:nvPr>
        </p:nvSpPr>
        <p:spPr>
          <a:xfrm>
            <a:off x="457200" y="1417638"/>
            <a:ext cx="8229600" cy="513556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Clr>
                <a:schemeClr val="dk1"/>
              </a:buClr>
              <a:buSzPct val="100000"/>
              <a:buNone/>
            </a:pPr>
            <a:r>
              <a:rPr lang="en-US" dirty="0"/>
              <a:t>Permits are needed on all major changes that are made to the property.  Individual permits are needed for: </a:t>
            </a:r>
            <a:endParaRPr dirty="0"/>
          </a:p>
          <a:p>
            <a:pPr marL="342900" lvl="0" indent="-342900" algn="l" rtl="0">
              <a:spcBef>
                <a:spcPts val="544"/>
              </a:spcBef>
              <a:spcAft>
                <a:spcPts val="0"/>
              </a:spcAft>
              <a:buClr>
                <a:schemeClr val="dk1"/>
              </a:buClr>
              <a:buSzPct val="100000"/>
              <a:buChar char="•"/>
            </a:pPr>
            <a:r>
              <a:rPr lang="en-US" dirty="0"/>
              <a:t>Major construction floor plan change</a:t>
            </a:r>
            <a:endParaRPr dirty="0"/>
          </a:p>
          <a:p>
            <a:pPr marL="342900" lvl="0" indent="-342900" algn="l" rtl="0">
              <a:spcBef>
                <a:spcPts val="544"/>
              </a:spcBef>
              <a:spcAft>
                <a:spcPts val="0"/>
              </a:spcAft>
              <a:buClr>
                <a:schemeClr val="dk1"/>
              </a:buClr>
              <a:buSzPct val="100000"/>
              <a:buChar char="•"/>
            </a:pPr>
            <a:r>
              <a:rPr lang="en-US" dirty="0"/>
              <a:t>Insulation (new walls)</a:t>
            </a:r>
            <a:endParaRPr dirty="0"/>
          </a:p>
          <a:p>
            <a:pPr marL="342900" lvl="0" indent="-342900" algn="l" rtl="0">
              <a:spcBef>
                <a:spcPts val="544"/>
              </a:spcBef>
              <a:spcAft>
                <a:spcPts val="0"/>
              </a:spcAft>
              <a:buClr>
                <a:schemeClr val="dk1"/>
              </a:buClr>
              <a:buSzPct val="100000"/>
              <a:buChar char="•"/>
            </a:pPr>
            <a:r>
              <a:rPr lang="en-US" dirty="0"/>
              <a:t>All electrical -3</a:t>
            </a:r>
            <a:r>
              <a:rPr lang="en-US" baseline="30000" dirty="0"/>
              <a:t>rd</a:t>
            </a:r>
            <a:r>
              <a:rPr lang="en-US" dirty="0"/>
              <a:t> party permits</a:t>
            </a:r>
            <a:endParaRPr dirty="0"/>
          </a:p>
          <a:p>
            <a:pPr marL="342900" lvl="0" indent="-342900" algn="l" rtl="0">
              <a:spcBef>
                <a:spcPts val="544"/>
              </a:spcBef>
              <a:spcAft>
                <a:spcPts val="0"/>
              </a:spcAft>
              <a:buClr>
                <a:schemeClr val="dk1"/>
              </a:buClr>
              <a:buSzPct val="100000"/>
              <a:buChar char="•"/>
            </a:pPr>
            <a:r>
              <a:rPr lang="en-US" dirty="0"/>
              <a:t>Water heaters</a:t>
            </a:r>
            <a:endParaRPr dirty="0"/>
          </a:p>
          <a:p>
            <a:pPr marL="342900" lvl="0" indent="-342900" algn="l" rtl="0">
              <a:spcBef>
                <a:spcPts val="544"/>
              </a:spcBef>
              <a:spcAft>
                <a:spcPts val="0"/>
              </a:spcAft>
              <a:buClr>
                <a:schemeClr val="dk1"/>
              </a:buClr>
              <a:buSzPct val="100000"/>
              <a:buChar char="•"/>
            </a:pPr>
            <a:r>
              <a:rPr lang="en-US" dirty="0"/>
              <a:t>HVA/C</a:t>
            </a:r>
            <a:endParaRPr dirty="0"/>
          </a:p>
          <a:p>
            <a:pPr marL="342900" lvl="0" indent="-342900" algn="l" rtl="0">
              <a:spcBef>
                <a:spcPts val="544"/>
              </a:spcBef>
              <a:spcAft>
                <a:spcPts val="0"/>
              </a:spcAft>
              <a:buClr>
                <a:schemeClr val="dk1"/>
              </a:buClr>
              <a:buSzPct val="100000"/>
              <a:buChar char="•"/>
            </a:pPr>
            <a:r>
              <a:rPr lang="en-US" dirty="0"/>
              <a:t>All roofing</a:t>
            </a:r>
            <a:endParaRPr dirty="0"/>
          </a:p>
          <a:p>
            <a:pPr marL="342900" lvl="0" indent="-342900" algn="l" rtl="0">
              <a:spcBef>
                <a:spcPts val="544"/>
              </a:spcBef>
              <a:spcAft>
                <a:spcPts val="0"/>
              </a:spcAft>
              <a:buClr>
                <a:schemeClr val="dk1"/>
              </a:buClr>
              <a:buSzPct val="100000"/>
              <a:buChar char="•"/>
            </a:pPr>
            <a:r>
              <a:rPr lang="en-US" dirty="0"/>
              <a:t>All siding</a:t>
            </a:r>
            <a:endParaRPr dirty="0"/>
          </a:p>
          <a:p>
            <a:pPr marL="342900" lvl="0" indent="-342900" algn="l" rtl="0">
              <a:spcBef>
                <a:spcPts val="544"/>
              </a:spcBef>
              <a:spcAft>
                <a:spcPts val="0"/>
              </a:spcAft>
              <a:buClr>
                <a:schemeClr val="dk1"/>
              </a:buClr>
              <a:buSzPct val="100000"/>
              <a:buChar char="•"/>
            </a:pPr>
            <a:r>
              <a:rPr lang="en-US" dirty="0"/>
              <a:t>All foundation work</a:t>
            </a:r>
            <a:endParaRPr dirty="0"/>
          </a:p>
          <a:p>
            <a:pPr marL="0" lvl="0" indent="0" algn="l" rtl="0">
              <a:spcBef>
                <a:spcPts val="544"/>
              </a:spcBef>
              <a:spcAft>
                <a:spcPts val="0"/>
              </a:spcAft>
              <a:buClr>
                <a:schemeClr val="dk1"/>
              </a:buClr>
              <a:buSzPct val="100000"/>
              <a:buNone/>
            </a:pPr>
            <a:r>
              <a:rPr lang="en-US" dirty="0"/>
              <a:t>These permits are necessary at all stages of completion. Without permits it would be very difficult to obtain a COC, (Certificate of Occupancy). </a:t>
            </a:r>
            <a:endParaRPr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1"/>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3E88"/>
              </a:buClr>
              <a:buSzPts val="4400"/>
              <a:buFont typeface="Calibri"/>
              <a:buNone/>
            </a:pPr>
            <a:r>
              <a:rPr lang="en-US" dirty="0">
                <a:solidFill>
                  <a:srgbClr val="023E88"/>
                </a:solidFill>
              </a:rPr>
              <a:t>MUNICIPALITIES PERMITS</a:t>
            </a:r>
            <a:endParaRPr dirty="0"/>
          </a:p>
        </p:txBody>
      </p:sp>
      <p:sp>
        <p:nvSpPr>
          <p:cNvPr id="632" name="Google Shape;632;p81"/>
          <p:cNvSpPr txBox="1">
            <a:spLocks noGrp="1"/>
          </p:cNvSpPr>
          <p:nvPr>
            <p:ph type="body" idx="1"/>
          </p:nvPr>
        </p:nvSpPr>
        <p:spPr>
          <a:xfrm>
            <a:off x="457200" y="1417638"/>
            <a:ext cx="8229600" cy="544036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ts val="3200"/>
              <a:buNone/>
            </a:pPr>
            <a:r>
              <a:rPr lang="en-US" dirty="0">
                <a:solidFill>
                  <a:srgbClr val="FF0000"/>
                </a:solidFill>
              </a:rPr>
              <a:t>                 </a:t>
            </a:r>
            <a:r>
              <a:rPr lang="en-US" b="1" dirty="0">
                <a:solidFill>
                  <a:srgbClr val="FF0000"/>
                </a:solidFill>
              </a:rPr>
              <a:t>Certificate of Occupancy </a:t>
            </a:r>
            <a:endParaRPr b="1" dirty="0">
              <a:solidFill>
                <a:srgbClr val="FF0000"/>
              </a:solidFill>
            </a:endParaRPr>
          </a:p>
          <a:p>
            <a:pPr marL="342900" lvl="0" indent="-358140" algn="l" rtl="0">
              <a:spcBef>
                <a:spcPts val="592"/>
              </a:spcBef>
              <a:spcAft>
                <a:spcPts val="0"/>
              </a:spcAft>
              <a:buClr>
                <a:schemeClr val="dk1"/>
              </a:buClr>
              <a:buSzPts val="3200"/>
              <a:buChar char="•"/>
            </a:pPr>
            <a:r>
              <a:rPr lang="en-US" dirty="0"/>
              <a:t>CO is needed to sell the home once it is completed.</a:t>
            </a:r>
            <a:endParaRPr dirty="0"/>
          </a:p>
          <a:p>
            <a:pPr marL="342900" lvl="0" indent="-358140" algn="l" rtl="0">
              <a:spcBef>
                <a:spcPts val="592"/>
              </a:spcBef>
              <a:spcAft>
                <a:spcPts val="0"/>
              </a:spcAft>
              <a:buClr>
                <a:schemeClr val="dk1"/>
              </a:buClr>
              <a:buSzPts val="3200"/>
              <a:buChar char="•"/>
            </a:pPr>
            <a:r>
              <a:rPr lang="en-US" dirty="0"/>
              <a:t>CO, states to the consumer (home owner) the property is free and clear of defects and is safe and up to code to occupy.</a:t>
            </a:r>
            <a:endParaRPr dirty="0"/>
          </a:p>
          <a:p>
            <a:pPr marL="342900" lvl="0" indent="-358140" algn="l" rtl="0">
              <a:spcBef>
                <a:spcPts val="592"/>
              </a:spcBef>
              <a:spcAft>
                <a:spcPts val="0"/>
              </a:spcAft>
              <a:buClr>
                <a:schemeClr val="dk1"/>
              </a:buClr>
              <a:buSzPts val="3200"/>
              <a:buChar char="•"/>
            </a:pPr>
            <a:r>
              <a:rPr lang="en-US" dirty="0"/>
              <a:t>Most buyers will get a home inspection as well, it's up to the homeowner ( buyer) to complete their due diligence.</a:t>
            </a:r>
            <a:endParaRPr dirty="0"/>
          </a:p>
          <a:p>
            <a:pPr marL="342900" lvl="0" indent="-358140" algn="l" rtl="0">
              <a:spcBef>
                <a:spcPts val="592"/>
              </a:spcBef>
              <a:spcAft>
                <a:spcPts val="0"/>
              </a:spcAft>
              <a:buClr>
                <a:schemeClr val="dk1"/>
              </a:buClr>
              <a:buSzPts val="3200"/>
              <a:buChar char="•"/>
            </a:pPr>
            <a:r>
              <a:rPr lang="en-US" dirty="0"/>
              <a:t>Check with you local municipality to determine what permits are necessary for you to obtain and at what stages to apply.  </a:t>
            </a:r>
            <a:endParaRPr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4400"/>
              <a:buFont typeface="Calibri"/>
              <a:buNone/>
            </a:pPr>
            <a:r>
              <a:rPr lang="en-US">
                <a:solidFill>
                  <a:srgbClr val="002060"/>
                </a:solidFill>
              </a:rPr>
              <a:t>1 Mates Way ( Before )</a:t>
            </a:r>
            <a:endParaRPr/>
          </a:p>
        </p:txBody>
      </p:sp>
      <p:pic>
        <p:nvPicPr>
          <p:cNvPr id="638" name="Google Shape;638;p82"/>
          <p:cNvPicPr preferRelativeResize="0">
            <a:picLocks noGrp="1"/>
          </p:cNvPicPr>
          <p:nvPr>
            <p:ph type="body" idx="1"/>
          </p:nvPr>
        </p:nvPicPr>
        <p:blipFill rotWithShape="1">
          <a:blip r:embed="rId3" cstate="print">
            <a:alphaModFix/>
          </a:blip>
          <a:srcRect/>
          <a:stretch/>
        </p:blipFill>
        <p:spPr>
          <a:xfrm>
            <a:off x="609600" y="1752604"/>
            <a:ext cx="4724400" cy="2618581"/>
          </a:xfrm>
          <a:prstGeom prst="rect">
            <a:avLst/>
          </a:prstGeom>
          <a:noFill/>
          <a:ln>
            <a:noFill/>
          </a:ln>
        </p:spPr>
      </p:pic>
      <p:pic>
        <p:nvPicPr>
          <p:cNvPr id="639" name="Google Shape;639;p82"/>
          <p:cNvPicPr preferRelativeResize="0"/>
          <p:nvPr/>
        </p:nvPicPr>
        <p:blipFill rotWithShape="1">
          <a:blip r:embed="rId4" cstate="print">
            <a:alphaModFix/>
          </a:blip>
          <a:srcRect/>
          <a:stretch/>
        </p:blipFill>
        <p:spPr>
          <a:xfrm>
            <a:off x="508002" y="1295400"/>
            <a:ext cx="8128000" cy="5562600"/>
          </a:xfrm>
          <a:prstGeom prst="rect">
            <a:avLst/>
          </a:prstGeom>
          <a:noFill/>
          <a:ln>
            <a:noFill/>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4400"/>
              <a:buFont typeface="Calibri"/>
              <a:buNone/>
            </a:pPr>
            <a:r>
              <a:rPr lang="en-US">
                <a:solidFill>
                  <a:schemeClr val="accent1"/>
                </a:solidFill>
              </a:rPr>
              <a:t>Mates Way ( After )</a:t>
            </a:r>
            <a:endParaRPr/>
          </a:p>
        </p:txBody>
      </p:sp>
      <p:pic>
        <p:nvPicPr>
          <p:cNvPr id="645" name="Google Shape;645;p83"/>
          <p:cNvPicPr preferRelativeResize="0">
            <a:picLocks noGrp="1"/>
          </p:cNvPicPr>
          <p:nvPr>
            <p:ph type="body" idx="1"/>
          </p:nvPr>
        </p:nvPicPr>
        <p:blipFill rotWithShape="1">
          <a:blip r:embed="rId3" cstate="print">
            <a:alphaModFix/>
          </a:blip>
          <a:srcRect/>
          <a:stretch/>
        </p:blipFill>
        <p:spPr>
          <a:xfrm>
            <a:off x="457200" y="1219200"/>
            <a:ext cx="8229600" cy="5364162"/>
          </a:xfrm>
          <a:prstGeom prst="rect">
            <a:avLst/>
          </a:prstGeom>
          <a:noFill/>
          <a:ln>
            <a:noFill/>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4400"/>
              <a:buFont typeface="Calibri"/>
              <a:buNone/>
            </a:pPr>
            <a:r>
              <a:rPr lang="en-US">
                <a:solidFill>
                  <a:schemeClr val="accent1"/>
                </a:solidFill>
              </a:rPr>
              <a:t>Mates Way ( Before )</a:t>
            </a:r>
            <a:endParaRPr/>
          </a:p>
        </p:txBody>
      </p:sp>
      <p:pic>
        <p:nvPicPr>
          <p:cNvPr id="651" name="Google Shape;651;p84"/>
          <p:cNvPicPr preferRelativeResize="0">
            <a:picLocks noGrp="1"/>
          </p:cNvPicPr>
          <p:nvPr>
            <p:ph type="body" idx="1"/>
          </p:nvPr>
        </p:nvPicPr>
        <p:blipFill rotWithShape="1">
          <a:blip r:embed="rId3" cstate="print">
            <a:alphaModFix/>
          </a:blip>
          <a:srcRect/>
          <a:stretch/>
        </p:blipFill>
        <p:spPr>
          <a:xfrm>
            <a:off x="0" y="1219200"/>
            <a:ext cx="9144000" cy="5638800"/>
          </a:xfrm>
          <a:prstGeom prst="rect">
            <a:avLst/>
          </a:prstGeom>
          <a:noFill/>
          <a:ln>
            <a:noFill/>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5"/>
          <p:cNvSpPr txBox="1">
            <a:spLocks noGrp="1"/>
          </p:cNvSpPr>
          <p:nvPr>
            <p:ph type="title"/>
          </p:nvPr>
        </p:nvSpPr>
        <p:spPr>
          <a:xfrm>
            <a:off x="457200" y="2"/>
            <a:ext cx="8229600" cy="86995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4400"/>
              <a:buFont typeface="Calibri"/>
              <a:buNone/>
            </a:pPr>
            <a:r>
              <a:rPr lang="en-US">
                <a:solidFill>
                  <a:schemeClr val="accent1"/>
                </a:solidFill>
              </a:rPr>
              <a:t>Mates Way ( After )</a:t>
            </a:r>
            <a:endParaRPr/>
          </a:p>
        </p:txBody>
      </p:sp>
      <p:pic>
        <p:nvPicPr>
          <p:cNvPr id="657" name="Google Shape;657;p85"/>
          <p:cNvPicPr preferRelativeResize="0">
            <a:picLocks noGrp="1"/>
          </p:cNvPicPr>
          <p:nvPr>
            <p:ph type="body" idx="1"/>
          </p:nvPr>
        </p:nvPicPr>
        <p:blipFill rotWithShape="1">
          <a:blip r:embed="rId3" cstate="print">
            <a:alphaModFix/>
          </a:blip>
          <a:srcRect/>
          <a:stretch/>
        </p:blipFill>
        <p:spPr>
          <a:xfrm rot="5400000">
            <a:off x="2300664" y="2174303"/>
            <a:ext cx="4525963" cy="3379345"/>
          </a:xfrm>
          <a:prstGeom prst="rect">
            <a:avLst/>
          </a:prstGeom>
          <a:noFill/>
          <a:ln>
            <a:noFill/>
          </a:ln>
        </p:spPr>
      </p:pic>
      <p:pic>
        <p:nvPicPr>
          <p:cNvPr id="658" name="Google Shape;658;p85"/>
          <p:cNvPicPr preferRelativeResize="0"/>
          <p:nvPr/>
        </p:nvPicPr>
        <p:blipFill rotWithShape="1">
          <a:blip r:embed="rId4" cstate="print">
            <a:alphaModFix/>
          </a:blip>
          <a:srcRect/>
          <a:stretch/>
        </p:blipFill>
        <p:spPr>
          <a:xfrm rot="5400000">
            <a:off x="1613623" y="121243"/>
            <a:ext cx="6126957" cy="7346562"/>
          </a:xfrm>
          <a:prstGeom prst="rect">
            <a:avLst/>
          </a:prstGeom>
          <a:noFill/>
          <a:ln>
            <a:noFill/>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4400"/>
              <a:buFont typeface="Calibri"/>
              <a:buNone/>
            </a:pPr>
            <a:r>
              <a:rPr lang="en-US">
                <a:solidFill>
                  <a:srgbClr val="002060"/>
                </a:solidFill>
              </a:rPr>
              <a:t>Mates Way Purchase Price</a:t>
            </a:r>
            <a:endParaRPr/>
          </a:p>
        </p:txBody>
      </p:sp>
      <p:sp>
        <p:nvSpPr>
          <p:cNvPr id="664" name="Google Shape;664;p86"/>
          <p:cNvSpPr txBox="1">
            <a:spLocks noGrp="1"/>
          </p:cNvSpPr>
          <p:nvPr>
            <p:ph type="body" idx="1"/>
          </p:nvPr>
        </p:nvSpPr>
        <p:spPr>
          <a:xfrm>
            <a:off x="0" y="1143000"/>
            <a:ext cx="9144000" cy="5867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Purchased property for </a:t>
            </a:r>
            <a:r>
              <a:rPr lang="en-US" dirty="0">
                <a:solidFill>
                  <a:srgbClr val="FF0000"/>
                </a:solidFill>
              </a:rPr>
              <a:t>$242,000</a:t>
            </a:r>
            <a:endParaRPr dirty="0"/>
          </a:p>
          <a:p>
            <a:pPr marL="342900" lvl="0" indent="-342900" algn="l" rtl="0">
              <a:spcBef>
                <a:spcPts val="640"/>
              </a:spcBef>
              <a:spcAft>
                <a:spcPts val="0"/>
              </a:spcAft>
              <a:buClr>
                <a:schemeClr val="dk1"/>
              </a:buClr>
              <a:buSzPts val="3200"/>
              <a:buChar char="•"/>
            </a:pPr>
            <a:r>
              <a:rPr lang="en-US" dirty="0"/>
              <a:t>Holding cost include All taxes per month </a:t>
            </a:r>
            <a:r>
              <a:rPr lang="en-US" dirty="0">
                <a:solidFill>
                  <a:srgbClr val="FF0000"/>
                </a:solidFill>
              </a:rPr>
              <a:t>$590</a:t>
            </a:r>
            <a:endParaRPr dirty="0"/>
          </a:p>
          <a:p>
            <a:pPr marL="342900" lvl="0" indent="-342900" algn="l" rtl="0">
              <a:spcBef>
                <a:spcPts val="640"/>
              </a:spcBef>
              <a:spcAft>
                <a:spcPts val="0"/>
              </a:spcAft>
              <a:buClr>
                <a:schemeClr val="dk1"/>
              </a:buClr>
              <a:buSzPts val="3200"/>
              <a:buChar char="•"/>
            </a:pPr>
            <a:r>
              <a:rPr lang="en-US" dirty="0"/>
              <a:t>Utilities per month   </a:t>
            </a:r>
            <a:r>
              <a:rPr lang="en-US" dirty="0">
                <a:solidFill>
                  <a:srgbClr val="FF0000"/>
                </a:solidFill>
              </a:rPr>
              <a:t>$80.00</a:t>
            </a:r>
            <a:endParaRPr dirty="0"/>
          </a:p>
          <a:p>
            <a:pPr marL="342900" lvl="0" indent="-342900" algn="l" rtl="0">
              <a:spcBef>
                <a:spcPts val="640"/>
              </a:spcBef>
              <a:spcAft>
                <a:spcPts val="0"/>
              </a:spcAft>
              <a:buClr>
                <a:schemeClr val="dk1"/>
              </a:buClr>
              <a:buSzPts val="3200"/>
              <a:buChar char="•"/>
            </a:pPr>
            <a:r>
              <a:rPr lang="en-US" dirty="0"/>
              <a:t>Closing cost  </a:t>
            </a:r>
            <a:r>
              <a:rPr lang="en-US" dirty="0">
                <a:solidFill>
                  <a:srgbClr val="FF0000"/>
                </a:solidFill>
              </a:rPr>
              <a:t>$2,400</a:t>
            </a:r>
            <a:endParaRPr dirty="0"/>
          </a:p>
          <a:p>
            <a:pPr marL="342900" lvl="0" indent="-342900" algn="l" rtl="0">
              <a:spcBef>
                <a:spcPts val="640"/>
              </a:spcBef>
              <a:spcAft>
                <a:spcPts val="0"/>
              </a:spcAft>
              <a:buClr>
                <a:schemeClr val="dk1"/>
              </a:buClr>
              <a:buSzPts val="3200"/>
              <a:buChar char="•"/>
            </a:pPr>
            <a:r>
              <a:rPr lang="en-US" dirty="0"/>
              <a:t>Rehab cost   </a:t>
            </a:r>
            <a:r>
              <a:rPr lang="en-US" dirty="0">
                <a:solidFill>
                  <a:srgbClr val="FF0000"/>
                </a:solidFill>
              </a:rPr>
              <a:t>$52,000</a:t>
            </a:r>
            <a:endParaRPr dirty="0"/>
          </a:p>
          <a:p>
            <a:pPr marL="342900" lvl="0" indent="-342900" algn="l" rtl="0">
              <a:spcBef>
                <a:spcPts val="640"/>
              </a:spcBef>
              <a:spcAft>
                <a:spcPts val="0"/>
              </a:spcAft>
              <a:buClr>
                <a:schemeClr val="dk1"/>
              </a:buClr>
              <a:buSzPts val="3200"/>
              <a:buChar char="•"/>
            </a:pPr>
            <a:r>
              <a:rPr lang="en-US" dirty="0"/>
              <a:t>Replaced, Roof, Furnace &amp; A/C, Water heater, Bay windows, Entire kitchen, appliances, All flooring, All vanity’s, all toilets, entire inside painted, All plumbing fixtures &amp; plumbing, All lighting fixtures, garage doors, All door hinges and locks.</a:t>
            </a:r>
            <a:endParaRPr dirty="0"/>
          </a:p>
          <a:p>
            <a:pPr marL="342900" lvl="0" indent="-139700" algn="l" rtl="0">
              <a:spcBef>
                <a:spcPts val="640"/>
              </a:spcBef>
              <a:spcAft>
                <a:spcPts val="0"/>
              </a:spcAft>
              <a:buClr>
                <a:schemeClr val="dk1"/>
              </a:buClr>
              <a:buSzPts val="3200"/>
              <a:buNone/>
            </a:pPr>
            <a:endParaRPr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7"/>
          <p:cNvSpPr txBox="1">
            <a:spLocks noGrp="1"/>
          </p:cNvSpPr>
          <p:nvPr>
            <p:ph type="title"/>
          </p:nvPr>
        </p:nvSpPr>
        <p:spPr>
          <a:xfrm>
            <a:off x="462844"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Mates Way</a:t>
            </a:r>
            <a:endParaRPr/>
          </a:p>
        </p:txBody>
      </p:sp>
      <p:sp>
        <p:nvSpPr>
          <p:cNvPr id="670" name="Google Shape;670;p87"/>
          <p:cNvSpPr txBox="1">
            <a:spLocks noGrp="1"/>
          </p:cNvSpPr>
          <p:nvPr>
            <p:ph type="body" idx="1"/>
          </p:nvPr>
        </p:nvSpPr>
        <p:spPr>
          <a:xfrm>
            <a:off x="457200" y="609600"/>
            <a:ext cx="8229600" cy="609600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US" dirty="0"/>
              <a:t>Joint venture with another locale brokerage company.</a:t>
            </a:r>
            <a:endParaRPr dirty="0"/>
          </a:p>
          <a:p>
            <a:pPr marL="342900" lvl="0" indent="-342900" algn="l" rtl="0">
              <a:spcBef>
                <a:spcPts val="640"/>
              </a:spcBef>
              <a:spcAft>
                <a:spcPts val="0"/>
              </a:spcAft>
              <a:buClr>
                <a:schemeClr val="dk1"/>
              </a:buClr>
              <a:buSzPts val="3200"/>
              <a:buChar char="•"/>
            </a:pPr>
            <a:r>
              <a:rPr lang="en-US" dirty="0"/>
              <a:t>AVR ( After Repair Value ) </a:t>
            </a:r>
            <a:r>
              <a:rPr lang="en-US" dirty="0">
                <a:solidFill>
                  <a:srgbClr val="00B050"/>
                </a:solidFill>
              </a:rPr>
              <a:t>$305,000-$325,000</a:t>
            </a:r>
            <a:endParaRPr dirty="0"/>
          </a:p>
          <a:p>
            <a:pPr marL="342900" lvl="0" indent="-342900" algn="l" rtl="0">
              <a:spcBef>
                <a:spcPts val="640"/>
              </a:spcBef>
              <a:spcAft>
                <a:spcPts val="0"/>
              </a:spcAft>
              <a:buClr>
                <a:srgbClr val="00B050"/>
              </a:buClr>
              <a:buSzPts val="3200"/>
              <a:buChar char="•"/>
            </a:pPr>
            <a:r>
              <a:rPr lang="en-US" dirty="0">
                <a:solidFill>
                  <a:srgbClr val="00B050"/>
                </a:solidFill>
              </a:rPr>
              <a:t>Actual sale price   $287,500      </a:t>
            </a:r>
            <a:r>
              <a:rPr lang="en-US" b="1" u="sng" dirty="0">
                <a:solidFill>
                  <a:srgbClr val="ED1B23"/>
                </a:solidFill>
              </a:rPr>
              <a:t>SOLD</a:t>
            </a:r>
            <a:endParaRPr dirty="0"/>
          </a:p>
          <a:p>
            <a:pPr marL="342900" lvl="0" indent="-342900" algn="l" rtl="0">
              <a:spcBef>
                <a:spcPts val="640"/>
              </a:spcBef>
              <a:spcAft>
                <a:spcPts val="0"/>
              </a:spcAft>
              <a:buClr>
                <a:schemeClr val="dk1"/>
              </a:buClr>
              <a:buSzPts val="3200"/>
              <a:buChar char="•"/>
            </a:pPr>
            <a:r>
              <a:rPr lang="en-US" dirty="0"/>
              <a:t>Acquired property </a:t>
            </a:r>
            <a:r>
              <a:rPr lang="en-US" dirty="0">
                <a:solidFill>
                  <a:srgbClr val="FF0000"/>
                </a:solidFill>
              </a:rPr>
              <a:t>$242,000</a:t>
            </a:r>
            <a:endParaRPr dirty="0"/>
          </a:p>
          <a:p>
            <a:pPr marL="342900" lvl="0" indent="-342900" algn="l" rtl="0">
              <a:spcBef>
                <a:spcPts val="640"/>
              </a:spcBef>
              <a:spcAft>
                <a:spcPts val="0"/>
              </a:spcAft>
              <a:buClr>
                <a:schemeClr val="dk1"/>
              </a:buClr>
              <a:buSzPts val="3200"/>
              <a:buChar char="•"/>
            </a:pPr>
            <a:r>
              <a:rPr lang="en-US" dirty="0"/>
              <a:t>All holding cost      </a:t>
            </a:r>
            <a:r>
              <a:rPr lang="en-US" dirty="0">
                <a:solidFill>
                  <a:srgbClr val="FF0000"/>
                </a:solidFill>
              </a:rPr>
              <a:t>$2,800</a:t>
            </a:r>
            <a:endParaRPr dirty="0"/>
          </a:p>
          <a:p>
            <a:pPr marL="342900" lvl="0" indent="-342900" algn="l" rtl="0">
              <a:spcBef>
                <a:spcPts val="640"/>
              </a:spcBef>
              <a:spcAft>
                <a:spcPts val="0"/>
              </a:spcAft>
              <a:buClr>
                <a:schemeClr val="dk1"/>
              </a:buClr>
              <a:buSzPts val="3200"/>
              <a:buChar char="•"/>
            </a:pPr>
            <a:r>
              <a:rPr lang="en-US" dirty="0"/>
              <a:t>Repaired cost         </a:t>
            </a:r>
            <a:r>
              <a:rPr lang="en-US" dirty="0">
                <a:solidFill>
                  <a:srgbClr val="FF0000"/>
                </a:solidFill>
              </a:rPr>
              <a:t>$52,000</a:t>
            </a:r>
            <a:endParaRPr dirty="0"/>
          </a:p>
          <a:p>
            <a:pPr marL="342900" lvl="0" indent="-342900" algn="l" rtl="0">
              <a:spcBef>
                <a:spcPts val="640"/>
              </a:spcBef>
              <a:spcAft>
                <a:spcPts val="0"/>
              </a:spcAft>
              <a:buClr>
                <a:schemeClr val="dk1"/>
              </a:buClr>
              <a:buSzPts val="3200"/>
              <a:buChar char="•"/>
            </a:pPr>
            <a:r>
              <a:rPr lang="en-US" dirty="0"/>
              <a:t>Total                        </a:t>
            </a:r>
            <a:r>
              <a:rPr lang="en-US" dirty="0">
                <a:solidFill>
                  <a:srgbClr val="FF0000"/>
                </a:solidFill>
              </a:rPr>
              <a:t>$296,800</a:t>
            </a:r>
            <a:endParaRPr dirty="0"/>
          </a:p>
          <a:p>
            <a:pPr marL="342900" lvl="0" indent="-342900" algn="l" rtl="0">
              <a:spcBef>
                <a:spcPts val="640"/>
              </a:spcBef>
              <a:spcAft>
                <a:spcPts val="0"/>
              </a:spcAft>
              <a:buClr>
                <a:schemeClr val="dk1"/>
              </a:buClr>
              <a:buSzPts val="3200"/>
              <a:buChar char="•"/>
            </a:pPr>
            <a:r>
              <a:rPr lang="en-US" dirty="0"/>
              <a:t>Approx. NET           </a:t>
            </a:r>
            <a:r>
              <a:rPr lang="en-US" dirty="0">
                <a:solidFill>
                  <a:srgbClr val="ED1B23"/>
                </a:solidFill>
              </a:rPr>
              <a:t>$-9,300.00</a:t>
            </a:r>
            <a:endParaRPr dirty="0"/>
          </a:p>
          <a:p>
            <a:pPr marL="342900" lvl="0" indent="-342900" algn="l" rtl="0">
              <a:spcBef>
                <a:spcPts val="640"/>
              </a:spcBef>
              <a:spcAft>
                <a:spcPts val="0"/>
              </a:spcAft>
              <a:buClr>
                <a:srgbClr val="ED1B23"/>
              </a:buClr>
              <a:buSzPts val="3200"/>
              <a:buChar char="•"/>
            </a:pPr>
            <a:r>
              <a:rPr lang="en-US" dirty="0">
                <a:solidFill>
                  <a:srgbClr val="ED1B23"/>
                </a:solidFill>
              </a:rPr>
              <a:t>Minus 2.5% buyer agent</a:t>
            </a:r>
            <a:endParaRPr dirty="0"/>
          </a:p>
          <a:p>
            <a:pPr marL="342900" lvl="0" indent="-342900" algn="l" rtl="0">
              <a:spcBef>
                <a:spcPts val="640"/>
              </a:spcBef>
              <a:spcAft>
                <a:spcPts val="0"/>
              </a:spcAft>
              <a:buClr>
                <a:schemeClr val="dk1"/>
              </a:buClr>
              <a:buSzPts val="3200"/>
              <a:buChar char="•"/>
            </a:pPr>
            <a:r>
              <a:rPr lang="en-US" dirty="0"/>
              <a:t>This flip was in the  </a:t>
            </a:r>
            <a:r>
              <a:rPr lang="en-US" dirty="0">
                <a:solidFill>
                  <a:srgbClr val="ED1B23"/>
                </a:solidFill>
              </a:rPr>
              <a:t>Red,  * </a:t>
            </a:r>
            <a:r>
              <a:rPr lang="en-US" b="1" u="sng" dirty="0">
                <a:solidFill>
                  <a:srgbClr val="ED1B23"/>
                </a:solidFill>
              </a:rPr>
              <a:t>WE over PAID*</a:t>
            </a:r>
            <a:endParaRPr b="1" u="sng" dirty="0"/>
          </a:p>
          <a:p>
            <a:pPr marL="342900" lvl="0" indent="-139700" algn="l" rtl="0">
              <a:spcBef>
                <a:spcPts val="640"/>
              </a:spcBef>
              <a:spcAft>
                <a:spcPts val="0"/>
              </a:spcAft>
              <a:buClr>
                <a:schemeClr val="dk1"/>
              </a:buClr>
              <a:buSzPts val="3200"/>
              <a:buNone/>
            </a:pPr>
            <a:endParaRPr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en-US" dirty="0">
                <a:solidFill>
                  <a:srgbClr val="FF0000"/>
                </a:solidFill>
              </a:rPr>
              <a:t>Auctioned properties &amp; Tax Liens</a:t>
            </a:r>
            <a:endParaRPr dirty="0"/>
          </a:p>
        </p:txBody>
      </p:sp>
      <p:sp>
        <p:nvSpPr>
          <p:cNvPr id="204" name="Google Shape;204;p27"/>
          <p:cNvSpPr txBox="1">
            <a:spLocks noGrp="1"/>
          </p:cNvSpPr>
          <p:nvPr>
            <p:ph type="body" idx="1"/>
          </p:nvPr>
        </p:nvSpPr>
        <p:spPr>
          <a:xfrm>
            <a:off x="457200" y="1143000"/>
            <a:ext cx="8229600" cy="5715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263238"/>
              </a:buClr>
              <a:buSzPts val="2000"/>
              <a:buChar char="•"/>
            </a:pPr>
            <a:r>
              <a:rPr lang="en-US" sz="2000" b="1" dirty="0">
                <a:solidFill>
                  <a:srgbClr val="263238"/>
                </a:solidFill>
                <a:latin typeface="Avenir"/>
                <a:ea typeface="Avenir"/>
                <a:cs typeface="Avenir"/>
                <a:sym typeface="Avenir"/>
              </a:rPr>
              <a:t>Most</a:t>
            </a:r>
            <a:r>
              <a:rPr lang="en-US" sz="2000" dirty="0">
                <a:solidFill>
                  <a:srgbClr val="263238"/>
                </a:solidFill>
                <a:latin typeface="Avenir"/>
                <a:ea typeface="Avenir"/>
                <a:cs typeface="Avenir"/>
                <a:sym typeface="Avenir"/>
              </a:rPr>
              <a:t> liens are removed after a foreclosure property sale, but certain liens may remain.</a:t>
            </a:r>
            <a:endParaRPr dirty="0"/>
          </a:p>
          <a:p>
            <a:pPr marL="0" lvl="0" indent="0" algn="l" rtl="0">
              <a:spcBef>
                <a:spcPts val="400"/>
              </a:spcBef>
              <a:spcAft>
                <a:spcPts val="0"/>
              </a:spcAft>
              <a:buClr>
                <a:srgbClr val="263238"/>
              </a:buClr>
              <a:buSzPts val="2000"/>
              <a:buNone/>
            </a:pPr>
            <a:r>
              <a:rPr lang="en-US" sz="2000" dirty="0">
                <a:solidFill>
                  <a:srgbClr val="263238"/>
                </a:solidFill>
                <a:latin typeface="Avenir"/>
                <a:ea typeface="Avenir"/>
                <a:cs typeface="Avenir"/>
                <a:sym typeface="Avenir"/>
              </a:rPr>
              <a:t>                                     </a:t>
            </a:r>
            <a:r>
              <a:rPr lang="en-US" sz="2000" dirty="0">
                <a:solidFill>
                  <a:srgbClr val="FF0000"/>
                </a:solidFill>
                <a:latin typeface="Avenir"/>
                <a:ea typeface="Avenir"/>
                <a:cs typeface="Avenir"/>
                <a:sym typeface="Avenir"/>
              </a:rPr>
              <a:t>Here are some examples:</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Any lien recorded on title prior in time to the foreclosing mortgage.</a:t>
            </a:r>
            <a:endParaRPr dirty="0"/>
          </a:p>
          <a:p>
            <a:pPr marL="342900" lvl="0" indent="-342900" algn="l" rtl="0">
              <a:spcBef>
                <a:spcPts val="400"/>
              </a:spcBef>
              <a:spcAft>
                <a:spcPts val="0"/>
              </a:spcAft>
              <a:buClr>
                <a:srgbClr val="263238"/>
              </a:buClr>
              <a:buSzPts val="2000"/>
              <a:buChar char="•"/>
            </a:pPr>
            <a:r>
              <a:rPr lang="en-US" sz="2000" b="1" dirty="0">
                <a:solidFill>
                  <a:srgbClr val="263238"/>
                </a:solidFill>
                <a:latin typeface="Avenir"/>
                <a:ea typeface="Avenir"/>
                <a:cs typeface="Avenir"/>
                <a:sym typeface="Avenir"/>
              </a:rPr>
              <a:t>First</a:t>
            </a:r>
            <a:r>
              <a:rPr lang="en-US" sz="2000" dirty="0">
                <a:solidFill>
                  <a:srgbClr val="263238"/>
                </a:solidFill>
                <a:latin typeface="Avenir"/>
                <a:ea typeface="Avenir"/>
                <a:cs typeface="Avenir"/>
                <a:sym typeface="Avenir"/>
              </a:rPr>
              <a:t> Mortgage (if the foreclosing mortgage is a</a:t>
            </a:r>
            <a:r>
              <a:rPr lang="en-US" sz="2000" b="1" dirty="0">
                <a:solidFill>
                  <a:srgbClr val="263238"/>
                </a:solidFill>
                <a:latin typeface="Avenir"/>
                <a:ea typeface="Avenir"/>
                <a:cs typeface="Avenir"/>
                <a:sym typeface="Avenir"/>
              </a:rPr>
              <a:t> second </a:t>
            </a:r>
            <a:r>
              <a:rPr lang="en-US" sz="2000" dirty="0">
                <a:solidFill>
                  <a:srgbClr val="263238"/>
                </a:solidFill>
                <a:latin typeface="Avenir"/>
                <a:ea typeface="Avenir"/>
                <a:cs typeface="Avenir"/>
                <a:sym typeface="Avenir"/>
              </a:rPr>
              <a:t>or </a:t>
            </a:r>
            <a:r>
              <a:rPr lang="en-US" sz="2000" b="1" dirty="0">
                <a:solidFill>
                  <a:srgbClr val="263238"/>
                </a:solidFill>
                <a:latin typeface="Avenir"/>
                <a:ea typeface="Avenir"/>
                <a:cs typeface="Avenir"/>
                <a:sym typeface="Avenir"/>
              </a:rPr>
              <a:t>third</a:t>
            </a:r>
            <a:r>
              <a:rPr lang="en-US" sz="2000" dirty="0">
                <a:solidFill>
                  <a:srgbClr val="263238"/>
                </a:solidFill>
                <a:latin typeface="Avenir"/>
                <a:ea typeface="Avenir"/>
                <a:cs typeface="Avenir"/>
                <a:sym typeface="Avenir"/>
              </a:rPr>
              <a:t> mortgage)</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HOA or COA assessment liens (in certain states)</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Mechanic’s Liens (in some states)</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Government liens such as state and federal tax liens, city or county liens, US Government liens.</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IRS liens (IRS may buy the property within 120 days after sale at the price paid at foreclosure sale)</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Code Enforcement Liens, Environmental Liens, and Utility Liens</a:t>
            </a:r>
            <a:endParaRPr dirty="0"/>
          </a:p>
          <a:p>
            <a:pPr marL="342900" lvl="0" indent="-342900" algn="l" rtl="0">
              <a:spcBef>
                <a:spcPts val="400"/>
              </a:spcBef>
              <a:spcAft>
                <a:spcPts val="0"/>
              </a:spcAft>
              <a:buClr>
                <a:srgbClr val="263238"/>
              </a:buClr>
              <a:buSzPts val="2000"/>
              <a:buChar char="•"/>
            </a:pPr>
            <a:r>
              <a:rPr lang="en-US" sz="2000" dirty="0">
                <a:solidFill>
                  <a:srgbClr val="263238"/>
                </a:solidFill>
                <a:latin typeface="Avenir"/>
                <a:ea typeface="Avenir"/>
                <a:cs typeface="Avenir"/>
                <a:sym typeface="Avenir"/>
              </a:rPr>
              <a:t>Child Support Liens, Etc..</a:t>
            </a:r>
            <a:endParaRPr dirty="0"/>
          </a:p>
          <a:p>
            <a:pPr marL="342900" lvl="0" indent="-342900" algn="l" rtl="0">
              <a:spcBef>
                <a:spcPts val="400"/>
              </a:spcBef>
              <a:spcAft>
                <a:spcPts val="0"/>
              </a:spcAft>
              <a:buClr>
                <a:srgbClr val="37B648"/>
              </a:buClr>
              <a:buSzPts val="2000"/>
              <a:buChar char="•"/>
            </a:pPr>
            <a:r>
              <a:rPr lang="en-US" sz="2000" b="1" dirty="0">
                <a:solidFill>
                  <a:srgbClr val="37B648"/>
                </a:solidFill>
              </a:rPr>
              <a:t>I always recommend owner’s title insurance policy, based on ARV. </a:t>
            </a:r>
            <a:br>
              <a:rPr lang="en-US" sz="2000" dirty="0"/>
            </a:br>
            <a:endParaRPr sz="2000" dirty="0"/>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8"/>
          <p:cNvSpPr txBox="1">
            <a:spLocks noGrp="1"/>
          </p:cNvSpPr>
          <p:nvPr>
            <p:ph type="title"/>
          </p:nvPr>
        </p:nvSpPr>
        <p:spPr>
          <a:xfrm>
            <a:off x="457200" y="76200"/>
            <a:ext cx="8229600" cy="1295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a:solidFill>
                  <a:srgbClr val="FF0000"/>
                </a:solidFill>
              </a:rPr>
              <a:t>County Court Auction </a:t>
            </a:r>
            <a:br>
              <a:rPr lang="en-US">
                <a:solidFill>
                  <a:srgbClr val="023E88"/>
                </a:solidFill>
              </a:rPr>
            </a:br>
            <a:r>
              <a:rPr lang="en-US" sz="4000">
                <a:solidFill>
                  <a:srgbClr val="023E88"/>
                </a:solidFill>
              </a:rPr>
              <a:t>PERSONAL Owner Occupied  FIX AND HOLD</a:t>
            </a:r>
            <a:endParaRPr/>
          </a:p>
        </p:txBody>
      </p:sp>
      <p:sp>
        <p:nvSpPr>
          <p:cNvPr id="677" name="Google Shape;677;p88"/>
          <p:cNvSpPr txBox="1">
            <a:spLocks noGrp="1"/>
          </p:cNvSpPr>
          <p:nvPr>
            <p:ph type="body" idx="1"/>
          </p:nvPr>
        </p:nvSpPr>
        <p:spPr>
          <a:xfrm>
            <a:off x="152400" y="1600204"/>
            <a:ext cx="8839200" cy="523892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sz="2400" dirty="0"/>
              <a:t> </a:t>
            </a:r>
            <a:r>
              <a:rPr lang="en-US" sz="2400" b="1" dirty="0"/>
              <a:t>Blue Jay Way- </a:t>
            </a:r>
            <a:r>
              <a:rPr lang="en-US" sz="2400" dirty="0"/>
              <a:t>2,860 Sq. Ft  4 Bed 3 Bath, 3 car garage colonial.</a:t>
            </a:r>
            <a:endParaRPr dirty="0"/>
          </a:p>
          <a:p>
            <a:pPr marL="342900" lvl="0" indent="-342900" algn="l" rtl="0">
              <a:spcBef>
                <a:spcPts val="480"/>
              </a:spcBef>
              <a:spcAft>
                <a:spcPts val="0"/>
              </a:spcAft>
              <a:buClr>
                <a:schemeClr val="dk1"/>
              </a:buClr>
              <a:buSzPts val="2400"/>
              <a:buChar char="•"/>
            </a:pPr>
            <a:r>
              <a:rPr lang="en-US" sz="2400" dirty="0"/>
              <a:t>Intended to be a Fix and Flip project. </a:t>
            </a:r>
            <a:endParaRPr dirty="0"/>
          </a:p>
          <a:p>
            <a:pPr marL="342900" lvl="0" indent="-342900" algn="l" rtl="0">
              <a:spcBef>
                <a:spcPts val="480"/>
              </a:spcBef>
              <a:spcAft>
                <a:spcPts val="0"/>
              </a:spcAft>
              <a:buClr>
                <a:schemeClr val="dk1"/>
              </a:buClr>
              <a:buSzPts val="2400"/>
              <a:buChar char="•"/>
            </a:pPr>
            <a:r>
              <a:rPr lang="en-US" sz="2400" dirty="0"/>
              <a:t>Purchased 12/03/2015 at Saratoga County Court House.</a:t>
            </a:r>
            <a:endParaRPr dirty="0"/>
          </a:p>
          <a:p>
            <a:pPr marL="342900" lvl="0" indent="-342900" algn="l" rtl="0">
              <a:spcBef>
                <a:spcPts val="480"/>
              </a:spcBef>
              <a:spcAft>
                <a:spcPts val="0"/>
              </a:spcAft>
              <a:buClr>
                <a:schemeClr val="dk1"/>
              </a:buClr>
              <a:buSzPts val="2400"/>
              <a:buChar char="•"/>
            </a:pPr>
            <a:r>
              <a:rPr lang="en-US" sz="2400" dirty="0"/>
              <a:t>I was the only bidder, Bidding started at $328,000 (Upset Price) – previous owner owed $472,850</a:t>
            </a:r>
            <a:endParaRPr dirty="0"/>
          </a:p>
          <a:p>
            <a:pPr marL="742950" lvl="1" indent="-285750" algn="l" rtl="0">
              <a:spcBef>
                <a:spcPts val="400"/>
              </a:spcBef>
              <a:spcAft>
                <a:spcPts val="0"/>
              </a:spcAft>
              <a:buClr>
                <a:schemeClr val="dk1"/>
              </a:buClr>
              <a:buSzPts val="2000"/>
              <a:buChar char="–"/>
            </a:pPr>
            <a:r>
              <a:rPr lang="en-US" sz="2000" dirty="0"/>
              <a:t>The attorney conducting the auction excepted my bid of $329,000. </a:t>
            </a:r>
            <a:endParaRPr dirty="0"/>
          </a:p>
          <a:p>
            <a:pPr marL="742950" lvl="1" indent="-285750" algn="l" rtl="0">
              <a:spcBef>
                <a:spcPts val="400"/>
              </a:spcBef>
              <a:spcAft>
                <a:spcPts val="0"/>
              </a:spcAft>
              <a:buClr>
                <a:schemeClr val="dk1"/>
              </a:buClr>
              <a:buSzPts val="2000"/>
              <a:buChar char="–"/>
            </a:pPr>
            <a:r>
              <a:rPr lang="en-US" sz="2000" dirty="0"/>
              <a:t>I also negotiated to finance the property with her and the bank right at the same location. They accepted.</a:t>
            </a:r>
            <a:endParaRPr dirty="0"/>
          </a:p>
          <a:p>
            <a:pPr marL="342900" lvl="0" indent="-342900" algn="l" rtl="0">
              <a:spcBef>
                <a:spcPts val="480"/>
              </a:spcBef>
              <a:spcAft>
                <a:spcPts val="0"/>
              </a:spcAft>
              <a:buClr>
                <a:srgbClr val="FF0000"/>
              </a:buClr>
              <a:buSzPts val="2400"/>
              <a:buChar char="•"/>
            </a:pPr>
            <a:r>
              <a:rPr lang="en-US" sz="2400" u="sng" dirty="0">
                <a:solidFill>
                  <a:srgbClr val="FF0000"/>
                </a:solidFill>
              </a:rPr>
              <a:t>Normally </a:t>
            </a:r>
            <a:r>
              <a:rPr lang="en-US" sz="2400" dirty="0"/>
              <a:t>all auctions are paid in cash within 30 days of Auction being completed. Or you forfeit your 10% deposit.</a:t>
            </a:r>
            <a:endParaRPr dirty="0"/>
          </a:p>
        </p:txBody>
      </p:sp>
      <p:sp>
        <p:nvSpPr>
          <p:cNvPr id="678" name="Google Shape;678;p88"/>
          <p:cNvSpPr txBox="1"/>
          <p:nvPr/>
        </p:nvSpPr>
        <p:spPr>
          <a:xfrm>
            <a:off x="457200" y="5410204"/>
            <a:ext cx="8229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chemeClr val="dk1"/>
                </a:solidFill>
                <a:latin typeface="Calibri"/>
                <a:ea typeface="Calibri"/>
                <a:cs typeface="Calibri"/>
                <a:sym typeface="Calibri"/>
              </a:rPr>
              <a:t>After showing the property to my wife two days later we decided to make the property our personal home instead of flipping.</a:t>
            </a:r>
            <a:endParaRPr/>
          </a:p>
          <a:p>
            <a:pPr marL="0" marR="0" lvl="0" indent="0" algn="ctr" rtl="0">
              <a:spcBef>
                <a:spcPts val="0"/>
              </a:spcBef>
              <a:spcAft>
                <a:spcPts val="0"/>
              </a:spcAft>
              <a:buNone/>
            </a:pPr>
            <a:endParaRPr sz="2400" i="1">
              <a:solidFill>
                <a:schemeClr val="dk1"/>
              </a:solidFill>
              <a:latin typeface="Calibri"/>
              <a:ea typeface="Calibri"/>
              <a:cs typeface="Calibri"/>
              <a:sym typeface="Calibri"/>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9"/>
          <p:cNvSpPr txBox="1">
            <a:spLocks noGrp="1"/>
          </p:cNvSpPr>
          <p:nvPr>
            <p:ph type="title"/>
          </p:nvPr>
        </p:nvSpPr>
        <p:spPr>
          <a:xfrm>
            <a:off x="-76200" y="274638"/>
            <a:ext cx="8763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23E88"/>
              </a:buClr>
              <a:buSzPct val="100000"/>
              <a:buFont typeface="Calibri"/>
              <a:buNone/>
            </a:pPr>
            <a:r>
              <a:rPr lang="en-US">
                <a:solidFill>
                  <a:srgbClr val="023E88"/>
                </a:solidFill>
              </a:rPr>
              <a:t> BLUE JAY WAY</a:t>
            </a:r>
            <a:br>
              <a:rPr lang="en-US">
                <a:solidFill>
                  <a:srgbClr val="023E88"/>
                </a:solidFill>
              </a:rPr>
            </a:br>
            <a:r>
              <a:rPr lang="en-US">
                <a:solidFill>
                  <a:srgbClr val="023E88"/>
                </a:solidFill>
              </a:rPr>
              <a:t>REPAIR COST</a:t>
            </a:r>
            <a:endParaRPr/>
          </a:p>
        </p:txBody>
      </p:sp>
      <p:sp>
        <p:nvSpPr>
          <p:cNvPr id="685" name="Google Shape;685;p89"/>
          <p:cNvSpPr txBox="1">
            <a:spLocks noGrp="1"/>
          </p:cNvSpPr>
          <p:nvPr>
            <p:ph type="body" idx="1"/>
          </p:nvPr>
        </p:nvSpPr>
        <p:spPr>
          <a:xfrm>
            <a:off x="0" y="1417638"/>
            <a:ext cx="9144000" cy="5440362"/>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spcBef>
                <a:spcPts val="0"/>
              </a:spcBef>
              <a:spcAft>
                <a:spcPts val="0"/>
              </a:spcAft>
              <a:buClr>
                <a:schemeClr val="dk1"/>
              </a:buClr>
              <a:buSzPts val="2800"/>
              <a:buChar char="•"/>
            </a:pPr>
            <a:r>
              <a:rPr lang="en-US" sz="2800" dirty="0"/>
              <a:t>New hardwood floors entire first floor         </a:t>
            </a:r>
            <a:r>
              <a:rPr lang="en-US" sz="2800" dirty="0">
                <a:solidFill>
                  <a:srgbClr val="FF0000"/>
                </a:solidFill>
              </a:rPr>
              <a:t>$5,400</a:t>
            </a:r>
            <a:endParaRPr dirty="0"/>
          </a:p>
          <a:p>
            <a:pPr marL="342900" lvl="0" indent="-342900" algn="just" rtl="0">
              <a:spcBef>
                <a:spcPts val="560"/>
              </a:spcBef>
              <a:spcAft>
                <a:spcPts val="0"/>
              </a:spcAft>
              <a:buClr>
                <a:schemeClr val="dk1"/>
              </a:buClr>
              <a:buSzPts val="2800"/>
              <a:buChar char="•"/>
            </a:pPr>
            <a:r>
              <a:rPr lang="en-US" sz="2800" dirty="0"/>
              <a:t>Granite counters Kitchen and Bathroom      </a:t>
            </a:r>
            <a:r>
              <a:rPr lang="en-US" sz="2800" dirty="0">
                <a:solidFill>
                  <a:srgbClr val="FF0000"/>
                </a:solidFill>
              </a:rPr>
              <a:t>$5,100</a:t>
            </a:r>
            <a:endParaRPr dirty="0"/>
          </a:p>
          <a:p>
            <a:pPr marL="342900" lvl="0" indent="-342900" algn="just" rtl="0">
              <a:spcBef>
                <a:spcPts val="560"/>
              </a:spcBef>
              <a:spcAft>
                <a:spcPts val="0"/>
              </a:spcAft>
              <a:buClr>
                <a:schemeClr val="dk1"/>
              </a:buClr>
              <a:buSzPts val="2800"/>
              <a:buChar char="•"/>
            </a:pPr>
            <a:r>
              <a:rPr lang="en-US" sz="2800" dirty="0"/>
              <a:t>Kitchen back splash Tile                                   </a:t>
            </a:r>
            <a:r>
              <a:rPr lang="en-US" sz="2800" dirty="0">
                <a:solidFill>
                  <a:srgbClr val="FF0000"/>
                </a:solidFill>
              </a:rPr>
              <a:t>$2,000</a:t>
            </a:r>
            <a:endParaRPr dirty="0"/>
          </a:p>
          <a:p>
            <a:pPr marL="342900" lvl="0" indent="-342900" algn="just" rtl="0">
              <a:spcBef>
                <a:spcPts val="560"/>
              </a:spcBef>
              <a:spcAft>
                <a:spcPts val="0"/>
              </a:spcAft>
              <a:buClr>
                <a:schemeClr val="dk1"/>
              </a:buClr>
              <a:buSzPts val="2800"/>
              <a:buChar char="•"/>
            </a:pPr>
            <a:r>
              <a:rPr lang="en-US" sz="2800" dirty="0"/>
              <a:t>Custom paint job entire inside materials      </a:t>
            </a:r>
            <a:r>
              <a:rPr lang="en-US" sz="2800" dirty="0">
                <a:solidFill>
                  <a:srgbClr val="FF0000"/>
                </a:solidFill>
              </a:rPr>
              <a:t>$1,500</a:t>
            </a:r>
            <a:endParaRPr dirty="0"/>
          </a:p>
          <a:p>
            <a:pPr marL="342900" lvl="0" indent="-342900" algn="just" rtl="0">
              <a:spcBef>
                <a:spcPts val="560"/>
              </a:spcBef>
              <a:spcAft>
                <a:spcPts val="0"/>
              </a:spcAft>
              <a:buClr>
                <a:schemeClr val="dk1"/>
              </a:buClr>
              <a:buSzPts val="2800"/>
              <a:buChar char="•"/>
            </a:pPr>
            <a:r>
              <a:rPr lang="en-US" sz="2800" dirty="0"/>
              <a:t>All appliances               </a:t>
            </a:r>
            <a:r>
              <a:rPr lang="en-US" sz="2800" dirty="0">
                <a:solidFill>
                  <a:srgbClr val="FF0000"/>
                </a:solidFill>
              </a:rPr>
              <a:t>$6,500</a:t>
            </a:r>
            <a:endParaRPr dirty="0"/>
          </a:p>
          <a:p>
            <a:pPr marL="342900" lvl="0" indent="-342900" algn="just" rtl="0">
              <a:spcBef>
                <a:spcPts val="560"/>
              </a:spcBef>
              <a:spcAft>
                <a:spcPts val="0"/>
              </a:spcAft>
              <a:buClr>
                <a:schemeClr val="dk1"/>
              </a:buClr>
              <a:buSzPts val="2800"/>
              <a:buChar char="•"/>
            </a:pPr>
            <a:r>
              <a:rPr lang="en-US" sz="2800" dirty="0"/>
              <a:t>Pool liner and repair    </a:t>
            </a:r>
            <a:r>
              <a:rPr lang="en-US" sz="2800" dirty="0">
                <a:solidFill>
                  <a:srgbClr val="FF0000"/>
                </a:solidFill>
              </a:rPr>
              <a:t>$4,500</a:t>
            </a:r>
            <a:endParaRPr dirty="0"/>
          </a:p>
          <a:p>
            <a:pPr marL="342900" lvl="0" indent="-342900" algn="just" rtl="0">
              <a:spcBef>
                <a:spcPts val="560"/>
              </a:spcBef>
              <a:spcAft>
                <a:spcPts val="0"/>
              </a:spcAft>
              <a:buClr>
                <a:schemeClr val="dk1"/>
              </a:buClr>
              <a:buSzPts val="2800"/>
              <a:buChar char="•"/>
            </a:pPr>
            <a:r>
              <a:rPr lang="en-US" sz="2800" dirty="0"/>
              <a:t>Landscaping                  </a:t>
            </a:r>
            <a:r>
              <a:rPr lang="en-US" sz="2800" dirty="0">
                <a:solidFill>
                  <a:srgbClr val="FF0000"/>
                </a:solidFill>
              </a:rPr>
              <a:t>$2,000</a:t>
            </a:r>
            <a:endParaRPr dirty="0"/>
          </a:p>
          <a:p>
            <a:pPr marL="342900" lvl="0" indent="-342900" algn="just" rtl="0">
              <a:spcBef>
                <a:spcPts val="560"/>
              </a:spcBef>
              <a:spcAft>
                <a:spcPts val="0"/>
              </a:spcAft>
              <a:buClr>
                <a:schemeClr val="dk1"/>
              </a:buClr>
              <a:buSzPts val="2800"/>
              <a:buChar char="•"/>
            </a:pPr>
            <a:r>
              <a:rPr lang="en-US" sz="2800" dirty="0"/>
              <a:t>New deck                      </a:t>
            </a:r>
            <a:r>
              <a:rPr lang="en-US" sz="2800" dirty="0">
                <a:solidFill>
                  <a:srgbClr val="FF0000"/>
                </a:solidFill>
              </a:rPr>
              <a:t>$7,200</a:t>
            </a:r>
            <a:endParaRPr dirty="0"/>
          </a:p>
          <a:p>
            <a:pPr marL="342900" lvl="0" indent="-342900" algn="just" rtl="0">
              <a:spcBef>
                <a:spcPts val="560"/>
              </a:spcBef>
              <a:spcAft>
                <a:spcPts val="0"/>
              </a:spcAft>
              <a:buClr>
                <a:schemeClr val="dk1"/>
              </a:buClr>
              <a:buSzPts val="2800"/>
              <a:buChar char="•"/>
            </a:pPr>
            <a:r>
              <a:rPr lang="en-US" sz="2800" dirty="0"/>
              <a:t>New driveway              </a:t>
            </a:r>
            <a:r>
              <a:rPr lang="en-US" sz="2800" dirty="0">
                <a:solidFill>
                  <a:srgbClr val="FF0000"/>
                </a:solidFill>
              </a:rPr>
              <a:t>$5,200</a:t>
            </a:r>
            <a:endParaRPr dirty="0"/>
          </a:p>
          <a:p>
            <a:pPr marL="342900" lvl="0" indent="-342900" algn="just" rtl="0">
              <a:spcBef>
                <a:spcPts val="560"/>
              </a:spcBef>
              <a:spcAft>
                <a:spcPts val="0"/>
              </a:spcAft>
              <a:buClr>
                <a:schemeClr val="dk1"/>
              </a:buClr>
              <a:buSzPts val="2800"/>
              <a:buChar char="•"/>
            </a:pPr>
            <a:r>
              <a:rPr lang="en-US" sz="2800" dirty="0"/>
              <a:t>Sauna                           (Optional)</a:t>
            </a:r>
            <a:endParaRPr dirty="0"/>
          </a:p>
          <a:p>
            <a:pPr marL="342900" lvl="0" indent="-342900" algn="just" rtl="0">
              <a:spcBef>
                <a:spcPts val="640"/>
              </a:spcBef>
              <a:spcAft>
                <a:spcPts val="0"/>
              </a:spcAft>
              <a:buClr>
                <a:schemeClr val="dk1"/>
              </a:buClr>
              <a:buSzPts val="2800"/>
              <a:buChar char="•"/>
            </a:pPr>
            <a:r>
              <a:rPr lang="en-US" sz="2800" dirty="0"/>
              <a:t>All Repairs cost          </a:t>
            </a:r>
            <a:r>
              <a:rPr lang="en-US" b="1" i="1" dirty="0">
                <a:solidFill>
                  <a:srgbClr val="FF0000"/>
                </a:solidFill>
              </a:rPr>
              <a:t>$39,400</a:t>
            </a:r>
            <a:endParaRPr dirty="0"/>
          </a:p>
          <a:p>
            <a:pPr marL="342900" lvl="0" indent="-165100" algn="l" rtl="0">
              <a:spcBef>
                <a:spcPts val="560"/>
              </a:spcBef>
              <a:spcAft>
                <a:spcPts val="0"/>
              </a:spcAft>
              <a:buClr>
                <a:schemeClr val="dk1"/>
              </a:buClr>
              <a:buSzPts val="2800"/>
              <a:buNone/>
            </a:pPr>
            <a:endParaRPr sz="2800" dirty="0"/>
          </a:p>
          <a:p>
            <a:pPr marL="342900" lvl="0" indent="-165100" algn="l" rtl="0">
              <a:spcBef>
                <a:spcPts val="560"/>
              </a:spcBef>
              <a:spcAft>
                <a:spcPts val="0"/>
              </a:spcAft>
              <a:buClr>
                <a:schemeClr val="dk1"/>
              </a:buClr>
              <a:buSzPts val="2800"/>
              <a:buNone/>
            </a:pPr>
            <a:endParaRPr sz="2800" dirty="0"/>
          </a:p>
          <a:p>
            <a:pPr marL="342900" lvl="0" indent="-165100" algn="l" rtl="0">
              <a:spcBef>
                <a:spcPts val="560"/>
              </a:spcBef>
              <a:spcAft>
                <a:spcPts val="0"/>
              </a:spcAft>
              <a:buClr>
                <a:schemeClr val="dk1"/>
              </a:buClr>
              <a:buSzPts val="2800"/>
              <a:buNone/>
            </a:pPr>
            <a:endParaRPr sz="2800"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0"/>
          <p:cNvSpPr txBox="1">
            <a:spLocks noGrp="1"/>
          </p:cNvSpPr>
          <p:nvPr>
            <p:ph type="title"/>
          </p:nvPr>
        </p:nvSpPr>
        <p:spPr>
          <a:xfrm>
            <a:off x="0" y="274638"/>
            <a:ext cx="8686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3E88"/>
              </a:buClr>
              <a:buSzPts val="4400"/>
              <a:buFont typeface="Calibri"/>
              <a:buNone/>
            </a:pPr>
            <a:r>
              <a:rPr lang="en-US" dirty="0">
                <a:solidFill>
                  <a:srgbClr val="023E88"/>
                </a:solidFill>
              </a:rPr>
              <a:t> BLUE JAY WAY</a:t>
            </a:r>
            <a:endParaRPr dirty="0"/>
          </a:p>
        </p:txBody>
      </p:sp>
      <p:sp>
        <p:nvSpPr>
          <p:cNvPr id="692" name="Google Shape;692;p90"/>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Acquired property  for  </a:t>
            </a:r>
            <a:r>
              <a:rPr lang="en-US" dirty="0">
                <a:solidFill>
                  <a:srgbClr val="FF0000"/>
                </a:solidFill>
              </a:rPr>
              <a:t>$329,000</a:t>
            </a:r>
            <a:endParaRPr dirty="0"/>
          </a:p>
          <a:p>
            <a:pPr marL="342900" lvl="0" indent="-342900" algn="l" rtl="0">
              <a:spcBef>
                <a:spcPts val="640"/>
              </a:spcBef>
              <a:spcAft>
                <a:spcPts val="0"/>
              </a:spcAft>
              <a:buClr>
                <a:schemeClr val="dk1"/>
              </a:buClr>
              <a:buSzPts val="3200"/>
              <a:buChar char="•"/>
            </a:pPr>
            <a:r>
              <a:rPr lang="en-US" dirty="0"/>
              <a:t>All repairs cost               </a:t>
            </a:r>
            <a:r>
              <a:rPr lang="en-US" dirty="0">
                <a:solidFill>
                  <a:srgbClr val="FF0000"/>
                </a:solidFill>
              </a:rPr>
              <a:t>$39,400</a:t>
            </a:r>
            <a:endParaRPr dirty="0"/>
          </a:p>
          <a:p>
            <a:pPr marL="342900" lvl="0" indent="-342900" algn="l" rtl="0">
              <a:spcBef>
                <a:spcPts val="640"/>
              </a:spcBef>
              <a:spcAft>
                <a:spcPts val="0"/>
              </a:spcAft>
              <a:buClr>
                <a:schemeClr val="dk1"/>
              </a:buClr>
              <a:buSzPts val="3200"/>
              <a:buChar char="•"/>
            </a:pPr>
            <a:r>
              <a:rPr lang="en-US" dirty="0"/>
              <a:t>After Repair value       </a:t>
            </a:r>
            <a:r>
              <a:rPr lang="en-US" dirty="0">
                <a:solidFill>
                  <a:srgbClr val="00B050"/>
                </a:solidFill>
              </a:rPr>
              <a:t>  </a:t>
            </a:r>
            <a:r>
              <a:rPr lang="en-US" b="1" dirty="0">
                <a:solidFill>
                  <a:srgbClr val="00B050"/>
                </a:solidFill>
              </a:rPr>
              <a:t>$600,000-$650,000</a:t>
            </a:r>
            <a:endParaRPr b="1" dirty="0"/>
          </a:p>
          <a:p>
            <a:pPr marL="342900" lvl="0" indent="-342900" algn="l" rtl="0">
              <a:spcBef>
                <a:spcPts val="640"/>
              </a:spcBef>
              <a:spcAft>
                <a:spcPts val="0"/>
              </a:spcAft>
              <a:buClr>
                <a:schemeClr val="dk1"/>
              </a:buClr>
              <a:buSzPts val="3200"/>
              <a:buChar char="•"/>
            </a:pPr>
            <a:r>
              <a:rPr lang="en-US" sz="2800" dirty="0"/>
              <a:t>If property sold, estimated Net return </a:t>
            </a:r>
            <a:r>
              <a:rPr lang="en-US" sz="2800" b="1" dirty="0">
                <a:solidFill>
                  <a:srgbClr val="00B050"/>
                </a:solidFill>
              </a:rPr>
              <a:t>$206,600</a:t>
            </a:r>
            <a:endParaRPr sz="2800" b="1" dirty="0"/>
          </a:p>
          <a:p>
            <a:pPr marL="342900" lvl="0" indent="-342900" algn="l" rtl="0">
              <a:spcBef>
                <a:spcPts val="640"/>
              </a:spcBef>
              <a:spcAft>
                <a:spcPts val="0"/>
              </a:spcAft>
              <a:buClr>
                <a:schemeClr val="dk1"/>
              </a:buClr>
              <a:buSzPts val="3200"/>
              <a:buChar char="•"/>
            </a:pPr>
            <a:r>
              <a:rPr lang="en-US" dirty="0"/>
              <a:t>All repairs took 3 months to complete part time.</a:t>
            </a:r>
            <a:endParaRPr dirty="0"/>
          </a:p>
          <a:p>
            <a:pPr marL="342900" lvl="0" indent="-139700" algn="l" rtl="0">
              <a:spcBef>
                <a:spcPts val="640"/>
              </a:spcBef>
              <a:spcAft>
                <a:spcPts val="0"/>
              </a:spcAft>
              <a:buClr>
                <a:schemeClr val="dk1"/>
              </a:buClr>
              <a:buSzPts val="3200"/>
              <a:buNone/>
            </a:pPr>
            <a:endParaRPr dirty="0"/>
          </a:p>
        </p:txBody>
      </p:sp>
      <p:sp>
        <p:nvSpPr>
          <p:cNvPr id="693" name="Google Shape;693;p90"/>
          <p:cNvSpPr txBox="1"/>
          <p:nvPr/>
        </p:nvSpPr>
        <p:spPr>
          <a:xfrm>
            <a:off x="990600" y="5105404"/>
            <a:ext cx="70866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Calibri"/>
                <a:ea typeface="Calibri"/>
                <a:cs typeface="Calibri"/>
                <a:sym typeface="Calibri"/>
              </a:rPr>
              <a:t>Estimated Net Return </a:t>
            </a:r>
            <a:r>
              <a:rPr lang="en-US" sz="4000" b="1" dirty="0">
                <a:solidFill>
                  <a:srgbClr val="00B050"/>
                </a:solidFill>
                <a:latin typeface="Calibri"/>
                <a:ea typeface="Calibri"/>
                <a:cs typeface="Calibri"/>
                <a:sym typeface="Calibri"/>
              </a:rPr>
              <a:t>$206,600</a:t>
            </a:r>
            <a:endParaRPr sz="4000" b="1" dirty="0">
              <a:solidFill>
                <a:schemeClr val="dk1"/>
              </a:solidFill>
              <a:latin typeface="Calibri"/>
              <a:ea typeface="Calibri"/>
              <a:cs typeface="Calibri"/>
              <a:sym typeface="Calibri"/>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91" descr="20170723_085007.jpg"/>
          <p:cNvPicPr preferRelativeResize="0">
            <a:picLocks noGrp="1"/>
          </p:cNvPicPr>
          <p:nvPr>
            <p:ph type="body" idx="1"/>
          </p:nvPr>
        </p:nvPicPr>
        <p:blipFill rotWithShape="1">
          <a:blip r:embed="rId3" cstate="print">
            <a:alphaModFix/>
          </a:blip>
          <a:srcRect l="2333"/>
          <a:stretch/>
        </p:blipFill>
        <p:spPr>
          <a:xfrm rot="10800000">
            <a:off x="0" y="-181154"/>
            <a:ext cx="9143980" cy="7467600"/>
          </a:xfrm>
          <a:prstGeom prst="rect">
            <a:avLst/>
          </a:prstGeom>
          <a:solidFill>
            <a:schemeClr val="accent1"/>
          </a:solidFill>
          <a:ln>
            <a:noFill/>
          </a:ln>
        </p:spPr>
      </p:pic>
      <p:cxnSp>
        <p:nvCxnSpPr>
          <p:cNvPr id="700" name="Google Shape;700;p91"/>
          <p:cNvCxnSpPr/>
          <p:nvPr/>
        </p:nvCxnSpPr>
        <p:spPr>
          <a:xfrm>
            <a:off x="0" y="6656714"/>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701" name="Google Shape;701;p91"/>
          <p:cNvCxnSpPr/>
          <p:nvPr/>
        </p:nvCxnSpPr>
        <p:spPr>
          <a:xfrm>
            <a:off x="0" y="6134852"/>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702" name="Google Shape;702;p91"/>
          <p:cNvSpPr txBox="1">
            <a:spLocks noGrp="1"/>
          </p:cNvSpPr>
          <p:nvPr>
            <p:ph type="title"/>
          </p:nvPr>
        </p:nvSpPr>
        <p:spPr>
          <a:xfrm>
            <a:off x="304800" y="6113164"/>
            <a:ext cx="8435340"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D1B23"/>
              </a:buClr>
              <a:buSzPts val="3100"/>
              <a:buFont typeface="Calibri"/>
              <a:buNone/>
            </a:pPr>
            <a:r>
              <a:rPr lang="en-US" sz="3100">
                <a:solidFill>
                  <a:srgbClr val="ED1B23"/>
                </a:solidFill>
              </a:rPr>
              <a:t> </a:t>
            </a:r>
            <a:endParaRPr/>
          </a:p>
        </p:txBody>
      </p:sp>
      <p:sp>
        <p:nvSpPr>
          <p:cNvPr id="703" name="Google Shape;703;p91"/>
          <p:cNvSpPr/>
          <p:nvPr/>
        </p:nvSpPr>
        <p:spPr>
          <a:xfrm>
            <a:off x="2094667" y="6117691"/>
            <a:ext cx="286408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ED1B23"/>
                </a:solidFill>
                <a:latin typeface="Calibri"/>
                <a:ea typeface="Calibri"/>
                <a:cs typeface="Calibri"/>
                <a:sym typeface="Calibri"/>
              </a:rPr>
              <a:t>BLUE JAY WAY</a:t>
            </a:r>
            <a:endParaRPr sz="3200" dirty="0">
              <a:solidFill>
                <a:schemeClr val="dk1"/>
              </a:solidFill>
              <a:latin typeface="Calibri"/>
              <a:ea typeface="Calibri"/>
              <a:cs typeface="Calibri"/>
              <a:sym typeface="Calibri"/>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92" descr="20160318_192905 (1).jpg"/>
          <p:cNvPicPr preferRelativeResize="0">
            <a:picLocks noGrp="1"/>
          </p:cNvPicPr>
          <p:nvPr>
            <p:ph type="body" idx="1"/>
          </p:nvPr>
        </p:nvPicPr>
        <p:blipFill rotWithShape="1">
          <a:blip r:embed="rId3" cstate="print">
            <a:alphaModFix/>
          </a:blip>
          <a:srcRect r="13334"/>
          <a:stretch/>
        </p:blipFill>
        <p:spPr>
          <a:xfrm rot="10800000">
            <a:off x="0" y="198418"/>
            <a:ext cx="9143980" cy="6857990"/>
          </a:xfrm>
          <a:prstGeom prst="rect">
            <a:avLst/>
          </a:prstGeom>
          <a:noFill/>
          <a:ln>
            <a:noFill/>
          </a:ln>
        </p:spPr>
      </p:pic>
      <p:sp>
        <p:nvSpPr>
          <p:cNvPr id="710" name="Google Shape;710;p92"/>
          <p:cNvSpPr/>
          <p:nvPr/>
        </p:nvSpPr>
        <p:spPr>
          <a:xfrm>
            <a:off x="0" y="5320146"/>
            <a:ext cx="9144000" cy="7365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11" name="Google Shape;711;p92"/>
          <p:cNvCxnSpPr/>
          <p:nvPr/>
        </p:nvCxnSpPr>
        <p:spPr>
          <a:xfrm>
            <a:off x="0" y="5733688"/>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712" name="Google Shape;712;p92"/>
          <p:cNvCxnSpPr/>
          <p:nvPr/>
        </p:nvCxnSpPr>
        <p:spPr>
          <a:xfrm>
            <a:off x="0" y="6134852"/>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713" name="Google Shape;713;p92"/>
          <p:cNvSpPr txBox="1">
            <a:spLocks noGrp="1"/>
          </p:cNvSpPr>
          <p:nvPr>
            <p:ph type="title"/>
          </p:nvPr>
        </p:nvSpPr>
        <p:spPr>
          <a:xfrm>
            <a:off x="375654" y="5667557"/>
            <a:ext cx="8408194" cy="5497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Calibri"/>
              <a:buNone/>
            </a:pPr>
            <a:r>
              <a:rPr lang="en-US" sz="3100" dirty="0">
                <a:solidFill>
                  <a:srgbClr val="FF0000"/>
                </a:solidFill>
              </a:rPr>
              <a:t>FAMILY ROOM INTO KITCHEN</a:t>
            </a:r>
            <a:endParaRPr dirty="0">
              <a:solidFill>
                <a:srgbClr val="FF0000"/>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93" descr="20160405_205752.jpg"/>
          <p:cNvPicPr preferRelativeResize="0">
            <a:picLocks noGrp="1"/>
          </p:cNvPicPr>
          <p:nvPr>
            <p:ph type="body" idx="1"/>
          </p:nvPr>
        </p:nvPicPr>
        <p:blipFill rotWithShape="1">
          <a:blip r:embed="rId3" cstate="print">
            <a:alphaModFix/>
          </a:blip>
          <a:srcRect l="12814" r="7852"/>
          <a:stretch/>
        </p:blipFill>
        <p:spPr>
          <a:xfrm rot="10800000">
            <a:off x="21" y="10"/>
            <a:ext cx="9143980" cy="6857990"/>
          </a:xfrm>
          <a:prstGeom prst="rect">
            <a:avLst/>
          </a:prstGeom>
          <a:noFill/>
          <a:ln>
            <a:noFill/>
          </a:ln>
        </p:spPr>
      </p:pic>
      <p:sp>
        <p:nvSpPr>
          <p:cNvPr id="720" name="Google Shape;720;p93"/>
          <p:cNvSpPr txBox="1">
            <a:spLocks noGrp="1"/>
          </p:cNvSpPr>
          <p:nvPr>
            <p:ph type="title"/>
          </p:nvPr>
        </p:nvSpPr>
        <p:spPr>
          <a:xfrm>
            <a:off x="628652" y="647113"/>
            <a:ext cx="5038905" cy="777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rgbClr val="FF0000"/>
                </a:solidFill>
              </a:rPr>
              <a:t>AFTER</a:t>
            </a:r>
            <a:endParaRPr dirty="0">
              <a:solidFill>
                <a:srgbClr val="FF0000"/>
              </a:solidFill>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94" descr="20160405_205736.jpg"/>
          <p:cNvPicPr preferRelativeResize="0">
            <a:picLocks noGrp="1"/>
          </p:cNvPicPr>
          <p:nvPr>
            <p:ph type="body" idx="1"/>
          </p:nvPr>
        </p:nvPicPr>
        <p:blipFill rotWithShape="1">
          <a:blip r:embed="rId3" cstate="print">
            <a:alphaModFix/>
          </a:blip>
          <a:srcRect r="16666"/>
          <a:stretch/>
        </p:blipFill>
        <p:spPr>
          <a:xfrm rot="10800000">
            <a:off x="21" y="10"/>
            <a:ext cx="9143980" cy="6857990"/>
          </a:xfrm>
          <a:prstGeom prst="rect">
            <a:avLst/>
          </a:prstGeom>
          <a:noFill/>
          <a:ln>
            <a:noFill/>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95" descr="20160501_152504.jpg"/>
          <p:cNvPicPr preferRelativeResize="0">
            <a:picLocks noGrp="1"/>
          </p:cNvPicPr>
          <p:nvPr>
            <p:ph type="body" idx="1"/>
          </p:nvPr>
        </p:nvPicPr>
        <p:blipFill rotWithShape="1">
          <a:blip r:embed="rId3" cstate="print">
            <a:alphaModFix/>
          </a:blip>
          <a:srcRect/>
          <a:stretch/>
        </p:blipFill>
        <p:spPr>
          <a:xfrm rot="5400000">
            <a:off x="3382547" y="1235024"/>
            <a:ext cx="5880796" cy="4395897"/>
          </a:xfrm>
          <a:prstGeom prst="rect">
            <a:avLst/>
          </a:prstGeom>
          <a:noFill/>
          <a:ln>
            <a:noFill/>
          </a:ln>
        </p:spPr>
      </p:pic>
      <p:sp>
        <p:nvSpPr>
          <p:cNvPr id="733" name="Google Shape;733;p95"/>
          <p:cNvSpPr/>
          <p:nvPr/>
        </p:nvSpPr>
        <p:spPr>
          <a:xfrm>
            <a:off x="252663" y="321177"/>
            <a:ext cx="3249230" cy="6179552"/>
          </a:xfrm>
          <a:prstGeom prst="rect">
            <a:avLst/>
          </a:prstGeom>
          <a:solidFill>
            <a:srgbClr val="17365D"/>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34" name="Google Shape;734;p95"/>
          <p:cNvCxnSpPr/>
          <p:nvPr/>
        </p:nvCxnSpPr>
        <p:spPr>
          <a:xfrm>
            <a:off x="893346" y="3910267"/>
            <a:ext cx="1940093" cy="0"/>
          </a:xfrm>
          <a:prstGeom prst="straightConnector1">
            <a:avLst/>
          </a:prstGeom>
          <a:noFill/>
          <a:ln w="22225" cap="flat" cmpd="sng">
            <a:solidFill>
              <a:srgbClr val="D8D8D8"/>
            </a:solidFill>
            <a:prstDash val="solid"/>
            <a:round/>
            <a:headEnd type="none" w="sm" len="sm"/>
            <a:tailEnd type="none" w="sm" len="sm"/>
          </a:ln>
        </p:spPr>
      </p:cxnSp>
      <p:sp>
        <p:nvSpPr>
          <p:cNvPr id="735" name="Google Shape;735;p95"/>
          <p:cNvSpPr txBox="1">
            <a:spLocks noGrp="1"/>
          </p:cNvSpPr>
          <p:nvPr>
            <p:ph type="title"/>
          </p:nvPr>
        </p:nvSpPr>
        <p:spPr>
          <a:xfrm>
            <a:off x="505677" y="858130"/>
            <a:ext cx="2743200" cy="29438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US" sz="4200">
                <a:solidFill>
                  <a:schemeClr val="lt1"/>
                </a:solidFill>
                <a:latin typeface="Calibri"/>
                <a:ea typeface="Calibri"/>
                <a:cs typeface="Calibri"/>
                <a:sym typeface="Calibri"/>
              </a:rPr>
              <a:t>KITCHEN</a:t>
            </a:r>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96" descr="20160501_152532.jpg"/>
          <p:cNvPicPr preferRelativeResize="0">
            <a:picLocks noGrp="1"/>
          </p:cNvPicPr>
          <p:nvPr>
            <p:ph type="body" idx="1"/>
          </p:nvPr>
        </p:nvPicPr>
        <p:blipFill rotWithShape="1">
          <a:blip r:embed="rId3" cstate="print">
            <a:alphaModFix/>
          </a:blip>
          <a:srcRect l="15121" r="9879"/>
          <a:stretch/>
        </p:blipFill>
        <p:spPr>
          <a:xfrm rot="10800000">
            <a:off x="21" y="10"/>
            <a:ext cx="9143980" cy="6857990"/>
          </a:xfrm>
          <a:prstGeom prst="rect">
            <a:avLst/>
          </a:prstGeom>
          <a:noFill/>
          <a:ln>
            <a:noFill/>
          </a:ln>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97" descr="20160314_165544 (1).jpg"/>
          <p:cNvPicPr preferRelativeResize="0">
            <a:picLocks noGrp="1"/>
          </p:cNvPicPr>
          <p:nvPr>
            <p:ph type="body" idx="1"/>
          </p:nvPr>
        </p:nvPicPr>
        <p:blipFill rotWithShape="1">
          <a:blip r:embed="rId3" cstate="print">
            <a:alphaModFix/>
          </a:blip>
          <a:srcRect r="14334" b="1"/>
          <a:stretch/>
        </p:blipFill>
        <p:spPr>
          <a:xfrm rot="10800000">
            <a:off x="21" y="10"/>
            <a:ext cx="9143980" cy="6857990"/>
          </a:xfrm>
          <a:prstGeom prst="rect">
            <a:avLst/>
          </a:prstGeom>
          <a:noFill/>
          <a:ln>
            <a:noFill/>
          </a:ln>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TotalTime>
  <Words>5420</Words>
  <Application>Microsoft Office PowerPoint</Application>
  <PresentationFormat>On-screen Show (4:3)</PresentationFormat>
  <Paragraphs>636</Paragraphs>
  <Slides>110</Slides>
  <Notes>108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Arial</vt:lpstr>
      <vt:lpstr>Avenir</vt:lpstr>
      <vt:lpstr>Calibri</vt:lpstr>
      <vt:lpstr>Courier New</vt:lpstr>
      <vt:lpstr>SourceSansPro</vt:lpstr>
      <vt:lpstr>Office Theme</vt:lpstr>
      <vt:lpstr>PowerPoint Presentation</vt:lpstr>
      <vt:lpstr>PowerPoint Presentation</vt:lpstr>
      <vt:lpstr>How to Find Properties</vt:lpstr>
      <vt:lpstr>ACQUIRING PROPERTIES (Find Below Market Houses)</vt:lpstr>
      <vt:lpstr>BANK OWNED  PROPERTY WEBSITES</vt:lpstr>
      <vt:lpstr>Albany County Court Auction</vt:lpstr>
      <vt:lpstr>WHAT IS A  BANK OWNED PROPERTY?</vt:lpstr>
      <vt:lpstr>Flow chart for   BANK OWNED PROPERTY?</vt:lpstr>
      <vt:lpstr>Auctioned properties &amp; Tax Liens</vt:lpstr>
      <vt:lpstr>County Tax Lien Auctions</vt:lpstr>
      <vt:lpstr>How Pre- Foreclosures Are Seen On Zillow, Trulia, Redfin, Realtor.com </vt:lpstr>
      <vt:lpstr>          Research Properties              Resourceful Links</vt:lpstr>
      <vt:lpstr>204 N. 2nd Ave, Mechanicville, NY 12118</vt:lpstr>
      <vt:lpstr>204 N 2nd Ave, Mechanicville</vt:lpstr>
      <vt:lpstr>204 N 2nd Ave, Mechanicville </vt:lpstr>
      <vt:lpstr>892 6th Ave, Lansingburgh</vt:lpstr>
      <vt:lpstr>Auction.com Contracts</vt:lpstr>
      <vt:lpstr>892 6th Ave  Lansingburgh</vt:lpstr>
      <vt:lpstr>Wholesale properties in ALL markets</vt:lpstr>
      <vt:lpstr>Wholesale Opportunities</vt:lpstr>
      <vt:lpstr>Wholesale Flipping </vt:lpstr>
      <vt:lpstr>Wholesale Flipping </vt:lpstr>
      <vt:lpstr>Wholesale Flipping </vt:lpstr>
      <vt:lpstr>PowerPoint Presentation</vt:lpstr>
      <vt:lpstr>1 Overidge Rd, Latham</vt:lpstr>
      <vt:lpstr>1 Overidge Rd, Latham</vt:lpstr>
      <vt:lpstr>  1 Overidge Rd Latham</vt:lpstr>
      <vt:lpstr>1 Overidge Rd Before &amp; After</vt:lpstr>
      <vt:lpstr>PowerPoint Presentation</vt:lpstr>
      <vt:lpstr>PowerPoint Presentation</vt:lpstr>
      <vt:lpstr>      $$  Funding Your Flip  $$</vt:lpstr>
      <vt:lpstr>      $$  Funding Your Flip  $$</vt:lpstr>
      <vt:lpstr>29 Witbeck Drive, Glenville, NY 12302 </vt:lpstr>
      <vt:lpstr>29 Witbeck Dr, NY 12302</vt:lpstr>
      <vt:lpstr>   All Repairs  </vt:lpstr>
      <vt:lpstr>Closing Proceed Checks 29 Witbeck Dr.</vt:lpstr>
      <vt:lpstr>PowerPoint Presentation</vt:lpstr>
      <vt:lpstr>Find, Fund, Fix, &amp; Flip</vt:lpstr>
      <vt:lpstr>Doing your homework</vt:lpstr>
      <vt:lpstr>DOING YOUR HOMEWORK ON A PROPERTY</vt:lpstr>
      <vt:lpstr>AFTER REPAIR VALUE (ARV) </vt:lpstr>
      <vt:lpstr>6 MCELWAIN AVE. Cohoes, NY Townhome</vt:lpstr>
      <vt:lpstr>KITCHEN  (IN PROGRESS)</vt:lpstr>
      <vt:lpstr>KITCHEN ( AFTER)</vt:lpstr>
      <vt:lpstr>    Tankless Water heater install</vt:lpstr>
      <vt:lpstr>   Garage &amp; Basement Finished</vt:lpstr>
      <vt:lpstr>6 MCELWAIN AVE COHOES (3) Offers</vt:lpstr>
      <vt:lpstr>      CLOSING CHECKS</vt:lpstr>
      <vt:lpstr>KEY BANK RECEIPT</vt:lpstr>
      <vt:lpstr>Trusted Vendors Wholesale</vt:lpstr>
      <vt:lpstr>                908 24TH STREET</vt:lpstr>
      <vt:lpstr>908 24TH STREET, WATERVLIET      A-1Reo.com ( Selling broker)</vt:lpstr>
      <vt:lpstr>UPSTAIRS HALL WAY GUTTED</vt:lpstr>
      <vt:lpstr>Stair Way /Foyer</vt:lpstr>
      <vt:lpstr>Kitchen ( before)</vt:lpstr>
      <vt:lpstr>Kitchen  (after)</vt:lpstr>
      <vt:lpstr>REPAIRS</vt:lpstr>
      <vt:lpstr>Roof  (before)</vt:lpstr>
      <vt:lpstr>Roof (after)</vt:lpstr>
      <vt:lpstr>Stair way (before)</vt:lpstr>
      <vt:lpstr>Stairway (after)</vt:lpstr>
      <vt:lpstr>POOL FILLED IN (AFTER) </vt:lpstr>
      <vt:lpstr>908 24TH STREET DEED</vt:lpstr>
      <vt:lpstr>1410 1ST AVE WATERVLIET (BEFORE)</vt:lpstr>
      <vt:lpstr>1410 1st Ave  (After) </vt:lpstr>
      <vt:lpstr>1410 1ST AVE WATERVLIET  </vt:lpstr>
      <vt:lpstr>SCOPE OF WORK</vt:lpstr>
      <vt:lpstr>OLD KITCHEN</vt:lpstr>
      <vt:lpstr>NEW KITCHEN</vt:lpstr>
      <vt:lpstr>3rd FLOOR OFFICE (BEFORE)</vt:lpstr>
      <vt:lpstr>3rd floor office (After)</vt:lpstr>
      <vt:lpstr>1410 1ST AVE DEED </vt:lpstr>
      <vt:lpstr>17 Idlewild Park Watervliet - 3 Unit</vt:lpstr>
      <vt:lpstr>17 Idlewild Park 3 Family ( Actual Class code 220) </vt:lpstr>
      <vt:lpstr>17 Idlewild Park- 3 Family Investment Brrrrr- Buy, repair, rehab, refinance, rinse, repeat Holding the property with Debt service-(Mortgage) </vt:lpstr>
      <vt:lpstr>Section 8 Rent limits Market value rents</vt:lpstr>
      <vt:lpstr>Before and After photos</vt:lpstr>
      <vt:lpstr>17 Idlewild park SOS</vt:lpstr>
      <vt:lpstr>Class exercise  Investment properties Versus 401K plans or the stock market </vt:lpstr>
      <vt:lpstr>Stock Market –Versus- Real Estate Investment properties</vt:lpstr>
      <vt:lpstr>This calculator shows that investing $5,000 per year,  which is around $450.00 per month out of the net income from any investment property that you purchase, this is what we call diversified assets.  https://www.calculator.net/401k-calculator.html?age=25&amp;income=50000&amp;balance=5000&amp;contribution=10&amp;ematch=50&amp;ematchend=3&amp;retirementage=65&amp;lifeexpectancy=85&amp;incomeincrease=3&amp;rate=6&amp;inflation=3&amp;hideirslimit=0&amp;type=1&amp;x=63&amp;y=20#top</vt:lpstr>
      <vt:lpstr>*MUNICIPALITIES PERMITS*</vt:lpstr>
      <vt:lpstr>MUNICIPALITIES PERMITS</vt:lpstr>
      <vt:lpstr>1 Mates Way ( Before )</vt:lpstr>
      <vt:lpstr>Mates Way ( After )</vt:lpstr>
      <vt:lpstr>Mates Way ( Before )</vt:lpstr>
      <vt:lpstr>Mates Way ( After )</vt:lpstr>
      <vt:lpstr>Mates Way Purchase Price</vt:lpstr>
      <vt:lpstr>Mates Way</vt:lpstr>
      <vt:lpstr>County Court Auction  PERSONAL Owner Occupied  FIX AND HOLD</vt:lpstr>
      <vt:lpstr> BLUE JAY WAY REPAIR COST</vt:lpstr>
      <vt:lpstr> BLUE JAY WAY</vt:lpstr>
      <vt:lpstr> </vt:lpstr>
      <vt:lpstr>FAMILY ROOM INTO KITCHEN</vt:lpstr>
      <vt:lpstr>AFTER</vt:lpstr>
      <vt:lpstr>PowerPoint Presentation</vt:lpstr>
      <vt:lpstr>KITCHEN</vt:lpstr>
      <vt:lpstr>PowerPoint Presentation</vt:lpstr>
      <vt:lpstr>PowerPoint Presentation</vt:lpstr>
      <vt:lpstr>PowerPoint Presentation</vt:lpstr>
      <vt:lpstr>IRS Tax on Capital Gains</vt:lpstr>
      <vt:lpstr>Flip to LLC Company for Debt Service To Rent Weekly or Monthly?</vt:lpstr>
      <vt:lpstr>9 Hemlock Dr. Schroon Lake Weekly Rental Or Flip?</vt:lpstr>
      <vt:lpstr>9 Hemlock Drive, Schroon Lake </vt:lpstr>
      <vt:lpstr>Debt Service To avoid Capital Gains Tax</vt:lpstr>
      <vt:lpstr>SUMMARY</vt:lpstr>
      <vt:lpstr>SUMMARY</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Richc</dc:creator>
  <cp:lastModifiedBy>Rich Carr</cp:lastModifiedBy>
  <cp:revision>50</cp:revision>
  <dcterms:created xsi:type="dcterms:W3CDTF">2022-10-19T14:54:56Z</dcterms:created>
  <dcterms:modified xsi:type="dcterms:W3CDTF">2024-03-13T03:02:05Z</dcterms:modified>
</cp:coreProperties>
</file>