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sldIdLst>
    <p:sldId id="421" r:id="rId2"/>
    <p:sldId id="349" r:id="rId3"/>
    <p:sldId id="350" r:id="rId4"/>
    <p:sldId id="351" r:id="rId5"/>
    <p:sldId id="352" r:id="rId6"/>
    <p:sldId id="353" r:id="rId7"/>
    <p:sldId id="354" r:id="rId8"/>
    <p:sldId id="355" r:id="rId9"/>
    <p:sldId id="356" r:id="rId10"/>
    <p:sldId id="357" r:id="rId11"/>
    <p:sldId id="358" r:id="rId12"/>
    <p:sldId id="284" r:id="rId13"/>
    <p:sldId id="359" r:id="rId14"/>
    <p:sldId id="365" r:id="rId15"/>
    <p:sldId id="366" r:id="rId16"/>
    <p:sldId id="367" r:id="rId17"/>
    <p:sldId id="368" r:id="rId18"/>
    <p:sldId id="369" r:id="rId19"/>
    <p:sldId id="370" r:id="rId20"/>
    <p:sldId id="371" r:id="rId21"/>
    <p:sldId id="374" r:id="rId22"/>
    <p:sldId id="429" r:id="rId23"/>
    <p:sldId id="375" r:id="rId24"/>
    <p:sldId id="376" r:id="rId25"/>
    <p:sldId id="377" r:id="rId26"/>
    <p:sldId id="378" r:id="rId27"/>
    <p:sldId id="379" r:id="rId28"/>
    <p:sldId id="380" r:id="rId29"/>
    <p:sldId id="360" r:id="rId30"/>
    <p:sldId id="422" r:id="rId31"/>
    <p:sldId id="428" r:id="rId32"/>
    <p:sldId id="361" r:id="rId33"/>
    <p:sldId id="362" r:id="rId34"/>
    <p:sldId id="363" r:id="rId35"/>
    <p:sldId id="364" r:id="rId36"/>
    <p:sldId id="381" r:id="rId37"/>
    <p:sldId id="382" r:id="rId38"/>
    <p:sldId id="383" r:id="rId39"/>
    <p:sldId id="384" r:id="rId40"/>
    <p:sldId id="385" r:id="rId41"/>
    <p:sldId id="386" r:id="rId42"/>
    <p:sldId id="387" r:id="rId43"/>
    <p:sldId id="388" r:id="rId44"/>
    <p:sldId id="389" r:id="rId45"/>
    <p:sldId id="390" r:id="rId46"/>
    <p:sldId id="391" r:id="rId47"/>
    <p:sldId id="392" r:id="rId48"/>
    <p:sldId id="393" r:id="rId49"/>
    <p:sldId id="394" r:id="rId50"/>
    <p:sldId id="395" r:id="rId51"/>
    <p:sldId id="396" r:id="rId52"/>
    <p:sldId id="397" r:id="rId53"/>
    <p:sldId id="398" r:id="rId54"/>
    <p:sldId id="399" r:id="rId55"/>
    <p:sldId id="400" r:id="rId56"/>
    <p:sldId id="401" r:id="rId57"/>
    <p:sldId id="402" r:id="rId58"/>
    <p:sldId id="403" r:id="rId59"/>
    <p:sldId id="404" r:id="rId60"/>
    <p:sldId id="406" r:id="rId61"/>
    <p:sldId id="423" r:id="rId62"/>
    <p:sldId id="405" r:id="rId63"/>
    <p:sldId id="407" r:id="rId64"/>
    <p:sldId id="408" r:id="rId65"/>
    <p:sldId id="409" r:id="rId66"/>
    <p:sldId id="410" r:id="rId67"/>
    <p:sldId id="411" r:id="rId68"/>
    <p:sldId id="412" r:id="rId69"/>
    <p:sldId id="413" r:id="rId70"/>
    <p:sldId id="414" r:id="rId71"/>
    <p:sldId id="424" r:id="rId72"/>
    <p:sldId id="425" r:id="rId73"/>
    <p:sldId id="426" r:id="rId74"/>
    <p:sldId id="427" r:id="rId75"/>
    <p:sldId id="430" r:id="rId76"/>
    <p:sldId id="415" r:id="rId77"/>
    <p:sldId id="416" r:id="rId78"/>
    <p:sldId id="417" r:id="rId79"/>
    <p:sldId id="418" r:id="rId80"/>
    <p:sldId id="419" r:id="rId81"/>
    <p:sldId id="420"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2" autoAdjust="0"/>
    <p:restoredTop sz="94660"/>
  </p:normalViewPr>
  <p:slideViewPr>
    <p:cSldViewPr snapToGrid="0">
      <p:cViewPr>
        <p:scale>
          <a:sx n="75" d="100"/>
          <a:sy n="75" d="100"/>
        </p:scale>
        <p:origin x="36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commentAuthors" Target="commentAuthor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AC1CD7-3F20-41D8-B064-526D5239F233}" type="datetimeFigureOut">
              <a:rPr lang="en-US" smtClean="0"/>
              <a:t>11/20/2022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DEABD8-5CBF-443E-8D24-89E236CC5C17}" type="slidenum">
              <a:rPr lang="en-US" smtClean="0"/>
              <a:t>‹#›</a:t>
            </a:fld>
            <a:endParaRPr lang="en-US"/>
          </a:p>
        </p:txBody>
      </p:sp>
    </p:spTree>
    <p:extLst>
      <p:ext uri="{BB962C8B-B14F-4D97-AF65-F5344CB8AC3E}">
        <p14:creationId xmlns:p14="http://schemas.microsoft.com/office/powerpoint/2010/main" val="2313019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p9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4" name="Google Shape;884;p90: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885" name="Google Shape;885;p90: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99: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961" name="Google Shape;961;p9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59" name="Google Shape;25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p100: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967" name="Google Shape;967;p10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p10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7" name="Google Shape;1007;p106: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008" name="Google Shape;1008;p106: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p107: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014" name="Google Shape;1014;p10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p10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1" name="Google Shape;1021;p108: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022" name="Google Shape;1022;p108: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p109: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030" name="Google Shape;1030;p10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p110: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036" name="Google Shape;1036;p11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p11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2" name="Google Shape;1042;p111: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043" name="Google Shape;1043;p111: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p1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9" name="Google Shape;1049;p112: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050" name="Google Shape;1050;p112: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91: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892" name="Google Shape;892;p9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p115: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069" name="Google Shape;1069;p1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p116: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075" name="Google Shape;1075;p1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p117: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081" name="Google Shape;1081;p11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p118: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087" name="Google Shape;1087;p11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119: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093" name="Google Shape;1093;p1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p120: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099" name="Google Shape;1099;p12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p121: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112" name="Google Shape;1112;p1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101: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973" name="Google Shape;973;p10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818865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p102: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980" name="Google Shape;980;p10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830880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p103: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987" name="Google Shape;987;p10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98490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9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8" name="Google Shape;898;p92: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899" name="Google Shape;899;p92: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4</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104: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993" name="Google Shape;993;p10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94731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05: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000" name="Google Shape;1000;p10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391456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p122: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118" name="Google Shape;1118;p12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p123: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124" name="Google Shape;1124;p12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p124: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130" name="Google Shape;1130;p12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p12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6" name="Google Shape;1136;p125: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137" name="Google Shape;1137;p125: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39</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p12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3" name="Google Shape;1143;p126: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144" name="Google Shape;1144;p126: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40</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p12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1" name="Google Shape;1151;p127: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152" name="Google Shape;1152;p127: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41</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p12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8" name="Google Shape;1158;p128: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159" name="Google Shape;1159;p128: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42</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1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p129: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166" name="Google Shape;1166;p129: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43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p9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0" name="Google Shape;910;p93: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911" name="Google Shape;911;p93: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5</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p13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2" name="Google Shape;1172;p130: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173" name="Google Shape;1173;p130: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44</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p13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9" name="Google Shape;1179;p131: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180" name="Google Shape;1180;p131: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45</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p13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6" name="Google Shape;1186;p132: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187" name="Google Shape;1187;p132: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46</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p13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6" name="Google Shape;1196;p133: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197" name="Google Shape;1197;p133: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47</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p1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4" name="Google Shape;1204;p134: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205" name="Google Shape;1205;p134: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48</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p13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2" name="Google Shape;1212;p135: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213" name="Google Shape;1213;p135: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49</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p13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0" name="Google Shape;1220;p136: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221" name="Google Shape;1221;p136: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50</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p13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7" name="Google Shape;1227;p137: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228" name="Google Shape;1228;p137: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51</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p13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4" name="Google Shape;1234;p138: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235" name="Google Shape;1235;p138: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52</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p13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3" name="Google Shape;1243;p139: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244" name="Google Shape;1244;p139: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53</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9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8" name="Google Shape;918;p94: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919" name="Google Shape;919;p94: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6</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p14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0" name="Google Shape;1250;p140: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251" name="Google Shape;1251;p140: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54</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p14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9" name="Google Shape;1259;p141: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260" name="Google Shape;1260;p141: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55</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Google Shape;1265;p14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6" name="Google Shape;1266;p142: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267" name="Google Shape;1267;p142: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56</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2"/>
        <p:cNvGrpSpPr/>
        <p:nvPr/>
      </p:nvGrpSpPr>
      <p:grpSpPr>
        <a:xfrm>
          <a:off x="0" y="0"/>
          <a:ext cx="0" cy="0"/>
          <a:chOff x="0" y="0"/>
          <a:chExt cx="0" cy="0"/>
        </a:xfrm>
      </p:grpSpPr>
      <p:sp>
        <p:nvSpPr>
          <p:cNvPr id="1273" name="Google Shape;1273;p143: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274" name="Google Shape;1274;p14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p144: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280" name="Google Shape;1280;p14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p14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6" name="Google Shape;1286;p145: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287" name="Google Shape;1287;p145: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59</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p14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2" name="Google Shape;1302;p147: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303" name="Google Shape;1303;p147: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60</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2"/>
        <p:cNvGrpSpPr/>
        <p:nvPr/>
      </p:nvGrpSpPr>
      <p:grpSpPr>
        <a:xfrm>
          <a:off x="0" y="0"/>
          <a:ext cx="0" cy="0"/>
          <a:chOff x="0" y="0"/>
          <a:chExt cx="0" cy="0"/>
        </a:xfrm>
      </p:grpSpPr>
      <p:sp>
        <p:nvSpPr>
          <p:cNvPr id="1293" name="Google Shape;1293;p14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4" name="Google Shape;1294;p146: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295" name="Google Shape;1295;p146: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62</a:t>
            </a:fld>
            <a:endParaRPr/>
          </a:p>
        </p:txBody>
      </p:sp>
    </p:spTree>
    <p:extLst>
      <p:ext uri="{BB962C8B-B14F-4D97-AF65-F5344CB8AC3E}">
        <p14:creationId xmlns:p14="http://schemas.microsoft.com/office/powerpoint/2010/main" val="12072220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p14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1" name="Google Shape;1311;p148: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312" name="Google Shape;1312;p148: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63</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p14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9" name="Google Shape;1319;p149: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320" name="Google Shape;1320;p149: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64</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9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5" name="Google Shape;925;p95: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926" name="Google Shape;926;p95: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7</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Google Shape;1325;p15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6" name="Google Shape;1326;p150: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327" name="Google Shape;1327;p150: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65</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Google Shape;1334;p15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5" name="Google Shape;1335;p151: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336" name="Google Shape;1336;p151: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66</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p15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3" name="Google Shape;1343;p152: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344" name="Google Shape;1344;p152: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67</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Google Shape;1351;p15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2" name="Google Shape;1352;p153: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353" name="Google Shape;1353;p153: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68</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15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1" name="Google Shape;1361;p154: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362" name="Google Shape;1362;p154: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69</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p155: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370" name="Google Shape;1370;p15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EBD0C33-B160-47D7-B4DD-6C2E38433AED}" type="slidenum">
              <a:rPr lang="en-US" smtClean="0"/>
              <a:pPr/>
              <a:t>71</a:t>
            </a:fld>
            <a:endParaRPr lang="en-US"/>
          </a:p>
        </p:txBody>
      </p:sp>
    </p:spTree>
    <p:extLst>
      <p:ext uri="{BB962C8B-B14F-4D97-AF65-F5344CB8AC3E}">
        <p14:creationId xmlns:p14="http://schemas.microsoft.com/office/powerpoint/2010/main" val="60470547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EBD0C33-B160-47D7-B4DD-6C2E38433AED}" type="slidenum">
              <a:rPr lang="en-US" smtClean="0"/>
              <a:pPr/>
              <a:t>72</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EBD0C33-B160-47D7-B4DD-6C2E38433AED}" type="slidenum">
              <a:rPr lang="en-US" smtClean="0"/>
              <a:pPr/>
              <a:t>73</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74</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p96: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941" name="Google Shape;941;p9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4"/>
        <p:cNvGrpSpPr/>
        <p:nvPr/>
      </p:nvGrpSpPr>
      <p:grpSpPr>
        <a:xfrm>
          <a:off x="0" y="0"/>
          <a:ext cx="0" cy="0"/>
          <a:chOff x="0" y="0"/>
          <a:chExt cx="0" cy="0"/>
        </a:xfrm>
      </p:grpSpPr>
      <p:sp>
        <p:nvSpPr>
          <p:cNvPr id="1375" name="Google Shape;1375;p15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6" name="Google Shape;1376;p156: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377" name="Google Shape;1377;p156: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76</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p15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3" name="Google Shape;1383;p157: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384" name="Google Shape;1384;p157: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77</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8"/>
        <p:cNvGrpSpPr/>
        <p:nvPr/>
      </p:nvGrpSpPr>
      <p:grpSpPr>
        <a:xfrm>
          <a:off x="0" y="0"/>
          <a:ext cx="0" cy="0"/>
          <a:chOff x="0" y="0"/>
          <a:chExt cx="0" cy="0"/>
        </a:xfrm>
      </p:grpSpPr>
      <p:sp>
        <p:nvSpPr>
          <p:cNvPr id="1389" name="Google Shape;1389;p15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0" name="Google Shape;1390;p158: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391" name="Google Shape;1391;p158: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78</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Google Shape;1396;p15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7" name="Google Shape;1397;p159: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398" name="Google Shape;1398;p159: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79</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p16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5" name="Google Shape;1405;p160: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406" name="Google Shape;1406;p160: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80</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0"/>
        <p:cNvGrpSpPr/>
        <p:nvPr/>
      </p:nvGrpSpPr>
      <p:grpSpPr>
        <a:xfrm>
          <a:off x="0" y="0"/>
          <a:ext cx="0" cy="0"/>
          <a:chOff x="0" y="0"/>
          <a:chExt cx="0" cy="0"/>
        </a:xfrm>
      </p:grpSpPr>
      <p:sp>
        <p:nvSpPr>
          <p:cNvPr id="1411" name="Google Shape;1411;p161: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1412" name="Google Shape;1412;p16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p97: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947" name="Google Shape;947;p9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p9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3" name="Google Shape;953;p98: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rmAutofit/>
          </a:bodyPr>
          <a:lstStyle/>
          <a:p>
            <a:pPr marL="0" indent="0"/>
            <a:endParaRPr/>
          </a:p>
        </p:txBody>
      </p:sp>
      <p:sp>
        <p:nvSpPr>
          <p:cNvPr id="954" name="Google Shape;954;p98:notes"/>
          <p:cNvSpPr txBox="1">
            <a:spLocks noGrp="1"/>
          </p:cNvSpPr>
          <p:nvPr>
            <p:ph type="sldNum" idx="12"/>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10</a:t>
            </a:fld>
            <a:endParaRPr sz="1200">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D4BDB-A5C6-A081-1A75-A63C7137A0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DB699F-5D34-2EA3-F386-6979FE4186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C639A2-255C-0A62-1F4C-31F8490D7621}"/>
              </a:ext>
            </a:extLst>
          </p:cNvPr>
          <p:cNvSpPr>
            <a:spLocks noGrp="1"/>
          </p:cNvSpPr>
          <p:nvPr>
            <p:ph type="dt" sz="half" idx="10"/>
          </p:nvPr>
        </p:nvSpPr>
        <p:spPr/>
        <p:txBody>
          <a:bodyPr/>
          <a:lstStyle/>
          <a:p>
            <a:fld id="{6DDA5ACC-AFE8-45DA-9C44-BABD073F243E}" type="datetimeFigureOut">
              <a:rPr lang="en-US" smtClean="0"/>
              <a:t>11/20/2022</a:t>
            </a:fld>
            <a:endParaRPr lang="en-US"/>
          </a:p>
        </p:txBody>
      </p:sp>
      <p:sp>
        <p:nvSpPr>
          <p:cNvPr id="5" name="Footer Placeholder 4">
            <a:extLst>
              <a:ext uri="{FF2B5EF4-FFF2-40B4-BE49-F238E27FC236}">
                <a16:creationId xmlns:a16="http://schemas.microsoft.com/office/drawing/2014/main" id="{22D1C6B0-2048-3E4A-E482-1BFE22070E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185F92-08A8-32F9-1A70-B3F38DAAF5B0}"/>
              </a:ext>
            </a:extLst>
          </p:cNvPr>
          <p:cNvSpPr>
            <a:spLocks noGrp="1"/>
          </p:cNvSpPr>
          <p:nvPr>
            <p:ph type="sldNum" sz="quarter" idx="12"/>
          </p:nvPr>
        </p:nvSpPr>
        <p:spPr/>
        <p:txBody>
          <a:bodyPr/>
          <a:lstStyle/>
          <a:p>
            <a:fld id="{3A7A57D7-78EA-48BB-82F8-FC1F3C9922A8}" type="slidenum">
              <a:rPr lang="en-US" smtClean="0"/>
              <a:t>‹#›</a:t>
            </a:fld>
            <a:endParaRPr lang="en-US"/>
          </a:p>
        </p:txBody>
      </p:sp>
    </p:spTree>
    <p:extLst>
      <p:ext uri="{BB962C8B-B14F-4D97-AF65-F5344CB8AC3E}">
        <p14:creationId xmlns:p14="http://schemas.microsoft.com/office/powerpoint/2010/main" val="592130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A5475-E7B8-1F9B-35F6-1C6A1A1EE8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E32F7D-DFE7-5E1B-4B8A-4D7DE1F830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92B049-AEBA-09E0-5CC5-45D3B673AD67}"/>
              </a:ext>
            </a:extLst>
          </p:cNvPr>
          <p:cNvSpPr>
            <a:spLocks noGrp="1"/>
          </p:cNvSpPr>
          <p:nvPr>
            <p:ph type="dt" sz="half" idx="10"/>
          </p:nvPr>
        </p:nvSpPr>
        <p:spPr/>
        <p:txBody>
          <a:bodyPr/>
          <a:lstStyle/>
          <a:p>
            <a:fld id="{6DDA5ACC-AFE8-45DA-9C44-BABD073F243E}" type="datetimeFigureOut">
              <a:rPr lang="en-US" smtClean="0"/>
              <a:t>11/20/2022</a:t>
            </a:fld>
            <a:endParaRPr lang="en-US"/>
          </a:p>
        </p:txBody>
      </p:sp>
      <p:sp>
        <p:nvSpPr>
          <p:cNvPr id="5" name="Footer Placeholder 4">
            <a:extLst>
              <a:ext uri="{FF2B5EF4-FFF2-40B4-BE49-F238E27FC236}">
                <a16:creationId xmlns:a16="http://schemas.microsoft.com/office/drawing/2014/main" id="{14254AC9-EE9D-C155-A2D7-04210FEF38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8E86B7-F465-9E2B-03B9-0990A473EE88}"/>
              </a:ext>
            </a:extLst>
          </p:cNvPr>
          <p:cNvSpPr>
            <a:spLocks noGrp="1"/>
          </p:cNvSpPr>
          <p:nvPr>
            <p:ph type="sldNum" sz="quarter" idx="12"/>
          </p:nvPr>
        </p:nvSpPr>
        <p:spPr/>
        <p:txBody>
          <a:bodyPr/>
          <a:lstStyle/>
          <a:p>
            <a:fld id="{3A7A57D7-78EA-48BB-82F8-FC1F3C9922A8}" type="slidenum">
              <a:rPr lang="en-US" smtClean="0"/>
              <a:t>‹#›</a:t>
            </a:fld>
            <a:endParaRPr lang="en-US"/>
          </a:p>
        </p:txBody>
      </p:sp>
    </p:spTree>
    <p:extLst>
      <p:ext uri="{BB962C8B-B14F-4D97-AF65-F5344CB8AC3E}">
        <p14:creationId xmlns:p14="http://schemas.microsoft.com/office/powerpoint/2010/main" val="3351202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5A34B9-7395-DCCA-6079-8CDA573CC3E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FF92AD-6CD1-5B8A-913A-D6A49748DE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A303A1-D1A1-303B-DD81-2728A527BCB5}"/>
              </a:ext>
            </a:extLst>
          </p:cNvPr>
          <p:cNvSpPr>
            <a:spLocks noGrp="1"/>
          </p:cNvSpPr>
          <p:nvPr>
            <p:ph type="dt" sz="half" idx="10"/>
          </p:nvPr>
        </p:nvSpPr>
        <p:spPr/>
        <p:txBody>
          <a:bodyPr/>
          <a:lstStyle/>
          <a:p>
            <a:fld id="{6DDA5ACC-AFE8-45DA-9C44-BABD073F243E}" type="datetimeFigureOut">
              <a:rPr lang="en-US" smtClean="0"/>
              <a:t>11/20/2022</a:t>
            </a:fld>
            <a:endParaRPr lang="en-US"/>
          </a:p>
        </p:txBody>
      </p:sp>
      <p:sp>
        <p:nvSpPr>
          <p:cNvPr id="5" name="Footer Placeholder 4">
            <a:extLst>
              <a:ext uri="{FF2B5EF4-FFF2-40B4-BE49-F238E27FC236}">
                <a16:creationId xmlns:a16="http://schemas.microsoft.com/office/drawing/2014/main" id="{8E292913-C718-E8F4-C324-0D0F1B4FC0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BF1A3E-F89C-CD1C-13FD-CB5A5F90BABB}"/>
              </a:ext>
            </a:extLst>
          </p:cNvPr>
          <p:cNvSpPr>
            <a:spLocks noGrp="1"/>
          </p:cNvSpPr>
          <p:nvPr>
            <p:ph type="sldNum" sz="quarter" idx="12"/>
          </p:nvPr>
        </p:nvSpPr>
        <p:spPr/>
        <p:txBody>
          <a:bodyPr/>
          <a:lstStyle/>
          <a:p>
            <a:fld id="{3A7A57D7-78EA-48BB-82F8-FC1F3C9922A8}" type="slidenum">
              <a:rPr lang="en-US" smtClean="0"/>
              <a:t>‹#›</a:t>
            </a:fld>
            <a:endParaRPr lang="en-US"/>
          </a:p>
        </p:txBody>
      </p:sp>
    </p:spTree>
    <p:extLst>
      <p:ext uri="{BB962C8B-B14F-4D97-AF65-F5344CB8AC3E}">
        <p14:creationId xmlns:p14="http://schemas.microsoft.com/office/powerpoint/2010/main" val="1189008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C2119-F979-B2B8-2A94-754BDD8D7D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741520-F880-484E-1A44-4176E9C1ED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9B61CB-8913-A497-5B7F-C02D1CA72D7C}"/>
              </a:ext>
            </a:extLst>
          </p:cNvPr>
          <p:cNvSpPr>
            <a:spLocks noGrp="1"/>
          </p:cNvSpPr>
          <p:nvPr>
            <p:ph type="dt" sz="half" idx="10"/>
          </p:nvPr>
        </p:nvSpPr>
        <p:spPr/>
        <p:txBody>
          <a:bodyPr/>
          <a:lstStyle/>
          <a:p>
            <a:fld id="{6DDA5ACC-AFE8-45DA-9C44-BABD073F243E}" type="datetimeFigureOut">
              <a:rPr lang="en-US" smtClean="0"/>
              <a:t>11/20/2022</a:t>
            </a:fld>
            <a:endParaRPr lang="en-US"/>
          </a:p>
        </p:txBody>
      </p:sp>
      <p:sp>
        <p:nvSpPr>
          <p:cNvPr id="5" name="Footer Placeholder 4">
            <a:extLst>
              <a:ext uri="{FF2B5EF4-FFF2-40B4-BE49-F238E27FC236}">
                <a16:creationId xmlns:a16="http://schemas.microsoft.com/office/drawing/2014/main" id="{60937CC6-3EE4-9740-BCF7-C828DF47BC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B5B426-30EC-7CF7-616F-39EB6F798659}"/>
              </a:ext>
            </a:extLst>
          </p:cNvPr>
          <p:cNvSpPr>
            <a:spLocks noGrp="1"/>
          </p:cNvSpPr>
          <p:nvPr>
            <p:ph type="sldNum" sz="quarter" idx="12"/>
          </p:nvPr>
        </p:nvSpPr>
        <p:spPr/>
        <p:txBody>
          <a:bodyPr/>
          <a:lstStyle/>
          <a:p>
            <a:fld id="{3A7A57D7-78EA-48BB-82F8-FC1F3C9922A8}" type="slidenum">
              <a:rPr lang="en-US" smtClean="0"/>
              <a:t>‹#›</a:t>
            </a:fld>
            <a:endParaRPr lang="en-US"/>
          </a:p>
        </p:txBody>
      </p:sp>
    </p:spTree>
    <p:extLst>
      <p:ext uri="{BB962C8B-B14F-4D97-AF65-F5344CB8AC3E}">
        <p14:creationId xmlns:p14="http://schemas.microsoft.com/office/powerpoint/2010/main" val="552483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816ED-65C7-91ED-AFE7-E3EC959C19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1C1741-4463-1F67-CF92-B3C6528ED0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058D86-B5A8-FC0D-2FBC-1C5679C382C3}"/>
              </a:ext>
            </a:extLst>
          </p:cNvPr>
          <p:cNvSpPr>
            <a:spLocks noGrp="1"/>
          </p:cNvSpPr>
          <p:nvPr>
            <p:ph type="dt" sz="half" idx="10"/>
          </p:nvPr>
        </p:nvSpPr>
        <p:spPr/>
        <p:txBody>
          <a:bodyPr/>
          <a:lstStyle/>
          <a:p>
            <a:fld id="{6DDA5ACC-AFE8-45DA-9C44-BABD073F243E}" type="datetimeFigureOut">
              <a:rPr lang="en-US" smtClean="0"/>
              <a:t>11/20/2022</a:t>
            </a:fld>
            <a:endParaRPr lang="en-US"/>
          </a:p>
        </p:txBody>
      </p:sp>
      <p:sp>
        <p:nvSpPr>
          <p:cNvPr id="5" name="Footer Placeholder 4">
            <a:extLst>
              <a:ext uri="{FF2B5EF4-FFF2-40B4-BE49-F238E27FC236}">
                <a16:creationId xmlns:a16="http://schemas.microsoft.com/office/drawing/2014/main" id="{41D6AAF6-F5E3-D473-3E4F-F148BC0B02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F02429-DD4D-2F7C-05E7-BC79A0A5F684}"/>
              </a:ext>
            </a:extLst>
          </p:cNvPr>
          <p:cNvSpPr>
            <a:spLocks noGrp="1"/>
          </p:cNvSpPr>
          <p:nvPr>
            <p:ph type="sldNum" sz="quarter" idx="12"/>
          </p:nvPr>
        </p:nvSpPr>
        <p:spPr/>
        <p:txBody>
          <a:bodyPr/>
          <a:lstStyle/>
          <a:p>
            <a:fld id="{3A7A57D7-78EA-48BB-82F8-FC1F3C9922A8}" type="slidenum">
              <a:rPr lang="en-US" smtClean="0"/>
              <a:t>‹#›</a:t>
            </a:fld>
            <a:endParaRPr lang="en-US"/>
          </a:p>
        </p:txBody>
      </p:sp>
    </p:spTree>
    <p:extLst>
      <p:ext uri="{BB962C8B-B14F-4D97-AF65-F5344CB8AC3E}">
        <p14:creationId xmlns:p14="http://schemas.microsoft.com/office/powerpoint/2010/main" val="1575635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77851-DF6D-247F-6FB6-975970CFEA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F1BA5E-9F6B-7E6F-7BF6-095977320F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004AC6-A85E-CC27-A526-A75148385B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723199-112D-E0A4-DDA8-B33E87496F1F}"/>
              </a:ext>
            </a:extLst>
          </p:cNvPr>
          <p:cNvSpPr>
            <a:spLocks noGrp="1"/>
          </p:cNvSpPr>
          <p:nvPr>
            <p:ph type="dt" sz="half" idx="10"/>
          </p:nvPr>
        </p:nvSpPr>
        <p:spPr/>
        <p:txBody>
          <a:bodyPr/>
          <a:lstStyle/>
          <a:p>
            <a:fld id="{6DDA5ACC-AFE8-45DA-9C44-BABD073F243E}" type="datetimeFigureOut">
              <a:rPr lang="en-US" smtClean="0"/>
              <a:t>11/20/2022</a:t>
            </a:fld>
            <a:endParaRPr lang="en-US"/>
          </a:p>
        </p:txBody>
      </p:sp>
      <p:sp>
        <p:nvSpPr>
          <p:cNvPr id="6" name="Footer Placeholder 5">
            <a:extLst>
              <a:ext uri="{FF2B5EF4-FFF2-40B4-BE49-F238E27FC236}">
                <a16:creationId xmlns:a16="http://schemas.microsoft.com/office/drawing/2014/main" id="{2D842D30-584C-A1BA-017F-014BC89B85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A7CBFB-20C6-09CC-D58A-3ADB194009A3}"/>
              </a:ext>
            </a:extLst>
          </p:cNvPr>
          <p:cNvSpPr>
            <a:spLocks noGrp="1"/>
          </p:cNvSpPr>
          <p:nvPr>
            <p:ph type="sldNum" sz="quarter" idx="12"/>
          </p:nvPr>
        </p:nvSpPr>
        <p:spPr/>
        <p:txBody>
          <a:bodyPr/>
          <a:lstStyle/>
          <a:p>
            <a:fld id="{3A7A57D7-78EA-48BB-82F8-FC1F3C9922A8}" type="slidenum">
              <a:rPr lang="en-US" smtClean="0"/>
              <a:t>‹#›</a:t>
            </a:fld>
            <a:endParaRPr lang="en-US"/>
          </a:p>
        </p:txBody>
      </p:sp>
    </p:spTree>
    <p:extLst>
      <p:ext uri="{BB962C8B-B14F-4D97-AF65-F5344CB8AC3E}">
        <p14:creationId xmlns:p14="http://schemas.microsoft.com/office/powerpoint/2010/main" val="780355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7DE8C-CC99-92FF-1C51-95FC0715CB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A6DF7E-FF67-9A2F-2DBD-1413DCC3A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91B061-1E9A-7A2A-48A4-42FDC896F2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9A1715-5648-7ECF-0DB2-334F9BA705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7E68FF-0B6A-070B-88E9-B24DE2351A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B231C6-1E7A-8222-65C9-D9673A18222D}"/>
              </a:ext>
            </a:extLst>
          </p:cNvPr>
          <p:cNvSpPr>
            <a:spLocks noGrp="1"/>
          </p:cNvSpPr>
          <p:nvPr>
            <p:ph type="dt" sz="half" idx="10"/>
          </p:nvPr>
        </p:nvSpPr>
        <p:spPr/>
        <p:txBody>
          <a:bodyPr/>
          <a:lstStyle/>
          <a:p>
            <a:fld id="{6DDA5ACC-AFE8-45DA-9C44-BABD073F243E}" type="datetimeFigureOut">
              <a:rPr lang="en-US" smtClean="0"/>
              <a:t>11/20/2022</a:t>
            </a:fld>
            <a:endParaRPr lang="en-US"/>
          </a:p>
        </p:txBody>
      </p:sp>
      <p:sp>
        <p:nvSpPr>
          <p:cNvPr id="8" name="Footer Placeholder 7">
            <a:extLst>
              <a:ext uri="{FF2B5EF4-FFF2-40B4-BE49-F238E27FC236}">
                <a16:creationId xmlns:a16="http://schemas.microsoft.com/office/drawing/2014/main" id="{207EB162-D320-E612-6535-05DDAD63BD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117C76-EA00-8C04-1E48-042FFD76BE96}"/>
              </a:ext>
            </a:extLst>
          </p:cNvPr>
          <p:cNvSpPr>
            <a:spLocks noGrp="1"/>
          </p:cNvSpPr>
          <p:nvPr>
            <p:ph type="sldNum" sz="quarter" idx="12"/>
          </p:nvPr>
        </p:nvSpPr>
        <p:spPr/>
        <p:txBody>
          <a:bodyPr/>
          <a:lstStyle/>
          <a:p>
            <a:fld id="{3A7A57D7-78EA-48BB-82F8-FC1F3C9922A8}" type="slidenum">
              <a:rPr lang="en-US" smtClean="0"/>
              <a:t>‹#›</a:t>
            </a:fld>
            <a:endParaRPr lang="en-US"/>
          </a:p>
        </p:txBody>
      </p:sp>
    </p:spTree>
    <p:extLst>
      <p:ext uri="{BB962C8B-B14F-4D97-AF65-F5344CB8AC3E}">
        <p14:creationId xmlns:p14="http://schemas.microsoft.com/office/powerpoint/2010/main" val="1643233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C8279-D5A7-389B-FE64-B6B7CA221D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56458F-1429-6399-0D09-D1192712D459}"/>
              </a:ext>
            </a:extLst>
          </p:cNvPr>
          <p:cNvSpPr>
            <a:spLocks noGrp="1"/>
          </p:cNvSpPr>
          <p:nvPr>
            <p:ph type="dt" sz="half" idx="10"/>
          </p:nvPr>
        </p:nvSpPr>
        <p:spPr/>
        <p:txBody>
          <a:bodyPr/>
          <a:lstStyle/>
          <a:p>
            <a:fld id="{6DDA5ACC-AFE8-45DA-9C44-BABD073F243E}" type="datetimeFigureOut">
              <a:rPr lang="en-US" smtClean="0"/>
              <a:t>11/20/2022</a:t>
            </a:fld>
            <a:endParaRPr lang="en-US"/>
          </a:p>
        </p:txBody>
      </p:sp>
      <p:sp>
        <p:nvSpPr>
          <p:cNvPr id="4" name="Footer Placeholder 3">
            <a:extLst>
              <a:ext uri="{FF2B5EF4-FFF2-40B4-BE49-F238E27FC236}">
                <a16:creationId xmlns:a16="http://schemas.microsoft.com/office/drawing/2014/main" id="{F97EC305-30A7-A952-CF5A-9C85658444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900D90-9CE0-DD94-FC11-B7FF753E0DC1}"/>
              </a:ext>
            </a:extLst>
          </p:cNvPr>
          <p:cNvSpPr>
            <a:spLocks noGrp="1"/>
          </p:cNvSpPr>
          <p:nvPr>
            <p:ph type="sldNum" sz="quarter" idx="12"/>
          </p:nvPr>
        </p:nvSpPr>
        <p:spPr/>
        <p:txBody>
          <a:bodyPr/>
          <a:lstStyle/>
          <a:p>
            <a:fld id="{3A7A57D7-78EA-48BB-82F8-FC1F3C9922A8}" type="slidenum">
              <a:rPr lang="en-US" smtClean="0"/>
              <a:t>‹#›</a:t>
            </a:fld>
            <a:endParaRPr lang="en-US"/>
          </a:p>
        </p:txBody>
      </p:sp>
    </p:spTree>
    <p:extLst>
      <p:ext uri="{BB962C8B-B14F-4D97-AF65-F5344CB8AC3E}">
        <p14:creationId xmlns:p14="http://schemas.microsoft.com/office/powerpoint/2010/main" val="1914359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651745-696C-86A5-670D-54BD5BFC4296}"/>
              </a:ext>
            </a:extLst>
          </p:cNvPr>
          <p:cNvSpPr>
            <a:spLocks noGrp="1"/>
          </p:cNvSpPr>
          <p:nvPr>
            <p:ph type="dt" sz="half" idx="10"/>
          </p:nvPr>
        </p:nvSpPr>
        <p:spPr/>
        <p:txBody>
          <a:bodyPr/>
          <a:lstStyle/>
          <a:p>
            <a:fld id="{6DDA5ACC-AFE8-45DA-9C44-BABD073F243E}" type="datetimeFigureOut">
              <a:rPr lang="en-US" smtClean="0"/>
              <a:t>11/20/2022</a:t>
            </a:fld>
            <a:endParaRPr lang="en-US"/>
          </a:p>
        </p:txBody>
      </p:sp>
      <p:sp>
        <p:nvSpPr>
          <p:cNvPr id="3" name="Footer Placeholder 2">
            <a:extLst>
              <a:ext uri="{FF2B5EF4-FFF2-40B4-BE49-F238E27FC236}">
                <a16:creationId xmlns:a16="http://schemas.microsoft.com/office/drawing/2014/main" id="{F8E0B559-43ED-F9FE-DED2-95684FCC10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FEE93C-EC72-F827-007D-B80B3D2D5035}"/>
              </a:ext>
            </a:extLst>
          </p:cNvPr>
          <p:cNvSpPr>
            <a:spLocks noGrp="1"/>
          </p:cNvSpPr>
          <p:nvPr>
            <p:ph type="sldNum" sz="quarter" idx="12"/>
          </p:nvPr>
        </p:nvSpPr>
        <p:spPr/>
        <p:txBody>
          <a:bodyPr/>
          <a:lstStyle/>
          <a:p>
            <a:fld id="{3A7A57D7-78EA-48BB-82F8-FC1F3C9922A8}" type="slidenum">
              <a:rPr lang="en-US" smtClean="0"/>
              <a:t>‹#›</a:t>
            </a:fld>
            <a:endParaRPr lang="en-US"/>
          </a:p>
        </p:txBody>
      </p:sp>
    </p:spTree>
    <p:extLst>
      <p:ext uri="{BB962C8B-B14F-4D97-AF65-F5344CB8AC3E}">
        <p14:creationId xmlns:p14="http://schemas.microsoft.com/office/powerpoint/2010/main" val="508983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DEF7E-64A5-C76B-7045-C03E62C62E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9ECA94-BC09-77EE-A40B-E21EC63157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E07FA-B6B2-DCBC-757B-29CE84716F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72FC9D-B06F-0F57-72AD-78126E90A86B}"/>
              </a:ext>
            </a:extLst>
          </p:cNvPr>
          <p:cNvSpPr>
            <a:spLocks noGrp="1"/>
          </p:cNvSpPr>
          <p:nvPr>
            <p:ph type="dt" sz="half" idx="10"/>
          </p:nvPr>
        </p:nvSpPr>
        <p:spPr/>
        <p:txBody>
          <a:bodyPr/>
          <a:lstStyle/>
          <a:p>
            <a:fld id="{6DDA5ACC-AFE8-45DA-9C44-BABD073F243E}" type="datetimeFigureOut">
              <a:rPr lang="en-US" smtClean="0"/>
              <a:t>11/20/2022</a:t>
            </a:fld>
            <a:endParaRPr lang="en-US"/>
          </a:p>
        </p:txBody>
      </p:sp>
      <p:sp>
        <p:nvSpPr>
          <p:cNvPr id="6" name="Footer Placeholder 5">
            <a:extLst>
              <a:ext uri="{FF2B5EF4-FFF2-40B4-BE49-F238E27FC236}">
                <a16:creationId xmlns:a16="http://schemas.microsoft.com/office/drawing/2014/main" id="{C3FBBBD4-2E7E-80BC-D584-6FA91E32E4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035B53-A8FC-7149-A1E8-0A7A21910998}"/>
              </a:ext>
            </a:extLst>
          </p:cNvPr>
          <p:cNvSpPr>
            <a:spLocks noGrp="1"/>
          </p:cNvSpPr>
          <p:nvPr>
            <p:ph type="sldNum" sz="quarter" idx="12"/>
          </p:nvPr>
        </p:nvSpPr>
        <p:spPr/>
        <p:txBody>
          <a:bodyPr/>
          <a:lstStyle/>
          <a:p>
            <a:fld id="{3A7A57D7-78EA-48BB-82F8-FC1F3C9922A8}" type="slidenum">
              <a:rPr lang="en-US" smtClean="0"/>
              <a:t>‹#›</a:t>
            </a:fld>
            <a:endParaRPr lang="en-US"/>
          </a:p>
        </p:txBody>
      </p:sp>
    </p:spTree>
    <p:extLst>
      <p:ext uri="{BB962C8B-B14F-4D97-AF65-F5344CB8AC3E}">
        <p14:creationId xmlns:p14="http://schemas.microsoft.com/office/powerpoint/2010/main" val="4068479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A6D9B-F074-B8D7-478D-94966B1B71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18AFA-ACDC-B0F2-9F25-5828F31C5E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D17CE3-134C-D3A9-D90A-A46FC5A752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EBFB7D-3279-96F5-7CE9-0B7C6482BBDB}"/>
              </a:ext>
            </a:extLst>
          </p:cNvPr>
          <p:cNvSpPr>
            <a:spLocks noGrp="1"/>
          </p:cNvSpPr>
          <p:nvPr>
            <p:ph type="dt" sz="half" idx="10"/>
          </p:nvPr>
        </p:nvSpPr>
        <p:spPr/>
        <p:txBody>
          <a:bodyPr/>
          <a:lstStyle/>
          <a:p>
            <a:fld id="{6DDA5ACC-AFE8-45DA-9C44-BABD073F243E}" type="datetimeFigureOut">
              <a:rPr lang="en-US" smtClean="0"/>
              <a:t>11/20/2022</a:t>
            </a:fld>
            <a:endParaRPr lang="en-US"/>
          </a:p>
        </p:txBody>
      </p:sp>
      <p:sp>
        <p:nvSpPr>
          <p:cNvPr id="6" name="Footer Placeholder 5">
            <a:extLst>
              <a:ext uri="{FF2B5EF4-FFF2-40B4-BE49-F238E27FC236}">
                <a16:creationId xmlns:a16="http://schemas.microsoft.com/office/drawing/2014/main" id="{0CC6699F-3747-D41A-FEC6-4767328EE5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EC8E7C-D472-CA35-4186-C6B00D2C8FE9}"/>
              </a:ext>
            </a:extLst>
          </p:cNvPr>
          <p:cNvSpPr>
            <a:spLocks noGrp="1"/>
          </p:cNvSpPr>
          <p:nvPr>
            <p:ph type="sldNum" sz="quarter" idx="12"/>
          </p:nvPr>
        </p:nvSpPr>
        <p:spPr/>
        <p:txBody>
          <a:bodyPr/>
          <a:lstStyle/>
          <a:p>
            <a:fld id="{3A7A57D7-78EA-48BB-82F8-FC1F3C9922A8}" type="slidenum">
              <a:rPr lang="en-US" smtClean="0"/>
              <a:t>‹#›</a:t>
            </a:fld>
            <a:endParaRPr lang="en-US"/>
          </a:p>
        </p:txBody>
      </p:sp>
    </p:spTree>
    <p:extLst>
      <p:ext uri="{BB962C8B-B14F-4D97-AF65-F5344CB8AC3E}">
        <p14:creationId xmlns:p14="http://schemas.microsoft.com/office/powerpoint/2010/main" val="383457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7000">
              <a:schemeClr val="accent1">
                <a:lumMod val="5000"/>
                <a:lumOff val="95000"/>
              </a:schemeClr>
            </a:gs>
            <a:gs pos="78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F6BF3D-14CC-F3D9-AF58-76B5E2225A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354FD2-FACE-D552-5155-3682A1C579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D24092-3F8B-B9B9-50C0-3B0EDF79F2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DA5ACC-AFE8-45DA-9C44-BABD073F243E}" type="datetimeFigureOut">
              <a:rPr lang="en-US" smtClean="0"/>
              <a:t>11/20/2022</a:t>
            </a:fld>
            <a:endParaRPr lang="en-US"/>
          </a:p>
        </p:txBody>
      </p:sp>
      <p:sp>
        <p:nvSpPr>
          <p:cNvPr id="5" name="Footer Placeholder 4">
            <a:extLst>
              <a:ext uri="{FF2B5EF4-FFF2-40B4-BE49-F238E27FC236}">
                <a16:creationId xmlns:a16="http://schemas.microsoft.com/office/drawing/2014/main" id="{69000365-0BDA-75BC-143F-FC6B37B83B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72F291-D862-B086-0D75-CC9FB21E75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7A57D7-78EA-48BB-82F8-FC1F3C9922A8}" type="slidenum">
              <a:rPr lang="en-US" smtClean="0"/>
              <a:t>‹#›</a:t>
            </a:fld>
            <a:endParaRPr lang="en-US"/>
          </a:p>
        </p:txBody>
      </p:sp>
    </p:spTree>
    <p:extLst>
      <p:ext uri="{BB962C8B-B14F-4D97-AF65-F5344CB8AC3E}">
        <p14:creationId xmlns:p14="http://schemas.microsoft.com/office/powerpoint/2010/main" val="1546152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albanyhardmoney.com/full-loan-application.htm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fairwayindependentmc.com/Drew-Aiello"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publicrecords.netronline.com/state/NY/county/albany/" TargetMode="External"/><Relationship Id="rId3" Type="http://schemas.openxmlformats.org/officeDocument/2006/relationships/hyperlink" Target="https://searchiqs.com/" TargetMode="External"/><Relationship Id="rId7" Type="http://schemas.openxmlformats.org/officeDocument/2006/relationships/hyperlink" Target="https://www.taxlookup.net/"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www.infotaxonline.com/" TargetMode="External"/><Relationship Id="rId5" Type="http://schemas.openxmlformats.org/officeDocument/2006/relationships/hyperlink" Target="http://tax.neric.org/Search.aspx?district=412402" TargetMode="External"/><Relationship Id="rId4" Type="http://schemas.openxmlformats.org/officeDocument/2006/relationships/hyperlink" Target="https://egov.basgov.com/" TargetMode="External"/><Relationship Id="rId9" Type="http://schemas.openxmlformats.org/officeDocument/2006/relationships/hyperlink" Target="http://tax.neric.org/Search.aspx?district=415401"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 Id="rId9" Type="http://schemas.openxmlformats.org/officeDocument/2006/relationships/image" Target="../media/image18.jp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s://www.dos.ny.gov/licensing/pdfs/DOS-Guidance-Tenant-Protection-Act.pdf" TargetMode="External"/><Relationship Id="rId4" Type="http://schemas.openxmlformats.org/officeDocument/2006/relationships/hyperlink" Target="https://documentcloud.adobe.com/link/track?uri=urn:aaid:scds:US:ad3cb21d-b049-4e63-9bf2-5368ad49c348"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hyperlink" Target="https://www.nycourts.gov/courthelp/Homes/evictions.shtm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calculator.net/401k-calculator.html?age=25&amp;income=50000&amp;balance=5000&amp;contribution=10&amp;ematch=50&amp;ematchend=3&amp;retirementage=65&amp;lifeexpectancy=85&amp;incomeincrease=3&amp;rate=6&amp;inflation=3&amp;hideirslimit=0&amp;type=1&amp;x=63&amp;y=20"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4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https://www.nysenate.gov/legislation/laws/RPP"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www.carrrealestategroupllc.com/" TargetMode="External"/><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50000">
              <a:srgbClr val="FBFCFE"/>
            </a:gs>
            <a:gs pos="100000">
              <a:schemeClr val="bg1"/>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4FB415-6A4E-4FE9-0F6C-2D7F09189F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213" y="1001027"/>
            <a:ext cx="10334371" cy="4889634"/>
          </a:xfrm>
          <a:prstGeom prst="rect">
            <a:avLst/>
          </a:prstGeom>
        </p:spPr>
      </p:pic>
      <p:sp>
        <p:nvSpPr>
          <p:cNvPr id="9" name="TextBox 8">
            <a:extLst>
              <a:ext uri="{FF2B5EF4-FFF2-40B4-BE49-F238E27FC236}">
                <a16:creationId xmlns:a16="http://schemas.microsoft.com/office/drawing/2014/main" id="{745FDA2E-5137-1A95-FB70-676A64DEEDB6}"/>
              </a:ext>
            </a:extLst>
          </p:cNvPr>
          <p:cNvSpPr txBox="1"/>
          <p:nvPr/>
        </p:nvSpPr>
        <p:spPr>
          <a:xfrm>
            <a:off x="4155440" y="314960"/>
            <a:ext cx="5019040" cy="707886"/>
          </a:xfrm>
          <a:prstGeom prst="rect">
            <a:avLst/>
          </a:prstGeom>
          <a:noFill/>
        </p:spPr>
        <p:txBody>
          <a:bodyPr wrap="square" rtlCol="0">
            <a:spAutoFit/>
          </a:bodyPr>
          <a:lstStyle/>
          <a:p>
            <a:r>
              <a:rPr lang="en-US" sz="4000" b="1" dirty="0">
                <a:solidFill>
                  <a:srgbClr val="FF0000"/>
                </a:solidFill>
              </a:rPr>
              <a:t>Brought to you by</a:t>
            </a:r>
          </a:p>
        </p:txBody>
      </p:sp>
    </p:spTree>
    <p:extLst>
      <p:ext uri="{BB962C8B-B14F-4D97-AF65-F5344CB8AC3E}">
        <p14:creationId xmlns:p14="http://schemas.microsoft.com/office/powerpoint/2010/main" val="1314595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Google Shape;956;p116"/>
          <p:cNvSpPr/>
          <p:nvPr/>
        </p:nvSpPr>
        <p:spPr>
          <a:xfrm>
            <a:off x="4210050" y="1505132"/>
            <a:ext cx="3771900" cy="646331"/>
          </a:xfrm>
          <a:prstGeom prst="rect">
            <a:avLst/>
          </a:prstGeom>
          <a:noFill/>
          <a:ln>
            <a:noFill/>
          </a:ln>
        </p:spPr>
        <p:txBody>
          <a:bodyPr spcFirstLastPara="1" wrap="square" lIns="91425" tIns="45700" rIns="91425" bIns="45700" anchor="t" anchorCtr="0">
            <a:noAutofit/>
          </a:bodyPr>
          <a:lstStyle/>
          <a:p>
            <a:pPr>
              <a:buClr>
                <a:srgbClr val="000000"/>
              </a:buClr>
              <a:buSzPts val="1800"/>
            </a:pPr>
            <a:br>
              <a:rPr lang="en-US">
                <a:solidFill>
                  <a:srgbClr val="000000"/>
                </a:solidFill>
                <a:latin typeface="Calibri"/>
                <a:ea typeface="Calibri"/>
                <a:cs typeface="Calibri"/>
                <a:sym typeface="Calibri"/>
              </a:rPr>
            </a:br>
            <a:endParaRPr>
              <a:solidFill>
                <a:srgbClr val="000000"/>
              </a:solidFill>
              <a:latin typeface="Calibri"/>
              <a:ea typeface="Calibri"/>
              <a:cs typeface="Calibri"/>
              <a:sym typeface="Calibri"/>
            </a:endParaRPr>
          </a:p>
        </p:txBody>
      </p:sp>
      <p:sp>
        <p:nvSpPr>
          <p:cNvPr id="957" name="Google Shape;957;p116"/>
          <p:cNvSpPr txBox="1"/>
          <p:nvPr/>
        </p:nvSpPr>
        <p:spPr>
          <a:xfrm>
            <a:off x="3067050" y="159186"/>
            <a:ext cx="5943600" cy="830997"/>
          </a:xfrm>
          <a:prstGeom prst="rect">
            <a:avLst/>
          </a:prstGeom>
          <a:noFill/>
          <a:ln>
            <a:noFill/>
          </a:ln>
        </p:spPr>
        <p:txBody>
          <a:bodyPr spcFirstLastPara="1" wrap="square" lIns="91425" tIns="45700" rIns="91425" bIns="45700" anchor="t" anchorCtr="0">
            <a:spAutoFit/>
          </a:bodyPr>
          <a:lstStyle/>
          <a:p>
            <a:pPr algn="ctr">
              <a:buClr>
                <a:srgbClr val="000000"/>
              </a:buClr>
              <a:buSzPts val="4800"/>
            </a:pPr>
            <a:r>
              <a:rPr lang="en-US" sz="4800">
                <a:solidFill>
                  <a:srgbClr val="FF0000"/>
                </a:solidFill>
                <a:latin typeface="Calibri"/>
                <a:ea typeface="Calibri"/>
                <a:cs typeface="Calibri"/>
                <a:sym typeface="Calibri"/>
              </a:rPr>
              <a:t>Knowing your finances </a:t>
            </a:r>
            <a:endParaRPr sz="1400">
              <a:solidFill>
                <a:srgbClr val="000000"/>
              </a:solidFill>
              <a:latin typeface="Arial"/>
              <a:ea typeface="Arial"/>
              <a:cs typeface="Arial"/>
              <a:sym typeface="Arial"/>
            </a:endParaRPr>
          </a:p>
        </p:txBody>
      </p:sp>
      <p:sp>
        <p:nvSpPr>
          <p:cNvPr id="958" name="Google Shape;958;p116"/>
          <p:cNvSpPr txBox="1"/>
          <p:nvPr/>
        </p:nvSpPr>
        <p:spPr>
          <a:xfrm>
            <a:off x="1405287" y="990176"/>
            <a:ext cx="9452009" cy="5693826"/>
          </a:xfrm>
          <a:prstGeom prst="rect">
            <a:avLst/>
          </a:prstGeom>
          <a:noFill/>
          <a:ln>
            <a:noFill/>
          </a:ln>
        </p:spPr>
        <p:txBody>
          <a:bodyPr spcFirstLastPara="1" wrap="square" lIns="91425" tIns="45700" rIns="91425" bIns="45700" anchor="t" anchorCtr="0">
            <a:spAutoFit/>
          </a:bodyPr>
          <a:lstStyle/>
          <a:p>
            <a:pPr marL="285750" indent="-285750">
              <a:buClr>
                <a:schemeClr val="dk1"/>
              </a:buClr>
              <a:buSzPts val="2800"/>
              <a:buFont typeface="Arial"/>
              <a:buChar char="•"/>
            </a:pPr>
            <a:r>
              <a:rPr lang="en-US" sz="2800" dirty="0">
                <a:solidFill>
                  <a:schemeClr val="dk1"/>
                </a:solidFill>
                <a:latin typeface="Calibri"/>
                <a:ea typeface="Calibri"/>
                <a:cs typeface="Calibri"/>
                <a:sym typeface="Calibri"/>
              </a:rPr>
              <a:t>Understanding your income to debt (49% DTI) Max</a:t>
            </a:r>
            <a:endParaRPr sz="2800" dirty="0">
              <a:solidFill>
                <a:srgbClr val="000000"/>
              </a:solidFill>
              <a:latin typeface="Arial"/>
              <a:ea typeface="Arial"/>
              <a:cs typeface="Arial"/>
              <a:sym typeface="Arial"/>
            </a:endParaRPr>
          </a:p>
          <a:p>
            <a:pPr marL="285750" indent="-285750">
              <a:buClr>
                <a:schemeClr val="dk1"/>
              </a:buClr>
              <a:buSzPts val="2800"/>
              <a:buFont typeface="Arial"/>
              <a:buChar char="•"/>
            </a:pPr>
            <a:r>
              <a:rPr lang="en-US" sz="2800" dirty="0">
                <a:solidFill>
                  <a:schemeClr val="dk1"/>
                </a:solidFill>
                <a:latin typeface="Calibri"/>
                <a:ea typeface="Calibri"/>
                <a:cs typeface="Calibri"/>
                <a:sym typeface="Calibri"/>
              </a:rPr>
              <a:t>Down payment requirements, at 20% no PMI </a:t>
            </a:r>
            <a:endParaRPr sz="2800" dirty="0">
              <a:solidFill>
                <a:srgbClr val="000000"/>
              </a:solidFill>
              <a:latin typeface="Arial"/>
              <a:ea typeface="Arial"/>
              <a:cs typeface="Arial"/>
              <a:sym typeface="Arial"/>
            </a:endParaRPr>
          </a:p>
          <a:p>
            <a:pPr marL="285750" indent="-285750">
              <a:buClr>
                <a:schemeClr val="dk1"/>
              </a:buClr>
              <a:buSzPts val="2800"/>
              <a:buFont typeface="Arial"/>
              <a:buChar char="•"/>
            </a:pPr>
            <a:r>
              <a:rPr lang="en-US" sz="2800" dirty="0">
                <a:solidFill>
                  <a:srgbClr val="FF0000"/>
                </a:solidFill>
                <a:latin typeface="Calibri"/>
                <a:ea typeface="Calibri"/>
                <a:cs typeface="Calibri"/>
                <a:sym typeface="Calibri"/>
              </a:rPr>
              <a:t>Prepare to have 2 years taxes, 3 months bank statements, 2 years W-2, and 2 months pay stubs. </a:t>
            </a:r>
            <a:endParaRPr sz="2800" dirty="0">
              <a:solidFill>
                <a:srgbClr val="FF0000"/>
              </a:solidFill>
              <a:latin typeface="Arial"/>
              <a:ea typeface="Arial"/>
              <a:cs typeface="Arial"/>
              <a:sym typeface="Arial"/>
            </a:endParaRPr>
          </a:p>
          <a:p>
            <a:pPr marL="285750" indent="-285750">
              <a:buClr>
                <a:schemeClr val="dk1"/>
              </a:buClr>
              <a:buSzPts val="2800"/>
              <a:buFont typeface="Arial"/>
              <a:buChar char="•"/>
            </a:pPr>
            <a:r>
              <a:rPr lang="en-US" sz="2800" dirty="0">
                <a:solidFill>
                  <a:schemeClr val="dk1"/>
                </a:solidFill>
                <a:latin typeface="Calibri"/>
                <a:ea typeface="Calibri"/>
                <a:cs typeface="Calibri"/>
                <a:sym typeface="Calibri"/>
              </a:rPr>
              <a:t>Credit score of at least a 620, 720 is preferred</a:t>
            </a:r>
            <a:endParaRPr sz="2800" dirty="0">
              <a:solidFill>
                <a:srgbClr val="000000"/>
              </a:solidFill>
              <a:latin typeface="Arial"/>
              <a:ea typeface="Arial"/>
              <a:cs typeface="Arial"/>
              <a:sym typeface="Arial"/>
            </a:endParaRPr>
          </a:p>
          <a:p>
            <a:pPr marL="285750" indent="-285750">
              <a:buClr>
                <a:schemeClr val="dk1"/>
              </a:buClr>
              <a:buSzPts val="2800"/>
              <a:buFont typeface="Arial"/>
              <a:buChar char="•"/>
            </a:pPr>
            <a:r>
              <a:rPr lang="en-US" sz="2800" dirty="0">
                <a:solidFill>
                  <a:schemeClr val="dk1"/>
                </a:solidFill>
                <a:latin typeface="Calibri"/>
                <a:ea typeface="Calibri"/>
                <a:cs typeface="Calibri"/>
                <a:sym typeface="Calibri"/>
              </a:rPr>
              <a:t> Possible letter from CPA to explain income if questioned. (for self employed borrowers)</a:t>
            </a:r>
            <a:endParaRPr sz="2800" dirty="0">
              <a:solidFill>
                <a:srgbClr val="000000"/>
              </a:solidFill>
              <a:latin typeface="Arial"/>
              <a:ea typeface="Arial"/>
              <a:cs typeface="Arial"/>
              <a:sym typeface="Arial"/>
            </a:endParaRPr>
          </a:p>
          <a:p>
            <a:pPr marL="285750" indent="-285750">
              <a:buClr>
                <a:schemeClr val="dk1"/>
              </a:buClr>
              <a:buSzPts val="2800"/>
              <a:buFont typeface="Arial"/>
              <a:buChar char="•"/>
            </a:pPr>
            <a:r>
              <a:rPr lang="en-US" sz="2800" dirty="0">
                <a:solidFill>
                  <a:schemeClr val="dk1"/>
                </a:solidFill>
                <a:latin typeface="Calibri"/>
                <a:ea typeface="Calibri"/>
                <a:cs typeface="Calibri"/>
                <a:sym typeface="Calibri"/>
              </a:rPr>
              <a:t>Leverage other people's money. (meaning borrow as much as you can afford.)</a:t>
            </a:r>
            <a:endParaRPr sz="2800" dirty="0">
              <a:solidFill>
                <a:srgbClr val="000000"/>
              </a:solidFill>
              <a:latin typeface="Arial"/>
              <a:ea typeface="Arial"/>
              <a:cs typeface="Arial"/>
              <a:sym typeface="Arial"/>
            </a:endParaRPr>
          </a:p>
          <a:p>
            <a:pPr marL="285750" indent="-285750">
              <a:buClr>
                <a:schemeClr val="dk1"/>
              </a:buClr>
              <a:buSzPts val="2800"/>
              <a:buFont typeface="Arial"/>
              <a:buChar char="•"/>
            </a:pPr>
            <a:r>
              <a:rPr lang="en-US" sz="2800" dirty="0">
                <a:solidFill>
                  <a:schemeClr val="dk1"/>
                </a:solidFill>
                <a:latin typeface="Calibri"/>
                <a:ea typeface="Calibri"/>
                <a:cs typeface="Calibri"/>
                <a:sym typeface="Calibri"/>
              </a:rPr>
              <a:t>How many years will you finance the property?</a:t>
            </a:r>
            <a:endParaRPr sz="2800" dirty="0"/>
          </a:p>
          <a:p>
            <a:pPr marL="285750" indent="-285750">
              <a:buClr>
                <a:schemeClr val="dk1"/>
              </a:buClr>
              <a:buSzPts val="2800"/>
              <a:buFont typeface="Arial"/>
              <a:buChar char="•"/>
            </a:pPr>
            <a:r>
              <a:rPr lang="en-US" sz="2800" b="1" dirty="0">
                <a:solidFill>
                  <a:schemeClr val="dk1"/>
                </a:solidFill>
                <a:latin typeface="Calibri"/>
                <a:ea typeface="Calibri"/>
                <a:cs typeface="Calibri"/>
                <a:sym typeface="Calibri"/>
              </a:rPr>
              <a:t>Understanding the difference between banks and 3 party lenders (Brokers). </a:t>
            </a:r>
            <a:endParaRPr sz="2800" b="1" dirty="0">
              <a:solidFill>
                <a:srgbClr val="000000"/>
              </a:solidFill>
              <a:latin typeface="Arial"/>
              <a:ea typeface="Arial"/>
              <a:cs typeface="Arial"/>
              <a:sym typeface="Arial"/>
            </a:endParaRPr>
          </a:p>
          <a:p>
            <a:pPr marL="285750" indent="-171450" algn="ctr">
              <a:buClr>
                <a:schemeClr val="dk1"/>
              </a:buClr>
              <a:buSzPts val="1800"/>
            </a:pPr>
            <a:endParaRPr sz="2800" dirty="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117"/>
          <p:cNvSpPr txBox="1">
            <a:spLocks noGrp="1"/>
          </p:cNvSpPr>
          <p:nvPr>
            <p:ph type="title"/>
          </p:nvPr>
        </p:nvSpPr>
        <p:spPr>
          <a:xfrm>
            <a:off x="1286933" y="274638"/>
            <a:ext cx="8923867" cy="1143000"/>
          </a:xfrm>
          <a:prstGeom prst="rect">
            <a:avLst/>
          </a:prstGeom>
          <a:noFill/>
          <a:ln>
            <a:noFill/>
          </a:ln>
        </p:spPr>
        <p:txBody>
          <a:bodyPr spcFirstLastPara="1" vert="horz" wrap="square" lIns="91425" tIns="45700" rIns="91425" bIns="45700" rtlCol="0" anchor="ctr" anchorCtr="0">
            <a:normAutofit/>
          </a:bodyPr>
          <a:lstStyle/>
          <a:p>
            <a:pPr algn="ctr">
              <a:lnSpc>
                <a:spcPct val="100000"/>
              </a:lnSpc>
              <a:spcBef>
                <a:spcPts val="0"/>
              </a:spcBef>
              <a:buClr>
                <a:schemeClr val="lt1"/>
              </a:buClr>
              <a:buSzPct val="111111"/>
            </a:pPr>
            <a:r>
              <a:rPr lang="en-US" dirty="0">
                <a:solidFill>
                  <a:schemeClr val="lt1"/>
                </a:solidFill>
              </a:rPr>
              <a:t>  </a:t>
            </a:r>
            <a:r>
              <a:rPr lang="en-US" b="1" dirty="0">
                <a:solidFill>
                  <a:srgbClr val="37B648"/>
                </a:solidFill>
              </a:rPr>
              <a:t>Funding Your investment property</a:t>
            </a:r>
            <a:endParaRPr b="1" dirty="0"/>
          </a:p>
        </p:txBody>
      </p:sp>
      <p:sp>
        <p:nvSpPr>
          <p:cNvPr id="964" name="Google Shape;964;p117"/>
          <p:cNvSpPr txBox="1">
            <a:spLocks noGrp="1"/>
          </p:cNvSpPr>
          <p:nvPr>
            <p:ph type="body" idx="1"/>
          </p:nvPr>
        </p:nvSpPr>
        <p:spPr>
          <a:xfrm>
            <a:off x="616017" y="1572913"/>
            <a:ext cx="11030551" cy="5165724"/>
          </a:xfrm>
          <a:prstGeom prst="rect">
            <a:avLst/>
          </a:prstGeom>
          <a:noFill/>
          <a:ln>
            <a:noFill/>
          </a:ln>
        </p:spPr>
        <p:txBody>
          <a:bodyPr spcFirstLastPara="1" vert="horz" wrap="square" lIns="91425" tIns="45700" rIns="91425" bIns="45700" rtlCol="0" anchor="t" anchorCtr="0">
            <a:normAutofit fontScale="77500" lnSpcReduction="20000"/>
          </a:bodyPr>
          <a:lstStyle/>
          <a:p>
            <a:pPr marL="457200" lvl="1" indent="0" algn="ctr">
              <a:lnSpc>
                <a:spcPct val="100000"/>
              </a:lnSpc>
              <a:spcBef>
                <a:spcPts val="0"/>
              </a:spcBef>
              <a:buClr>
                <a:srgbClr val="FF0000"/>
              </a:buClr>
              <a:buSzPct val="64000"/>
              <a:buNone/>
            </a:pPr>
            <a:r>
              <a:rPr lang="en-US" sz="3600" b="1" dirty="0">
                <a:solidFill>
                  <a:srgbClr val="FF0000"/>
                </a:solidFill>
              </a:rPr>
              <a:t> Types of lending available.</a:t>
            </a:r>
            <a:endParaRPr sz="3600" b="1" dirty="0">
              <a:solidFill>
                <a:srgbClr val="FF0000"/>
              </a:solidFill>
            </a:endParaRPr>
          </a:p>
          <a:p>
            <a:pPr marL="457200" lvl="1" indent="0" algn="ctr">
              <a:lnSpc>
                <a:spcPct val="100000"/>
              </a:lnSpc>
              <a:spcBef>
                <a:spcPts val="0"/>
              </a:spcBef>
              <a:buClr>
                <a:srgbClr val="FF0000"/>
              </a:buClr>
              <a:buSzPct val="80000"/>
              <a:buNone/>
            </a:pPr>
            <a:r>
              <a:rPr lang="en-US" sz="3600" b="1" dirty="0">
                <a:solidFill>
                  <a:srgbClr val="FF0000"/>
                </a:solidFill>
              </a:rPr>
              <a:t>What type of borrower are you?</a:t>
            </a:r>
            <a:endParaRPr sz="3600" b="1" dirty="0"/>
          </a:p>
          <a:p>
            <a:pPr marL="457200" lvl="1" indent="0" algn="ctr">
              <a:lnSpc>
                <a:spcPct val="100000"/>
              </a:lnSpc>
              <a:spcBef>
                <a:spcPts val="0"/>
              </a:spcBef>
              <a:buClr>
                <a:srgbClr val="FF0000"/>
              </a:buClr>
              <a:buSzPct val="80000"/>
              <a:buNone/>
            </a:pPr>
            <a:endParaRPr sz="3500" dirty="0">
              <a:solidFill>
                <a:srgbClr val="FF0000"/>
              </a:solidFill>
            </a:endParaRPr>
          </a:p>
          <a:p>
            <a:pPr marL="457200" lvl="1" indent="0" algn="ctr">
              <a:lnSpc>
                <a:spcPct val="100000"/>
              </a:lnSpc>
              <a:spcBef>
                <a:spcPts val="0"/>
              </a:spcBef>
              <a:buClr>
                <a:srgbClr val="FF0000"/>
              </a:buClr>
              <a:buSzPct val="80000"/>
              <a:buNone/>
            </a:pPr>
            <a:r>
              <a:rPr lang="en-US" sz="3500" b="1" dirty="0">
                <a:solidFill>
                  <a:srgbClr val="FF0000"/>
                </a:solidFill>
              </a:rPr>
              <a:t>Creative </a:t>
            </a:r>
            <a:r>
              <a:rPr lang="en-US" sz="3500" b="1" dirty="0" err="1">
                <a:solidFill>
                  <a:srgbClr val="FF0000"/>
                </a:solidFill>
              </a:rPr>
              <a:t>finaincing</a:t>
            </a:r>
            <a:endParaRPr sz="3500" b="1" dirty="0">
              <a:solidFill>
                <a:srgbClr val="FF0000"/>
              </a:solidFill>
            </a:endParaRPr>
          </a:p>
          <a:p>
            <a:pPr marL="342900" indent="-328612">
              <a:lnSpc>
                <a:spcPct val="100000"/>
              </a:lnSpc>
              <a:spcBef>
                <a:spcPts val="510"/>
              </a:spcBef>
              <a:buClr>
                <a:schemeClr val="dk1"/>
              </a:buClr>
              <a:buSzPct val="100000"/>
            </a:pPr>
            <a:r>
              <a:rPr lang="en-US" sz="3000" dirty="0"/>
              <a:t>Conventional financing 5%-25% down payment.</a:t>
            </a:r>
            <a:endParaRPr sz="3000" dirty="0"/>
          </a:p>
          <a:p>
            <a:pPr marL="342900" indent="-328612">
              <a:lnSpc>
                <a:spcPct val="100000"/>
              </a:lnSpc>
              <a:spcBef>
                <a:spcPts val="510"/>
              </a:spcBef>
              <a:buSzPct val="100000"/>
            </a:pPr>
            <a:r>
              <a:rPr lang="en-US" sz="3000" dirty="0"/>
              <a:t>Will you owner occupy the property or is it investment?</a:t>
            </a:r>
            <a:endParaRPr sz="3000" dirty="0"/>
          </a:p>
          <a:p>
            <a:pPr marL="342900" indent="-328612">
              <a:lnSpc>
                <a:spcPct val="100000"/>
              </a:lnSpc>
              <a:spcBef>
                <a:spcPts val="510"/>
              </a:spcBef>
              <a:buClr>
                <a:schemeClr val="dk1"/>
              </a:buClr>
              <a:buSzPct val="100000"/>
            </a:pPr>
            <a:r>
              <a:rPr lang="en-US" sz="3000" dirty="0"/>
              <a:t>FHA financing if your first time home buyer, 3.5% down.</a:t>
            </a:r>
            <a:endParaRPr dirty="0"/>
          </a:p>
          <a:p>
            <a:pPr marL="342900" indent="-328612">
              <a:lnSpc>
                <a:spcPct val="100000"/>
              </a:lnSpc>
              <a:spcBef>
                <a:spcPts val="510"/>
              </a:spcBef>
              <a:buClr>
                <a:schemeClr val="dk1"/>
              </a:buClr>
              <a:buSzPct val="100000"/>
            </a:pPr>
            <a:r>
              <a:rPr lang="en-US" sz="3000" dirty="0"/>
              <a:t>FHA 203k Rehab Loan, finance the property and cost of repairs.</a:t>
            </a:r>
            <a:endParaRPr dirty="0"/>
          </a:p>
          <a:p>
            <a:pPr marL="342900" indent="-328612">
              <a:lnSpc>
                <a:spcPct val="100000"/>
              </a:lnSpc>
              <a:spcBef>
                <a:spcPts val="510"/>
              </a:spcBef>
              <a:buClr>
                <a:schemeClr val="dk1"/>
              </a:buClr>
              <a:buSzPct val="100000"/>
            </a:pPr>
            <a:r>
              <a:rPr lang="en-US" sz="3000" dirty="0"/>
              <a:t>Conventional mortgage, can sometimes be utilized if the property needs TLC, Conv. Mortgage will not qualify if the property is a rehab.</a:t>
            </a:r>
            <a:endParaRPr dirty="0"/>
          </a:p>
          <a:p>
            <a:pPr marL="342900" indent="-328612">
              <a:lnSpc>
                <a:spcPct val="100000"/>
              </a:lnSpc>
              <a:spcBef>
                <a:spcPts val="510"/>
              </a:spcBef>
              <a:buClr>
                <a:schemeClr val="dk1"/>
              </a:buClr>
              <a:buSzPct val="100000"/>
            </a:pPr>
            <a:r>
              <a:rPr lang="en-US" sz="3000" dirty="0"/>
              <a:t>Line of credit, on residential primary, or income property, commercial, and some SBA loans</a:t>
            </a:r>
            <a:endParaRPr dirty="0"/>
          </a:p>
          <a:p>
            <a:pPr marL="342900" indent="-328612">
              <a:lnSpc>
                <a:spcPct val="100000"/>
              </a:lnSpc>
              <a:spcBef>
                <a:spcPts val="510"/>
              </a:spcBef>
              <a:buClr>
                <a:schemeClr val="dk1"/>
              </a:buClr>
              <a:buSzPct val="100000"/>
            </a:pPr>
            <a:r>
              <a:rPr lang="en-US" sz="3000" dirty="0"/>
              <a:t>Utilizing lines of credit to purchase homes is one of the best ways to purchase, you are consider a cash buyer.</a:t>
            </a:r>
            <a:endParaRPr dirty="0"/>
          </a:p>
          <a:p>
            <a:pPr marL="342900" indent="-328612">
              <a:lnSpc>
                <a:spcPct val="100000"/>
              </a:lnSpc>
              <a:spcBef>
                <a:spcPts val="510"/>
              </a:spcBef>
              <a:buClr>
                <a:schemeClr val="dk1"/>
              </a:buClr>
              <a:buSzPct val="100000"/>
            </a:pPr>
            <a:r>
              <a:rPr lang="en-US" sz="3000" dirty="0"/>
              <a:t>There are other creative finance options as well, Hard money lenders.</a:t>
            </a:r>
            <a:endParaRPr dirty="0"/>
          </a:p>
          <a:p>
            <a:pPr marL="342900" indent="-170180">
              <a:lnSpc>
                <a:spcPct val="100000"/>
              </a:lnSpc>
              <a:spcBef>
                <a:spcPts val="544"/>
              </a:spcBef>
              <a:buClr>
                <a:schemeClr val="dk1"/>
              </a:buClr>
              <a:buSzPct val="100000"/>
              <a:buNone/>
            </a:pP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5"/>
          <p:cNvSpPr txBox="1">
            <a:spLocks noGrp="1"/>
          </p:cNvSpPr>
          <p:nvPr>
            <p:ph type="title"/>
          </p:nvPr>
        </p:nvSpPr>
        <p:spPr>
          <a:xfrm>
            <a:off x="762000" y="0"/>
            <a:ext cx="9448800" cy="914400"/>
          </a:xfrm>
          <a:prstGeom prst="rect">
            <a:avLst/>
          </a:prstGeom>
          <a:noFill/>
          <a:ln>
            <a:noFill/>
          </a:ln>
        </p:spPr>
        <p:txBody>
          <a:bodyPr spcFirstLastPara="1" vert="horz" wrap="square" lIns="91425" tIns="45700" rIns="91425" bIns="45700" rtlCol="0" anchor="ctr" anchorCtr="0">
            <a:normAutofit fontScale="90000"/>
          </a:bodyPr>
          <a:lstStyle/>
          <a:p>
            <a:pPr algn="ctr">
              <a:spcBef>
                <a:spcPts val="0"/>
              </a:spcBef>
              <a:buClr>
                <a:srgbClr val="37B648"/>
              </a:buClr>
              <a:buSzPts val="4400"/>
            </a:pPr>
            <a:r>
              <a:rPr lang="en-US" b="1" dirty="0">
                <a:solidFill>
                  <a:srgbClr val="37B648"/>
                </a:solidFill>
              </a:rPr>
              <a:t>      $$</a:t>
            </a:r>
            <a:r>
              <a:rPr lang="en-US" b="1" dirty="0">
                <a:solidFill>
                  <a:schemeClr val="lt1"/>
                </a:solidFill>
              </a:rPr>
              <a:t>  </a:t>
            </a:r>
            <a:r>
              <a:rPr lang="en-US" b="1" dirty="0">
                <a:solidFill>
                  <a:srgbClr val="37B648"/>
                </a:solidFill>
              </a:rPr>
              <a:t>Funding Your Investment Property  $$</a:t>
            </a:r>
            <a:endParaRPr b="1" dirty="0"/>
          </a:p>
        </p:txBody>
      </p:sp>
      <p:sp>
        <p:nvSpPr>
          <p:cNvPr id="262" name="Google Shape;262;p35"/>
          <p:cNvSpPr txBox="1">
            <a:spLocks noGrp="1"/>
          </p:cNvSpPr>
          <p:nvPr>
            <p:ph type="body" idx="1"/>
          </p:nvPr>
        </p:nvSpPr>
        <p:spPr>
          <a:xfrm>
            <a:off x="943275" y="990600"/>
            <a:ext cx="10193153" cy="5867400"/>
          </a:xfrm>
          <a:prstGeom prst="rect">
            <a:avLst/>
          </a:prstGeom>
          <a:noFill/>
          <a:ln>
            <a:noFill/>
          </a:ln>
        </p:spPr>
        <p:txBody>
          <a:bodyPr spcFirstLastPara="1" vert="horz" wrap="square" lIns="91425" tIns="45700" rIns="91425" bIns="45700" rtlCol="0" anchor="t" anchorCtr="0">
            <a:normAutofit/>
          </a:bodyPr>
          <a:lstStyle/>
          <a:p>
            <a:pPr marL="457200" lvl="1" indent="0">
              <a:spcBef>
                <a:spcPts val="0"/>
              </a:spcBef>
              <a:buClr>
                <a:srgbClr val="FF0000"/>
              </a:buClr>
              <a:buSzPts val="2800"/>
              <a:buNone/>
            </a:pPr>
            <a:r>
              <a:rPr lang="en-US" dirty="0">
                <a:solidFill>
                  <a:srgbClr val="FF0000"/>
                </a:solidFill>
              </a:rPr>
              <a:t>                 </a:t>
            </a:r>
            <a:r>
              <a:rPr lang="en-US" b="1" dirty="0">
                <a:solidFill>
                  <a:srgbClr val="FF0000"/>
                </a:solidFill>
              </a:rPr>
              <a:t>Private Hard Money Lenders</a:t>
            </a:r>
            <a:endParaRPr b="1" dirty="0"/>
          </a:p>
          <a:p>
            <a:pPr marL="342900" indent="-139700">
              <a:spcBef>
                <a:spcPts val="640"/>
              </a:spcBef>
              <a:buClr>
                <a:schemeClr val="dk1"/>
              </a:buClr>
              <a:buSzPts val="3200"/>
              <a:buNone/>
            </a:pPr>
            <a:r>
              <a:rPr lang="en-US" b="1" dirty="0">
                <a:solidFill>
                  <a:srgbClr val="FF0000"/>
                </a:solidFill>
              </a:rPr>
              <a:t>Albany Hard Money Lenders</a:t>
            </a:r>
          </a:p>
          <a:p>
            <a:pPr marL="342900" indent="-139700">
              <a:spcBef>
                <a:spcPts val="640"/>
              </a:spcBef>
              <a:buClr>
                <a:schemeClr val="dk1"/>
              </a:buClr>
              <a:buSzPts val="3200"/>
              <a:buNone/>
            </a:pPr>
            <a:r>
              <a:rPr lang="en-US" sz="1800" b="1" dirty="0">
                <a:solidFill>
                  <a:schemeClr val="tx2"/>
                </a:solidFill>
              </a:rPr>
              <a:t>Justin 518-810-0101</a:t>
            </a:r>
          </a:p>
          <a:p>
            <a:pPr marL="342900" indent="-139700">
              <a:spcBef>
                <a:spcPts val="640"/>
              </a:spcBef>
              <a:buSzPts val="3200"/>
              <a:buNone/>
            </a:pPr>
            <a:r>
              <a:rPr lang="en-US" sz="1800" b="1" dirty="0">
                <a:solidFill>
                  <a:srgbClr val="7030A0"/>
                </a:solidFill>
                <a:hlinkClick r:id="rId3"/>
              </a:rPr>
              <a:t>https://www.albanyhardmoney.com/full-loan-application.html</a:t>
            </a:r>
            <a:endParaRPr lang="en-US" sz="1800" b="1" dirty="0">
              <a:solidFill>
                <a:srgbClr val="7030A0"/>
              </a:solidFill>
            </a:endParaRPr>
          </a:p>
          <a:p>
            <a:pPr marL="342900" indent="-139700">
              <a:spcBef>
                <a:spcPts val="640"/>
              </a:spcBef>
              <a:buSzPts val="3200"/>
              <a:buNone/>
            </a:pPr>
            <a:endParaRPr lang="en-US" sz="1800" dirty="0"/>
          </a:p>
          <a:p>
            <a:pPr marL="342900" indent="-139700">
              <a:spcBef>
                <a:spcPts val="640"/>
              </a:spcBef>
              <a:buSzPts val="3200"/>
              <a:buNone/>
            </a:pPr>
            <a:r>
              <a:rPr lang="en-US" b="1" dirty="0">
                <a:solidFill>
                  <a:srgbClr val="FF0000"/>
                </a:solidFill>
              </a:rPr>
              <a:t>Ajite LLC  (J’ Money) Jeff Feinman</a:t>
            </a:r>
          </a:p>
          <a:p>
            <a:pPr marL="342900" indent="-139700">
              <a:spcBef>
                <a:spcPts val="640"/>
              </a:spcBef>
              <a:buSzPts val="3200"/>
              <a:buNone/>
            </a:pPr>
            <a:r>
              <a:rPr lang="en-US" sz="1600" b="1" dirty="0">
                <a:solidFill>
                  <a:schemeClr val="tx2"/>
                </a:solidFill>
              </a:rPr>
              <a:t>Jeff -518-253-6380</a:t>
            </a:r>
          </a:p>
          <a:p>
            <a:pPr marL="342900" indent="-139700">
              <a:spcBef>
                <a:spcPts val="640"/>
              </a:spcBef>
              <a:buSzPts val="3200"/>
              <a:buNone/>
            </a:pPr>
            <a:endParaRPr lang="en-US" sz="1600" b="1" dirty="0">
              <a:solidFill>
                <a:schemeClr val="bg2"/>
              </a:solidFill>
            </a:endParaRPr>
          </a:p>
          <a:p>
            <a:pPr marL="342900" indent="-139700">
              <a:spcBef>
                <a:spcPts val="640"/>
              </a:spcBef>
              <a:buSzPts val="3200"/>
              <a:buNone/>
            </a:pPr>
            <a:r>
              <a:rPr lang="en-US" b="1" dirty="0">
                <a:solidFill>
                  <a:srgbClr val="FF0000"/>
                </a:solidFill>
              </a:rPr>
              <a:t>Fairway Independent Mortgage Co.</a:t>
            </a:r>
          </a:p>
          <a:p>
            <a:pPr marL="342900" indent="-139700">
              <a:spcBef>
                <a:spcPts val="640"/>
              </a:spcBef>
              <a:buSzPts val="3200"/>
              <a:buNone/>
            </a:pPr>
            <a:r>
              <a:rPr lang="en-US" sz="1800" b="1" dirty="0">
                <a:solidFill>
                  <a:srgbClr val="7030A0"/>
                </a:solidFill>
                <a:hlinkClick r:id="rId4"/>
              </a:rPr>
              <a:t>https://www.fairwayindependentmc.com/Drew-Aiello</a:t>
            </a:r>
            <a:endParaRPr lang="en-US" sz="1800" b="1" dirty="0">
              <a:solidFill>
                <a:srgbClr val="7030A0"/>
              </a:solidFill>
            </a:endParaRPr>
          </a:p>
          <a:p>
            <a:pPr marL="342900" indent="-139700">
              <a:spcBef>
                <a:spcPts val="640"/>
              </a:spcBef>
              <a:buSzPts val="3200"/>
              <a:buNone/>
            </a:pPr>
            <a:r>
              <a:rPr lang="en-US" sz="1800" b="1" dirty="0">
                <a:solidFill>
                  <a:schemeClr val="tx2"/>
                </a:solidFill>
              </a:rPr>
              <a:t>Drew 518-573-2435</a:t>
            </a:r>
          </a:p>
          <a:p>
            <a:pPr marL="342900" indent="-139700">
              <a:spcBef>
                <a:spcPts val="640"/>
              </a:spcBef>
              <a:buSzPts val="3200"/>
              <a:buNone/>
            </a:pPr>
            <a:endParaRPr lang="en-US" sz="1800" b="1" dirty="0">
              <a:solidFill>
                <a:srgbClr val="7030A0"/>
              </a:solidFill>
            </a:endParaRPr>
          </a:p>
          <a:p>
            <a:pPr marL="342900" indent="-139700">
              <a:spcBef>
                <a:spcPts val="640"/>
              </a:spcBef>
              <a:buSzPts val="3200"/>
              <a:buNone/>
            </a:pPr>
            <a:endParaRPr sz="1800" dirty="0"/>
          </a:p>
          <a:p>
            <a:pPr marL="342900" indent="-139700">
              <a:spcBef>
                <a:spcPts val="640"/>
              </a:spcBef>
              <a:buClr>
                <a:schemeClr val="dk1"/>
              </a:buClr>
              <a:buSzPts val="3200"/>
              <a:buNone/>
            </a:pPr>
            <a:endParaRPr dirty="0"/>
          </a:p>
          <a:p>
            <a:pPr marL="342900" indent="-139700">
              <a:spcBef>
                <a:spcPts val="640"/>
              </a:spcBef>
              <a:buClr>
                <a:schemeClr val="dk1"/>
              </a:buClr>
              <a:buSzPts val="3200"/>
              <a:buNone/>
            </a:pPr>
            <a:endParaRPr dirty="0"/>
          </a:p>
        </p:txBody>
      </p:sp>
      <p:sp>
        <p:nvSpPr>
          <p:cNvPr id="4" name="TextBox 3"/>
          <p:cNvSpPr txBox="1"/>
          <p:nvPr/>
        </p:nvSpPr>
        <p:spPr>
          <a:xfrm>
            <a:off x="2145091" y="5745193"/>
            <a:ext cx="8522910" cy="954107"/>
          </a:xfrm>
          <a:prstGeom prst="rect">
            <a:avLst/>
          </a:prstGeom>
          <a:noFill/>
        </p:spPr>
        <p:txBody>
          <a:bodyPr wrap="square" rtlCol="0">
            <a:spAutoFit/>
          </a:bodyPr>
          <a:lstStyle/>
          <a:p>
            <a:r>
              <a:rPr lang="en-US" sz="2800" b="1" dirty="0">
                <a:solidFill>
                  <a:srgbClr val="FF0000"/>
                </a:solidFill>
              </a:rPr>
              <a:t>BRRRRR Method- buy with hard money repair, rehab, refinance, repeat. </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p118"/>
          <p:cNvSpPr txBox="1">
            <a:spLocks noGrp="1"/>
          </p:cNvSpPr>
          <p:nvPr>
            <p:ph type="title"/>
          </p:nvPr>
        </p:nvSpPr>
        <p:spPr>
          <a:xfrm>
            <a:off x="2667000" y="304800"/>
            <a:ext cx="6972300" cy="1143000"/>
          </a:xfrm>
          <a:prstGeom prst="rect">
            <a:avLst/>
          </a:prstGeom>
          <a:noFill/>
          <a:ln>
            <a:noFill/>
          </a:ln>
        </p:spPr>
        <p:txBody>
          <a:bodyPr spcFirstLastPara="1" vert="horz" wrap="square" lIns="91425" tIns="45700" rIns="91425" bIns="45700" rtlCol="0" anchor="ctr" anchorCtr="0">
            <a:normAutofit/>
          </a:bodyPr>
          <a:lstStyle/>
          <a:p>
            <a:pPr algn="ctr">
              <a:lnSpc>
                <a:spcPct val="100000"/>
              </a:lnSpc>
              <a:spcBef>
                <a:spcPts val="0"/>
              </a:spcBef>
              <a:buClr>
                <a:schemeClr val="dk2"/>
              </a:buClr>
              <a:buSzPts val="4400"/>
            </a:pPr>
            <a:r>
              <a:rPr lang="en-US">
                <a:solidFill>
                  <a:schemeClr val="dk2"/>
                </a:solidFill>
              </a:rPr>
              <a:t>Search Properties MLS</a:t>
            </a:r>
            <a:endParaRPr/>
          </a:p>
        </p:txBody>
      </p:sp>
      <p:sp>
        <p:nvSpPr>
          <p:cNvPr id="970" name="Google Shape;970;p118"/>
          <p:cNvSpPr txBox="1">
            <a:spLocks noGrp="1"/>
          </p:cNvSpPr>
          <p:nvPr>
            <p:ph type="body" idx="1"/>
          </p:nvPr>
        </p:nvSpPr>
        <p:spPr>
          <a:xfrm>
            <a:off x="541868" y="1436511"/>
            <a:ext cx="11277600" cy="5108222"/>
          </a:xfrm>
          <a:prstGeom prst="rect">
            <a:avLst/>
          </a:prstGeom>
          <a:noFill/>
          <a:ln>
            <a:noFill/>
          </a:ln>
        </p:spPr>
        <p:txBody>
          <a:bodyPr spcFirstLastPara="1" vert="horz" wrap="square" lIns="91425" tIns="45700" rIns="91425" bIns="45700" rtlCol="0" anchor="t" anchorCtr="0">
            <a:normAutofit fontScale="40000" lnSpcReduction="20000"/>
          </a:bodyPr>
          <a:lstStyle/>
          <a:p>
            <a:pPr marL="2743200" lvl="6" indent="0">
              <a:lnSpc>
                <a:spcPct val="100000"/>
              </a:lnSpc>
              <a:spcBef>
                <a:spcPts val="0"/>
              </a:spcBef>
              <a:buClr>
                <a:schemeClr val="dk1"/>
              </a:buClr>
              <a:buSzPct val="100000"/>
              <a:buNone/>
            </a:pPr>
            <a:r>
              <a:rPr lang="en-US" sz="5000" dirty="0"/>
              <a:t>Find, Evaluate, Determine gross rental income &amp; operating expenses, market analysis report. </a:t>
            </a:r>
            <a:endParaRPr sz="5000" dirty="0"/>
          </a:p>
          <a:p>
            <a:pPr marL="2743200" lvl="6" indent="0">
              <a:lnSpc>
                <a:spcPct val="100000"/>
              </a:lnSpc>
              <a:spcBef>
                <a:spcPts val="342"/>
              </a:spcBef>
              <a:buClr>
                <a:schemeClr val="dk1"/>
              </a:buClr>
              <a:buSzPct val="100000"/>
              <a:buNone/>
            </a:pPr>
            <a:r>
              <a:rPr lang="en-US" sz="5000" dirty="0"/>
              <a:t>Complete a pro-forma on a rental property of interest.</a:t>
            </a:r>
            <a:endParaRPr sz="5000" dirty="0"/>
          </a:p>
          <a:p>
            <a:pPr marL="2743200" lvl="6" indent="0">
              <a:lnSpc>
                <a:spcPct val="100000"/>
              </a:lnSpc>
              <a:spcBef>
                <a:spcPts val="342"/>
              </a:spcBef>
              <a:buClr>
                <a:schemeClr val="dk1"/>
              </a:buClr>
              <a:buSzPct val="100000"/>
              <a:buNone/>
            </a:pPr>
            <a:endParaRPr sz="5000" dirty="0"/>
          </a:p>
          <a:p>
            <a:pPr marL="2743200" lvl="6" indent="0">
              <a:lnSpc>
                <a:spcPct val="100000"/>
              </a:lnSpc>
              <a:spcBef>
                <a:spcPts val="399"/>
              </a:spcBef>
              <a:buClr>
                <a:srgbClr val="FF0000"/>
              </a:buClr>
              <a:buSzPct val="100000"/>
              <a:buNone/>
            </a:pPr>
            <a:r>
              <a:rPr lang="en-US" sz="5000" b="1" dirty="0">
                <a:solidFill>
                  <a:srgbClr val="FF0000"/>
                </a:solidFill>
              </a:rPr>
              <a:t>Research property taxes, and deeds.</a:t>
            </a:r>
            <a:br>
              <a:rPr lang="en-US" sz="5000" b="1" dirty="0">
                <a:solidFill>
                  <a:srgbClr val="FF0000"/>
                </a:solidFill>
              </a:rPr>
            </a:br>
            <a:r>
              <a:rPr lang="en-US" sz="5000" b="1" dirty="0">
                <a:solidFill>
                  <a:srgbClr val="FF0000"/>
                </a:solidFill>
              </a:rPr>
              <a:t>Sales history.</a:t>
            </a:r>
            <a:endParaRPr sz="5000" dirty="0"/>
          </a:p>
          <a:p>
            <a:pPr marL="2743200" lvl="6" indent="0">
              <a:lnSpc>
                <a:spcPct val="100000"/>
              </a:lnSpc>
              <a:spcBef>
                <a:spcPts val="399"/>
              </a:spcBef>
              <a:buClr>
                <a:srgbClr val="FF0000"/>
              </a:buClr>
              <a:buSzPct val="100000"/>
              <a:buNone/>
            </a:pPr>
            <a:r>
              <a:rPr lang="en-US" sz="5000" b="1" dirty="0">
                <a:solidFill>
                  <a:srgbClr val="FF0000"/>
                </a:solidFill>
              </a:rPr>
              <a:t>Rental market history.</a:t>
            </a:r>
            <a:endParaRPr sz="5000" dirty="0"/>
          </a:p>
          <a:p>
            <a:pPr marL="2743200" lvl="6" indent="0">
              <a:lnSpc>
                <a:spcPct val="100000"/>
              </a:lnSpc>
              <a:spcBef>
                <a:spcPts val="342"/>
              </a:spcBef>
              <a:buClr>
                <a:schemeClr val="dk1"/>
              </a:buClr>
              <a:buSzPct val="100000"/>
              <a:buNone/>
            </a:pPr>
            <a:r>
              <a:rPr lang="en-US" sz="5000" b="1" dirty="0">
                <a:solidFill>
                  <a:schemeClr val="accent1"/>
                </a:solidFill>
                <a:hlinkClick r:id="rId3"/>
              </a:rPr>
              <a:t>https://Searchiqs.com</a:t>
            </a:r>
            <a:r>
              <a:rPr lang="en-US" sz="5000" b="1" dirty="0">
                <a:solidFill>
                  <a:schemeClr val="accent1"/>
                </a:solidFill>
              </a:rPr>
              <a:t>   (35 Counties supported)</a:t>
            </a:r>
            <a:endParaRPr sz="5000" b="1" dirty="0">
              <a:solidFill>
                <a:schemeClr val="accent1"/>
              </a:solidFill>
            </a:endParaRPr>
          </a:p>
          <a:p>
            <a:pPr marL="2743200" lvl="6" indent="0">
              <a:lnSpc>
                <a:spcPct val="100000"/>
              </a:lnSpc>
              <a:spcBef>
                <a:spcPts val="342"/>
              </a:spcBef>
              <a:buClr>
                <a:schemeClr val="dk1"/>
              </a:buClr>
              <a:buSzPct val="100000"/>
              <a:buNone/>
            </a:pPr>
            <a:r>
              <a:rPr lang="en-US" sz="5000" b="1" u="sng" dirty="0">
                <a:solidFill>
                  <a:schemeClr val="hlink"/>
                </a:solidFill>
                <a:hlinkClick r:id="rId4"/>
              </a:rPr>
              <a:t>https://egov.basgov.com</a:t>
            </a:r>
            <a:endParaRPr sz="5000" b="1" dirty="0"/>
          </a:p>
          <a:p>
            <a:pPr marL="2743200" lvl="6" indent="0">
              <a:lnSpc>
                <a:spcPct val="100000"/>
              </a:lnSpc>
              <a:spcBef>
                <a:spcPts val="342"/>
              </a:spcBef>
              <a:buClr>
                <a:srgbClr val="002060"/>
              </a:buClr>
              <a:buSzPct val="100000"/>
              <a:buNone/>
            </a:pPr>
            <a:r>
              <a:rPr lang="en-US" sz="5000" b="1" u="sng" dirty="0">
                <a:solidFill>
                  <a:schemeClr val="hlink"/>
                </a:solidFill>
                <a:hlinkClick r:id="rId5"/>
              </a:rPr>
              <a:t>http://tax.neric.org/Search.aspx?district=412402</a:t>
            </a:r>
            <a:endParaRPr sz="5000" b="1" dirty="0">
              <a:solidFill>
                <a:srgbClr val="002060"/>
              </a:solidFill>
            </a:endParaRPr>
          </a:p>
          <a:p>
            <a:pPr marL="2743200" lvl="6" indent="0">
              <a:lnSpc>
                <a:spcPct val="100000"/>
              </a:lnSpc>
              <a:spcBef>
                <a:spcPts val="342"/>
              </a:spcBef>
              <a:buClr>
                <a:schemeClr val="dk1"/>
              </a:buClr>
              <a:buSzPct val="100000"/>
              <a:buNone/>
            </a:pPr>
            <a:r>
              <a:rPr lang="en-US" sz="5000" b="1" u="sng" dirty="0">
                <a:solidFill>
                  <a:schemeClr val="hlink"/>
                </a:solidFill>
                <a:hlinkClick r:id="rId6"/>
              </a:rPr>
              <a:t>http://www.infotaxonline.com/</a:t>
            </a:r>
            <a:endParaRPr sz="5000" b="1" dirty="0"/>
          </a:p>
          <a:p>
            <a:pPr marL="2743200" lvl="6" indent="0">
              <a:lnSpc>
                <a:spcPct val="100000"/>
              </a:lnSpc>
              <a:spcBef>
                <a:spcPts val="342"/>
              </a:spcBef>
              <a:buClr>
                <a:schemeClr val="dk1"/>
              </a:buClr>
              <a:buSzPct val="100000"/>
              <a:buNone/>
            </a:pPr>
            <a:r>
              <a:rPr lang="en-US" sz="5000" b="1" u="sng" dirty="0">
                <a:solidFill>
                  <a:schemeClr val="hlink"/>
                </a:solidFill>
                <a:hlinkClick r:id="rId7"/>
              </a:rPr>
              <a:t>https://www.taxlookup.net/</a:t>
            </a:r>
            <a:r>
              <a:rPr lang="en-US" sz="5000" b="1" dirty="0"/>
              <a:t> </a:t>
            </a:r>
            <a:r>
              <a:rPr lang="en-US" sz="5000" b="1" u="sng" dirty="0">
                <a:solidFill>
                  <a:schemeClr val="hlink"/>
                </a:solidFill>
                <a:hlinkClick r:id="rId8"/>
              </a:rPr>
              <a:t>https://publicrecords.netronline.com/state/NY/county/albany/</a:t>
            </a:r>
            <a:endParaRPr sz="5000" b="1" dirty="0">
              <a:solidFill>
                <a:srgbClr val="FF0000"/>
              </a:solidFill>
            </a:endParaRPr>
          </a:p>
          <a:p>
            <a:pPr marL="2743200" lvl="6" indent="0">
              <a:lnSpc>
                <a:spcPct val="100000"/>
              </a:lnSpc>
              <a:spcBef>
                <a:spcPts val="342"/>
              </a:spcBef>
              <a:buClr>
                <a:schemeClr val="dk1"/>
              </a:buClr>
              <a:buSzPct val="100000"/>
              <a:buNone/>
            </a:pPr>
            <a:r>
              <a:rPr lang="en-US" sz="5000" b="1" u="sng" dirty="0">
                <a:solidFill>
                  <a:schemeClr val="hlink"/>
                </a:solidFill>
                <a:hlinkClick r:id="rId9"/>
              </a:rPr>
              <a:t>http://tax.neric.org/Search.aspx?district=415401</a:t>
            </a:r>
            <a:endParaRPr sz="5000" b="1" dirty="0"/>
          </a:p>
          <a:p>
            <a:pPr marL="2743200" lvl="6" indent="0">
              <a:lnSpc>
                <a:spcPct val="100000"/>
              </a:lnSpc>
              <a:spcBef>
                <a:spcPts val="342"/>
              </a:spcBef>
              <a:buClr>
                <a:schemeClr val="dk1"/>
              </a:buClr>
              <a:buSzPct val="100000"/>
              <a:buNone/>
            </a:pPr>
            <a:endParaRPr sz="3600" dirty="0">
              <a:solidFill>
                <a:srgbClr val="FF0000"/>
              </a:solidFill>
            </a:endParaRPr>
          </a:p>
          <a:p>
            <a:pPr marL="2743200" lvl="6" indent="0">
              <a:lnSpc>
                <a:spcPct val="100000"/>
              </a:lnSpc>
              <a:spcBef>
                <a:spcPts val="342"/>
              </a:spcBef>
              <a:buClr>
                <a:schemeClr val="dk1"/>
              </a:buClr>
              <a:buSzPct val="100000"/>
              <a:buNone/>
            </a:pPr>
            <a:endParaRPr sz="3600" dirty="0"/>
          </a:p>
          <a:p>
            <a:pPr marL="2743200" lvl="6" indent="0">
              <a:lnSpc>
                <a:spcPct val="100000"/>
              </a:lnSpc>
              <a:spcBef>
                <a:spcPts val="342"/>
              </a:spcBef>
              <a:buClr>
                <a:schemeClr val="dk1"/>
              </a:buClr>
              <a:buSzPct val="100000"/>
              <a:buNone/>
            </a:pPr>
            <a:endParaRPr sz="3600" dirty="0"/>
          </a:p>
          <a:p>
            <a:pPr marL="2743200" lvl="6" indent="0">
              <a:lnSpc>
                <a:spcPct val="100000"/>
              </a:lnSpc>
              <a:spcBef>
                <a:spcPts val="342"/>
              </a:spcBef>
              <a:buClr>
                <a:schemeClr val="dk1"/>
              </a:buClr>
              <a:buSzPct val="100000"/>
              <a:buNone/>
            </a:pPr>
            <a:endParaRPr sz="3600" dirty="0"/>
          </a:p>
          <a:p>
            <a:pPr marL="2743200" lvl="6" indent="0">
              <a:lnSpc>
                <a:spcPct val="100000"/>
              </a:lnSpc>
              <a:spcBef>
                <a:spcPts val="342"/>
              </a:spcBef>
              <a:buClr>
                <a:schemeClr val="dk1"/>
              </a:buClr>
              <a:buSzPct val="100000"/>
              <a:buNone/>
            </a:pPr>
            <a:r>
              <a:rPr lang="en-US" sz="3600" dirty="0"/>
              <a:t>			</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p124"/>
          <p:cNvSpPr txBox="1">
            <a:spLocks noGrp="1"/>
          </p:cNvSpPr>
          <p:nvPr>
            <p:ph type="title"/>
          </p:nvPr>
        </p:nvSpPr>
        <p:spPr>
          <a:xfrm>
            <a:off x="2659120" y="8467"/>
            <a:ext cx="6515100" cy="1265238"/>
          </a:xfrm>
          <a:prstGeom prst="rect">
            <a:avLst/>
          </a:prstGeom>
          <a:noFill/>
          <a:ln>
            <a:noFill/>
          </a:ln>
        </p:spPr>
        <p:txBody>
          <a:bodyPr spcFirstLastPara="1" vert="horz" wrap="square" lIns="91425" tIns="45700" rIns="91425" bIns="45700" rtlCol="0" anchor="ctr" anchorCtr="0">
            <a:normAutofit fontScale="90000"/>
          </a:bodyPr>
          <a:lstStyle/>
          <a:p>
            <a:pPr algn="ctr">
              <a:lnSpc>
                <a:spcPct val="100000"/>
              </a:lnSpc>
              <a:spcBef>
                <a:spcPts val="0"/>
              </a:spcBef>
              <a:buClr>
                <a:schemeClr val="dk2"/>
              </a:buClr>
              <a:buSzPct val="100000"/>
            </a:pPr>
            <a:r>
              <a:rPr lang="en-US">
                <a:solidFill>
                  <a:schemeClr val="dk2"/>
                </a:solidFill>
              </a:rPr>
              <a:t>Pro Forma</a:t>
            </a:r>
            <a:br>
              <a:rPr lang="en-US">
                <a:solidFill>
                  <a:schemeClr val="dk2"/>
                </a:solidFill>
              </a:rPr>
            </a:br>
            <a:r>
              <a:rPr lang="en-US">
                <a:solidFill>
                  <a:schemeClr val="dk2"/>
                </a:solidFill>
              </a:rPr>
              <a:t>Evaluation </a:t>
            </a:r>
            <a:endParaRPr/>
          </a:p>
        </p:txBody>
      </p:sp>
      <p:sp>
        <p:nvSpPr>
          <p:cNvPr id="1011" name="Google Shape;1011;p124"/>
          <p:cNvSpPr txBox="1">
            <a:spLocks noGrp="1"/>
          </p:cNvSpPr>
          <p:nvPr>
            <p:ph type="body" idx="1"/>
          </p:nvPr>
        </p:nvSpPr>
        <p:spPr>
          <a:xfrm>
            <a:off x="798897" y="1363133"/>
            <a:ext cx="10587789" cy="5486400"/>
          </a:xfrm>
          <a:prstGeom prst="rect">
            <a:avLst/>
          </a:prstGeom>
          <a:noFill/>
          <a:ln>
            <a:noFill/>
          </a:ln>
        </p:spPr>
        <p:txBody>
          <a:bodyPr spcFirstLastPara="1" vert="horz" wrap="square" lIns="91425" tIns="45700" rIns="91425" bIns="45700" rtlCol="0" anchor="t" anchorCtr="0">
            <a:normAutofit lnSpcReduction="10000"/>
          </a:bodyPr>
          <a:lstStyle/>
          <a:p>
            <a:pPr marL="342900" indent="-342900">
              <a:lnSpc>
                <a:spcPct val="100000"/>
              </a:lnSpc>
              <a:spcBef>
                <a:spcPts val="0"/>
              </a:spcBef>
              <a:buClr>
                <a:schemeClr val="dk1"/>
              </a:buClr>
              <a:buSzPct val="100000"/>
            </a:pPr>
            <a:r>
              <a:rPr lang="en-US" dirty="0"/>
              <a:t>Understanding </a:t>
            </a:r>
            <a:r>
              <a:rPr lang="en-US" dirty="0">
                <a:solidFill>
                  <a:srgbClr val="00B050"/>
                </a:solidFill>
              </a:rPr>
              <a:t>profit</a:t>
            </a:r>
            <a:r>
              <a:rPr lang="en-US" dirty="0"/>
              <a:t> and </a:t>
            </a:r>
            <a:r>
              <a:rPr lang="en-US" dirty="0">
                <a:solidFill>
                  <a:srgbClr val="FF0000"/>
                </a:solidFill>
              </a:rPr>
              <a:t>loss</a:t>
            </a:r>
            <a:r>
              <a:rPr lang="en-US" dirty="0"/>
              <a:t> statement on investment property. </a:t>
            </a:r>
            <a:endParaRPr dirty="0"/>
          </a:p>
          <a:p>
            <a:pPr marL="342900" indent="-342900">
              <a:lnSpc>
                <a:spcPct val="100000"/>
              </a:lnSpc>
              <a:spcBef>
                <a:spcPts val="496"/>
              </a:spcBef>
              <a:buClr>
                <a:schemeClr val="dk1"/>
              </a:buClr>
              <a:buSzPct val="100000"/>
            </a:pPr>
            <a:r>
              <a:rPr lang="en-US" dirty="0"/>
              <a:t>Gross, and Net operating  income</a:t>
            </a:r>
            <a:endParaRPr dirty="0"/>
          </a:p>
          <a:p>
            <a:pPr marL="342900" indent="-342900">
              <a:lnSpc>
                <a:spcPct val="100000"/>
              </a:lnSpc>
              <a:spcBef>
                <a:spcPts val="496"/>
              </a:spcBef>
              <a:buClr>
                <a:schemeClr val="dk1"/>
              </a:buClr>
              <a:buSzPct val="100000"/>
            </a:pPr>
            <a:r>
              <a:rPr lang="en-US" dirty="0"/>
              <a:t>Operating expenses</a:t>
            </a:r>
            <a:endParaRPr dirty="0"/>
          </a:p>
          <a:p>
            <a:pPr marL="342900" indent="-342900">
              <a:lnSpc>
                <a:spcPct val="100000"/>
              </a:lnSpc>
              <a:spcBef>
                <a:spcPts val="496"/>
              </a:spcBef>
              <a:buClr>
                <a:schemeClr val="dk1"/>
              </a:buClr>
              <a:buSzPct val="100000"/>
            </a:pPr>
            <a:r>
              <a:rPr lang="en-US" dirty="0"/>
              <a:t>Management fees</a:t>
            </a:r>
            <a:endParaRPr dirty="0"/>
          </a:p>
          <a:p>
            <a:pPr marL="342900" indent="-342900">
              <a:lnSpc>
                <a:spcPct val="100000"/>
              </a:lnSpc>
              <a:spcBef>
                <a:spcPts val="496"/>
              </a:spcBef>
              <a:buClr>
                <a:schemeClr val="dk1"/>
              </a:buClr>
              <a:buSzPct val="100000"/>
            </a:pPr>
            <a:r>
              <a:rPr lang="en-US" dirty="0"/>
              <a:t>Taxes and hazard insurance, flood insurance, utilities, water &amp; sewer, HOA fees, trash services.</a:t>
            </a:r>
            <a:endParaRPr dirty="0"/>
          </a:p>
          <a:p>
            <a:pPr marL="342900" indent="-342900">
              <a:lnSpc>
                <a:spcPct val="100000"/>
              </a:lnSpc>
              <a:spcBef>
                <a:spcPts val="496"/>
              </a:spcBef>
              <a:buClr>
                <a:schemeClr val="dk1"/>
              </a:buClr>
              <a:buSzPct val="100000"/>
            </a:pPr>
            <a:r>
              <a:rPr lang="en-US" dirty="0"/>
              <a:t>Repairs and maintenance fees</a:t>
            </a:r>
            <a:endParaRPr dirty="0"/>
          </a:p>
          <a:p>
            <a:pPr marL="342900" indent="-342900">
              <a:lnSpc>
                <a:spcPct val="100000"/>
              </a:lnSpc>
              <a:spcBef>
                <a:spcPts val="496"/>
              </a:spcBef>
              <a:buClr>
                <a:schemeClr val="dk1"/>
              </a:buClr>
              <a:buSzPct val="100000"/>
            </a:pPr>
            <a:r>
              <a:rPr lang="en-US" dirty="0"/>
              <a:t>Capital improvements ( Roofs, Kitchen, Bathrooms, ETC.)</a:t>
            </a:r>
            <a:endParaRPr dirty="0"/>
          </a:p>
          <a:p>
            <a:pPr marL="342900" indent="-342900">
              <a:lnSpc>
                <a:spcPct val="100000"/>
              </a:lnSpc>
              <a:spcBef>
                <a:spcPts val="496"/>
              </a:spcBef>
              <a:buClr>
                <a:schemeClr val="dk1"/>
              </a:buClr>
              <a:buSzPct val="100000"/>
            </a:pPr>
            <a:r>
              <a:rPr lang="en-US" dirty="0"/>
              <a:t>Attorney fees ( Eviction Cost)</a:t>
            </a:r>
            <a:endParaRPr dirty="0"/>
          </a:p>
          <a:p>
            <a:pPr marL="342900" indent="-342900">
              <a:lnSpc>
                <a:spcPct val="100000"/>
              </a:lnSpc>
              <a:spcBef>
                <a:spcPts val="496"/>
              </a:spcBef>
              <a:buClr>
                <a:schemeClr val="dk1"/>
              </a:buClr>
              <a:buSzPct val="100000"/>
            </a:pPr>
            <a:r>
              <a:rPr lang="en-US" dirty="0"/>
              <a:t>Rules for eviction changed 6/2019</a:t>
            </a:r>
            <a:endParaRPr dirty="0"/>
          </a:p>
          <a:p>
            <a:pPr marL="342900" indent="-342900">
              <a:lnSpc>
                <a:spcPct val="100000"/>
              </a:lnSpc>
              <a:spcBef>
                <a:spcPts val="496"/>
              </a:spcBef>
              <a:buClr>
                <a:schemeClr val="dk1"/>
              </a:buClr>
              <a:buSzPct val="100000"/>
            </a:pPr>
            <a:r>
              <a:rPr lang="en-US" dirty="0"/>
              <a:t>Marketing &amp; advertising</a:t>
            </a:r>
            <a:endParaRPr dirty="0"/>
          </a:p>
          <a:p>
            <a:pPr marL="342900" indent="-342900">
              <a:lnSpc>
                <a:spcPct val="100000"/>
              </a:lnSpc>
              <a:spcBef>
                <a:spcPts val="496"/>
              </a:spcBef>
              <a:buClr>
                <a:schemeClr val="dk1"/>
              </a:buClr>
              <a:buSzPct val="100000"/>
            </a:pPr>
            <a:r>
              <a:rPr lang="en-US" dirty="0"/>
              <a:t>Loss of rental income  ( vacancies) Marketing</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p125"/>
          <p:cNvSpPr txBox="1">
            <a:spLocks noGrp="1"/>
          </p:cNvSpPr>
          <p:nvPr>
            <p:ph type="title"/>
          </p:nvPr>
        </p:nvSpPr>
        <p:spPr>
          <a:xfrm>
            <a:off x="798897" y="0"/>
            <a:ext cx="7636803" cy="1139400"/>
          </a:xfrm>
          <a:prstGeom prst="rect">
            <a:avLst/>
          </a:prstGeom>
          <a:noFill/>
          <a:ln>
            <a:noFill/>
          </a:ln>
        </p:spPr>
        <p:txBody>
          <a:bodyPr spcFirstLastPara="1" vert="horz" wrap="square" lIns="91425" tIns="45700" rIns="91425" bIns="45700" rtlCol="0" anchor="ctr" anchorCtr="0">
            <a:normAutofit/>
          </a:bodyPr>
          <a:lstStyle/>
          <a:p>
            <a:pPr>
              <a:lnSpc>
                <a:spcPct val="100000"/>
              </a:lnSpc>
              <a:spcBef>
                <a:spcPts val="0"/>
              </a:spcBef>
              <a:buClr>
                <a:schemeClr val="dk1"/>
              </a:buClr>
              <a:buSzPts val="4889"/>
            </a:pPr>
            <a:r>
              <a:rPr lang="en-US" b="1" dirty="0"/>
              <a:t>  </a:t>
            </a:r>
            <a:r>
              <a:rPr lang="en-US" sz="2888" b="1" dirty="0"/>
              <a:t>    </a:t>
            </a:r>
            <a:r>
              <a:rPr lang="en-US" sz="3600" b="1" dirty="0">
                <a:solidFill>
                  <a:srgbClr val="FF0000"/>
                </a:solidFill>
              </a:rPr>
              <a:t>17-19 Strong Place, Cohoes- 4 Unit</a:t>
            </a:r>
            <a:endParaRPr sz="3600" b="1" dirty="0">
              <a:solidFill>
                <a:srgbClr val="FF0000"/>
              </a:solidFill>
            </a:endParaRPr>
          </a:p>
        </p:txBody>
      </p:sp>
      <p:sp>
        <p:nvSpPr>
          <p:cNvPr id="1017" name="Google Shape;1017;p125"/>
          <p:cNvSpPr txBox="1">
            <a:spLocks noGrp="1"/>
          </p:cNvSpPr>
          <p:nvPr>
            <p:ph type="body" idx="1"/>
          </p:nvPr>
        </p:nvSpPr>
        <p:spPr>
          <a:xfrm>
            <a:off x="1" y="1033600"/>
            <a:ext cx="12192000" cy="5867400"/>
          </a:xfrm>
          <a:prstGeom prst="rect">
            <a:avLst/>
          </a:prstGeom>
          <a:noFill/>
          <a:ln>
            <a:noFill/>
          </a:ln>
        </p:spPr>
        <p:txBody>
          <a:bodyPr spcFirstLastPara="1" vert="horz" wrap="square" lIns="91425" tIns="45700" rIns="91425" bIns="45700" rtlCol="0" anchor="t" anchorCtr="0">
            <a:normAutofit fontScale="77500" lnSpcReduction="20000"/>
          </a:bodyPr>
          <a:lstStyle/>
          <a:p>
            <a:pPr marL="0" indent="0">
              <a:lnSpc>
                <a:spcPct val="100000"/>
              </a:lnSpc>
              <a:spcBef>
                <a:spcPts val="0"/>
              </a:spcBef>
              <a:buClr>
                <a:srgbClr val="FF0000"/>
              </a:buClr>
              <a:buSzPct val="100000"/>
              <a:buNone/>
            </a:pPr>
            <a:r>
              <a:rPr lang="en-US" b="1" dirty="0">
                <a:solidFill>
                  <a:srgbClr val="FF0000"/>
                </a:solidFill>
              </a:rPr>
              <a:t>                                              Pro forma</a:t>
            </a:r>
            <a:endParaRPr dirty="0"/>
          </a:p>
          <a:p>
            <a:pPr marL="0" indent="0">
              <a:lnSpc>
                <a:spcPct val="100000"/>
              </a:lnSpc>
              <a:spcBef>
                <a:spcPts val="544"/>
              </a:spcBef>
              <a:buClr>
                <a:srgbClr val="FF0000"/>
              </a:buClr>
              <a:buSzPct val="100000"/>
              <a:buNone/>
            </a:pPr>
            <a:r>
              <a:rPr lang="en-US" dirty="0">
                <a:solidFill>
                  <a:srgbClr val="FF0000"/>
                </a:solidFill>
              </a:rPr>
              <a:t>  </a:t>
            </a:r>
            <a:r>
              <a:rPr lang="en-US" b="1" dirty="0">
                <a:solidFill>
                  <a:srgbClr val="FF0000"/>
                </a:solidFill>
              </a:rPr>
              <a:t> Expenses</a:t>
            </a:r>
            <a:r>
              <a:rPr lang="en-US" b="1" dirty="0">
                <a:solidFill>
                  <a:srgbClr val="00B050"/>
                </a:solidFill>
              </a:rPr>
              <a:t>                                                                            Rent</a:t>
            </a:r>
            <a:r>
              <a:rPr lang="en-US" b="1" dirty="0">
                <a:solidFill>
                  <a:srgbClr val="FF0000"/>
                </a:solidFill>
              </a:rPr>
              <a:t> </a:t>
            </a:r>
            <a:r>
              <a:rPr lang="en-US" b="1" dirty="0">
                <a:solidFill>
                  <a:srgbClr val="00B050"/>
                </a:solidFill>
              </a:rPr>
              <a:t>Roll</a:t>
            </a:r>
            <a:endParaRPr b="1" dirty="0">
              <a:solidFill>
                <a:srgbClr val="FF0000"/>
              </a:solidFill>
            </a:endParaRPr>
          </a:p>
          <a:p>
            <a:pPr marL="0" indent="0">
              <a:lnSpc>
                <a:spcPct val="100000"/>
              </a:lnSpc>
              <a:spcBef>
                <a:spcPts val="544"/>
              </a:spcBef>
              <a:buClr>
                <a:srgbClr val="FF0000"/>
              </a:buClr>
              <a:buSzPct val="100000"/>
              <a:buNone/>
            </a:pPr>
            <a:r>
              <a:rPr lang="en-US" b="1" dirty="0">
                <a:solidFill>
                  <a:srgbClr val="FF0000"/>
                </a:solidFill>
              </a:rPr>
              <a:t>   Mortgage payment Escrowed       $1,256.00              </a:t>
            </a:r>
            <a:r>
              <a:rPr lang="en-US" b="1" dirty="0">
                <a:solidFill>
                  <a:srgbClr val="00B050"/>
                </a:solidFill>
              </a:rPr>
              <a:t>$3,000.00   </a:t>
            </a:r>
            <a:endParaRPr b="1" dirty="0"/>
          </a:p>
          <a:p>
            <a:pPr marL="0" indent="0">
              <a:lnSpc>
                <a:spcPct val="100000"/>
              </a:lnSpc>
              <a:spcBef>
                <a:spcPts val="408"/>
              </a:spcBef>
              <a:buClr>
                <a:srgbClr val="FF0000"/>
              </a:buClr>
              <a:buSzPct val="100000"/>
              <a:buNone/>
            </a:pPr>
            <a:r>
              <a:rPr lang="en-US" dirty="0">
                <a:solidFill>
                  <a:srgbClr val="FF0000"/>
                </a:solidFill>
              </a:rPr>
              <a:t>    School  &amp;  Property Taxes              $4,783.00</a:t>
            </a:r>
            <a:endParaRPr dirty="0"/>
          </a:p>
          <a:p>
            <a:pPr marL="0" indent="0">
              <a:lnSpc>
                <a:spcPct val="100000"/>
              </a:lnSpc>
              <a:spcBef>
                <a:spcPts val="408"/>
              </a:spcBef>
              <a:buClr>
                <a:srgbClr val="FF0000"/>
              </a:buClr>
              <a:buSzPct val="100000"/>
              <a:buNone/>
            </a:pPr>
            <a:r>
              <a:rPr lang="en-US" dirty="0">
                <a:solidFill>
                  <a:srgbClr val="FF0000"/>
                </a:solidFill>
              </a:rPr>
              <a:t>    Hazard Insurance      (Yearly)         $1,375.00</a:t>
            </a:r>
            <a:endParaRPr dirty="0"/>
          </a:p>
          <a:p>
            <a:pPr marL="0" indent="0">
              <a:lnSpc>
                <a:spcPct val="100000"/>
              </a:lnSpc>
              <a:spcBef>
                <a:spcPts val="408"/>
              </a:spcBef>
              <a:buClr>
                <a:srgbClr val="FF0000"/>
              </a:buClr>
              <a:buSzPct val="100000"/>
              <a:buNone/>
            </a:pPr>
            <a:r>
              <a:rPr lang="en-US" dirty="0">
                <a:solidFill>
                  <a:srgbClr val="FF0000"/>
                </a:solidFill>
              </a:rPr>
              <a:t>    Garbage Removal  (Annually)       $275.00</a:t>
            </a:r>
            <a:endParaRPr dirty="0"/>
          </a:p>
          <a:p>
            <a:pPr marL="0" indent="0">
              <a:lnSpc>
                <a:spcPct val="100000"/>
              </a:lnSpc>
              <a:spcBef>
                <a:spcPts val="408"/>
              </a:spcBef>
              <a:buClr>
                <a:srgbClr val="FF0000"/>
              </a:buClr>
              <a:buSzPct val="100000"/>
              <a:buNone/>
            </a:pPr>
            <a:r>
              <a:rPr lang="en-US" dirty="0">
                <a:solidFill>
                  <a:srgbClr val="FF0000"/>
                </a:solidFill>
              </a:rPr>
              <a:t>    Water &amp; Sewer     (Quarterly)       $575.00</a:t>
            </a:r>
            <a:endParaRPr dirty="0"/>
          </a:p>
          <a:p>
            <a:pPr marL="0" indent="0">
              <a:lnSpc>
                <a:spcPct val="100000"/>
              </a:lnSpc>
              <a:spcBef>
                <a:spcPts val="408"/>
              </a:spcBef>
              <a:buClr>
                <a:srgbClr val="FF0000"/>
              </a:buClr>
              <a:buSzPct val="100000"/>
              <a:buNone/>
            </a:pPr>
            <a:r>
              <a:rPr lang="en-US" dirty="0">
                <a:solidFill>
                  <a:srgbClr val="FF0000"/>
                </a:solidFill>
              </a:rPr>
              <a:t>    Monthly Repairs                              $250.00             (Monthly Budget)</a:t>
            </a:r>
            <a:endParaRPr dirty="0"/>
          </a:p>
          <a:p>
            <a:pPr marL="0" indent="0">
              <a:lnSpc>
                <a:spcPct val="100000"/>
              </a:lnSpc>
              <a:spcBef>
                <a:spcPts val="408"/>
              </a:spcBef>
              <a:buClr>
                <a:srgbClr val="FF0000"/>
              </a:buClr>
              <a:buSzPct val="100000"/>
              <a:buNone/>
            </a:pPr>
            <a:r>
              <a:rPr lang="en-US" dirty="0">
                <a:solidFill>
                  <a:srgbClr val="FF0000"/>
                </a:solidFill>
              </a:rPr>
              <a:t>    Vacancy Rate  2%-5%                     $1,800.00          (Yearly Budget)   Average rate 2%</a:t>
            </a:r>
            <a:endParaRPr dirty="0"/>
          </a:p>
          <a:p>
            <a:pPr marL="0" indent="0">
              <a:lnSpc>
                <a:spcPct val="100000"/>
              </a:lnSpc>
              <a:spcBef>
                <a:spcPts val="408"/>
              </a:spcBef>
              <a:buClr>
                <a:srgbClr val="FF0000"/>
              </a:buClr>
              <a:buSzPct val="100000"/>
              <a:buNone/>
            </a:pPr>
            <a:r>
              <a:rPr lang="en-US" dirty="0">
                <a:solidFill>
                  <a:srgbClr val="FF0000"/>
                </a:solidFill>
              </a:rPr>
              <a:t>    Maintenance  3%                            $1,080.00          (Yearly Budget)</a:t>
            </a:r>
            <a:endParaRPr dirty="0"/>
          </a:p>
          <a:p>
            <a:pPr marL="0" indent="0">
              <a:lnSpc>
                <a:spcPct val="100000"/>
              </a:lnSpc>
              <a:spcBef>
                <a:spcPts val="408"/>
              </a:spcBef>
              <a:buClr>
                <a:srgbClr val="FF0000"/>
              </a:buClr>
              <a:buSzPct val="100000"/>
              <a:buNone/>
            </a:pPr>
            <a:r>
              <a:rPr lang="en-US" dirty="0">
                <a:solidFill>
                  <a:srgbClr val="FF0000"/>
                </a:solidFill>
              </a:rPr>
              <a:t>    Attorney Expenses 1.5%                $540.00              (Yearly Budget)</a:t>
            </a:r>
            <a:endParaRPr dirty="0"/>
          </a:p>
          <a:p>
            <a:pPr marL="0" indent="0">
              <a:lnSpc>
                <a:spcPct val="100000"/>
              </a:lnSpc>
              <a:spcBef>
                <a:spcPts val="408"/>
              </a:spcBef>
              <a:buClr>
                <a:schemeClr val="dk1"/>
              </a:buClr>
              <a:buSzPct val="100000"/>
              <a:buNone/>
            </a:pPr>
            <a:endParaRPr dirty="0">
              <a:solidFill>
                <a:srgbClr val="FF0000"/>
              </a:solidFill>
            </a:endParaRPr>
          </a:p>
          <a:p>
            <a:pPr marL="0" indent="0">
              <a:lnSpc>
                <a:spcPct val="100000"/>
              </a:lnSpc>
              <a:spcBef>
                <a:spcPts val="408"/>
              </a:spcBef>
              <a:buClr>
                <a:srgbClr val="FF0000"/>
              </a:buClr>
              <a:buSzPct val="100000"/>
              <a:buNone/>
            </a:pPr>
            <a:r>
              <a:rPr lang="en-US" dirty="0">
                <a:solidFill>
                  <a:srgbClr val="FF0000"/>
                </a:solidFill>
              </a:rPr>
              <a:t>Total monthly realized expense       $1,602.00  </a:t>
            </a:r>
            <a:r>
              <a:rPr lang="en-US" dirty="0">
                <a:solidFill>
                  <a:srgbClr val="00B050"/>
                </a:solidFill>
              </a:rPr>
              <a:t>Net operating monthly income  $1,598.00</a:t>
            </a:r>
            <a:endParaRPr dirty="0"/>
          </a:p>
          <a:p>
            <a:pPr marL="0" indent="0">
              <a:lnSpc>
                <a:spcPct val="100000"/>
              </a:lnSpc>
              <a:spcBef>
                <a:spcPts val="408"/>
              </a:spcBef>
              <a:buClr>
                <a:srgbClr val="00B050"/>
              </a:buClr>
              <a:buSzPct val="100000"/>
              <a:buNone/>
            </a:pPr>
            <a:r>
              <a:rPr lang="en-US" dirty="0">
                <a:solidFill>
                  <a:srgbClr val="00B050"/>
                </a:solidFill>
              </a:rPr>
              <a:t>                                                                                   Yearly Gross Rents                        $36,000.00</a:t>
            </a:r>
            <a:endParaRPr dirty="0"/>
          </a:p>
          <a:p>
            <a:pPr marL="0" indent="0">
              <a:lnSpc>
                <a:spcPct val="100000"/>
              </a:lnSpc>
              <a:spcBef>
                <a:spcPts val="408"/>
              </a:spcBef>
              <a:buNone/>
            </a:pPr>
            <a:r>
              <a:rPr lang="en-US" dirty="0">
                <a:solidFill>
                  <a:srgbClr val="FF0000"/>
                </a:solidFill>
              </a:rPr>
              <a:t>                                                                                                                                        $1,800.00</a:t>
            </a:r>
            <a:endParaRPr dirty="0"/>
          </a:p>
          <a:p>
            <a:pPr marL="0" indent="0">
              <a:lnSpc>
                <a:spcPct val="100000"/>
              </a:lnSpc>
              <a:spcBef>
                <a:spcPts val="408"/>
              </a:spcBef>
              <a:buNone/>
            </a:pPr>
            <a:r>
              <a:rPr lang="en-US" dirty="0">
                <a:solidFill>
                  <a:srgbClr val="FF0000"/>
                </a:solidFill>
              </a:rPr>
              <a:t>                                                                                                                                        $1,080.00    </a:t>
            </a:r>
            <a:endParaRPr dirty="0"/>
          </a:p>
          <a:p>
            <a:pPr marL="0" indent="0">
              <a:lnSpc>
                <a:spcPct val="100000"/>
              </a:lnSpc>
              <a:spcBef>
                <a:spcPts val="408"/>
              </a:spcBef>
              <a:buClr>
                <a:srgbClr val="00B050"/>
              </a:buClr>
              <a:buSzPct val="100000"/>
              <a:buNone/>
            </a:pPr>
            <a:r>
              <a:rPr lang="en-US" dirty="0">
                <a:solidFill>
                  <a:srgbClr val="00B050"/>
                </a:solidFill>
              </a:rPr>
              <a:t>                                                                                                  Annual Net Profits    $ 16,296.00</a:t>
            </a:r>
            <a:endParaRPr dirty="0"/>
          </a:p>
          <a:p>
            <a:pPr marL="0" indent="0">
              <a:lnSpc>
                <a:spcPct val="100000"/>
              </a:lnSpc>
              <a:spcBef>
                <a:spcPts val="408"/>
              </a:spcBef>
              <a:buClr>
                <a:srgbClr val="00B050"/>
              </a:buClr>
              <a:buSzPct val="100000"/>
              <a:buNone/>
            </a:pPr>
            <a:r>
              <a:rPr lang="en-US" sz="2400" dirty="0">
                <a:solidFill>
                  <a:srgbClr val="00B050"/>
                </a:solidFill>
              </a:rPr>
              <a:t>    </a:t>
            </a:r>
            <a:endParaRPr dirty="0"/>
          </a:p>
        </p:txBody>
      </p:sp>
      <p:pic>
        <p:nvPicPr>
          <p:cNvPr id="1018" name="Google Shape;1018;p125"/>
          <p:cNvPicPr preferRelativeResize="0"/>
          <p:nvPr/>
        </p:nvPicPr>
        <p:blipFill rotWithShape="1">
          <a:blip r:embed="rId3">
            <a:alphaModFix/>
          </a:blip>
          <a:srcRect/>
          <a:stretch/>
        </p:blipFill>
        <p:spPr>
          <a:xfrm>
            <a:off x="8562058" y="-1"/>
            <a:ext cx="3629942" cy="283633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126"/>
          <p:cNvSpPr txBox="1">
            <a:spLocks noGrp="1"/>
          </p:cNvSpPr>
          <p:nvPr>
            <p:ph type="title"/>
          </p:nvPr>
        </p:nvSpPr>
        <p:spPr>
          <a:xfrm>
            <a:off x="2781300" y="0"/>
            <a:ext cx="6400800" cy="914400"/>
          </a:xfrm>
          <a:prstGeom prst="rect">
            <a:avLst/>
          </a:prstGeom>
          <a:noFill/>
          <a:ln>
            <a:noFill/>
          </a:ln>
        </p:spPr>
        <p:txBody>
          <a:bodyPr spcFirstLastPara="1" vert="horz" wrap="square" lIns="91425" tIns="45700" rIns="91425" bIns="45700" rtlCol="0" anchor="ctr" anchorCtr="0">
            <a:normAutofit/>
          </a:bodyPr>
          <a:lstStyle/>
          <a:p>
            <a:pPr algn="ctr">
              <a:lnSpc>
                <a:spcPct val="100000"/>
              </a:lnSpc>
              <a:spcBef>
                <a:spcPts val="0"/>
              </a:spcBef>
              <a:buClr>
                <a:schemeClr val="dk2"/>
              </a:buClr>
              <a:buSzPts val="4400"/>
            </a:pPr>
            <a:r>
              <a:rPr lang="en-US" sz="3200" b="1" dirty="0">
                <a:solidFill>
                  <a:schemeClr val="dk2"/>
                </a:solidFill>
              </a:rPr>
              <a:t>17-19 Strong Place, Cohoes (4 unit)</a:t>
            </a:r>
            <a:endParaRPr sz="3200" b="1" dirty="0"/>
          </a:p>
        </p:txBody>
      </p:sp>
      <p:sp>
        <p:nvSpPr>
          <p:cNvPr id="1025" name="Google Shape;1025;p126"/>
          <p:cNvSpPr txBox="1">
            <a:spLocks noGrp="1"/>
          </p:cNvSpPr>
          <p:nvPr>
            <p:ph type="body" idx="1"/>
          </p:nvPr>
        </p:nvSpPr>
        <p:spPr>
          <a:xfrm>
            <a:off x="0" y="914400"/>
            <a:ext cx="7244292" cy="5943600"/>
          </a:xfrm>
          <a:prstGeom prst="rect">
            <a:avLst/>
          </a:prstGeom>
          <a:noFill/>
          <a:ln>
            <a:noFill/>
          </a:ln>
        </p:spPr>
        <p:txBody>
          <a:bodyPr spcFirstLastPara="1" vert="horz" wrap="square" lIns="91425" tIns="45700" rIns="91425" bIns="45700" rtlCol="0" anchor="t" anchorCtr="0">
            <a:normAutofit fontScale="85000" lnSpcReduction="20000"/>
          </a:bodyPr>
          <a:lstStyle/>
          <a:p>
            <a:pPr marL="0" indent="0" algn="ctr">
              <a:lnSpc>
                <a:spcPct val="100000"/>
              </a:lnSpc>
              <a:spcBef>
                <a:spcPts val="0"/>
              </a:spcBef>
              <a:buClr>
                <a:schemeClr val="dk1"/>
              </a:buClr>
              <a:buSzPct val="73075"/>
              <a:buNone/>
            </a:pPr>
            <a:r>
              <a:rPr lang="en-US" dirty="0"/>
              <a:t>   </a:t>
            </a:r>
            <a:r>
              <a:rPr lang="en-US" sz="3743" dirty="0">
                <a:solidFill>
                  <a:srgbClr val="FF0000"/>
                </a:solidFill>
              </a:rPr>
              <a:t>Pro Forma</a:t>
            </a:r>
            <a:r>
              <a:rPr lang="en-US" sz="3743" dirty="0"/>
              <a:t> </a:t>
            </a:r>
            <a:endParaRPr sz="3743" dirty="0"/>
          </a:p>
          <a:p>
            <a:pPr marL="342900" indent="-306117">
              <a:lnSpc>
                <a:spcPct val="100000"/>
              </a:lnSpc>
              <a:spcBef>
                <a:spcPts val="640"/>
              </a:spcBef>
              <a:buClr>
                <a:schemeClr val="dk1"/>
              </a:buClr>
              <a:buSzPct val="100000"/>
            </a:pPr>
            <a:r>
              <a:rPr lang="en-US" sz="3743" dirty="0"/>
              <a:t>Acquired the property      $65,000</a:t>
            </a:r>
            <a:endParaRPr sz="3743" dirty="0"/>
          </a:p>
          <a:p>
            <a:pPr marL="342900" indent="-306117">
              <a:lnSpc>
                <a:spcPct val="100000"/>
              </a:lnSpc>
              <a:spcBef>
                <a:spcPts val="640"/>
              </a:spcBef>
              <a:buClr>
                <a:schemeClr val="dk1"/>
              </a:buClr>
              <a:buSzPct val="100000"/>
            </a:pPr>
            <a:r>
              <a:rPr lang="en-US" sz="3743" dirty="0"/>
              <a:t>Rehab cost                          $45,000</a:t>
            </a:r>
            <a:endParaRPr sz="3743" dirty="0"/>
          </a:p>
          <a:p>
            <a:pPr marL="342900" indent="-306117">
              <a:lnSpc>
                <a:spcPct val="100000"/>
              </a:lnSpc>
              <a:spcBef>
                <a:spcPts val="640"/>
              </a:spcBef>
              <a:buClr>
                <a:schemeClr val="dk1"/>
              </a:buClr>
              <a:buSzPct val="100000"/>
            </a:pPr>
            <a:r>
              <a:rPr lang="en-US" sz="3743" dirty="0"/>
              <a:t>Gross monthly rent roll    </a:t>
            </a:r>
            <a:r>
              <a:rPr lang="en-US" sz="3743" dirty="0">
                <a:solidFill>
                  <a:srgbClr val="00B050"/>
                </a:solidFill>
              </a:rPr>
              <a:t>$3,000</a:t>
            </a:r>
            <a:endParaRPr sz="3743" dirty="0"/>
          </a:p>
          <a:p>
            <a:pPr marL="342900" indent="-306117">
              <a:lnSpc>
                <a:spcPct val="100000"/>
              </a:lnSpc>
              <a:spcBef>
                <a:spcPts val="640"/>
              </a:spcBef>
              <a:buClr>
                <a:schemeClr val="dk1"/>
              </a:buClr>
              <a:buSzPct val="100000"/>
            </a:pPr>
            <a:r>
              <a:rPr lang="en-US" sz="3743" dirty="0"/>
              <a:t>Payment on escrow           </a:t>
            </a:r>
            <a:r>
              <a:rPr lang="en-US" sz="3743" dirty="0">
                <a:solidFill>
                  <a:srgbClr val="FF0000"/>
                </a:solidFill>
              </a:rPr>
              <a:t>$540.00</a:t>
            </a:r>
            <a:endParaRPr sz="3743" dirty="0"/>
          </a:p>
          <a:p>
            <a:pPr marL="342900" indent="-306117">
              <a:lnSpc>
                <a:spcPct val="100000"/>
              </a:lnSpc>
              <a:spcBef>
                <a:spcPts val="640"/>
              </a:spcBef>
              <a:buClr>
                <a:schemeClr val="dk1"/>
              </a:buClr>
              <a:buSzPct val="100000"/>
            </a:pPr>
            <a:r>
              <a:rPr lang="en-US" sz="3743" dirty="0"/>
              <a:t>Principle, interest, taxes,  </a:t>
            </a:r>
            <a:r>
              <a:rPr lang="en-US" sz="3743" dirty="0">
                <a:solidFill>
                  <a:srgbClr val="FF0000"/>
                </a:solidFill>
              </a:rPr>
              <a:t>$1,264.48</a:t>
            </a:r>
            <a:endParaRPr sz="3743" dirty="0"/>
          </a:p>
          <a:p>
            <a:pPr marL="342900" indent="-306117">
              <a:lnSpc>
                <a:spcPct val="100000"/>
              </a:lnSpc>
              <a:spcBef>
                <a:spcPts val="640"/>
              </a:spcBef>
              <a:buClr>
                <a:schemeClr val="dk1"/>
              </a:buClr>
              <a:buSzPct val="100000"/>
            </a:pPr>
            <a:r>
              <a:rPr lang="en-US" sz="3743" dirty="0"/>
              <a:t>and insurance.</a:t>
            </a:r>
            <a:endParaRPr sz="3743" dirty="0"/>
          </a:p>
          <a:p>
            <a:pPr marL="342900" indent="-306117">
              <a:lnSpc>
                <a:spcPct val="100000"/>
              </a:lnSpc>
              <a:spcBef>
                <a:spcPts val="640"/>
              </a:spcBef>
              <a:buClr>
                <a:schemeClr val="dk1"/>
              </a:buClr>
              <a:buSzPct val="100000"/>
            </a:pPr>
            <a:r>
              <a:rPr lang="en-US" sz="3743" dirty="0"/>
              <a:t>Water &amp; Sewer Per-quarter                  </a:t>
            </a:r>
            <a:r>
              <a:rPr lang="en-US" sz="3743" dirty="0">
                <a:solidFill>
                  <a:srgbClr val="FF0000"/>
                </a:solidFill>
              </a:rPr>
              <a:t>$1,475.00 ( yearly)</a:t>
            </a:r>
            <a:endParaRPr sz="3743" dirty="0"/>
          </a:p>
          <a:p>
            <a:pPr marL="342900" indent="-306117">
              <a:lnSpc>
                <a:spcPct val="100000"/>
              </a:lnSpc>
              <a:spcBef>
                <a:spcPts val="640"/>
              </a:spcBef>
              <a:buClr>
                <a:schemeClr val="dk1"/>
              </a:buClr>
              <a:buSzPct val="100000"/>
            </a:pPr>
            <a:r>
              <a:rPr lang="en-US" sz="3743" dirty="0"/>
              <a:t>mortgage based on $120,000 (After Refinancing)</a:t>
            </a:r>
            <a:endParaRPr sz="3743" dirty="0"/>
          </a:p>
          <a:p>
            <a:pPr marL="342900" indent="-306117">
              <a:lnSpc>
                <a:spcPct val="100000"/>
              </a:lnSpc>
              <a:spcBef>
                <a:spcPts val="640"/>
              </a:spcBef>
              <a:buClr>
                <a:schemeClr val="dk1"/>
              </a:buClr>
              <a:buSzPct val="100000"/>
            </a:pPr>
            <a:r>
              <a:rPr lang="en-US" sz="3743" dirty="0"/>
              <a:t>Rate 4.25%  Term 20 years.</a:t>
            </a:r>
            <a:endParaRPr sz="3743" dirty="0"/>
          </a:p>
          <a:p>
            <a:pPr marL="342900" indent="-139700">
              <a:lnSpc>
                <a:spcPct val="100000"/>
              </a:lnSpc>
              <a:spcBef>
                <a:spcPts val="640"/>
              </a:spcBef>
              <a:buClr>
                <a:schemeClr val="dk1"/>
              </a:buClr>
              <a:buSzPct val="100000"/>
              <a:buNone/>
            </a:pPr>
            <a:endParaRPr dirty="0"/>
          </a:p>
          <a:p>
            <a:pPr marL="342900" indent="-139700">
              <a:lnSpc>
                <a:spcPct val="100000"/>
              </a:lnSpc>
              <a:spcBef>
                <a:spcPts val="640"/>
              </a:spcBef>
              <a:buClr>
                <a:schemeClr val="dk1"/>
              </a:buClr>
              <a:buSzPct val="100000"/>
              <a:buNone/>
            </a:pPr>
            <a:endParaRPr dirty="0"/>
          </a:p>
          <a:p>
            <a:pPr marL="342900" indent="-139700">
              <a:lnSpc>
                <a:spcPct val="100000"/>
              </a:lnSpc>
              <a:spcBef>
                <a:spcPts val="640"/>
              </a:spcBef>
              <a:buClr>
                <a:schemeClr val="dk1"/>
              </a:buClr>
              <a:buSzPct val="100000"/>
              <a:buNone/>
            </a:pPr>
            <a:endParaRPr dirty="0"/>
          </a:p>
          <a:p>
            <a:pPr marL="342900" indent="-139700">
              <a:lnSpc>
                <a:spcPct val="100000"/>
              </a:lnSpc>
              <a:spcBef>
                <a:spcPts val="640"/>
              </a:spcBef>
              <a:buClr>
                <a:schemeClr val="dk1"/>
              </a:buClr>
              <a:buSzPct val="100000"/>
              <a:buNone/>
            </a:pPr>
            <a:endParaRPr dirty="0"/>
          </a:p>
        </p:txBody>
      </p:sp>
      <p:pic>
        <p:nvPicPr>
          <p:cNvPr id="1026" name="Google Shape;1026;p126"/>
          <p:cNvPicPr preferRelativeResize="0"/>
          <p:nvPr/>
        </p:nvPicPr>
        <p:blipFill rotWithShape="1">
          <a:blip r:embed="rId3">
            <a:alphaModFix/>
          </a:blip>
          <a:srcRect/>
          <a:stretch/>
        </p:blipFill>
        <p:spPr>
          <a:xfrm>
            <a:off x="7244293" y="1066800"/>
            <a:ext cx="3400425" cy="3022600"/>
          </a:xfrm>
          <a:prstGeom prst="rect">
            <a:avLst/>
          </a:prstGeom>
          <a:noFill/>
          <a:ln>
            <a:noFill/>
          </a:ln>
        </p:spPr>
      </p:pic>
      <p:sp>
        <p:nvSpPr>
          <p:cNvPr id="1027" name="Google Shape;1027;p126"/>
          <p:cNvSpPr txBox="1"/>
          <p:nvPr/>
        </p:nvSpPr>
        <p:spPr>
          <a:xfrm>
            <a:off x="7244292" y="4679146"/>
            <a:ext cx="3400500" cy="1816200"/>
          </a:xfrm>
          <a:prstGeom prst="rect">
            <a:avLst/>
          </a:prstGeom>
          <a:noFill/>
          <a:ln>
            <a:noFill/>
          </a:ln>
        </p:spPr>
        <p:txBody>
          <a:bodyPr spcFirstLastPara="1" wrap="square" lIns="91425" tIns="45700" rIns="91425" bIns="45700" anchor="t" anchorCtr="0">
            <a:spAutoFit/>
          </a:bodyPr>
          <a:lstStyle/>
          <a:p>
            <a:pPr>
              <a:buClr>
                <a:srgbClr val="000000"/>
              </a:buClr>
              <a:buSzPts val="2800"/>
            </a:pPr>
            <a:r>
              <a:rPr lang="en-US" sz="2800" b="1">
                <a:solidFill>
                  <a:srgbClr val="00B050"/>
                </a:solidFill>
                <a:latin typeface="Calibri"/>
                <a:ea typeface="Calibri"/>
                <a:cs typeface="Calibri"/>
                <a:sym typeface="Calibri"/>
              </a:rPr>
              <a:t>Market value Estimated             $235,000</a:t>
            </a:r>
            <a:endParaRPr sz="2800" b="1">
              <a:solidFill>
                <a:srgbClr val="00B050"/>
              </a:solidFill>
              <a:latin typeface="Calibri"/>
              <a:ea typeface="Calibri"/>
              <a:cs typeface="Calibri"/>
              <a:sym typeface="Calibri"/>
            </a:endParaRPr>
          </a:p>
          <a:p>
            <a:pPr>
              <a:buClr>
                <a:srgbClr val="000000"/>
              </a:buClr>
              <a:buSzPts val="2800"/>
            </a:pPr>
            <a:r>
              <a:rPr lang="en-US" sz="2000" b="1">
                <a:solidFill>
                  <a:srgbClr val="00B050"/>
                </a:solidFill>
                <a:latin typeface="Calibri"/>
                <a:ea typeface="Calibri"/>
                <a:cs typeface="Calibri"/>
                <a:sym typeface="Calibri"/>
              </a:rPr>
              <a:t>As of 5/01/2020</a:t>
            </a:r>
            <a:r>
              <a:rPr lang="en-US" sz="2800" b="1">
                <a:solidFill>
                  <a:srgbClr val="00B050"/>
                </a:solidFill>
                <a:latin typeface="Calibri"/>
                <a:ea typeface="Calibri"/>
                <a:cs typeface="Calibri"/>
                <a:sym typeface="Calibri"/>
              </a:rPr>
              <a:t> </a:t>
            </a:r>
            <a:endParaRPr sz="1400">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127"/>
          <p:cNvSpPr txBox="1">
            <a:spLocks noGrp="1"/>
          </p:cNvSpPr>
          <p:nvPr>
            <p:ph type="title"/>
          </p:nvPr>
        </p:nvSpPr>
        <p:spPr>
          <a:xfrm>
            <a:off x="2024331" y="0"/>
            <a:ext cx="8229600" cy="609600"/>
          </a:xfrm>
          <a:prstGeom prst="rect">
            <a:avLst/>
          </a:prstGeom>
          <a:noFill/>
          <a:ln>
            <a:noFill/>
          </a:ln>
        </p:spPr>
        <p:txBody>
          <a:bodyPr spcFirstLastPara="1" vert="horz" wrap="square" lIns="91425" tIns="45700" rIns="91425" bIns="45700" rtlCol="0" anchor="ctr" anchorCtr="0">
            <a:normAutofit/>
          </a:bodyPr>
          <a:lstStyle/>
          <a:p>
            <a:pPr algn="ctr">
              <a:lnSpc>
                <a:spcPct val="100000"/>
              </a:lnSpc>
              <a:spcBef>
                <a:spcPts val="0"/>
              </a:spcBef>
              <a:buClr>
                <a:schemeClr val="dk1"/>
              </a:buClr>
              <a:buSzPts val="2800"/>
            </a:pPr>
            <a:r>
              <a:rPr lang="en-US" sz="2800">
                <a:solidFill>
                  <a:srgbClr val="FF0000"/>
                </a:solidFill>
              </a:rPr>
              <a:t>17-19 Strong Place- Mortgage Statement</a:t>
            </a:r>
            <a:endParaRPr sz="2800">
              <a:solidFill>
                <a:srgbClr val="FF0000"/>
              </a:solidFill>
            </a:endParaRPr>
          </a:p>
        </p:txBody>
      </p:sp>
      <p:pic>
        <p:nvPicPr>
          <p:cNvPr id="1033" name="Google Shape;1033;p127"/>
          <p:cNvPicPr preferRelativeResize="0">
            <a:picLocks noGrp="1"/>
          </p:cNvPicPr>
          <p:nvPr>
            <p:ph type="body" idx="1"/>
          </p:nvPr>
        </p:nvPicPr>
        <p:blipFill rotWithShape="1">
          <a:blip r:embed="rId3">
            <a:alphaModFix/>
          </a:blip>
          <a:srcRect/>
          <a:stretch/>
        </p:blipFill>
        <p:spPr>
          <a:xfrm>
            <a:off x="635267" y="759125"/>
            <a:ext cx="10838047" cy="60988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p128"/>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rgbClr val="00B050"/>
              </a:buClr>
              <a:buSzPts val="3600"/>
            </a:pPr>
            <a:r>
              <a:rPr lang="en-US" sz="3600" b="1" dirty="0">
                <a:solidFill>
                  <a:srgbClr val="00B050"/>
                </a:solidFill>
              </a:rPr>
              <a:t>Rental properties as long term investment</a:t>
            </a:r>
            <a:br>
              <a:rPr lang="en-US" sz="3600" b="1" dirty="0">
                <a:solidFill>
                  <a:srgbClr val="00B050"/>
                </a:solidFill>
              </a:rPr>
            </a:br>
            <a:r>
              <a:rPr lang="en-US" sz="3600" b="1" dirty="0">
                <a:solidFill>
                  <a:srgbClr val="00B050"/>
                </a:solidFill>
              </a:rPr>
              <a:t>17-19 Strong Pl. </a:t>
            </a:r>
            <a:endParaRPr sz="3600" b="1" dirty="0">
              <a:solidFill>
                <a:srgbClr val="00B050"/>
              </a:solidFill>
            </a:endParaRPr>
          </a:p>
          <a:p>
            <a:pPr algn="ctr">
              <a:lnSpc>
                <a:spcPct val="100000"/>
              </a:lnSpc>
              <a:spcBef>
                <a:spcPts val="0"/>
              </a:spcBef>
              <a:buClr>
                <a:srgbClr val="00B050"/>
              </a:buClr>
              <a:buSzPts val="3600"/>
            </a:pPr>
            <a:r>
              <a:rPr lang="en-US" sz="3600" b="1" dirty="0">
                <a:solidFill>
                  <a:srgbClr val="FF0000"/>
                </a:solidFill>
              </a:rPr>
              <a:t>(Example)</a:t>
            </a:r>
            <a:endParaRPr sz="3600" dirty="0"/>
          </a:p>
        </p:txBody>
      </p:sp>
      <p:sp>
        <p:nvSpPr>
          <p:cNvPr id="1039" name="Google Shape;1039;p128"/>
          <p:cNvSpPr txBox="1">
            <a:spLocks noGrp="1"/>
          </p:cNvSpPr>
          <p:nvPr>
            <p:ph type="body" idx="1"/>
          </p:nvPr>
        </p:nvSpPr>
        <p:spPr>
          <a:xfrm>
            <a:off x="270933" y="1774458"/>
            <a:ext cx="11658600" cy="5021400"/>
          </a:xfrm>
          <a:prstGeom prst="rect">
            <a:avLst/>
          </a:prstGeom>
          <a:noFill/>
          <a:ln>
            <a:noFill/>
          </a:ln>
        </p:spPr>
        <p:txBody>
          <a:bodyPr spcFirstLastPara="1" vert="horz" wrap="square" lIns="91425" tIns="45700" rIns="91425" bIns="45700" rtlCol="0" anchor="t" anchorCtr="0">
            <a:normAutofit/>
          </a:bodyPr>
          <a:lstStyle/>
          <a:p>
            <a:pPr marL="342900" indent="-266700">
              <a:lnSpc>
                <a:spcPct val="100000"/>
              </a:lnSpc>
              <a:spcBef>
                <a:spcPts val="0"/>
              </a:spcBef>
              <a:buClr>
                <a:schemeClr val="dk1"/>
              </a:buClr>
              <a:buSzPct val="100000"/>
            </a:pPr>
            <a:r>
              <a:rPr lang="en-US" dirty="0"/>
              <a:t>Monthly principal gain                $422.00         ( After 8 years )</a:t>
            </a:r>
            <a:endParaRPr dirty="0"/>
          </a:p>
          <a:p>
            <a:pPr marL="342900" indent="-266700">
              <a:lnSpc>
                <a:spcPct val="100000"/>
              </a:lnSpc>
              <a:spcBef>
                <a:spcPts val="640"/>
              </a:spcBef>
              <a:buClr>
                <a:schemeClr val="dk1"/>
              </a:buClr>
              <a:buSzPct val="100000"/>
            </a:pPr>
            <a:r>
              <a:rPr lang="en-US" dirty="0"/>
              <a:t>Yearly principal gain                    $4,565.00  </a:t>
            </a:r>
            <a:endParaRPr dirty="0"/>
          </a:p>
          <a:p>
            <a:pPr marL="342900" indent="-266700">
              <a:lnSpc>
                <a:spcPct val="100000"/>
              </a:lnSpc>
              <a:spcBef>
                <a:spcPts val="640"/>
              </a:spcBef>
              <a:buClr>
                <a:schemeClr val="dk1"/>
              </a:buClr>
              <a:buSzPct val="100000"/>
            </a:pPr>
            <a:r>
              <a:rPr lang="en-US" dirty="0"/>
              <a:t>Appreciation (17 years)              261.60 %  at a rate of 7.60% per year.</a:t>
            </a:r>
            <a:endParaRPr dirty="0"/>
          </a:p>
          <a:p>
            <a:pPr marL="342900" indent="-266700">
              <a:lnSpc>
                <a:spcPct val="100000"/>
              </a:lnSpc>
              <a:spcBef>
                <a:spcPts val="640"/>
              </a:spcBef>
              <a:buClr>
                <a:schemeClr val="dk1"/>
              </a:buClr>
              <a:buSzPct val="100000"/>
            </a:pPr>
            <a:r>
              <a:rPr lang="en-US" dirty="0"/>
              <a:t>Monthly Rent Roll                       $3,000.00</a:t>
            </a:r>
            <a:endParaRPr dirty="0"/>
          </a:p>
          <a:p>
            <a:pPr marL="342900" indent="-266700">
              <a:lnSpc>
                <a:spcPct val="100000"/>
              </a:lnSpc>
              <a:spcBef>
                <a:spcPts val="640"/>
              </a:spcBef>
              <a:buClr>
                <a:schemeClr val="dk1"/>
              </a:buClr>
              <a:buSzPct val="100000"/>
            </a:pPr>
            <a:r>
              <a:rPr lang="en-US" dirty="0"/>
              <a:t>Monthly income                          $1,736.00     </a:t>
            </a:r>
            <a:endParaRPr dirty="0"/>
          </a:p>
          <a:p>
            <a:pPr marL="342900" indent="-266700">
              <a:lnSpc>
                <a:spcPct val="100000"/>
              </a:lnSpc>
              <a:spcBef>
                <a:spcPts val="640"/>
              </a:spcBef>
              <a:buClr>
                <a:srgbClr val="00B050"/>
              </a:buClr>
              <a:buSzPct val="100000"/>
            </a:pPr>
            <a:r>
              <a:rPr lang="en-US" b="1" dirty="0">
                <a:solidFill>
                  <a:srgbClr val="00B050"/>
                </a:solidFill>
              </a:rPr>
              <a:t>Net Monthly income                  $1,636.00    </a:t>
            </a:r>
            <a:r>
              <a:rPr lang="en-US" dirty="0">
                <a:solidFill>
                  <a:srgbClr val="FF0000"/>
                </a:solidFill>
              </a:rPr>
              <a:t>( After all Expenses)</a:t>
            </a:r>
            <a:endParaRPr dirty="0"/>
          </a:p>
          <a:p>
            <a:pPr marL="342900" indent="-266700">
              <a:lnSpc>
                <a:spcPct val="100000"/>
              </a:lnSpc>
              <a:spcBef>
                <a:spcPts val="640"/>
              </a:spcBef>
              <a:buClr>
                <a:schemeClr val="dk1"/>
              </a:buClr>
              <a:buSzPct val="100000"/>
            </a:pPr>
            <a:r>
              <a:rPr lang="en-US" dirty="0"/>
              <a:t>Water &amp; Sewer per-year            $1,475.00</a:t>
            </a:r>
            <a:endParaRPr dirty="0"/>
          </a:p>
          <a:p>
            <a:pPr marL="342900" indent="-266700">
              <a:lnSpc>
                <a:spcPct val="100000"/>
              </a:lnSpc>
              <a:spcBef>
                <a:spcPts val="640"/>
              </a:spcBef>
              <a:buClr>
                <a:schemeClr val="dk1"/>
              </a:buClr>
              <a:buSzPct val="100000"/>
            </a:pPr>
            <a:r>
              <a:rPr lang="en-US" dirty="0"/>
              <a:t>Water &amp; Sewer monthly            $123.00</a:t>
            </a:r>
            <a:endParaRPr dirty="0"/>
          </a:p>
          <a:p>
            <a:pPr marL="342900" indent="-139700">
              <a:lnSpc>
                <a:spcPct val="100000"/>
              </a:lnSpc>
              <a:spcBef>
                <a:spcPts val="640"/>
              </a:spcBef>
              <a:buClr>
                <a:schemeClr val="dk1"/>
              </a:buClr>
              <a:buSzPct val="100000"/>
              <a:buNone/>
            </a:pPr>
            <a:endParaRPr dirty="0"/>
          </a:p>
          <a:p>
            <a:pPr marL="342900" indent="-139700">
              <a:lnSpc>
                <a:spcPct val="100000"/>
              </a:lnSpc>
              <a:spcBef>
                <a:spcPts val="640"/>
              </a:spcBef>
              <a:buClr>
                <a:schemeClr val="dk1"/>
              </a:buClr>
              <a:buSzPct val="100000"/>
              <a:buNone/>
            </a:pPr>
            <a:endParaRPr dirty="0"/>
          </a:p>
          <a:p>
            <a:pPr marL="342900" indent="-139700">
              <a:lnSpc>
                <a:spcPct val="100000"/>
              </a:lnSpc>
              <a:spcBef>
                <a:spcPts val="640"/>
              </a:spcBef>
              <a:buClr>
                <a:schemeClr val="dk1"/>
              </a:buClr>
              <a:buSzPct val="100000"/>
              <a:buNone/>
            </a:pPr>
            <a:endParaRPr dirty="0"/>
          </a:p>
          <a:p>
            <a:pPr marL="342900" indent="-139700">
              <a:lnSpc>
                <a:spcPct val="100000"/>
              </a:lnSpc>
              <a:spcBef>
                <a:spcPts val="640"/>
              </a:spcBef>
              <a:buClr>
                <a:schemeClr val="dk1"/>
              </a:buClr>
              <a:buSzPct val="100000"/>
              <a:buNone/>
            </a:pP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Google Shape;1045;p129"/>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rmAutofit/>
          </a:bodyPr>
          <a:lstStyle/>
          <a:p>
            <a:pPr algn="ctr">
              <a:lnSpc>
                <a:spcPct val="100000"/>
              </a:lnSpc>
              <a:spcBef>
                <a:spcPts val="0"/>
              </a:spcBef>
              <a:buSzPts val="1800"/>
            </a:pPr>
            <a:r>
              <a:rPr lang="en-US" b="1">
                <a:solidFill>
                  <a:srgbClr val="FF0000"/>
                </a:solidFill>
              </a:rPr>
              <a:t>Calculating Appreciation </a:t>
            </a:r>
            <a:endParaRPr b="1">
              <a:solidFill>
                <a:srgbClr val="FF0000"/>
              </a:solidFill>
            </a:endParaRPr>
          </a:p>
        </p:txBody>
      </p:sp>
      <p:sp>
        <p:nvSpPr>
          <p:cNvPr id="1046" name="Google Shape;1046;p129"/>
          <p:cNvSpPr txBox="1">
            <a:spLocks noGrp="1"/>
          </p:cNvSpPr>
          <p:nvPr>
            <p:ph type="body" idx="1"/>
          </p:nvPr>
        </p:nvSpPr>
        <p:spPr>
          <a:xfrm>
            <a:off x="575733" y="1260909"/>
            <a:ext cx="10964334" cy="5486400"/>
          </a:xfrm>
          <a:prstGeom prst="rect">
            <a:avLst/>
          </a:prstGeom>
          <a:noFill/>
          <a:ln>
            <a:noFill/>
          </a:ln>
        </p:spPr>
        <p:txBody>
          <a:bodyPr spcFirstLastPara="1" vert="horz" wrap="square" lIns="91425" tIns="45700" rIns="91425" bIns="45700" rtlCol="0" anchor="t" anchorCtr="0">
            <a:normAutofit/>
          </a:bodyPr>
          <a:lstStyle/>
          <a:p>
            <a:pPr marL="0" indent="0">
              <a:lnSpc>
                <a:spcPct val="107916"/>
              </a:lnSpc>
              <a:spcBef>
                <a:spcPts val="0"/>
              </a:spcBef>
              <a:buSzPct val="138996"/>
              <a:buNone/>
            </a:pPr>
            <a:r>
              <a:rPr lang="en-US" sz="1400" dirty="0"/>
              <a:t> </a:t>
            </a:r>
            <a:r>
              <a:rPr lang="en-US" sz="2400" dirty="0"/>
              <a:t> To calculate appreciation, take the purchase price, let’s say it is $120,000 and the expected appreciation using the average over a 25-year span. Let’s use the average appreciation for the NY Capital Region of 3.9%. Convert 3.9% to a decimal by dividing it by 100, you should get 0.039 now add a 1. To this figure equals 1.039, then to the 25 fifth power, to replicate 25 years of appreciation, that figure will come to $312,298.53. This is an astounding figure, but not all real estate market’s see this type of appreciation trends. The appreciation rate as you can see from the example is an important factor to remember when it comes time to buy either your personal home, or any investment property. The wealth that you can accumulate over the years from owning your home or many homes can be an astounding figure, for this example the accumulation of wealth not including what one might spend on repairs over the course of 25 years was $192,298. </a:t>
            </a:r>
            <a:endParaRPr sz="2400" dirty="0"/>
          </a:p>
          <a:p>
            <a:pPr marL="0" indent="0">
              <a:lnSpc>
                <a:spcPct val="107916"/>
              </a:lnSpc>
              <a:spcBef>
                <a:spcPts val="800"/>
              </a:spcBef>
              <a:spcAft>
                <a:spcPts val="800"/>
              </a:spcAft>
              <a:buClr>
                <a:schemeClr val="dk1"/>
              </a:buClr>
              <a:buSzPct val="59459"/>
              <a:buNone/>
            </a:pPr>
            <a:endParaRPr sz="2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108"/>
          <p:cNvSpPr txBox="1">
            <a:spLocks noGrp="1"/>
          </p:cNvSpPr>
          <p:nvPr>
            <p:ph type="title"/>
          </p:nvPr>
        </p:nvSpPr>
        <p:spPr>
          <a:xfrm>
            <a:off x="3312902" y="232914"/>
            <a:ext cx="5772150" cy="22098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chemeClr val="dk2"/>
              </a:buClr>
              <a:buSzPts val="4800"/>
            </a:pPr>
            <a:r>
              <a:rPr lang="en-US" sz="4000" b="1" dirty="0">
                <a:solidFill>
                  <a:schemeClr val="dk2"/>
                </a:solidFill>
              </a:rPr>
              <a:t>Residential Real Estate Investment Properties 1-4 Family Rentals</a:t>
            </a:r>
            <a:endParaRPr sz="4000" b="1" dirty="0">
              <a:solidFill>
                <a:schemeClr val="dk2"/>
              </a:solidFill>
            </a:endParaRPr>
          </a:p>
        </p:txBody>
      </p:sp>
      <p:sp>
        <p:nvSpPr>
          <p:cNvPr id="888" name="Google Shape;888;p108"/>
          <p:cNvSpPr txBox="1">
            <a:spLocks noGrp="1"/>
          </p:cNvSpPr>
          <p:nvPr>
            <p:ph type="body" idx="1"/>
          </p:nvPr>
        </p:nvSpPr>
        <p:spPr>
          <a:xfrm>
            <a:off x="3018526" y="2858219"/>
            <a:ext cx="6172200" cy="3535364"/>
          </a:xfrm>
          <a:prstGeom prst="rect">
            <a:avLst/>
          </a:prstGeom>
          <a:noFill/>
          <a:ln>
            <a:noFill/>
          </a:ln>
        </p:spPr>
        <p:txBody>
          <a:bodyPr spcFirstLastPara="1" vert="horz" wrap="square" lIns="91425" tIns="45700" rIns="91425" bIns="45700" rtlCol="0" anchor="t" anchorCtr="0">
            <a:noAutofit/>
          </a:bodyPr>
          <a:lstStyle/>
          <a:p>
            <a:pPr marL="0" indent="0" algn="ctr">
              <a:lnSpc>
                <a:spcPct val="100000"/>
              </a:lnSpc>
              <a:spcBef>
                <a:spcPts val="0"/>
              </a:spcBef>
              <a:buClr>
                <a:schemeClr val="dk1"/>
              </a:buClr>
              <a:buSzPts val="4000"/>
              <a:buNone/>
            </a:pPr>
            <a:r>
              <a:rPr lang="en-US" sz="3600" b="1" i="1" dirty="0"/>
              <a:t>Create Passive Income, Buying And Holding Multi Unit Properties </a:t>
            </a:r>
            <a:endParaRPr sz="3600" b="1" dirty="0"/>
          </a:p>
          <a:p>
            <a:pPr marL="0" indent="0" algn="ctr">
              <a:lnSpc>
                <a:spcPct val="100000"/>
              </a:lnSpc>
              <a:spcBef>
                <a:spcPts val="800"/>
              </a:spcBef>
              <a:buClr>
                <a:schemeClr val="dk1"/>
              </a:buClr>
              <a:buSzPts val="4000"/>
              <a:buNone/>
            </a:pPr>
            <a:r>
              <a:rPr lang="en-US" sz="3600" b="1" i="1" dirty="0"/>
              <a:t>1-4 Family Rentals</a:t>
            </a:r>
            <a:endParaRPr sz="3600" b="1" dirty="0"/>
          </a:p>
          <a:p>
            <a:pPr marL="0" indent="0" algn="ctr">
              <a:lnSpc>
                <a:spcPct val="100000"/>
              </a:lnSpc>
              <a:spcBef>
                <a:spcPts val="800"/>
              </a:spcBef>
              <a:buClr>
                <a:schemeClr val="dk1"/>
              </a:buClr>
              <a:buSzPts val="4000"/>
              <a:buNone/>
            </a:pPr>
            <a:r>
              <a:rPr lang="en-US" sz="3600" b="1" i="1" dirty="0"/>
              <a:t>Long and short term holding options.</a:t>
            </a:r>
            <a:endParaRPr sz="3600" b="1" dirty="0"/>
          </a:p>
          <a:p>
            <a:pPr marL="342900" indent="-88900" algn="ctr">
              <a:lnSpc>
                <a:spcPct val="100000"/>
              </a:lnSpc>
              <a:spcBef>
                <a:spcPts val="800"/>
              </a:spcBef>
              <a:buClr>
                <a:schemeClr val="dk1"/>
              </a:buClr>
              <a:buSzPts val="4000"/>
              <a:buNone/>
            </a:pPr>
            <a:endParaRPr sz="4000" i="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130"/>
          <p:cNvSpPr txBox="1">
            <a:spLocks noGrp="1"/>
          </p:cNvSpPr>
          <p:nvPr>
            <p:ph type="title"/>
          </p:nvPr>
        </p:nvSpPr>
        <p:spPr>
          <a:xfrm>
            <a:off x="1989826" y="0"/>
            <a:ext cx="8229600" cy="785004"/>
          </a:xfrm>
          <a:prstGeom prst="rect">
            <a:avLst/>
          </a:prstGeom>
          <a:noFill/>
          <a:ln>
            <a:noFill/>
          </a:ln>
        </p:spPr>
        <p:txBody>
          <a:bodyPr spcFirstLastPara="1" vert="horz" wrap="square" lIns="91425" tIns="45700" rIns="91425" bIns="45700" rtlCol="0" anchor="ctr" anchorCtr="0">
            <a:normAutofit/>
          </a:bodyPr>
          <a:lstStyle/>
          <a:p>
            <a:pPr algn="ctr">
              <a:lnSpc>
                <a:spcPct val="100000"/>
              </a:lnSpc>
              <a:spcBef>
                <a:spcPts val="0"/>
              </a:spcBef>
              <a:buSzPts val="1800"/>
            </a:pPr>
            <a:r>
              <a:rPr lang="en-US" sz="4000" b="1">
                <a:solidFill>
                  <a:srgbClr val="FF0000"/>
                </a:solidFill>
              </a:rPr>
              <a:t>Forced Appreciation</a:t>
            </a:r>
            <a:endParaRPr sz="4000" b="1">
              <a:solidFill>
                <a:srgbClr val="FF0000"/>
              </a:solidFill>
            </a:endParaRPr>
          </a:p>
        </p:txBody>
      </p:sp>
      <p:sp>
        <p:nvSpPr>
          <p:cNvPr id="1053" name="Google Shape;1053;p130"/>
          <p:cNvSpPr txBox="1">
            <a:spLocks noGrp="1"/>
          </p:cNvSpPr>
          <p:nvPr>
            <p:ph type="body" idx="1"/>
          </p:nvPr>
        </p:nvSpPr>
        <p:spPr>
          <a:xfrm>
            <a:off x="664143" y="688374"/>
            <a:ext cx="10857297" cy="5972307"/>
          </a:xfrm>
          <a:prstGeom prst="rect">
            <a:avLst/>
          </a:prstGeom>
          <a:noFill/>
          <a:ln>
            <a:noFill/>
          </a:ln>
        </p:spPr>
        <p:txBody>
          <a:bodyPr spcFirstLastPara="1" vert="horz" wrap="square" lIns="91425" tIns="45700" rIns="91425" bIns="45700" rtlCol="0" anchor="t" anchorCtr="0">
            <a:noAutofit/>
          </a:bodyPr>
          <a:lstStyle/>
          <a:p>
            <a:pPr marL="0" indent="0">
              <a:lnSpc>
                <a:spcPct val="87916"/>
              </a:lnSpc>
              <a:spcBef>
                <a:spcPts val="0"/>
              </a:spcBef>
              <a:buClr>
                <a:schemeClr val="dk1"/>
              </a:buClr>
              <a:buSzPts val="1100"/>
              <a:buNone/>
            </a:pPr>
            <a:endParaRPr lang="en-US" sz="2400" dirty="0"/>
          </a:p>
          <a:p>
            <a:pPr marL="0" indent="0">
              <a:lnSpc>
                <a:spcPct val="87916"/>
              </a:lnSpc>
              <a:spcBef>
                <a:spcPts val="0"/>
              </a:spcBef>
              <a:buClr>
                <a:schemeClr val="dk1"/>
              </a:buClr>
              <a:buSzPts val="1100"/>
              <a:buNone/>
            </a:pPr>
            <a:r>
              <a:rPr lang="en-US" sz="2400" dirty="0"/>
              <a:t>There are TWO forms of appreciation, one is appreciation over time with current and future market trends of housing, and years of properly maintaining the home. The second form of appreciation is FORCED, for this, is another reason why real estate is such an attractive investment vehicle. “Forced Appreciation”,  Forced appreciation is when an owner does many repairs, OR major improvements (Capital Improvement) whether it is cosmetic or a major repair, just simply painting your home can be considered forced appreciation. Addressing the curb appeal of your home is one of the best home improvements you can make. These repairs can be done over a short period of time or long period of time. Doing multiple repairs to a home to increase the home's value over short or long period of time is what makes real estate so exciting. Most people buy a home either under market value or at market value. The excitement of buying a home generally leads to making some improvements right away to make the home feel like your own, and because of these improvements the home’s value increases. How much? Depends greatly on the type of improvements that were made , like kitchens, bathrooms, adding a room Etc.. and the quality of workmanship.</a:t>
            </a:r>
            <a:endParaRPr sz="2400" dirty="0"/>
          </a:p>
          <a:p>
            <a:pPr marL="0" indent="0">
              <a:lnSpc>
                <a:spcPct val="80000"/>
              </a:lnSpc>
              <a:spcBef>
                <a:spcPts val="800"/>
              </a:spcBef>
              <a:buSzPts val="1800"/>
              <a:buNone/>
            </a:pP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p133"/>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rmAutofit/>
          </a:bodyPr>
          <a:lstStyle/>
          <a:p>
            <a:pPr algn="ctr">
              <a:lnSpc>
                <a:spcPct val="100000"/>
              </a:lnSpc>
              <a:spcBef>
                <a:spcPts val="0"/>
              </a:spcBef>
              <a:buClr>
                <a:schemeClr val="dk1"/>
              </a:buClr>
              <a:buSzPts val="4400"/>
            </a:pPr>
            <a:r>
              <a:rPr lang="en-US" b="1"/>
              <a:t>Capitalization Rate   </a:t>
            </a:r>
            <a:r>
              <a:rPr lang="en-US" b="1">
                <a:solidFill>
                  <a:srgbClr val="FF0000"/>
                </a:solidFill>
              </a:rPr>
              <a:t>(Cap Rate)</a:t>
            </a:r>
            <a:endParaRPr/>
          </a:p>
        </p:txBody>
      </p:sp>
      <p:sp>
        <p:nvSpPr>
          <p:cNvPr id="1072" name="Google Shape;1072;p133"/>
          <p:cNvSpPr txBox="1">
            <a:spLocks noGrp="1"/>
          </p:cNvSpPr>
          <p:nvPr>
            <p:ph type="body" idx="1"/>
          </p:nvPr>
        </p:nvSpPr>
        <p:spPr>
          <a:xfrm>
            <a:off x="510139" y="1295402"/>
            <a:ext cx="11203806" cy="5287961"/>
          </a:xfrm>
          <a:prstGeom prst="rect">
            <a:avLst/>
          </a:prstGeom>
          <a:noFill/>
          <a:ln>
            <a:noFill/>
          </a:ln>
        </p:spPr>
        <p:txBody>
          <a:bodyPr spcFirstLastPara="1" vert="horz" wrap="square" lIns="91425" tIns="45700" rIns="91425" bIns="45700" rtlCol="0" anchor="t" anchorCtr="0">
            <a:normAutofit/>
          </a:bodyPr>
          <a:lstStyle/>
          <a:p>
            <a:pPr marL="342900" indent="-342900">
              <a:lnSpc>
                <a:spcPct val="100000"/>
              </a:lnSpc>
              <a:spcBef>
                <a:spcPts val="0"/>
              </a:spcBef>
              <a:buClr>
                <a:schemeClr val="dk1"/>
              </a:buClr>
              <a:buSzPts val="3200"/>
            </a:pPr>
            <a:r>
              <a:rPr lang="en-US" dirty="0"/>
              <a:t>The </a:t>
            </a:r>
            <a:r>
              <a:rPr lang="en-US" b="1" dirty="0"/>
              <a:t>cap rate</a:t>
            </a:r>
            <a:r>
              <a:rPr lang="en-US" dirty="0"/>
              <a:t> is the ratio between the net income of  (NOI) the </a:t>
            </a:r>
            <a:r>
              <a:rPr lang="en-US" b="1" dirty="0"/>
              <a:t>property</a:t>
            </a:r>
            <a:r>
              <a:rPr lang="en-US" dirty="0"/>
              <a:t> and its original price or capital cost. </a:t>
            </a:r>
            <a:r>
              <a:rPr lang="en-US" b="1" dirty="0"/>
              <a:t>Cap rate</a:t>
            </a:r>
            <a:r>
              <a:rPr lang="en-US" dirty="0"/>
              <a:t> is expressed as a percentage.</a:t>
            </a:r>
            <a:endParaRPr dirty="0"/>
          </a:p>
          <a:p>
            <a:pPr marL="342900" indent="-342900">
              <a:lnSpc>
                <a:spcPct val="100000"/>
              </a:lnSpc>
              <a:spcBef>
                <a:spcPts val="640"/>
              </a:spcBef>
              <a:buClr>
                <a:schemeClr val="dk1"/>
              </a:buClr>
              <a:buSzPts val="3200"/>
            </a:pPr>
            <a:r>
              <a:rPr lang="en-US" dirty="0"/>
              <a:t>Cap rate of 17-19 Strong Place, original purchase price $65,000</a:t>
            </a:r>
            <a:endParaRPr dirty="0"/>
          </a:p>
          <a:p>
            <a:pPr marL="342900" indent="-342900">
              <a:lnSpc>
                <a:spcPct val="100000"/>
              </a:lnSpc>
              <a:spcBef>
                <a:spcPts val="640"/>
              </a:spcBef>
              <a:buClr>
                <a:schemeClr val="dk1"/>
              </a:buClr>
              <a:buSzPts val="3200"/>
            </a:pPr>
            <a:r>
              <a:rPr lang="en-US" dirty="0"/>
              <a:t>Rehab &amp; remodeling cost $45,000 -  </a:t>
            </a:r>
            <a:endParaRPr dirty="0"/>
          </a:p>
          <a:p>
            <a:pPr marL="342900" indent="-342900">
              <a:lnSpc>
                <a:spcPct val="100000"/>
              </a:lnSpc>
              <a:spcBef>
                <a:spcPts val="640"/>
              </a:spcBef>
              <a:buClr>
                <a:schemeClr val="dk1"/>
              </a:buClr>
              <a:buSzPts val="3200"/>
            </a:pPr>
            <a:r>
              <a:rPr lang="en-US" dirty="0"/>
              <a:t>$1,636  (NOI)  divided by $110,000  (Purchase Price &amp; Rehab Cost)</a:t>
            </a:r>
            <a:endParaRPr dirty="0"/>
          </a:p>
          <a:p>
            <a:pPr marL="342900" indent="-342900">
              <a:lnSpc>
                <a:spcPct val="100000"/>
              </a:lnSpc>
              <a:spcBef>
                <a:spcPts val="640"/>
              </a:spcBef>
              <a:buClr>
                <a:schemeClr val="dk1"/>
              </a:buClr>
              <a:buSzPts val="3200"/>
            </a:pPr>
            <a:r>
              <a:rPr lang="en-US" dirty="0"/>
              <a:t>Total cost $110,000  (Equals)  14.8 % Cap Rate (This property  performs above average.)</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72DE6-C4E0-0CD3-3E23-28B238624B15}"/>
              </a:ext>
            </a:extLst>
          </p:cNvPr>
          <p:cNvSpPr>
            <a:spLocks noGrp="1"/>
          </p:cNvSpPr>
          <p:nvPr>
            <p:ph type="title"/>
          </p:nvPr>
        </p:nvSpPr>
        <p:spPr/>
        <p:txBody>
          <a:bodyPr>
            <a:normAutofit fontScale="90000"/>
          </a:bodyPr>
          <a:lstStyle/>
          <a:p>
            <a:r>
              <a:rPr lang="en-US" dirty="0"/>
              <a:t>Capitalization Rates Should NOT be Used as a sole factor to determine a investment properties value.</a:t>
            </a:r>
          </a:p>
        </p:txBody>
      </p:sp>
      <p:sp>
        <p:nvSpPr>
          <p:cNvPr id="3" name="Content Placeholder 2">
            <a:extLst>
              <a:ext uri="{FF2B5EF4-FFF2-40B4-BE49-F238E27FC236}">
                <a16:creationId xmlns:a16="http://schemas.microsoft.com/office/drawing/2014/main" id="{9F53B564-4102-72C0-2A45-64AAE6C364FE}"/>
              </a:ext>
            </a:extLst>
          </p:cNvPr>
          <p:cNvSpPr>
            <a:spLocks noGrp="1"/>
          </p:cNvSpPr>
          <p:nvPr>
            <p:ph idx="1"/>
          </p:nvPr>
        </p:nvSpPr>
        <p:spPr>
          <a:xfrm>
            <a:off x="838200" y="1825625"/>
            <a:ext cx="10515600" cy="4346575"/>
          </a:xfrm>
        </p:spPr>
        <p:txBody>
          <a:bodyPr/>
          <a:lstStyle/>
          <a:p>
            <a:r>
              <a:rPr lang="en-US" b="0" i="0" dirty="0">
                <a:solidFill>
                  <a:srgbClr val="111111"/>
                </a:solidFill>
                <a:effectLst/>
                <a:latin typeface="SourceSansPro"/>
              </a:rPr>
              <a:t>While the cap rate can be useful for quickly comparing the relative value of similar real estate investments in the market, it should not be used as the sole indicator of an investment’s strength because it does not take into account </a:t>
            </a:r>
            <a:r>
              <a:rPr lang="en-US" b="0" i="0" u="sng" dirty="0">
                <a:solidFill>
                  <a:srgbClr val="111111"/>
                </a:solidFill>
                <a:effectLst/>
                <a:latin typeface="SourceSansPro"/>
              </a:rPr>
              <a:t>leverage</a:t>
            </a:r>
            <a:r>
              <a:rPr lang="en-US" b="0" i="0" dirty="0">
                <a:solidFill>
                  <a:srgbClr val="111111"/>
                </a:solidFill>
                <a:effectLst/>
                <a:latin typeface="SourceSansPro"/>
              </a:rPr>
              <a:t>, </a:t>
            </a:r>
            <a:r>
              <a:rPr lang="en-US" b="0" i="0" u="sng" dirty="0">
                <a:solidFill>
                  <a:srgbClr val="111111"/>
                </a:solidFill>
                <a:effectLst/>
                <a:latin typeface="SourceSansPro"/>
              </a:rPr>
              <a:t>the time value of money</a:t>
            </a:r>
            <a:r>
              <a:rPr lang="en-US" b="0" i="0" dirty="0">
                <a:solidFill>
                  <a:srgbClr val="111111"/>
                </a:solidFill>
                <a:effectLst/>
                <a:latin typeface="SourceSansPro"/>
              </a:rPr>
              <a:t>, and </a:t>
            </a:r>
            <a:r>
              <a:rPr lang="en-US" b="0" i="0" u="sng" dirty="0">
                <a:solidFill>
                  <a:srgbClr val="111111"/>
                </a:solidFill>
                <a:effectLst/>
                <a:latin typeface="SourceSansPro"/>
              </a:rPr>
              <a:t>future cash flows from property improvements, among other factors.</a:t>
            </a:r>
          </a:p>
          <a:p>
            <a:r>
              <a:rPr lang="en-US" dirty="0">
                <a:solidFill>
                  <a:srgbClr val="111111"/>
                </a:solidFill>
                <a:latin typeface="SourceSansPro"/>
              </a:rPr>
              <a:t>For instance- Improving (remodeling) one single apartment can greatly affect the monthly rent the apartment can receive from a prospective tenant. </a:t>
            </a:r>
          </a:p>
          <a:p>
            <a:r>
              <a:rPr lang="en-US" dirty="0">
                <a:solidFill>
                  <a:srgbClr val="111111"/>
                </a:solidFill>
                <a:latin typeface="SourceSansPro"/>
              </a:rPr>
              <a:t>There are many variable options to Cap Rate formulas, all depends if your buying or selling.</a:t>
            </a:r>
          </a:p>
          <a:p>
            <a:endParaRPr lang="en-US" dirty="0"/>
          </a:p>
        </p:txBody>
      </p:sp>
    </p:spTree>
    <p:extLst>
      <p:ext uri="{BB962C8B-B14F-4D97-AF65-F5344CB8AC3E}">
        <p14:creationId xmlns:p14="http://schemas.microsoft.com/office/powerpoint/2010/main" val="3997817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sp>
        <p:nvSpPr>
          <p:cNvPr id="1077" name="Google Shape;1077;p134"/>
          <p:cNvSpPr txBox="1">
            <a:spLocks noGrp="1"/>
          </p:cNvSpPr>
          <p:nvPr>
            <p:ph type="title"/>
          </p:nvPr>
        </p:nvSpPr>
        <p:spPr>
          <a:xfrm>
            <a:off x="2006600" y="0"/>
            <a:ext cx="8229600" cy="1143000"/>
          </a:xfrm>
          <a:prstGeom prst="rect">
            <a:avLst/>
          </a:prstGeom>
          <a:noFill/>
          <a:ln>
            <a:noFill/>
          </a:ln>
        </p:spPr>
        <p:txBody>
          <a:bodyPr spcFirstLastPara="1" vert="horz" wrap="square" lIns="91425" tIns="45700" rIns="91425" bIns="45700" rtlCol="0" anchor="ctr" anchorCtr="0">
            <a:normAutofit/>
          </a:bodyPr>
          <a:lstStyle/>
          <a:p>
            <a:pPr algn="ctr">
              <a:lnSpc>
                <a:spcPct val="100000"/>
              </a:lnSpc>
              <a:spcBef>
                <a:spcPts val="0"/>
              </a:spcBef>
              <a:buClr>
                <a:srgbClr val="00B050"/>
              </a:buClr>
              <a:buSzPts val="2800"/>
            </a:pPr>
            <a:r>
              <a:rPr lang="en-US" sz="2800" b="1">
                <a:solidFill>
                  <a:srgbClr val="00B050"/>
                </a:solidFill>
              </a:rPr>
              <a:t>Investment properties –VS- 401 K retirement plans</a:t>
            </a:r>
            <a:br>
              <a:rPr lang="en-US" sz="2800" b="1">
                <a:solidFill>
                  <a:srgbClr val="00B050"/>
                </a:solidFill>
              </a:rPr>
            </a:br>
            <a:r>
              <a:rPr lang="en-US" sz="2800" b="1">
                <a:solidFill>
                  <a:srgbClr val="00B050"/>
                </a:solidFill>
              </a:rPr>
              <a:t>17-19 Strong Pl. </a:t>
            </a:r>
            <a:r>
              <a:rPr lang="en-US" sz="2800" b="1">
                <a:solidFill>
                  <a:srgbClr val="FF0000"/>
                </a:solidFill>
              </a:rPr>
              <a:t>(Example)</a:t>
            </a:r>
            <a:endParaRPr sz="2800"/>
          </a:p>
        </p:txBody>
      </p:sp>
      <p:sp>
        <p:nvSpPr>
          <p:cNvPr id="1078" name="Google Shape;1078;p134"/>
          <p:cNvSpPr txBox="1">
            <a:spLocks noGrp="1"/>
          </p:cNvSpPr>
          <p:nvPr>
            <p:ph type="body" idx="1"/>
          </p:nvPr>
        </p:nvSpPr>
        <p:spPr>
          <a:xfrm>
            <a:off x="750771" y="1143000"/>
            <a:ext cx="10664791" cy="5338800"/>
          </a:xfrm>
          <a:prstGeom prst="rect">
            <a:avLst/>
          </a:prstGeom>
          <a:noFill/>
          <a:ln>
            <a:noFill/>
          </a:ln>
        </p:spPr>
        <p:txBody>
          <a:bodyPr spcFirstLastPara="1" vert="horz" wrap="square" lIns="91425" tIns="45700" rIns="91425" bIns="45700" rtlCol="0" anchor="t" anchorCtr="0">
            <a:noAutofit/>
          </a:bodyPr>
          <a:lstStyle/>
          <a:p>
            <a:pPr marL="342900" indent="-294576">
              <a:spcBef>
                <a:spcPts val="0"/>
              </a:spcBef>
              <a:buSzPts val="2199"/>
            </a:pPr>
            <a:r>
              <a:rPr lang="en-US" sz="2400" dirty="0"/>
              <a:t>Yearly appreciation gain 3.9%   $4,290.00</a:t>
            </a:r>
            <a:endParaRPr sz="2400" dirty="0"/>
          </a:p>
          <a:p>
            <a:pPr marL="342900" indent="-330137">
              <a:spcBef>
                <a:spcPts val="592"/>
              </a:spcBef>
              <a:buClr>
                <a:schemeClr val="dk1"/>
              </a:buClr>
              <a:buSzPts val="2759"/>
            </a:pPr>
            <a:r>
              <a:rPr lang="en-US" sz="2400" dirty="0"/>
              <a:t>Yearly principal gain                    $4,565.00</a:t>
            </a:r>
            <a:endParaRPr sz="2400" dirty="0"/>
          </a:p>
          <a:p>
            <a:pPr marL="342900" indent="-154940">
              <a:spcBef>
                <a:spcPts val="592"/>
              </a:spcBef>
              <a:buSzPts val="2759"/>
              <a:buNone/>
            </a:pPr>
            <a:endParaRPr sz="2400" dirty="0"/>
          </a:p>
          <a:p>
            <a:pPr marL="342900" indent="-330137">
              <a:spcBef>
                <a:spcPts val="592"/>
              </a:spcBef>
              <a:buClr>
                <a:schemeClr val="dk1"/>
              </a:buClr>
              <a:buSzPts val="2759"/>
            </a:pPr>
            <a:r>
              <a:rPr lang="en-US" sz="2400" dirty="0"/>
              <a:t>Monthly Rent Roll                       $3,000.00</a:t>
            </a:r>
            <a:endParaRPr sz="2400" dirty="0"/>
          </a:p>
          <a:p>
            <a:pPr marL="342900" indent="-330137">
              <a:spcBef>
                <a:spcPts val="592"/>
              </a:spcBef>
              <a:buClr>
                <a:schemeClr val="dk1"/>
              </a:buClr>
              <a:buSzPts val="2759"/>
            </a:pPr>
            <a:r>
              <a:rPr lang="en-US" sz="2400" dirty="0"/>
              <a:t>Monthly income                          $1,736.00      </a:t>
            </a:r>
            <a:r>
              <a:rPr lang="en-US" sz="2400" dirty="0">
                <a:solidFill>
                  <a:srgbClr val="FF0000"/>
                </a:solidFill>
              </a:rPr>
              <a:t>(After Mortgage)</a:t>
            </a:r>
            <a:endParaRPr sz="2400" dirty="0"/>
          </a:p>
          <a:p>
            <a:pPr marL="342900" indent="-330137">
              <a:spcBef>
                <a:spcPts val="592"/>
              </a:spcBef>
              <a:buClr>
                <a:srgbClr val="00B050"/>
              </a:buClr>
              <a:buSzPts val="2759"/>
            </a:pPr>
            <a:r>
              <a:rPr lang="en-US" sz="2400" b="1" dirty="0">
                <a:solidFill>
                  <a:srgbClr val="00B050"/>
                </a:solidFill>
              </a:rPr>
              <a:t>Net Monthly income                  $1,636.00     </a:t>
            </a:r>
            <a:r>
              <a:rPr lang="en-US" sz="2400" dirty="0">
                <a:solidFill>
                  <a:srgbClr val="FF0000"/>
                </a:solidFill>
              </a:rPr>
              <a:t>(After All  Expenses)</a:t>
            </a:r>
            <a:endParaRPr sz="2400" dirty="0"/>
          </a:p>
          <a:p>
            <a:pPr marL="342900" indent="-330137">
              <a:spcBef>
                <a:spcPts val="592"/>
              </a:spcBef>
              <a:buClr>
                <a:schemeClr val="dk1"/>
              </a:buClr>
              <a:buSzPts val="2759"/>
            </a:pPr>
            <a:r>
              <a:rPr lang="en-US" sz="2400" dirty="0"/>
              <a:t>Water &amp; Sewer per-year            $1,475.00</a:t>
            </a:r>
            <a:endParaRPr sz="2400" dirty="0"/>
          </a:p>
          <a:p>
            <a:pPr marL="342900" indent="-330137">
              <a:spcBef>
                <a:spcPts val="592"/>
              </a:spcBef>
              <a:buClr>
                <a:schemeClr val="dk1"/>
              </a:buClr>
              <a:buSzPts val="2759"/>
            </a:pPr>
            <a:r>
              <a:rPr lang="en-US" sz="2400" dirty="0"/>
              <a:t>Water &amp; Sewer monthly            $123.00</a:t>
            </a:r>
            <a:endParaRPr sz="2400" dirty="0"/>
          </a:p>
          <a:p>
            <a:pPr marL="342900" indent="-330137">
              <a:spcBef>
                <a:spcPts val="592"/>
              </a:spcBef>
              <a:buClr>
                <a:schemeClr val="dk1"/>
              </a:buClr>
              <a:buSzPts val="2759"/>
            </a:pPr>
            <a:r>
              <a:rPr lang="en-US" sz="2400" dirty="0"/>
              <a:t>Typically Minus out 2%-8% rental loss per year. (Depending on Location)</a:t>
            </a:r>
            <a:endParaRPr sz="2400" dirty="0"/>
          </a:p>
          <a:p>
            <a:pPr marL="342900" indent="-330137">
              <a:spcBef>
                <a:spcPts val="592"/>
              </a:spcBef>
              <a:buClr>
                <a:schemeClr val="dk1"/>
              </a:buClr>
              <a:buSzPts val="2759"/>
            </a:pPr>
            <a:r>
              <a:rPr lang="en-US" sz="2400" dirty="0"/>
              <a:t>Yearly gross rents $36,000  - Yearly rent loss $1,800.00</a:t>
            </a:r>
            <a:endParaRPr sz="2400" dirty="0"/>
          </a:p>
          <a:p>
            <a:pPr marL="342900" indent="-330137">
              <a:spcBef>
                <a:spcPts val="592"/>
              </a:spcBef>
              <a:buClr>
                <a:schemeClr val="dk1"/>
              </a:buClr>
              <a:buSzPts val="2759"/>
            </a:pPr>
            <a:r>
              <a:rPr lang="en-US" sz="2400" dirty="0"/>
              <a:t>Calculated yearly rent roll    </a:t>
            </a:r>
            <a:r>
              <a:rPr lang="en-US" sz="2400" b="1" dirty="0">
                <a:solidFill>
                  <a:srgbClr val="00B050"/>
                </a:solidFill>
              </a:rPr>
              <a:t>$17,832.00       (After all expenses)</a:t>
            </a:r>
            <a:endParaRPr sz="2400" dirty="0"/>
          </a:p>
          <a:p>
            <a:pPr marL="342900" indent="-154940">
              <a:spcBef>
                <a:spcPts val="592"/>
              </a:spcBef>
              <a:buClr>
                <a:schemeClr val="dk1"/>
              </a:buClr>
              <a:buSzPts val="1280"/>
              <a:buNone/>
            </a:pPr>
            <a:endParaRPr sz="2759" dirty="0"/>
          </a:p>
          <a:p>
            <a:pPr marL="342900" indent="-154940">
              <a:spcBef>
                <a:spcPts val="592"/>
              </a:spcBef>
              <a:buClr>
                <a:schemeClr val="dk1"/>
              </a:buClr>
              <a:buSzPts val="1280"/>
              <a:buNone/>
            </a:pPr>
            <a:endParaRPr sz="2759" dirty="0"/>
          </a:p>
          <a:p>
            <a:pPr marL="342900" indent="-154940">
              <a:spcBef>
                <a:spcPts val="592"/>
              </a:spcBef>
              <a:buClr>
                <a:schemeClr val="dk1"/>
              </a:buClr>
              <a:buSzPts val="1280"/>
              <a:buNone/>
            </a:pPr>
            <a:endParaRPr sz="2380" dirty="0"/>
          </a:p>
          <a:p>
            <a:pPr marL="342900" indent="-154940">
              <a:spcBef>
                <a:spcPts val="592"/>
              </a:spcBef>
              <a:buClr>
                <a:schemeClr val="dk1"/>
              </a:buClr>
              <a:buSzPts val="1280"/>
              <a:buNone/>
            </a:pPr>
            <a:endParaRPr sz="2380" dirty="0"/>
          </a:p>
          <a:p>
            <a:pPr marL="342900" indent="-154940">
              <a:spcBef>
                <a:spcPts val="592"/>
              </a:spcBef>
              <a:buClr>
                <a:schemeClr val="dk1"/>
              </a:buClr>
              <a:buSzPts val="1280"/>
              <a:buNone/>
            </a:pPr>
            <a:endParaRPr sz="238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p135"/>
          <p:cNvSpPr txBox="1">
            <a:spLocks noGrp="1"/>
          </p:cNvSpPr>
          <p:nvPr>
            <p:ph type="title"/>
          </p:nvPr>
        </p:nvSpPr>
        <p:spPr>
          <a:xfrm>
            <a:off x="2974206" y="274638"/>
            <a:ext cx="8672362" cy="1143000"/>
          </a:xfrm>
          <a:prstGeom prst="rect">
            <a:avLst/>
          </a:prstGeom>
          <a:noFill/>
          <a:ln>
            <a:noFill/>
          </a:ln>
        </p:spPr>
        <p:txBody>
          <a:bodyPr spcFirstLastPara="1" vert="horz" wrap="square" lIns="91425" tIns="45700" rIns="91425" bIns="45700" rtlCol="0" anchor="ctr" anchorCtr="0">
            <a:normAutofit/>
          </a:bodyPr>
          <a:lstStyle/>
          <a:p>
            <a:pPr algn="ctr">
              <a:lnSpc>
                <a:spcPct val="100000"/>
              </a:lnSpc>
              <a:spcBef>
                <a:spcPts val="0"/>
              </a:spcBef>
              <a:buClr>
                <a:schemeClr val="dk1"/>
              </a:buClr>
              <a:buSzPts val="4400"/>
            </a:pPr>
            <a:r>
              <a:rPr lang="en-US" b="1" dirty="0"/>
              <a:t>17 Idlewild Park Watervliet - 3 Unit</a:t>
            </a:r>
            <a:endParaRPr b="1" dirty="0"/>
          </a:p>
        </p:txBody>
      </p:sp>
      <p:pic>
        <p:nvPicPr>
          <p:cNvPr id="1084" name="Google Shape;1084;p135"/>
          <p:cNvPicPr preferRelativeResize="0">
            <a:picLocks noGrp="1"/>
          </p:cNvPicPr>
          <p:nvPr>
            <p:ph type="body" idx="1"/>
          </p:nvPr>
        </p:nvPicPr>
        <p:blipFill rotWithShape="1">
          <a:blip r:embed="rId3">
            <a:alphaModFix/>
          </a:blip>
          <a:srcRect/>
          <a:stretch/>
        </p:blipFill>
        <p:spPr>
          <a:xfrm>
            <a:off x="3570973" y="1320902"/>
            <a:ext cx="7738711" cy="5537098"/>
          </a:xfrm>
          <a:prstGeom prst="rect">
            <a:avLst/>
          </a:prstGeom>
          <a:noFill/>
          <a:ln>
            <a:noFill/>
          </a:ln>
        </p:spPr>
      </p:pic>
      <p:sp>
        <p:nvSpPr>
          <p:cNvPr id="2" name="TextBox 1">
            <a:extLst>
              <a:ext uri="{FF2B5EF4-FFF2-40B4-BE49-F238E27FC236}">
                <a16:creationId xmlns:a16="http://schemas.microsoft.com/office/drawing/2014/main" id="{6525C60F-AF83-B7EC-BA80-22A0F1AEB36E}"/>
              </a:ext>
            </a:extLst>
          </p:cNvPr>
          <p:cNvSpPr txBox="1"/>
          <p:nvPr/>
        </p:nvSpPr>
        <p:spPr>
          <a:xfrm>
            <a:off x="288758" y="404259"/>
            <a:ext cx="3060834" cy="2739211"/>
          </a:xfrm>
          <a:prstGeom prst="rect">
            <a:avLst/>
          </a:prstGeom>
          <a:noFill/>
        </p:spPr>
        <p:txBody>
          <a:bodyPr wrap="square" rtlCol="0">
            <a:spAutoFit/>
          </a:bodyPr>
          <a:lstStyle/>
          <a:p>
            <a:r>
              <a:rPr lang="en-US" sz="4400" b="1" dirty="0">
                <a:solidFill>
                  <a:srgbClr val="FF0000"/>
                </a:solidFill>
              </a:rPr>
              <a:t>House Hack</a:t>
            </a:r>
          </a:p>
          <a:p>
            <a:endParaRPr lang="en-US" sz="4400" b="1" dirty="0">
              <a:solidFill>
                <a:srgbClr val="FF0000"/>
              </a:solidFill>
            </a:endParaRPr>
          </a:p>
          <a:p>
            <a:r>
              <a:rPr lang="en-US" sz="2800" b="1" dirty="0">
                <a:solidFill>
                  <a:srgbClr val="FF0000"/>
                </a:solidFill>
              </a:rPr>
              <a:t>Live for </a:t>
            </a:r>
            <a:r>
              <a:rPr lang="en-US" sz="2800" b="1" u="sng" dirty="0">
                <a:solidFill>
                  <a:srgbClr val="FF0000"/>
                </a:solidFill>
              </a:rPr>
              <a:t>FREE </a:t>
            </a:r>
            <a:r>
              <a:rPr lang="en-US" sz="2800" b="1" dirty="0">
                <a:solidFill>
                  <a:srgbClr val="FF0000"/>
                </a:solidFill>
              </a:rPr>
              <a:t>while your tenants pay the mortgage!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p136"/>
          <p:cNvSpPr txBox="1">
            <a:spLocks noGrp="1"/>
          </p:cNvSpPr>
          <p:nvPr>
            <p:ph type="title"/>
          </p:nvPr>
        </p:nvSpPr>
        <p:spPr>
          <a:xfrm>
            <a:off x="1981200" y="0"/>
            <a:ext cx="8229600" cy="914400"/>
          </a:xfrm>
          <a:prstGeom prst="rect">
            <a:avLst/>
          </a:prstGeom>
          <a:noFill/>
          <a:ln>
            <a:noFill/>
          </a:ln>
        </p:spPr>
        <p:txBody>
          <a:bodyPr spcFirstLastPara="1" vert="horz" wrap="square" lIns="91425" tIns="45700" rIns="91425" bIns="45700" rtlCol="0" anchor="ctr" anchorCtr="0">
            <a:normAutofit/>
          </a:bodyPr>
          <a:lstStyle/>
          <a:p>
            <a:pPr algn="ctr">
              <a:lnSpc>
                <a:spcPct val="100000"/>
              </a:lnSpc>
              <a:spcBef>
                <a:spcPts val="0"/>
              </a:spcBef>
              <a:buClr>
                <a:srgbClr val="00B050"/>
              </a:buClr>
              <a:buSzPts val="4400"/>
            </a:pPr>
            <a:r>
              <a:rPr lang="en-US">
                <a:solidFill>
                  <a:srgbClr val="00B050"/>
                </a:solidFill>
              </a:rPr>
              <a:t>17 Idlewild Park 3 Family </a:t>
            </a:r>
            <a:endParaRPr/>
          </a:p>
        </p:txBody>
      </p:sp>
      <p:sp>
        <p:nvSpPr>
          <p:cNvPr id="1090" name="Google Shape;1090;p136"/>
          <p:cNvSpPr txBox="1">
            <a:spLocks noGrp="1"/>
          </p:cNvSpPr>
          <p:nvPr>
            <p:ph type="body" idx="1"/>
          </p:nvPr>
        </p:nvSpPr>
        <p:spPr>
          <a:xfrm>
            <a:off x="904775" y="1162251"/>
            <a:ext cx="10212404" cy="5459930"/>
          </a:xfrm>
          <a:prstGeom prst="rect">
            <a:avLst/>
          </a:prstGeom>
          <a:noFill/>
          <a:ln>
            <a:noFill/>
          </a:ln>
        </p:spPr>
        <p:txBody>
          <a:bodyPr spcFirstLastPara="1" vert="horz" wrap="square" lIns="91425" tIns="45700" rIns="91425" bIns="45700" rtlCol="0" anchor="t" anchorCtr="0">
            <a:normAutofit/>
          </a:bodyPr>
          <a:lstStyle/>
          <a:p>
            <a:pPr marL="342900" indent="-342900">
              <a:lnSpc>
                <a:spcPct val="100000"/>
              </a:lnSpc>
              <a:spcBef>
                <a:spcPts val="0"/>
              </a:spcBef>
              <a:buClr>
                <a:schemeClr val="dk1"/>
              </a:buClr>
              <a:buSzPts val="3200"/>
            </a:pPr>
            <a:r>
              <a:rPr lang="en-US" dirty="0"/>
              <a:t>I bought this property on HUBZU in 6/2016 For $29,559.00</a:t>
            </a:r>
            <a:endParaRPr dirty="0"/>
          </a:p>
          <a:p>
            <a:pPr marL="342900" indent="-342900">
              <a:lnSpc>
                <a:spcPct val="100000"/>
              </a:lnSpc>
              <a:spcBef>
                <a:spcPts val="640"/>
              </a:spcBef>
              <a:buClr>
                <a:schemeClr val="dk1"/>
              </a:buClr>
              <a:buSzPts val="3200"/>
            </a:pPr>
            <a:r>
              <a:rPr lang="en-US" dirty="0"/>
              <a:t>Seller was Wells Fargo mortgage company, Ocwen Loan Servicing. </a:t>
            </a:r>
            <a:endParaRPr dirty="0"/>
          </a:p>
          <a:p>
            <a:pPr marL="342900" indent="-342900">
              <a:lnSpc>
                <a:spcPct val="100000"/>
              </a:lnSpc>
              <a:spcBef>
                <a:spcPts val="640"/>
              </a:spcBef>
              <a:buClr>
                <a:schemeClr val="dk1"/>
              </a:buClr>
              <a:buSzPts val="3200"/>
            </a:pPr>
            <a:r>
              <a:rPr lang="en-US" dirty="0"/>
              <a:t>This property was bid on 3 times before the bank accepted my offer. First offer started at $70,000, then final offer $28,000</a:t>
            </a:r>
            <a:endParaRPr dirty="0"/>
          </a:p>
          <a:p>
            <a:pPr marL="342900" indent="-342900">
              <a:lnSpc>
                <a:spcPct val="100000"/>
              </a:lnSpc>
              <a:spcBef>
                <a:spcPts val="640"/>
              </a:spcBef>
              <a:buClr>
                <a:schemeClr val="dk1"/>
              </a:buClr>
              <a:buSzPts val="3200"/>
            </a:pPr>
            <a:r>
              <a:rPr lang="en-US" dirty="0"/>
              <a:t>All repair cost were $55,000</a:t>
            </a:r>
            <a:endParaRPr dirty="0"/>
          </a:p>
          <a:p>
            <a:pPr marL="342900" indent="-342900">
              <a:lnSpc>
                <a:spcPct val="100000"/>
              </a:lnSpc>
              <a:spcBef>
                <a:spcPts val="640"/>
              </a:spcBef>
              <a:buClr>
                <a:schemeClr val="dk1"/>
              </a:buClr>
              <a:buSzPts val="3200"/>
            </a:pPr>
            <a:r>
              <a:rPr lang="en-US" dirty="0"/>
              <a:t>Holding cost for 3 years were $12,800  ( Taxes, Utilities, Water &amp; Sewer)</a:t>
            </a:r>
            <a:endParaRPr dirty="0"/>
          </a:p>
          <a:p>
            <a:pPr marL="342900" indent="-342900">
              <a:lnSpc>
                <a:spcPct val="100000"/>
              </a:lnSpc>
              <a:spcBef>
                <a:spcPts val="640"/>
              </a:spcBef>
              <a:buClr>
                <a:schemeClr val="dk1"/>
              </a:buClr>
              <a:buSzPts val="3200"/>
            </a:pPr>
            <a:r>
              <a:rPr lang="en-US" dirty="0"/>
              <a:t>Sold property 12/2019 for $218,900</a:t>
            </a:r>
            <a:endParaRPr dirty="0"/>
          </a:p>
          <a:p>
            <a:pPr marL="342900" indent="-139700">
              <a:lnSpc>
                <a:spcPct val="100000"/>
              </a:lnSpc>
              <a:spcBef>
                <a:spcPts val="640"/>
              </a:spcBef>
              <a:buClr>
                <a:schemeClr val="dk1"/>
              </a:buClr>
              <a:buSzPts val="3200"/>
              <a:buNone/>
            </a:pPr>
            <a:endParaRPr dirty="0"/>
          </a:p>
          <a:p>
            <a:pPr marL="342900" indent="-139700">
              <a:lnSpc>
                <a:spcPct val="100000"/>
              </a:lnSpc>
              <a:spcBef>
                <a:spcPts val="640"/>
              </a:spcBef>
              <a:buClr>
                <a:schemeClr val="dk1"/>
              </a:buClr>
              <a:buSzPts val="3200"/>
              <a:buNone/>
            </a:pPr>
            <a:endParaRPr dirty="0"/>
          </a:p>
          <a:p>
            <a:pPr marL="342900" indent="-139700">
              <a:lnSpc>
                <a:spcPct val="100000"/>
              </a:lnSpc>
              <a:spcBef>
                <a:spcPts val="640"/>
              </a:spcBef>
              <a:buClr>
                <a:schemeClr val="dk1"/>
              </a:buClr>
              <a:buSzPts val="3200"/>
              <a:buNone/>
            </a:pP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p137"/>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rmAutofit fontScale="90000"/>
          </a:bodyPr>
          <a:lstStyle/>
          <a:p>
            <a:pPr algn="ctr">
              <a:lnSpc>
                <a:spcPct val="100000"/>
              </a:lnSpc>
              <a:spcBef>
                <a:spcPts val="0"/>
              </a:spcBef>
              <a:buClr>
                <a:schemeClr val="dk1"/>
              </a:buClr>
              <a:buSzPct val="111111"/>
            </a:pPr>
            <a:r>
              <a:rPr lang="en-US" dirty="0">
                <a:solidFill>
                  <a:srgbClr val="FF0000"/>
                </a:solidFill>
              </a:rPr>
              <a:t>17 Idlewild Park- 3 Family Investment </a:t>
            </a:r>
            <a:endParaRPr dirty="0">
              <a:solidFill>
                <a:srgbClr val="FF0000"/>
              </a:solidFill>
            </a:endParaRPr>
          </a:p>
        </p:txBody>
      </p:sp>
      <p:sp>
        <p:nvSpPr>
          <p:cNvPr id="1096" name="Google Shape;1096;p137"/>
          <p:cNvSpPr txBox="1">
            <a:spLocks noGrp="1"/>
          </p:cNvSpPr>
          <p:nvPr>
            <p:ph type="body" idx="1"/>
          </p:nvPr>
        </p:nvSpPr>
        <p:spPr>
          <a:xfrm>
            <a:off x="606391" y="1219202"/>
            <a:ext cx="10972801" cy="5638799"/>
          </a:xfrm>
          <a:prstGeom prst="rect">
            <a:avLst/>
          </a:prstGeom>
          <a:noFill/>
          <a:ln>
            <a:noFill/>
          </a:ln>
        </p:spPr>
        <p:txBody>
          <a:bodyPr spcFirstLastPara="1" vert="horz" wrap="square" lIns="91425" tIns="45700" rIns="91425" bIns="45700" rtlCol="0" anchor="t" anchorCtr="0">
            <a:normAutofit fontScale="92500" lnSpcReduction="20000"/>
          </a:bodyPr>
          <a:lstStyle/>
          <a:p>
            <a:pPr marL="0" indent="0">
              <a:lnSpc>
                <a:spcPct val="100000"/>
              </a:lnSpc>
              <a:spcBef>
                <a:spcPts val="0"/>
              </a:spcBef>
              <a:buClr>
                <a:schemeClr val="dk1"/>
              </a:buClr>
              <a:buSzPct val="108108"/>
              <a:buNone/>
            </a:pPr>
            <a:r>
              <a:rPr lang="en-US" sz="3000" dirty="0"/>
              <a:t>1</a:t>
            </a:r>
            <a:r>
              <a:rPr lang="en-US" sz="3000" baseline="30000" dirty="0"/>
              <a:t>st</a:t>
            </a:r>
            <a:r>
              <a:rPr lang="en-US" sz="3000" dirty="0"/>
              <a:t> Floor apt. 2 bedroom 1 bath estimated monthly rent </a:t>
            </a:r>
            <a:r>
              <a:rPr lang="en-US" sz="3000" b="1" dirty="0">
                <a:solidFill>
                  <a:srgbClr val="00B050"/>
                </a:solidFill>
              </a:rPr>
              <a:t>$1,250</a:t>
            </a:r>
          </a:p>
          <a:p>
            <a:pPr marL="0" indent="0">
              <a:lnSpc>
                <a:spcPct val="100000"/>
              </a:lnSpc>
              <a:spcBef>
                <a:spcPts val="0"/>
              </a:spcBef>
              <a:buClr>
                <a:schemeClr val="dk1"/>
              </a:buClr>
              <a:buSzPct val="108108"/>
              <a:buNone/>
            </a:pPr>
            <a:r>
              <a:rPr lang="en-US" sz="3000" dirty="0"/>
              <a:t>2</a:t>
            </a:r>
            <a:r>
              <a:rPr lang="en-US" sz="3000" baseline="30000" dirty="0"/>
              <a:t>nd</a:t>
            </a:r>
            <a:r>
              <a:rPr lang="en-US" sz="3000" dirty="0"/>
              <a:t> Floor apt. 2 bedroom 1 bath estimated monthly rent </a:t>
            </a:r>
            <a:r>
              <a:rPr lang="en-US" sz="3000" b="1" dirty="0">
                <a:solidFill>
                  <a:srgbClr val="00B050"/>
                </a:solidFill>
              </a:rPr>
              <a:t>$1,400</a:t>
            </a:r>
            <a:endParaRPr sz="3000" b="1" dirty="0">
              <a:solidFill>
                <a:srgbClr val="00B050"/>
              </a:solidFill>
            </a:endParaRPr>
          </a:p>
          <a:p>
            <a:pPr marL="0" indent="0">
              <a:lnSpc>
                <a:spcPct val="100000"/>
              </a:lnSpc>
              <a:spcBef>
                <a:spcPts val="640"/>
              </a:spcBef>
              <a:buClr>
                <a:schemeClr val="dk1"/>
              </a:buClr>
              <a:buSzPct val="108108"/>
              <a:buNone/>
            </a:pPr>
            <a:r>
              <a:rPr lang="en-US" sz="3000" dirty="0"/>
              <a:t>1</a:t>
            </a:r>
            <a:r>
              <a:rPr lang="en-US" sz="3000" baseline="30000" dirty="0"/>
              <a:t>st</a:t>
            </a:r>
            <a:r>
              <a:rPr lang="en-US" sz="3000" dirty="0"/>
              <a:t> Floor rear studio apt. 450 sq ft estimated monthly rent </a:t>
            </a:r>
            <a:r>
              <a:rPr lang="en-US" sz="3000" b="1" dirty="0">
                <a:solidFill>
                  <a:srgbClr val="00B050"/>
                </a:solidFill>
              </a:rPr>
              <a:t>$950 </a:t>
            </a:r>
            <a:endParaRPr sz="3000" b="1" dirty="0">
              <a:solidFill>
                <a:srgbClr val="00B050"/>
              </a:solidFill>
            </a:endParaRPr>
          </a:p>
          <a:p>
            <a:pPr marL="0" indent="0">
              <a:lnSpc>
                <a:spcPct val="100000"/>
              </a:lnSpc>
              <a:spcBef>
                <a:spcPts val="640"/>
              </a:spcBef>
              <a:buClr>
                <a:schemeClr val="dk1"/>
              </a:buClr>
              <a:buSzPct val="108108"/>
              <a:buNone/>
            </a:pPr>
            <a:r>
              <a:rPr lang="en-US" sz="3000" b="1" dirty="0">
                <a:solidFill>
                  <a:srgbClr val="00B050"/>
                </a:solidFill>
              </a:rPr>
              <a:t>Total rent roll $3,600 per month </a:t>
            </a:r>
            <a:endParaRPr sz="3000" b="1" dirty="0">
              <a:solidFill>
                <a:srgbClr val="00B050"/>
              </a:solidFill>
            </a:endParaRPr>
          </a:p>
          <a:p>
            <a:pPr marL="0" indent="0">
              <a:lnSpc>
                <a:spcPct val="100000"/>
              </a:lnSpc>
              <a:spcBef>
                <a:spcPts val="640"/>
              </a:spcBef>
              <a:buClr>
                <a:schemeClr val="dk1"/>
              </a:buClr>
              <a:buSzPct val="108108"/>
              <a:buNone/>
            </a:pPr>
            <a:r>
              <a:rPr lang="en-US" sz="3000" dirty="0"/>
              <a:t>Estimated market value </a:t>
            </a:r>
            <a:r>
              <a:rPr lang="en-US" sz="3000" b="1" dirty="0">
                <a:solidFill>
                  <a:srgbClr val="00B050"/>
                </a:solidFill>
              </a:rPr>
              <a:t>$214,900 </a:t>
            </a:r>
            <a:endParaRPr sz="3000" b="1" dirty="0">
              <a:solidFill>
                <a:srgbClr val="00B050"/>
              </a:solidFill>
            </a:endParaRPr>
          </a:p>
          <a:p>
            <a:pPr marL="0" indent="0">
              <a:lnSpc>
                <a:spcPct val="100000"/>
              </a:lnSpc>
              <a:spcBef>
                <a:spcPts val="640"/>
              </a:spcBef>
              <a:buClr>
                <a:schemeClr val="dk1"/>
              </a:buClr>
              <a:buSzPct val="108108"/>
              <a:buNone/>
            </a:pPr>
            <a:r>
              <a:rPr lang="en-US" sz="3000" dirty="0"/>
              <a:t>Estimated mortgage  </a:t>
            </a:r>
            <a:r>
              <a:rPr lang="en-US" sz="3000" b="1" dirty="0">
                <a:solidFill>
                  <a:srgbClr val="FF0000"/>
                </a:solidFill>
              </a:rPr>
              <a:t>$180,000 </a:t>
            </a:r>
            <a:r>
              <a:rPr lang="en-US" sz="3000" dirty="0"/>
              <a:t>FHA or Conventional.</a:t>
            </a:r>
            <a:endParaRPr sz="3000" dirty="0"/>
          </a:p>
          <a:p>
            <a:pPr marL="0" indent="0">
              <a:lnSpc>
                <a:spcPct val="100000"/>
              </a:lnSpc>
              <a:spcBef>
                <a:spcPts val="640"/>
              </a:spcBef>
              <a:buClr>
                <a:schemeClr val="dk1"/>
              </a:buClr>
              <a:buSzPct val="108108"/>
              <a:buNone/>
            </a:pPr>
            <a:r>
              <a:rPr lang="en-US" sz="3000" dirty="0"/>
              <a:t>Estimated mortgage payment </a:t>
            </a:r>
            <a:r>
              <a:rPr lang="en-US" sz="3000" b="1" dirty="0">
                <a:solidFill>
                  <a:srgbClr val="FF0000"/>
                </a:solidFill>
              </a:rPr>
              <a:t>$1,556.00 </a:t>
            </a:r>
            <a:r>
              <a:rPr lang="en-US" sz="3000" dirty="0"/>
              <a:t>Escrowed (30 Year Mortgage)</a:t>
            </a:r>
          </a:p>
          <a:p>
            <a:pPr marL="0" indent="0">
              <a:lnSpc>
                <a:spcPct val="100000"/>
              </a:lnSpc>
              <a:spcBef>
                <a:spcPts val="640"/>
              </a:spcBef>
              <a:buClr>
                <a:schemeClr val="dk1"/>
              </a:buClr>
              <a:buSzPct val="108108"/>
              <a:buNone/>
            </a:pPr>
            <a:r>
              <a:rPr lang="en-US" sz="3000" dirty="0"/>
              <a:t>Hazard Insurance                   </a:t>
            </a:r>
            <a:r>
              <a:rPr lang="en-US" sz="3000" b="1" dirty="0">
                <a:solidFill>
                  <a:srgbClr val="FF0000"/>
                </a:solidFill>
              </a:rPr>
              <a:t>$1,200 </a:t>
            </a:r>
            <a:r>
              <a:rPr lang="en-US" sz="3000" dirty="0"/>
              <a:t>per year</a:t>
            </a:r>
            <a:endParaRPr sz="3000" dirty="0"/>
          </a:p>
          <a:p>
            <a:pPr marL="0" indent="0">
              <a:lnSpc>
                <a:spcPct val="100000"/>
              </a:lnSpc>
              <a:spcBef>
                <a:spcPts val="640"/>
              </a:spcBef>
              <a:buClr>
                <a:schemeClr val="dk1"/>
              </a:buClr>
              <a:buSzPct val="108108"/>
              <a:buNone/>
            </a:pPr>
            <a:r>
              <a:rPr lang="en-US" sz="3000" dirty="0"/>
              <a:t>Estimate water &amp; sewer bill </a:t>
            </a:r>
            <a:r>
              <a:rPr lang="en-US" sz="3000" b="1" dirty="0">
                <a:solidFill>
                  <a:srgbClr val="FF0000"/>
                </a:solidFill>
              </a:rPr>
              <a:t>$980.00 </a:t>
            </a:r>
            <a:r>
              <a:rPr lang="en-US" sz="3000" dirty="0"/>
              <a:t>per year</a:t>
            </a:r>
          </a:p>
          <a:p>
            <a:pPr marL="0" indent="0">
              <a:lnSpc>
                <a:spcPct val="100000"/>
              </a:lnSpc>
              <a:spcBef>
                <a:spcPts val="640"/>
              </a:spcBef>
              <a:buClr>
                <a:schemeClr val="dk1"/>
              </a:buClr>
              <a:buSzPct val="108108"/>
              <a:buNone/>
            </a:pPr>
            <a:r>
              <a:rPr lang="en-US" sz="3000" dirty="0"/>
              <a:t>School &amp; Property Taxes       </a:t>
            </a:r>
            <a:r>
              <a:rPr lang="en-US" sz="3000" b="1" dirty="0">
                <a:solidFill>
                  <a:srgbClr val="FF0000"/>
                </a:solidFill>
              </a:rPr>
              <a:t>$5,600</a:t>
            </a:r>
            <a:endParaRPr sz="3000" b="1" dirty="0">
              <a:solidFill>
                <a:srgbClr val="FF0000"/>
              </a:solidFill>
            </a:endParaRPr>
          </a:p>
          <a:p>
            <a:pPr marL="0" indent="0">
              <a:lnSpc>
                <a:spcPct val="100000"/>
              </a:lnSpc>
              <a:spcBef>
                <a:spcPts val="640"/>
              </a:spcBef>
              <a:buClr>
                <a:schemeClr val="dk1"/>
              </a:buClr>
              <a:buSzPct val="108108"/>
              <a:buNone/>
            </a:pPr>
            <a:r>
              <a:rPr lang="en-US" sz="3000" dirty="0"/>
              <a:t>Total estimate net income </a:t>
            </a:r>
            <a:r>
              <a:rPr lang="en-US" sz="3000"/>
              <a:t>per-month </a:t>
            </a:r>
            <a:r>
              <a:rPr lang="en-US" sz="3000" b="1">
                <a:solidFill>
                  <a:srgbClr val="00B050"/>
                </a:solidFill>
              </a:rPr>
              <a:t>$1,963</a:t>
            </a:r>
            <a:endParaRPr lang="en-US" sz="3000" b="1" dirty="0">
              <a:solidFill>
                <a:srgbClr val="00B050"/>
              </a:solidFill>
            </a:endParaRPr>
          </a:p>
          <a:p>
            <a:pPr marL="0" indent="0">
              <a:lnSpc>
                <a:spcPct val="100000"/>
              </a:lnSpc>
              <a:spcBef>
                <a:spcPts val="640"/>
              </a:spcBef>
              <a:buClr>
                <a:schemeClr val="dk1"/>
              </a:buClr>
              <a:buSzPct val="108108"/>
              <a:buNone/>
            </a:pPr>
            <a:r>
              <a:rPr lang="en-US" sz="2400" b="1" dirty="0">
                <a:solidFill>
                  <a:srgbClr val="FF0000"/>
                </a:solidFill>
              </a:rPr>
              <a:t>Not including loss of rents due to vacancies or management fees</a:t>
            </a:r>
          </a:p>
          <a:p>
            <a:pPr marL="0" indent="0">
              <a:lnSpc>
                <a:spcPct val="100000"/>
              </a:lnSpc>
              <a:spcBef>
                <a:spcPts val="640"/>
              </a:spcBef>
              <a:buClr>
                <a:schemeClr val="dk1"/>
              </a:buClr>
              <a:buSzPct val="108108"/>
              <a:buNone/>
            </a:pPr>
            <a:r>
              <a:rPr lang="en-US" sz="3600" b="1" dirty="0">
                <a:solidFill>
                  <a:srgbClr val="00B050"/>
                </a:solidFill>
              </a:rPr>
              <a:t> </a:t>
            </a:r>
            <a:endParaRPr sz="3600" b="1" dirty="0">
              <a:solidFill>
                <a:srgbClr val="00B05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138"/>
          <p:cNvSpPr txBox="1">
            <a:spLocks noGrp="1"/>
          </p:cNvSpPr>
          <p:nvPr>
            <p:ph type="title"/>
          </p:nvPr>
        </p:nvSpPr>
        <p:spPr>
          <a:xfrm>
            <a:off x="1974850" y="0"/>
            <a:ext cx="8229600" cy="609600"/>
          </a:xfrm>
          <a:prstGeom prst="rect">
            <a:avLst/>
          </a:prstGeom>
          <a:noFill/>
          <a:ln>
            <a:noFill/>
          </a:ln>
        </p:spPr>
        <p:txBody>
          <a:bodyPr spcFirstLastPara="1" vert="horz" wrap="square" lIns="91425" tIns="45700" rIns="91425" bIns="45700" rtlCol="0" anchor="ctr" anchorCtr="0">
            <a:normAutofit fontScale="90000"/>
          </a:bodyPr>
          <a:lstStyle/>
          <a:p>
            <a:pPr algn="ctr">
              <a:lnSpc>
                <a:spcPct val="100000"/>
              </a:lnSpc>
              <a:spcBef>
                <a:spcPts val="0"/>
              </a:spcBef>
              <a:buClr>
                <a:schemeClr val="accent1"/>
              </a:buClr>
              <a:buSzPct val="100000"/>
            </a:pPr>
            <a:r>
              <a:rPr lang="en-US" b="1">
                <a:solidFill>
                  <a:schemeClr val="accent1"/>
                </a:solidFill>
              </a:rPr>
              <a:t>Before and After photos</a:t>
            </a:r>
            <a:endParaRPr/>
          </a:p>
        </p:txBody>
      </p:sp>
      <p:graphicFrame>
        <p:nvGraphicFramePr>
          <p:cNvPr id="1102" name="Google Shape;1102;p138"/>
          <p:cNvGraphicFramePr/>
          <p:nvPr/>
        </p:nvGraphicFramePr>
        <p:xfrm>
          <a:off x="1981201" y="1600200"/>
          <a:ext cx="8229625" cy="5562600"/>
        </p:xfrm>
        <a:graphic>
          <a:graphicData uri="http://schemas.openxmlformats.org/drawingml/2006/table">
            <a:tbl>
              <a:tblPr>
                <a:noFill/>
              </a:tblPr>
              <a:tblGrid>
                <a:gridCol w="1645925">
                  <a:extLst>
                    <a:ext uri="{9D8B030D-6E8A-4147-A177-3AD203B41FA5}">
                      <a16:colId xmlns:a16="http://schemas.microsoft.com/office/drawing/2014/main" val="20000"/>
                    </a:ext>
                  </a:extLst>
                </a:gridCol>
                <a:gridCol w="1645925">
                  <a:extLst>
                    <a:ext uri="{9D8B030D-6E8A-4147-A177-3AD203B41FA5}">
                      <a16:colId xmlns:a16="http://schemas.microsoft.com/office/drawing/2014/main" val="20001"/>
                    </a:ext>
                  </a:extLst>
                </a:gridCol>
                <a:gridCol w="1645925">
                  <a:extLst>
                    <a:ext uri="{9D8B030D-6E8A-4147-A177-3AD203B41FA5}">
                      <a16:colId xmlns:a16="http://schemas.microsoft.com/office/drawing/2014/main" val="20002"/>
                    </a:ext>
                  </a:extLst>
                </a:gridCol>
                <a:gridCol w="1645925">
                  <a:extLst>
                    <a:ext uri="{9D8B030D-6E8A-4147-A177-3AD203B41FA5}">
                      <a16:colId xmlns:a16="http://schemas.microsoft.com/office/drawing/2014/main" val="20003"/>
                    </a:ext>
                  </a:extLst>
                </a:gridCol>
                <a:gridCol w="1645925">
                  <a:extLst>
                    <a:ext uri="{9D8B030D-6E8A-4147-A177-3AD203B41FA5}">
                      <a16:colId xmlns:a16="http://schemas.microsoft.com/office/drawing/2014/main" val="20004"/>
                    </a:ext>
                  </a:extLst>
                </a:gridCol>
              </a:tblGrid>
              <a:tr h="278130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68600" marR="6860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68600" marR="6860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68600" marR="6860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68600" marR="6860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68600" marR="68600" marT="45725" marB="45725"/>
                </a:tc>
                <a:extLst>
                  <a:ext uri="{0D108BD9-81ED-4DB2-BD59-A6C34878D82A}">
                    <a16:rowId xmlns:a16="http://schemas.microsoft.com/office/drawing/2014/main" val="10000"/>
                  </a:ext>
                </a:extLst>
              </a:tr>
              <a:tr h="278130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68600" marR="6860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68600" marR="6860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68600" marR="6860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68600" marR="6860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68600" marR="68600" marT="45725" marB="45725"/>
                </a:tc>
                <a:extLst>
                  <a:ext uri="{0D108BD9-81ED-4DB2-BD59-A6C34878D82A}">
                    <a16:rowId xmlns:a16="http://schemas.microsoft.com/office/drawing/2014/main" val="10001"/>
                  </a:ext>
                </a:extLst>
              </a:tr>
            </a:tbl>
          </a:graphicData>
        </a:graphic>
      </p:graphicFrame>
      <p:pic>
        <p:nvPicPr>
          <p:cNvPr id="1103" name="Google Shape;1103;p138"/>
          <p:cNvPicPr preferRelativeResize="0"/>
          <p:nvPr/>
        </p:nvPicPr>
        <p:blipFill rotWithShape="1">
          <a:blip r:embed="rId3">
            <a:alphaModFix/>
          </a:blip>
          <a:srcRect/>
          <a:stretch/>
        </p:blipFill>
        <p:spPr>
          <a:xfrm>
            <a:off x="1987551" y="1021645"/>
            <a:ext cx="1995699" cy="3359857"/>
          </a:xfrm>
          <a:prstGeom prst="rect">
            <a:avLst/>
          </a:prstGeom>
          <a:noFill/>
          <a:ln>
            <a:noFill/>
          </a:ln>
        </p:spPr>
      </p:pic>
      <p:pic>
        <p:nvPicPr>
          <p:cNvPr id="1104" name="Google Shape;1104;p138"/>
          <p:cNvPicPr preferRelativeResize="0"/>
          <p:nvPr/>
        </p:nvPicPr>
        <p:blipFill rotWithShape="1">
          <a:blip r:embed="rId4">
            <a:alphaModFix/>
          </a:blip>
          <a:srcRect/>
          <a:stretch/>
        </p:blipFill>
        <p:spPr>
          <a:xfrm>
            <a:off x="3983250" y="1015000"/>
            <a:ext cx="1936751" cy="3409621"/>
          </a:xfrm>
          <a:prstGeom prst="rect">
            <a:avLst/>
          </a:prstGeom>
          <a:noFill/>
          <a:ln>
            <a:noFill/>
          </a:ln>
        </p:spPr>
      </p:pic>
      <p:pic>
        <p:nvPicPr>
          <p:cNvPr id="1105" name="Google Shape;1105;p138"/>
          <p:cNvPicPr preferRelativeResize="0"/>
          <p:nvPr/>
        </p:nvPicPr>
        <p:blipFill rotWithShape="1">
          <a:blip r:embed="rId5">
            <a:alphaModFix/>
          </a:blip>
          <a:srcRect/>
          <a:stretch/>
        </p:blipFill>
        <p:spPr>
          <a:xfrm>
            <a:off x="5926350" y="1021645"/>
            <a:ext cx="2072392" cy="3421945"/>
          </a:xfrm>
          <a:prstGeom prst="rect">
            <a:avLst/>
          </a:prstGeom>
          <a:noFill/>
          <a:ln>
            <a:noFill/>
          </a:ln>
        </p:spPr>
      </p:pic>
      <p:pic>
        <p:nvPicPr>
          <p:cNvPr id="1106" name="Google Shape;1106;p138"/>
          <p:cNvPicPr preferRelativeResize="0"/>
          <p:nvPr/>
        </p:nvPicPr>
        <p:blipFill rotWithShape="1">
          <a:blip r:embed="rId6">
            <a:alphaModFix/>
          </a:blip>
          <a:srcRect/>
          <a:stretch/>
        </p:blipFill>
        <p:spPr>
          <a:xfrm>
            <a:off x="7998742" y="990601"/>
            <a:ext cx="2205708" cy="3390901"/>
          </a:xfrm>
          <a:prstGeom prst="rect">
            <a:avLst/>
          </a:prstGeom>
          <a:noFill/>
          <a:ln>
            <a:noFill/>
          </a:ln>
        </p:spPr>
      </p:pic>
      <p:pic>
        <p:nvPicPr>
          <p:cNvPr id="1107" name="Google Shape;1107;p138"/>
          <p:cNvPicPr preferRelativeResize="0"/>
          <p:nvPr/>
        </p:nvPicPr>
        <p:blipFill rotWithShape="1">
          <a:blip r:embed="rId7">
            <a:alphaModFix/>
          </a:blip>
          <a:srcRect/>
          <a:stretch/>
        </p:blipFill>
        <p:spPr>
          <a:xfrm>
            <a:off x="1987551" y="4391255"/>
            <a:ext cx="2921000" cy="2627101"/>
          </a:xfrm>
          <a:prstGeom prst="rect">
            <a:avLst/>
          </a:prstGeom>
          <a:noFill/>
          <a:ln>
            <a:noFill/>
          </a:ln>
        </p:spPr>
      </p:pic>
      <p:pic>
        <p:nvPicPr>
          <p:cNvPr id="1108" name="Google Shape;1108;p138"/>
          <p:cNvPicPr preferRelativeResize="0"/>
          <p:nvPr/>
        </p:nvPicPr>
        <p:blipFill rotWithShape="1">
          <a:blip r:embed="rId8">
            <a:alphaModFix/>
          </a:blip>
          <a:srcRect/>
          <a:stretch/>
        </p:blipFill>
        <p:spPr>
          <a:xfrm>
            <a:off x="7118350" y="4398433"/>
            <a:ext cx="3086100" cy="2743200"/>
          </a:xfrm>
          <a:prstGeom prst="rect">
            <a:avLst/>
          </a:prstGeom>
          <a:noFill/>
          <a:ln>
            <a:noFill/>
          </a:ln>
        </p:spPr>
      </p:pic>
      <p:pic>
        <p:nvPicPr>
          <p:cNvPr id="1109" name="Google Shape;1109;p138"/>
          <p:cNvPicPr preferRelativeResize="0"/>
          <p:nvPr/>
        </p:nvPicPr>
        <p:blipFill rotWithShape="1">
          <a:blip r:embed="rId9">
            <a:alphaModFix/>
          </a:blip>
          <a:srcRect/>
          <a:stretch/>
        </p:blipFill>
        <p:spPr>
          <a:xfrm>
            <a:off x="4863958" y="4401336"/>
            <a:ext cx="2248042" cy="2743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Google Shape;1114;p139"/>
          <p:cNvSpPr txBox="1">
            <a:spLocks noGrp="1"/>
          </p:cNvSpPr>
          <p:nvPr>
            <p:ph type="title"/>
          </p:nvPr>
        </p:nvSpPr>
        <p:spPr>
          <a:xfrm>
            <a:off x="1981200" y="-76200"/>
            <a:ext cx="8229600" cy="633600"/>
          </a:xfrm>
          <a:prstGeom prst="rect">
            <a:avLst/>
          </a:prstGeom>
          <a:noFill/>
          <a:ln>
            <a:noFill/>
          </a:ln>
        </p:spPr>
        <p:txBody>
          <a:bodyPr spcFirstLastPara="1" vert="horz" wrap="square" lIns="91425" tIns="45700" rIns="91425" bIns="45700" rtlCol="0" anchor="ctr" anchorCtr="0">
            <a:normAutofit fontScale="90000"/>
          </a:bodyPr>
          <a:lstStyle/>
          <a:p>
            <a:pPr algn="ctr">
              <a:lnSpc>
                <a:spcPct val="100000"/>
              </a:lnSpc>
              <a:spcBef>
                <a:spcPts val="0"/>
              </a:spcBef>
              <a:buClr>
                <a:schemeClr val="dk1"/>
              </a:buClr>
              <a:buSzPct val="100000"/>
            </a:pPr>
            <a:r>
              <a:rPr lang="en-US"/>
              <a:t>17 Idlewild park </a:t>
            </a:r>
            <a:r>
              <a:rPr lang="en-US" b="1">
                <a:solidFill>
                  <a:srgbClr val="FF0000"/>
                </a:solidFill>
              </a:rPr>
              <a:t>SOS</a:t>
            </a:r>
            <a:endParaRPr/>
          </a:p>
        </p:txBody>
      </p:sp>
      <p:pic>
        <p:nvPicPr>
          <p:cNvPr id="1115" name="Google Shape;1115;p139"/>
          <p:cNvPicPr preferRelativeResize="0">
            <a:picLocks noGrp="1"/>
          </p:cNvPicPr>
          <p:nvPr>
            <p:ph type="body" idx="1"/>
          </p:nvPr>
        </p:nvPicPr>
        <p:blipFill rotWithShape="1">
          <a:blip r:embed="rId3">
            <a:alphaModFix/>
          </a:blip>
          <a:srcRect/>
          <a:stretch/>
        </p:blipFill>
        <p:spPr>
          <a:xfrm>
            <a:off x="1260909" y="472500"/>
            <a:ext cx="9673390" cy="63888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p119"/>
          <p:cNvSpPr txBox="1">
            <a:spLocks noGrp="1"/>
          </p:cNvSpPr>
          <p:nvPr>
            <p:ph type="title"/>
          </p:nvPr>
        </p:nvSpPr>
        <p:spPr>
          <a:xfrm>
            <a:off x="2826589" y="274640"/>
            <a:ext cx="6663661" cy="1778448"/>
          </a:xfrm>
          <a:prstGeom prst="rect">
            <a:avLst/>
          </a:prstGeom>
          <a:noFill/>
          <a:ln>
            <a:noFill/>
          </a:ln>
        </p:spPr>
        <p:txBody>
          <a:bodyPr spcFirstLastPara="1" vert="horz" wrap="square" lIns="91425" tIns="45700" rIns="91425" bIns="45700" rtlCol="0" anchor="ctr" anchorCtr="0">
            <a:normAutofit/>
          </a:bodyPr>
          <a:lstStyle/>
          <a:p>
            <a:pPr algn="ctr">
              <a:lnSpc>
                <a:spcPct val="100000"/>
              </a:lnSpc>
              <a:spcBef>
                <a:spcPts val="0"/>
              </a:spcBef>
              <a:buClr>
                <a:schemeClr val="dk1"/>
              </a:buClr>
              <a:buSzPts val="4400"/>
            </a:pPr>
            <a:endParaRPr/>
          </a:p>
        </p:txBody>
      </p:sp>
      <p:pic>
        <p:nvPicPr>
          <p:cNvPr id="976" name="Google Shape;976;p119"/>
          <p:cNvPicPr preferRelativeResize="0">
            <a:picLocks noGrp="1"/>
          </p:cNvPicPr>
          <p:nvPr>
            <p:ph type="body" idx="1"/>
          </p:nvPr>
        </p:nvPicPr>
        <p:blipFill rotWithShape="1">
          <a:blip r:embed="rId3">
            <a:alphaModFix/>
          </a:blip>
          <a:srcRect/>
          <a:stretch/>
        </p:blipFill>
        <p:spPr>
          <a:xfrm>
            <a:off x="760395" y="0"/>
            <a:ext cx="10404909" cy="2290186"/>
          </a:xfrm>
          <a:prstGeom prst="rect">
            <a:avLst/>
          </a:prstGeom>
          <a:noFill/>
          <a:ln>
            <a:noFill/>
          </a:ln>
        </p:spPr>
      </p:pic>
      <p:sp>
        <p:nvSpPr>
          <p:cNvPr id="977" name="Google Shape;977;p119"/>
          <p:cNvSpPr txBox="1"/>
          <p:nvPr/>
        </p:nvSpPr>
        <p:spPr>
          <a:xfrm>
            <a:off x="491066" y="2290186"/>
            <a:ext cx="11065933" cy="4401164"/>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US" u="sng" dirty="0">
                <a:solidFill>
                  <a:schemeClr val="hlink"/>
                </a:solidFill>
                <a:latin typeface="Calibri"/>
                <a:ea typeface="Calibri"/>
                <a:cs typeface="Calibri"/>
                <a:sym typeface="Calibri"/>
                <a:hlinkClick r:id="rId4"/>
              </a:rPr>
              <a:t>  </a:t>
            </a:r>
            <a:r>
              <a:rPr lang="en-US" sz="2400" u="sng" dirty="0">
                <a:solidFill>
                  <a:schemeClr val="hlink"/>
                </a:solidFill>
                <a:latin typeface="Calibri"/>
                <a:ea typeface="Calibri"/>
                <a:cs typeface="Calibri"/>
                <a:sym typeface="Calibri"/>
                <a:hlinkClick r:id="rId4"/>
              </a:rPr>
              <a:t>Link below to review landlord and tenant law adopted affective                     6/14/2019</a:t>
            </a:r>
            <a:endParaRPr sz="2400" dirty="0">
              <a:solidFill>
                <a:srgbClr val="000000"/>
              </a:solidFill>
              <a:latin typeface="Arial"/>
              <a:ea typeface="Arial"/>
              <a:cs typeface="Arial"/>
              <a:sym typeface="Arial"/>
            </a:endParaRPr>
          </a:p>
          <a:p>
            <a:pPr>
              <a:buClr>
                <a:srgbClr val="000000"/>
              </a:buClr>
              <a:buSzPts val="3200"/>
            </a:pPr>
            <a:endParaRPr sz="3200" u="sng" dirty="0">
              <a:solidFill>
                <a:schemeClr val="hlink"/>
              </a:solidFill>
              <a:latin typeface="Calibri"/>
              <a:ea typeface="Calibri"/>
              <a:cs typeface="Calibri"/>
              <a:sym typeface="Calibri"/>
              <a:hlinkClick r:id="rId4"/>
            </a:endParaRPr>
          </a:p>
          <a:p>
            <a:pPr>
              <a:buClr>
                <a:srgbClr val="000000"/>
              </a:buClr>
              <a:buSzPts val="2000"/>
            </a:pPr>
            <a:r>
              <a:rPr lang="en-US" sz="2800" b="1" u="sng" dirty="0">
                <a:solidFill>
                  <a:schemeClr val="hlink"/>
                </a:solidFill>
                <a:latin typeface="Calibri"/>
                <a:ea typeface="Calibri"/>
                <a:cs typeface="Calibri"/>
                <a:sym typeface="Calibri"/>
                <a:hlinkClick r:id="rId4"/>
              </a:rPr>
              <a:t>NYS website</a:t>
            </a:r>
            <a:endParaRPr sz="2800" dirty="0">
              <a:solidFill>
                <a:srgbClr val="000000"/>
              </a:solidFill>
              <a:latin typeface="Arial"/>
              <a:ea typeface="Arial"/>
              <a:cs typeface="Arial"/>
              <a:sym typeface="Arial"/>
            </a:endParaRPr>
          </a:p>
          <a:p>
            <a:pPr>
              <a:buClr>
                <a:srgbClr val="000000"/>
              </a:buClr>
              <a:buSzPts val="2000"/>
            </a:pPr>
            <a:endParaRPr sz="2800" u="sng" dirty="0">
              <a:solidFill>
                <a:schemeClr val="hlink"/>
              </a:solidFill>
              <a:latin typeface="Calibri"/>
              <a:ea typeface="Calibri"/>
              <a:cs typeface="Calibri"/>
              <a:sym typeface="Calibri"/>
              <a:hlinkClick r:id="rId4"/>
            </a:endParaRPr>
          </a:p>
          <a:p>
            <a:pPr>
              <a:buClr>
                <a:srgbClr val="000000"/>
              </a:buClr>
              <a:buSzPts val="1800"/>
            </a:pPr>
            <a:r>
              <a:rPr lang="en-US" sz="2800" u="sng" dirty="0">
                <a:solidFill>
                  <a:schemeClr val="hlink"/>
                </a:solidFill>
                <a:latin typeface="Calibri"/>
                <a:ea typeface="Calibri"/>
                <a:cs typeface="Calibri"/>
                <a:sym typeface="Calibri"/>
                <a:hlinkClick r:id="rId4"/>
              </a:rPr>
              <a:t>https://documentcloud.adobe.com/link/track?uri=urn%3Aaaid%3Ascds%3AUS%3Aad3cb21d-b049-4e63-9bf2-5368ad49c348</a:t>
            </a:r>
            <a:endParaRPr sz="2800" dirty="0">
              <a:solidFill>
                <a:srgbClr val="002060"/>
              </a:solidFill>
              <a:latin typeface="Calibri"/>
              <a:ea typeface="Calibri"/>
              <a:cs typeface="Calibri"/>
              <a:sym typeface="Calibri"/>
            </a:endParaRPr>
          </a:p>
          <a:p>
            <a:pPr>
              <a:buClr>
                <a:srgbClr val="000000"/>
              </a:buClr>
              <a:buSzPts val="1800"/>
            </a:pPr>
            <a:endParaRPr sz="2800" dirty="0">
              <a:solidFill>
                <a:srgbClr val="002060"/>
              </a:solidFill>
              <a:latin typeface="Calibri"/>
              <a:ea typeface="Calibri"/>
              <a:cs typeface="Calibri"/>
              <a:sym typeface="Calibri"/>
            </a:endParaRPr>
          </a:p>
          <a:p>
            <a:pPr>
              <a:buClr>
                <a:srgbClr val="000000"/>
              </a:buClr>
              <a:buSzPts val="1800"/>
            </a:pPr>
            <a:r>
              <a:rPr lang="en-US" sz="2800" b="1" u="sng" dirty="0">
                <a:solidFill>
                  <a:srgbClr val="FF0000"/>
                </a:solidFill>
                <a:latin typeface="Calibri"/>
                <a:ea typeface="Calibri"/>
                <a:cs typeface="Calibri"/>
                <a:sym typeface="Calibri"/>
              </a:rPr>
              <a:t>DOS Website</a:t>
            </a:r>
            <a:endParaRPr sz="2800" dirty="0">
              <a:solidFill>
                <a:srgbClr val="000000"/>
              </a:solidFill>
              <a:latin typeface="Arial"/>
              <a:ea typeface="Arial"/>
              <a:cs typeface="Arial"/>
              <a:sym typeface="Arial"/>
            </a:endParaRPr>
          </a:p>
          <a:p>
            <a:pPr>
              <a:buClr>
                <a:srgbClr val="000000"/>
              </a:buClr>
              <a:buSzPts val="1800"/>
            </a:pPr>
            <a:r>
              <a:rPr lang="en-US" sz="2800" u="sng" dirty="0">
                <a:solidFill>
                  <a:schemeClr val="hlink"/>
                </a:solidFill>
                <a:latin typeface="Calibri"/>
                <a:ea typeface="Calibri"/>
                <a:cs typeface="Calibri"/>
                <a:sym typeface="Calibri"/>
                <a:hlinkClick r:id="rId5"/>
              </a:rPr>
              <a:t>https://www.dos.ny.gov/licensing/pdfs/DOS-Guidance-Tenant-Protection-Act.pdf</a:t>
            </a:r>
            <a:endParaRPr sz="28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8634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Google Shape;894;p109"/>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chemeClr val="dk2"/>
              </a:buClr>
              <a:buSzPts val="3600"/>
            </a:pPr>
            <a:r>
              <a:rPr lang="en-US" sz="3600" b="1" dirty="0">
                <a:solidFill>
                  <a:schemeClr val="dk2"/>
                </a:solidFill>
              </a:rPr>
              <a:t>Finding and evaluating profitable rental properties</a:t>
            </a:r>
            <a:endParaRPr sz="3600" b="1" dirty="0"/>
          </a:p>
        </p:txBody>
      </p:sp>
      <p:sp>
        <p:nvSpPr>
          <p:cNvPr id="895" name="Google Shape;895;p109"/>
          <p:cNvSpPr txBox="1">
            <a:spLocks noGrp="1"/>
          </p:cNvSpPr>
          <p:nvPr>
            <p:ph type="body" idx="1"/>
          </p:nvPr>
        </p:nvSpPr>
        <p:spPr>
          <a:xfrm>
            <a:off x="952901" y="1525438"/>
            <a:ext cx="10241280" cy="5203166"/>
          </a:xfrm>
          <a:prstGeom prst="rect">
            <a:avLst/>
          </a:prstGeom>
          <a:noFill/>
          <a:ln>
            <a:noFill/>
          </a:ln>
        </p:spPr>
        <p:txBody>
          <a:bodyPr spcFirstLastPara="1" vert="horz" wrap="square" lIns="91425" tIns="45700" rIns="91425" bIns="45700" rtlCol="0" anchor="t" anchorCtr="0">
            <a:normAutofit fontScale="62500" lnSpcReduction="20000"/>
          </a:bodyPr>
          <a:lstStyle/>
          <a:p>
            <a:pPr marL="0" indent="0">
              <a:lnSpc>
                <a:spcPct val="100000"/>
              </a:lnSpc>
              <a:spcBef>
                <a:spcPts val="0"/>
              </a:spcBef>
              <a:buClr>
                <a:schemeClr val="dk1"/>
              </a:buClr>
              <a:buSzPct val="100000"/>
              <a:buNone/>
            </a:pPr>
            <a:r>
              <a:rPr lang="en-US" sz="4500" b="1" dirty="0"/>
              <a:t>      Search local Global MLS</a:t>
            </a:r>
          </a:p>
          <a:p>
            <a:pPr marL="0" indent="0">
              <a:lnSpc>
                <a:spcPct val="100000"/>
              </a:lnSpc>
              <a:spcBef>
                <a:spcPts val="0"/>
              </a:spcBef>
              <a:buClr>
                <a:schemeClr val="dk1"/>
              </a:buClr>
              <a:buSzPct val="100000"/>
              <a:buNone/>
            </a:pPr>
            <a:endParaRPr sz="3800" b="1" dirty="0"/>
          </a:p>
          <a:p>
            <a:pPr marL="342900" indent="-342900">
              <a:lnSpc>
                <a:spcPct val="100000"/>
              </a:lnSpc>
              <a:spcBef>
                <a:spcPts val="448"/>
              </a:spcBef>
              <a:buClr>
                <a:schemeClr val="dk1"/>
              </a:buClr>
              <a:buSzPct val="100000"/>
            </a:pPr>
            <a:r>
              <a:rPr lang="en-US" sz="3800" dirty="0"/>
              <a:t>Craigslist, Facebook Marketplace, Zillow FSBO’s </a:t>
            </a:r>
            <a:endParaRPr sz="3800" dirty="0"/>
          </a:p>
          <a:p>
            <a:pPr marL="342900" indent="-342900">
              <a:lnSpc>
                <a:spcPct val="100000"/>
              </a:lnSpc>
              <a:spcBef>
                <a:spcPts val="448"/>
              </a:spcBef>
              <a:buClr>
                <a:schemeClr val="dk1"/>
              </a:buClr>
              <a:buSzPct val="100000"/>
            </a:pPr>
            <a:r>
              <a:rPr lang="en-US" sz="3800" dirty="0"/>
              <a:t>Public notices - Notice of Sale description in the newspapers and city, county, state court houses, libraries, sheriffs offices, and city, state and county office’s.</a:t>
            </a:r>
            <a:endParaRPr sz="3800" dirty="0"/>
          </a:p>
          <a:p>
            <a:pPr marL="342900" indent="-342900">
              <a:lnSpc>
                <a:spcPct val="100000"/>
              </a:lnSpc>
              <a:spcBef>
                <a:spcPts val="448"/>
              </a:spcBef>
              <a:buClr>
                <a:srgbClr val="FF0000"/>
              </a:buClr>
              <a:buSzPct val="100000"/>
            </a:pPr>
            <a:r>
              <a:rPr lang="en-US" sz="3800" b="1" dirty="0">
                <a:solidFill>
                  <a:srgbClr val="FF0000"/>
                </a:solidFill>
              </a:rPr>
              <a:t>Below are some of the due diligence buyers should be prepared to do.</a:t>
            </a:r>
            <a:endParaRPr sz="3800" dirty="0"/>
          </a:p>
          <a:p>
            <a:pPr marL="342900" indent="-342900">
              <a:lnSpc>
                <a:spcPct val="100000"/>
              </a:lnSpc>
              <a:spcBef>
                <a:spcPts val="434"/>
              </a:spcBef>
              <a:buClr>
                <a:srgbClr val="000000"/>
              </a:buClr>
              <a:buSzPct val="100000"/>
            </a:pPr>
            <a:r>
              <a:rPr lang="en-US" sz="3800" dirty="0">
                <a:solidFill>
                  <a:srgbClr val="000000"/>
                </a:solidFill>
              </a:rPr>
              <a:t>Check county for ALL Current,  past due or delinquent taxes, (2 years old or more).</a:t>
            </a:r>
            <a:endParaRPr sz="3800" dirty="0"/>
          </a:p>
          <a:p>
            <a:pPr marL="342900" indent="-200660">
              <a:lnSpc>
                <a:spcPct val="100000"/>
              </a:lnSpc>
              <a:spcBef>
                <a:spcPts val="448"/>
              </a:spcBef>
              <a:buClr>
                <a:schemeClr val="dk1"/>
              </a:buClr>
              <a:buSzPct val="100000"/>
              <a:buNone/>
            </a:pPr>
            <a:endParaRPr sz="3800" dirty="0"/>
          </a:p>
          <a:p>
            <a:pPr marL="342900" indent="-342900">
              <a:lnSpc>
                <a:spcPct val="100000"/>
              </a:lnSpc>
              <a:spcBef>
                <a:spcPts val="448"/>
              </a:spcBef>
              <a:buClr>
                <a:schemeClr val="dk1"/>
              </a:buClr>
              <a:buSzPct val="100000"/>
            </a:pPr>
            <a:r>
              <a:rPr lang="en-US" sz="3800" dirty="0"/>
              <a:t>Current &amp; past due Water and Sewer Bills. (Call the County for Re-levy’s)</a:t>
            </a:r>
            <a:endParaRPr sz="3800" dirty="0"/>
          </a:p>
          <a:p>
            <a:pPr marL="342900" indent="-342900">
              <a:lnSpc>
                <a:spcPct val="100000"/>
              </a:lnSpc>
              <a:spcBef>
                <a:spcPts val="448"/>
              </a:spcBef>
              <a:buClr>
                <a:schemeClr val="dk1"/>
              </a:buClr>
              <a:buSzPct val="100000"/>
            </a:pPr>
            <a:r>
              <a:rPr lang="en-US" sz="3800" dirty="0"/>
              <a:t>Past Codes Violations; and current zoning usage.</a:t>
            </a:r>
            <a:endParaRPr sz="3800" dirty="0"/>
          </a:p>
          <a:p>
            <a:pPr marL="342900" indent="-342900">
              <a:lnSpc>
                <a:spcPct val="100000"/>
              </a:lnSpc>
              <a:spcBef>
                <a:spcPts val="448"/>
              </a:spcBef>
              <a:buClr>
                <a:schemeClr val="dk1"/>
              </a:buClr>
              <a:buSzPct val="100000"/>
            </a:pPr>
            <a:r>
              <a:rPr lang="en-US" sz="3800" dirty="0"/>
              <a:t>Current Year Tax Bill (will be prorated at closing) Zoning and Planning Allowed uses after closing—prior use does not always guarantee future zoning.</a:t>
            </a:r>
            <a:endParaRPr sz="3800" dirty="0"/>
          </a:p>
          <a:p>
            <a:pPr marL="0" indent="0">
              <a:lnSpc>
                <a:spcPct val="100000"/>
              </a:lnSpc>
              <a:spcBef>
                <a:spcPts val="448"/>
              </a:spcBef>
              <a:buClr>
                <a:schemeClr val="dk1"/>
              </a:buClr>
              <a:buSzPct val="100000"/>
              <a:buNone/>
            </a:pPr>
            <a:br>
              <a:rPr lang="en-US" dirty="0"/>
            </a:br>
            <a:endParaRPr dirty="0"/>
          </a:p>
          <a:p>
            <a:pPr marL="342900" indent="-200660">
              <a:lnSpc>
                <a:spcPct val="100000"/>
              </a:lnSpc>
              <a:spcBef>
                <a:spcPts val="448"/>
              </a:spcBef>
              <a:buClr>
                <a:schemeClr val="dk1"/>
              </a:buClr>
              <a:buSzPct val="100000"/>
              <a:buNone/>
            </a:pP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A2760-6F98-CDC2-E381-8212C11E5A40}"/>
              </a:ext>
            </a:extLst>
          </p:cNvPr>
          <p:cNvSpPr>
            <a:spLocks noGrp="1"/>
          </p:cNvSpPr>
          <p:nvPr>
            <p:ph type="title"/>
          </p:nvPr>
        </p:nvSpPr>
        <p:spPr>
          <a:xfrm>
            <a:off x="336884" y="144379"/>
            <a:ext cx="11598442" cy="1546309"/>
          </a:xfrm>
        </p:spPr>
        <p:txBody>
          <a:bodyPr>
            <a:normAutofit fontScale="90000"/>
          </a:bodyPr>
          <a:lstStyle/>
          <a:p>
            <a:r>
              <a:rPr lang="en-US" b="1" dirty="0">
                <a:solidFill>
                  <a:srgbClr val="FF0000"/>
                </a:solidFill>
              </a:rPr>
              <a:t>           NYS Court Help (Evictions &amp; Small Claims)</a:t>
            </a:r>
            <a:br>
              <a:rPr lang="en-US" b="1" dirty="0">
                <a:solidFill>
                  <a:srgbClr val="FF0000"/>
                </a:solidFill>
              </a:rPr>
            </a:br>
            <a:r>
              <a:rPr lang="en-US" b="1" dirty="0">
                <a:solidFill>
                  <a:srgbClr val="FF0000"/>
                </a:solidFill>
              </a:rPr>
              <a:t>             </a:t>
            </a:r>
            <a:r>
              <a:rPr lang="en-US" sz="5300" b="1" dirty="0">
                <a:solidFill>
                  <a:schemeClr val="accent1"/>
                </a:solidFill>
              </a:rPr>
              <a:t>https://nycourts.gov/courthelp//</a:t>
            </a:r>
            <a:br>
              <a:rPr lang="en-US" sz="4400" b="1" dirty="0">
                <a:solidFill>
                  <a:schemeClr val="accent1"/>
                </a:solidFill>
              </a:rPr>
            </a:br>
            <a:endParaRPr lang="en-US" b="1" dirty="0">
              <a:solidFill>
                <a:srgbClr val="FF0000"/>
              </a:solidFill>
            </a:endParaRPr>
          </a:p>
        </p:txBody>
      </p:sp>
      <p:sp>
        <p:nvSpPr>
          <p:cNvPr id="4" name="Content Placeholder 3">
            <a:extLst>
              <a:ext uri="{FF2B5EF4-FFF2-40B4-BE49-F238E27FC236}">
                <a16:creationId xmlns:a16="http://schemas.microsoft.com/office/drawing/2014/main" id="{C50A9A15-8280-79BC-27E3-10EF8CADA82E}"/>
              </a:ext>
            </a:extLst>
          </p:cNvPr>
          <p:cNvSpPr txBox="1">
            <a:spLocks noGrp="1"/>
          </p:cNvSpPr>
          <p:nvPr>
            <p:ph idx="1"/>
          </p:nvPr>
        </p:nvSpPr>
        <p:spPr>
          <a:xfrm>
            <a:off x="1676400" y="1825625"/>
            <a:ext cx="10515600" cy="590931"/>
          </a:xfrm>
          <a:prstGeom prst="rect">
            <a:avLst/>
          </a:prstGeom>
          <a:noFill/>
        </p:spPr>
        <p:txBody>
          <a:bodyPr wrap="square" rtlCol="0">
            <a:spAutoFit/>
          </a:bodyPr>
          <a:lstStyle/>
          <a:p>
            <a:pPr marL="0" indent="0">
              <a:buNone/>
            </a:pPr>
            <a:r>
              <a:rPr lang="en-US" sz="3600" b="1" dirty="0">
                <a:solidFill>
                  <a:schemeClr val="accent1"/>
                </a:solidFill>
              </a:rPr>
              <a:t>Evictions Outside of NYC</a:t>
            </a:r>
          </a:p>
        </p:txBody>
      </p:sp>
      <p:sp>
        <p:nvSpPr>
          <p:cNvPr id="5" name="Arrow: Right 4">
            <a:extLst>
              <a:ext uri="{FF2B5EF4-FFF2-40B4-BE49-F238E27FC236}">
                <a16:creationId xmlns:a16="http://schemas.microsoft.com/office/drawing/2014/main" id="{09F3F753-D580-5C34-959B-293810BB3806}"/>
              </a:ext>
            </a:extLst>
          </p:cNvPr>
          <p:cNvSpPr/>
          <p:nvPr/>
        </p:nvSpPr>
        <p:spPr>
          <a:xfrm>
            <a:off x="433136" y="1967250"/>
            <a:ext cx="978408" cy="313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B1E270FC-0CBF-2AE3-D24C-693ED71A082D}"/>
              </a:ext>
            </a:extLst>
          </p:cNvPr>
          <p:cNvSpPr/>
          <p:nvPr/>
        </p:nvSpPr>
        <p:spPr>
          <a:xfrm>
            <a:off x="433136" y="2641405"/>
            <a:ext cx="978408" cy="313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9526D492-948E-A11A-9329-0B0A2691D0B0}"/>
              </a:ext>
            </a:extLst>
          </p:cNvPr>
          <p:cNvSpPr/>
          <p:nvPr/>
        </p:nvSpPr>
        <p:spPr>
          <a:xfrm>
            <a:off x="433136" y="3469573"/>
            <a:ext cx="978408" cy="313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A263594B-1BDC-1AAE-0F8C-F2C1CB2F6D6A}"/>
              </a:ext>
            </a:extLst>
          </p:cNvPr>
          <p:cNvSpPr/>
          <p:nvPr/>
        </p:nvSpPr>
        <p:spPr>
          <a:xfrm>
            <a:off x="433136" y="4079220"/>
            <a:ext cx="978408" cy="313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E82E2FE-DFAB-A3FE-9968-5E8EE71585C2}"/>
              </a:ext>
            </a:extLst>
          </p:cNvPr>
          <p:cNvSpPr txBox="1"/>
          <p:nvPr/>
        </p:nvSpPr>
        <p:spPr>
          <a:xfrm>
            <a:off x="1584033" y="2463002"/>
            <a:ext cx="6838071" cy="646331"/>
          </a:xfrm>
          <a:prstGeom prst="rect">
            <a:avLst/>
          </a:prstGeom>
          <a:noFill/>
        </p:spPr>
        <p:txBody>
          <a:bodyPr wrap="square" rtlCol="0">
            <a:spAutoFit/>
          </a:bodyPr>
          <a:lstStyle/>
          <a:p>
            <a:r>
              <a:rPr lang="en-US" sz="3600" b="1" dirty="0">
                <a:solidFill>
                  <a:schemeClr val="accent1"/>
                </a:solidFill>
              </a:rPr>
              <a:t> Foreclosure Process</a:t>
            </a:r>
          </a:p>
        </p:txBody>
      </p:sp>
      <p:sp>
        <p:nvSpPr>
          <p:cNvPr id="13" name="TextBox 12">
            <a:extLst>
              <a:ext uri="{FF2B5EF4-FFF2-40B4-BE49-F238E27FC236}">
                <a16:creationId xmlns:a16="http://schemas.microsoft.com/office/drawing/2014/main" id="{0484DA42-D891-7932-4809-22D9C0D8E077}"/>
              </a:ext>
            </a:extLst>
          </p:cNvPr>
          <p:cNvSpPr txBox="1"/>
          <p:nvPr/>
        </p:nvSpPr>
        <p:spPr>
          <a:xfrm>
            <a:off x="1584033" y="3288514"/>
            <a:ext cx="5773554" cy="646331"/>
          </a:xfrm>
          <a:prstGeom prst="rect">
            <a:avLst/>
          </a:prstGeom>
          <a:noFill/>
        </p:spPr>
        <p:txBody>
          <a:bodyPr wrap="square" rtlCol="0">
            <a:spAutoFit/>
          </a:bodyPr>
          <a:lstStyle/>
          <a:p>
            <a:r>
              <a:rPr lang="en-US" sz="3600" b="1" dirty="0">
                <a:solidFill>
                  <a:schemeClr val="accent1"/>
                </a:solidFill>
              </a:rPr>
              <a:t> Small Claim Filings</a:t>
            </a:r>
          </a:p>
        </p:txBody>
      </p:sp>
      <p:sp>
        <p:nvSpPr>
          <p:cNvPr id="14" name="TextBox 13">
            <a:extLst>
              <a:ext uri="{FF2B5EF4-FFF2-40B4-BE49-F238E27FC236}">
                <a16:creationId xmlns:a16="http://schemas.microsoft.com/office/drawing/2014/main" id="{3DCAF247-A33A-CDA1-F8FD-F54A5759CBF6}"/>
              </a:ext>
            </a:extLst>
          </p:cNvPr>
          <p:cNvSpPr txBox="1"/>
          <p:nvPr/>
        </p:nvSpPr>
        <p:spPr>
          <a:xfrm>
            <a:off x="1584033" y="3926290"/>
            <a:ext cx="8248850" cy="646331"/>
          </a:xfrm>
          <a:prstGeom prst="rect">
            <a:avLst/>
          </a:prstGeom>
          <a:noFill/>
        </p:spPr>
        <p:txBody>
          <a:bodyPr wrap="square" rtlCol="0">
            <a:spAutoFit/>
          </a:bodyPr>
          <a:lstStyle/>
          <a:p>
            <a:r>
              <a:rPr lang="en-US" sz="3600" b="1" dirty="0">
                <a:solidFill>
                  <a:schemeClr val="accent1"/>
                </a:solidFill>
              </a:rPr>
              <a:t> Collecting and Processing a Judgment</a:t>
            </a:r>
          </a:p>
        </p:txBody>
      </p:sp>
      <p:sp>
        <p:nvSpPr>
          <p:cNvPr id="16" name="Arrow: Right 15">
            <a:extLst>
              <a:ext uri="{FF2B5EF4-FFF2-40B4-BE49-F238E27FC236}">
                <a16:creationId xmlns:a16="http://schemas.microsoft.com/office/drawing/2014/main" id="{406FF4E1-DDC7-2722-CE78-BC0A3667450A}"/>
              </a:ext>
            </a:extLst>
          </p:cNvPr>
          <p:cNvSpPr/>
          <p:nvPr/>
        </p:nvSpPr>
        <p:spPr>
          <a:xfrm>
            <a:off x="419498" y="4736992"/>
            <a:ext cx="978408" cy="313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4AE57ED-F884-6820-E1B3-E5DF0619EB96}"/>
              </a:ext>
            </a:extLst>
          </p:cNvPr>
          <p:cNvSpPr txBox="1"/>
          <p:nvPr/>
        </p:nvSpPr>
        <p:spPr>
          <a:xfrm>
            <a:off x="1676400" y="4578547"/>
            <a:ext cx="7400223" cy="646331"/>
          </a:xfrm>
          <a:prstGeom prst="rect">
            <a:avLst/>
          </a:prstGeom>
          <a:noFill/>
        </p:spPr>
        <p:txBody>
          <a:bodyPr wrap="square" rtlCol="0">
            <a:spAutoFit/>
          </a:bodyPr>
          <a:lstStyle/>
          <a:p>
            <a:r>
              <a:rPr lang="en-US" sz="3600" b="1" dirty="0">
                <a:solidFill>
                  <a:schemeClr val="accent1"/>
                </a:solidFill>
              </a:rPr>
              <a:t>County Sherriff to Process Evictions</a:t>
            </a:r>
          </a:p>
        </p:txBody>
      </p:sp>
    </p:spTree>
    <p:extLst>
      <p:ext uri="{BB962C8B-B14F-4D97-AF65-F5344CB8AC3E}">
        <p14:creationId xmlns:p14="http://schemas.microsoft.com/office/powerpoint/2010/main" val="41853231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27D63-0AC5-33B4-D704-163D081D326C}"/>
              </a:ext>
            </a:extLst>
          </p:cNvPr>
          <p:cNvSpPr>
            <a:spLocks noGrp="1"/>
          </p:cNvSpPr>
          <p:nvPr>
            <p:ph type="title"/>
          </p:nvPr>
        </p:nvSpPr>
        <p:spPr>
          <a:xfrm>
            <a:off x="1676400" y="154002"/>
            <a:ext cx="10515600" cy="394636"/>
          </a:xfrm>
        </p:spPr>
        <p:txBody>
          <a:bodyPr>
            <a:normAutofit fontScale="90000"/>
          </a:bodyPr>
          <a:lstStyle/>
          <a:p>
            <a:r>
              <a:rPr lang="en-US" sz="4000" b="1" dirty="0">
                <a:solidFill>
                  <a:srgbClr val="FF0000"/>
                </a:solidFill>
              </a:rPr>
              <a:t>Cheat Sheet on Landlord, Tenant Protection Act.</a:t>
            </a:r>
          </a:p>
        </p:txBody>
      </p:sp>
      <p:pic>
        <p:nvPicPr>
          <p:cNvPr id="5" name="Content Placeholder 4">
            <a:extLst>
              <a:ext uri="{FF2B5EF4-FFF2-40B4-BE49-F238E27FC236}">
                <a16:creationId xmlns:a16="http://schemas.microsoft.com/office/drawing/2014/main" id="{041CDCE0-0E38-E329-755F-A41BE3A04B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6030" y="609601"/>
            <a:ext cx="11559940" cy="5952066"/>
          </a:xfrm>
        </p:spPr>
      </p:pic>
    </p:spTree>
    <p:extLst>
      <p:ext uri="{BB962C8B-B14F-4D97-AF65-F5344CB8AC3E}">
        <p14:creationId xmlns:p14="http://schemas.microsoft.com/office/powerpoint/2010/main" val="2660133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Google Shape;982;p120"/>
          <p:cNvSpPr txBox="1">
            <a:spLocks noGrp="1"/>
          </p:cNvSpPr>
          <p:nvPr>
            <p:ph type="title"/>
          </p:nvPr>
        </p:nvSpPr>
        <p:spPr>
          <a:xfrm>
            <a:off x="356135" y="826150"/>
            <a:ext cx="2543890" cy="5978100"/>
          </a:xfrm>
          <a:prstGeom prst="rect">
            <a:avLst/>
          </a:prstGeom>
          <a:noFill/>
          <a:ln>
            <a:noFill/>
          </a:ln>
        </p:spPr>
        <p:txBody>
          <a:bodyPr spcFirstLastPara="1" vert="horz" wrap="square" lIns="91425" tIns="45700" rIns="91425" bIns="45700" rtlCol="0" anchor="ctr" anchorCtr="0">
            <a:normAutofit/>
          </a:bodyPr>
          <a:lstStyle/>
          <a:p>
            <a:pPr algn="ctr">
              <a:lnSpc>
                <a:spcPct val="100000"/>
              </a:lnSpc>
              <a:spcBef>
                <a:spcPts val="0"/>
              </a:spcBef>
              <a:buClr>
                <a:srgbClr val="FF0000"/>
              </a:buClr>
              <a:buSzPts val="3556"/>
            </a:pPr>
            <a:r>
              <a:rPr lang="en-US" sz="2800" b="1" dirty="0">
                <a:solidFill>
                  <a:srgbClr val="FF0000"/>
                </a:solidFill>
              </a:rPr>
              <a:t>14 Day Eviction Notice</a:t>
            </a:r>
            <a:br>
              <a:rPr lang="en-US" sz="3200" b="1" dirty="0">
                <a:solidFill>
                  <a:srgbClr val="FF0000"/>
                </a:solidFill>
              </a:rPr>
            </a:br>
            <a:br>
              <a:rPr lang="en-US" sz="3200" b="1" dirty="0">
                <a:solidFill>
                  <a:srgbClr val="FF0000"/>
                </a:solidFill>
              </a:rPr>
            </a:br>
            <a:r>
              <a:rPr lang="en-US" sz="2800" b="1" dirty="0">
                <a:solidFill>
                  <a:srgbClr val="FF0000"/>
                </a:solidFill>
              </a:rPr>
              <a:t>Also called the rent demand.</a:t>
            </a:r>
            <a:br>
              <a:rPr lang="en-US" sz="2800" b="1" dirty="0">
                <a:solidFill>
                  <a:srgbClr val="FF0000"/>
                </a:solidFill>
              </a:rPr>
            </a:br>
            <a:br>
              <a:rPr lang="en-US" sz="2800" b="1" dirty="0">
                <a:solidFill>
                  <a:srgbClr val="FF0000"/>
                </a:solidFill>
              </a:rPr>
            </a:br>
            <a:r>
              <a:rPr lang="en-US" sz="2800" b="1" dirty="0">
                <a:solidFill>
                  <a:srgbClr val="FF0000"/>
                </a:solidFill>
              </a:rPr>
              <a:t>This must be served by someone other than the owner.</a:t>
            </a:r>
            <a:endParaRPr sz="2800" dirty="0"/>
          </a:p>
        </p:txBody>
      </p:sp>
      <p:pic>
        <p:nvPicPr>
          <p:cNvPr id="983" name="Google Shape;983;p120"/>
          <p:cNvPicPr preferRelativeResize="0">
            <a:picLocks noGrp="1"/>
          </p:cNvPicPr>
          <p:nvPr>
            <p:ph type="body" idx="1"/>
          </p:nvPr>
        </p:nvPicPr>
        <p:blipFill rotWithShape="1">
          <a:blip r:embed="rId3">
            <a:alphaModFix/>
          </a:blip>
          <a:srcRect/>
          <a:stretch/>
        </p:blipFill>
        <p:spPr>
          <a:xfrm>
            <a:off x="3121875" y="48900"/>
            <a:ext cx="6286500" cy="6858000"/>
          </a:xfrm>
          <a:prstGeom prst="rect">
            <a:avLst/>
          </a:prstGeom>
          <a:noFill/>
          <a:ln>
            <a:noFill/>
          </a:ln>
        </p:spPr>
      </p:pic>
      <p:sp>
        <p:nvSpPr>
          <p:cNvPr id="984" name="Google Shape;984;p120"/>
          <p:cNvSpPr txBox="1"/>
          <p:nvPr/>
        </p:nvSpPr>
        <p:spPr>
          <a:xfrm>
            <a:off x="644893" y="48898"/>
            <a:ext cx="1936382" cy="707846"/>
          </a:xfrm>
          <a:prstGeom prst="rect">
            <a:avLst/>
          </a:prstGeom>
          <a:noFill/>
          <a:ln>
            <a:noFill/>
          </a:ln>
        </p:spPr>
        <p:txBody>
          <a:bodyPr spcFirstLastPara="1" wrap="square" lIns="91425" tIns="45700" rIns="91425" bIns="45700" anchor="t" anchorCtr="0">
            <a:spAutoFit/>
          </a:bodyPr>
          <a:lstStyle/>
          <a:p>
            <a:pPr>
              <a:buClr>
                <a:srgbClr val="000000"/>
              </a:buClr>
              <a:buSzPts val="2400"/>
            </a:pPr>
            <a:r>
              <a:rPr lang="en-US" sz="4000" b="1" dirty="0">
                <a:solidFill>
                  <a:srgbClr val="FF0000"/>
                </a:solidFill>
                <a:latin typeface="Calibri"/>
                <a:ea typeface="Calibri"/>
                <a:cs typeface="Calibri"/>
                <a:sym typeface="Calibri"/>
              </a:rPr>
              <a:t>1</a:t>
            </a:r>
            <a:r>
              <a:rPr lang="en-US" sz="4000" b="1" baseline="30000" dirty="0">
                <a:solidFill>
                  <a:srgbClr val="FF0000"/>
                </a:solidFill>
                <a:latin typeface="Calibri"/>
                <a:ea typeface="Calibri"/>
                <a:cs typeface="Calibri"/>
                <a:sym typeface="Calibri"/>
              </a:rPr>
              <a:t>St</a:t>
            </a:r>
            <a:r>
              <a:rPr lang="en-US" sz="4000" b="1" dirty="0">
                <a:solidFill>
                  <a:srgbClr val="FF0000"/>
                </a:solidFill>
                <a:latin typeface="Calibri"/>
                <a:ea typeface="Calibri"/>
                <a:cs typeface="Calibri"/>
                <a:sym typeface="Calibri"/>
              </a:rPr>
              <a:t> Step</a:t>
            </a:r>
            <a:endParaRPr sz="40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1381813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pic>
        <p:nvPicPr>
          <p:cNvPr id="989" name="Google Shape;989;p121"/>
          <p:cNvPicPr preferRelativeResize="0"/>
          <p:nvPr/>
        </p:nvPicPr>
        <p:blipFill rotWithShape="1">
          <a:blip r:embed="rId3">
            <a:alphaModFix/>
          </a:blip>
          <a:srcRect/>
          <a:stretch/>
        </p:blipFill>
        <p:spPr>
          <a:xfrm>
            <a:off x="3695700" y="0"/>
            <a:ext cx="5086350" cy="6858000"/>
          </a:xfrm>
          <a:prstGeom prst="rect">
            <a:avLst/>
          </a:prstGeom>
          <a:noFill/>
          <a:ln>
            <a:noFill/>
          </a:ln>
        </p:spPr>
      </p:pic>
      <p:sp>
        <p:nvSpPr>
          <p:cNvPr id="990" name="Google Shape;990;p121"/>
          <p:cNvSpPr txBox="1"/>
          <p:nvPr/>
        </p:nvSpPr>
        <p:spPr>
          <a:xfrm>
            <a:off x="1638300" y="304800"/>
            <a:ext cx="2057400" cy="5633700"/>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US" dirty="0">
                <a:solidFill>
                  <a:srgbClr val="FF0000"/>
                </a:solidFill>
                <a:latin typeface="Calibri"/>
                <a:ea typeface="Calibri"/>
                <a:cs typeface="Calibri"/>
                <a:sym typeface="Calibri"/>
              </a:rPr>
              <a:t>You must prepare your documents to evict a tenant, you can visit this website for help and written instructions for the entire procedure. This site works for all counties outside of NYC. Last Updated 6/14/2019</a:t>
            </a:r>
            <a:endParaRPr sz="1400" dirty="0">
              <a:solidFill>
                <a:srgbClr val="000000"/>
              </a:solidFill>
              <a:latin typeface="Arial"/>
              <a:ea typeface="Arial"/>
              <a:cs typeface="Arial"/>
              <a:sym typeface="Arial"/>
            </a:endParaRPr>
          </a:p>
          <a:p>
            <a:pPr>
              <a:buClr>
                <a:srgbClr val="000000"/>
              </a:buClr>
              <a:buSzPts val="1800"/>
            </a:pPr>
            <a:endParaRPr dirty="0">
              <a:solidFill>
                <a:srgbClr val="FF0000"/>
              </a:solidFill>
              <a:latin typeface="Calibri"/>
              <a:ea typeface="Calibri"/>
              <a:cs typeface="Calibri"/>
              <a:sym typeface="Calibri"/>
            </a:endParaRPr>
          </a:p>
          <a:p>
            <a:pPr>
              <a:buClr>
                <a:srgbClr val="000000"/>
              </a:buClr>
              <a:buSzPts val="1800"/>
            </a:pPr>
            <a:r>
              <a:rPr lang="en-US" b="1" u="sng" dirty="0">
                <a:solidFill>
                  <a:srgbClr val="FF0000"/>
                </a:solidFill>
                <a:latin typeface="Calibri"/>
                <a:ea typeface="Calibri"/>
                <a:cs typeface="Calibri"/>
                <a:sym typeface="Calibri"/>
              </a:rPr>
              <a:t>This site is 100%  FREE</a:t>
            </a:r>
            <a:endParaRPr sz="1400" dirty="0">
              <a:solidFill>
                <a:srgbClr val="000000"/>
              </a:solidFill>
              <a:latin typeface="Arial"/>
              <a:ea typeface="Arial"/>
              <a:cs typeface="Arial"/>
              <a:sym typeface="Arial"/>
            </a:endParaRPr>
          </a:p>
          <a:p>
            <a:pPr>
              <a:buClr>
                <a:srgbClr val="000000"/>
              </a:buClr>
              <a:buSzPts val="1800"/>
            </a:pPr>
            <a:endParaRPr dirty="0">
              <a:solidFill>
                <a:schemeClr val="dk1"/>
              </a:solidFill>
              <a:latin typeface="Calibri"/>
              <a:ea typeface="Calibri"/>
              <a:cs typeface="Calibri"/>
              <a:sym typeface="Calibri"/>
            </a:endParaRPr>
          </a:p>
          <a:p>
            <a:pPr>
              <a:buClr>
                <a:srgbClr val="000000"/>
              </a:buClr>
              <a:buSzPts val="1800"/>
            </a:pPr>
            <a:r>
              <a:rPr lang="en-US" u="sng" dirty="0">
                <a:solidFill>
                  <a:schemeClr val="hlink"/>
                </a:solidFill>
                <a:latin typeface="Calibri"/>
                <a:ea typeface="Calibri"/>
                <a:cs typeface="Calibri"/>
                <a:sym typeface="Calibri"/>
                <a:hlinkClick r:id="rId4"/>
              </a:rPr>
              <a:t>https://www.nycourts.gov/courthelp/Homes/evictions.shtml</a:t>
            </a:r>
            <a:endParaRPr dirty="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A9321F1B-E251-416D-259A-52F24836D04E}"/>
              </a:ext>
            </a:extLst>
          </p:cNvPr>
          <p:cNvSpPr txBox="1"/>
          <p:nvPr/>
        </p:nvSpPr>
        <p:spPr>
          <a:xfrm>
            <a:off x="8782050" y="1135781"/>
            <a:ext cx="3409950" cy="830997"/>
          </a:xfrm>
          <a:prstGeom prst="rect">
            <a:avLst/>
          </a:prstGeom>
          <a:noFill/>
        </p:spPr>
        <p:txBody>
          <a:bodyPr wrap="square" rtlCol="0">
            <a:spAutoFit/>
          </a:bodyPr>
          <a:lstStyle/>
          <a:p>
            <a:r>
              <a:rPr lang="en-US" sz="2400" dirty="0"/>
              <a:t>Rent Demand delivered by a process server</a:t>
            </a:r>
          </a:p>
        </p:txBody>
      </p:sp>
      <p:sp>
        <p:nvSpPr>
          <p:cNvPr id="3" name="TextBox 2">
            <a:extLst>
              <a:ext uri="{FF2B5EF4-FFF2-40B4-BE49-F238E27FC236}">
                <a16:creationId xmlns:a16="http://schemas.microsoft.com/office/drawing/2014/main" id="{7524A34C-FDEB-796C-C21A-B8670BC66AFE}"/>
              </a:ext>
            </a:extLst>
          </p:cNvPr>
          <p:cNvSpPr txBox="1"/>
          <p:nvPr/>
        </p:nvSpPr>
        <p:spPr>
          <a:xfrm>
            <a:off x="8764203" y="198559"/>
            <a:ext cx="3180749" cy="584775"/>
          </a:xfrm>
          <a:prstGeom prst="rect">
            <a:avLst/>
          </a:prstGeom>
          <a:noFill/>
        </p:spPr>
        <p:txBody>
          <a:bodyPr wrap="square" rtlCol="0">
            <a:spAutoFit/>
          </a:bodyPr>
          <a:lstStyle/>
          <a:p>
            <a:r>
              <a:rPr lang="en-US" sz="3200" b="1" dirty="0">
                <a:solidFill>
                  <a:srgbClr val="FF0000"/>
                </a:solidFill>
              </a:rPr>
              <a:t>A.B Roy Process</a:t>
            </a:r>
          </a:p>
        </p:txBody>
      </p:sp>
    </p:spTree>
    <p:extLst>
      <p:ext uri="{BB962C8B-B14F-4D97-AF65-F5344CB8AC3E}">
        <p14:creationId xmlns:p14="http://schemas.microsoft.com/office/powerpoint/2010/main" val="2153983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pic>
        <p:nvPicPr>
          <p:cNvPr id="995" name="Google Shape;995;p122"/>
          <p:cNvPicPr preferRelativeResize="0"/>
          <p:nvPr/>
        </p:nvPicPr>
        <p:blipFill rotWithShape="1">
          <a:blip r:embed="rId3">
            <a:alphaModFix/>
          </a:blip>
          <a:srcRect/>
          <a:stretch/>
        </p:blipFill>
        <p:spPr>
          <a:xfrm>
            <a:off x="1524000" y="1"/>
            <a:ext cx="4577316" cy="6858000"/>
          </a:xfrm>
          <a:prstGeom prst="rect">
            <a:avLst/>
          </a:prstGeom>
          <a:noFill/>
          <a:ln>
            <a:noFill/>
          </a:ln>
        </p:spPr>
      </p:pic>
      <p:pic>
        <p:nvPicPr>
          <p:cNvPr id="996" name="Google Shape;996;p122"/>
          <p:cNvPicPr preferRelativeResize="0"/>
          <p:nvPr/>
        </p:nvPicPr>
        <p:blipFill rotWithShape="1">
          <a:blip r:embed="rId4">
            <a:alphaModFix/>
          </a:blip>
          <a:srcRect/>
          <a:stretch/>
        </p:blipFill>
        <p:spPr>
          <a:xfrm>
            <a:off x="6101316" y="2"/>
            <a:ext cx="4566684" cy="6923727"/>
          </a:xfrm>
          <a:prstGeom prst="rect">
            <a:avLst/>
          </a:prstGeom>
          <a:noFill/>
          <a:ln>
            <a:noFill/>
          </a:ln>
        </p:spPr>
      </p:pic>
      <p:sp>
        <p:nvSpPr>
          <p:cNvPr id="997" name="Google Shape;997;p122"/>
          <p:cNvSpPr txBox="1"/>
          <p:nvPr/>
        </p:nvSpPr>
        <p:spPr>
          <a:xfrm>
            <a:off x="1524000" y="-65725"/>
            <a:ext cx="1600200" cy="1754286"/>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US" b="1">
                <a:solidFill>
                  <a:srgbClr val="FF0000"/>
                </a:solidFill>
                <a:latin typeface="Calibri"/>
                <a:ea typeface="Calibri"/>
                <a:cs typeface="Calibri"/>
                <a:sym typeface="Calibri"/>
              </a:rPr>
              <a:t>Notice of eviction after you get the judgement from the city or town judge.</a:t>
            </a:r>
            <a:endParaRPr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41963731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23"/>
          <p:cNvPicPr preferRelativeResize="0"/>
          <p:nvPr/>
        </p:nvPicPr>
        <p:blipFill rotWithShape="1">
          <a:blip r:embed="rId3">
            <a:alphaModFix/>
          </a:blip>
          <a:srcRect/>
          <a:stretch/>
        </p:blipFill>
        <p:spPr>
          <a:xfrm>
            <a:off x="3854605" y="375812"/>
            <a:ext cx="5858693" cy="6106378"/>
          </a:xfrm>
          <a:prstGeom prst="rect">
            <a:avLst/>
          </a:prstGeom>
          <a:noFill/>
          <a:ln>
            <a:noFill/>
          </a:ln>
        </p:spPr>
      </p:pic>
      <p:sp>
        <p:nvSpPr>
          <p:cNvPr id="1003" name="Google Shape;1003;p123"/>
          <p:cNvSpPr txBox="1"/>
          <p:nvPr/>
        </p:nvSpPr>
        <p:spPr>
          <a:xfrm>
            <a:off x="1524000" y="201150"/>
            <a:ext cx="2330700" cy="2586000"/>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US" b="1" dirty="0">
                <a:solidFill>
                  <a:srgbClr val="FF0000"/>
                </a:solidFill>
                <a:latin typeface="Calibri"/>
                <a:ea typeface="Calibri"/>
                <a:cs typeface="Calibri"/>
                <a:sym typeface="Calibri"/>
              </a:rPr>
              <a:t>Once the sheriff serves the tenant and allows 14 days for the tenant to move, you can then proceed with the sheriff lock out if the tenant did NOT move out within the 14 day waiting period.</a:t>
            </a:r>
            <a:endParaRPr sz="1400" b="1" dirty="0">
              <a:solidFill>
                <a:srgbClr val="000000"/>
              </a:solidFill>
              <a:latin typeface="Arial"/>
              <a:ea typeface="Arial"/>
              <a:cs typeface="Arial"/>
              <a:sym typeface="Arial"/>
            </a:endParaRPr>
          </a:p>
        </p:txBody>
      </p:sp>
      <p:sp>
        <p:nvSpPr>
          <p:cNvPr id="1004" name="Google Shape;1004;p123"/>
          <p:cNvSpPr txBox="1"/>
          <p:nvPr/>
        </p:nvSpPr>
        <p:spPr>
          <a:xfrm>
            <a:off x="1524000" y="2837800"/>
            <a:ext cx="2330700" cy="2862900"/>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US" b="1">
                <a:solidFill>
                  <a:schemeClr val="dk1"/>
                </a:solidFill>
                <a:latin typeface="Calibri"/>
                <a:ea typeface="Calibri"/>
                <a:cs typeface="Calibri"/>
                <a:sym typeface="Calibri"/>
              </a:rPr>
              <a:t>When the sheriff does arrive he will give you a Certificate of Removal / Eviction. This is your opportunity to change all locks and the tenant will no longer have legal rights to the property.</a:t>
            </a:r>
            <a:endParaRPr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3729506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0" name="Google Shape;1120;p140"/>
          <p:cNvSpPr txBox="1">
            <a:spLocks noGrp="1"/>
          </p:cNvSpPr>
          <p:nvPr>
            <p:ph type="title"/>
          </p:nvPr>
        </p:nvSpPr>
        <p:spPr>
          <a:xfrm>
            <a:off x="1981200" y="152400"/>
            <a:ext cx="8229600" cy="1295400"/>
          </a:xfrm>
          <a:prstGeom prst="rect">
            <a:avLst/>
          </a:prstGeom>
          <a:noFill/>
          <a:ln>
            <a:noFill/>
          </a:ln>
        </p:spPr>
        <p:txBody>
          <a:bodyPr spcFirstLastPara="1" vert="horz" wrap="square" lIns="91425" tIns="45700" rIns="91425" bIns="45700" rtlCol="0" anchor="ctr" anchorCtr="0">
            <a:normAutofit fontScale="90000"/>
          </a:bodyPr>
          <a:lstStyle/>
          <a:p>
            <a:pPr algn="ctr">
              <a:lnSpc>
                <a:spcPct val="100000"/>
              </a:lnSpc>
              <a:spcBef>
                <a:spcPts val="0"/>
              </a:spcBef>
              <a:buClr>
                <a:srgbClr val="FF0000"/>
              </a:buClr>
              <a:buSzPct val="100000"/>
            </a:pPr>
            <a:r>
              <a:rPr lang="en-US" b="1" u="sng">
                <a:solidFill>
                  <a:srgbClr val="FF0000"/>
                </a:solidFill>
              </a:rPr>
              <a:t>Class exercise </a:t>
            </a:r>
            <a:br>
              <a:rPr lang="en-US"/>
            </a:br>
            <a:r>
              <a:rPr lang="en-US"/>
              <a:t>Investment properties </a:t>
            </a:r>
            <a:r>
              <a:rPr lang="en-US" b="1">
                <a:solidFill>
                  <a:srgbClr val="FF0000"/>
                </a:solidFill>
              </a:rPr>
              <a:t>Versus</a:t>
            </a:r>
            <a:r>
              <a:rPr lang="en-US"/>
              <a:t> 401K plans or the stock market </a:t>
            </a:r>
            <a:endParaRPr/>
          </a:p>
        </p:txBody>
      </p:sp>
      <p:sp>
        <p:nvSpPr>
          <p:cNvPr id="1121" name="Google Shape;1121;p140"/>
          <p:cNvSpPr txBox="1">
            <a:spLocks noGrp="1"/>
          </p:cNvSpPr>
          <p:nvPr>
            <p:ph type="body" idx="1"/>
          </p:nvPr>
        </p:nvSpPr>
        <p:spPr>
          <a:xfrm>
            <a:off x="1981200" y="1752603"/>
            <a:ext cx="8229600" cy="5029199"/>
          </a:xfrm>
          <a:prstGeom prst="rect">
            <a:avLst/>
          </a:prstGeom>
          <a:noFill/>
          <a:ln>
            <a:noFill/>
          </a:ln>
        </p:spPr>
        <p:txBody>
          <a:bodyPr spcFirstLastPara="1" vert="horz" wrap="square" lIns="91425" tIns="45700" rIns="91425" bIns="45700" rtlCol="0" anchor="t" anchorCtr="0">
            <a:normAutofit fontScale="92500" lnSpcReduction="20000"/>
          </a:bodyPr>
          <a:lstStyle/>
          <a:p>
            <a:pPr marL="342900" indent="-342900">
              <a:lnSpc>
                <a:spcPct val="100000"/>
              </a:lnSpc>
              <a:spcBef>
                <a:spcPts val="0"/>
              </a:spcBef>
              <a:buClr>
                <a:schemeClr val="dk1"/>
              </a:buClr>
              <a:buSzPct val="100000"/>
            </a:pPr>
            <a:r>
              <a:rPr lang="en-US" b="1"/>
              <a:t>Stocks, mutual fund,  or 401K investment plans have the ability to compound the interest of an investment, were on the investment properties do NOT compound the net income or the interest, but has the ability to compound the appreciation over the years of ownership. Both forms of investments have there share of pro’s and con’s.</a:t>
            </a:r>
            <a:endParaRPr/>
          </a:p>
          <a:p>
            <a:pPr marL="342900" indent="-154940">
              <a:lnSpc>
                <a:spcPct val="100000"/>
              </a:lnSpc>
              <a:spcBef>
                <a:spcPts val="592"/>
              </a:spcBef>
              <a:buClr>
                <a:schemeClr val="dk1"/>
              </a:buClr>
              <a:buSzPct val="100000"/>
              <a:buNone/>
            </a:pPr>
            <a:endParaRPr b="1"/>
          </a:p>
          <a:p>
            <a:pPr marL="342900" indent="-342900">
              <a:lnSpc>
                <a:spcPct val="100000"/>
              </a:lnSpc>
              <a:spcBef>
                <a:spcPts val="592"/>
              </a:spcBef>
              <a:buClr>
                <a:schemeClr val="dk1"/>
              </a:buClr>
              <a:buSzPct val="100000"/>
            </a:pPr>
            <a:r>
              <a:rPr lang="en-US" b="1"/>
              <a:t>Compound interest</a:t>
            </a:r>
            <a:r>
              <a:rPr lang="en-US"/>
              <a:t> is the addition of </a:t>
            </a:r>
            <a:r>
              <a:rPr lang="en-US" b="1"/>
              <a:t>interest</a:t>
            </a:r>
            <a:r>
              <a:rPr lang="en-US"/>
              <a:t> to the principal sum of a loan or deposit, or in other words, </a:t>
            </a:r>
            <a:r>
              <a:rPr lang="en-US" b="1"/>
              <a:t>interest</a:t>
            </a:r>
            <a:r>
              <a:rPr lang="en-US"/>
              <a:t> on </a:t>
            </a:r>
            <a:r>
              <a:rPr lang="en-US" b="1"/>
              <a:t>interest</a:t>
            </a:r>
            <a:r>
              <a:rPr lang="en-US"/>
              <a:t>. It is the result of reinvesting </a:t>
            </a:r>
            <a:r>
              <a:rPr lang="en-US" b="1"/>
              <a:t>interest</a:t>
            </a:r>
            <a:r>
              <a:rPr lang="en-US"/>
              <a:t>, rather than paying it out, so that </a:t>
            </a:r>
            <a:r>
              <a:rPr lang="en-US" b="1"/>
              <a:t>interest</a:t>
            </a:r>
            <a:r>
              <a:rPr lang="en-US"/>
              <a:t> in the next period is then earned on the principal sum plus previously accumulated </a:t>
            </a:r>
            <a:r>
              <a:rPr lang="en-US" b="1"/>
              <a:t>interest</a:t>
            </a:r>
            <a:r>
              <a:rPr lang="en-US"/>
              <a:t>.</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1126" name="Google Shape;1126;p141"/>
          <p:cNvSpPr txBox="1">
            <a:spLocks noGrp="1"/>
          </p:cNvSpPr>
          <p:nvPr>
            <p:ph type="title"/>
          </p:nvPr>
        </p:nvSpPr>
        <p:spPr>
          <a:xfrm>
            <a:off x="1981200" y="529388"/>
            <a:ext cx="8229600" cy="888249"/>
          </a:xfrm>
          <a:prstGeom prst="rect">
            <a:avLst/>
          </a:prstGeom>
          <a:noFill/>
          <a:ln>
            <a:noFill/>
          </a:ln>
        </p:spPr>
        <p:txBody>
          <a:bodyPr spcFirstLastPara="1" vert="horz" wrap="square" lIns="91425" tIns="45700" rIns="91425" bIns="45700" rtlCol="0" anchor="ctr" anchorCtr="0">
            <a:normAutofit fontScale="90000"/>
          </a:bodyPr>
          <a:lstStyle/>
          <a:p>
            <a:pPr algn="ctr">
              <a:lnSpc>
                <a:spcPct val="100000"/>
              </a:lnSpc>
              <a:spcBef>
                <a:spcPts val="0"/>
              </a:spcBef>
              <a:buClr>
                <a:schemeClr val="dk1"/>
              </a:buClr>
              <a:buSzPct val="100000"/>
            </a:pPr>
            <a:r>
              <a:rPr lang="en-US" dirty="0"/>
              <a:t>Stock Market –</a:t>
            </a:r>
            <a:r>
              <a:rPr lang="en-US" dirty="0">
                <a:solidFill>
                  <a:srgbClr val="FF0000"/>
                </a:solidFill>
              </a:rPr>
              <a:t>Versus</a:t>
            </a:r>
            <a:r>
              <a:rPr lang="en-US" dirty="0"/>
              <a:t>- Real Estate Investment properties</a:t>
            </a:r>
            <a:br>
              <a:rPr lang="en-US" dirty="0"/>
            </a:br>
            <a:endParaRPr dirty="0"/>
          </a:p>
        </p:txBody>
      </p:sp>
      <p:sp>
        <p:nvSpPr>
          <p:cNvPr id="1127" name="Google Shape;1127;p141"/>
          <p:cNvSpPr txBox="1">
            <a:spLocks noGrp="1"/>
          </p:cNvSpPr>
          <p:nvPr>
            <p:ph type="body" idx="1"/>
          </p:nvPr>
        </p:nvSpPr>
        <p:spPr>
          <a:xfrm>
            <a:off x="423511" y="1754523"/>
            <a:ext cx="11502189" cy="5021662"/>
          </a:xfrm>
          <a:prstGeom prst="rect">
            <a:avLst/>
          </a:prstGeom>
          <a:noFill/>
          <a:ln>
            <a:noFill/>
          </a:ln>
        </p:spPr>
        <p:txBody>
          <a:bodyPr spcFirstLastPara="1" vert="horz" wrap="square" lIns="91425" tIns="45700" rIns="91425" bIns="45700" rtlCol="0" anchor="t" anchorCtr="0">
            <a:normAutofit/>
          </a:bodyPr>
          <a:lstStyle/>
          <a:p>
            <a:pPr marL="342900" indent="-342900">
              <a:lnSpc>
                <a:spcPct val="100000"/>
              </a:lnSpc>
              <a:spcBef>
                <a:spcPts val="0"/>
              </a:spcBef>
              <a:buClr>
                <a:schemeClr val="dk1"/>
              </a:buClr>
              <a:buSzPct val="100000"/>
            </a:pPr>
            <a:r>
              <a:rPr lang="en-US" dirty="0"/>
              <a:t>Like I mentioned in the previous slide stocks or 401K plans have the ability to compound the interest in any individual stock or 401K plan can generate. </a:t>
            </a:r>
            <a:endParaRPr dirty="0"/>
          </a:p>
          <a:p>
            <a:pPr marL="0" indent="0">
              <a:lnSpc>
                <a:spcPct val="100000"/>
              </a:lnSpc>
              <a:spcBef>
                <a:spcPts val="592"/>
              </a:spcBef>
              <a:buClr>
                <a:srgbClr val="00B050"/>
              </a:buClr>
              <a:buSzPct val="100000"/>
              <a:buNone/>
            </a:pPr>
            <a:r>
              <a:rPr lang="en-US" dirty="0">
                <a:solidFill>
                  <a:srgbClr val="00B050"/>
                </a:solidFill>
              </a:rPr>
              <a:t>                                                Example- </a:t>
            </a:r>
            <a:endParaRPr dirty="0"/>
          </a:p>
          <a:p>
            <a:pPr marL="342900" indent="-342900">
              <a:lnSpc>
                <a:spcPct val="100000"/>
              </a:lnSpc>
              <a:spcBef>
                <a:spcPts val="592"/>
              </a:spcBef>
              <a:buClr>
                <a:schemeClr val="dk1"/>
              </a:buClr>
              <a:buSzPct val="100000"/>
            </a:pPr>
            <a:r>
              <a:rPr lang="en-US" dirty="0"/>
              <a:t>In the previous slide I mentioned, 17 Idlewild Park, 3 family in Watervliet, NET $1,950 per month in positive cash flow, with that income you could invest in 401K plan or solo 401K plan. You will still have positive cash flow, but, now you can create another source for investing.</a:t>
            </a:r>
            <a:endParaRPr dirty="0"/>
          </a:p>
          <a:p>
            <a:pPr marL="342900" indent="-342900">
              <a:lnSpc>
                <a:spcPct val="100000"/>
              </a:lnSpc>
              <a:spcBef>
                <a:spcPts val="592"/>
              </a:spcBef>
              <a:buClr>
                <a:schemeClr val="dk1"/>
              </a:buClr>
              <a:buSzPct val="100000"/>
            </a:pPr>
            <a:r>
              <a:rPr lang="en-US" dirty="0"/>
              <a:t>This property can generate enough income per month to live and pay bills on, and also offer to invest some of the proceeds in the stock market or other investment options.</a:t>
            </a: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1132" name="Google Shape;1132;p142"/>
          <p:cNvSpPr txBox="1">
            <a:spLocks noGrp="1"/>
          </p:cNvSpPr>
          <p:nvPr>
            <p:ph type="title"/>
          </p:nvPr>
        </p:nvSpPr>
        <p:spPr>
          <a:xfrm>
            <a:off x="1524000" y="0"/>
            <a:ext cx="2114550" cy="7011838"/>
          </a:xfrm>
          <a:prstGeom prst="rect">
            <a:avLst/>
          </a:prstGeom>
          <a:noFill/>
          <a:ln>
            <a:noFill/>
          </a:ln>
        </p:spPr>
        <p:txBody>
          <a:bodyPr spcFirstLastPara="1" vert="horz" wrap="square" lIns="91425" tIns="45700" rIns="91425" bIns="45700" rtlCol="0" anchor="ctr" anchorCtr="0">
            <a:normAutofit/>
          </a:bodyPr>
          <a:lstStyle/>
          <a:p>
            <a:pPr algn="ctr">
              <a:lnSpc>
                <a:spcPct val="100000"/>
              </a:lnSpc>
              <a:spcBef>
                <a:spcPts val="0"/>
              </a:spcBef>
              <a:buClr>
                <a:srgbClr val="00B050"/>
              </a:buClr>
              <a:buSzPts val="2000"/>
            </a:pPr>
            <a:r>
              <a:rPr lang="en-US" sz="2000" b="1">
                <a:solidFill>
                  <a:srgbClr val="00B050"/>
                </a:solidFill>
              </a:rPr>
              <a:t>This calculator shows that investing $5,000 per year,  which is around $450.00 per month out of the net income from any investment property that you purchase, this is what we call diversified assets.</a:t>
            </a:r>
            <a:br>
              <a:rPr lang="en-US" sz="2800" b="1">
                <a:solidFill>
                  <a:srgbClr val="00B050"/>
                </a:solidFill>
              </a:rPr>
            </a:br>
            <a:r>
              <a:rPr lang="en-US" sz="2800" b="1" u="sng">
                <a:solidFill>
                  <a:schemeClr val="hlink"/>
                </a:solidFill>
                <a:hlinkClick r:id="rId3"/>
              </a:rPr>
              <a:t> </a:t>
            </a:r>
            <a:r>
              <a:rPr lang="en-US" sz="1300" u="sng">
                <a:solidFill>
                  <a:schemeClr val="hlink"/>
                </a:solidFill>
                <a:hlinkClick r:id="rId3"/>
              </a:rPr>
              <a:t>https://www.calculator.net/401k-calculator.html?age=25&amp;income=50000&amp;balance=5000&amp;contribution=10&amp;ematch=50&amp;ematchend=3&amp;retirementage=65&amp;lifeexpectancy=85&amp;incomeincrease=3&amp;rate=6&amp;inflation=3&amp;hideirslimit=0&amp;type=1&amp;x=63&amp;y=20#top</a:t>
            </a:r>
            <a:endParaRPr sz="1300" b="1">
              <a:solidFill>
                <a:srgbClr val="00B050"/>
              </a:solidFill>
            </a:endParaRPr>
          </a:p>
        </p:txBody>
      </p:sp>
      <p:pic>
        <p:nvPicPr>
          <p:cNvPr id="1133" name="Google Shape;1133;p142"/>
          <p:cNvPicPr preferRelativeResize="0">
            <a:picLocks noGrp="1"/>
          </p:cNvPicPr>
          <p:nvPr>
            <p:ph type="body" idx="1"/>
          </p:nvPr>
        </p:nvPicPr>
        <p:blipFill rotWithShape="1">
          <a:blip r:embed="rId4">
            <a:alphaModFix/>
          </a:blip>
          <a:srcRect/>
          <a:stretch/>
        </p:blipFill>
        <p:spPr>
          <a:xfrm>
            <a:off x="3638552" y="0"/>
            <a:ext cx="6965951" cy="6858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143"/>
          <p:cNvSpPr txBox="1">
            <a:spLocks noGrp="1"/>
          </p:cNvSpPr>
          <p:nvPr>
            <p:ph type="title"/>
          </p:nvPr>
        </p:nvSpPr>
        <p:spPr>
          <a:xfrm>
            <a:off x="2838450" y="228600"/>
            <a:ext cx="6343650" cy="1143000"/>
          </a:xfrm>
          <a:prstGeom prst="rect">
            <a:avLst/>
          </a:prstGeom>
          <a:noFill/>
          <a:ln>
            <a:noFill/>
          </a:ln>
        </p:spPr>
        <p:txBody>
          <a:bodyPr spcFirstLastPara="1" vert="horz" wrap="square" lIns="91425" tIns="45700" rIns="91425" bIns="45700" rtlCol="0" anchor="ctr" anchorCtr="0">
            <a:normAutofit/>
          </a:bodyPr>
          <a:lstStyle/>
          <a:p>
            <a:pPr algn="ctr">
              <a:lnSpc>
                <a:spcPct val="100000"/>
              </a:lnSpc>
              <a:spcBef>
                <a:spcPts val="0"/>
              </a:spcBef>
              <a:buClr>
                <a:schemeClr val="dk2"/>
              </a:buClr>
              <a:buSzPts val="3200"/>
            </a:pPr>
            <a:r>
              <a:rPr lang="en-US" sz="3200">
                <a:solidFill>
                  <a:schemeClr val="dk2"/>
                </a:solidFill>
              </a:rPr>
              <a:t>DOING YOUR HOMEWORK ON A PROPERTY</a:t>
            </a:r>
            <a:endParaRPr sz="3200"/>
          </a:p>
        </p:txBody>
      </p:sp>
      <p:sp>
        <p:nvSpPr>
          <p:cNvPr id="1140" name="Google Shape;1140;p143"/>
          <p:cNvSpPr txBox="1">
            <a:spLocks noGrp="1"/>
          </p:cNvSpPr>
          <p:nvPr>
            <p:ph type="body" idx="1"/>
          </p:nvPr>
        </p:nvSpPr>
        <p:spPr>
          <a:xfrm>
            <a:off x="2239993" y="1268102"/>
            <a:ext cx="7789653" cy="5460502"/>
          </a:xfrm>
          <a:prstGeom prst="rect">
            <a:avLst/>
          </a:prstGeom>
          <a:noFill/>
          <a:ln>
            <a:noFill/>
          </a:ln>
        </p:spPr>
        <p:txBody>
          <a:bodyPr spcFirstLastPara="1" vert="horz" wrap="square" lIns="91425" tIns="45700" rIns="91425" bIns="45700" rtlCol="0" anchor="t" anchorCtr="0">
            <a:noAutofit/>
          </a:bodyPr>
          <a:lstStyle/>
          <a:p>
            <a:pPr marL="0" indent="0">
              <a:lnSpc>
                <a:spcPct val="100000"/>
              </a:lnSpc>
              <a:spcBef>
                <a:spcPts val="0"/>
              </a:spcBef>
              <a:buClr>
                <a:schemeClr val="dk1"/>
              </a:buClr>
              <a:buSzPts val="2400"/>
              <a:buNone/>
            </a:pPr>
            <a:r>
              <a:rPr lang="en-US" sz="2000"/>
              <a:t>Once You Find A Property You Would Like To Invest In Compare the neighborhood location. Understand the rental market.</a:t>
            </a:r>
            <a:endParaRPr sz="2000"/>
          </a:p>
          <a:p>
            <a:pPr marL="742950" lvl="1" indent="-285750">
              <a:lnSpc>
                <a:spcPct val="100000"/>
              </a:lnSpc>
              <a:spcBef>
                <a:spcPts val="480"/>
              </a:spcBef>
              <a:buClr>
                <a:srgbClr val="37B648"/>
              </a:buClr>
              <a:buSzPts val="2400"/>
              <a:buChar char="–"/>
            </a:pPr>
            <a:r>
              <a:rPr lang="en-US" sz="2000">
                <a:solidFill>
                  <a:srgbClr val="37B648"/>
                </a:solidFill>
              </a:rPr>
              <a:t>Real estate is about location, location, LOCATION!</a:t>
            </a:r>
            <a:endParaRPr sz="2000"/>
          </a:p>
          <a:p>
            <a:pPr marL="742950" lvl="1" indent="-285750">
              <a:lnSpc>
                <a:spcPct val="100000"/>
              </a:lnSpc>
              <a:spcBef>
                <a:spcPts val="400"/>
              </a:spcBef>
              <a:buClr>
                <a:schemeClr val="dk1"/>
              </a:buClr>
              <a:buSzPts val="2000"/>
              <a:buChar char="–"/>
            </a:pPr>
            <a:r>
              <a:rPr lang="en-US" sz="2000"/>
              <a:t>Declining neighborhoods are most likely more difficult to rent or sell.</a:t>
            </a:r>
            <a:endParaRPr sz="2000"/>
          </a:p>
          <a:p>
            <a:pPr marL="742950" lvl="1" indent="-285750">
              <a:lnSpc>
                <a:spcPct val="100000"/>
              </a:lnSpc>
              <a:spcBef>
                <a:spcPts val="400"/>
              </a:spcBef>
              <a:buClr>
                <a:schemeClr val="dk1"/>
              </a:buClr>
              <a:buSzPts val="2000"/>
              <a:buChar char="–"/>
            </a:pPr>
            <a:r>
              <a:rPr lang="en-US" sz="2000"/>
              <a:t>Study the rental market in the area you wish to invest in.</a:t>
            </a:r>
            <a:endParaRPr sz="2000"/>
          </a:p>
          <a:p>
            <a:pPr marL="742950" lvl="1" indent="-285750">
              <a:lnSpc>
                <a:spcPct val="100000"/>
              </a:lnSpc>
              <a:spcBef>
                <a:spcPts val="400"/>
              </a:spcBef>
              <a:buClr>
                <a:schemeClr val="dk1"/>
              </a:buClr>
              <a:buSzPts val="2000"/>
              <a:buChar char="–"/>
            </a:pPr>
            <a:r>
              <a:rPr lang="en-US" sz="2000"/>
              <a:t>If there is more than one property that needs repair, that falls in the category of possibly a BAD LOCATION.</a:t>
            </a:r>
            <a:endParaRPr sz="2000"/>
          </a:p>
          <a:p>
            <a:pPr marL="342900" indent="-342900">
              <a:lnSpc>
                <a:spcPct val="100000"/>
              </a:lnSpc>
              <a:spcBef>
                <a:spcPts val="480"/>
              </a:spcBef>
              <a:buClr>
                <a:schemeClr val="dk1"/>
              </a:buClr>
              <a:buSzPts val="2400"/>
            </a:pPr>
            <a:r>
              <a:rPr lang="en-US" sz="2000"/>
              <a:t>Pick your location wisely or you might find it difficult to rent out when you have vacancies. </a:t>
            </a:r>
            <a:endParaRPr sz="2000"/>
          </a:p>
          <a:p>
            <a:pPr marL="342900" indent="-342900">
              <a:lnSpc>
                <a:spcPct val="100000"/>
              </a:lnSpc>
              <a:spcBef>
                <a:spcPts val="480"/>
              </a:spcBef>
              <a:buClr>
                <a:schemeClr val="dk1"/>
              </a:buClr>
              <a:buSzPts val="2400"/>
            </a:pPr>
            <a:r>
              <a:rPr lang="en-US" sz="2000"/>
              <a:t>Location, benefits for the tenant include, proximity to shopping areas, highways, convenience stores, health care,</a:t>
            </a:r>
            <a:endParaRPr sz="2000"/>
          </a:p>
          <a:p>
            <a:pPr marL="0" indent="0">
              <a:lnSpc>
                <a:spcPct val="100000"/>
              </a:lnSpc>
              <a:spcBef>
                <a:spcPts val="480"/>
              </a:spcBef>
              <a:buClr>
                <a:schemeClr val="dk1"/>
              </a:buClr>
              <a:buSzPts val="2400"/>
              <a:buNone/>
            </a:pPr>
            <a:r>
              <a:rPr lang="en-US" sz="2000"/>
              <a:t>     Bus line, fitness centers, playgrounds, dog parks. </a:t>
            </a:r>
            <a:r>
              <a:rPr lang="en-US" sz="2000" b="1"/>
              <a:t>The more  amenities there are for the tenant, the more attractive the location will be.</a:t>
            </a:r>
            <a:endParaRPr sz="2000" b="1"/>
          </a:p>
          <a:p>
            <a:pPr marL="342900" indent="-190500">
              <a:lnSpc>
                <a:spcPct val="100000"/>
              </a:lnSpc>
              <a:spcBef>
                <a:spcPts val="480"/>
              </a:spcBef>
              <a:buClr>
                <a:schemeClr val="dk1"/>
              </a:buClr>
              <a:buSzPts val="2400"/>
              <a:buNone/>
            </a:pPr>
            <a:endParaRPr sz="2400"/>
          </a:p>
          <a:p>
            <a:pPr marL="342900" indent="-190500">
              <a:lnSpc>
                <a:spcPct val="100000"/>
              </a:lnSpc>
              <a:spcBef>
                <a:spcPts val="480"/>
              </a:spcBef>
              <a:buClr>
                <a:schemeClr val="dk1"/>
              </a:buClr>
              <a:buSzPts val="2400"/>
              <a:buNone/>
            </a:pPr>
            <a:endParaRPr sz="24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110"/>
          <p:cNvSpPr txBox="1">
            <a:spLocks noGrp="1"/>
          </p:cNvSpPr>
          <p:nvPr>
            <p:ph type="title"/>
          </p:nvPr>
        </p:nvSpPr>
        <p:spPr>
          <a:xfrm>
            <a:off x="2667000" y="274638"/>
            <a:ext cx="65151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chemeClr val="dk2"/>
              </a:buClr>
              <a:buSzPts val="4000"/>
            </a:pPr>
            <a:r>
              <a:rPr lang="en-US" sz="4000">
                <a:solidFill>
                  <a:schemeClr val="dk2"/>
                </a:solidFill>
              </a:rPr>
              <a:t>ACQUIRING PROPERTIES</a:t>
            </a:r>
            <a:br>
              <a:rPr lang="en-US" sz="4000">
                <a:solidFill>
                  <a:schemeClr val="dk2"/>
                </a:solidFill>
              </a:rPr>
            </a:br>
            <a:r>
              <a:rPr lang="en-US" sz="4000">
                <a:solidFill>
                  <a:schemeClr val="dk2"/>
                </a:solidFill>
              </a:rPr>
              <a:t>(Find Below Market Houses)</a:t>
            </a:r>
            <a:endParaRPr/>
          </a:p>
        </p:txBody>
      </p:sp>
      <p:pic>
        <p:nvPicPr>
          <p:cNvPr id="902" name="Google Shape;902;p110" descr="Auction.com photo.JPG"/>
          <p:cNvPicPr preferRelativeResize="0">
            <a:picLocks noGrp="1"/>
          </p:cNvPicPr>
          <p:nvPr>
            <p:ph type="body" idx="1"/>
          </p:nvPr>
        </p:nvPicPr>
        <p:blipFill rotWithShape="1">
          <a:blip r:embed="rId3">
            <a:alphaModFix/>
          </a:blip>
          <a:srcRect/>
          <a:stretch/>
        </p:blipFill>
        <p:spPr>
          <a:xfrm>
            <a:off x="7239000" y="4114800"/>
            <a:ext cx="2057400" cy="2190750"/>
          </a:xfrm>
          <a:prstGeom prst="rect">
            <a:avLst/>
          </a:prstGeom>
          <a:noFill/>
          <a:ln>
            <a:noFill/>
          </a:ln>
          <a:effectLst>
            <a:outerShdw blurRad="50800" dist="38100" dir="2700000" algn="tl" rotWithShape="0">
              <a:srgbClr val="000000">
                <a:alpha val="40000"/>
              </a:srgbClr>
            </a:outerShdw>
          </a:effectLst>
        </p:spPr>
      </p:pic>
      <p:pic>
        <p:nvPicPr>
          <p:cNvPr id="903" name="Google Shape;903;p110" descr="Homepath photo.JPG"/>
          <p:cNvPicPr preferRelativeResize="0"/>
          <p:nvPr/>
        </p:nvPicPr>
        <p:blipFill rotWithShape="1">
          <a:blip r:embed="rId4">
            <a:alphaModFix/>
          </a:blip>
          <a:srcRect/>
          <a:stretch/>
        </p:blipFill>
        <p:spPr>
          <a:xfrm>
            <a:off x="5181600" y="1676400"/>
            <a:ext cx="1828800" cy="2209800"/>
          </a:xfrm>
          <a:prstGeom prst="rect">
            <a:avLst/>
          </a:prstGeom>
          <a:noFill/>
          <a:ln>
            <a:noFill/>
          </a:ln>
          <a:effectLst>
            <a:outerShdw blurRad="50800" dist="38100" dir="2700000" algn="tl" rotWithShape="0">
              <a:srgbClr val="000000">
                <a:alpha val="40000"/>
              </a:srgbClr>
            </a:outerShdw>
          </a:effectLst>
        </p:spPr>
      </p:pic>
      <p:pic>
        <p:nvPicPr>
          <p:cNvPr id="904" name="Google Shape;904;p110" descr="Xome photo.JPG"/>
          <p:cNvPicPr preferRelativeResize="0"/>
          <p:nvPr/>
        </p:nvPicPr>
        <p:blipFill rotWithShape="1">
          <a:blip r:embed="rId5">
            <a:alphaModFix/>
          </a:blip>
          <a:srcRect/>
          <a:stretch/>
        </p:blipFill>
        <p:spPr>
          <a:xfrm>
            <a:off x="7524750" y="1676400"/>
            <a:ext cx="1714500" cy="2209800"/>
          </a:xfrm>
          <a:prstGeom prst="rect">
            <a:avLst/>
          </a:prstGeom>
          <a:noFill/>
          <a:ln>
            <a:noFill/>
          </a:ln>
          <a:effectLst>
            <a:outerShdw blurRad="50800" dist="38100" dir="2700000" algn="tl" rotWithShape="0">
              <a:srgbClr val="000000">
                <a:alpha val="40000"/>
              </a:srgbClr>
            </a:outerShdw>
          </a:effectLst>
        </p:spPr>
      </p:pic>
      <p:pic>
        <p:nvPicPr>
          <p:cNvPr id="905" name="Google Shape;905;p110" descr="hudhomestore photo.JPG"/>
          <p:cNvPicPr preferRelativeResize="0"/>
          <p:nvPr/>
        </p:nvPicPr>
        <p:blipFill rotWithShape="1">
          <a:blip r:embed="rId6">
            <a:alphaModFix/>
          </a:blip>
          <a:srcRect/>
          <a:stretch/>
        </p:blipFill>
        <p:spPr>
          <a:xfrm>
            <a:off x="2838451" y="1676400"/>
            <a:ext cx="2039354" cy="2177202"/>
          </a:xfrm>
          <a:prstGeom prst="rect">
            <a:avLst/>
          </a:prstGeom>
          <a:noFill/>
          <a:ln>
            <a:noFill/>
          </a:ln>
          <a:effectLst>
            <a:outerShdw blurRad="50800" dist="38100" dir="2700000" algn="tl" rotWithShape="0">
              <a:srgbClr val="000000">
                <a:alpha val="40000"/>
              </a:srgbClr>
            </a:outerShdw>
          </a:effectLst>
        </p:spPr>
      </p:pic>
      <p:pic>
        <p:nvPicPr>
          <p:cNvPr id="906" name="Google Shape;906;p110" descr="Offer submission.JPG"/>
          <p:cNvPicPr preferRelativeResize="0"/>
          <p:nvPr/>
        </p:nvPicPr>
        <p:blipFill rotWithShape="1">
          <a:blip r:embed="rId7">
            <a:alphaModFix/>
          </a:blip>
          <a:srcRect b="9952"/>
          <a:stretch/>
        </p:blipFill>
        <p:spPr>
          <a:xfrm>
            <a:off x="2838450" y="4114800"/>
            <a:ext cx="2114550" cy="2286000"/>
          </a:xfrm>
          <a:prstGeom prst="rect">
            <a:avLst/>
          </a:prstGeom>
          <a:noFill/>
          <a:ln>
            <a:noFill/>
          </a:ln>
          <a:effectLst>
            <a:outerShdw blurRad="50800" dist="38100" dir="2700000" algn="tl" rotWithShape="0">
              <a:srgbClr val="000000">
                <a:alpha val="40000"/>
              </a:srgbClr>
            </a:outerShdw>
          </a:effectLst>
        </p:spPr>
      </p:pic>
      <p:pic>
        <p:nvPicPr>
          <p:cNvPr id="907" name="Google Shape;907;p110"/>
          <p:cNvPicPr preferRelativeResize="0"/>
          <p:nvPr/>
        </p:nvPicPr>
        <p:blipFill rotWithShape="1">
          <a:blip r:embed="rId8">
            <a:alphaModFix/>
          </a:blip>
          <a:srcRect/>
          <a:stretch/>
        </p:blipFill>
        <p:spPr>
          <a:xfrm>
            <a:off x="5038725" y="4114801"/>
            <a:ext cx="2114550" cy="21907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6" name="Google Shape;1146;p144"/>
          <p:cNvSpPr txBox="1">
            <a:spLocks noGrp="1"/>
          </p:cNvSpPr>
          <p:nvPr>
            <p:ph type="title"/>
          </p:nvPr>
        </p:nvSpPr>
        <p:spPr>
          <a:xfrm>
            <a:off x="1981200" y="1"/>
            <a:ext cx="8229600" cy="924300"/>
          </a:xfrm>
          <a:prstGeom prst="rect">
            <a:avLst/>
          </a:prstGeom>
          <a:noFill/>
          <a:ln>
            <a:noFill/>
          </a:ln>
        </p:spPr>
        <p:txBody>
          <a:bodyPr spcFirstLastPara="1" vert="horz" wrap="square" lIns="91425" tIns="45700" rIns="91425" bIns="45700" rtlCol="0" anchor="ctr" anchorCtr="0">
            <a:normAutofit/>
          </a:bodyPr>
          <a:lstStyle/>
          <a:p>
            <a:pPr algn="ctr">
              <a:lnSpc>
                <a:spcPct val="100000"/>
              </a:lnSpc>
              <a:spcBef>
                <a:spcPts val="0"/>
              </a:spcBef>
              <a:buSzPts val="1800"/>
            </a:pPr>
            <a:r>
              <a:rPr lang="en-US"/>
              <a:t>161 Central Ave, Cohoes - Triplex</a:t>
            </a:r>
            <a:endParaRPr/>
          </a:p>
        </p:txBody>
      </p:sp>
      <p:sp>
        <p:nvSpPr>
          <p:cNvPr id="1147" name="Google Shape;1147;p144"/>
          <p:cNvSpPr txBox="1">
            <a:spLocks noGrp="1"/>
          </p:cNvSpPr>
          <p:nvPr>
            <p:ph type="body" idx="1"/>
          </p:nvPr>
        </p:nvSpPr>
        <p:spPr>
          <a:xfrm>
            <a:off x="1981200" y="1600201"/>
            <a:ext cx="8229600" cy="4526100"/>
          </a:xfrm>
          <a:prstGeom prst="rect">
            <a:avLst/>
          </a:prstGeom>
          <a:noFill/>
          <a:ln>
            <a:noFill/>
          </a:ln>
        </p:spPr>
        <p:txBody>
          <a:bodyPr spcFirstLastPara="1" vert="horz" wrap="square" lIns="91425" tIns="45700" rIns="91425" bIns="45700" rtlCol="0" anchor="t" anchorCtr="0">
            <a:normAutofit/>
          </a:bodyPr>
          <a:lstStyle/>
          <a:p>
            <a:pPr marL="0" indent="0">
              <a:lnSpc>
                <a:spcPct val="100000"/>
              </a:lnSpc>
              <a:spcBef>
                <a:spcPts val="360"/>
              </a:spcBef>
              <a:buSzPts val="1800"/>
              <a:buNone/>
            </a:pPr>
            <a:endParaRPr/>
          </a:p>
        </p:txBody>
      </p:sp>
      <p:pic>
        <p:nvPicPr>
          <p:cNvPr id="1148" name="Google Shape;1148;p144"/>
          <p:cNvPicPr preferRelativeResize="0"/>
          <p:nvPr/>
        </p:nvPicPr>
        <p:blipFill rotWithShape="1">
          <a:blip r:embed="rId3">
            <a:alphaModFix/>
          </a:blip>
          <a:srcRect/>
          <a:stretch/>
        </p:blipFill>
        <p:spPr>
          <a:xfrm>
            <a:off x="1862608" y="848850"/>
            <a:ext cx="8513381" cy="60091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154" name="Google Shape;1154;p145"/>
          <p:cNvSpPr txBox="1">
            <a:spLocks noGrp="1"/>
          </p:cNvSpPr>
          <p:nvPr>
            <p:ph type="title"/>
          </p:nvPr>
        </p:nvSpPr>
        <p:spPr>
          <a:xfrm>
            <a:off x="2037638" y="124123"/>
            <a:ext cx="8229600" cy="972300"/>
          </a:xfrm>
          <a:prstGeom prst="rect">
            <a:avLst/>
          </a:prstGeom>
          <a:noFill/>
          <a:ln>
            <a:noFill/>
          </a:ln>
        </p:spPr>
        <p:txBody>
          <a:bodyPr spcFirstLastPara="1" vert="horz" wrap="square" lIns="91425" tIns="45700" rIns="91425" bIns="45700" rtlCol="0" anchor="ctr" anchorCtr="0">
            <a:normAutofit/>
          </a:bodyPr>
          <a:lstStyle/>
          <a:p>
            <a:pPr algn="ctr">
              <a:lnSpc>
                <a:spcPct val="100000"/>
              </a:lnSpc>
              <a:spcBef>
                <a:spcPts val="0"/>
              </a:spcBef>
              <a:buSzPts val="1800"/>
            </a:pPr>
            <a:r>
              <a:rPr lang="en-US">
                <a:solidFill>
                  <a:srgbClr val="0000FF"/>
                </a:solidFill>
              </a:rPr>
              <a:t>161 Central Ave- Rent Roll</a:t>
            </a:r>
            <a:endParaRPr>
              <a:solidFill>
                <a:srgbClr val="0000FF"/>
              </a:solidFill>
            </a:endParaRPr>
          </a:p>
        </p:txBody>
      </p:sp>
      <p:sp>
        <p:nvSpPr>
          <p:cNvPr id="1155" name="Google Shape;1155;p145"/>
          <p:cNvSpPr txBox="1">
            <a:spLocks noGrp="1"/>
          </p:cNvSpPr>
          <p:nvPr>
            <p:ph type="body" idx="1"/>
          </p:nvPr>
        </p:nvSpPr>
        <p:spPr>
          <a:xfrm>
            <a:off x="1981200" y="1021175"/>
            <a:ext cx="8229600" cy="5374500"/>
          </a:xfrm>
          <a:prstGeom prst="rect">
            <a:avLst/>
          </a:prstGeom>
          <a:noFill/>
          <a:ln>
            <a:noFill/>
          </a:ln>
        </p:spPr>
        <p:txBody>
          <a:bodyPr spcFirstLastPara="1" vert="horz" wrap="square" lIns="91425" tIns="45700" rIns="91425" bIns="45700" rtlCol="0" anchor="t" anchorCtr="0">
            <a:noAutofit/>
          </a:bodyPr>
          <a:lstStyle/>
          <a:p>
            <a:pPr marL="0" indent="0" algn="ctr">
              <a:lnSpc>
                <a:spcPct val="80000"/>
              </a:lnSpc>
              <a:spcBef>
                <a:spcPts val="360"/>
              </a:spcBef>
              <a:buSzPts val="358"/>
              <a:buNone/>
            </a:pPr>
            <a:r>
              <a:rPr lang="en-US" sz="2131" b="1"/>
              <a:t>Purchased property in 2003 for $72,000</a:t>
            </a:r>
            <a:endParaRPr sz="2131" b="1"/>
          </a:p>
          <a:p>
            <a:pPr marL="0" indent="0">
              <a:lnSpc>
                <a:spcPct val="80000"/>
              </a:lnSpc>
              <a:spcBef>
                <a:spcPts val="360"/>
              </a:spcBef>
              <a:buSzPts val="358"/>
              <a:buNone/>
            </a:pPr>
            <a:endParaRPr sz="2131"/>
          </a:p>
          <a:p>
            <a:pPr marL="0" indent="0">
              <a:lnSpc>
                <a:spcPct val="80000"/>
              </a:lnSpc>
              <a:spcBef>
                <a:spcPts val="360"/>
              </a:spcBef>
              <a:buSzPts val="358"/>
              <a:buNone/>
            </a:pPr>
            <a:r>
              <a:rPr lang="en-US" sz="2116"/>
              <a:t>1st Fl.  rent    </a:t>
            </a:r>
            <a:r>
              <a:rPr lang="en-US" sz="2116">
                <a:solidFill>
                  <a:srgbClr val="00B050"/>
                </a:solidFill>
              </a:rPr>
              <a:t>$800.00</a:t>
            </a:r>
            <a:endParaRPr sz="2116">
              <a:solidFill>
                <a:srgbClr val="00B050"/>
              </a:solidFill>
            </a:endParaRPr>
          </a:p>
          <a:p>
            <a:pPr marL="0" indent="0">
              <a:lnSpc>
                <a:spcPct val="80000"/>
              </a:lnSpc>
              <a:spcBef>
                <a:spcPts val="360"/>
              </a:spcBef>
              <a:buSzPts val="358"/>
              <a:buNone/>
            </a:pPr>
            <a:r>
              <a:rPr lang="en-US" sz="2116"/>
              <a:t>2nd Fl. rent   </a:t>
            </a:r>
            <a:r>
              <a:rPr lang="en-US" sz="2116">
                <a:solidFill>
                  <a:srgbClr val="00B050"/>
                </a:solidFill>
              </a:rPr>
              <a:t>$775.00</a:t>
            </a:r>
            <a:endParaRPr sz="2116">
              <a:solidFill>
                <a:srgbClr val="00B050"/>
              </a:solidFill>
            </a:endParaRPr>
          </a:p>
          <a:p>
            <a:pPr marL="0" indent="0">
              <a:lnSpc>
                <a:spcPct val="80000"/>
              </a:lnSpc>
              <a:spcBef>
                <a:spcPts val="360"/>
              </a:spcBef>
              <a:buSzPts val="358"/>
              <a:buNone/>
            </a:pPr>
            <a:r>
              <a:rPr lang="en-US" sz="2116"/>
              <a:t>3rd Fl. rent    </a:t>
            </a:r>
            <a:r>
              <a:rPr lang="en-US" sz="2116">
                <a:solidFill>
                  <a:srgbClr val="00B050"/>
                </a:solidFill>
              </a:rPr>
              <a:t>$750.00</a:t>
            </a:r>
            <a:endParaRPr sz="2116">
              <a:solidFill>
                <a:srgbClr val="00B050"/>
              </a:solidFill>
            </a:endParaRPr>
          </a:p>
          <a:p>
            <a:pPr marL="0" indent="0">
              <a:lnSpc>
                <a:spcPct val="80000"/>
              </a:lnSpc>
              <a:spcBef>
                <a:spcPts val="360"/>
              </a:spcBef>
              <a:buSzPts val="358"/>
              <a:buNone/>
            </a:pPr>
            <a:r>
              <a:rPr lang="en-US" sz="2116" b="1"/>
              <a:t>Total gross rents</a:t>
            </a:r>
            <a:r>
              <a:rPr lang="en-US" sz="2116"/>
              <a:t> $2,325.00</a:t>
            </a:r>
            <a:endParaRPr sz="2116"/>
          </a:p>
          <a:p>
            <a:pPr marL="0" indent="0">
              <a:lnSpc>
                <a:spcPct val="80000"/>
              </a:lnSpc>
              <a:spcBef>
                <a:spcPts val="360"/>
              </a:spcBef>
              <a:buSzPts val="358"/>
              <a:buNone/>
            </a:pPr>
            <a:r>
              <a:rPr lang="en-US" sz="2116">
                <a:solidFill>
                  <a:srgbClr val="FF0000"/>
                </a:solidFill>
              </a:rPr>
              <a:t>Monthly mortgage statement breakdown.</a:t>
            </a:r>
            <a:endParaRPr sz="2116">
              <a:solidFill>
                <a:srgbClr val="FF0000"/>
              </a:solidFill>
            </a:endParaRPr>
          </a:p>
          <a:p>
            <a:pPr marL="0" indent="0">
              <a:lnSpc>
                <a:spcPct val="80000"/>
              </a:lnSpc>
              <a:spcBef>
                <a:spcPts val="360"/>
              </a:spcBef>
              <a:buClr>
                <a:schemeClr val="dk1"/>
              </a:buClr>
              <a:buSzPts val="358"/>
              <a:buNone/>
            </a:pPr>
            <a:r>
              <a:rPr lang="en-US" sz="2116"/>
              <a:t>Principle  -   $279.71 </a:t>
            </a:r>
            <a:endParaRPr sz="2116"/>
          </a:p>
          <a:p>
            <a:pPr marL="0" indent="0">
              <a:lnSpc>
                <a:spcPct val="80000"/>
              </a:lnSpc>
              <a:spcBef>
                <a:spcPts val="360"/>
              </a:spcBef>
              <a:buClr>
                <a:schemeClr val="dk1"/>
              </a:buClr>
              <a:buSzPts val="358"/>
              <a:buNone/>
            </a:pPr>
            <a:r>
              <a:rPr lang="en-US" sz="2116"/>
              <a:t>Interest    -   $185.49</a:t>
            </a:r>
            <a:endParaRPr sz="2116"/>
          </a:p>
          <a:p>
            <a:pPr marL="0" indent="0">
              <a:lnSpc>
                <a:spcPct val="80000"/>
              </a:lnSpc>
              <a:spcBef>
                <a:spcPts val="360"/>
              </a:spcBef>
              <a:buClr>
                <a:schemeClr val="dk1"/>
              </a:buClr>
              <a:buSzPts val="358"/>
              <a:buNone/>
            </a:pPr>
            <a:r>
              <a:rPr lang="en-US" sz="2116"/>
              <a:t>Escrow     -   $546.94  ( All taxes &amp; insurance)</a:t>
            </a:r>
            <a:endParaRPr sz="2116"/>
          </a:p>
          <a:p>
            <a:pPr marL="0" indent="0">
              <a:lnSpc>
                <a:spcPct val="80000"/>
              </a:lnSpc>
              <a:spcBef>
                <a:spcPts val="360"/>
              </a:spcBef>
              <a:buSzPts val="358"/>
              <a:buNone/>
            </a:pPr>
            <a:r>
              <a:rPr lang="en-US" sz="2116" b="1">
                <a:solidFill>
                  <a:srgbClr val="FF0000"/>
                </a:solidFill>
              </a:rPr>
              <a:t>Current payment</a:t>
            </a:r>
            <a:r>
              <a:rPr lang="en-US" sz="2116"/>
              <a:t> - </a:t>
            </a:r>
            <a:r>
              <a:rPr lang="en-US" sz="2116" b="1"/>
              <a:t>$1,012.14</a:t>
            </a:r>
            <a:endParaRPr sz="2116" b="1"/>
          </a:p>
          <a:p>
            <a:pPr marL="0" indent="0">
              <a:lnSpc>
                <a:spcPct val="80000"/>
              </a:lnSpc>
              <a:spcBef>
                <a:spcPts val="360"/>
              </a:spcBef>
              <a:buSzPts val="358"/>
              <a:buNone/>
            </a:pPr>
            <a:r>
              <a:rPr lang="en-US" sz="2116"/>
              <a:t>           </a:t>
            </a:r>
            <a:r>
              <a:rPr lang="en-US" sz="2116" b="1"/>
              <a:t>Monthly Net</a:t>
            </a:r>
            <a:r>
              <a:rPr lang="en-US" sz="2116"/>
              <a:t> </a:t>
            </a:r>
            <a:r>
              <a:rPr lang="en-US" sz="2154" b="1">
                <a:solidFill>
                  <a:srgbClr val="000000"/>
                </a:solidFill>
              </a:rPr>
              <a:t>$1,312.86</a:t>
            </a:r>
            <a:endParaRPr sz="2154" b="1">
              <a:solidFill>
                <a:srgbClr val="000000"/>
              </a:solidFill>
            </a:endParaRPr>
          </a:p>
          <a:p>
            <a:pPr marL="0" indent="0">
              <a:lnSpc>
                <a:spcPct val="80000"/>
              </a:lnSpc>
              <a:spcBef>
                <a:spcPts val="360"/>
              </a:spcBef>
              <a:buSzPts val="358"/>
              <a:buNone/>
            </a:pPr>
            <a:endParaRPr sz="2154" b="1">
              <a:solidFill>
                <a:srgbClr val="000000"/>
              </a:solidFill>
            </a:endParaRPr>
          </a:p>
          <a:p>
            <a:pPr marL="0" indent="0">
              <a:lnSpc>
                <a:spcPct val="80000"/>
              </a:lnSpc>
              <a:spcBef>
                <a:spcPts val="360"/>
              </a:spcBef>
              <a:buSzPts val="358"/>
              <a:buNone/>
            </a:pPr>
            <a:r>
              <a:rPr lang="en-US" sz="2116" b="1">
                <a:solidFill>
                  <a:schemeClr val="dk2"/>
                </a:solidFill>
              </a:rPr>
              <a:t>This net figure doesn’t account for loss of rents to vacancies or repairs, utilities, marketing and advertising or attorney and court fees if any.</a:t>
            </a:r>
            <a:endParaRPr sz="2116" b="1">
              <a:solidFill>
                <a:schemeClr val="dk2"/>
              </a:solidFill>
            </a:endParaRPr>
          </a:p>
          <a:p>
            <a:pPr marL="0" indent="0">
              <a:lnSpc>
                <a:spcPct val="80000"/>
              </a:lnSpc>
              <a:spcBef>
                <a:spcPts val="360"/>
              </a:spcBef>
              <a:buClr>
                <a:schemeClr val="dk1"/>
              </a:buClr>
              <a:buSzPts val="358"/>
              <a:buNone/>
            </a:pPr>
            <a:r>
              <a:rPr lang="en-US" sz="2116" b="1">
                <a:solidFill>
                  <a:schemeClr val="dk2"/>
                </a:solidFill>
              </a:rPr>
              <a:t>A quick evaluation: If a property can support itself with one unit vacant, that property would be considered a smart investment. It’s the owner or management company who ultimately determine a properties long term or even short term success.</a:t>
            </a:r>
            <a:endParaRPr sz="2116" b="1">
              <a:solidFill>
                <a:schemeClr val="dk2"/>
              </a:solidFill>
            </a:endParaRPr>
          </a:p>
          <a:p>
            <a:pPr marL="0" indent="0">
              <a:lnSpc>
                <a:spcPct val="80000"/>
              </a:lnSpc>
              <a:spcBef>
                <a:spcPts val="360"/>
              </a:spcBef>
              <a:buSzPts val="358"/>
              <a:buNone/>
            </a:pPr>
            <a:endParaRPr sz="2116" b="1"/>
          </a:p>
          <a:p>
            <a:pPr marL="0" indent="0">
              <a:lnSpc>
                <a:spcPct val="80000"/>
              </a:lnSpc>
              <a:spcBef>
                <a:spcPts val="360"/>
              </a:spcBef>
              <a:buSzPts val="358"/>
              <a:buNone/>
            </a:pPr>
            <a:endParaRPr sz="1689"/>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1" name="Google Shape;1161;p146"/>
          <p:cNvSpPr txBox="1">
            <a:spLocks noGrp="1"/>
          </p:cNvSpPr>
          <p:nvPr>
            <p:ph type="title"/>
          </p:nvPr>
        </p:nvSpPr>
        <p:spPr>
          <a:xfrm>
            <a:off x="2032958" y="0"/>
            <a:ext cx="8229600" cy="549174"/>
          </a:xfrm>
          <a:prstGeom prst="rect">
            <a:avLst/>
          </a:prstGeom>
          <a:noFill/>
          <a:ln>
            <a:noFill/>
          </a:ln>
        </p:spPr>
        <p:txBody>
          <a:bodyPr spcFirstLastPara="1" vert="horz" wrap="square" lIns="91425" tIns="45700" rIns="91425" bIns="45700" rtlCol="0" anchor="ctr" anchorCtr="0">
            <a:normAutofit fontScale="90000"/>
          </a:bodyPr>
          <a:lstStyle/>
          <a:p>
            <a:pPr algn="ctr">
              <a:lnSpc>
                <a:spcPct val="100000"/>
              </a:lnSpc>
              <a:spcBef>
                <a:spcPts val="0"/>
              </a:spcBef>
              <a:buSzPct val="45454"/>
            </a:pPr>
            <a:r>
              <a:rPr lang="en-US" dirty="0">
                <a:solidFill>
                  <a:srgbClr val="0000FF"/>
                </a:solidFill>
              </a:rPr>
              <a:t>161 Central Ave, Cohoes - Triplex</a:t>
            </a:r>
            <a:endParaRPr dirty="0">
              <a:solidFill>
                <a:srgbClr val="0000FF"/>
              </a:solidFill>
            </a:endParaRPr>
          </a:p>
        </p:txBody>
      </p:sp>
      <p:sp>
        <p:nvSpPr>
          <p:cNvPr id="1162" name="Google Shape;1162;p146"/>
          <p:cNvSpPr txBox="1">
            <a:spLocks noGrp="1"/>
          </p:cNvSpPr>
          <p:nvPr>
            <p:ph type="body" idx="1"/>
          </p:nvPr>
        </p:nvSpPr>
        <p:spPr>
          <a:xfrm>
            <a:off x="288759" y="471638"/>
            <a:ext cx="11694694" cy="6386362"/>
          </a:xfrm>
          <a:prstGeom prst="rect">
            <a:avLst/>
          </a:prstGeom>
          <a:noFill/>
          <a:ln>
            <a:noFill/>
          </a:ln>
        </p:spPr>
        <p:txBody>
          <a:bodyPr spcFirstLastPara="1" vert="horz" wrap="square" lIns="91425" tIns="45700" rIns="91425" bIns="45700" rtlCol="0" anchor="t" anchorCtr="0">
            <a:noAutofit/>
          </a:bodyPr>
          <a:lstStyle/>
          <a:p>
            <a:pPr marL="0" indent="0">
              <a:lnSpc>
                <a:spcPct val="107916"/>
              </a:lnSpc>
              <a:spcBef>
                <a:spcPts val="0"/>
              </a:spcBef>
              <a:buClr>
                <a:schemeClr val="dk1"/>
              </a:buClr>
              <a:buSzPts val="1100"/>
              <a:buNone/>
            </a:pPr>
            <a:r>
              <a:rPr lang="en-US" sz="2000" dirty="0"/>
              <a:t>This property is one of my examples we will discuss for building wealth through real estate. I purchased this triplex home in 2003 for $72,000.  I used FHA 3.0% down financing which the down payment came to $2,160. Closing cost consisted of an additional $6,900. Closing cost is calculated by the cost the financial institution charges you for acquiring the mortgage, this is called Origination fee. Which in this case was $1,475.00 I also escrowed the taxes and hazard insurance, the hazard insurance premium for the year was $875, and the school and property taxes were $3,900.00 combined.</a:t>
            </a:r>
            <a:endParaRPr sz="2000" dirty="0"/>
          </a:p>
          <a:p>
            <a:pPr marL="0" indent="0">
              <a:lnSpc>
                <a:spcPct val="107916"/>
              </a:lnSpc>
              <a:spcBef>
                <a:spcPts val="800"/>
              </a:spcBef>
              <a:buClr>
                <a:schemeClr val="dk1"/>
              </a:buClr>
              <a:buSzPts val="1100"/>
              <a:buNone/>
            </a:pPr>
            <a:r>
              <a:rPr lang="en-US" sz="2000" dirty="0"/>
              <a:t>Other closing cost consisted of appraisal fee, flood certification and PMI insurance.  Private Mortgage Insurance is needed on all purchases when the buyer puts less than 20% down payment.  Since this property is residential, I was able to use the tenant’s security deposits towards my closing cost, in theory this would go in a separate account to keep it from commingling with my personal money, but that is not required by law since it is considered residential. When financing through FHA (Federal Housing Authority) you are able to borrow additional money, up to 6 percent of the purchase price to use towards your closing cost, this is called a “Sellers Concession''. Remember the purchase price was 72,000, so 6% equaled $4,320.00, this was a credit to me, the (buyer). I was also able to use the security deposits and prorated amount of the rents all as a credit at closing. All credits equal to $6,640.00. My total out of pocket cost to purchase this triplex was $2,240.00. The first full month of collecting all rents equaled $2,200, my first mortgage payment of, principle, interest, hazard insurance and all taxes equaled $924.00 per month, my net after all bills were paid for the month was $1,090.00, this figure did NOT include repairs and maintenance expenses. </a:t>
            </a:r>
            <a:r>
              <a:rPr lang="en-US" sz="2000" b="1" dirty="0"/>
              <a:t>Within 3 months my initial investment of $2,240 was paid back!</a:t>
            </a:r>
            <a:endParaRPr sz="2000" b="1" dirty="0"/>
          </a:p>
          <a:p>
            <a:pPr marL="0" indent="0">
              <a:lnSpc>
                <a:spcPct val="100000"/>
              </a:lnSpc>
              <a:spcBef>
                <a:spcPts val="800"/>
              </a:spcBef>
              <a:buSzPts val="1800"/>
              <a:buNone/>
            </a:pPr>
            <a:endParaRPr sz="35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68" name="Google Shape;1168;p147"/>
          <p:cNvSpPr txBox="1">
            <a:spLocks noGrp="1"/>
          </p:cNvSpPr>
          <p:nvPr>
            <p:ph type="title"/>
          </p:nvPr>
        </p:nvSpPr>
        <p:spPr>
          <a:xfrm>
            <a:off x="2838450" y="274638"/>
            <a:ext cx="6343650" cy="1143000"/>
          </a:xfrm>
          <a:prstGeom prst="rect">
            <a:avLst/>
          </a:prstGeom>
          <a:noFill/>
          <a:ln>
            <a:noFill/>
          </a:ln>
        </p:spPr>
        <p:txBody>
          <a:bodyPr spcFirstLastPara="1" vert="horz" wrap="square" lIns="91425" tIns="45700" rIns="91425" bIns="45700" rtlCol="0" anchor="ctr" anchorCtr="0">
            <a:normAutofit fontScale="90000"/>
          </a:bodyPr>
          <a:lstStyle/>
          <a:p>
            <a:pPr algn="ctr">
              <a:lnSpc>
                <a:spcPct val="100000"/>
              </a:lnSpc>
              <a:spcBef>
                <a:spcPts val="0"/>
              </a:spcBef>
              <a:buClr>
                <a:schemeClr val="dk2"/>
              </a:buClr>
              <a:buSzPct val="100000"/>
            </a:pPr>
            <a:r>
              <a:rPr lang="en-US">
                <a:solidFill>
                  <a:schemeClr val="dk2"/>
                </a:solidFill>
              </a:rPr>
              <a:t>AFTER REPAIR VALUE (ARV)</a:t>
            </a:r>
            <a:br>
              <a:rPr lang="en-US">
                <a:solidFill>
                  <a:schemeClr val="dk2"/>
                </a:solidFill>
              </a:rPr>
            </a:br>
            <a:endParaRPr>
              <a:solidFill>
                <a:schemeClr val="dk2"/>
              </a:solidFill>
            </a:endParaRPr>
          </a:p>
        </p:txBody>
      </p:sp>
      <p:sp>
        <p:nvSpPr>
          <p:cNvPr id="1169" name="Google Shape;1169;p147"/>
          <p:cNvSpPr txBox="1">
            <a:spLocks noGrp="1"/>
          </p:cNvSpPr>
          <p:nvPr>
            <p:ph type="body" idx="1"/>
          </p:nvPr>
        </p:nvSpPr>
        <p:spPr>
          <a:xfrm>
            <a:off x="933651" y="962526"/>
            <a:ext cx="10376033" cy="5590674"/>
          </a:xfrm>
          <a:prstGeom prst="rect">
            <a:avLst/>
          </a:prstGeom>
          <a:noFill/>
          <a:ln>
            <a:noFill/>
          </a:ln>
        </p:spPr>
        <p:txBody>
          <a:bodyPr spcFirstLastPara="1" vert="horz" wrap="square" lIns="91425" tIns="45700" rIns="91425" bIns="45700" rtlCol="0" anchor="t" anchorCtr="0">
            <a:normAutofit/>
          </a:bodyPr>
          <a:lstStyle/>
          <a:p>
            <a:pPr marL="342900" indent="-342900">
              <a:lnSpc>
                <a:spcPct val="100000"/>
              </a:lnSpc>
              <a:spcBef>
                <a:spcPts val="0"/>
              </a:spcBef>
              <a:buClr>
                <a:schemeClr val="dk1"/>
              </a:buClr>
              <a:buSzPct val="108108"/>
            </a:pPr>
            <a:r>
              <a:rPr lang="en-US" dirty="0"/>
              <a:t>ARV on 6 </a:t>
            </a:r>
            <a:r>
              <a:rPr lang="en-US" dirty="0" err="1"/>
              <a:t>McelWain</a:t>
            </a:r>
            <a:r>
              <a:rPr lang="en-US" dirty="0"/>
              <a:t> Ave Cohoes was $150,000.</a:t>
            </a:r>
            <a:endParaRPr dirty="0"/>
          </a:p>
          <a:p>
            <a:pPr marL="742950" lvl="1" indent="-285750">
              <a:lnSpc>
                <a:spcPct val="100000"/>
              </a:lnSpc>
              <a:spcBef>
                <a:spcPts val="480"/>
              </a:spcBef>
              <a:buClr>
                <a:schemeClr val="dk1"/>
              </a:buClr>
              <a:buSzPct val="108108"/>
              <a:buChar char="–"/>
            </a:pPr>
            <a:r>
              <a:rPr lang="en-US" dirty="0"/>
              <a:t>That was my opinion of the property value once all the work was completed.</a:t>
            </a:r>
            <a:endParaRPr dirty="0"/>
          </a:p>
          <a:p>
            <a:pPr marL="742950" lvl="1" indent="-285750">
              <a:lnSpc>
                <a:spcPct val="100000"/>
              </a:lnSpc>
              <a:spcBef>
                <a:spcPts val="480"/>
              </a:spcBef>
              <a:buClr>
                <a:schemeClr val="dk1"/>
              </a:buClr>
              <a:buSzPct val="108108"/>
              <a:buChar char="–"/>
            </a:pPr>
            <a:r>
              <a:rPr lang="en-US" dirty="0"/>
              <a:t>You figure this out by the comparable sales of the houses in the area / neighborhood, location, condition, amenities.</a:t>
            </a:r>
            <a:endParaRPr dirty="0"/>
          </a:p>
          <a:p>
            <a:pPr marL="342900" indent="-342900">
              <a:lnSpc>
                <a:spcPct val="100000"/>
              </a:lnSpc>
              <a:spcBef>
                <a:spcPts val="560"/>
              </a:spcBef>
              <a:buClr>
                <a:schemeClr val="dk1"/>
              </a:buClr>
              <a:buSzPct val="108108"/>
            </a:pPr>
            <a:r>
              <a:rPr lang="en-US" dirty="0"/>
              <a:t>Once you know the ARV, you can begin to calculate cost of repair, as well as holding cost.</a:t>
            </a:r>
            <a:endParaRPr dirty="0"/>
          </a:p>
          <a:p>
            <a:pPr marL="742950" lvl="1" indent="-285750">
              <a:lnSpc>
                <a:spcPct val="100000"/>
              </a:lnSpc>
              <a:spcBef>
                <a:spcPts val="480"/>
              </a:spcBef>
              <a:buClr>
                <a:schemeClr val="dk1"/>
              </a:buClr>
              <a:buSzPct val="108108"/>
              <a:buChar char="–"/>
            </a:pPr>
            <a:r>
              <a:rPr lang="en-US" dirty="0"/>
              <a:t>Take purchase price, repair cost, holding cost, Minus ARV and that net figure must be attractive enough to take all the risk. Every flip is unique.</a:t>
            </a: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pic>
        <p:nvPicPr>
          <p:cNvPr id="1175" name="Google Shape;1175;p148" descr="20170624_180034.jpg"/>
          <p:cNvPicPr preferRelativeResize="0">
            <a:picLocks noGrp="1"/>
          </p:cNvPicPr>
          <p:nvPr>
            <p:ph type="body" idx="1"/>
          </p:nvPr>
        </p:nvPicPr>
        <p:blipFill rotWithShape="1">
          <a:blip r:embed="rId3">
            <a:alphaModFix/>
          </a:blip>
          <a:srcRect b="2484"/>
          <a:stretch/>
        </p:blipFill>
        <p:spPr>
          <a:xfrm rot="5400000">
            <a:off x="534687" y="100580"/>
            <a:ext cx="6858000" cy="6656839"/>
          </a:xfrm>
          <a:prstGeom prst="rect">
            <a:avLst/>
          </a:prstGeom>
          <a:noFill/>
          <a:ln>
            <a:noFill/>
          </a:ln>
        </p:spPr>
      </p:pic>
      <p:sp>
        <p:nvSpPr>
          <p:cNvPr id="1176" name="Google Shape;1176;p148"/>
          <p:cNvSpPr txBox="1">
            <a:spLocks noGrp="1"/>
          </p:cNvSpPr>
          <p:nvPr>
            <p:ph type="title"/>
          </p:nvPr>
        </p:nvSpPr>
        <p:spPr>
          <a:xfrm>
            <a:off x="7292106" y="336430"/>
            <a:ext cx="2949174" cy="3140016"/>
          </a:xfrm>
          <a:prstGeom prst="rect">
            <a:avLst/>
          </a:prstGeom>
          <a:noFill/>
          <a:ln>
            <a:noFill/>
          </a:ln>
        </p:spPr>
        <p:txBody>
          <a:bodyPr spcFirstLastPara="1" vert="horz" wrap="square" lIns="91425" tIns="45700" rIns="91425" bIns="45700" rtlCol="0" anchor="ctr" anchorCtr="0">
            <a:normAutofit fontScale="90000"/>
          </a:bodyPr>
          <a:lstStyle/>
          <a:p>
            <a:pPr>
              <a:spcBef>
                <a:spcPts val="0"/>
              </a:spcBef>
              <a:buClr>
                <a:schemeClr val="dk1"/>
              </a:buClr>
              <a:buSzPct val="162698"/>
            </a:pPr>
            <a:r>
              <a:rPr lang="en-US" sz="2800" b="1" dirty="0">
                <a:solidFill>
                  <a:srgbClr val="FF0000"/>
                </a:solidFill>
              </a:rPr>
              <a:t>Bank Foreclosure</a:t>
            </a:r>
            <a:br>
              <a:rPr lang="en-US" sz="2800" dirty="0"/>
            </a:br>
            <a:br>
              <a:rPr lang="en-US" sz="2800" dirty="0"/>
            </a:br>
            <a:br>
              <a:rPr lang="en-US" sz="2800" dirty="0"/>
            </a:br>
            <a:r>
              <a:rPr lang="en-US" sz="2800" b="1" dirty="0">
                <a:solidFill>
                  <a:srgbClr val="FF0000"/>
                </a:solidFill>
              </a:rPr>
              <a:t>Single Family Rental</a:t>
            </a:r>
            <a:br>
              <a:rPr lang="en-US" sz="2800" dirty="0"/>
            </a:br>
            <a:br>
              <a:rPr lang="en-US" sz="2800" dirty="0"/>
            </a:br>
            <a:r>
              <a:rPr lang="en-US" sz="2800" b="1" dirty="0"/>
              <a:t>6 MCELWAIN AVE COHOES,</a:t>
            </a:r>
            <a:br>
              <a:rPr lang="en-US" sz="2800" b="1" dirty="0"/>
            </a:br>
            <a:r>
              <a:rPr lang="en-US" sz="2800" b="1" dirty="0"/>
              <a:t>Single family townhome</a:t>
            </a:r>
            <a:endParaRPr sz="2800" b="1" dirty="0"/>
          </a:p>
        </p:txBody>
      </p:sp>
      <p:sp>
        <p:nvSpPr>
          <p:cNvPr id="2" name="TextBox 1">
            <a:extLst>
              <a:ext uri="{FF2B5EF4-FFF2-40B4-BE49-F238E27FC236}">
                <a16:creationId xmlns:a16="http://schemas.microsoft.com/office/drawing/2014/main" id="{007CBE06-9D08-1616-79DD-7ECE4AEC9D1D}"/>
              </a:ext>
            </a:extLst>
          </p:cNvPr>
          <p:cNvSpPr txBox="1"/>
          <p:nvPr/>
        </p:nvSpPr>
        <p:spPr>
          <a:xfrm>
            <a:off x="7292106" y="4580467"/>
            <a:ext cx="4442694" cy="1200329"/>
          </a:xfrm>
          <a:prstGeom prst="rect">
            <a:avLst/>
          </a:prstGeom>
          <a:noFill/>
        </p:spPr>
        <p:txBody>
          <a:bodyPr wrap="square" rtlCol="0">
            <a:spAutoFit/>
          </a:bodyPr>
          <a:lstStyle/>
          <a:p>
            <a:r>
              <a:rPr lang="en-US" sz="2400" b="1" dirty="0"/>
              <a:t>Potential monthly rent for a 3 bedroom single family </a:t>
            </a:r>
            <a:r>
              <a:rPr lang="en-US" sz="2400" b="1" dirty="0">
                <a:solidFill>
                  <a:srgbClr val="00B050"/>
                </a:solidFill>
              </a:rPr>
              <a:t>$1,350-$1,650</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pic>
        <p:nvPicPr>
          <p:cNvPr id="1182" name="Google Shape;1182;p149" descr="20170613_114843.jpg"/>
          <p:cNvPicPr preferRelativeResize="0">
            <a:picLocks noGrp="1"/>
          </p:cNvPicPr>
          <p:nvPr>
            <p:ph type="body" idx="1"/>
          </p:nvPr>
        </p:nvPicPr>
        <p:blipFill rotWithShape="1">
          <a:blip r:embed="rId3">
            <a:alphaModFix/>
          </a:blip>
          <a:srcRect l="13052" r="2945" b="-1"/>
          <a:stretch/>
        </p:blipFill>
        <p:spPr>
          <a:xfrm rot="10800000">
            <a:off x="1464733" y="10"/>
            <a:ext cx="9262534" cy="6857990"/>
          </a:xfrm>
          <a:prstGeom prst="rect">
            <a:avLst/>
          </a:prstGeom>
          <a:noFill/>
          <a:ln>
            <a:noFill/>
          </a:ln>
        </p:spPr>
      </p:pic>
      <p:sp>
        <p:nvSpPr>
          <p:cNvPr id="1183" name="Google Shape;1183;p149"/>
          <p:cNvSpPr txBox="1">
            <a:spLocks noGrp="1"/>
          </p:cNvSpPr>
          <p:nvPr>
            <p:ph type="title"/>
          </p:nvPr>
        </p:nvSpPr>
        <p:spPr>
          <a:xfrm>
            <a:off x="2669831" y="0"/>
            <a:ext cx="1933800" cy="1621046"/>
          </a:xfrm>
          <a:prstGeom prst="rect">
            <a:avLst/>
          </a:prstGeom>
          <a:noFill/>
          <a:ln>
            <a:noFill/>
          </a:ln>
        </p:spPr>
        <p:txBody>
          <a:bodyPr spcFirstLastPara="1" vert="horz" wrap="square" lIns="91425" tIns="45700" rIns="91425" bIns="45700" rtlCol="0" anchor="ctr" anchorCtr="0">
            <a:normAutofit fontScale="90000"/>
          </a:bodyPr>
          <a:lstStyle/>
          <a:p>
            <a:pPr algn="ctr">
              <a:spcBef>
                <a:spcPts val="0"/>
              </a:spcBef>
              <a:buClr>
                <a:schemeClr val="lt1"/>
              </a:buClr>
              <a:buSzPct val="111111"/>
            </a:pPr>
            <a:r>
              <a:rPr lang="en-US" sz="3100">
                <a:solidFill>
                  <a:srgbClr val="FF0000"/>
                </a:solidFill>
              </a:rPr>
              <a:t>KITCHEN (IN PROGRESS)</a:t>
            </a:r>
            <a:endParaRPr>
              <a:solidFill>
                <a:srgbClr val="FF000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pic>
        <p:nvPicPr>
          <p:cNvPr id="1189" name="Google Shape;1189;p150" descr="20170622_174256.jpg"/>
          <p:cNvPicPr preferRelativeResize="0">
            <a:picLocks noGrp="1"/>
          </p:cNvPicPr>
          <p:nvPr>
            <p:ph type="body" idx="1"/>
          </p:nvPr>
        </p:nvPicPr>
        <p:blipFill rotWithShape="1">
          <a:blip r:embed="rId3">
            <a:alphaModFix/>
          </a:blip>
          <a:srcRect l="8322" r="3342" b="-1"/>
          <a:stretch/>
        </p:blipFill>
        <p:spPr>
          <a:xfrm rot="10800000">
            <a:off x="1015998" y="10"/>
            <a:ext cx="10193868" cy="6857990"/>
          </a:xfrm>
          <a:prstGeom prst="rect">
            <a:avLst/>
          </a:prstGeom>
          <a:noFill/>
          <a:ln>
            <a:noFill/>
          </a:ln>
        </p:spPr>
      </p:pic>
      <p:sp>
        <p:nvSpPr>
          <p:cNvPr id="1190" name="Google Shape;1190;p150"/>
          <p:cNvSpPr/>
          <p:nvPr/>
        </p:nvSpPr>
        <p:spPr>
          <a:xfrm>
            <a:off x="2667000" y="5486402"/>
            <a:ext cx="6858000" cy="474453"/>
          </a:xfrm>
          <a:prstGeom prst="rect">
            <a:avLst/>
          </a:prstGeom>
          <a:no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191" name="Google Shape;1191;p150"/>
          <p:cNvCxnSpPr/>
          <p:nvPr/>
        </p:nvCxnSpPr>
        <p:spPr>
          <a:xfrm>
            <a:off x="2692880" y="5431764"/>
            <a:ext cx="6858000" cy="0"/>
          </a:xfrm>
          <a:prstGeom prst="straightConnector1">
            <a:avLst/>
          </a:prstGeom>
          <a:noFill/>
          <a:ln w="41275" cap="flat" cmpd="sng">
            <a:solidFill>
              <a:schemeClr val="lt1">
                <a:alpha val="89411"/>
              </a:schemeClr>
            </a:solidFill>
            <a:prstDash val="solid"/>
            <a:round/>
            <a:headEnd type="none" w="sm" len="sm"/>
            <a:tailEnd type="none" w="sm" len="sm"/>
          </a:ln>
        </p:spPr>
      </p:cxnSp>
      <p:cxnSp>
        <p:nvCxnSpPr>
          <p:cNvPr id="1192" name="Google Shape;1192;p150"/>
          <p:cNvCxnSpPr/>
          <p:nvPr/>
        </p:nvCxnSpPr>
        <p:spPr>
          <a:xfrm>
            <a:off x="2679940" y="5901939"/>
            <a:ext cx="6858000" cy="0"/>
          </a:xfrm>
          <a:prstGeom prst="straightConnector1">
            <a:avLst/>
          </a:prstGeom>
          <a:noFill/>
          <a:ln w="41275" cap="flat" cmpd="sng">
            <a:solidFill>
              <a:schemeClr val="lt1">
                <a:alpha val="89411"/>
              </a:schemeClr>
            </a:solidFill>
            <a:prstDash val="solid"/>
            <a:round/>
            <a:headEnd type="none" w="sm" len="sm"/>
            <a:tailEnd type="none" w="sm" len="sm"/>
          </a:ln>
        </p:spPr>
      </p:cxnSp>
      <p:sp>
        <p:nvSpPr>
          <p:cNvPr id="1193" name="Google Shape;1193;p150"/>
          <p:cNvSpPr txBox="1">
            <a:spLocks noGrp="1"/>
          </p:cNvSpPr>
          <p:nvPr>
            <p:ph type="title"/>
          </p:nvPr>
        </p:nvSpPr>
        <p:spPr>
          <a:xfrm>
            <a:off x="2961679" y="5317240"/>
            <a:ext cx="6306146" cy="744836"/>
          </a:xfrm>
          <a:prstGeom prst="rect">
            <a:avLst/>
          </a:prstGeom>
          <a:noFill/>
          <a:ln>
            <a:noFill/>
          </a:ln>
        </p:spPr>
        <p:txBody>
          <a:bodyPr spcFirstLastPara="1" vert="horz" wrap="square" lIns="91425" tIns="45700" rIns="91425" bIns="45700" rtlCol="0" anchor="ctr" anchorCtr="0">
            <a:normAutofit/>
          </a:bodyPr>
          <a:lstStyle/>
          <a:p>
            <a:pPr algn="ctr">
              <a:spcBef>
                <a:spcPts val="0"/>
              </a:spcBef>
              <a:buClr>
                <a:schemeClr val="lt1"/>
              </a:buClr>
              <a:buSzPts val="3100"/>
            </a:pPr>
            <a:r>
              <a:rPr lang="en-US" sz="3100">
                <a:solidFill>
                  <a:srgbClr val="FF0000"/>
                </a:solidFill>
              </a:rPr>
              <a:t>KITCHEN ( AFTER)</a:t>
            </a:r>
            <a:endParaRPr>
              <a:solidFill>
                <a:srgbClr val="FF00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pic>
        <p:nvPicPr>
          <p:cNvPr id="1199" name="Google Shape;1199;p151" descr="20170118_203324.jpg"/>
          <p:cNvPicPr preferRelativeResize="0"/>
          <p:nvPr/>
        </p:nvPicPr>
        <p:blipFill rotWithShape="1">
          <a:blip r:embed="rId3">
            <a:alphaModFix/>
          </a:blip>
          <a:srcRect l="6675" r="23554"/>
          <a:stretch/>
        </p:blipFill>
        <p:spPr>
          <a:xfrm rot="5400000">
            <a:off x="6190470" y="86005"/>
            <a:ext cx="4577792" cy="4766732"/>
          </a:xfrm>
          <a:prstGeom prst="rect">
            <a:avLst/>
          </a:prstGeom>
          <a:noFill/>
          <a:ln>
            <a:noFill/>
          </a:ln>
        </p:spPr>
      </p:pic>
      <p:pic>
        <p:nvPicPr>
          <p:cNvPr id="1200" name="Google Shape;1200;p151" descr="20170118_143516.jpg"/>
          <p:cNvPicPr preferRelativeResize="0">
            <a:picLocks noGrp="1"/>
          </p:cNvPicPr>
          <p:nvPr>
            <p:ph type="body" idx="1"/>
          </p:nvPr>
        </p:nvPicPr>
        <p:blipFill rotWithShape="1">
          <a:blip r:embed="rId4">
            <a:alphaModFix/>
          </a:blip>
          <a:srcRect r="30241"/>
          <a:stretch/>
        </p:blipFill>
        <p:spPr>
          <a:xfrm rot="5400000">
            <a:off x="1415110" y="86687"/>
            <a:ext cx="4577792" cy="4749475"/>
          </a:xfrm>
          <a:prstGeom prst="rect">
            <a:avLst/>
          </a:prstGeom>
          <a:noFill/>
          <a:ln>
            <a:noFill/>
          </a:ln>
        </p:spPr>
      </p:pic>
      <p:sp>
        <p:nvSpPr>
          <p:cNvPr id="1201" name="Google Shape;1201;p151"/>
          <p:cNvSpPr txBox="1">
            <a:spLocks noGrp="1"/>
          </p:cNvSpPr>
          <p:nvPr>
            <p:ph type="title"/>
          </p:nvPr>
        </p:nvSpPr>
        <p:spPr>
          <a:xfrm>
            <a:off x="3070287" y="4623759"/>
            <a:ext cx="6144547" cy="699391"/>
          </a:xfrm>
          <a:prstGeom prst="rect">
            <a:avLst/>
          </a:prstGeom>
          <a:noFill/>
          <a:ln>
            <a:noFill/>
          </a:ln>
        </p:spPr>
        <p:txBody>
          <a:bodyPr spcFirstLastPara="1" vert="horz" wrap="square" lIns="91425" tIns="45700" rIns="91425" bIns="45700" rtlCol="0" anchor="b" anchorCtr="0">
            <a:normAutofit fontScale="90000"/>
          </a:bodyPr>
          <a:lstStyle/>
          <a:p>
            <a:pPr>
              <a:spcBef>
                <a:spcPts val="0"/>
              </a:spcBef>
              <a:buClr>
                <a:schemeClr val="lt1"/>
              </a:buClr>
              <a:buSzPct val="111111"/>
            </a:pPr>
            <a:r>
              <a:rPr lang="en-US" sz="4800" dirty="0"/>
              <a:t>    </a:t>
            </a:r>
            <a:r>
              <a:rPr lang="en-US" sz="3600" b="1" dirty="0">
                <a:solidFill>
                  <a:srgbClr val="ED1B23"/>
                </a:solidFill>
              </a:rPr>
              <a:t>Tankless Water heater install</a:t>
            </a:r>
            <a:endParaRPr sz="3600" b="1"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06"/>
        <p:cNvGrpSpPr/>
        <p:nvPr/>
      </p:nvGrpSpPr>
      <p:grpSpPr>
        <a:xfrm>
          <a:off x="0" y="0"/>
          <a:ext cx="0" cy="0"/>
          <a:chOff x="0" y="0"/>
          <a:chExt cx="0" cy="0"/>
        </a:xfrm>
      </p:grpSpPr>
      <p:pic>
        <p:nvPicPr>
          <p:cNvPr id="1207" name="Google Shape;1207;p152" descr="20170622_174102 (1).jpg"/>
          <p:cNvPicPr preferRelativeResize="0">
            <a:picLocks noGrp="1"/>
          </p:cNvPicPr>
          <p:nvPr>
            <p:ph type="body" idx="4294967295"/>
          </p:nvPr>
        </p:nvPicPr>
        <p:blipFill rotWithShape="1">
          <a:blip r:embed="rId3">
            <a:alphaModFix/>
          </a:blip>
          <a:srcRect l="16408" r="13821"/>
          <a:stretch/>
        </p:blipFill>
        <p:spPr>
          <a:xfrm rot="5400000">
            <a:off x="5957864" y="254672"/>
            <a:ext cx="5169460" cy="5051001"/>
          </a:xfrm>
          <a:prstGeom prst="rect">
            <a:avLst/>
          </a:prstGeom>
          <a:noFill/>
          <a:ln>
            <a:noFill/>
          </a:ln>
        </p:spPr>
      </p:pic>
      <p:sp>
        <p:nvSpPr>
          <p:cNvPr id="1208" name="Google Shape;1208;p152"/>
          <p:cNvSpPr txBox="1">
            <a:spLocks noGrp="1"/>
          </p:cNvSpPr>
          <p:nvPr>
            <p:ph type="title" idx="4294967295"/>
          </p:nvPr>
        </p:nvSpPr>
        <p:spPr>
          <a:xfrm>
            <a:off x="2997713" y="5132718"/>
            <a:ext cx="6144816" cy="1164805"/>
          </a:xfrm>
          <a:prstGeom prst="rect">
            <a:avLst/>
          </a:prstGeom>
          <a:noFill/>
          <a:ln>
            <a:noFill/>
          </a:ln>
        </p:spPr>
        <p:txBody>
          <a:bodyPr spcFirstLastPara="1" vert="horz" wrap="square" lIns="91425" tIns="45700" rIns="91425" bIns="45700" rtlCol="0" anchor="b" anchorCtr="0">
            <a:normAutofit/>
          </a:bodyPr>
          <a:lstStyle/>
          <a:p>
            <a:pPr>
              <a:spcBef>
                <a:spcPts val="0"/>
              </a:spcBef>
              <a:buClr>
                <a:schemeClr val="lt1"/>
              </a:buClr>
              <a:buSzPts val="4800"/>
            </a:pPr>
            <a:r>
              <a:rPr lang="en-US" sz="4800"/>
              <a:t>   </a:t>
            </a:r>
            <a:r>
              <a:rPr lang="en-US" sz="3600">
                <a:solidFill>
                  <a:srgbClr val="ED1B23"/>
                </a:solidFill>
              </a:rPr>
              <a:t>Garage &amp; Basement Finished</a:t>
            </a:r>
            <a:endParaRPr sz="3600"/>
          </a:p>
        </p:txBody>
      </p:sp>
      <p:pic>
        <p:nvPicPr>
          <p:cNvPr id="1209" name="Google Shape;1209;p152" descr="20170620_163606.jpg"/>
          <p:cNvPicPr preferRelativeResize="0"/>
          <p:nvPr/>
        </p:nvPicPr>
        <p:blipFill rotWithShape="1">
          <a:blip r:embed="rId4">
            <a:alphaModFix/>
          </a:blip>
          <a:srcRect l="2941" r="27300"/>
          <a:stretch/>
        </p:blipFill>
        <p:spPr>
          <a:xfrm rot="5400000">
            <a:off x="880570" y="257638"/>
            <a:ext cx="5169459" cy="50510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p153"/>
          <p:cNvSpPr txBox="1">
            <a:spLocks noGrp="1"/>
          </p:cNvSpPr>
          <p:nvPr>
            <p:ph type="title"/>
          </p:nvPr>
        </p:nvSpPr>
        <p:spPr>
          <a:xfrm>
            <a:off x="2438400" y="295422"/>
            <a:ext cx="6743700" cy="1122216"/>
          </a:xfrm>
          <a:prstGeom prst="rect">
            <a:avLst/>
          </a:prstGeom>
          <a:noFill/>
          <a:ln>
            <a:noFill/>
          </a:ln>
        </p:spPr>
        <p:txBody>
          <a:bodyPr spcFirstLastPara="1" vert="horz" wrap="square" lIns="91425" tIns="45700" rIns="91425" bIns="45700" rtlCol="0" anchor="ctr" anchorCtr="0">
            <a:normAutofit/>
          </a:bodyPr>
          <a:lstStyle/>
          <a:p>
            <a:pPr algn="ctr">
              <a:lnSpc>
                <a:spcPct val="100000"/>
              </a:lnSpc>
              <a:spcBef>
                <a:spcPts val="0"/>
              </a:spcBef>
              <a:buClr>
                <a:srgbClr val="023E88"/>
              </a:buClr>
              <a:buSzPts val="4400"/>
            </a:pPr>
            <a:r>
              <a:rPr lang="en-US">
                <a:solidFill>
                  <a:srgbClr val="023E88"/>
                </a:solidFill>
              </a:rPr>
              <a:t>6 MCELWAIN AVE COHOES </a:t>
            </a:r>
            <a:endParaRPr/>
          </a:p>
        </p:txBody>
      </p:sp>
      <p:sp>
        <p:nvSpPr>
          <p:cNvPr id="1216" name="Google Shape;1216;p153"/>
          <p:cNvSpPr txBox="1">
            <a:spLocks noGrp="1"/>
          </p:cNvSpPr>
          <p:nvPr>
            <p:ph type="body" idx="1"/>
          </p:nvPr>
        </p:nvSpPr>
        <p:spPr>
          <a:xfrm>
            <a:off x="616017" y="1143000"/>
            <a:ext cx="11020926" cy="5715000"/>
          </a:xfrm>
          <a:prstGeom prst="rect">
            <a:avLst/>
          </a:prstGeom>
          <a:noFill/>
          <a:ln>
            <a:noFill/>
          </a:ln>
        </p:spPr>
        <p:txBody>
          <a:bodyPr spcFirstLastPara="1" vert="horz" wrap="square" lIns="91425" tIns="45700" rIns="91425" bIns="45700" rtlCol="0" anchor="t" anchorCtr="0">
            <a:normAutofit/>
          </a:bodyPr>
          <a:lstStyle/>
          <a:p>
            <a:pPr marL="342900" indent="-342900">
              <a:lnSpc>
                <a:spcPct val="100000"/>
              </a:lnSpc>
              <a:spcBef>
                <a:spcPts val="0"/>
              </a:spcBef>
              <a:buClr>
                <a:schemeClr val="dk1"/>
              </a:buClr>
              <a:buSzPct val="117647"/>
            </a:pPr>
            <a:r>
              <a:rPr lang="en-US" dirty="0"/>
              <a:t>Purchased Property for </a:t>
            </a:r>
            <a:r>
              <a:rPr lang="en-US" dirty="0">
                <a:solidFill>
                  <a:srgbClr val="FF0000"/>
                </a:solidFill>
              </a:rPr>
              <a:t>$80,000   </a:t>
            </a:r>
            <a:r>
              <a:rPr lang="en-US" dirty="0">
                <a:solidFill>
                  <a:schemeClr val="accent1"/>
                </a:solidFill>
              </a:rPr>
              <a:t>( Homepath.com)</a:t>
            </a:r>
            <a:endParaRPr dirty="0"/>
          </a:p>
          <a:p>
            <a:pPr marL="342900" indent="-342900">
              <a:lnSpc>
                <a:spcPct val="100000"/>
              </a:lnSpc>
              <a:spcBef>
                <a:spcPts val="640"/>
              </a:spcBef>
              <a:buClr>
                <a:schemeClr val="dk1"/>
              </a:buClr>
              <a:buSzPct val="117647"/>
            </a:pPr>
            <a:r>
              <a:rPr lang="en-US" dirty="0"/>
              <a:t>Repair cost </a:t>
            </a:r>
            <a:r>
              <a:rPr lang="en-US" dirty="0">
                <a:solidFill>
                  <a:srgbClr val="FF0000"/>
                </a:solidFill>
              </a:rPr>
              <a:t>$8,500</a:t>
            </a:r>
            <a:endParaRPr dirty="0"/>
          </a:p>
          <a:p>
            <a:pPr marL="342900" indent="-342900">
              <a:lnSpc>
                <a:spcPct val="100000"/>
              </a:lnSpc>
              <a:spcBef>
                <a:spcPts val="640"/>
              </a:spcBef>
              <a:buClr>
                <a:schemeClr val="dk1"/>
              </a:buClr>
              <a:buSzPct val="117647"/>
            </a:pPr>
            <a:r>
              <a:rPr lang="en-US" dirty="0"/>
              <a:t> School and Property taxes prorated 3 months were </a:t>
            </a:r>
            <a:r>
              <a:rPr lang="en-US" dirty="0">
                <a:solidFill>
                  <a:srgbClr val="FF0000"/>
                </a:solidFill>
              </a:rPr>
              <a:t>$1,400 </a:t>
            </a:r>
            <a:r>
              <a:rPr lang="en-US" dirty="0"/>
              <a:t>, Additional holding cost </a:t>
            </a:r>
            <a:r>
              <a:rPr lang="en-US" dirty="0">
                <a:solidFill>
                  <a:srgbClr val="FF0000"/>
                </a:solidFill>
              </a:rPr>
              <a:t>$300.00</a:t>
            </a:r>
            <a:endParaRPr dirty="0"/>
          </a:p>
          <a:p>
            <a:pPr marL="342900" indent="-342900">
              <a:lnSpc>
                <a:spcPct val="100000"/>
              </a:lnSpc>
              <a:spcBef>
                <a:spcPts val="640"/>
              </a:spcBef>
              <a:buClr>
                <a:schemeClr val="dk1"/>
              </a:buClr>
              <a:buSzPct val="117647"/>
            </a:pPr>
            <a:r>
              <a:rPr lang="en-US" dirty="0"/>
              <a:t>Remodeled Kitchen, bathrooms, basement, electrical, garage, landscaping, and plumbing.</a:t>
            </a:r>
            <a:endParaRPr dirty="0"/>
          </a:p>
          <a:p>
            <a:pPr marL="342900" indent="-342900">
              <a:lnSpc>
                <a:spcPct val="100000"/>
              </a:lnSpc>
              <a:spcBef>
                <a:spcPts val="640"/>
              </a:spcBef>
              <a:buClr>
                <a:schemeClr val="dk1"/>
              </a:buClr>
              <a:buSzPct val="117647"/>
            </a:pPr>
            <a:r>
              <a:rPr lang="en-US" dirty="0"/>
              <a:t>Property would rent for</a:t>
            </a:r>
            <a:r>
              <a:rPr lang="en-US" b="1" dirty="0">
                <a:solidFill>
                  <a:srgbClr val="37B648"/>
                </a:solidFill>
              </a:rPr>
              <a:t> $1,500.00  monthly</a:t>
            </a:r>
            <a:endParaRPr dirty="0"/>
          </a:p>
          <a:p>
            <a:pPr marL="342900" indent="-342900">
              <a:lnSpc>
                <a:spcPct val="100000"/>
              </a:lnSpc>
              <a:spcBef>
                <a:spcPts val="640"/>
              </a:spcBef>
              <a:buClr>
                <a:schemeClr val="dk1"/>
              </a:buClr>
              <a:buSzPct val="117647"/>
            </a:pPr>
            <a:r>
              <a:rPr lang="en-US" dirty="0"/>
              <a:t>Mortgage based on </a:t>
            </a:r>
            <a:r>
              <a:rPr lang="en-US" dirty="0">
                <a:solidFill>
                  <a:srgbClr val="ED1B23"/>
                </a:solidFill>
              </a:rPr>
              <a:t>$95,000  -$995.00 </a:t>
            </a:r>
            <a:r>
              <a:rPr lang="en-US" dirty="0"/>
              <a:t>Monthly escrowed</a:t>
            </a:r>
            <a:endParaRPr dirty="0"/>
          </a:p>
          <a:p>
            <a:pPr marL="342900" indent="-342900">
              <a:lnSpc>
                <a:spcPct val="100000"/>
              </a:lnSpc>
              <a:spcBef>
                <a:spcPts val="640"/>
              </a:spcBef>
              <a:buClr>
                <a:schemeClr val="dk1"/>
              </a:buClr>
              <a:buSzPct val="117647"/>
            </a:pPr>
            <a:r>
              <a:rPr lang="en-US" dirty="0"/>
              <a:t>Estimated rental </a:t>
            </a:r>
            <a:r>
              <a:rPr lang="en-US" b="1" dirty="0">
                <a:solidFill>
                  <a:srgbClr val="37B648"/>
                </a:solidFill>
              </a:rPr>
              <a:t>profit $525.00  </a:t>
            </a:r>
            <a:r>
              <a:rPr lang="en-US" b="1" dirty="0"/>
              <a:t>(</a:t>
            </a:r>
            <a:r>
              <a:rPr lang="en-US" dirty="0"/>
              <a:t>after water &amp; sewer) </a:t>
            </a:r>
            <a:endParaRPr dirty="0"/>
          </a:p>
          <a:p>
            <a:pPr marL="342900" indent="-139700">
              <a:lnSpc>
                <a:spcPct val="100000"/>
              </a:lnSpc>
              <a:spcBef>
                <a:spcPts val="640"/>
              </a:spcBef>
              <a:buClr>
                <a:schemeClr val="dk1"/>
              </a:buClr>
              <a:buSzPct val="117647"/>
              <a:buNone/>
            </a:pPr>
            <a:endParaRPr dirty="0"/>
          </a:p>
          <a:p>
            <a:pPr marL="342900" indent="-139700">
              <a:lnSpc>
                <a:spcPct val="100000"/>
              </a:lnSpc>
              <a:spcBef>
                <a:spcPts val="640"/>
              </a:spcBef>
              <a:buClr>
                <a:schemeClr val="dk1"/>
              </a:buClr>
              <a:buSzPct val="117647"/>
              <a:buNone/>
            </a:pPr>
            <a:endParaRPr dirty="0"/>
          </a:p>
          <a:p>
            <a:pPr marL="342900" indent="-139700">
              <a:lnSpc>
                <a:spcPct val="100000"/>
              </a:lnSpc>
              <a:spcBef>
                <a:spcPts val="640"/>
              </a:spcBef>
              <a:buClr>
                <a:schemeClr val="dk1"/>
              </a:buClr>
              <a:buSzPct val="117647"/>
              <a:buNone/>
            </a:pPr>
            <a:endParaRPr dirty="0"/>
          </a:p>
        </p:txBody>
      </p:sp>
      <p:sp>
        <p:nvSpPr>
          <p:cNvPr id="1217" name="Google Shape;1217;p153"/>
          <p:cNvSpPr txBox="1"/>
          <p:nvPr/>
        </p:nvSpPr>
        <p:spPr>
          <a:xfrm>
            <a:off x="6896100" y="5668838"/>
            <a:ext cx="2171700" cy="1015663"/>
          </a:xfrm>
          <a:prstGeom prst="rect">
            <a:avLst/>
          </a:prstGeom>
          <a:noFill/>
          <a:ln>
            <a:noFill/>
          </a:ln>
        </p:spPr>
        <p:txBody>
          <a:bodyPr spcFirstLastPara="1" wrap="square" lIns="91425" tIns="45700" rIns="91425" bIns="45700" anchor="t" anchorCtr="0">
            <a:spAutoFit/>
          </a:bodyPr>
          <a:lstStyle/>
          <a:p>
            <a:pPr>
              <a:buClr>
                <a:srgbClr val="000000"/>
              </a:buClr>
              <a:buSzPts val="6000"/>
            </a:pPr>
            <a:r>
              <a:rPr lang="en-US" sz="6000">
                <a:solidFill>
                  <a:schemeClr val="dk1"/>
                </a:solidFill>
                <a:latin typeface="Calibri"/>
                <a:ea typeface="Calibri"/>
                <a:cs typeface="Calibri"/>
                <a:sym typeface="Calibri"/>
              </a:rPr>
              <a:t> </a:t>
            </a:r>
            <a:endParaRPr sz="1400">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p111"/>
          <p:cNvSpPr txBox="1">
            <a:spLocks noGrp="1"/>
          </p:cNvSpPr>
          <p:nvPr>
            <p:ph type="title"/>
          </p:nvPr>
        </p:nvSpPr>
        <p:spPr>
          <a:xfrm>
            <a:off x="1193532" y="224286"/>
            <a:ext cx="9958939" cy="1276710"/>
          </a:xfrm>
          <a:prstGeom prst="rect">
            <a:avLst/>
          </a:prstGeom>
          <a:noFill/>
          <a:ln>
            <a:noFill/>
          </a:ln>
        </p:spPr>
        <p:txBody>
          <a:bodyPr spcFirstLastPara="1" vert="horz" wrap="square" lIns="91425" tIns="45700" rIns="91425" bIns="45700" rtlCol="0" anchor="ctr" anchorCtr="0">
            <a:normAutofit/>
          </a:bodyPr>
          <a:lstStyle/>
          <a:p>
            <a:pPr algn="ctr">
              <a:lnSpc>
                <a:spcPct val="100000"/>
              </a:lnSpc>
              <a:spcBef>
                <a:spcPts val="0"/>
              </a:spcBef>
              <a:buClr>
                <a:srgbClr val="FF0000"/>
              </a:buClr>
              <a:buSzPts val="2400"/>
            </a:pPr>
            <a:r>
              <a:rPr lang="en-US" sz="2400" b="1" dirty="0">
                <a:solidFill>
                  <a:srgbClr val="FF0000"/>
                </a:solidFill>
              </a:rPr>
              <a:t>County, Bank &amp; Privately Owned Investment Properties 1-4 Family</a:t>
            </a:r>
            <a:br>
              <a:rPr lang="en-US" sz="2400" b="1" dirty="0">
                <a:solidFill>
                  <a:srgbClr val="FF0000"/>
                </a:solidFill>
              </a:rPr>
            </a:br>
            <a:r>
              <a:rPr lang="en-US" sz="2400" b="1" dirty="0">
                <a:solidFill>
                  <a:srgbClr val="FF0000"/>
                </a:solidFill>
              </a:rPr>
              <a:t>-PROPERTY WEBSITES-</a:t>
            </a:r>
            <a:endParaRPr sz="2400" b="1" dirty="0"/>
          </a:p>
        </p:txBody>
      </p:sp>
      <p:sp>
        <p:nvSpPr>
          <p:cNvPr id="914" name="Google Shape;914;p111"/>
          <p:cNvSpPr txBox="1">
            <a:spLocks noGrp="1"/>
          </p:cNvSpPr>
          <p:nvPr>
            <p:ph type="body" idx="1"/>
          </p:nvPr>
        </p:nvSpPr>
        <p:spPr>
          <a:xfrm>
            <a:off x="1039528" y="1408150"/>
            <a:ext cx="8428322" cy="5449800"/>
          </a:xfrm>
          <a:prstGeom prst="rect">
            <a:avLst/>
          </a:prstGeom>
          <a:noFill/>
          <a:ln>
            <a:noFill/>
          </a:ln>
        </p:spPr>
        <p:txBody>
          <a:bodyPr spcFirstLastPara="1" vert="horz" wrap="square" lIns="91425" tIns="45700" rIns="91425" bIns="45700" rtlCol="0" anchor="t" anchorCtr="0">
            <a:normAutofit/>
          </a:bodyPr>
          <a:lstStyle/>
          <a:p>
            <a:pPr marL="342900" indent="-312420">
              <a:lnSpc>
                <a:spcPct val="100000"/>
              </a:lnSpc>
              <a:spcBef>
                <a:spcPts val="0"/>
              </a:spcBef>
              <a:buClr>
                <a:schemeClr val="dk1"/>
              </a:buClr>
              <a:buSzPct val="133333"/>
            </a:pPr>
            <a:r>
              <a:rPr lang="en-US" sz="2400" b="1" dirty="0"/>
              <a:t>Local Global MLS</a:t>
            </a:r>
            <a:endParaRPr sz="2400" b="1" dirty="0"/>
          </a:p>
          <a:p>
            <a:pPr marL="342900" indent="-312420">
              <a:lnSpc>
                <a:spcPct val="100000"/>
              </a:lnSpc>
              <a:spcBef>
                <a:spcPts val="640"/>
              </a:spcBef>
              <a:buClr>
                <a:schemeClr val="dk1"/>
              </a:buClr>
              <a:buSzPct val="133333"/>
            </a:pPr>
            <a:r>
              <a:rPr lang="en-US" sz="2400" b="1" dirty="0"/>
              <a:t>Hudhomestore.com</a:t>
            </a:r>
            <a:endParaRPr sz="2400" b="1" dirty="0"/>
          </a:p>
          <a:p>
            <a:pPr marL="342900" indent="-312420">
              <a:lnSpc>
                <a:spcPct val="100000"/>
              </a:lnSpc>
              <a:spcBef>
                <a:spcPts val="640"/>
              </a:spcBef>
              <a:buClr>
                <a:schemeClr val="dk1"/>
              </a:buClr>
              <a:buSzPct val="133333"/>
            </a:pPr>
            <a:r>
              <a:rPr lang="en-US" sz="2400" b="1" dirty="0"/>
              <a:t>Homepath.com</a:t>
            </a:r>
            <a:endParaRPr sz="2400" b="1" dirty="0"/>
          </a:p>
          <a:p>
            <a:pPr marL="342900" indent="-312420">
              <a:lnSpc>
                <a:spcPct val="100000"/>
              </a:lnSpc>
              <a:spcBef>
                <a:spcPts val="640"/>
              </a:spcBef>
              <a:buClr>
                <a:schemeClr val="dk1"/>
              </a:buClr>
              <a:buSzPct val="133333"/>
            </a:pPr>
            <a:r>
              <a:rPr lang="en-US" sz="2400" b="1" dirty="0"/>
              <a:t>Auction.com</a:t>
            </a:r>
            <a:endParaRPr sz="2400" b="1" dirty="0"/>
          </a:p>
          <a:p>
            <a:pPr marL="342900" indent="-312420">
              <a:lnSpc>
                <a:spcPct val="100000"/>
              </a:lnSpc>
              <a:spcBef>
                <a:spcPts val="640"/>
              </a:spcBef>
              <a:buClr>
                <a:schemeClr val="dk1"/>
              </a:buClr>
              <a:buSzPct val="133333"/>
            </a:pPr>
            <a:r>
              <a:rPr lang="en-US" sz="2400" b="1" dirty="0"/>
              <a:t>Xhome.com</a:t>
            </a:r>
            <a:endParaRPr sz="2400" b="1" dirty="0"/>
          </a:p>
          <a:p>
            <a:pPr marL="342900" indent="-312420">
              <a:lnSpc>
                <a:spcPct val="100000"/>
              </a:lnSpc>
              <a:spcBef>
                <a:spcPts val="640"/>
              </a:spcBef>
              <a:buClr>
                <a:schemeClr val="dk1"/>
              </a:buClr>
              <a:buSzPct val="133333"/>
            </a:pPr>
            <a:r>
              <a:rPr lang="en-US" sz="2400" b="1" dirty="0"/>
              <a:t>Hubzu.com</a:t>
            </a:r>
            <a:endParaRPr sz="2400" b="1" dirty="0"/>
          </a:p>
          <a:p>
            <a:pPr marL="342900" indent="-312420">
              <a:lnSpc>
                <a:spcPct val="100000"/>
              </a:lnSpc>
              <a:spcBef>
                <a:spcPts val="640"/>
              </a:spcBef>
              <a:buClr>
                <a:schemeClr val="dk1"/>
              </a:buClr>
              <a:buSzPct val="133333"/>
            </a:pPr>
            <a:r>
              <a:rPr lang="en-US" sz="2400" b="1" dirty="0"/>
              <a:t>Reo.wellsfargo.com</a:t>
            </a:r>
            <a:endParaRPr sz="2400" b="1" dirty="0"/>
          </a:p>
          <a:p>
            <a:pPr marL="342900" indent="-312420">
              <a:lnSpc>
                <a:spcPct val="100000"/>
              </a:lnSpc>
              <a:spcBef>
                <a:spcPts val="640"/>
              </a:spcBef>
              <a:buClr>
                <a:schemeClr val="dk1"/>
              </a:buClr>
              <a:buSzPct val="133333"/>
            </a:pPr>
            <a:r>
              <a:rPr lang="en-US" sz="2400" b="1" dirty="0"/>
              <a:t>offersubmission.com</a:t>
            </a:r>
            <a:endParaRPr sz="2400" b="1" dirty="0"/>
          </a:p>
          <a:p>
            <a:pPr marL="342900" indent="-312420">
              <a:lnSpc>
                <a:spcPct val="100000"/>
              </a:lnSpc>
              <a:spcBef>
                <a:spcPts val="640"/>
              </a:spcBef>
              <a:buClr>
                <a:schemeClr val="dk1"/>
              </a:buClr>
              <a:buSzPct val="133333"/>
            </a:pPr>
            <a:r>
              <a:rPr lang="en-US" sz="2400" b="1" dirty="0"/>
              <a:t>Propoffers.com</a:t>
            </a:r>
            <a:endParaRPr sz="2400" b="1" dirty="0"/>
          </a:p>
          <a:p>
            <a:pPr marL="342900" indent="-139700">
              <a:lnSpc>
                <a:spcPct val="100000"/>
              </a:lnSpc>
              <a:spcBef>
                <a:spcPts val="640"/>
              </a:spcBef>
              <a:buClr>
                <a:schemeClr val="dk1"/>
              </a:buClr>
              <a:buSzPct val="100000"/>
              <a:buNone/>
            </a:pPr>
            <a:endParaRPr dirty="0"/>
          </a:p>
          <a:p>
            <a:pPr marL="342900" indent="-139700">
              <a:lnSpc>
                <a:spcPct val="100000"/>
              </a:lnSpc>
              <a:spcBef>
                <a:spcPts val="640"/>
              </a:spcBef>
              <a:buClr>
                <a:schemeClr val="dk1"/>
              </a:buClr>
              <a:buSzPct val="100000"/>
              <a:buNone/>
            </a:pPr>
            <a:endParaRPr dirty="0"/>
          </a:p>
          <a:p>
            <a:pPr marL="342900" indent="-139700">
              <a:lnSpc>
                <a:spcPct val="100000"/>
              </a:lnSpc>
              <a:spcBef>
                <a:spcPts val="640"/>
              </a:spcBef>
              <a:buClr>
                <a:schemeClr val="dk1"/>
              </a:buClr>
              <a:buSzPct val="100000"/>
              <a:buNone/>
            </a:pPr>
            <a:endParaRPr dirty="0"/>
          </a:p>
          <a:p>
            <a:pPr marL="342900" indent="-139700">
              <a:lnSpc>
                <a:spcPct val="100000"/>
              </a:lnSpc>
              <a:spcBef>
                <a:spcPts val="640"/>
              </a:spcBef>
              <a:buClr>
                <a:schemeClr val="dk1"/>
              </a:buClr>
              <a:buSzPct val="100000"/>
              <a:buNone/>
            </a:pPr>
            <a:endParaRPr dirty="0"/>
          </a:p>
        </p:txBody>
      </p:sp>
      <p:sp>
        <p:nvSpPr>
          <p:cNvPr id="915" name="Google Shape;915;p111"/>
          <p:cNvSpPr txBox="1"/>
          <p:nvPr/>
        </p:nvSpPr>
        <p:spPr>
          <a:xfrm>
            <a:off x="2867605" y="5657712"/>
            <a:ext cx="5943600" cy="831000"/>
          </a:xfrm>
          <a:prstGeom prst="rect">
            <a:avLst/>
          </a:prstGeom>
          <a:noFill/>
          <a:ln>
            <a:noFill/>
          </a:ln>
        </p:spPr>
        <p:txBody>
          <a:bodyPr spcFirstLastPara="1" wrap="square" lIns="91425" tIns="45700" rIns="91425" bIns="45700" anchor="t" anchorCtr="0">
            <a:spAutoFit/>
          </a:bodyPr>
          <a:lstStyle/>
          <a:p>
            <a:pPr algn="ctr">
              <a:buClr>
                <a:schemeClr val="dk1"/>
              </a:buClr>
              <a:buSzPts val="2400"/>
            </a:pPr>
            <a:r>
              <a:rPr lang="en-US" sz="2400" i="1">
                <a:solidFill>
                  <a:srgbClr val="ED1B23"/>
                </a:solidFill>
                <a:latin typeface="Calibri"/>
                <a:ea typeface="Calibri"/>
                <a:cs typeface="Calibri"/>
                <a:sym typeface="Calibri"/>
              </a:rPr>
              <a:t>This is just a few that exists. There are many to choose from.</a:t>
            </a:r>
            <a:endParaRPr>
              <a:solidFill>
                <a:srgbClr val="ED1B23"/>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3" name="Google Shape;1223;p154"/>
          <p:cNvSpPr txBox="1">
            <a:spLocks noGrp="1"/>
          </p:cNvSpPr>
          <p:nvPr>
            <p:ph type="title"/>
          </p:nvPr>
        </p:nvSpPr>
        <p:spPr>
          <a:xfrm>
            <a:off x="2495550" y="274638"/>
            <a:ext cx="6686550" cy="1143000"/>
          </a:xfrm>
          <a:prstGeom prst="rect">
            <a:avLst/>
          </a:prstGeom>
          <a:noFill/>
          <a:ln>
            <a:noFill/>
          </a:ln>
        </p:spPr>
        <p:txBody>
          <a:bodyPr spcFirstLastPara="1" vert="horz" wrap="square" lIns="91425" tIns="45700" rIns="91425" bIns="45700" rtlCol="0" anchor="ctr" anchorCtr="0">
            <a:normAutofit/>
          </a:bodyPr>
          <a:lstStyle/>
          <a:p>
            <a:pPr algn="ctr">
              <a:lnSpc>
                <a:spcPct val="100000"/>
              </a:lnSpc>
              <a:spcBef>
                <a:spcPts val="0"/>
              </a:spcBef>
              <a:buClr>
                <a:srgbClr val="FF0000"/>
              </a:buClr>
              <a:buSzPts val="4400"/>
            </a:pPr>
            <a:r>
              <a:rPr lang="en-US">
                <a:solidFill>
                  <a:srgbClr val="FF0000"/>
                </a:solidFill>
              </a:rPr>
              <a:t>REPAIRS</a:t>
            </a:r>
            <a:endParaRPr/>
          </a:p>
        </p:txBody>
      </p:sp>
      <p:sp>
        <p:nvSpPr>
          <p:cNvPr id="1224" name="Google Shape;1224;p154"/>
          <p:cNvSpPr txBox="1">
            <a:spLocks noGrp="1"/>
          </p:cNvSpPr>
          <p:nvPr>
            <p:ph type="body" idx="1"/>
          </p:nvPr>
        </p:nvSpPr>
        <p:spPr>
          <a:xfrm>
            <a:off x="991402" y="1417639"/>
            <a:ext cx="10299032" cy="5287964"/>
          </a:xfrm>
          <a:prstGeom prst="rect">
            <a:avLst/>
          </a:prstGeom>
          <a:noFill/>
          <a:ln>
            <a:noFill/>
          </a:ln>
        </p:spPr>
        <p:txBody>
          <a:bodyPr spcFirstLastPara="1" vert="horz" wrap="square" lIns="91425" tIns="45700" rIns="91425" bIns="45700" rtlCol="0" anchor="t" anchorCtr="0">
            <a:normAutofit/>
          </a:bodyPr>
          <a:lstStyle/>
          <a:p>
            <a:pPr marL="342900" indent="-342900">
              <a:lnSpc>
                <a:spcPct val="100000"/>
              </a:lnSpc>
              <a:spcBef>
                <a:spcPts val="0"/>
              </a:spcBef>
              <a:buClr>
                <a:schemeClr val="dk1"/>
              </a:buClr>
              <a:buSzPct val="100000"/>
            </a:pPr>
            <a:r>
              <a:rPr lang="en-US" b="1" dirty="0"/>
              <a:t>Before you purchase a multi-family property </a:t>
            </a:r>
            <a:endParaRPr b="1" dirty="0"/>
          </a:p>
          <a:p>
            <a:pPr marL="742950" lvl="1" indent="-285750">
              <a:lnSpc>
                <a:spcPct val="100000"/>
              </a:lnSpc>
              <a:spcBef>
                <a:spcPts val="518"/>
              </a:spcBef>
              <a:buClr>
                <a:schemeClr val="dk1"/>
              </a:buClr>
              <a:buSzPct val="100000"/>
              <a:buChar char="–"/>
            </a:pPr>
            <a:r>
              <a:rPr lang="en-US" dirty="0"/>
              <a:t>Walk through property multiple times.</a:t>
            </a:r>
            <a:endParaRPr dirty="0"/>
          </a:p>
          <a:p>
            <a:pPr marL="742950" lvl="1" indent="-285750">
              <a:lnSpc>
                <a:spcPct val="100000"/>
              </a:lnSpc>
              <a:spcBef>
                <a:spcPts val="518"/>
              </a:spcBef>
              <a:buClr>
                <a:schemeClr val="dk1"/>
              </a:buClr>
              <a:buSzPct val="100000"/>
              <a:buChar char="–"/>
            </a:pPr>
            <a:r>
              <a:rPr lang="en-US" dirty="0"/>
              <a:t>Figure out what you can save from the materials and features that already exist in the house.</a:t>
            </a:r>
            <a:endParaRPr dirty="0"/>
          </a:p>
          <a:p>
            <a:pPr marL="342900" indent="-342900">
              <a:lnSpc>
                <a:spcPct val="100000"/>
              </a:lnSpc>
              <a:spcBef>
                <a:spcPts val="592"/>
              </a:spcBef>
              <a:buClr>
                <a:schemeClr val="dk1"/>
              </a:buClr>
              <a:buSzPct val="100000"/>
            </a:pPr>
            <a:r>
              <a:rPr lang="en-US" dirty="0"/>
              <a:t>Try to save kitchens, bathrooms, doors, and moldings on most projects. </a:t>
            </a:r>
            <a:endParaRPr dirty="0"/>
          </a:p>
          <a:p>
            <a:pPr marL="742950" lvl="1" indent="-285750">
              <a:lnSpc>
                <a:spcPct val="100000"/>
              </a:lnSpc>
              <a:spcBef>
                <a:spcPts val="518"/>
              </a:spcBef>
              <a:buClr>
                <a:schemeClr val="dk1"/>
              </a:buClr>
              <a:buSzPct val="100000"/>
              <a:buChar char="–"/>
            </a:pPr>
            <a:r>
              <a:rPr lang="en-US" dirty="0"/>
              <a:t>Very costly to replace, and require a lot of time to fix. </a:t>
            </a:r>
            <a:endParaRPr dirty="0"/>
          </a:p>
          <a:p>
            <a:pPr marL="742950" lvl="1" indent="-285750">
              <a:lnSpc>
                <a:spcPct val="100000"/>
              </a:lnSpc>
              <a:spcBef>
                <a:spcPts val="518"/>
              </a:spcBef>
              <a:buClr>
                <a:schemeClr val="dk1"/>
              </a:buClr>
              <a:buSzPct val="100000"/>
              <a:buChar char="–"/>
            </a:pPr>
            <a:r>
              <a:rPr lang="en-US" dirty="0"/>
              <a:t>These items can be fixed or enhanced in some way to make them look better than they once appeared.</a:t>
            </a:r>
            <a:endParaRPr dirty="0"/>
          </a:p>
          <a:p>
            <a:pPr marL="742950" lvl="1" indent="-285750">
              <a:lnSpc>
                <a:spcPct val="100000"/>
              </a:lnSpc>
              <a:spcBef>
                <a:spcPts val="518"/>
              </a:spcBef>
              <a:buClr>
                <a:schemeClr val="dk1"/>
              </a:buClr>
              <a:buSzPct val="100000"/>
              <a:buChar char="–"/>
            </a:pPr>
            <a:r>
              <a:rPr lang="en-US" dirty="0"/>
              <a:t>Saving these items can mean staying within budget.</a:t>
            </a:r>
            <a:endParaRP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pic>
        <p:nvPicPr>
          <p:cNvPr id="1230" name="Google Shape;1230;p155" descr="IMG00108-20100602-1257.jpg"/>
          <p:cNvPicPr preferRelativeResize="0">
            <a:picLocks noGrp="1"/>
          </p:cNvPicPr>
          <p:nvPr>
            <p:ph type="body" idx="1"/>
          </p:nvPr>
        </p:nvPicPr>
        <p:blipFill rotWithShape="1">
          <a:blip r:embed="rId3">
            <a:alphaModFix/>
          </a:blip>
          <a:srcRect/>
          <a:stretch/>
        </p:blipFill>
        <p:spPr>
          <a:xfrm>
            <a:off x="2145103" y="77635"/>
            <a:ext cx="7875917" cy="6702724"/>
          </a:xfrm>
          <a:prstGeom prst="rect">
            <a:avLst/>
          </a:prstGeom>
          <a:noFill/>
          <a:ln>
            <a:noFill/>
          </a:ln>
        </p:spPr>
      </p:pic>
      <p:sp>
        <p:nvSpPr>
          <p:cNvPr id="1231" name="Google Shape;1231;p155"/>
          <p:cNvSpPr txBox="1">
            <a:spLocks noGrp="1"/>
          </p:cNvSpPr>
          <p:nvPr>
            <p:ph type="title"/>
          </p:nvPr>
        </p:nvSpPr>
        <p:spPr>
          <a:xfrm>
            <a:off x="3245645" y="190501"/>
            <a:ext cx="1623417" cy="2486024"/>
          </a:xfrm>
          <a:prstGeom prst="rect">
            <a:avLst/>
          </a:prstGeom>
          <a:noFill/>
          <a:ln>
            <a:noFill/>
          </a:ln>
        </p:spPr>
        <p:txBody>
          <a:bodyPr spcFirstLastPara="1" vert="horz" wrap="square" lIns="91425" tIns="45700" rIns="91425" bIns="45700" rtlCol="0" anchor="ctr" anchorCtr="0">
            <a:normAutofit/>
          </a:bodyPr>
          <a:lstStyle/>
          <a:p>
            <a:pPr algn="ctr">
              <a:spcBef>
                <a:spcPts val="0"/>
              </a:spcBef>
              <a:buClr>
                <a:schemeClr val="lt1"/>
              </a:buClr>
              <a:buSzPts val="3100"/>
            </a:pPr>
            <a:r>
              <a:rPr lang="en-US" sz="3100">
                <a:solidFill>
                  <a:srgbClr val="FF0000"/>
                </a:solidFill>
              </a:rPr>
              <a:t>Roof  (before)</a:t>
            </a:r>
            <a:endParaRPr>
              <a:solidFill>
                <a:srgbClr val="FF000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36"/>
        <p:cNvGrpSpPr/>
        <p:nvPr/>
      </p:nvGrpSpPr>
      <p:grpSpPr>
        <a:xfrm>
          <a:off x="0" y="0"/>
          <a:ext cx="0" cy="0"/>
          <a:chOff x="0" y="0"/>
          <a:chExt cx="0" cy="0"/>
        </a:xfrm>
      </p:grpSpPr>
      <p:pic>
        <p:nvPicPr>
          <p:cNvPr id="1237" name="Google Shape;1237;p156" descr="021.JPG"/>
          <p:cNvPicPr preferRelativeResize="0">
            <a:picLocks noGrp="1"/>
          </p:cNvPicPr>
          <p:nvPr>
            <p:ph type="body" idx="1"/>
          </p:nvPr>
        </p:nvPicPr>
        <p:blipFill rotWithShape="1">
          <a:blip r:embed="rId3">
            <a:alphaModFix/>
          </a:blip>
          <a:srcRect/>
          <a:stretch/>
        </p:blipFill>
        <p:spPr>
          <a:xfrm>
            <a:off x="2764064" y="10"/>
            <a:ext cx="6857985" cy="6857990"/>
          </a:xfrm>
          <a:prstGeom prst="rect">
            <a:avLst/>
          </a:prstGeom>
          <a:noFill/>
          <a:ln>
            <a:noFill/>
          </a:ln>
        </p:spPr>
      </p:pic>
      <p:cxnSp>
        <p:nvCxnSpPr>
          <p:cNvPr id="1238" name="Google Shape;1238;p156"/>
          <p:cNvCxnSpPr/>
          <p:nvPr/>
        </p:nvCxnSpPr>
        <p:spPr>
          <a:xfrm flipH="1">
            <a:off x="2688568" y="5423138"/>
            <a:ext cx="4313" cy="28756"/>
          </a:xfrm>
          <a:prstGeom prst="straightConnector1">
            <a:avLst/>
          </a:prstGeom>
          <a:noFill/>
          <a:ln w="41275" cap="flat" cmpd="sng">
            <a:solidFill>
              <a:schemeClr val="lt1">
                <a:alpha val="89411"/>
              </a:schemeClr>
            </a:solidFill>
            <a:prstDash val="solid"/>
            <a:round/>
            <a:headEnd type="none" w="sm" len="sm"/>
            <a:tailEnd type="none" w="sm" len="sm"/>
          </a:ln>
        </p:spPr>
      </p:cxnSp>
      <p:cxnSp>
        <p:nvCxnSpPr>
          <p:cNvPr id="1239" name="Google Shape;1239;p156"/>
          <p:cNvCxnSpPr/>
          <p:nvPr/>
        </p:nvCxnSpPr>
        <p:spPr>
          <a:xfrm flipH="1">
            <a:off x="9525001" y="5909096"/>
            <a:ext cx="2156" cy="1471"/>
          </a:xfrm>
          <a:prstGeom prst="straightConnector1">
            <a:avLst/>
          </a:prstGeom>
          <a:noFill/>
          <a:ln w="41275" cap="flat" cmpd="sng">
            <a:solidFill>
              <a:schemeClr val="lt1">
                <a:alpha val="89411"/>
              </a:schemeClr>
            </a:solidFill>
            <a:prstDash val="solid"/>
            <a:round/>
            <a:headEnd type="none" w="sm" len="sm"/>
            <a:tailEnd type="none" w="sm" len="sm"/>
          </a:ln>
        </p:spPr>
      </p:cxnSp>
      <p:sp>
        <p:nvSpPr>
          <p:cNvPr id="1240" name="Google Shape;1240;p156"/>
          <p:cNvSpPr txBox="1">
            <a:spLocks noGrp="1"/>
          </p:cNvSpPr>
          <p:nvPr>
            <p:ph type="title"/>
          </p:nvPr>
        </p:nvSpPr>
        <p:spPr>
          <a:xfrm>
            <a:off x="2759735" y="189783"/>
            <a:ext cx="3202556" cy="802256"/>
          </a:xfrm>
          <a:prstGeom prst="rect">
            <a:avLst/>
          </a:prstGeom>
          <a:noFill/>
          <a:ln>
            <a:noFill/>
          </a:ln>
        </p:spPr>
        <p:txBody>
          <a:bodyPr spcFirstLastPara="1" vert="horz" wrap="square" lIns="91425" tIns="45700" rIns="91425" bIns="45700" rtlCol="0" anchor="ctr" anchorCtr="0">
            <a:normAutofit/>
          </a:bodyPr>
          <a:lstStyle/>
          <a:p>
            <a:pPr algn="ctr">
              <a:spcBef>
                <a:spcPts val="0"/>
              </a:spcBef>
              <a:buClr>
                <a:schemeClr val="lt1"/>
              </a:buClr>
              <a:buSzPts val="3100"/>
            </a:pPr>
            <a:r>
              <a:rPr lang="en-US" sz="3100" b="1">
                <a:solidFill>
                  <a:schemeClr val="dk1"/>
                </a:solidFill>
              </a:rPr>
              <a:t>Roof (after)</a:t>
            </a:r>
            <a:endParaRPr b="1">
              <a:solidFill>
                <a:schemeClr val="dk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pic>
        <p:nvPicPr>
          <p:cNvPr id="1246" name="Google Shape;1246;p157" descr="IMG00100-20100528-1508.jpg"/>
          <p:cNvPicPr preferRelativeResize="0">
            <a:picLocks noGrp="1"/>
          </p:cNvPicPr>
          <p:nvPr>
            <p:ph type="body" idx="1"/>
          </p:nvPr>
        </p:nvPicPr>
        <p:blipFill rotWithShape="1">
          <a:blip r:embed="rId3">
            <a:alphaModFix/>
          </a:blip>
          <a:srcRect/>
          <a:stretch/>
        </p:blipFill>
        <p:spPr>
          <a:xfrm>
            <a:off x="2667016" y="10"/>
            <a:ext cx="6857985" cy="6857990"/>
          </a:xfrm>
          <a:prstGeom prst="rect">
            <a:avLst/>
          </a:prstGeom>
          <a:noFill/>
          <a:ln>
            <a:noFill/>
          </a:ln>
        </p:spPr>
      </p:pic>
      <p:sp>
        <p:nvSpPr>
          <p:cNvPr id="1247" name="Google Shape;1247;p157"/>
          <p:cNvSpPr txBox="1">
            <a:spLocks noGrp="1"/>
          </p:cNvSpPr>
          <p:nvPr>
            <p:ph type="title"/>
          </p:nvPr>
        </p:nvSpPr>
        <p:spPr>
          <a:xfrm>
            <a:off x="3245645" y="190501"/>
            <a:ext cx="1623417" cy="2486024"/>
          </a:xfrm>
          <a:prstGeom prst="rect">
            <a:avLst/>
          </a:prstGeom>
          <a:noFill/>
          <a:ln>
            <a:noFill/>
          </a:ln>
        </p:spPr>
        <p:txBody>
          <a:bodyPr spcFirstLastPara="1" vert="horz" wrap="square" lIns="91425" tIns="45700" rIns="91425" bIns="45700" rtlCol="0" anchor="ctr" anchorCtr="0">
            <a:normAutofit/>
          </a:bodyPr>
          <a:lstStyle/>
          <a:p>
            <a:pPr algn="ctr">
              <a:spcBef>
                <a:spcPts val="0"/>
              </a:spcBef>
              <a:buClr>
                <a:schemeClr val="lt1"/>
              </a:buClr>
              <a:buSzPts val="3100"/>
            </a:pPr>
            <a:r>
              <a:rPr lang="en-US" sz="3100">
                <a:solidFill>
                  <a:srgbClr val="FF0000"/>
                </a:solidFill>
              </a:rPr>
              <a:t>Stair way (before)</a:t>
            </a:r>
            <a:endParaRPr>
              <a:solidFill>
                <a:srgbClr val="FF000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pic>
        <p:nvPicPr>
          <p:cNvPr id="1253" name="Google Shape;1253;p158" descr="IMG00184-20100722-1557.jpg"/>
          <p:cNvPicPr preferRelativeResize="0">
            <a:picLocks noGrp="1"/>
          </p:cNvPicPr>
          <p:nvPr>
            <p:ph type="body" idx="1"/>
          </p:nvPr>
        </p:nvPicPr>
        <p:blipFill rotWithShape="1">
          <a:blip r:embed="rId3">
            <a:alphaModFix/>
          </a:blip>
          <a:srcRect/>
          <a:stretch/>
        </p:blipFill>
        <p:spPr>
          <a:xfrm>
            <a:off x="2667016" y="10"/>
            <a:ext cx="6857985" cy="6857990"/>
          </a:xfrm>
          <a:prstGeom prst="rect">
            <a:avLst/>
          </a:prstGeom>
          <a:noFill/>
          <a:ln>
            <a:noFill/>
          </a:ln>
        </p:spPr>
      </p:pic>
      <p:cxnSp>
        <p:nvCxnSpPr>
          <p:cNvPr id="1254" name="Google Shape;1254;p158"/>
          <p:cNvCxnSpPr/>
          <p:nvPr/>
        </p:nvCxnSpPr>
        <p:spPr>
          <a:xfrm>
            <a:off x="2699349" y="5466270"/>
            <a:ext cx="6858000" cy="0"/>
          </a:xfrm>
          <a:prstGeom prst="straightConnector1">
            <a:avLst/>
          </a:prstGeom>
          <a:noFill/>
          <a:ln w="41275" cap="flat" cmpd="sng">
            <a:solidFill>
              <a:schemeClr val="lt1">
                <a:alpha val="89411"/>
              </a:schemeClr>
            </a:solidFill>
            <a:prstDash val="solid"/>
            <a:round/>
            <a:headEnd type="none" w="sm" len="sm"/>
            <a:tailEnd type="none" w="sm" len="sm"/>
          </a:ln>
        </p:spPr>
      </p:cxnSp>
      <p:cxnSp>
        <p:nvCxnSpPr>
          <p:cNvPr id="1255" name="Google Shape;1255;p158"/>
          <p:cNvCxnSpPr/>
          <p:nvPr/>
        </p:nvCxnSpPr>
        <p:spPr>
          <a:xfrm>
            <a:off x="2686409" y="5919192"/>
            <a:ext cx="6858000" cy="0"/>
          </a:xfrm>
          <a:prstGeom prst="straightConnector1">
            <a:avLst/>
          </a:prstGeom>
          <a:noFill/>
          <a:ln w="41275" cap="flat" cmpd="sng">
            <a:solidFill>
              <a:schemeClr val="lt1">
                <a:alpha val="89411"/>
              </a:schemeClr>
            </a:solidFill>
            <a:prstDash val="solid"/>
            <a:round/>
            <a:headEnd type="none" w="sm" len="sm"/>
            <a:tailEnd type="none" w="sm" len="sm"/>
          </a:ln>
        </p:spPr>
      </p:cxnSp>
      <p:sp>
        <p:nvSpPr>
          <p:cNvPr id="1256" name="Google Shape;1256;p158"/>
          <p:cNvSpPr txBox="1">
            <a:spLocks noGrp="1"/>
          </p:cNvSpPr>
          <p:nvPr>
            <p:ph type="title"/>
          </p:nvPr>
        </p:nvSpPr>
        <p:spPr>
          <a:xfrm>
            <a:off x="2961679" y="5317240"/>
            <a:ext cx="6306146" cy="744836"/>
          </a:xfrm>
          <a:prstGeom prst="rect">
            <a:avLst/>
          </a:prstGeom>
          <a:noFill/>
          <a:ln>
            <a:noFill/>
          </a:ln>
        </p:spPr>
        <p:txBody>
          <a:bodyPr spcFirstLastPara="1" vert="horz" wrap="square" lIns="91425" tIns="45700" rIns="91425" bIns="45700" rtlCol="0" anchor="ctr" anchorCtr="0">
            <a:normAutofit/>
          </a:bodyPr>
          <a:lstStyle/>
          <a:p>
            <a:pPr algn="ctr">
              <a:spcBef>
                <a:spcPts val="0"/>
              </a:spcBef>
              <a:buClr>
                <a:schemeClr val="lt1"/>
              </a:buClr>
              <a:buSzPts val="3100"/>
            </a:pPr>
            <a:r>
              <a:rPr lang="en-US" sz="3100">
                <a:solidFill>
                  <a:srgbClr val="FF0000"/>
                </a:solidFill>
              </a:rPr>
              <a:t>Stairway (after)</a:t>
            </a:r>
            <a:endParaRPr>
              <a:solidFill>
                <a:srgbClr val="FF0000"/>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sp>
        <p:nvSpPr>
          <p:cNvPr id="1262" name="Google Shape;1262;p159"/>
          <p:cNvSpPr txBox="1">
            <a:spLocks noGrp="1"/>
          </p:cNvSpPr>
          <p:nvPr>
            <p:ph type="title"/>
          </p:nvPr>
        </p:nvSpPr>
        <p:spPr>
          <a:xfrm>
            <a:off x="3467100" y="274638"/>
            <a:ext cx="5372100" cy="1143000"/>
          </a:xfrm>
          <a:prstGeom prst="rect">
            <a:avLst/>
          </a:prstGeom>
          <a:noFill/>
          <a:ln>
            <a:noFill/>
          </a:ln>
        </p:spPr>
        <p:txBody>
          <a:bodyPr spcFirstLastPara="1" vert="horz" wrap="square" lIns="91425" tIns="45700" rIns="91425" bIns="45700" rtlCol="0" anchor="ctr" anchorCtr="0">
            <a:normAutofit fontScale="90000"/>
          </a:bodyPr>
          <a:lstStyle/>
          <a:p>
            <a:pPr algn="ctr">
              <a:lnSpc>
                <a:spcPct val="100000"/>
              </a:lnSpc>
              <a:spcBef>
                <a:spcPts val="0"/>
              </a:spcBef>
              <a:buClr>
                <a:schemeClr val="dk1"/>
              </a:buClr>
              <a:buSzPct val="111111"/>
            </a:pPr>
            <a:r>
              <a:rPr lang="en-US">
                <a:solidFill>
                  <a:srgbClr val="FF0000"/>
                </a:solidFill>
              </a:rPr>
              <a:t>POOL FILLED IN (AFTER) </a:t>
            </a:r>
            <a:endParaRPr>
              <a:solidFill>
                <a:srgbClr val="FF0000"/>
              </a:solidFill>
            </a:endParaRPr>
          </a:p>
        </p:txBody>
      </p:sp>
      <p:pic>
        <p:nvPicPr>
          <p:cNvPr id="1263" name="Google Shape;1263;p159" descr="IMG00166-20100716-1548.jpg"/>
          <p:cNvPicPr preferRelativeResize="0">
            <a:picLocks noGrp="1"/>
          </p:cNvPicPr>
          <p:nvPr>
            <p:ph type="body" idx="1"/>
          </p:nvPr>
        </p:nvPicPr>
        <p:blipFill rotWithShape="1">
          <a:blip r:embed="rId3">
            <a:alphaModFix/>
          </a:blip>
          <a:srcRect/>
          <a:stretch/>
        </p:blipFill>
        <p:spPr>
          <a:xfrm>
            <a:off x="2731698" y="1216326"/>
            <a:ext cx="7099540" cy="561579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sp>
        <p:nvSpPr>
          <p:cNvPr id="1269" name="Google Shape;1269;p160"/>
          <p:cNvSpPr txBox="1">
            <a:spLocks noGrp="1"/>
          </p:cNvSpPr>
          <p:nvPr>
            <p:ph type="title"/>
          </p:nvPr>
        </p:nvSpPr>
        <p:spPr>
          <a:xfrm>
            <a:off x="798897" y="274638"/>
            <a:ext cx="10539663" cy="1143000"/>
          </a:xfrm>
          <a:prstGeom prst="rect">
            <a:avLst/>
          </a:prstGeom>
          <a:noFill/>
          <a:ln>
            <a:noFill/>
          </a:ln>
        </p:spPr>
        <p:txBody>
          <a:bodyPr spcFirstLastPara="1" vert="horz" wrap="square" lIns="91425" tIns="45700" rIns="91425" bIns="45700" rtlCol="0" anchor="ctr" anchorCtr="0">
            <a:normAutofit/>
          </a:bodyPr>
          <a:lstStyle/>
          <a:p>
            <a:pPr algn="just">
              <a:lnSpc>
                <a:spcPct val="100000"/>
              </a:lnSpc>
              <a:spcBef>
                <a:spcPts val="0"/>
              </a:spcBef>
              <a:buClr>
                <a:schemeClr val="lt1"/>
              </a:buClr>
              <a:buSzPts val="4400"/>
            </a:pPr>
            <a:r>
              <a:rPr lang="en-US" dirty="0">
                <a:solidFill>
                  <a:schemeClr val="lt1"/>
                </a:solidFill>
              </a:rPr>
              <a:t>  </a:t>
            </a:r>
            <a:r>
              <a:rPr lang="en-US" b="1" dirty="0">
                <a:solidFill>
                  <a:schemeClr val="accent1"/>
                </a:solidFill>
              </a:rPr>
              <a:t>Single Family Investment </a:t>
            </a:r>
            <a:r>
              <a:rPr lang="en-US" dirty="0">
                <a:solidFill>
                  <a:srgbClr val="023E88"/>
                </a:solidFill>
              </a:rPr>
              <a:t>908 24</a:t>
            </a:r>
            <a:r>
              <a:rPr lang="en-US" baseline="30000" dirty="0">
                <a:solidFill>
                  <a:srgbClr val="023E88"/>
                </a:solidFill>
              </a:rPr>
              <a:t>TH</a:t>
            </a:r>
            <a:r>
              <a:rPr lang="en-US" dirty="0">
                <a:solidFill>
                  <a:srgbClr val="023E88"/>
                </a:solidFill>
              </a:rPr>
              <a:t> STREET</a:t>
            </a:r>
            <a:endParaRPr dirty="0"/>
          </a:p>
        </p:txBody>
      </p:sp>
      <p:sp>
        <p:nvSpPr>
          <p:cNvPr id="1270" name="Google Shape;1270;p160"/>
          <p:cNvSpPr txBox="1">
            <a:spLocks noGrp="1"/>
          </p:cNvSpPr>
          <p:nvPr>
            <p:ph type="body" idx="1"/>
          </p:nvPr>
        </p:nvSpPr>
        <p:spPr>
          <a:xfrm>
            <a:off x="904775" y="1417639"/>
            <a:ext cx="10433785" cy="5287962"/>
          </a:xfrm>
          <a:prstGeom prst="rect">
            <a:avLst/>
          </a:prstGeom>
          <a:noFill/>
          <a:ln>
            <a:noFill/>
          </a:ln>
        </p:spPr>
        <p:txBody>
          <a:bodyPr spcFirstLastPara="1" vert="horz" wrap="square" lIns="91425" tIns="45700" rIns="91425" bIns="45700" rtlCol="0" anchor="t" anchorCtr="0">
            <a:normAutofit/>
          </a:bodyPr>
          <a:lstStyle/>
          <a:p>
            <a:pPr marL="342900" indent="-342900">
              <a:lnSpc>
                <a:spcPct val="100000"/>
              </a:lnSpc>
              <a:spcBef>
                <a:spcPts val="0"/>
              </a:spcBef>
              <a:buClr>
                <a:schemeClr val="dk1"/>
              </a:buClr>
              <a:buSzPts val="3200"/>
            </a:pPr>
            <a:r>
              <a:rPr lang="en-US" dirty="0"/>
              <a:t>Purchased property for </a:t>
            </a:r>
            <a:r>
              <a:rPr lang="en-US" dirty="0">
                <a:solidFill>
                  <a:srgbClr val="FF0000"/>
                </a:solidFill>
              </a:rPr>
              <a:t>$52,000</a:t>
            </a:r>
            <a:endParaRPr dirty="0"/>
          </a:p>
          <a:p>
            <a:pPr marL="342900" indent="-342900">
              <a:lnSpc>
                <a:spcPct val="100000"/>
              </a:lnSpc>
              <a:spcBef>
                <a:spcPts val="640"/>
              </a:spcBef>
              <a:buClr>
                <a:schemeClr val="dk1"/>
              </a:buClr>
              <a:buSzPts val="3200"/>
            </a:pPr>
            <a:r>
              <a:rPr lang="en-US" dirty="0"/>
              <a:t>Totally gutted property down to studs</a:t>
            </a:r>
            <a:endParaRPr dirty="0"/>
          </a:p>
          <a:p>
            <a:pPr marL="342900" indent="-342900">
              <a:lnSpc>
                <a:spcPct val="100000"/>
              </a:lnSpc>
              <a:spcBef>
                <a:spcPts val="640"/>
              </a:spcBef>
              <a:buClr>
                <a:schemeClr val="dk1"/>
              </a:buClr>
              <a:buSzPts val="3200"/>
            </a:pPr>
            <a:r>
              <a:rPr lang="en-US" dirty="0"/>
              <a:t>Total rehab cost  </a:t>
            </a:r>
            <a:r>
              <a:rPr lang="en-US" dirty="0">
                <a:solidFill>
                  <a:srgbClr val="FF0000"/>
                </a:solidFill>
              </a:rPr>
              <a:t>$32,000</a:t>
            </a:r>
            <a:endParaRPr dirty="0"/>
          </a:p>
          <a:p>
            <a:pPr marL="342900" indent="-342900">
              <a:lnSpc>
                <a:spcPct val="100000"/>
              </a:lnSpc>
              <a:spcBef>
                <a:spcPts val="640"/>
              </a:spcBef>
              <a:buClr>
                <a:schemeClr val="dk1"/>
              </a:buClr>
              <a:buSzPts val="3200"/>
            </a:pPr>
            <a:r>
              <a:rPr lang="en-US" dirty="0"/>
              <a:t>Total cost to hold property for 14 months  </a:t>
            </a:r>
            <a:r>
              <a:rPr lang="en-US" dirty="0">
                <a:solidFill>
                  <a:srgbClr val="FF0000"/>
                </a:solidFill>
              </a:rPr>
              <a:t>$5,400</a:t>
            </a:r>
            <a:r>
              <a:rPr lang="en-US" dirty="0"/>
              <a:t>, Including taxes, insurance, utilities.</a:t>
            </a:r>
            <a:endParaRPr dirty="0"/>
          </a:p>
          <a:p>
            <a:pPr marL="342900" indent="-342900">
              <a:lnSpc>
                <a:spcPct val="100000"/>
              </a:lnSpc>
              <a:spcBef>
                <a:spcPts val="640"/>
              </a:spcBef>
              <a:buClr>
                <a:schemeClr val="dk1"/>
              </a:buClr>
              <a:buSzPts val="3200"/>
            </a:pPr>
            <a:r>
              <a:rPr lang="en-US" dirty="0"/>
              <a:t>Entire inside of building brand new</a:t>
            </a:r>
            <a:endParaRPr dirty="0"/>
          </a:p>
          <a:p>
            <a:pPr marL="342900" indent="-342900">
              <a:lnSpc>
                <a:spcPct val="100000"/>
              </a:lnSpc>
              <a:spcBef>
                <a:spcPts val="640"/>
              </a:spcBef>
              <a:buClr>
                <a:schemeClr val="dk1"/>
              </a:buClr>
              <a:buSzPts val="3200"/>
            </a:pPr>
            <a:r>
              <a:rPr lang="en-US" dirty="0"/>
              <a:t>Lease to buy option $1,350 (Leased for 1 year)</a:t>
            </a:r>
            <a:endParaRPr dirty="0"/>
          </a:p>
          <a:p>
            <a:pPr marL="342900" indent="-342900">
              <a:lnSpc>
                <a:spcPct val="100000"/>
              </a:lnSpc>
              <a:spcBef>
                <a:spcPts val="640"/>
              </a:spcBef>
              <a:buClr>
                <a:schemeClr val="dk1"/>
              </a:buClr>
              <a:buSzPts val="3200"/>
            </a:pPr>
            <a:r>
              <a:rPr lang="en-US" dirty="0"/>
              <a:t>Sold property For </a:t>
            </a:r>
            <a:r>
              <a:rPr lang="en-US" b="1" dirty="0">
                <a:solidFill>
                  <a:srgbClr val="00B050"/>
                </a:solidFill>
              </a:rPr>
              <a:t>$130,000</a:t>
            </a:r>
            <a:endParaRPr b="1" dirty="0"/>
          </a:p>
          <a:p>
            <a:pPr marL="342900" indent="-342900">
              <a:lnSpc>
                <a:spcPct val="100000"/>
              </a:lnSpc>
              <a:spcBef>
                <a:spcPts val="640"/>
              </a:spcBef>
              <a:buClr>
                <a:schemeClr val="dk1"/>
              </a:buClr>
              <a:buSzPts val="3200"/>
            </a:pPr>
            <a:r>
              <a:rPr lang="en-US" dirty="0"/>
              <a:t>Net proceeds</a:t>
            </a:r>
            <a:endParaRPr dirty="0">
              <a:solidFill>
                <a:srgbClr val="00B050"/>
              </a:solidFill>
            </a:endParaRPr>
          </a:p>
          <a:p>
            <a:pPr marL="342900" indent="-342900">
              <a:lnSpc>
                <a:spcPct val="100000"/>
              </a:lnSpc>
              <a:spcBef>
                <a:spcPts val="640"/>
              </a:spcBef>
              <a:buClr>
                <a:schemeClr val="dk1"/>
              </a:buClr>
              <a:buSzPts val="3200"/>
              <a:buNone/>
            </a:pPr>
            <a:endParaRPr dirty="0">
              <a:solidFill>
                <a:srgbClr val="00B050"/>
              </a:solidFill>
            </a:endParaRPr>
          </a:p>
          <a:p>
            <a:pPr marL="342900" indent="-139700">
              <a:lnSpc>
                <a:spcPct val="100000"/>
              </a:lnSpc>
              <a:spcBef>
                <a:spcPts val="640"/>
              </a:spcBef>
              <a:buClr>
                <a:schemeClr val="dk1"/>
              </a:buClr>
              <a:buSzPts val="3200"/>
              <a:buNone/>
            </a:pPr>
            <a:endParaRPr dirty="0"/>
          </a:p>
        </p:txBody>
      </p:sp>
      <p:sp>
        <p:nvSpPr>
          <p:cNvPr id="1271" name="Google Shape;1271;p160"/>
          <p:cNvSpPr txBox="1"/>
          <p:nvPr/>
        </p:nvSpPr>
        <p:spPr>
          <a:xfrm>
            <a:off x="3449848" y="5310479"/>
            <a:ext cx="2914650" cy="646290"/>
          </a:xfrm>
          <a:prstGeom prst="rect">
            <a:avLst/>
          </a:prstGeom>
          <a:noFill/>
          <a:ln>
            <a:noFill/>
          </a:ln>
        </p:spPr>
        <p:txBody>
          <a:bodyPr spcFirstLastPara="1" wrap="square" lIns="91425" tIns="45700" rIns="91425" bIns="45700" anchor="t" anchorCtr="0">
            <a:spAutoFit/>
          </a:bodyPr>
          <a:lstStyle/>
          <a:p>
            <a:pPr>
              <a:buClr>
                <a:srgbClr val="000000"/>
              </a:buClr>
              <a:buSzPts val="3600"/>
            </a:pPr>
            <a:r>
              <a:rPr lang="en-US" sz="3600" b="1" dirty="0">
                <a:solidFill>
                  <a:srgbClr val="00B050"/>
                </a:solidFill>
                <a:latin typeface="Calibri"/>
                <a:ea typeface="Calibri"/>
                <a:cs typeface="Calibri"/>
                <a:sym typeface="Calibri"/>
              </a:rPr>
              <a:t>$40,600</a:t>
            </a:r>
            <a:endParaRPr sz="3600" b="1" dirty="0">
              <a:solidFill>
                <a:schemeClr val="dk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75"/>
        <p:cNvGrpSpPr/>
        <p:nvPr/>
      </p:nvGrpSpPr>
      <p:grpSpPr>
        <a:xfrm>
          <a:off x="0" y="0"/>
          <a:ext cx="0" cy="0"/>
          <a:chOff x="0" y="0"/>
          <a:chExt cx="0" cy="0"/>
        </a:xfrm>
      </p:grpSpPr>
      <p:sp>
        <p:nvSpPr>
          <p:cNvPr id="1276" name="Google Shape;1276;p161"/>
          <p:cNvSpPr txBox="1">
            <a:spLocks noGrp="1"/>
          </p:cNvSpPr>
          <p:nvPr>
            <p:ph type="title"/>
          </p:nvPr>
        </p:nvSpPr>
        <p:spPr>
          <a:xfrm>
            <a:off x="1653396" y="181156"/>
            <a:ext cx="8229600" cy="862641"/>
          </a:xfrm>
          <a:prstGeom prst="rect">
            <a:avLst/>
          </a:prstGeom>
          <a:noFill/>
          <a:ln>
            <a:noFill/>
          </a:ln>
        </p:spPr>
        <p:txBody>
          <a:bodyPr spcFirstLastPara="1" vert="horz" wrap="square" lIns="91425" tIns="45700" rIns="91425" bIns="45700" rtlCol="0" anchor="ctr" anchorCtr="0">
            <a:normAutofit/>
          </a:bodyPr>
          <a:lstStyle/>
          <a:p>
            <a:pPr algn="ctr">
              <a:lnSpc>
                <a:spcPct val="100000"/>
              </a:lnSpc>
              <a:spcBef>
                <a:spcPts val="0"/>
              </a:spcBef>
              <a:buClr>
                <a:schemeClr val="dk1"/>
              </a:buClr>
              <a:buSzPts val="4400"/>
            </a:pPr>
            <a:r>
              <a:rPr lang="en-US">
                <a:solidFill>
                  <a:srgbClr val="FF0000"/>
                </a:solidFill>
              </a:rPr>
              <a:t>908 23</a:t>
            </a:r>
            <a:r>
              <a:rPr lang="en-US" baseline="30000">
                <a:solidFill>
                  <a:srgbClr val="FF0000"/>
                </a:solidFill>
              </a:rPr>
              <a:t>rd</a:t>
            </a:r>
            <a:r>
              <a:rPr lang="en-US">
                <a:solidFill>
                  <a:srgbClr val="FF0000"/>
                </a:solidFill>
              </a:rPr>
              <a:t> Street Watervliet</a:t>
            </a:r>
            <a:endParaRPr>
              <a:solidFill>
                <a:srgbClr val="FF0000"/>
              </a:solidFill>
            </a:endParaRPr>
          </a:p>
        </p:txBody>
      </p:sp>
      <p:sp>
        <p:nvSpPr>
          <p:cNvPr id="1277" name="Google Shape;1277;p161"/>
          <p:cNvSpPr txBox="1">
            <a:spLocks noGrp="1"/>
          </p:cNvSpPr>
          <p:nvPr>
            <p:ph type="body" idx="1"/>
          </p:nvPr>
        </p:nvSpPr>
        <p:spPr>
          <a:xfrm>
            <a:off x="452387" y="1143002"/>
            <a:ext cx="11203807" cy="5714999"/>
          </a:xfrm>
          <a:prstGeom prst="rect">
            <a:avLst/>
          </a:prstGeom>
          <a:noFill/>
          <a:ln>
            <a:noFill/>
          </a:ln>
        </p:spPr>
        <p:txBody>
          <a:bodyPr spcFirstLastPara="1" vert="horz" wrap="square" lIns="91425" tIns="45700" rIns="91425" bIns="45700" rtlCol="0" anchor="t" anchorCtr="0">
            <a:normAutofit/>
          </a:bodyPr>
          <a:lstStyle/>
          <a:p>
            <a:pPr marL="342900" indent="-342900">
              <a:lnSpc>
                <a:spcPct val="100000"/>
              </a:lnSpc>
              <a:spcBef>
                <a:spcPts val="0"/>
              </a:spcBef>
              <a:buClr>
                <a:schemeClr val="dk1"/>
              </a:buClr>
              <a:buSzPct val="108108"/>
            </a:pPr>
            <a:r>
              <a:rPr lang="en-US" dirty="0"/>
              <a:t>After this property was rehabbed, I offered the home to a family as a rent to own, giving cash back assistance to the buyer after 13 month rental period. I choose this option because the property was situated alongside railroad tracks, which would have made it a difficult to sell. Rent to own options are very attractive to many buyers. The reason this option is so popular is because these individuals can afford to buy a house, but credit is usually the reason they are set back a year or two or longer until they can repair their credit, or fix the situation the prevented them from getting financing. </a:t>
            </a:r>
            <a:endParaRP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2" name="Google Shape;1282;p162"/>
          <p:cNvSpPr txBox="1">
            <a:spLocks noGrp="1"/>
          </p:cNvSpPr>
          <p:nvPr>
            <p:ph type="title"/>
          </p:nvPr>
        </p:nvSpPr>
        <p:spPr>
          <a:xfrm>
            <a:off x="1981200" y="0"/>
            <a:ext cx="8229600" cy="914400"/>
          </a:xfrm>
          <a:prstGeom prst="rect">
            <a:avLst/>
          </a:prstGeom>
          <a:noFill/>
          <a:ln>
            <a:noFill/>
          </a:ln>
        </p:spPr>
        <p:txBody>
          <a:bodyPr spcFirstLastPara="1" vert="horz" wrap="square" lIns="91425" tIns="45700" rIns="91425" bIns="45700" rtlCol="0" anchor="ctr" anchorCtr="0">
            <a:normAutofit/>
          </a:bodyPr>
          <a:lstStyle/>
          <a:p>
            <a:pPr algn="ctr">
              <a:lnSpc>
                <a:spcPct val="100000"/>
              </a:lnSpc>
              <a:spcBef>
                <a:spcPts val="0"/>
              </a:spcBef>
              <a:buClr>
                <a:srgbClr val="FF0000"/>
              </a:buClr>
              <a:buSzPts val="4400"/>
            </a:pPr>
            <a:r>
              <a:rPr lang="en-US" b="1" dirty="0">
                <a:solidFill>
                  <a:srgbClr val="FF0000"/>
                </a:solidFill>
              </a:rPr>
              <a:t>Rent</a:t>
            </a:r>
            <a:r>
              <a:rPr lang="en-US" b="1" dirty="0"/>
              <a:t> to </a:t>
            </a:r>
            <a:r>
              <a:rPr lang="en-US" b="1" dirty="0">
                <a:solidFill>
                  <a:srgbClr val="00B050"/>
                </a:solidFill>
              </a:rPr>
              <a:t>Own</a:t>
            </a:r>
            <a:r>
              <a:rPr lang="en-US" b="1" dirty="0"/>
              <a:t> Option</a:t>
            </a:r>
            <a:endParaRPr b="1" dirty="0"/>
          </a:p>
        </p:txBody>
      </p:sp>
      <p:sp>
        <p:nvSpPr>
          <p:cNvPr id="1283" name="Google Shape;1283;p162"/>
          <p:cNvSpPr txBox="1">
            <a:spLocks noGrp="1"/>
          </p:cNvSpPr>
          <p:nvPr>
            <p:ph type="body" idx="1"/>
          </p:nvPr>
        </p:nvSpPr>
        <p:spPr>
          <a:xfrm>
            <a:off x="385011" y="914402"/>
            <a:ext cx="11444437" cy="5943601"/>
          </a:xfrm>
          <a:prstGeom prst="rect">
            <a:avLst/>
          </a:prstGeom>
          <a:noFill/>
          <a:ln>
            <a:noFill/>
          </a:ln>
        </p:spPr>
        <p:txBody>
          <a:bodyPr spcFirstLastPara="1" vert="horz" wrap="square" lIns="91425" tIns="45700" rIns="91425" bIns="45700" rtlCol="0" anchor="t" anchorCtr="0">
            <a:normAutofit fontScale="55000" lnSpcReduction="20000"/>
          </a:bodyPr>
          <a:lstStyle/>
          <a:p>
            <a:pPr marL="0" indent="0" algn="ctr">
              <a:lnSpc>
                <a:spcPct val="100000"/>
              </a:lnSpc>
              <a:spcBef>
                <a:spcPts val="0"/>
              </a:spcBef>
              <a:buClr>
                <a:srgbClr val="00B050"/>
              </a:buClr>
              <a:buSzPct val="100000"/>
              <a:buNone/>
            </a:pPr>
            <a:r>
              <a:rPr lang="en-US" sz="5100" b="1" dirty="0">
                <a:solidFill>
                  <a:srgbClr val="00B050"/>
                </a:solidFill>
              </a:rPr>
              <a:t>908 24</a:t>
            </a:r>
            <a:r>
              <a:rPr lang="en-US" sz="5100" b="1" baseline="30000" dirty="0">
                <a:solidFill>
                  <a:srgbClr val="00B050"/>
                </a:solidFill>
              </a:rPr>
              <a:t>th</a:t>
            </a:r>
            <a:r>
              <a:rPr lang="en-US" sz="5100" b="1" dirty="0">
                <a:solidFill>
                  <a:srgbClr val="00B050"/>
                </a:solidFill>
              </a:rPr>
              <a:t> Street, Watervliet</a:t>
            </a:r>
            <a:endParaRPr sz="5100" dirty="0"/>
          </a:p>
          <a:p>
            <a:pPr marL="342900" indent="-246380" algn="ctr">
              <a:lnSpc>
                <a:spcPct val="100000"/>
              </a:lnSpc>
              <a:spcBef>
                <a:spcPts val="0"/>
              </a:spcBef>
              <a:buClr>
                <a:srgbClr val="00B050"/>
              </a:buClr>
              <a:buSzPct val="100000"/>
              <a:buNone/>
            </a:pPr>
            <a:endParaRPr b="1" dirty="0">
              <a:solidFill>
                <a:srgbClr val="00B050"/>
              </a:solidFill>
            </a:endParaRPr>
          </a:p>
          <a:p>
            <a:pPr marL="342900" indent="-246380" algn="ctr">
              <a:lnSpc>
                <a:spcPct val="100000"/>
              </a:lnSpc>
              <a:spcBef>
                <a:spcPts val="0"/>
              </a:spcBef>
              <a:buClr>
                <a:srgbClr val="00B050"/>
              </a:buClr>
              <a:buSzPct val="100000"/>
              <a:buNone/>
            </a:pPr>
            <a:endParaRPr dirty="0"/>
          </a:p>
          <a:p>
            <a:pPr marL="342900" indent="-342900">
              <a:lnSpc>
                <a:spcPct val="100000"/>
              </a:lnSpc>
              <a:spcBef>
                <a:spcPts val="562"/>
              </a:spcBef>
              <a:buClr>
                <a:schemeClr val="dk1"/>
              </a:buClr>
              <a:buSzPct val="100000"/>
            </a:pPr>
            <a:r>
              <a:rPr lang="en-US" sz="4400" b="1" dirty="0"/>
              <a:t>Purchase price, holding cost and total rehab cost was $90,000</a:t>
            </a:r>
            <a:endParaRPr sz="4400" dirty="0"/>
          </a:p>
          <a:p>
            <a:pPr marL="0" indent="0">
              <a:lnSpc>
                <a:spcPct val="100000"/>
              </a:lnSpc>
              <a:spcBef>
                <a:spcPts val="562"/>
              </a:spcBef>
              <a:buClr>
                <a:schemeClr val="dk1"/>
              </a:buClr>
              <a:buSzPct val="100000"/>
              <a:buNone/>
            </a:pPr>
            <a:r>
              <a:rPr lang="en-US" sz="4400" b="1" dirty="0"/>
              <a:t>Total taxes $3,800, property insurance $985.00</a:t>
            </a:r>
            <a:endParaRPr sz="4400" dirty="0"/>
          </a:p>
          <a:p>
            <a:pPr marL="0" indent="0">
              <a:lnSpc>
                <a:spcPct val="100000"/>
              </a:lnSpc>
              <a:spcBef>
                <a:spcPts val="562"/>
              </a:spcBef>
              <a:buClr>
                <a:schemeClr val="dk1"/>
              </a:buClr>
              <a:buSzPct val="100000"/>
              <a:buNone/>
            </a:pPr>
            <a:r>
              <a:rPr lang="en-US" sz="4400" b="1" dirty="0"/>
              <a:t>Total mortgage amount escrowed $945.50 -30 Yr. Fixed rate Mortgage </a:t>
            </a:r>
            <a:endParaRPr sz="4400" dirty="0"/>
          </a:p>
          <a:p>
            <a:pPr marL="0" indent="0">
              <a:lnSpc>
                <a:spcPct val="100000"/>
              </a:lnSpc>
              <a:spcBef>
                <a:spcPts val="562"/>
              </a:spcBef>
              <a:buClr>
                <a:schemeClr val="dk1"/>
              </a:buClr>
              <a:buSzPct val="100000"/>
              <a:buNone/>
            </a:pPr>
            <a:r>
              <a:rPr lang="en-US" sz="4400" b="1" dirty="0"/>
              <a:t>Rent to own option, monthly rent to potential buyer $1,350</a:t>
            </a:r>
            <a:endParaRPr sz="4400" dirty="0"/>
          </a:p>
          <a:p>
            <a:pPr marL="0" indent="0">
              <a:lnSpc>
                <a:spcPct val="100000"/>
              </a:lnSpc>
              <a:spcBef>
                <a:spcPts val="562"/>
              </a:spcBef>
              <a:buClr>
                <a:schemeClr val="dk1"/>
              </a:buClr>
              <a:buSzPct val="100000"/>
              <a:buNone/>
            </a:pPr>
            <a:r>
              <a:rPr lang="en-US" sz="4400" b="1" dirty="0"/>
              <a:t>Net income $405.00 per month after all expenses.</a:t>
            </a:r>
            <a:endParaRPr sz="4400" dirty="0"/>
          </a:p>
          <a:p>
            <a:pPr marL="0" indent="0">
              <a:lnSpc>
                <a:spcPct val="100000"/>
              </a:lnSpc>
              <a:spcBef>
                <a:spcPts val="562"/>
              </a:spcBef>
              <a:buClr>
                <a:schemeClr val="dk1"/>
              </a:buClr>
              <a:buSzPct val="100000"/>
              <a:buNone/>
            </a:pPr>
            <a:r>
              <a:rPr lang="en-US" sz="4400" b="1" dirty="0"/>
              <a:t>$2,500 was given to the buyer for down payment assistance to purchase this property after the 13 months of rent to own.</a:t>
            </a:r>
            <a:endParaRPr sz="4400" dirty="0"/>
          </a:p>
          <a:p>
            <a:pPr marL="0" indent="0">
              <a:lnSpc>
                <a:spcPct val="100000"/>
              </a:lnSpc>
              <a:spcBef>
                <a:spcPts val="562"/>
              </a:spcBef>
              <a:buClr>
                <a:schemeClr val="dk1"/>
              </a:buClr>
              <a:buSzPct val="100000"/>
              <a:buNone/>
            </a:pPr>
            <a:r>
              <a:rPr lang="en-US" sz="4400" b="1" dirty="0"/>
              <a:t>During the 13 months of the rent to own option the tenant paid $17,550</a:t>
            </a:r>
            <a:endParaRPr sz="4400" dirty="0"/>
          </a:p>
          <a:p>
            <a:pPr marL="0" indent="0">
              <a:lnSpc>
                <a:spcPct val="100000"/>
              </a:lnSpc>
              <a:spcBef>
                <a:spcPts val="562"/>
              </a:spcBef>
              <a:buClr>
                <a:schemeClr val="dk1"/>
              </a:buClr>
              <a:buSzPct val="100000"/>
              <a:buNone/>
            </a:pPr>
            <a:r>
              <a:rPr lang="en-US" sz="4400" b="1" dirty="0"/>
              <a:t>Of the $17,550, I rebated the tenant back $2,500 to use for closing cost.</a:t>
            </a:r>
            <a:endParaRPr sz="4400" dirty="0"/>
          </a:p>
          <a:p>
            <a:pPr marL="0" indent="0">
              <a:lnSpc>
                <a:spcPct val="100000"/>
              </a:lnSpc>
              <a:spcBef>
                <a:spcPts val="562"/>
              </a:spcBef>
              <a:buClr>
                <a:schemeClr val="dk1"/>
              </a:buClr>
              <a:buSzPct val="100000"/>
              <a:buNone/>
            </a:pPr>
            <a:r>
              <a:rPr lang="en-US" sz="4400" b="1" dirty="0"/>
              <a:t>The property still produce $4,000 net income.</a:t>
            </a:r>
            <a:endParaRPr sz="4400" dirty="0"/>
          </a:p>
          <a:p>
            <a:pPr marL="0" indent="0">
              <a:lnSpc>
                <a:spcPct val="100000"/>
              </a:lnSpc>
              <a:spcBef>
                <a:spcPts val="562"/>
              </a:spcBef>
              <a:buClr>
                <a:schemeClr val="dk1"/>
              </a:buClr>
              <a:buSzPct val="100000"/>
              <a:buNone/>
            </a:pPr>
            <a:r>
              <a:rPr lang="en-US" sz="4400" b="1" dirty="0"/>
              <a:t>Buyer purchased the property for </a:t>
            </a:r>
            <a:r>
              <a:rPr lang="en-US" sz="4400" b="1" dirty="0">
                <a:solidFill>
                  <a:srgbClr val="00B050"/>
                </a:solidFill>
              </a:rPr>
              <a:t>$130,000 </a:t>
            </a:r>
            <a:r>
              <a:rPr lang="en-US" sz="4400" b="1" dirty="0"/>
              <a:t>net proceeds were </a:t>
            </a:r>
            <a:r>
              <a:rPr lang="en-US" sz="4400" b="1" dirty="0">
                <a:solidFill>
                  <a:srgbClr val="00B050"/>
                </a:solidFill>
              </a:rPr>
              <a:t>$35,000 </a:t>
            </a:r>
            <a:r>
              <a:rPr lang="en-US" sz="4400" b="1" dirty="0"/>
              <a:t>After all expenses.</a:t>
            </a:r>
            <a:endParaRPr sz="4400" dirty="0"/>
          </a:p>
          <a:p>
            <a:pPr marL="0" indent="0" algn="ctr">
              <a:lnSpc>
                <a:spcPct val="100000"/>
              </a:lnSpc>
              <a:spcBef>
                <a:spcPts val="400"/>
              </a:spcBef>
              <a:buClr>
                <a:schemeClr val="dk1"/>
              </a:buClr>
              <a:buSzPct val="100000"/>
              <a:buNone/>
            </a:pPr>
            <a:endParaRPr dirty="0"/>
          </a:p>
          <a:p>
            <a:pPr marL="0" indent="0">
              <a:lnSpc>
                <a:spcPct val="100000"/>
              </a:lnSpc>
              <a:spcBef>
                <a:spcPts val="400"/>
              </a:spcBef>
              <a:buClr>
                <a:schemeClr val="dk1"/>
              </a:buClr>
              <a:buSzPct val="100000"/>
              <a:buNone/>
            </a:pPr>
            <a:r>
              <a:rPr lang="en-US" dirty="0"/>
              <a:t> </a:t>
            </a:r>
            <a:endParaRPr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88"/>
        <p:cNvGrpSpPr/>
        <p:nvPr/>
      </p:nvGrpSpPr>
      <p:grpSpPr>
        <a:xfrm>
          <a:off x="0" y="0"/>
          <a:ext cx="0" cy="0"/>
          <a:chOff x="0" y="0"/>
          <a:chExt cx="0" cy="0"/>
        </a:xfrm>
      </p:grpSpPr>
      <p:pic>
        <p:nvPicPr>
          <p:cNvPr id="1289" name="Google Shape;1289;p163" descr="908 24th st Sold Deed.JPG"/>
          <p:cNvPicPr preferRelativeResize="0">
            <a:picLocks noGrp="1"/>
          </p:cNvPicPr>
          <p:nvPr>
            <p:ph type="body" idx="1"/>
          </p:nvPr>
        </p:nvPicPr>
        <p:blipFill rotWithShape="1">
          <a:blip r:embed="rId3">
            <a:alphaModFix/>
          </a:blip>
          <a:srcRect/>
          <a:stretch/>
        </p:blipFill>
        <p:spPr>
          <a:xfrm>
            <a:off x="5095335" y="38100"/>
            <a:ext cx="6782239" cy="6781800"/>
          </a:xfrm>
          <a:prstGeom prst="rect">
            <a:avLst/>
          </a:prstGeom>
          <a:noFill/>
          <a:ln>
            <a:noFill/>
          </a:ln>
        </p:spPr>
      </p:pic>
      <p:sp>
        <p:nvSpPr>
          <p:cNvPr id="1290" name="Google Shape;1290;p163"/>
          <p:cNvSpPr/>
          <p:nvPr/>
        </p:nvSpPr>
        <p:spPr>
          <a:xfrm>
            <a:off x="2373420" y="398815"/>
            <a:ext cx="2436923" cy="6179552"/>
          </a:xfrm>
          <a:prstGeom prst="rect">
            <a:avLst/>
          </a:prstGeom>
          <a:solidFill>
            <a:srgbClr val="538CD5"/>
          </a:solidFill>
          <a:ln w="127000" cap="sq" cmpd="thinThick">
            <a:solidFill>
              <a:srgbClr val="3F3F3F"/>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291" name="Google Shape;1291;p163"/>
          <p:cNvSpPr txBox="1">
            <a:spLocks noGrp="1"/>
          </p:cNvSpPr>
          <p:nvPr>
            <p:ph type="title"/>
          </p:nvPr>
        </p:nvSpPr>
        <p:spPr>
          <a:xfrm>
            <a:off x="2528673" y="957535"/>
            <a:ext cx="2057400" cy="3140013"/>
          </a:xfrm>
          <a:prstGeom prst="rect">
            <a:avLst/>
          </a:prstGeom>
          <a:noFill/>
          <a:ln>
            <a:noFill/>
          </a:ln>
        </p:spPr>
        <p:txBody>
          <a:bodyPr spcFirstLastPara="1" vert="horz" wrap="square" lIns="91425" tIns="45700" rIns="91425" bIns="45700" rtlCol="0" anchor="b" anchorCtr="0">
            <a:normAutofit/>
          </a:bodyPr>
          <a:lstStyle/>
          <a:p>
            <a:pPr algn="ctr">
              <a:spcBef>
                <a:spcPts val="0"/>
              </a:spcBef>
              <a:buClr>
                <a:schemeClr val="lt1"/>
              </a:buClr>
              <a:buSzPts val="4200"/>
            </a:pPr>
            <a:r>
              <a:rPr lang="en-US" sz="4200">
                <a:solidFill>
                  <a:schemeClr val="lt1"/>
                </a:solidFill>
              </a:rPr>
              <a:t>908 24</a:t>
            </a:r>
            <a:r>
              <a:rPr lang="en-US" sz="4200" baseline="30000">
                <a:solidFill>
                  <a:schemeClr val="lt1"/>
                </a:solidFill>
              </a:rPr>
              <a:t>TH</a:t>
            </a:r>
            <a:r>
              <a:rPr lang="en-US" sz="4200">
                <a:solidFill>
                  <a:schemeClr val="lt1"/>
                </a:solidFill>
              </a:rPr>
              <a:t> STREET DEED</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112"/>
          <p:cNvSpPr txBox="1">
            <a:spLocks noGrp="1"/>
          </p:cNvSpPr>
          <p:nvPr>
            <p:ph type="title"/>
          </p:nvPr>
        </p:nvSpPr>
        <p:spPr>
          <a:xfrm>
            <a:off x="2552700" y="274638"/>
            <a:ext cx="6629400" cy="1143000"/>
          </a:xfrm>
          <a:prstGeom prst="rect">
            <a:avLst/>
          </a:prstGeom>
          <a:noFill/>
          <a:ln>
            <a:noFill/>
          </a:ln>
        </p:spPr>
        <p:txBody>
          <a:bodyPr spcFirstLastPara="1" vert="horz" wrap="square" lIns="91425" tIns="45700" rIns="91425" bIns="45700" rtlCol="0" anchor="ctr" anchorCtr="0">
            <a:normAutofit fontScale="90000"/>
          </a:bodyPr>
          <a:lstStyle/>
          <a:p>
            <a:pPr algn="ctr">
              <a:lnSpc>
                <a:spcPct val="100000"/>
              </a:lnSpc>
              <a:spcBef>
                <a:spcPts val="0"/>
              </a:spcBef>
              <a:buClr>
                <a:schemeClr val="dk2"/>
              </a:buClr>
              <a:buSzPct val="100000"/>
            </a:pPr>
            <a:r>
              <a:rPr lang="en-US" b="1" dirty="0">
                <a:solidFill>
                  <a:schemeClr val="dk2"/>
                </a:solidFill>
              </a:rPr>
              <a:t>WHAT IS A </a:t>
            </a:r>
            <a:br>
              <a:rPr lang="en-US" b="1" dirty="0">
                <a:solidFill>
                  <a:schemeClr val="dk2"/>
                </a:solidFill>
              </a:rPr>
            </a:br>
            <a:r>
              <a:rPr lang="en-US" b="1" dirty="0">
                <a:solidFill>
                  <a:schemeClr val="dk2"/>
                </a:solidFill>
              </a:rPr>
              <a:t>BANK OWNED PROPERTY?</a:t>
            </a:r>
            <a:endParaRPr b="1" dirty="0"/>
          </a:p>
        </p:txBody>
      </p:sp>
      <p:sp>
        <p:nvSpPr>
          <p:cNvPr id="922" name="Google Shape;922;p112"/>
          <p:cNvSpPr txBox="1">
            <a:spLocks noGrp="1"/>
          </p:cNvSpPr>
          <p:nvPr>
            <p:ph type="body" idx="1"/>
          </p:nvPr>
        </p:nvSpPr>
        <p:spPr>
          <a:xfrm>
            <a:off x="481263" y="1631852"/>
            <a:ext cx="10818796" cy="4522446"/>
          </a:xfrm>
          <a:prstGeom prst="rect">
            <a:avLst/>
          </a:prstGeom>
          <a:noFill/>
          <a:ln>
            <a:noFill/>
          </a:ln>
        </p:spPr>
        <p:txBody>
          <a:bodyPr spcFirstLastPara="1" vert="horz" wrap="square" lIns="91425" tIns="45700" rIns="91425" bIns="45700" rtlCol="0" anchor="t" anchorCtr="0">
            <a:noAutofit/>
          </a:bodyPr>
          <a:lstStyle/>
          <a:p>
            <a:pPr marL="342900" indent="-342900">
              <a:lnSpc>
                <a:spcPct val="100000"/>
              </a:lnSpc>
              <a:spcBef>
                <a:spcPts val="0"/>
              </a:spcBef>
              <a:buClr>
                <a:schemeClr val="dk1"/>
              </a:buClr>
              <a:buSzPts val="3200"/>
            </a:pPr>
            <a:r>
              <a:rPr lang="en-US" sz="3600" b="1" dirty="0"/>
              <a:t>A bank-owned or real estate owned (REO) property: </a:t>
            </a:r>
            <a:endParaRPr sz="3600" b="1" dirty="0"/>
          </a:p>
          <a:p>
            <a:pPr marL="742950" lvl="1" indent="-285750">
              <a:lnSpc>
                <a:spcPct val="100000"/>
              </a:lnSpc>
              <a:spcBef>
                <a:spcPts val="560"/>
              </a:spcBef>
              <a:buClr>
                <a:srgbClr val="000000"/>
              </a:buClr>
              <a:buSzPts val="2800"/>
              <a:buChar char="–"/>
            </a:pPr>
            <a:r>
              <a:rPr lang="en-US" sz="3600" b="1" dirty="0">
                <a:solidFill>
                  <a:srgbClr val="000000"/>
                </a:solidFill>
              </a:rPr>
              <a:t>Bank regains title possession, only after foreclosure process has been completed. </a:t>
            </a:r>
            <a:endParaRPr sz="3600" b="1" dirty="0"/>
          </a:p>
          <a:p>
            <a:pPr marL="742950" lvl="1" indent="-285750">
              <a:lnSpc>
                <a:spcPct val="100000"/>
              </a:lnSpc>
              <a:spcBef>
                <a:spcPts val="560"/>
              </a:spcBef>
              <a:buClr>
                <a:srgbClr val="000000"/>
              </a:buClr>
              <a:buSzPts val="2800"/>
              <a:buChar char="–"/>
            </a:pPr>
            <a:r>
              <a:rPr lang="en-US" sz="3600" b="1" dirty="0">
                <a:solidFill>
                  <a:srgbClr val="000000"/>
                </a:solidFill>
              </a:rPr>
              <a:t>R</a:t>
            </a:r>
            <a:r>
              <a:rPr lang="en-US" sz="3600" b="1" dirty="0"/>
              <a:t>everted to the mortgage lender after the home fails to sell in a foreclosure auction.</a:t>
            </a:r>
            <a:endParaRPr sz="3600" b="1"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pic>
        <p:nvPicPr>
          <p:cNvPr id="1305" name="Google Shape;1305;p165"/>
          <p:cNvPicPr preferRelativeResize="0"/>
          <p:nvPr/>
        </p:nvPicPr>
        <p:blipFill>
          <a:blip r:embed="rId3">
            <a:extLst>
              <a:ext uri="{28A0092B-C50C-407E-A947-70E740481C1C}">
                <a14:useLocalDpi xmlns:a14="http://schemas.microsoft.com/office/drawing/2010/main" val="0"/>
              </a:ext>
            </a:extLst>
          </a:blip>
          <a:srcRect/>
          <a:stretch/>
        </p:blipFill>
        <p:spPr>
          <a:xfrm>
            <a:off x="6214533" y="321176"/>
            <a:ext cx="5853665" cy="4225409"/>
          </a:xfrm>
          <a:prstGeom prst="rect">
            <a:avLst/>
          </a:prstGeom>
          <a:noFill/>
          <a:ln>
            <a:noFill/>
          </a:ln>
        </p:spPr>
      </p:pic>
      <p:cxnSp>
        <p:nvCxnSpPr>
          <p:cNvPr id="1307" name="Google Shape;1307;p165"/>
          <p:cNvCxnSpPr/>
          <p:nvPr/>
        </p:nvCxnSpPr>
        <p:spPr>
          <a:xfrm>
            <a:off x="3337009" y="3910267"/>
            <a:ext cx="1455070" cy="0"/>
          </a:xfrm>
          <a:prstGeom prst="straightConnector1">
            <a:avLst/>
          </a:prstGeom>
          <a:noFill/>
          <a:ln w="22225" cap="flat" cmpd="sng">
            <a:solidFill>
              <a:srgbClr val="D8D8D8"/>
            </a:solidFill>
            <a:prstDash val="solid"/>
            <a:round/>
            <a:headEnd type="none" w="sm" len="sm"/>
            <a:tailEnd type="none" w="sm" len="sm"/>
          </a:ln>
        </p:spPr>
      </p:cxnSp>
      <p:sp>
        <p:nvSpPr>
          <p:cNvPr id="1308" name="Google Shape;1308;p165"/>
          <p:cNvSpPr txBox="1">
            <a:spLocks noGrp="1"/>
          </p:cNvSpPr>
          <p:nvPr>
            <p:ph type="title"/>
          </p:nvPr>
        </p:nvSpPr>
        <p:spPr>
          <a:xfrm>
            <a:off x="123802" y="321177"/>
            <a:ext cx="6334750" cy="6175876"/>
          </a:xfrm>
          <a:prstGeom prst="rect">
            <a:avLst/>
          </a:prstGeom>
          <a:noFill/>
          <a:ln>
            <a:noFill/>
          </a:ln>
        </p:spPr>
        <p:txBody>
          <a:bodyPr spcFirstLastPara="1" vert="horz" wrap="square" lIns="91425" tIns="45700" rIns="91425" bIns="45700" rtlCol="0" anchor="b" anchorCtr="0">
            <a:normAutofit/>
          </a:bodyPr>
          <a:lstStyle/>
          <a:p>
            <a:pPr algn="ctr">
              <a:spcBef>
                <a:spcPts val="0"/>
              </a:spcBef>
              <a:buClr>
                <a:schemeClr val="lt1"/>
              </a:buClr>
              <a:buSzPts val="4200"/>
            </a:pPr>
            <a:r>
              <a:rPr lang="en-US" sz="4200" b="1" dirty="0">
                <a:solidFill>
                  <a:srgbClr val="FF0000"/>
                </a:solidFill>
              </a:rPr>
              <a:t>Purchased property for $79,000 (in 2005)</a:t>
            </a:r>
            <a:br>
              <a:rPr lang="en-US" sz="4200" b="1" dirty="0">
                <a:solidFill>
                  <a:srgbClr val="FF0000"/>
                </a:solidFill>
              </a:rPr>
            </a:br>
            <a:r>
              <a:rPr lang="en-US" sz="4200" b="1" dirty="0">
                <a:solidFill>
                  <a:srgbClr val="FF0000"/>
                </a:solidFill>
              </a:rPr>
              <a:t>1608 3</a:t>
            </a:r>
            <a:r>
              <a:rPr lang="en-US" sz="4200" b="1" baseline="30000" dirty="0">
                <a:solidFill>
                  <a:srgbClr val="FF0000"/>
                </a:solidFill>
              </a:rPr>
              <a:t>rd</a:t>
            </a:r>
            <a:r>
              <a:rPr lang="en-US" sz="4200" b="1" dirty="0">
                <a:solidFill>
                  <a:srgbClr val="FF0000"/>
                </a:solidFill>
              </a:rPr>
              <a:t> Ave</a:t>
            </a:r>
            <a:br>
              <a:rPr lang="en-US" sz="4200" b="1" dirty="0">
                <a:solidFill>
                  <a:srgbClr val="FF0000"/>
                </a:solidFill>
              </a:rPr>
            </a:br>
            <a:r>
              <a:rPr lang="en-US" sz="4200" b="1" dirty="0">
                <a:solidFill>
                  <a:srgbClr val="FF0000"/>
                </a:solidFill>
              </a:rPr>
              <a:t> 6 bed’s 3 bath’s</a:t>
            </a:r>
            <a:br>
              <a:rPr lang="en-US" sz="4200" dirty="0">
                <a:solidFill>
                  <a:srgbClr val="FF0000"/>
                </a:solidFill>
              </a:rPr>
            </a:br>
            <a:r>
              <a:rPr lang="en-US" sz="4200" b="1" dirty="0">
                <a:solidFill>
                  <a:schemeClr val="accent1"/>
                </a:solidFill>
              </a:rPr>
              <a:t>Weekly room rental, each room rented for $100 per week, average $3,000 per month, $2,100 Cash Flow! Plus Coin op-laundry for additional $200 per month</a:t>
            </a:r>
            <a:r>
              <a:rPr lang="en-US" sz="4200" dirty="0">
                <a:solidFill>
                  <a:srgbClr val="FF0000"/>
                </a:solidFill>
              </a:rPr>
              <a:t>.</a:t>
            </a:r>
            <a:endParaRPr dirty="0">
              <a:solidFill>
                <a:srgbClr val="FF0000"/>
              </a:solidFill>
            </a:endParaRPr>
          </a:p>
        </p:txBody>
      </p:sp>
      <p:sp>
        <p:nvSpPr>
          <p:cNvPr id="2" name="Arrow: Down 1">
            <a:extLst>
              <a:ext uri="{FF2B5EF4-FFF2-40B4-BE49-F238E27FC236}">
                <a16:creationId xmlns:a16="http://schemas.microsoft.com/office/drawing/2014/main" id="{EC5741F8-68A3-4EE6-9F7E-CBDB27C9D60F}"/>
              </a:ext>
            </a:extLst>
          </p:cNvPr>
          <p:cNvSpPr/>
          <p:nvPr/>
        </p:nvSpPr>
        <p:spPr>
          <a:xfrm>
            <a:off x="8951494" y="321177"/>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7C0DB2D-1AAF-46E1-9696-3FE78A5AAEFC}"/>
              </a:ext>
            </a:extLst>
          </p:cNvPr>
          <p:cNvSpPr txBox="1"/>
          <p:nvPr/>
        </p:nvSpPr>
        <p:spPr>
          <a:xfrm>
            <a:off x="6506677" y="4639376"/>
            <a:ext cx="5609646" cy="2092881"/>
          </a:xfrm>
          <a:prstGeom prst="rect">
            <a:avLst/>
          </a:prstGeom>
          <a:noFill/>
        </p:spPr>
        <p:txBody>
          <a:bodyPr wrap="square" rtlCol="0">
            <a:spAutoFit/>
          </a:bodyPr>
          <a:lstStyle/>
          <a:p>
            <a:r>
              <a:rPr lang="en-US" sz="2800" b="1" dirty="0"/>
              <a:t>Property taxes      $1,130</a:t>
            </a:r>
          </a:p>
          <a:p>
            <a:r>
              <a:rPr lang="en-US" sz="2800" b="1" dirty="0"/>
              <a:t>School taxes         $1,150</a:t>
            </a:r>
          </a:p>
          <a:p>
            <a:r>
              <a:rPr lang="en-US" sz="2800" b="1" dirty="0"/>
              <a:t>Insurance                 $825</a:t>
            </a:r>
          </a:p>
          <a:p>
            <a:r>
              <a:rPr lang="en-US" sz="2800" b="1" dirty="0"/>
              <a:t>Water &amp; Sewer       $650</a:t>
            </a:r>
          </a:p>
          <a:p>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91DF9-C1B7-7347-C3F1-DC48738D317B}"/>
              </a:ext>
            </a:extLst>
          </p:cNvPr>
          <p:cNvSpPr>
            <a:spLocks noGrp="1"/>
          </p:cNvSpPr>
          <p:nvPr>
            <p:ph type="title"/>
          </p:nvPr>
        </p:nvSpPr>
        <p:spPr/>
        <p:txBody>
          <a:bodyPr/>
          <a:lstStyle/>
          <a:p>
            <a:r>
              <a:rPr lang="en-US" dirty="0"/>
              <a:t>                 </a:t>
            </a:r>
            <a:r>
              <a:rPr lang="en-US" dirty="0">
                <a:solidFill>
                  <a:srgbClr val="FF0000"/>
                </a:solidFill>
              </a:rPr>
              <a:t>Weekly Room Rentals </a:t>
            </a:r>
          </a:p>
        </p:txBody>
      </p:sp>
      <p:sp>
        <p:nvSpPr>
          <p:cNvPr id="3" name="Content Placeholder 2">
            <a:extLst>
              <a:ext uri="{FF2B5EF4-FFF2-40B4-BE49-F238E27FC236}">
                <a16:creationId xmlns:a16="http://schemas.microsoft.com/office/drawing/2014/main" id="{6F7CB118-64E9-0F48-E6E9-7CDC0172274B}"/>
              </a:ext>
            </a:extLst>
          </p:cNvPr>
          <p:cNvSpPr>
            <a:spLocks noGrp="1"/>
          </p:cNvSpPr>
          <p:nvPr>
            <p:ph idx="1"/>
          </p:nvPr>
        </p:nvSpPr>
        <p:spPr/>
        <p:txBody>
          <a:bodyPr/>
          <a:lstStyle/>
          <a:p>
            <a:r>
              <a:rPr lang="en-US" dirty="0"/>
              <a:t>Weekly bedroom rentals are very popular in all the major cities throughout the Capital Region, but check local code enforcement rules to make sure your property qualifies to allow more then 4 unrelated people to live into one single family home or, one apartment depending on number bedroom's and square footage the home has.</a:t>
            </a:r>
          </a:p>
          <a:p>
            <a:endParaRPr lang="en-US" dirty="0"/>
          </a:p>
          <a:p>
            <a:r>
              <a:rPr lang="en-US" dirty="0"/>
              <a:t>Visit </a:t>
            </a:r>
            <a:r>
              <a:rPr lang="en-US" dirty="0">
                <a:hlinkClick r:id="rId2"/>
              </a:rPr>
              <a:t>https://www.nysenate.gov/legislation/laws/RPP</a:t>
            </a:r>
            <a:endParaRPr lang="en-US" dirty="0"/>
          </a:p>
          <a:p>
            <a:r>
              <a:rPr lang="en-US" dirty="0"/>
              <a:t>For more information on the number of tenants allowed in one apartment or single family dwelling.</a:t>
            </a:r>
          </a:p>
          <a:p>
            <a:endParaRPr lang="en-US" dirty="0"/>
          </a:p>
        </p:txBody>
      </p:sp>
    </p:spTree>
    <p:extLst>
      <p:ext uri="{BB962C8B-B14F-4D97-AF65-F5344CB8AC3E}">
        <p14:creationId xmlns:p14="http://schemas.microsoft.com/office/powerpoint/2010/main" val="2720363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96"/>
        <p:cNvGrpSpPr/>
        <p:nvPr/>
      </p:nvGrpSpPr>
      <p:grpSpPr>
        <a:xfrm>
          <a:off x="0" y="0"/>
          <a:ext cx="0" cy="0"/>
          <a:chOff x="0" y="0"/>
          <a:chExt cx="0" cy="0"/>
        </a:xfrm>
      </p:grpSpPr>
      <p:pic>
        <p:nvPicPr>
          <p:cNvPr id="1297" name="Google Shape;1297;p164" descr="IMAG0634 (1).jpg"/>
          <p:cNvPicPr preferRelativeResize="0">
            <a:picLocks noGrp="1"/>
          </p:cNvPicPr>
          <p:nvPr>
            <p:ph type="body" idx="1"/>
          </p:nvPr>
        </p:nvPicPr>
        <p:blipFill rotWithShape="1">
          <a:blip r:embed="rId3">
            <a:alphaModFix/>
          </a:blip>
          <a:srcRect/>
          <a:stretch/>
        </p:blipFill>
        <p:spPr>
          <a:xfrm>
            <a:off x="5561162" y="327811"/>
            <a:ext cx="4934310" cy="6193763"/>
          </a:xfrm>
          <a:prstGeom prst="rect">
            <a:avLst/>
          </a:prstGeom>
          <a:noFill/>
          <a:ln>
            <a:noFill/>
          </a:ln>
        </p:spPr>
      </p:pic>
      <p:sp>
        <p:nvSpPr>
          <p:cNvPr id="1298" name="Google Shape;1298;p164"/>
          <p:cNvSpPr/>
          <p:nvPr/>
        </p:nvSpPr>
        <p:spPr>
          <a:xfrm>
            <a:off x="2856498" y="321177"/>
            <a:ext cx="2436923" cy="6179552"/>
          </a:xfrm>
          <a:prstGeom prst="rect">
            <a:avLst/>
          </a:prstGeom>
          <a:solidFill>
            <a:srgbClr val="538CD5"/>
          </a:solidFill>
          <a:ln w="127000" cap="sq" cmpd="thinThick">
            <a:solidFill>
              <a:srgbClr val="3F3F3F"/>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sp>
        <p:nvSpPr>
          <p:cNvPr id="1299" name="Google Shape;1299;p164"/>
          <p:cNvSpPr txBox="1">
            <a:spLocks noGrp="1"/>
          </p:cNvSpPr>
          <p:nvPr>
            <p:ph type="title"/>
          </p:nvPr>
        </p:nvSpPr>
        <p:spPr>
          <a:xfrm>
            <a:off x="3046258" y="914403"/>
            <a:ext cx="2057400" cy="2887579"/>
          </a:xfrm>
          <a:prstGeom prst="rect">
            <a:avLst/>
          </a:prstGeom>
          <a:noFill/>
          <a:ln>
            <a:noFill/>
          </a:ln>
        </p:spPr>
        <p:txBody>
          <a:bodyPr spcFirstLastPara="1" vert="horz" wrap="square" lIns="91425" tIns="45700" rIns="91425" bIns="45700" rtlCol="0" anchor="b" anchorCtr="0">
            <a:normAutofit/>
          </a:bodyPr>
          <a:lstStyle/>
          <a:p>
            <a:pPr algn="ctr">
              <a:spcBef>
                <a:spcPts val="0"/>
              </a:spcBef>
              <a:buClr>
                <a:schemeClr val="lt1"/>
              </a:buClr>
              <a:buSzPts val="4200"/>
            </a:pPr>
            <a:r>
              <a:rPr lang="en-US" sz="2400">
                <a:solidFill>
                  <a:schemeClr val="lt1"/>
                </a:solidFill>
              </a:rPr>
              <a:t>1410 1</a:t>
            </a:r>
            <a:r>
              <a:rPr lang="en-US" sz="2400" baseline="30000">
                <a:solidFill>
                  <a:schemeClr val="lt1"/>
                </a:solidFill>
              </a:rPr>
              <a:t>ST</a:t>
            </a:r>
            <a:r>
              <a:rPr lang="en-US" sz="2400">
                <a:solidFill>
                  <a:schemeClr val="lt1"/>
                </a:solidFill>
              </a:rPr>
              <a:t> AVE WATERVLIET (BEFORE)</a:t>
            </a:r>
            <a:endParaRPr sz="2400"/>
          </a:p>
        </p:txBody>
      </p:sp>
    </p:spTree>
    <p:extLst>
      <p:ext uri="{BB962C8B-B14F-4D97-AF65-F5344CB8AC3E}">
        <p14:creationId xmlns:p14="http://schemas.microsoft.com/office/powerpoint/2010/main" val="20027302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sp>
        <p:nvSpPr>
          <p:cNvPr id="1314" name="Google Shape;1314;p166"/>
          <p:cNvSpPr txBox="1">
            <a:spLocks noGrp="1"/>
          </p:cNvSpPr>
          <p:nvPr>
            <p:ph type="title"/>
          </p:nvPr>
        </p:nvSpPr>
        <p:spPr>
          <a:xfrm>
            <a:off x="2803945" y="120770"/>
            <a:ext cx="6343650" cy="966158"/>
          </a:xfrm>
          <a:prstGeom prst="rect">
            <a:avLst/>
          </a:prstGeom>
          <a:noFill/>
          <a:ln>
            <a:noFill/>
          </a:ln>
        </p:spPr>
        <p:txBody>
          <a:bodyPr spcFirstLastPara="1" vert="horz" wrap="square" lIns="91425" tIns="45700" rIns="91425" bIns="45700" rtlCol="0" anchor="ctr" anchorCtr="0">
            <a:normAutofit fontScale="90000"/>
          </a:bodyPr>
          <a:lstStyle/>
          <a:p>
            <a:pPr algn="ctr">
              <a:lnSpc>
                <a:spcPct val="100000"/>
              </a:lnSpc>
              <a:spcBef>
                <a:spcPts val="0"/>
              </a:spcBef>
              <a:buClr>
                <a:srgbClr val="023E88"/>
              </a:buClr>
              <a:buSzPct val="111111"/>
            </a:pPr>
            <a:r>
              <a:rPr lang="en-US" dirty="0">
                <a:solidFill>
                  <a:srgbClr val="023E88"/>
                </a:solidFill>
              </a:rPr>
              <a:t>1410 1</a:t>
            </a:r>
            <a:r>
              <a:rPr lang="en-US" baseline="30000" dirty="0">
                <a:solidFill>
                  <a:srgbClr val="023E88"/>
                </a:solidFill>
              </a:rPr>
              <a:t>ST</a:t>
            </a:r>
            <a:r>
              <a:rPr lang="en-US" dirty="0">
                <a:solidFill>
                  <a:srgbClr val="023E88"/>
                </a:solidFill>
              </a:rPr>
              <a:t> AVE WATERVLIET </a:t>
            </a:r>
            <a:r>
              <a:rPr lang="en-US" dirty="0">
                <a:solidFill>
                  <a:schemeClr val="lt1"/>
                </a:solidFill>
              </a:rPr>
              <a:t>	</a:t>
            </a:r>
            <a:endParaRPr dirty="0"/>
          </a:p>
        </p:txBody>
      </p:sp>
      <p:sp>
        <p:nvSpPr>
          <p:cNvPr id="1315" name="Google Shape;1315;p166"/>
          <p:cNvSpPr txBox="1">
            <a:spLocks noGrp="1"/>
          </p:cNvSpPr>
          <p:nvPr>
            <p:ph type="body" idx="1"/>
          </p:nvPr>
        </p:nvSpPr>
        <p:spPr>
          <a:xfrm>
            <a:off x="1116530" y="815196"/>
            <a:ext cx="10087275" cy="6042804"/>
          </a:xfrm>
          <a:prstGeom prst="rect">
            <a:avLst/>
          </a:prstGeom>
          <a:noFill/>
          <a:ln>
            <a:noFill/>
          </a:ln>
        </p:spPr>
        <p:txBody>
          <a:bodyPr spcFirstLastPara="1" vert="horz" wrap="square" lIns="91425" tIns="45700" rIns="91425" bIns="45700" rtlCol="0" anchor="t" anchorCtr="0">
            <a:normAutofit/>
          </a:bodyPr>
          <a:lstStyle/>
          <a:p>
            <a:pPr marL="342900" indent="-342900">
              <a:lnSpc>
                <a:spcPct val="100000"/>
              </a:lnSpc>
              <a:spcBef>
                <a:spcPts val="0"/>
              </a:spcBef>
              <a:buClr>
                <a:schemeClr val="dk1"/>
              </a:buClr>
              <a:buSzPts val="3200"/>
            </a:pPr>
            <a:r>
              <a:rPr lang="en-US" dirty="0"/>
              <a:t>Purchased property for  </a:t>
            </a:r>
            <a:r>
              <a:rPr lang="en-US" dirty="0">
                <a:solidFill>
                  <a:srgbClr val="FF0000"/>
                </a:solidFill>
              </a:rPr>
              <a:t>$37,000</a:t>
            </a:r>
            <a:endParaRPr dirty="0"/>
          </a:p>
          <a:p>
            <a:pPr marL="342900" indent="-342900">
              <a:lnSpc>
                <a:spcPct val="100000"/>
              </a:lnSpc>
              <a:spcBef>
                <a:spcPts val="640"/>
              </a:spcBef>
              <a:buClr>
                <a:schemeClr val="dk1"/>
              </a:buClr>
              <a:buSzPts val="3200"/>
            </a:pPr>
            <a:r>
              <a:rPr lang="en-US" dirty="0"/>
              <a:t>Total all repairs cost       </a:t>
            </a:r>
            <a:r>
              <a:rPr lang="en-US" dirty="0">
                <a:solidFill>
                  <a:srgbClr val="FF0000"/>
                </a:solidFill>
              </a:rPr>
              <a:t>$ 45,000</a:t>
            </a:r>
            <a:endParaRPr dirty="0"/>
          </a:p>
          <a:p>
            <a:pPr marL="342900" indent="-342900">
              <a:lnSpc>
                <a:spcPct val="100000"/>
              </a:lnSpc>
              <a:spcBef>
                <a:spcPts val="640"/>
              </a:spcBef>
              <a:buClr>
                <a:schemeClr val="dk1"/>
              </a:buClr>
              <a:buSzPts val="3200"/>
            </a:pPr>
            <a:r>
              <a:rPr lang="en-US" dirty="0"/>
              <a:t>Rehabbed 80% of entire 4 store building</a:t>
            </a:r>
            <a:endParaRPr dirty="0"/>
          </a:p>
          <a:p>
            <a:pPr marL="342900" indent="-342900">
              <a:lnSpc>
                <a:spcPct val="100000"/>
              </a:lnSpc>
              <a:spcBef>
                <a:spcPts val="640"/>
              </a:spcBef>
              <a:buClr>
                <a:schemeClr val="dk1"/>
              </a:buClr>
              <a:buSzPts val="3200"/>
            </a:pPr>
            <a:r>
              <a:rPr lang="en-US" dirty="0"/>
              <a:t>Additional holding cost for 13 months </a:t>
            </a:r>
            <a:r>
              <a:rPr lang="en-US" dirty="0">
                <a:solidFill>
                  <a:srgbClr val="FF0000"/>
                </a:solidFill>
              </a:rPr>
              <a:t>$4,500</a:t>
            </a:r>
            <a:endParaRPr dirty="0"/>
          </a:p>
          <a:p>
            <a:pPr marL="342900" indent="-342900">
              <a:lnSpc>
                <a:spcPct val="100000"/>
              </a:lnSpc>
              <a:spcBef>
                <a:spcPts val="640"/>
              </a:spcBef>
              <a:buClr>
                <a:schemeClr val="dk1"/>
              </a:buClr>
              <a:buSzPts val="3200"/>
            </a:pPr>
            <a:r>
              <a:rPr lang="en-US" dirty="0"/>
              <a:t>Taxes &amp; utilities</a:t>
            </a:r>
            <a:endParaRPr dirty="0"/>
          </a:p>
          <a:p>
            <a:pPr marL="342900" indent="-342900">
              <a:lnSpc>
                <a:spcPct val="100000"/>
              </a:lnSpc>
              <a:spcBef>
                <a:spcPts val="640"/>
              </a:spcBef>
              <a:buClr>
                <a:schemeClr val="dk1"/>
              </a:buClr>
              <a:buSzPts val="3200"/>
            </a:pPr>
            <a:r>
              <a:rPr lang="en-US" dirty="0"/>
              <a:t>Possible Monthly Rent   </a:t>
            </a:r>
            <a:r>
              <a:rPr lang="en-US" b="1" dirty="0">
                <a:solidFill>
                  <a:srgbClr val="00B050"/>
                </a:solidFill>
              </a:rPr>
              <a:t>$1,450</a:t>
            </a:r>
            <a:endParaRPr dirty="0"/>
          </a:p>
          <a:p>
            <a:pPr marL="342900" indent="-342900">
              <a:lnSpc>
                <a:spcPct val="100000"/>
              </a:lnSpc>
              <a:spcBef>
                <a:spcPts val="640"/>
              </a:spcBef>
              <a:buClr>
                <a:schemeClr val="dk1"/>
              </a:buClr>
              <a:buSzPts val="3200"/>
            </a:pPr>
            <a:r>
              <a:rPr lang="en-US" dirty="0"/>
              <a:t>Sold property for            </a:t>
            </a:r>
            <a:r>
              <a:rPr lang="en-US" b="1" dirty="0">
                <a:solidFill>
                  <a:srgbClr val="00B050"/>
                </a:solidFill>
              </a:rPr>
              <a:t>$159,000</a:t>
            </a:r>
            <a:endParaRPr dirty="0"/>
          </a:p>
          <a:p>
            <a:pPr marL="342900" indent="-342900">
              <a:lnSpc>
                <a:spcPct val="100000"/>
              </a:lnSpc>
              <a:spcBef>
                <a:spcPts val="640"/>
              </a:spcBef>
              <a:buClr>
                <a:schemeClr val="dk1"/>
              </a:buClr>
              <a:buSzPts val="3200"/>
            </a:pPr>
            <a:r>
              <a:rPr lang="en-US" dirty="0"/>
              <a:t>Net proceeds</a:t>
            </a:r>
            <a:endParaRPr dirty="0">
              <a:solidFill>
                <a:srgbClr val="00B050"/>
              </a:solidFill>
            </a:endParaRPr>
          </a:p>
          <a:p>
            <a:pPr marL="342900" indent="-139700">
              <a:lnSpc>
                <a:spcPct val="100000"/>
              </a:lnSpc>
              <a:spcBef>
                <a:spcPts val="640"/>
              </a:spcBef>
              <a:buClr>
                <a:schemeClr val="dk1"/>
              </a:buClr>
              <a:buSzPts val="3200"/>
              <a:buNone/>
            </a:pPr>
            <a:endParaRPr dirty="0"/>
          </a:p>
        </p:txBody>
      </p:sp>
      <p:sp>
        <p:nvSpPr>
          <p:cNvPr id="1316" name="Google Shape;1316;p166"/>
          <p:cNvSpPr txBox="1"/>
          <p:nvPr/>
        </p:nvSpPr>
        <p:spPr>
          <a:xfrm>
            <a:off x="4845717" y="4293536"/>
            <a:ext cx="2628900" cy="584735"/>
          </a:xfrm>
          <a:prstGeom prst="rect">
            <a:avLst/>
          </a:prstGeom>
          <a:noFill/>
          <a:ln>
            <a:noFill/>
          </a:ln>
        </p:spPr>
        <p:txBody>
          <a:bodyPr spcFirstLastPara="1" wrap="square" lIns="91425" tIns="45700" rIns="91425" bIns="45700" anchor="t" anchorCtr="0">
            <a:spAutoFit/>
          </a:bodyPr>
          <a:lstStyle/>
          <a:p>
            <a:pPr>
              <a:buClr>
                <a:srgbClr val="000000"/>
              </a:buClr>
              <a:buSzPts val="3200"/>
            </a:pPr>
            <a:r>
              <a:rPr lang="en-US" sz="3200" b="1" dirty="0">
                <a:solidFill>
                  <a:srgbClr val="00B050"/>
                </a:solidFill>
                <a:latin typeface="Calibri"/>
                <a:ea typeface="Calibri"/>
                <a:cs typeface="Calibri"/>
                <a:sym typeface="Calibri"/>
              </a:rPr>
              <a:t>$64,500</a:t>
            </a:r>
            <a:endParaRPr sz="3200" b="1" dirty="0">
              <a:solidFill>
                <a:schemeClr val="dk1"/>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sp>
        <p:nvSpPr>
          <p:cNvPr id="1322" name="Google Shape;1322;p167"/>
          <p:cNvSpPr txBox="1">
            <a:spLocks noGrp="1"/>
          </p:cNvSpPr>
          <p:nvPr>
            <p:ph type="title"/>
          </p:nvPr>
        </p:nvSpPr>
        <p:spPr>
          <a:xfrm>
            <a:off x="2781300" y="253218"/>
            <a:ext cx="6400800" cy="1164420"/>
          </a:xfrm>
          <a:prstGeom prst="rect">
            <a:avLst/>
          </a:prstGeom>
          <a:noFill/>
          <a:ln>
            <a:noFill/>
          </a:ln>
        </p:spPr>
        <p:txBody>
          <a:bodyPr spcFirstLastPara="1" vert="horz" wrap="square" lIns="91425" tIns="45700" rIns="91425" bIns="45700" rtlCol="0" anchor="ctr" anchorCtr="0">
            <a:normAutofit/>
          </a:bodyPr>
          <a:lstStyle/>
          <a:p>
            <a:pPr algn="ctr">
              <a:lnSpc>
                <a:spcPct val="100000"/>
              </a:lnSpc>
              <a:spcBef>
                <a:spcPts val="0"/>
              </a:spcBef>
              <a:buClr>
                <a:srgbClr val="023E88"/>
              </a:buClr>
              <a:buSzPts val="4400"/>
            </a:pPr>
            <a:r>
              <a:rPr lang="en-US" b="1" dirty="0">
                <a:solidFill>
                  <a:srgbClr val="023E88"/>
                </a:solidFill>
              </a:rPr>
              <a:t>SCOPE OF WORK</a:t>
            </a:r>
            <a:endParaRPr b="1" dirty="0"/>
          </a:p>
        </p:txBody>
      </p:sp>
      <p:sp>
        <p:nvSpPr>
          <p:cNvPr id="1323" name="Google Shape;1323;p167"/>
          <p:cNvSpPr txBox="1">
            <a:spLocks noGrp="1"/>
          </p:cNvSpPr>
          <p:nvPr>
            <p:ph type="body" idx="1"/>
          </p:nvPr>
        </p:nvSpPr>
        <p:spPr>
          <a:xfrm>
            <a:off x="712269" y="1600200"/>
            <a:ext cx="10847672" cy="5029200"/>
          </a:xfrm>
          <a:prstGeom prst="rect">
            <a:avLst/>
          </a:prstGeom>
          <a:noFill/>
          <a:ln>
            <a:noFill/>
          </a:ln>
        </p:spPr>
        <p:txBody>
          <a:bodyPr spcFirstLastPara="1" vert="horz" wrap="square" lIns="91425" tIns="45700" rIns="91425" bIns="45700" rtlCol="0" anchor="t" anchorCtr="0">
            <a:normAutofit/>
          </a:bodyPr>
          <a:lstStyle/>
          <a:p>
            <a:pPr marL="0" indent="0">
              <a:lnSpc>
                <a:spcPct val="100000"/>
              </a:lnSpc>
              <a:spcBef>
                <a:spcPts val="0"/>
              </a:spcBef>
              <a:buClr>
                <a:schemeClr val="dk1"/>
              </a:buClr>
              <a:buSzPct val="100000"/>
              <a:buNone/>
            </a:pPr>
            <a:r>
              <a:rPr lang="en-US" dirty="0"/>
              <a:t>1410 1</a:t>
            </a:r>
            <a:r>
              <a:rPr lang="en-US" baseline="30000" dirty="0"/>
              <a:t>st</a:t>
            </a:r>
            <a:r>
              <a:rPr lang="en-US" dirty="0"/>
              <a:t> Ave </a:t>
            </a:r>
            <a:endParaRPr dirty="0"/>
          </a:p>
          <a:p>
            <a:pPr marL="342900" indent="-342900">
              <a:lnSpc>
                <a:spcPct val="100000"/>
              </a:lnSpc>
              <a:spcBef>
                <a:spcPts val="592"/>
              </a:spcBef>
              <a:buClr>
                <a:schemeClr val="dk1"/>
              </a:buClr>
              <a:buSzPct val="100000"/>
            </a:pPr>
            <a:r>
              <a:rPr lang="en-US" dirty="0"/>
              <a:t>Needed extensive brick foundation work, Over 2 months full time with a mason. </a:t>
            </a:r>
            <a:endParaRPr dirty="0"/>
          </a:p>
          <a:p>
            <a:pPr marL="342900" indent="-342900">
              <a:lnSpc>
                <a:spcPct val="100000"/>
              </a:lnSpc>
              <a:spcBef>
                <a:spcPts val="592"/>
              </a:spcBef>
              <a:buClr>
                <a:schemeClr val="dk1"/>
              </a:buClr>
              <a:buSzPct val="100000"/>
            </a:pPr>
            <a:r>
              <a:rPr lang="en-US" dirty="0"/>
              <a:t>I found a mason on craigslist, He (Tony) was laid off from his union job, and he worked for me for $12.00 per hour, as a misc. 1099  employee.</a:t>
            </a:r>
            <a:endParaRPr dirty="0"/>
          </a:p>
          <a:p>
            <a:pPr marL="342900" indent="-342900">
              <a:lnSpc>
                <a:spcPct val="100000"/>
              </a:lnSpc>
              <a:spcBef>
                <a:spcPts val="592"/>
              </a:spcBef>
              <a:buClr>
                <a:schemeClr val="dk1"/>
              </a:buClr>
              <a:buSzPct val="100000"/>
            </a:pPr>
            <a:r>
              <a:rPr lang="en-US" dirty="0"/>
              <a:t>When you are buying and selling properties you must try and find quality cheap labor (It does exist)! Tony ended up working for me for an additional 8 months until he went back to his previous job. </a:t>
            </a:r>
            <a:endParaRPr dirty="0"/>
          </a:p>
          <a:p>
            <a:pPr marL="342900" indent="-154940">
              <a:lnSpc>
                <a:spcPct val="100000"/>
              </a:lnSpc>
              <a:spcBef>
                <a:spcPts val="592"/>
              </a:spcBef>
              <a:buClr>
                <a:schemeClr val="dk1"/>
              </a:buClr>
              <a:buSzPct val="100000"/>
              <a:buNone/>
            </a:pPr>
            <a:endParaRPr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28"/>
        <p:cNvGrpSpPr/>
        <p:nvPr/>
      </p:nvGrpSpPr>
      <p:grpSpPr>
        <a:xfrm>
          <a:off x="0" y="0"/>
          <a:ext cx="0" cy="0"/>
          <a:chOff x="0" y="0"/>
          <a:chExt cx="0" cy="0"/>
        </a:xfrm>
      </p:grpSpPr>
      <p:pic>
        <p:nvPicPr>
          <p:cNvPr id="1329" name="Google Shape;1329;p168" descr="IMAG0192.jpg"/>
          <p:cNvPicPr preferRelativeResize="0">
            <a:picLocks noGrp="1"/>
          </p:cNvPicPr>
          <p:nvPr>
            <p:ph type="body" idx="1"/>
          </p:nvPr>
        </p:nvPicPr>
        <p:blipFill rotWithShape="1">
          <a:blip r:embed="rId3">
            <a:alphaModFix/>
          </a:blip>
          <a:srcRect/>
          <a:stretch/>
        </p:blipFill>
        <p:spPr>
          <a:xfrm>
            <a:off x="3789848" y="319176"/>
            <a:ext cx="6257051" cy="6538823"/>
          </a:xfrm>
          <a:prstGeom prst="rect">
            <a:avLst/>
          </a:prstGeom>
          <a:noFill/>
          <a:ln>
            <a:noFill/>
          </a:ln>
        </p:spPr>
      </p:pic>
      <p:sp>
        <p:nvSpPr>
          <p:cNvPr id="1330" name="Google Shape;1330;p168"/>
          <p:cNvSpPr/>
          <p:nvPr/>
        </p:nvSpPr>
        <p:spPr>
          <a:xfrm>
            <a:off x="1163164" y="177244"/>
            <a:ext cx="2436923" cy="6179552"/>
          </a:xfrm>
          <a:prstGeom prst="rect">
            <a:avLst/>
          </a:prstGeom>
          <a:solidFill>
            <a:srgbClr val="538CD5"/>
          </a:solidFill>
          <a:ln w="127000" cap="sq" cmpd="thinThick">
            <a:solidFill>
              <a:srgbClr val="3F3F3F"/>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331" name="Google Shape;1331;p168"/>
          <p:cNvCxnSpPr/>
          <p:nvPr/>
        </p:nvCxnSpPr>
        <p:spPr>
          <a:xfrm>
            <a:off x="3337009" y="3910267"/>
            <a:ext cx="1455070" cy="0"/>
          </a:xfrm>
          <a:prstGeom prst="straightConnector1">
            <a:avLst/>
          </a:prstGeom>
          <a:noFill/>
          <a:ln w="22225" cap="flat" cmpd="sng">
            <a:solidFill>
              <a:srgbClr val="D8D8D8"/>
            </a:solidFill>
            <a:prstDash val="solid"/>
            <a:round/>
            <a:headEnd type="none" w="sm" len="sm"/>
            <a:tailEnd type="none" w="sm" len="sm"/>
          </a:ln>
        </p:spPr>
      </p:cxnSp>
      <p:sp>
        <p:nvSpPr>
          <p:cNvPr id="1332" name="Google Shape;1332;p168"/>
          <p:cNvSpPr txBox="1">
            <a:spLocks noGrp="1"/>
          </p:cNvSpPr>
          <p:nvPr>
            <p:ph type="title"/>
          </p:nvPr>
        </p:nvSpPr>
        <p:spPr>
          <a:xfrm>
            <a:off x="1352925" y="1956311"/>
            <a:ext cx="2057400" cy="1490102"/>
          </a:xfrm>
          <a:prstGeom prst="rect">
            <a:avLst/>
          </a:prstGeom>
          <a:noFill/>
          <a:ln>
            <a:noFill/>
          </a:ln>
        </p:spPr>
        <p:txBody>
          <a:bodyPr spcFirstLastPara="1" vert="horz" wrap="square" lIns="91425" tIns="45700" rIns="91425" bIns="45700" rtlCol="0" anchor="b" anchorCtr="0">
            <a:normAutofit/>
          </a:bodyPr>
          <a:lstStyle/>
          <a:p>
            <a:pPr algn="ctr">
              <a:spcBef>
                <a:spcPts val="0"/>
              </a:spcBef>
              <a:buClr>
                <a:schemeClr val="lt1"/>
              </a:buClr>
              <a:buSzPts val="4200"/>
            </a:pPr>
            <a:r>
              <a:rPr lang="en-US" sz="2800" dirty="0">
                <a:solidFill>
                  <a:schemeClr val="lt1"/>
                </a:solidFill>
              </a:rPr>
              <a:t>OLD KITCHEN</a:t>
            </a:r>
            <a:endParaRPr sz="28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sp>
        <p:nvSpPr>
          <p:cNvPr id="1338" name="Google Shape;1338;p169"/>
          <p:cNvSpPr/>
          <p:nvPr/>
        </p:nvSpPr>
        <p:spPr>
          <a:xfrm>
            <a:off x="2531533" y="795216"/>
            <a:ext cx="6858000" cy="736551"/>
          </a:xfrm>
          <a:prstGeom prst="rect">
            <a:avLst/>
          </a:prstGeom>
          <a:solidFill>
            <a:schemeClr val="accent1"/>
          </a:solidFill>
          <a:ln>
            <a:noFill/>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pic>
        <p:nvPicPr>
          <p:cNvPr id="1339" name="Google Shape;1339;p169" descr="IMAG0368.jpg"/>
          <p:cNvPicPr preferRelativeResize="0">
            <a:picLocks noGrp="1"/>
          </p:cNvPicPr>
          <p:nvPr>
            <p:ph type="body" idx="1"/>
          </p:nvPr>
        </p:nvPicPr>
        <p:blipFill rotWithShape="1">
          <a:blip r:embed="rId3">
            <a:alphaModFix/>
          </a:blip>
          <a:srcRect/>
          <a:stretch/>
        </p:blipFill>
        <p:spPr>
          <a:xfrm>
            <a:off x="2751667" y="1675230"/>
            <a:ext cx="6417733" cy="4945703"/>
          </a:xfrm>
          <a:prstGeom prst="rect">
            <a:avLst/>
          </a:prstGeom>
          <a:noFill/>
          <a:ln>
            <a:noFill/>
          </a:ln>
        </p:spPr>
      </p:pic>
      <p:sp>
        <p:nvSpPr>
          <p:cNvPr id="1340" name="Google Shape;1340;p169"/>
          <p:cNvSpPr txBox="1">
            <a:spLocks noGrp="1"/>
          </p:cNvSpPr>
          <p:nvPr>
            <p:ph type="title"/>
          </p:nvPr>
        </p:nvSpPr>
        <p:spPr>
          <a:xfrm>
            <a:off x="2980051" y="647116"/>
            <a:ext cx="6306145" cy="741189"/>
          </a:xfrm>
          <a:prstGeom prst="rect">
            <a:avLst/>
          </a:prstGeom>
          <a:noFill/>
          <a:ln>
            <a:noFill/>
          </a:ln>
        </p:spPr>
        <p:txBody>
          <a:bodyPr spcFirstLastPara="1" vert="horz" wrap="square" lIns="91425" tIns="45700" rIns="91425" bIns="45700" rtlCol="0" anchor="ctr" anchorCtr="0">
            <a:normAutofit/>
          </a:bodyPr>
          <a:lstStyle/>
          <a:p>
            <a:pPr algn="ctr">
              <a:spcBef>
                <a:spcPts val="0"/>
              </a:spcBef>
              <a:buClr>
                <a:schemeClr val="lt1"/>
              </a:buClr>
              <a:buSzPts val="2800"/>
            </a:pPr>
            <a:r>
              <a:rPr lang="en-US" sz="2800">
                <a:solidFill>
                  <a:schemeClr val="lt1"/>
                </a:solidFill>
              </a:rPr>
              <a:t>NEW KITCHEN</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45"/>
        <p:cNvGrpSpPr/>
        <p:nvPr/>
      </p:nvGrpSpPr>
      <p:grpSpPr>
        <a:xfrm>
          <a:off x="0" y="0"/>
          <a:ext cx="0" cy="0"/>
          <a:chOff x="0" y="0"/>
          <a:chExt cx="0" cy="0"/>
        </a:xfrm>
      </p:grpSpPr>
      <p:pic>
        <p:nvPicPr>
          <p:cNvPr id="1346" name="Google Shape;1346;p170" descr="IMAG0189.jpg"/>
          <p:cNvPicPr preferRelativeResize="0">
            <a:picLocks noGrp="1"/>
          </p:cNvPicPr>
          <p:nvPr>
            <p:ph type="body" idx="1"/>
          </p:nvPr>
        </p:nvPicPr>
        <p:blipFill rotWithShape="1">
          <a:blip r:embed="rId3">
            <a:alphaModFix/>
          </a:blip>
          <a:srcRect/>
          <a:stretch/>
        </p:blipFill>
        <p:spPr>
          <a:xfrm>
            <a:off x="5584324" y="181155"/>
            <a:ext cx="4497080" cy="6469811"/>
          </a:xfrm>
          <a:prstGeom prst="rect">
            <a:avLst/>
          </a:prstGeom>
          <a:noFill/>
          <a:ln>
            <a:noFill/>
          </a:ln>
        </p:spPr>
      </p:pic>
      <p:sp>
        <p:nvSpPr>
          <p:cNvPr id="1347" name="Google Shape;1347;p170"/>
          <p:cNvSpPr/>
          <p:nvPr/>
        </p:nvSpPr>
        <p:spPr>
          <a:xfrm>
            <a:off x="2856498" y="321177"/>
            <a:ext cx="2436923" cy="6179552"/>
          </a:xfrm>
          <a:prstGeom prst="rect">
            <a:avLst/>
          </a:prstGeom>
          <a:solidFill>
            <a:schemeClr val="accent1"/>
          </a:solidFill>
          <a:ln w="127000" cap="sq" cmpd="thinThick">
            <a:solidFill>
              <a:srgbClr val="3F3F3F"/>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348" name="Google Shape;1348;p170"/>
          <p:cNvCxnSpPr/>
          <p:nvPr/>
        </p:nvCxnSpPr>
        <p:spPr>
          <a:xfrm>
            <a:off x="3337009" y="3910267"/>
            <a:ext cx="1455070" cy="0"/>
          </a:xfrm>
          <a:prstGeom prst="straightConnector1">
            <a:avLst/>
          </a:prstGeom>
          <a:noFill/>
          <a:ln w="22225" cap="flat" cmpd="sng">
            <a:solidFill>
              <a:srgbClr val="D8D8D8"/>
            </a:solidFill>
            <a:prstDash val="solid"/>
            <a:round/>
            <a:headEnd type="none" w="sm" len="sm"/>
            <a:tailEnd type="none" w="sm" len="sm"/>
          </a:ln>
        </p:spPr>
      </p:cxnSp>
      <p:sp>
        <p:nvSpPr>
          <p:cNvPr id="1349" name="Google Shape;1349;p170"/>
          <p:cNvSpPr txBox="1">
            <a:spLocks noGrp="1"/>
          </p:cNvSpPr>
          <p:nvPr>
            <p:ph type="title"/>
          </p:nvPr>
        </p:nvSpPr>
        <p:spPr>
          <a:xfrm>
            <a:off x="3046258" y="900335"/>
            <a:ext cx="2057400" cy="2901647"/>
          </a:xfrm>
          <a:prstGeom prst="rect">
            <a:avLst/>
          </a:prstGeom>
          <a:noFill/>
          <a:ln>
            <a:noFill/>
          </a:ln>
        </p:spPr>
        <p:txBody>
          <a:bodyPr spcFirstLastPara="1" vert="horz" wrap="square" lIns="91425" tIns="45700" rIns="91425" bIns="45700" rtlCol="0" anchor="b" anchorCtr="0">
            <a:normAutofit fontScale="90000"/>
          </a:bodyPr>
          <a:lstStyle/>
          <a:p>
            <a:pPr algn="ctr">
              <a:spcBef>
                <a:spcPts val="0"/>
              </a:spcBef>
              <a:buClr>
                <a:schemeClr val="lt1"/>
              </a:buClr>
              <a:buSzPct val="111111"/>
            </a:pPr>
            <a:r>
              <a:rPr lang="en-US" sz="4200">
                <a:solidFill>
                  <a:schemeClr val="lt1"/>
                </a:solidFill>
              </a:rPr>
              <a:t>3rd FLOOR OFFICE (BEFORE)</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pic>
        <p:nvPicPr>
          <p:cNvPr id="1355" name="Google Shape;1355;p171" descr="IMAG0076.jpg"/>
          <p:cNvPicPr preferRelativeResize="0">
            <a:picLocks noGrp="1"/>
          </p:cNvPicPr>
          <p:nvPr>
            <p:ph type="body" idx="1"/>
          </p:nvPr>
        </p:nvPicPr>
        <p:blipFill rotWithShape="1">
          <a:blip r:embed="rId3">
            <a:alphaModFix/>
          </a:blip>
          <a:srcRect/>
          <a:stretch/>
        </p:blipFill>
        <p:spPr>
          <a:xfrm>
            <a:off x="5617405" y="241540"/>
            <a:ext cx="4472625" cy="6357668"/>
          </a:xfrm>
          <a:prstGeom prst="rect">
            <a:avLst/>
          </a:prstGeom>
          <a:noFill/>
          <a:ln>
            <a:noFill/>
          </a:ln>
        </p:spPr>
      </p:pic>
      <p:sp>
        <p:nvSpPr>
          <p:cNvPr id="1356" name="Google Shape;1356;p171"/>
          <p:cNvSpPr/>
          <p:nvPr/>
        </p:nvSpPr>
        <p:spPr>
          <a:xfrm>
            <a:off x="2856498" y="321177"/>
            <a:ext cx="2436923" cy="6179552"/>
          </a:xfrm>
          <a:prstGeom prst="rect">
            <a:avLst/>
          </a:prstGeom>
          <a:solidFill>
            <a:schemeClr val="accent1"/>
          </a:solidFill>
          <a:ln w="127000" cap="sq" cmpd="thinThick">
            <a:solidFill>
              <a:srgbClr val="3F3F3F"/>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357" name="Google Shape;1357;p171"/>
          <p:cNvCxnSpPr/>
          <p:nvPr/>
        </p:nvCxnSpPr>
        <p:spPr>
          <a:xfrm>
            <a:off x="3337009" y="3910267"/>
            <a:ext cx="1455070" cy="0"/>
          </a:xfrm>
          <a:prstGeom prst="straightConnector1">
            <a:avLst/>
          </a:prstGeom>
          <a:noFill/>
          <a:ln w="22225" cap="flat" cmpd="sng">
            <a:solidFill>
              <a:srgbClr val="D8D8D8"/>
            </a:solidFill>
            <a:prstDash val="solid"/>
            <a:round/>
            <a:headEnd type="none" w="sm" len="sm"/>
            <a:tailEnd type="none" w="sm" len="sm"/>
          </a:ln>
        </p:spPr>
      </p:cxnSp>
      <p:sp>
        <p:nvSpPr>
          <p:cNvPr id="1358" name="Google Shape;1358;p171"/>
          <p:cNvSpPr txBox="1">
            <a:spLocks noGrp="1"/>
          </p:cNvSpPr>
          <p:nvPr>
            <p:ph type="title"/>
          </p:nvPr>
        </p:nvSpPr>
        <p:spPr>
          <a:xfrm>
            <a:off x="3046258" y="914403"/>
            <a:ext cx="2057400" cy="2887579"/>
          </a:xfrm>
          <a:prstGeom prst="rect">
            <a:avLst/>
          </a:prstGeom>
          <a:noFill/>
          <a:ln>
            <a:noFill/>
          </a:ln>
        </p:spPr>
        <p:txBody>
          <a:bodyPr spcFirstLastPara="1" vert="horz" wrap="square" lIns="91425" tIns="45700" rIns="91425" bIns="45700" rtlCol="0" anchor="b" anchorCtr="0">
            <a:normAutofit/>
          </a:bodyPr>
          <a:lstStyle/>
          <a:p>
            <a:pPr algn="ctr">
              <a:spcBef>
                <a:spcPts val="0"/>
              </a:spcBef>
              <a:buClr>
                <a:schemeClr val="lt1"/>
              </a:buClr>
              <a:buSzPts val="4200"/>
            </a:pPr>
            <a:r>
              <a:rPr lang="en-US" sz="4200">
                <a:solidFill>
                  <a:schemeClr val="lt1"/>
                </a:solidFill>
              </a:rPr>
              <a:t>3</a:t>
            </a:r>
            <a:r>
              <a:rPr lang="en-US" sz="4200" baseline="30000">
                <a:solidFill>
                  <a:schemeClr val="lt1"/>
                </a:solidFill>
              </a:rPr>
              <a:t>rd</a:t>
            </a:r>
            <a:r>
              <a:rPr lang="en-US" sz="4200">
                <a:solidFill>
                  <a:schemeClr val="lt1"/>
                </a:solidFill>
              </a:rPr>
              <a:t> floor office (After)</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pic>
        <p:nvPicPr>
          <p:cNvPr id="1364" name="Google Shape;1364;p172" descr="1410 1st ave watervliet Deed sold  .JPG"/>
          <p:cNvPicPr preferRelativeResize="0">
            <a:picLocks noGrp="1"/>
          </p:cNvPicPr>
          <p:nvPr>
            <p:ph type="body" idx="1"/>
          </p:nvPr>
        </p:nvPicPr>
        <p:blipFill rotWithShape="1">
          <a:blip r:embed="rId3">
            <a:alphaModFix/>
          </a:blip>
          <a:srcRect/>
          <a:stretch/>
        </p:blipFill>
        <p:spPr>
          <a:xfrm>
            <a:off x="5414514" y="139750"/>
            <a:ext cx="5253487" cy="6664500"/>
          </a:xfrm>
          <a:prstGeom prst="rect">
            <a:avLst/>
          </a:prstGeom>
          <a:noFill/>
          <a:ln>
            <a:noFill/>
          </a:ln>
        </p:spPr>
      </p:pic>
      <p:sp>
        <p:nvSpPr>
          <p:cNvPr id="1365" name="Google Shape;1365;p172"/>
          <p:cNvSpPr/>
          <p:nvPr/>
        </p:nvSpPr>
        <p:spPr>
          <a:xfrm>
            <a:off x="2856498" y="321177"/>
            <a:ext cx="2436923" cy="6179552"/>
          </a:xfrm>
          <a:prstGeom prst="rect">
            <a:avLst/>
          </a:prstGeom>
          <a:solidFill>
            <a:schemeClr val="accent1"/>
          </a:solidFill>
          <a:ln w="127000" cap="sq" cmpd="thinThick">
            <a:solidFill>
              <a:srgbClr val="3F3F3F"/>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SzPts val="1800"/>
            </a:pPr>
            <a:endParaRPr>
              <a:solidFill>
                <a:schemeClr val="lt1"/>
              </a:solidFill>
              <a:latin typeface="Calibri"/>
              <a:ea typeface="Calibri"/>
              <a:cs typeface="Calibri"/>
              <a:sym typeface="Calibri"/>
            </a:endParaRPr>
          </a:p>
        </p:txBody>
      </p:sp>
      <p:cxnSp>
        <p:nvCxnSpPr>
          <p:cNvPr id="1366" name="Google Shape;1366;p172"/>
          <p:cNvCxnSpPr/>
          <p:nvPr/>
        </p:nvCxnSpPr>
        <p:spPr>
          <a:xfrm>
            <a:off x="3337009" y="3910267"/>
            <a:ext cx="1455070" cy="0"/>
          </a:xfrm>
          <a:prstGeom prst="straightConnector1">
            <a:avLst/>
          </a:prstGeom>
          <a:noFill/>
          <a:ln w="22225" cap="flat" cmpd="sng">
            <a:solidFill>
              <a:srgbClr val="D8D8D8"/>
            </a:solidFill>
            <a:prstDash val="solid"/>
            <a:round/>
            <a:headEnd type="none" w="sm" len="sm"/>
            <a:tailEnd type="none" w="sm" len="sm"/>
          </a:ln>
        </p:spPr>
      </p:cxnSp>
      <p:sp>
        <p:nvSpPr>
          <p:cNvPr id="1367" name="Google Shape;1367;p172"/>
          <p:cNvSpPr txBox="1">
            <a:spLocks noGrp="1"/>
          </p:cNvSpPr>
          <p:nvPr>
            <p:ph type="title"/>
          </p:nvPr>
        </p:nvSpPr>
        <p:spPr>
          <a:xfrm>
            <a:off x="3046258" y="914403"/>
            <a:ext cx="2057400" cy="2887579"/>
          </a:xfrm>
          <a:prstGeom prst="rect">
            <a:avLst/>
          </a:prstGeom>
          <a:noFill/>
          <a:ln>
            <a:noFill/>
          </a:ln>
        </p:spPr>
        <p:txBody>
          <a:bodyPr spcFirstLastPara="1" vert="horz" wrap="square" lIns="91425" tIns="45700" rIns="91425" bIns="45700" rtlCol="0" anchor="b" anchorCtr="0">
            <a:normAutofit/>
          </a:bodyPr>
          <a:lstStyle/>
          <a:p>
            <a:pPr algn="ctr">
              <a:spcBef>
                <a:spcPts val="0"/>
              </a:spcBef>
              <a:buClr>
                <a:schemeClr val="lt1"/>
              </a:buClr>
              <a:buSzPts val="4200"/>
            </a:pPr>
            <a:r>
              <a:rPr lang="en-US" sz="4200">
                <a:solidFill>
                  <a:schemeClr val="lt1"/>
                </a:solidFill>
              </a:rPr>
              <a:t>1410 1</a:t>
            </a:r>
            <a:r>
              <a:rPr lang="en-US" sz="4200" baseline="30000">
                <a:solidFill>
                  <a:schemeClr val="lt1"/>
                </a:solidFill>
              </a:rPr>
              <a:t>ST</a:t>
            </a:r>
            <a:r>
              <a:rPr lang="en-US" sz="4200">
                <a:solidFill>
                  <a:schemeClr val="lt1"/>
                </a:solidFill>
              </a:rPr>
              <a:t> AVE DEED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113"/>
          <p:cNvSpPr txBox="1">
            <a:spLocks noGrp="1"/>
          </p:cNvSpPr>
          <p:nvPr>
            <p:ph type="title"/>
          </p:nvPr>
        </p:nvSpPr>
        <p:spPr>
          <a:xfrm>
            <a:off x="2667000" y="274638"/>
            <a:ext cx="6515100" cy="1143000"/>
          </a:xfrm>
          <a:prstGeom prst="rect">
            <a:avLst/>
          </a:prstGeom>
          <a:noFill/>
          <a:ln>
            <a:noFill/>
          </a:ln>
        </p:spPr>
        <p:txBody>
          <a:bodyPr spcFirstLastPara="1" vert="horz" wrap="square" lIns="91425" tIns="45700" rIns="91425" bIns="45700" rtlCol="0" anchor="ctr" anchorCtr="0">
            <a:normAutofit fontScale="90000"/>
          </a:bodyPr>
          <a:lstStyle/>
          <a:p>
            <a:pPr algn="ctr">
              <a:lnSpc>
                <a:spcPct val="100000"/>
              </a:lnSpc>
              <a:spcBef>
                <a:spcPts val="0"/>
              </a:spcBef>
              <a:buClr>
                <a:srgbClr val="FF0000"/>
              </a:buClr>
              <a:buSzPct val="100000"/>
            </a:pPr>
            <a:r>
              <a:rPr lang="en-US" dirty="0">
                <a:solidFill>
                  <a:srgbClr val="FF0000"/>
                </a:solidFill>
              </a:rPr>
              <a:t>WHAT IS A </a:t>
            </a:r>
            <a:br>
              <a:rPr lang="en-US" dirty="0">
                <a:solidFill>
                  <a:srgbClr val="FF0000"/>
                </a:solidFill>
              </a:rPr>
            </a:br>
            <a:r>
              <a:rPr lang="en-US" dirty="0">
                <a:solidFill>
                  <a:srgbClr val="FF0000"/>
                </a:solidFill>
              </a:rPr>
              <a:t>BANK OWNED PROPERTY?</a:t>
            </a:r>
            <a:endParaRPr dirty="0"/>
          </a:p>
        </p:txBody>
      </p:sp>
      <p:grpSp>
        <p:nvGrpSpPr>
          <p:cNvPr id="929" name="Google Shape;929;p113"/>
          <p:cNvGrpSpPr/>
          <p:nvPr/>
        </p:nvGrpSpPr>
        <p:grpSpPr>
          <a:xfrm>
            <a:off x="818148" y="1631852"/>
            <a:ext cx="10404910" cy="4522446"/>
            <a:chOff x="4118" y="0"/>
            <a:chExt cx="8221363" cy="4522446"/>
          </a:xfrm>
        </p:grpSpPr>
        <p:sp>
          <p:nvSpPr>
            <p:cNvPr id="930" name="Google Shape;930;p113"/>
            <p:cNvSpPr/>
            <p:nvPr/>
          </p:nvSpPr>
          <p:spPr>
            <a:xfrm>
              <a:off x="617219" y="0"/>
              <a:ext cx="6995160" cy="4522446"/>
            </a:xfrm>
            <a:prstGeom prst="rightArrow">
              <a:avLst>
                <a:gd name="adj1" fmla="val 50000"/>
                <a:gd name="adj2" fmla="val 50000"/>
              </a:avLst>
            </a:prstGeom>
            <a:solidFill>
              <a:srgbClr val="CFD7E7"/>
            </a:solidFill>
            <a:ln>
              <a:noFill/>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931" name="Google Shape;931;p113"/>
            <p:cNvSpPr/>
            <p:nvPr/>
          </p:nvSpPr>
          <p:spPr>
            <a:xfrm>
              <a:off x="4118" y="1356733"/>
              <a:ext cx="1981051" cy="1808978"/>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932" name="Google Shape;932;p113"/>
            <p:cNvSpPr txBox="1"/>
            <p:nvPr/>
          </p:nvSpPr>
          <p:spPr>
            <a:xfrm>
              <a:off x="92425" y="1445040"/>
              <a:ext cx="1804437" cy="1632364"/>
            </a:xfrm>
            <a:prstGeom prst="rect">
              <a:avLst/>
            </a:prstGeom>
            <a:noFill/>
            <a:ln>
              <a:noFill/>
            </a:ln>
          </p:spPr>
          <p:txBody>
            <a:bodyPr spcFirstLastPara="1" wrap="square" lIns="53325" tIns="53325" rIns="53325" bIns="53325" anchor="ctr" anchorCtr="0">
              <a:noAutofit/>
            </a:bodyPr>
            <a:lstStyle/>
            <a:p>
              <a:pPr algn="ctr">
                <a:lnSpc>
                  <a:spcPct val="90000"/>
                </a:lnSpc>
                <a:buClr>
                  <a:schemeClr val="lt1"/>
                </a:buClr>
                <a:buSzPts val="1400"/>
              </a:pPr>
              <a:r>
                <a:rPr lang="en-US" sz="2400" dirty="0">
                  <a:solidFill>
                    <a:schemeClr val="lt1"/>
                  </a:solidFill>
                  <a:latin typeface="Calibri"/>
                  <a:ea typeface="Calibri"/>
                  <a:cs typeface="Calibri"/>
                  <a:sym typeface="Calibri"/>
                </a:rPr>
                <a:t> Either sells or fails to sell in a foreclosure auction.</a:t>
              </a:r>
              <a:endParaRPr sz="2400" dirty="0">
                <a:solidFill>
                  <a:srgbClr val="000000"/>
                </a:solidFill>
                <a:latin typeface="Arial"/>
                <a:ea typeface="Arial"/>
                <a:cs typeface="Arial"/>
                <a:sym typeface="Arial"/>
              </a:endParaRPr>
            </a:p>
          </p:txBody>
        </p:sp>
        <p:sp>
          <p:nvSpPr>
            <p:cNvPr id="933" name="Google Shape;933;p113"/>
            <p:cNvSpPr/>
            <p:nvPr/>
          </p:nvSpPr>
          <p:spPr>
            <a:xfrm>
              <a:off x="2084222" y="1356733"/>
              <a:ext cx="1981051" cy="1808978"/>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934" name="Google Shape;934;p113"/>
            <p:cNvSpPr txBox="1"/>
            <p:nvPr/>
          </p:nvSpPr>
          <p:spPr>
            <a:xfrm>
              <a:off x="2172529" y="1445040"/>
              <a:ext cx="1804437" cy="1632364"/>
            </a:xfrm>
            <a:prstGeom prst="rect">
              <a:avLst/>
            </a:prstGeom>
            <a:noFill/>
            <a:ln>
              <a:noFill/>
            </a:ln>
          </p:spPr>
          <p:txBody>
            <a:bodyPr spcFirstLastPara="1" wrap="square" lIns="53325" tIns="53325" rIns="53325" bIns="53325" anchor="ctr" anchorCtr="0">
              <a:noAutofit/>
            </a:bodyPr>
            <a:lstStyle/>
            <a:p>
              <a:pPr algn="ctr">
                <a:lnSpc>
                  <a:spcPct val="90000"/>
                </a:lnSpc>
                <a:buClr>
                  <a:schemeClr val="lt1"/>
                </a:buClr>
                <a:buSzPts val="1400"/>
              </a:pPr>
              <a:r>
                <a:rPr lang="en-US" dirty="0">
                  <a:solidFill>
                    <a:schemeClr val="lt1"/>
                  </a:solidFill>
                  <a:latin typeface="Calibri"/>
                  <a:ea typeface="Calibri"/>
                  <a:cs typeface="Calibri"/>
                  <a:sym typeface="Calibri"/>
                </a:rPr>
                <a:t>P</a:t>
              </a:r>
              <a:r>
                <a:rPr lang="en-US" b="1" dirty="0">
                  <a:solidFill>
                    <a:schemeClr val="lt1"/>
                  </a:solidFill>
                  <a:latin typeface="Calibri"/>
                  <a:ea typeface="Calibri"/>
                  <a:cs typeface="Calibri"/>
                  <a:sym typeface="Calibri"/>
                </a:rPr>
                <a:t>roperty </a:t>
              </a:r>
              <a:r>
                <a:rPr lang="en-US" dirty="0">
                  <a:solidFill>
                    <a:schemeClr val="lt1"/>
                  </a:solidFill>
                  <a:latin typeface="Calibri"/>
                  <a:ea typeface="Calibri"/>
                  <a:cs typeface="Calibri"/>
                  <a:sym typeface="Calibri"/>
                </a:rPr>
                <a:t>reverted to the mortgage lender in first lien position after the property fails to sell at  auction. </a:t>
              </a:r>
              <a:endParaRPr dirty="0">
                <a:solidFill>
                  <a:srgbClr val="000000"/>
                </a:solidFill>
                <a:latin typeface="Arial"/>
                <a:ea typeface="Arial"/>
                <a:cs typeface="Arial"/>
                <a:sym typeface="Arial"/>
              </a:endParaRPr>
            </a:p>
          </p:txBody>
        </p:sp>
        <p:sp>
          <p:nvSpPr>
            <p:cNvPr id="935" name="Google Shape;935;p113"/>
            <p:cNvSpPr/>
            <p:nvPr/>
          </p:nvSpPr>
          <p:spPr>
            <a:xfrm>
              <a:off x="4164326" y="1356733"/>
              <a:ext cx="1981051" cy="1808978"/>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936" name="Google Shape;936;p113"/>
            <p:cNvSpPr txBox="1"/>
            <p:nvPr/>
          </p:nvSpPr>
          <p:spPr>
            <a:xfrm>
              <a:off x="4252633" y="1416164"/>
              <a:ext cx="1804437" cy="1677987"/>
            </a:xfrm>
            <a:prstGeom prst="rect">
              <a:avLst/>
            </a:prstGeom>
            <a:noFill/>
            <a:ln>
              <a:noFill/>
            </a:ln>
          </p:spPr>
          <p:txBody>
            <a:bodyPr spcFirstLastPara="1" wrap="square" lIns="53325" tIns="53325" rIns="53325" bIns="53325" anchor="ctr" anchorCtr="0">
              <a:noAutofit/>
            </a:bodyPr>
            <a:lstStyle/>
            <a:p>
              <a:pPr algn="ctr">
                <a:lnSpc>
                  <a:spcPct val="90000"/>
                </a:lnSpc>
                <a:buClr>
                  <a:schemeClr val="lt1"/>
                </a:buClr>
                <a:buSzPts val="1400"/>
              </a:pPr>
              <a:r>
                <a:rPr lang="en-US" b="1" dirty="0">
                  <a:solidFill>
                    <a:schemeClr val="lt1"/>
                  </a:solidFill>
                  <a:latin typeface="Calibri"/>
                  <a:ea typeface="Calibri"/>
                  <a:cs typeface="Calibri"/>
                  <a:sym typeface="Calibri"/>
                </a:rPr>
                <a:t>Bank owns</a:t>
              </a:r>
              <a:r>
                <a:rPr lang="en-US" dirty="0">
                  <a:solidFill>
                    <a:schemeClr val="lt1"/>
                  </a:solidFill>
                  <a:latin typeface="Calibri"/>
                  <a:ea typeface="Calibri"/>
                  <a:cs typeface="Calibri"/>
                  <a:sym typeface="Calibri"/>
                </a:rPr>
                <a:t> the </a:t>
              </a:r>
              <a:r>
                <a:rPr lang="en-US" b="1" dirty="0">
                  <a:solidFill>
                    <a:schemeClr val="lt1"/>
                  </a:solidFill>
                  <a:latin typeface="Calibri"/>
                  <a:ea typeface="Calibri"/>
                  <a:cs typeface="Calibri"/>
                  <a:sym typeface="Calibri"/>
                </a:rPr>
                <a:t>property</a:t>
              </a:r>
              <a:r>
                <a:rPr lang="en-US" dirty="0">
                  <a:solidFill>
                    <a:schemeClr val="lt1"/>
                  </a:solidFill>
                  <a:latin typeface="Calibri"/>
                  <a:ea typeface="Calibri"/>
                  <a:cs typeface="Calibri"/>
                  <a:sym typeface="Calibri"/>
                </a:rPr>
                <a:t>, handles eviction, pay ‘s off tax liens, may be some repairs. Bank or servicing company handles process.</a:t>
              </a:r>
              <a:endParaRPr dirty="0">
                <a:solidFill>
                  <a:srgbClr val="000000"/>
                </a:solidFill>
                <a:latin typeface="Arial"/>
                <a:ea typeface="Arial"/>
                <a:cs typeface="Arial"/>
                <a:sym typeface="Arial"/>
              </a:endParaRPr>
            </a:p>
          </p:txBody>
        </p:sp>
        <p:sp>
          <p:nvSpPr>
            <p:cNvPr id="937" name="Google Shape;937;p113"/>
            <p:cNvSpPr/>
            <p:nvPr/>
          </p:nvSpPr>
          <p:spPr>
            <a:xfrm>
              <a:off x="6244430" y="1356733"/>
              <a:ext cx="1981051" cy="1808978"/>
            </a:xfrm>
            <a:prstGeom prst="roundRect">
              <a:avLst>
                <a:gd name="adj" fmla="val 16667"/>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a:solidFill>
                  <a:srgbClr val="000000"/>
                </a:solidFill>
                <a:latin typeface="Arial"/>
                <a:ea typeface="Arial"/>
                <a:cs typeface="Arial"/>
                <a:sym typeface="Arial"/>
              </a:endParaRPr>
            </a:p>
          </p:txBody>
        </p:sp>
        <p:sp>
          <p:nvSpPr>
            <p:cNvPr id="938" name="Google Shape;938;p113"/>
            <p:cNvSpPr txBox="1"/>
            <p:nvPr/>
          </p:nvSpPr>
          <p:spPr>
            <a:xfrm>
              <a:off x="6332737" y="1445040"/>
              <a:ext cx="1804437" cy="1632364"/>
            </a:xfrm>
            <a:prstGeom prst="rect">
              <a:avLst/>
            </a:prstGeom>
            <a:noFill/>
            <a:ln>
              <a:noFill/>
            </a:ln>
          </p:spPr>
          <p:txBody>
            <a:bodyPr spcFirstLastPara="1" wrap="square" lIns="53325" tIns="53325" rIns="53325" bIns="53325" anchor="ctr" anchorCtr="0">
              <a:noAutofit/>
            </a:bodyPr>
            <a:lstStyle/>
            <a:p>
              <a:pPr algn="ctr">
                <a:lnSpc>
                  <a:spcPct val="90000"/>
                </a:lnSpc>
                <a:buClr>
                  <a:schemeClr val="lt1"/>
                </a:buClr>
                <a:buSzPts val="1400"/>
              </a:pPr>
              <a:r>
                <a:rPr lang="en-US" sz="2000" dirty="0">
                  <a:solidFill>
                    <a:schemeClr val="lt1"/>
                  </a:solidFill>
                  <a:latin typeface="Calibri"/>
                  <a:ea typeface="Calibri"/>
                  <a:cs typeface="Calibri"/>
                  <a:sym typeface="Calibri"/>
                </a:rPr>
                <a:t>Bank will contract with local agent to list the property on the market.</a:t>
              </a:r>
              <a:endParaRPr sz="2000" dirty="0">
                <a:solidFill>
                  <a:srgbClr val="000000"/>
                </a:solidFill>
                <a:latin typeface="Arial"/>
                <a:ea typeface="Arial"/>
                <a:cs typeface="Arial"/>
                <a:sym typeface="Arial"/>
              </a:endParaRPr>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371"/>
        <p:cNvGrpSpPr/>
        <p:nvPr/>
      </p:nvGrpSpPr>
      <p:grpSpPr>
        <a:xfrm>
          <a:off x="0" y="0"/>
          <a:ext cx="0" cy="0"/>
          <a:chOff x="0" y="0"/>
          <a:chExt cx="0" cy="0"/>
        </a:xfrm>
      </p:grpSpPr>
      <p:sp>
        <p:nvSpPr>
          <p:cNvPr id="1372" name="Google Shape;1372;p173"/>
          <p:cNvSpPr txBox="1">
            <a:spLocks noGrp="1"/>
          </p:cNvSpPr>
          <p:nvPr>
            <p:ph type="title"/>
          </p:nvPr>
        </p:nvSpPr>
        <p:spPr>
          <a:xfrm>
            <a:off x="1970617" y="2"/>
            <a:ext cx="8229600" cy="1026543"/>
          </a:xfrm>
          <a:prstGeom prst="rect">
            <a:avLst/>
          </a:prstGeom>
          <a:noFill/>
          <a:ln>
            <a:noFill/>
          </a:ln>
        </p:spPr>
        <p:txBody>
          <a:bodyPr spcFirstLastPara="1" vert="horz" wrap="square" lIns="91425" tIns="45700" rIns="91425" bIns="45700" rtlCol="0" anchor="ctr" anchorCtr="0">
            <a:normAutofit fontScale="90000"/>
          </a:bodyPr>
          <a:lstStyle/>
          <a:p>
            <a:pPr algn="ctr">
              <a:lnSpc>
                <a:spcPct val="100000"/>
              </a:lnSpc>
              <a:spcBef>
                <a:spcPts val="0"/>
              </a:spcBef>
              <a:buClr>
                <a:schemeClr val="dk1"/>
              </a:buClr>
              <a:buSzPct val="100000"/>
            </a:pPr>
            <a:r>
              <a:rPr lang="en-US" b="1" dirty="0">
                <a:solidFill>
                  <a:srgbClr val="FF0000"/>
                </a:solidFill>
              </a:rPr>
              <a:t>Holding multi-family properties for investment, and knowing when to sell.</a:t>
            </a:r>
            <a:endParaRPr b="1" dirty="0">
              <a:solidFill>
                <a:srgbClr val="FF0000"/>
              </a:solidFill>
            </a:endParaRPr>
          </a:p>
        </p:txBody>
      </p:sp>
      <p:sp>
        <p:nvSpPr>
          <p:cNvPr id="1373" name="Google Shape;1373;p173"/>
          <p:cNvSpPr txBox="1">
            <a:spLocks noGrp="1"/>
          </p:cNvSpPr>
          <p:nvPr>
            <p:ph type="body" idx="1"/>
          </p:nvPr>
        </p:nvSpPr>
        <p:spPr>
          <a:xfrm>
            <a:off x="240632" y="1286509"/>
            <a:ext cx="11675444" cy="5571492"/>
          </a:xfrm>
          <a:prstGeom prst="rect">
            <a:avLst/>
          </a:prstGeom>
          <a:noFill/>
          <a:ln>
            <a:noFill/>
          </a:ln>
        </p:spPr>
        <p:txBody>
          <a:bodyPr spcFirstLastPara="1" vert="horz" wrap="square" lIns="91425" tIns="45700" rIns="91425" bIns="45700" rtlCol="0" anchor="t" anchorCtr="0">
            <a:normAutofit fontScale="92500" lnSpcReduction="10000"/>
          </a:bodyPr>
          <a:lstStyle/>
          <a:p>
            <a:pPr marL="342900" indent="-342900">
              <a:lnSpc>
                <a:spcPct val="100000"/>
              </a:lnSpc>
              <a:spcBef>
                <a:spcPts val="0"/>
              </a:spcBef>
              <a:buClr>
                <a:schemeClr val="dk1"/>
              </a:buClr>
              <a:buSzPct val="100000"/>
            </a:pPr>
            <a:r>
              <a:rPr lang="en-US" dirty="0"/>
              <a:t>Let's say you purchased a rental property 1-4 unit residential investment. One question I’m asked often is how long do I keep the rental property for? What’s the exit strategy? I often tell my clients, first look at the gross rental income, 2</a:t>
            </a:r>
            <a:r>
              <a:rPr lang="en-US" baseline="30000" dirty="0"/>
              <a:t>nd</a:t>
            </a:r>
            <a:r>
              <a:rPr lang="en-US" dirty="0"/>
              <a:t> all the expenses of ownership. Then we  need to figure out the net income of the property to see how marketable this property is, and has been. We all want to pay attention to all the major repairs on the home and the life expectancy of those items. The items I’m referring to are, the roof, heating &amp; cooling systems, kitchens &amp; baths, foundation, appliances, flooring, windows, electrical &amp; plumbing. Keeping the property in good mechanical repair will allow you to capitalize on its full earning potential during the rental day’s of ownership, and when it comes time to sell it. I personally sell my properties once the major’s reach their halfway point of their useful life. I generally do this because I can capitalize on the properties full potential, meaning, once I purchase a multi-family I do many general and major repairs, so my rents can be at or above market, also when it’s time to sell its very marketable do to the property being in great condition.</a:t>
            </a:r>
            <a:endParaRPr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FF0000"/>
                </a:solidFill>
              </a:rPr>
              <a:t>Debt Service</a:t>
            </a:r>
            <a:br>
              <a:rPr lang="en-US" b="1" dirty="0">
                <a:solidFill>
                  <a:srgbClr val="FF0000"/>
                </a:solidFill>
              </a:rPr>
            </a:br>
            <a:r>
              <a:rPr lang="en-US" b="1" dirty="0">
                <a:solidFill>
                  <a:srgbClr val="FF0000"/>
                </a:solidFill>
              </a:rPr>
              <a:t>To avoid Capital Gains Tax</a:t>
            </a:r>
          </a:p>
        </p:txBody>
      </p:sp>
      <p:sp>
        <p:nvSpPr>
          <p:cNvPr id="3" name="Content Placeholder 2"/>
          <p:cNvSpPr>
            <a:spLocks noGrp="1"/>
          </p:cNvSpPr>
          <p:nvPr>
            <p:ph idx="1"/>
          </p:nvPr>
        </p:nvSpPr>
        <p:spPr/>
        <p:txBody>
          <a:bodyPr>
            <a:normAutofit/>
          </a:bodyPr>
          <a:lstStyle/>
          <a:p>
            <a:r>
              <a:rPr lang="en-US" dirty="0"/>
              <a:t>Flip / Refinance, (Cash out) the property to a LLC owned by the property owner to create weekly rental income through these channels AirbNb, VRBO Hometogo, Flipkey, ADKbyowner, Adirondack.net.</a:t>
            </a:r>
          </a:p>
          <a:p>
            <a:r>
              <a:rPr lang="en-US" dirty="0"/>
              <a:t>Holding the property as an investment property to rent weekly versus monthly makes this home an ideal investment property.</a:t>
            </a:r>
          </a:p>
          <a:p>
            <a:r>
              <a:rPr lang="en-US" dirty="0"/>
              <a:t>Holding as investment property avoids all Capital Gains tax while you own the property.</a:t>
            </a:r>
          </a:p>
          <a:p>
            <a:endParaRPr lang="en-US" dirty="0"/>
          </a:p>
        </p:txBody>
      </p:sp>
    </p:spTree>
    <p:extLst>
      <p:ext uri="{BB962C8B-B14F-4D97-AF65-F5344CB8AC3E}">
        <p14:creationId xmlns:p14="http://schemas.microsoft.com/office/powerpoint/2010/main" val="19154749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1496"/>
            <a:ext cx="10515600" cy="1325563"/>
          </a:xfrm>
        </p:spPr>
        <p:txBody>
          <a:bodyPr>
            <a:normAutofit/>
          </a:bodyPr>
          <a:lstStyle/>
          <a:p>
            <a:r>
              <a:rPr lang="en-US" b="1" dirty="0">
                <a:solidFill>
                  <a:srgbClr val="00B050"/>
                </a:solidFill>
              </a:rPr>
              <a:t>       Flip to LLC Company for Debt Service.</a:t>
            </a:r>
            <a:br>
              <a:rPr lang="en-US" b="1" dirty="0">
                <a:solidFill>
                  <a:srgbClr val="00B050"/>
                </a:solidFill>
              </a:rPr>
            </a:br>
            <a:r>
              <a:rPr lang="en-US" b="1" dirty="0">
                <a:solidFill>
                  <a:srgbClr val="00B050"/>
                </a:solidFill>
              </a:rPr>
              <a:t>             To Rent Weekly or Monthly?</a:t>
            </a:r>
          </a:p>
        </p:txBody>
      </p:sp>
      <p:pic>
        <p:nvPicPr>
          <p:cNvPr id="4" name="Content Placeholder 3" descr="160_0437.JPG"/>
          <p:cNvPicPr>
            <a:picLocks noGrp="1" noChangeAspect="1"/>
          </p:cNvPicPr>
          <p:nvPr>
            <p:ph idx="1"/>
          </p:nvPr>
        </p:nvPicPr>
        <p:blipFill>
          <a:blip r:embed="rId3" cstate="print"/>
          <a:stretch>
            <a:fillRect/>
          </a:stretch>
        </p:blipFill>
        <p:spPr>
          <a:xfrm>
            <a:off x="1270001" y="1994119"/>
            <a:ext cx="4541328" cy="4804827"/>
          </a:xfrm>
        </p:spPr>
      </p:pic>
      <p:sp>
        <p:nvSpPr>
          <p:cNvPr id="5" name="TextBox 4"/>
          <p:cNvSpPr txBox="1"/>
          <p:nvPr/>
        </p:nvSpPr>
        <p:spPr>
          <a:xfrm>
            <a:off x="3352801" y="1498729"/>
            <a:ext cx="5831457" cy="461665"/>
          </a:xfrm>
          <a:prstGeom prst="rect">
            <a:avLst/>
          </a:prstGeom>
          <a:noFill/>
        </p:spPr>
        <p:txBody>
          <a:bodyPr wrap="square" rtlCol="0">
            <a:spAutoFit/>
          </a:bodyPr>
          <a:lstStyle/>
          <a:p>
            <a:r>
              <a:rPr lang="en-US" sz="2400" b="1" dirty="0">
                <a:solidFill>
                  <a:srgbClr val="FF0000"/>
                </a:solidFill>
              </a:rPr>
              <a:t>9 Hemlock Drive, Schroon Lake, NY 12870</a:t>
            </a:r>
          </a:p>
        </p:txBody>
      </p:sp>
      <p:pic>
        <p:nvPicPr>
          <p:cNvPr id="6" name="Picture 5" descr="20220807_132011.jpg"/>
          <p:cNvPicPr>
            <a:picLocks noChangeAspect="1"/>
          </p:cNvPicPr>
          <p:nvPr/>
        </p:nvPicPr>
        <p:blipFill>
          <a:blip r:embed="rId4" cstate="print"/>
          <a:stretch>
            <a:fillRect/>
          </a:stretch>
        </p:blipFill>
        <p:spPr>
          <a:xfrm>
            <a:off x="6259883" y="1949574"/>
            <a:ext cx="4662115" cy="4830792"/>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6741"/>
            <a:ext cx="10515600" cy="1325563"/>
          </a:xfrm>
        </p:spPr>
        <p:txBody>
          <a:bodyPr>
            <a:normAutofit/>
          </a:bodyPr>
          <a:lstStyle/>
          <a:p>
            <a:r>
              <a:rPr lang="en-US" b="1" dirty="0">
                <a:solidFill>
                  <a:srgbClr val="FF0000"/>
                </a:solidFill>
              </a:rPr>
              <a:t>9 Hemlock Dr. Schroon Lake</a:t>
            </a:r>
            <a:br>
              <a:rPr lang="en-US" b="1" dirty="0">
                <a:solidFill>
                  <a:srgbClr val="FF0000"/>
                </a:solidFill>
              </a:rPr>
            </a:br>
            <a:r>
              <a:rPr lang="en-US" b="1" dirty="0">
                <a:solidFill>
                  <a:srgbClr val="FF0000"/>
                </a:solidFill>
              </a:rPr>
              <a:t>Weekly Rental Or Flip?</a:t>
            </a:r>
          </a:p>
        </p:txBody>
      </p:sp>
      <p:sp>
        <p:nvSpPr>
          <p:cNvPr id="3" name="Content Placeholder 2"/>
          <p:cNvSpPr>
            <a:spLocks noGrp="1"/>
          </p:cNvSpPr>
          <p:nvPr>
            <p:ph idx="1"/>
          </p:nvPr>
        </p:nvSpPr>
        <p:spPr>
          <a:xfrm>
            <a:off x="500513" y="1462859"/>
            <a:ext cx="10096901" cy="5328399"/>
          </a:xfrm>
        </p:spPr>
        <p:txBody>
          <a:bodyPr>
            <a:normAutofit lnSpcReduction="10000"/>
          </a:bodyPr>
          <a:lstStyle/>
          <a:p>
            <a:r>
              <a:rPr lang="en-US" sz="2400" b="1" dirty="0"/>
              <a:t>Purchased this property off the MLS </a:t>
            </a:r>
            <a:r>
              <a:rPr lang="en-US" sz="2400" dirty="0"/>
              <a:t>-</a:t>
            </a:r>
            <a:r>
              <a:rPr lang="en-US" sz="2400" b="1" dirty="0">
                <a:solidFill>
                  <a:srgbClr val="FF0000"/>
                </a:solidFill>
              </a:rPr>
              <a:t>$145,000      </a:t>
            </a:r>
            <a:r>
              <a:rPr lang="en-US" sz="2200" b="1" dirty="0">
                <a:solidFill>
                  <a:schemeClr val="tx2"/>
                </a:solidFill>
              </a:rPr>
              <a:t>03/04/2022</a:t>
            </a:r>
          </a:p>
          <a:p>
            <a:r>
              <a:rPr lang="en-US" sz="2200" dirty="0"/>
              <a:t>Closing cost</a:t>
            </a:r>
            <a:r>
              <a:rPr lang="en-US" sz="2200" b="1" dirty="0">
                <a:solidFill>
                  <a:srgbClr val="FF0000"/>
                </a:solidFill>
              </a:rPr>
              <a:t> $2,700</a:t>
            </a:r>
          </a:p>
          <a:p>
            <a:r>
              <a:rPr lang="en-US" sz="2200" dirty="0"/>
              <a:t>New appliances </a:t>
            </a:r>
            <a:r>
              <a:rPr lang="en-US" sz="2200" b="1" dirty="0">
                <a:solidFill>
                  <a:srgbClr val="FF0000"/>
                </a:solidFill>
              </a:rPr>
              <a:t>$7,500</a:t>
            </a:r>
          </a:p>
          <a:p>
            <a:r>
              <a:rPr lang="en-US" sz="2200" dirty="0"/>
              <a:t>New Roof 50 Year  </a:t>
            </a:r>
            <a:r>
              <a:rPr lang="en-US" sz="2200" b="1" dirty="0">
                <a:solidFill>
                  <a:srgbClr val="FF0000"/>
                </a:solidFill>
              </a:rPr>
              <a:t>$18,800</a:t>
            </a:r>
          </a:p>
          <a:p>
            <a:r>
              <a:rPr lang="en-US" sz="2200" dirty="0"/>
              <a:t>Land Clearing (100 trees +/-) </a:t>
            </a:r>
            <a:r>
              <a:rPr lang="en-US" sz="2200" b="1" dirty="0">
                <a:solidFill>
                  <a:srgbClr val="FF0000"/>
                </a:solidFill>
              </a:rPr>
              <a:t>$14,200</a:t>
            </a:r>
          </a:p>
          <a:p>
            <a:r>
              <a:rPr lang="en-US" sz="2200" dirty="0"/>
              <a:t>New Crusher run driveway </a:t>
            </a:r>
            <a:r>
              <a:rPr lang="en-US" sz="2200" b="1" dirty="0">
                <a:solidFill>
                  <a:srgbClr val="FF0000"/>
                </a:solidFill>
              </a:rPr>
              <a:t>$2,500</a:t>
            </a:r>
          </a:p>
          <a:p>
            <a:r>
              <a:rPr lang="en-US" sz="2200" dirty="0"/>
              <a:t>Hardwood floors refinished</a:t>
            </a:r>
            <a:r>
              <a:rPr lang="en-US" sz="2200" b="1" dirty="0">
                <a:solidFill>
                  <a:srgbClr val="FF0000"/>
                </a:solidFill>
              </a:rPr>
              <a:t> $6,800</a:t>
            </a:r>
          </a:p>
          <a:p>
            <a:r>
              <a:rPr lang="en-US" sz="2200" dirty="0"/>
              <a:t>Trex decking materials (1000 sq ft)  </a:t>
            </a:r>
            <a:r>
              <a:rPr lang="en-US" sz="2200" b="1" dirty="0">
                <a:solidFill>
                  <a:srgbClr val="FF0000"/>
                </a:solidFill>
              </a:rPr>
              <a:t>$14,500</a:t>
            </a:r>
          </a:p>
          <a:p>
            <a:r>
              <a:rPr lang="en-US" sz="2200" dirty="0"/>
              <a:t>New- York 2 stage 96% Furnace &amp; A/C   </a:t>
            </a:r>
            <a:r>
              <a:rPr lang="en-US" sz="2200" b="1" dirty="0">
                <a:solidFill>
                  <a:srgbClr val="FF0000"/>
                </a:solidFill>
              </a:rPr>
              <a:t>$5,700</a:t>
            </a:r>
          </a:p>
          <a:p>
            <a:r>
              <a:rPr lang="en-US" sz="2200" dirty="0"/>
              <a:t>New master bath shower enclosure </a:t>
            </a:r>
            <a:r>
              <a:rPr lang="en-US" sz="2200" b="1" dirty="0">
                <a:solidFill>
                  <a:srgbClr val="FF0000"/>
                </a:solidFill>
              </a:rPr>
              <a:t>$8,700</a:t>
            </a:r>
          </a:p>
          <a:p>
            <a:r>
              <a:rPr lang="en-US" sz="2200" dirty="0"/>
              <a:t>New Granite counter tops </a:t>
            </a:r>
            <a:r>
              <a:rPr lang="en-US" sz="2200" b="1" dirty="0">
                <a:solidFill>
                  <a:srgbClr val="FF0000"/>
                </a:solidFill>
              </a:rPr>
              <a:t>$7,500</a:t>
            </a:r>
          </a:p>
          <a:p>
            <a:r>
              <a:rPr lang="en-US" sz="2200" dirty="0"/>
              <a:t>New Wood Fireplace  </a:t>
            </a:r>
            <a:r>
              <a:rPr lang="en-US" sz="2200" b="1" dirty="0">
                <a:solidFill>
                  <a:srgbClr val="FF0000"/>
                </a:solidFill>
              </a:rPr>
              <a:t>$6,500</a:t>
            </a:r>
          </a:p>
          <a:p>
            <a:r>
              <a:rPr lang="en-US" sz="2200" b="1" dirty="0">
                <a:solidFill>
                  <a:srgbClr val="FF0000"/>
                </a:solidFill>
              </a:rPr>
              <a:t>All repairs and materials to date $95,400        </a:t>
            </a:r>
            <a:r>
              <a:rPr lang="en-US" sz="2200" b="1" dirty="0">
                <a:solidFill>
                  <a:schemeClr val="tx2"/>
                </a:solidFill>
              </a:rPr>
              <a:t>10/01/2022</a:t>
            </a:r>
          </a:p>
          <a:p>
            <a:endParaRPr lang="en-US" sz="2200" dirty="0"/>
          </a:p>
          <a:p>
            <a:endParaRPr lang="en-US" dirty="0"/>
          </a:p>
          <a:p>
            <a:endParaRPr lang="en-US" dirty="0"/>
          </a:p>
          <a:p>
            <a:endParaRPr lang="en-US" dirty="0"/>
          </a:p>
          <a:p>
            <a:pPr>
              <a:buNone/>
            </a:pPr>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9 Hemlock Drive, Schroon Lake</a:t>
            </a:r>
            <a:r>
              <a:rPr lang="en-US" dirty="0">
                <a:solidFill>
                  <a:srgbClr val="FF0000"/>
                </a:solidFill>
              </a:rPr>
              <a:t>	</a:t>
            </a:r>
          </a:p>
        </p:txBody>
      </p:sp>
      <p:sp>
        <p:nvSpPr>
          <p:cNvPr id="3" name="Text Placeholder 2"/>
          <p:cNvSpPr>
            <a:spLocks noGrp="1"/>
          </p:cNvSpPr>
          <p:nvPr>
            <p:ph type="body" idx="1"/>
          </p:nvPr>
        </p:nvSpPr>
        <p:spPr>
          <a:xfrm>
            <a:off x="452387" y="1825624"/>
            <a:ext cx="11300059" cy="4835057"/>
          </a:xfrm>
        </p:spPr>
        <p:txBody>
          <a:bodyPr>
            <a:normAutofit fontScale="92500" lnSpcReduction="20000"/>
          </a:bodyPr>
          <a:lstStyle/>
          <a:p>
            <a:r>
              <a:rPr lang="en-US" sz="3900" dirty="0"/>
              <a:t>Purchased  off the MLS  </a:t>
            </a:r>
            <a:r>
              <a:rPr lang="en-US" sz="3900" b="1" dirty="0"/>
              <a:t>03/04/2022</a:t>
            </a:r>
            <a:r>
              <a:rPr lang="en-US" sz="3900" dirty="0"/>
              <a:t>  </a:t>
            </a:r>
            <a:r>
              <a:rPr lang="en-US" sz="3900" b="1" dirty="0">
                <a:solidFill>
                  <a:srgbClr val="FF0000"/>
                </a:solidFill>
              </a:rPr>
              <a:t>$145,000</a:t>
            </a:r>
          </a:p>
          <a:p>
            <a:r>
              <a:rPr lang="en-US" sz="3900" b="1" dirty="0">
                <a:solidFill>
                  <a:srgbClr val="FF0000"/>
                </a:solidFill>
              </a:rPr>
              <a:t>4 Offers place- Got outbid 3 times</a:t>
            </a:r>
          </a:p>
          <a:p>
            <a:r>
              <a:rPr lang="en-US" sz="3900" b="1" dirty="0">
                <a:solidFill>
                  <a:srgbClr val="FF0000"/>
                </a:solidFill>
              </a:rPr>
              <a:t>Property losses value each time it comes BOM</a:t>
            </a:r>
          </a:p>
          <a:p>
            <a:r>
              <a:rPr lang="en-US" sz="3900" b="1" dirty="0">
                <a:solidFill>
                  <a:srgbClr val="FF0000"/>
                </a:solidFill>
              </a:rPr>
              <a:t>Took 5 months to evict the tenant occupying.   </a:t>
            </a:r>
          </a:p>
          <a:p>
            <a:r>
              <a:rPr lang="en-US" sz="3900" dirty="0"/>
              <a:t>Total Repairs </a:t>
            </a:r>
            <a:r>
              <a:rPr lang="en-US" sz="3900" b="1" dirty="0">
                <a:solidFill>
                  <a:srgbClr val="FF0000"/>
                </a:solidFill>
              </a:rPr>
              <a:t>$95,400 –Expecting to spend $130,000</a:t>
            </a:r>
          </a:p>
          <a:p>
            <a:r>
              <a:rPr lang="en-US" sz="3900" dirty="0"/>
              <a:t>Holding Cost </a:t>
            </a:r>
            <a:r>
              <a:rPr lang="en-US" sz="3900" b="1" dirty="0">
                <a:solidFill>
                  <a:srgbClr val="FF0000"/>
                </a:solidFill>
              </a:rPr>
              <a:t>$10,800 (during repairs)</a:t>
            </a:r>
          </a:p>
          <a:p>
            <a:r>
              <a:rPr lang="en-US" sz="3900" b="1" dirty="0">
                <a:solidFill>
                  <a:srgbClr val="00B050"/>
                </a:solidFill>
              </a:rPr>
              <a:t>ARV estimated $475,000 - $600,000 </a:t>
            </a:r>
          </a:p>
          <a:p>
            <a:r>
              <a:rPr lang="en-US" sz="3900" b="1" dirty="0">
                <a:solidFill>
                  <a:srgbClr val="00B050"/>
                </a:solidFill>
              </a:rPr>
              <a:t>Total Potential Net Proceeds $295,000</a:t>
            </a:r>
          </a:p>
          <a:p>
            <a:pPr>
              <a:buNone/>
            </a:pPr>
            <a:r>
              <a:rPr lang="en-US" b="1" dirty="0">
                <a:solidFill>
                  <a:srgbClr val="00B050"/>
                </a:solidFill>
              </a:rPr>
              <a:t> </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99AEB-DFA9-60E9-F920-64881CB9D4AD}"/>
              </a:ext>
            </a:extLst>
          </p:cNvPr>
          <p:cNvSpPr>
            <a:spLocks noGrp="1"/>
          </p:cNvSpPr>
          <p:nvPr>
            <p:ph type="title"/>
          </p:nvPr>
        </p:nvSpPr>
        <p:spPr>
          <a:xfrm>
            <a:off x="838200" y="18255"/>
            <a:ext cx="10515600" cy="1325563"/>
          </a:xfrm>
        </p:spPr>
        <p:txBody>
          <a:bodyPr/>
          <a:lstStyle/>
          <a:p>
            <a:r>
              <a:rPr lang="en-US" b="1" dirty="0">
                <a:solidFill>
                  <a:srgbClr val="00B050"/>
                </a:solidFill>
              </a:rPr>
              <a:t>IRS Form 4562- Depreciation &amp; Amortization</a:t>
            </a:r>
          </a:p>
        </p:txBody>
      </p:sp>
      <p:sp>
        <p:nvSpPr>
          <p:cNvPr id="3" name="Content Placeholder 2">
            <a:extLst>
              <a:ext uri="{FF2B5EF4-FFF2-40B4-BE49-F238E27FC236}">
                <a16:creationId xmlns:a16="http://schemas.microsoft.com/office/drawing/2014/main" id="{D5A7D3ED-6B89-38FF-0457-9020EFFD8FAC}"/>
              </a:ext>
            </a:extLst>
          </p:cNvPr>
          <p:cNvSpPr>
            <a:spLocks noGrp="1"/>
          </p:cNvSpPr>
          <p:nvPr>
            <p:ph idx="1"/>
          </p:nvPr>
        </p:nvSpPr>
        <p:spPr>
          <a:xfrm>
            <a:off x="838200" y="1270000"/>
            <a:ext cx="10515600" cy="4906963"/>
          </a:xfrm>
        </p:spPr>
        <p:txBody>
          <a:bodyPr>
            <a:normAutofit lnSpcReduction="10000"/>
          </a:bodyPr>
          <a:lstStyle/>
          <a:p>
            <a:r>
              <a:rPr lang="en-US" sz="3600" u="sng" dirty="0">
                <a:solidFill>
                  <a:srgbClr val="FF0000"/>
                </a:solidFill>
              </a:rPr>
              <a:t>The list of benefits of owning investment properties</a:t>
            </a:r>
          </a:p>
          <a:p>
            <a:r>
              <a:rPr lang="en-US" sz="3600" dirty="0">
                <a:solidFill>
                  <a:srgbClr val="FF0000"/>
                </a:solidFill>
              </a:rPr>
              <a:t>Lowering your taxable income </a:t>
            </a:r>
            <a:r>
              <a:rPr lang="en-US" dirty="0">
                <a:solidFill>
                  <a:srgbClr val="FF0000"/>
                </a:solidFill>
              </a:rPr>
              <a:t>(Reducing your tax obligation)</a:t>
            </a:r>
          </a:p>
          <a:p>
            <a:r>
              <a:rPr lang="en-US" dirty="0">
                <a:solidFill>
                  <a:srgbClr val="FF0000"/>
                </a:solidFill>
              </a:rPr>
              <a:t>Appreciation</a:t>
            </a:r>
          </a:p>
          <a:p>
            <a:r>
              <a:rPr lang="en-US" dirty="0">
                <a:solidFill>
                  <a:srgbClr val="FF0000"/>
                </a:solidFill>
              </a:rPr>
              <a:t>Forced Appreciation</a:t>
            </a:r>
          </a:p>
          <a:p>
            <a:r>
              <a:rPr lang="en-US" dirty="0">
                <a:solidFill>
                  <a:srgbClr val="FF0000"/>
                </a:solidFill>
              </a:rPr>
              <a:t>Leverage (Cash out, line of credit, Mortgage)</a:t>
            </a:r>
          </a:p>
          <a:p>
            <a:r>
              <a:rPr lang="en-US" dirty="0">
                <a:solidFill>
                  <a:srgbClr val="FF0000"/>
                </a:solidFill>
              </a:rPr>
              <a:t>Depreciation (Residential 27.5 Years)</a:t>
            </a:r>
          </a:p>
          <a:p>
            <a:r>
              <a:rPr lang="en-US" dirty="0">
                <a:solidFill>
                  <a:srgbClr val="FF0000"/>
                </a:solidFill>
              </a:rPr>
              <a:t>Income producing (Cash Flow)</a:t>
            </a:r>
          </a:p>
          <a:p>
            <a:r>
              <a:rPr lang="en-US" dirty="0">
                <a:solidFill>
                  <a:srgbClr val="FF0000"/>
                </a:solidFill>
              </a:rPr>
              <a:t>Wealth building (Passive Income)</a:t>
            </a:r>
          </a:p>
          <a:p>
            <a:r>
              <a:rPr lang="en-US" dirty="0">
                <a:solidFill>
                  <a:srgbClr val="FF0000"/>
                </a:solidFill>
              </a:rPr>
              <a:t>Security   (Create a Side Hustle or fulltime)</a:t>
            </a:r>
          </a:p>
          <a:p>
            <a:r>
              <a:rPr lang="en-US" dirty="0">
                <a:solidFill>
                  <a:srgbClr val="FF0000"/>
                </a:solidFill>
              </a:rPr>
              <a:t>Entrepreneur  (Be your own Boss!) ETC…..</a:t>
            </a:r>
          </a:p>
          <a:p>
            <a:endParaRPr lang="en-US" dirty="0">
              <a:solidFill>
                <a:srgbClr val="FF0000"/>
              </a:solidFill>
            </a:endParaRPr>
          </a:p>
          <a:p>
            <a:endParaRPr lang="en-US" dirty="0">
              <a:solidFill>
                <a:srgbClr val="FF0000"/>
              </a:solidFill>
            </a:endParaRPr>
          </a:p>
        </p:txBody>
      </p:sp>
    </p:spTree>
    <p:extLst>
      <p:ext uri="{BB962C8B-B14F-4D97-AF65-F5344CB8AC3E}">
        <p14:creationId xmlns:p14="http://schemas.microsoft.com/office/powerpoint/2010/main" val="23864047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sp>
        <p:nvSpPr>
          <p:cNvPr id="1379" name="Google Shape;1379;p174"/>
          <p:cNvSpPr txBox="1">
            <a:spLocks noGrp="1"/>
          </p:cNvSpPr>
          <p:nvPr>
            <p:ph type="title"/>
          </p:nvPr>
        </p:nvSpPr>
        <p:spPr>
          <a:xfrm>
            <a:off x="2438400" y="274638"/>
            <a:ext cx="6743700" cy="1143000"/>
          </a:xfrm>
          <a:prstGeom prst="rect">
            <a:avLst/>
          </a:prstGeom>
          <a:noFill/>
          <a:ln>
            <a:noFill/>
          </a:ln>
        </p:spPr>
        <p:txBody>
          <a:bodyPr spcFirstLastPara="1" vert="horz" wrap="square" lIns="91425" tIns="45700" rIns="91425" bIns="45700" rtlCol="0" anchor="ctr" anchorCtr="0">
            <a:normAutofit fontScale="90000"/>
          </a:bodyPr>
          <a:lstStyle/>
          <a:p>
            <a:pPr algn="ctr">
              <a:lnSpc>
                <a:spcPct val="100000"/>
              </a:lnSpc>
              <a:spcBef>
                <a:spcPts val="0"/>
              </a:spcBef>
              <a:buClr>
                <a:srgbClr val="023E88"/>
              </a:buClr>
              <a:buSzPct val="111111"/>
            </a:pPr>
            <a:r>
              <a:rPr lang="en-US" b="1" dirty="0">
                <a:solidFill>
                  <a:srgbClr val="023E88"/>
                </a:solidFill>
              </a:rPr>
              <a:t>MUNICIPALITIES PERMITS</a:t>
            </a:r>
            <a:br>
              <a:rPr lang="en-US" b="1" dirty="0">
                <a:solidFill>
                  <a:srgbClr val="023E88"/>
                </a:solidFill>
              </a:rPr>
            </a:br>
            <a:r>
              <a:rPr lang="en-US" b="1" dirty="0">
                <a:solidFill>
                  <a:srgbClr val="023E88"/>
                </a:solidFill>
              </a:rPr>
              <a:t>Code Enforcement</a:t>
            </a:r>
            <a:endParaRPr b="1" dirty="0"/>
          </a:p>
        </p:txBody>
      </p:sp>
      <p:sp>
        <p:nvSpPr>
          <p:cNvPr id="1380" name="Google Shape;1380;p174"/>
          <p:cNvSpPr txBox="1">
            <a:spLocks noGrp="1"/>
          </p:cNvSpPr>
          <p:nvPr>
            <p:ph type="body" idx="1"/>
          </p:nvPr>
        </p:nvSpPr>
        <p:spPr>
          <a:xfrm>
            <a:off x="712269" y="1417638"/>
            <a:ext cx="10799546" cy="5135562"/>
          </a:xfrm>
          <a:prstGeom prst="rect">
            <a:avLst/>
          </a:prstGeom>
          <a:noFill/>
          <a:ln>
            <a:noFill/>
          </a:ln>
        </p:spPr>
        <p:txBody>
          <a:bodyPr spcFirstLastPara="1" vert="horz" wrap="square" lIns="91425" tIns="45700" rIns="91425" bIns="45700" rtlCol="0" anchor="t" anchorCtr="0">
            <a:normAutofit fontScale="92500" lnSpcReduction="10000"/>
          </a:bodyPr>
          <a:lstStyle/>
          <a:p>
            <a:pPr marL="0" indent="0">
              <a:lnSpc>
                <a:spcPct val="100000"/>
              </a:lnSpc>
              <a:spcBef>
                <a:spcPts val="0"/>
              </a:spcBef>
              <a:buClr>
                <a:schemeClr val="dk1"/>
              </a:buClr>
              <a:buSzPct val="100000"/>
              <a:buNone/>
            </a:pPr>
            <a:r>
              <a:rPr lang="en-US" dirty="0"/>
              <a:t>Permits are needed on all major changes that are made to the property.  Individual permits are needed for: </a:t>
            </a:r>
            <a:endParaRPr dirty="0"/>
          </a:p>
          <a:p>
            <a:pPr marL="342900" indent="-342900">
              <a:lnSpc>
                <a:spcPct val="100000"/>
              </a:lnSpc>
              <a:spcBef>
                <a:spcPts val="544"/>
              </a:spcBef>
              <a:buClr>
                <a:schemeClr val="dk1"/>
              </a:buClr>
              <a:buSzPct val="100000"/>
            </a:pPr>
            <a:r>
              <a:rPr lang="en-US" dirty="0"/>
              <a:t>Major construction floor plan change</a:t>
            </a:r>
            <a:endParaRPr dirty="0"/>
          </a:p>
          <a:p>
            <a:pPr marL="342900" indent="-342900">
              <a:lnSpc>
                <a:spcPct val="100000"/>
              </a:lnSpc>
              <a:spcBef>
                <a:spcPts val="544"/>
              </a:spcBef>
              <a:buClr>
                <a:schemeClr val="dk1"/>
              </a:buClr>
              <a:buSzPct val="100000"/>
            </a:pPr>
            <a:r>
              <a:rPr lang="en-US" dirty="0"/>
              <a:t>Insulation (new walls)</a:t>
            </a:r>
            <a:endParaRPr dirty="0"/>
          </a:p>
          <a:p>
            <a:pPr marL="342900" indent="-342900">
              <a:lnSpc>
                <a:spcPct val="100000"/>
              </a:lnSpc>
              <a:spcBef>
                <a:spcPts val="544"/>
              </a:spcBef>
              <a:buClr>
                <a:schemeClr val="dk1"/>
              </a:buClr>
              <a:buSzPct val="100000"/>
            </a:pPr>
            <a:r>
              <a:rPr lang="en-US" dirty="0"/>
              <a:t>All electrical</a:t>
            </a:r>
            <a:endParaRPr dirty="0"/>
          </a:p>
          <a:p>
            <a:pPr marL="342900" indent="-342900">
              <a:lnSpc>
                <a:spcPct val="100000"/>
              </a:lnSpc>
              <a:spcBef>
                <a:spcPts val="544"/>
              </a:spcBef>
              <a:buClr>
                <a:schemeClr val="dk1"/>
              </a:buClr>
              <a:buSzPct val="100000"/>
            </a:pPr>
            <a:r>
              <a:rPr lang="en-US" dirty="0"/>
              <a:t>Water heaters</a:t>
            </a:r>
            <a:endParaRPr dirty="0"/>
          </a:p>
          <a:p>
            <a:pPr marL="342900" indent="-342900">
              <a:lnSpc>
                <a:spcPct val="100000"/>
              </a:lnSpc>
              <a:spcBef>
                <a:spcPts val="544"/>
              </a:spcBef>
              <a:buClr>
                <a:schemeClr val="dk1"/>
              </a:buClr>
              <a:buSzPct val="100000"/>
            </a:pPr>
            <a:r>
              <a:rPr lang="en-US" dirty="0"/>
              <a:t>HVACs</a:t>
            </a:r>
            <a:endParaRPr dirty="0"/>
          </a:p>
          <a:p>
            <a:pPr marL="342900" indent="-342900">
              <a:lnSpc>
                <a:spcPct val="100000"/>
              </a:lnSpc>
              <a:spcBef>
                <a:spcPts val="544"/>
              </a:spcBef>
              <a:buClr>
                <a:schemeClr val="dk1"/>
              </a:buClr>
              <a:buSzPct val="100000"/>
            </a:pPr>
            <a:r>
              <a:rPr lang="en-US" dirty="0"/>
              <a:t>All roofing</a:t>
            </a:r>
            <a:endParaRPr dirty="0"/>
          </a:p>
          <a:p>
            <a:pPr marL="342900" indent="-342900">
              <a:lnSpc>
                <a:spcPct val="100000"/>
              </a:lnSpc>
              <a:spcBef>
                <a:spcPts val="544"/>
              </a:spcBef>
              <a:buClr>
                <a:schemeClr val="dk1"/>
              </a:buClr>
              <a:buSzPct val="100000"/>
            </a:pPr>
            <a:r>
              <a:rPr lang="en-US" dirty="0"/>
              <a:t>All siding</a:t>
            </a:r>
            <a:endParaRPr dirty="0"/>
          </a:p>
          <a:p>
            <a:pPr marL="342900" indent="-342900">
              <a:lnSpc>
                <a:spcPct val="100000"/>
              </a:lnSpc>
              <a:spcBef>
                <a:spcPts val="544"/>
              </a:spcBef>
              <a:buClr>
                <a:schemeClr val="dk1"/>
              </a:buClr>
              <a:buSzPct val="100000"/>
            </a:pPr>
            <a:r>
              <a:rPr lang="en-US" dirty="0"/>
              <a:t>All foundation work</a:t>
            </a:r>
            <a:endParaRPr dirty="0"/>
          </a:p>
          <a:p>
            <a:pPr marL="0" indent="0">
              <a:lnSpc>
                <a:spcPct val="100000"/>
              </a:lnSpc>
              <a:spcBef>
                <a:spcPts val="544"/>
              </a:spcBef>
              <a:buClr>
                <a:schemeClr val="dk1"/>
              </a:buClr>
              <a:buSzPct val="100000"/>
              <a:buNone/>
            </a:pPr>
            <a:r>
              <a:rPr lang="en-US" dirty="0"/>
              <a:t>These permits are necessary at all stages of completion. Without permits it would be very difficult to obtain a COC, (Certificate of Occupancy). </a:t>
            </a:r>
            <a:endParaRPr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385"/>
        <p:cNvGrpSpPr/>
        <p:nvPr/>
      </p:nvGrpSpPr>
      <p:grpSpPr>
        <a:xfrm>
          <a:off x="0" y="0"/>
          <a:ext cx="0" cy="0"/>
          <a:chOff x="0" y="0"/>
          <a:chExt cx="0" cy="0"/>
        </a:xfrm>
      </p:grpSpPr>
      <p:sp>
        <p:nvSpPr>
          <p:cNvPr id="1386" name="Google Shape;1386;p175"/>
          <p:cNvSpPr txBox="1">
            <a:spLocks noGrp="1"/>
          </p:cNvSpPr>
          <p:nvPr>
            <p:ph type="title"/>
          </p:nvPr>
        </p:nvSpPr>
        <p:spPr>
          <a:xfrm>
            <a:off x="2539760" y="0"/>
            <a:ext cx="6629400" cy="917306"/>
          </a:xfrm>
          <a:prstGeom prst="rect">
            <a:avLst/>
          </a:prstGeom>
          <a:noFill/>
          <a:ln>
            <a:noFill/>
          </a:ln>
        </p:spPr>
        <p:txBody>
          <a:bodyPr spcFirstLastPara="1" vert="horz" wrap="square" lIns="91425" tIns="45700" rIns="91425" bIns="45700" rtlCol="0" anchor="ctr" anchorCtr="0">
            <a:normAutofit/>
          </a:bodyPr>
          <a:lstStyle/>
          <a:p>
            <a:pPr algn="ctr">
              <a:lnSpc>
                <a:spcPct val="100000"/>
              </a:lnSpc>
              <a:spcBef>
                <a:spcPts val="0"/>
              </a:spcBef>
              <a:buClr>
                <a:srgbClr val="023E88"/>
              </a:buClr>
              <a:buSzPts val="4400"/>
            </a:pPr>
            <a:r>
              <a:rPr lang="en-US">
                <a:solidFill>
                  <a:srgbClr val="023E88"/>
                </a:solidFill>
              </a:rPr>
              <a:t>MUNICIPALITIES PERMITS</a:t>
            </a:r>
            <a:endParaRPr/>
          </a:p>
        </p:txBody>
      </p:sp>
      <p:sp>
        <p:nvSpPr>
          <p:cNvPr id="1387" name="Google Shape;1387;p175"/>
          <p:cNvSpPr txBox="1">
            <a:spLocks noGrp="1"/>
          </p:cNvSpPr>
          <p:nvPr>
            <p:ph type="body" idx="1"/>
          </p:nvPr>
        </p:nvSpPr>
        <p:spPr>
          <a:xfrm>
            <a:off x="2462123" y="819510"/>
            <a:ext cx="7285008" cy="5926348"/>
          </a:xfrm>
          <a:prstGeom prst="rect">
            <a:avLst/>
          </a:prstGeom>
          <a:noFill/>
          <a:ln>
            <a:noFill/>
          </a:ln>
        </p:spPr>
        <p:txBody>
          <a:bodyPr spcFirstLastPara="1" vert="horz" wrap="square" lIns="91425" tIns="45700" rIns="91425" bIns="45700" rtlCol="0" anchor="t" anchorCtr="0">
            <a:normAutofit lnSpcReduction="10000"/>
          </a:bodyPr>
          <a:lstStyle/>
          <a:p>
            <a:pPr marL="0" indent="0">
              <a:lnSpc>
                <a:spcPct val="100000"/>
              </a:lnSpc>
              <a:spcBef>
                <a:spcPts val="0"/>
              </a:spcBef>
              <a:buClr>
                <a:schemeClr val="dk1"/>
              </a:buClr>
              <a:buSzPct val="108108"/>
              <a:buNone/>
            </a:pPr>
            <a:r>
              <a:rPr lang="en-US" b="1"/>
              <a:t>   Certificate of Occupancy </a:t>
            </a:r>
            <a:endParaRPr b="1"/>
          </a:p>
          <a:p>
            <a:pPr marL="342900" indent="-342900">
              <a:lnSpc>
                <a:spcPct val="100000"/>
              </a:lnSpc>
              <a:spcBef>
                <a:spcPts val="592"/>
              </a:spcBef>
              <a:buClr>
                <a:schemeClr val="dk1"/>
              </a:buClr>
              <a:buSzPct val="108108"/>
            </a:pPr>
            <a:r>
              <a:rPr lang="en-US"/>
              <a:t>CO is needed to RENT or to sell the home once it is completed.</a:t>
            </a:r>
            <a:endParaRPr/>
          </a:p>
          <a:p>
            <a:pPr marL="342900" indent="-342900">
              <a:lnSpc>
                <a:spcPct val="100000"/>
              </a:lnSpc>
              <a:spcBef>
                <a:spcPts val="592"/>
              </a:spcBef>
              <a:buClr>
                <a:schemeClr val="dk1"/>
              </a:buClr>
              <a:buSzPct val="108108"/>
            </a:pPr>
            <a:r>
              <a:rPr lang="en-US"/>
              <a:t>CO, states to the consumer (home owner or tenant) the property is free and clear of defects and is safe and up to code to occupy, to the best of their knowledge.</a:t>
            </a:r>
            <a:endParaRPr/>
          </a:p>
          <a:p>
            <a:pPr marL="342900" indent="-342900">
              <a:lnSpc>
                <a:spcPct val="100000"/>
              </a:lnSpc>
              <a:spcBef>
                <a:spcPts val="592"/>
              </a:spcBef>
              <a:buClr>
                <a:schemeClr val="dk1"/>
              </a:buClr>
              <a:buSzPct val="108108"/>
            </a:pPr>
            <a:r>
              <a:rPr lang="en-US"/>
              <a:t>Most buyers will get a home inspection as well, its up to the homeowner ( buyer) to complete their due diligence.</a:t>
            </a:r>
            <a:endParaRPr/>
          </a:p>
          <a:p>
            <a:pPr marL="342900" indent="-342900">
              <a:lnSpc>
                <a:spcPct val="100000"/>
              </a:lnSpc>
              <a:spcBef>
                <a:spcPts val="592"/>
              </a:spcBef>
              <a:buClr>
                <a:schemeClr val="dk1"/>
              </a:buClr>
              <a:buSzPct val="108108"/>
            </a:pPr>
            <a:r>
              <a:rPr lang="en-US"/>
              <a:t>Check with you local municipality to determine what permits are necessary for you to obtain and at what stages to apply for those permits.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sp>
        <p:nvSpPr>
          <p:cNvPr id="1393" name="Google Shape;1393;p176"/>
          <p:cNvSpPr txBox="1">
            <a:spLocks noGrp="1"/>
          </p:cNvSpPr>
          <p:nvPr>
            <p:ph type="title"/>
          </p:nvPr>
        </p:nvSpPr>
        <p:spPr>
          <a:xfrm>
            <a:off x="2266950" y="274638"/>
            <a:ext cx="6915150" cy="1143000"/>
          </a:xfrm>
          <a:prstGeom prst="rect">
            <a:avLst/>
          </a:prstGeom>
          <a:noFill/>
          <a:ln>
            <a:noFill/>
          </a:ln>
        </p:spPr>
        <p:txBody>
          <a:bodyPr spcFirstLastPara="1" vert="horz" wrap="square" lIns="91425" tIns="45700" rIns="91425" bIns="45700" rtlCol="0" anchor="ctr" anchorCtr="0">
            <a:normAutofit/>
          </a:bodyPr>
          <a:lstStyle/>
          <a:p>
            <a:pPr algn="ctr">
              <a:lnSpc>
                <a:spcPct val="100000"/>
              </a:lnSpc>
              <a:spcBef>
                <a:spcPts val="0"/>
              </a:spcBef>
              <a:buClr>
                <a:schemeClr val="dk2"/>
              </a:buClr>
              <a:buSzPts val="4400"/>
            </a:pPr>
            <a:r>
              <a:rPr lang="en-US">
                <a:solidFill>
                  <a:schemeClr val="dk2"/>
                </a:solidFill>
              </a:rPr>
              <a:t>SUMMARY</a:t>
            </a:r>
            <a:endParaRPr/>
          </a:p>
        </p:txBody>
      </p:sp>
      <p:sp>
        <p:nvSpPr>
          <p:cNvPr id="1394" name="Google Shape;1394;p176"/>
          <p:cNvSpPr txBox="1">
            <a:spLocks noGrp="1"/>
          </p:cNvSpPr>
          <p:nvPr>
            <p:ph type="body" idx="1"/>
          </p:nvPr>
        </p:nvSpPr>
        <p:spPr>
          <a:xfrm>
            <a:off x="1981200" y="1600202"/>
            <a:ext cx="8229600" cy="4526100"/>
          </a:xfrm>
          <a:prstGeom prst="rect">
            <a:avLst/>
          </a:prstGeom>
          <a:noFill/>
          <a:ln>
            <a:noFill/>
          </a:ln>
        </p:spPr>
        <p:txBody>
          <a:bodyPr spcFirstLastPara="1" vert="horz" wrap="square" lIns="91425" tIns="45700" rIns="91425" bIns="45700" rtlCol="0" anchor="t" anchorCtr="0">
            <a:normAutofit lnSpcReduction="10000"/>
          </a:bodyPr>
          <a:lstStyle/>
          <a:p>
            <a:pPr marL="342900" indent="-342900">
              <a:lnSpc>
                <a:spcPct val="100000"/>
              </a:lnSpc>
              <a:spcBef>
                <a:spcPts val="0"/>
              </a:spcBef>
              <a:buClr>
                <a:schemeClr val="dk1"/>
              </a:buClr>
              <a:buSzPct val="100000"/>
            </a:pPr>
            <a:r>
              <a:rPr lang="en-US"/>
              <a:t>Bank Owned (REO) Properties</a:t>
            </a:r>
            <a:endParaRPr/>
          </a:p>
          <a:p>
            <a:pPr marL="742950" lvl="1" indent="-285750">
              <a:lnSpc>
                <a:spcPct val="100000"/>
              </a:lnSpc>
              <a:spcBef>
                <a:spcPts val="518"/>
              </a:spcBef>
              <a:buClr>
                <a:schemeClr val="dk1"/>
              </a:buClr>
              <a:buSzPct val="100000"/>
              <a:buChar char="–"/>
            </a:pPr>
            <a:r>
              <a:rPr lang="en-US"/>
              <a:t>Check all taxes and liens. </a:t>
            </a:r>
            <a:endParaRPr/>
          </a:p>
          <a:p>
            <a:pPr marL="342900" indent="-342900">
              <a:lnSpc>
                <a:spcPct val="100000"/>
              </a:lnSpc>
              <a:spcBef>
                <a:spcPts val="592"/>
              </a:spcBef>
              <a:buClr>
                <a:schemeClr val="dk1"/>
              </a:buClr>
              <a:buSzPct val="100000"/>
            </a:pPr>
            <a:r>
              <a:rPr lang="en-US"/>
              <a:t>Determine Repair Cost </a:t>
            </a:r>
            <a:endParaRPr/>
          </a:p>
          <a:p>
            <a:pPr marL="742950" lvl="1" indent="-285750">
              <a:lnSpc>
                <a:spcPct val="100000"/>
              </a:lnSpc>
              <a:spcBef>
                <a:spcPts val="518"/>
              </a:spcBef>
              <a:buClr>
                <a:schemeClr val="dk1"/>
              </a:buClr>
              <a:buSzPct val="100000"/>
              <a:buChar char="–"/>
            </a:pPr>
            <a:r>
              <a:rPr lang="en-US"/>
              <a:t>Figure out what will be replaced, fixed and rehabbed.</a:t>
            </a:r>
            <a:endParaRPr/>
          </a:p>
          <a:p>
            <a:pPr marL="742950" lvl="1" indent="-285750">
              <a:lnSpc>
                <a:spcPct val="100000"/>
              </a:lnSpc>
              <a:spcBef>
                <a:spcPts val="518"/>
              </a:spcBef>
              <a:buClr>
                <a:schemeClr val="dk1"/>
              </a:buClr>
              <a:buSzPct val="100000"/>
              <a:buChar char="–"/>
            </a:pPr>
            <a:r>
              <a:rPr lang="en-US"/>
              <a:t>Remember to always estimate repair cost higher.</a:t>
            </a:r>
            <a:endParaRPr/>
          </a:p>
          <a:p>
            <a:pPr marL="342900" indent="-342900">
              <a:lnSpc>
                <a:spcPct val="100000"/>
              </a:lnSpc>
              <a:spcBef>
                <a:spcPts val="592"/>
              </a:spcBef>
              <a:buClr>
                <a:schemeClr val="dk1"/>
              </a:buClr>
              <a:buSzPct val="100000"/>
            </a:pPr>
            <a:r>
              <a:rPr lang="en-US"/>
              <a:t>Determine the Scope Of Work</a:t>
            </a:r>
            <a:endParaRPr/>
          </a:p>
          <a:p>
            <a:pPr marL="742950" lvl="1" indent="-285750">
              <a:lnSpc>
                <a:spcPct val="100000"/>
              </a:lnSpc>
              <a:spcBef>
                <a:spcPts val="518"/>
              </a:spcBef>
              <a:buClr>
                <a:schemeClr val="dk1"/>
              </a:buClr>
              <a:buSzPct val="100000"/>
              <a:buChar char="–"/>
            </a:pPr>
            <a:r>
              <a:rPr lang="en-US"/>
              <a:t>Determine your order of repairs.</a:t>
            </a:r>
            <a:endParaRPr/>
          </a:p>
          <a:p>
            <a:pPr marL="742950" lvl="1" indent="-285750">
              <a:lnSpc>
                <a:spcPct val="100000"/>
              </a:lnSpc>
              <a:spcBef>
                <a:spcPts val="518"/>
              </a:spcBef>
              <a:buClr>
                <a:schemeClr val="dk1"/>
              </a:buClr>
              <a:buSzPct val="100000"/>
              <a:buChar char="–"/>
            </a:pPr>
            <a:r>
              <a:rPr lang="en-US"/>
              <a:t>Determine timeline and expected completion date.</a:t>
            </a:r>
            <a:endParaRPr/>
          </a:p>
          <a:p>
            <a:pPr marL="342900" indent="-342900">
              <a:lnSpc>
                <a:spcPct val="100000"/>
              </a:lnSpc>
              <a:spcBef>
                <a:spcPts val="592"/>
              </a:spcBef>
              <a:buClr>
                <a:schemeClr val="dk1"/>
              </a:buClr>
              <a:buSzPct val="100000"/>
            </a:pPr>
            <a:r>
              <a:rPr lang="en-US"/>
              <a:t>Your ARV (After Repair Value) MUST be Determined </a:t>
            </a:r>
            <a:r>
              <a:rPr lang="en-US" b="1"/>
              <a:t>Before</a:t>
            </a:r>
            <a:r>
              <a:rPr lang="en-US"/>
              <a:t> You Purchase Any Property.</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sp>
        <p:nvSpPr>
          <p:cNvPr id="1400" name="Google Shape;1400;p177"/>
          <p:cNvSpPr txBox="1">
            <a:spLocks noGrp="1"/>
          </p:cNvSpPr>
          <p:nvPr>
            <p:ph type="title"/>
          </p:nvPr>
        </p:nvSpPr>
        <p:spPr>
          <a:xfrm>
            <a:off x="2495550" y="0"/>
            <a:ext cx="6686550" cy="838200"/>
          </a:xfrm>
          <a:prstGeom prst="rect">
            <a:avLst/>
          </a:prstGeom>
          <a:noFill/>
          <a:ln>
            <a:noFill/>
          </a:ln>
        </p:spPr>
        <p:txBody>
          <a:bodyPr spcFirstLastPara="1" vert="horz" wrap="square" lIns="91425" tIns="45700" rIns="91425" bIns="45700" rtlCol="0" anchor="ctr" anchorCtr="0">
            <a:normAutofit/>
          </a:bodyPr>
          <a:lstStyle/>
          <a:p>
            <a:pPr algn="ctr">
              <a:lnSpc>
                <a:spcPct val="100000"/>
              </a:lnSpc>
              <a:spcBef>
                <a:spcPts val="0"/>
              </a:spcBef>
              <a:buClr>
                <a:schemeClr val="dk2"/>
              </a:buClr>
              <a:buSzPts val="4400"/>
            </a:pPr>
            <a:r>
              <a:rPr lang="en-US">
                <a:solidFill>
                  <a:schemeClr val="dk2"/>
                </a:solidFill>
              </a:rPr>
              <a:t>SUMMARY</a:t>
            </a:r>
            <a:endParaRPr/>
          </a:p>
        </p:txBody>
      </p:sp>
      <p:sp>
        <p:nvSpPr>
          <p:cNvPr id="1401" name="Google Shape;1401;p177"/>
          <p:cNvSpPr txBox="1">
            <a:spLocks noGrp="1"/>
          </p:cNvSpPr>
          <p:nvPr>
            <p:ph type="body" idx="1"/>
          </p:nvPr>
        </p:nvSpPr>
        <p:spPr>
          <a:xfrm>
            <a:off x="1981200" y="1066801"/>
            <a:ext cx="8229600" cy="5791200"/>
          </a:xfrm>
          <a:prstGeom prst="rect">
            <a:avLst/>
          </a:prstGeom>
          <a:noFill/>
          <a:ln>
            <a:noFill/>
          </a:ln>
        </p:spPr>
        <p:txBody>
          <a:bodyPr spcFirstLastPara="1" vert="horz" wrap="square" lIns="91425" tIns="45700" rIns="91425" bIns="45700" rtlCol="0" anchor="t" anchorCtr="0">
            <a:normAutofit fontScale="92500" lnSpcReduction="10000"/>
          </a:bodyPr>
          <a:lstStyle/>
          <a:p>
            <a:pPr marL="342900" indent="-342900">
              <a:lnSpc>
                <a:spcPct val="100000"/>
              </a:lnSpc>
              <a:spcBef>
                <a:spcPts val="0"/>
              </a:spcBef>
              <a:buClr>
                <a:schemeClr val="dk1"/>
              </a:buClr>
              <a:buSzPct val="117647"/>
            </a:pPr>
            <a:r>
              <a:rPr lang="en-US"/>
              <a:t>Once You Find A Property You Would Like To Invest In check the area rental market (Compare the neighborhood location.)</a:t>
            </a:r>
            <a:endParaRPr/>
          </a:p>
          <a:p>
            <a:pPr marL="742950" lvl="1" indent="-285750">
              <a:lnSpc>
                <a:spcPct val="100000"/>
              </a:lnSpc>
              <a:spcBef>
                <a:spcPts val="560"/>
              </a:spcBef>
              <a:buClr>
                <a:schemeClr val="dk1"/>
              </a:buClr>
              <a:buSzPct val="117647"/>
              <a:buChar char="–"/>
            </a:pPr>
            <a:r>
              <a:rPr lang="en-US"/>
              <a:t>Pick your location wisely.</a:t>
            </a:r>
            <a:endParaRPr/>
          </a:p>
          <a:p>
            <a:pPr marL="742950" lvl="1" indent="-285750">
              <a:lnSpc>
                <a:spcPct val="100000"/>
              </a:lnSpc>
              <a:spcBef>
                <a:spcPts val="560"/>
              </a:spcBef>
              <a:buClr>
                <a:schemeClr val="dk1"/>
              </a:buClr>
              <a:buSzPct val="117647"/>
              <a:buChar char="–"/>
            </a:pPr>
            <a:r>
              <a:rPr lang="en-US"/>
              <a:t>Once you know the rental market, you can begin to calculate cost of ownership, as well as , and CAP Rates. Pro-Forma calculations should be made on the property of interest. Ask owner for the tax schedule (E) on the property of interest to verify annual rental income.</a:t>
            </a:r>
            <a:endParaRPr/>
          </a:p>
          <a:p>
            <a:pPr marL="342900" indent="-342900">
              <a:lnSpc>
                <a:spcPct val="100000"/>
              </a:lnSpc>
              <a:spcBef>
                <a:spcPts val="640"/>
              </a:spcBef>
              <a:buClr>
                <a:schemeClr val="dk1"/>
              </a:buClr>
              <a:buSzPct val="117647"/>
            </a:pPr>
            <a:r>
              <a:rPr lang="en-US"/>
              <a:t>Before You Start Any Fix &amp; Flip Project or Multi-family investment property. </a:t>
            </a:r>
            <a:endParaRPr/>
          </a:p>
          <a:p>
            <a:pPr marL="742950" lvl="1" indent="-285750">
              <a:lnSpc>
                <a:spcPct val="100000"/>
              </a:lnSpc>
              <a:spcBef>
                <a:spcPts val="560"/>
              </a:spcBef>
              <a:buClr>
                <a:schemeClr val="dk1"/>
              </a:buClr>
              <a:buSzPct val="117647"/>
              <a:buChar char="–"/>
            </a:pPr>
            <a:r>
              <a:rPr lang="en-US"/>
              <a:t>Figure out what you can save from the materials and features that already exist in the house.</a:t>
            </a:r>
            <a:endParaRPr/>
          </a:p>
          <a:p>
            <a:pPr marL="742950" lvl="1" indent="-285750">
              <a:lnSpc>
                <a:spcPct val="100000"/>
              </a:lnSpc>
              <a:spcBef>
                <a:spcPts val="560"/>
              </a:spcBef>
              <a:buClr>
                <a:schemeClr val="dk1"/>
              </a:buClr>
              <a:buSzPct val="117647"/>
              <a:buChar char="–"/>
            </a:pPr>
            <a:r>
              <a:rPr lang="en-US"/>
              <a:t>You must try and find quality cheap labor. Also determine if you or a handyman will take care of the rental property.</a:t>
            </a:r>
            <a:endParaRPr/>
          </a:p>
          <a:p>
            <a:pPr marL="342900" indent="-139700">
              <a:lnSpc>
                <a:spcPct val="100000"/>
              </a:lnSpc>
              <a:spcBef>
                <a:spcPts val="640"/>
              </a:spcBef>
              <a:buClr>
                <a:schemeClr val="dk1"/>
              </a:buClr>
              <a:buSzPct val="117647"/>
              <a:buNone/>
            </a:pPr>
            <a:endParaRPr/>
          </a:p>
        </p:txBody>
      </p:sp>
      <p:cxnSp>
        <p:nvCxnSpPr>
          <p:cNvPr id="1402" name="Google Shape;1402;p177"/>
          <p:cNvCxnSpPr/>
          <p:nvPr/>
        </p:nvCxnSpPr>
        <p:spPr>
          <a:xfrm>
            <a:off x="7088038" y="4459857"/>
            <a:ext cx="278202" cy="8626"/>
          </a:xfrm>
          <a:prstGeom prst="straightConnector1">
            <a:avLst/>
          </a:prstGeom>
          <a:noFill/>
          <a:ln w="9525" cap="flat" cmpd="sng">
            <a:solidFill>
              <a:srgbClr val="4A7DBA"/>
            </a:solidFill>
            <a:prstDash val="solid"/>
            <a:round/>
            <a:headEnd type="none" w="sm" len="sm"/>
            <a:tailEnd type="none" w="sm" len="sm"/>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114"/>
          <p:cNvSpPr txBox="1">
            <a:spLocks noGrp="1"/>
          </p:cNvSpPr>
          <p:nvPr>
            <p:ph type="title"/>
          </p:nvPr>
        </p:nvSpPr>
        <p:spPr>
          <a:xfrm>
            <a:off x="2152650" y="304800"/>
            <a:ext cx="7658100" cy="1112838"/>
          </a:xfrm>
          <a:prstGeom prst="rect">
            <a:avLst/>
          </a:prstGeom>
          <a:noFill/>
          <a:ln>
            <a:noFill/>
          </a:ln>
        </p:spPr>
        <p:txBody>
          <a:bodyPr spcFirstLastPara="1" vert="horz" wrap="square" lIns="91425" tIns="45700" rIns="91425" bIns="45700" rtlCol="0" anchor="ctr" anchorCtr="0">
            <a:normAutofit/>
          </a:bodyPr>
          <a:lstStyle/>
          <a:p>
            <a:pPr algn="ctr">
              <a:lnSpc>
                <a:spcPct val="100000"/>
              </a:lnSpc>
              <a:spcBef>
                <a:spcPts val="0"/>
              </a:spcBef>
              <a:buClr>
                <a:srgbClr val="FF0000"/>
              </a:buClr>
              <a:buSzPts val="4400"/>
            </a:pPr>
            <a:r>
              <a:rPr lang="en-US">
                <a:solidFill>
                  <a:srgbClr val="FF0000"/>
                </a:solidFill>
              </a:rPr>
              <a:t>County Tax lien Auctions</a:t>
            </a:r>
            <a:endParaRPr/>
          </a:p>
        </p:txBody>
      </p:sp>
      <p:sp>
        <p:nvSpPr>
          <p:cNvPr id="944" name="Google Shape;944;p114"/>
          <p:cNvSpPr txBox="1">
            <a:spLocks noGrp="1"/>
          </p:cNvSpPr>
          <p:nvPr>
            <p:ph type="body" idx="1"/>
          </p:nvPr>
        </p:nvSpPr>
        <p:spPr>
          <a:xfrm>
            <a:off x="1981200" y="1295401"/>
            <a:ext cx="8229600" cy="5410200"/>
          </a:xfrm>
          <a:prstGeom prst="rect">
            <a:avLst/>
          </a:prstGeom>
          <a:noFill/>
          <a:ln>
            <a:noFill/>
          </a:ln>
        </p:spPr>
        <p:txBody>
          <a:bodyPr spcFirstLastPara="1" vert="horz" wrap="square" lIns="91425" tIns="45700" rIns="91425" bIns="45700" rtlCol="0" anchor="t" anchorCtr="0">
            <a:normAutofit lnSpcReduction="10000"/>
          </a:bodyPr>
          <a:lstStyle/>
          <a:p>
            <a:pPr marL="0" indent="0">
              <a:lnSpc>
                <a:spcPct val="100000"/>
              </a:lnSpc>
              <a:spcBef>
                <a:spcPts val="0"/>
              </a:spcBef>
              <a:buClr>
                <a:schemeClr val="dk1"/>
              </a:buClr>
              <a:buSzPct val="108108"/>
              <a:buNone/>
            </a:pPr>
            <a:r>
              <a:rPr lang="en-US"/>
              <a:t>              </a:t>
            </a:r>
            <a:r>
              <a:rPr lang="en-US">
                <a:solidFill>
                  <a:srgbClr val="FF0000"/>
                </a:solidFill>
              </a:rPr>
              <a:t>Albany County Auctions &amp; Capital Region</a:t>
            </a:r>
            <a:endParaRPr/>
          </a:p>
          <a:p>
            <a:pPr marL="342900" indent="-342900">
              <a:lnSpc>
                <a:spcPct val="100000"/>
              </a:lnSpc>
              <a:spcBef>
                <a:spcPts val="640"/>
              </a:spcBef>
              <a:buClr>
                <a:schemeClr val="dk1"/>
              </a:buClr>
              <a:buSzPct val="108108"/>
            </a:pPr>
            <a:r>
              <a:rPr lang="en-US"/>
              <a:t>Town of Colonie, City of Cohoes, City of  Watervliet, City of Albany. (Albany County)</a:t>
            </a:r>
            <a:endParaRPr/>
          </a:p>
          <a:p>
            <a:pPr marL="342900" indent="-342900">
              <a:lnSpc>
                <a:spcPct val="100000"/>
              </a:lnSpc>
              <a:spcBef>
                <a:spcPts val="640"/>
              </a:spcBef>
              <a:buClr>
                <a:schemeClr val="dk1"/>
              </a:buClr>
              <a:buSzPct val="108108"/>
            </a:pPr>
            <a:r>
              <a:rPr lang="en-US"/>
              <a:t>If the properties on the list remain unpaid after 2-4 years of collection efforts Albany County is now proceeding with foreclosure and will take title to any that remain unpaid. Once taken, county-owned parcels are transferred per the conditions set forth in the County Disposition Plan. Most likely an auction will occur.</a:t>
            </a:r>
            <a:endParaRPr/>
          </a:p>
          <a:p>
            <a:pPr marL="342900" indent="-342900">
              <a:lnSpc>
                <a:spcPct val="100000"/>
              </a:lnSpc>
              <a:spcBef>
                <a:spcPts val="640"/>
              </a:spcBef>
              <a:buClr>
                <a:schemeClr val="dk1"/>
              </a:buClr>
              <a:buSzPct val="108108"/>
            </a:pPr>
            <a:r>
              <a:rPr lang="en-US"/>
              <a:t>Albany, Rensselaer, Schenectady, and Saratoga Counties are very similar when it comes to handling tax lien collection.  </a:t>
            </a:r>
            <a:endParaRPr/>
          </a:p>
          <a:p>
            <a:pPr marL="342900" indent="-139700">
              <a:lnSpc>
                <a:spcPct val="100000"/>
              </a:lnSpc>
              <a:spcBef>
                <a:spcPts val="640"/>
              </a:spcBef>
              <a:buClr>
                <a:schemeClr val="dk1"/>
              </a:buClr>
              <a:buSzPct val="108108"/>
              <a:buNone/>
            </a:pP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178"/>
          <p:cNvSpPr txBox="1">
            <a:spLocks noGrp="1"/>
          </p:cNvSpPr>
          <p:nvPr>
            <p:ph type="title"/>
          </p:nvPr>
        </p:nvSpPr>
        <p:spPr>
          <a:xfrm>
            <a:off x="2495550" y="274638"/>
            <a:ext cx="6972300" cy="1143000"/>
          </a:xfrm>
          <a:prstGeom prst="rect">
            <a:avLst/>
          </a:prstGeom>
          <a:noFill/>
          <a:ln>
            <a:noFill/>
          </a:ln>
        </p:spPr>
        <p:txBody>
          <a:bodyPr spcFirstLastPara="1" vert="horz" wrap="square" lIns="91425" tIns="45700" rIns="91425" bIns="45700" rtlCol="0" anchor="ctr" anchorCtr="0">
            <a:normAutofit/>
          </a:bodyPr>
          <a:lstStyle/>
          <a:p>
            <a:pPr algn="ctr">
              <a:lnSpc>
                <a:spcPct val="100000"/>
              </a:lnSpc>
              <a:spcBef>
                <a:spcPts val="0"/>
              </a:spcBef>
              <a:buClr>
                <a:schemeClr val="dk2"/>
              </a:buClr>
              <a:buSzPts val="4400"/>
            </a:pPr>
            <a:r>
              <a:rPr lang="en-US">
                <a:solidFill>
                  <a:schemeClr val="dk2"/>
                </a:solidFill>
              </a:rPr>
              <a:t>SUMMARY</a:t>
            </a:r>
            <a:endParaRPr/>
          </a:p>
        </p:txBody>
      </p:sp>
      <p:sp>
        <p:nvSpPr>
          <p:cNvPr id="1409" name="Google Shape;1409;p178"/>
          <p:cNvSpPr txBox="1">
            <a:spLocks noGrp="1"/>
          </p:cNvSpPr>
          <p:nvPr>
            <p:ph type="body" idx="1"/>
          </p:nvPr>
        </p:nvSpPr>
        <p:spPr>
          <a:xfrm>
            <a:off x="3009900" y="1219200"/>
            <a:ext cx="6172200" cy="5257800"/>
          </a:xfrm>
          <a:prstGeom prst="rect">
            <a:avLst/>
          </a:prstGeom>
          <a:noFill/>
          <a:ln>
            <a:noFill/>
          </a:ln>
        </p:spPr>
        <p:txBody>
          <a:bodyPr spcFirstLastPara="1" vert="horz" wrap="square" lIns="91425" tIns="45700" rIns="91425" bIns="45700" rtlCol="0" anchor="t" anchorCtr="0">
            <a:normAutofit fontScale="92500"/>
          </a:bodyPr>
          <a:lstStyle/>
          <a:p>
            <a:pPr marL="342900" indent="-342900">
              <a:lnSpc>
                <a:spcPct val="100000"/>
              </a:lnSpc>
              <a:spcBef>
                <a:spcPts val="0"/>
              </a:spcBef>
              <a:buClr>
                <a:schemeClr val="dk1"/>
              </a:buClr>
              <a:buSzPct val="117647"/>
            </a:pPr>
            <a:r>
              <a:rPr lang="en-US"/>
              <a:t>Permits are needed on all major changes that are made to the property</a:t>
            </a:r>
            <a:endParaRPr/>
          </a:p>
          <a:p>
            <a:pPr marL="342900" indent="-342900">
              <a:lnSpc>
                <a:spcPct val="100000"/>
              </a:lnSpc>
              <a:spcBef>
                <a:spcPts val="640"/>
              </a:spcBef>
              <a:buClr>
                <a:schemeClr val="dk1"/>
              </a:buClr>
              <a:buSzPct val="117647"/>
            </a:pPr>
            <a:r>
              <a:rPr lang="en-US"/>
              <a:t>Certificate Of Occupancy (CO) is needed RENT and to sell the home once it is completed.</a:t>
            </a:r>
            <a:endParaRPr/>
          </a:p>
          <a:p>
            <a:pPr marL="742950" lvl="1" indent="-285750">
              <a:lnSpc>
                <a:spcPct val="100000"/>
              </a:lnSpc>
              <a:spcBef>
                <a:spcPts val="560"/>
              </a:spcBef>
              <a:buClr>
                <a:schemeClr val="dk1"/>
              </a:buClr>
              <a:buSzPct val="117647"/>
              <a:buChar char="–"/>
            </a:pPr>
            <a:r>
              <a:rPr lang="en-US"/>
              <a:t>Most homeowners will want an inspection as well.</a:t>
            </a:r>
            <a:endParaRPr/>
          </a:p>
          <a:p>
            <a:pPr marL="742950" lvl="1" indent="-285750">
              <a:lnSpc>
                <a:spcPct val="100000"/>
              </a:lnSpc>
              <a:spcBef>
                <a:spcPts val="560"/>
              </a:spcBef>
              <a:buClr>
                <a:schemeClr val="dk1"/>
              </a:buClr>
              <a:buSzPct val="117647"/>
              <a:buChar char="–"/>
            </a:pPr>
            <a:r>
              <a:rPr lang="en-US"/>
              <a:t>It’s the buyer / home owners job to complete their due diligence.</a:t>
            </a:r>
            <a:endParaRPr/>
          </a:p>
          <a:p>
            <a:pPr marL="342900" indent="-342900">
              <a:lnSpc>
                <a:spcPct val="100000"/>
              </a:lnSpc>
              <a:spcBef>
                <a:spcPts val="640"/>
              </a:spcBef>
              <a:buClr>
                <a:schemeClr val="dk1"/>
              </a:buClr>
              <a:buSzPct val="117647"/>
            </a:pPr>
            <a:r>
              <a:rPr lang="en-US"/>
              <a:t>Auctions</a:t>
            </a:r>
            <a:endParaRPr/>
          </a:p>
          <a:p>
            <a:pPr marL="742950" lvl="1" indent="-285750">
              <a:lnSpc>
                <a:spcPct val="100000"/>
              </a:lnSpc>
              <a:spcBef>
                <a:spcPts val="560"/>
              </a:spcBef>
              <a:buClr>
                <a:schemeClr val="dk1"/>
              </a:buClr>
              <a:buSzPct val="117647"/>
              <a:buChar char="–"/>
            </a:pPr>
            <a:r>
              <a:rPr lang="en-US"/>
              <a:t>Normally all auctions are paid in cash within 30 days of Auction being completed. Or you forfeit your 10% deposit.</a:t>
            </a:r>
            <a:endParaRPr/>
          </a:p>
          <a:p>
            <a:pPr marL="342900" indent="-139700">
              <a:lnSpc>
                <a:spcPct val="100000"/>
              </a:lnSpc>
              <a:spcBef>
                <a:spcPts val="640"/>
              </a:spcBef>
              <a:buClr>
                <a:schemeClr val="dk1"/>
              </a:buClr>
              <a:buSzPct val="117647"/>
              <a:buNone/>
            </a:pPr>
            <a:endParaRPr/>
          </a:p>
          <a:p>
            <a:pPr marL="342900" indent="-139700">
              <a:lnSpc>
                <a:spcPct val="100000"/>
              </a:lnSpc>
              <a:spcBef>
                <a:spcPts val="640"/>
              </a:spcBef>
              <a:buClr>
                <a:schemeClr val="dk1"/>
              </a:buClr>
              <a:buSzPct val="117647"/>
              <a:buNone/>
            </a:pP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413"/>
        <p:cNvGrpSpPr/>
        <p:nvPr/>
      </p:nvGrpSpPr>
      <p:grpSpPr>
        <a:xfrm>
          <a:off x="0" y="0"/>
          <a:ext cx="0" cy="0"/>
          <a:chOff x="0" y="0"/>
          <a:chExt cx="0" cy="0"/>
        </a:xfrm>
      </p:grpSpPr>
      <p:sp>
        <p:nvSpPr>
          <p:cNvPr id="1414" name="Google Shape;1414;p179"/>
          <p:cNvSpPr txBox="1"/>
          <p:nvPr/>
        </p:nvSpPr>
        <p:spPr>
          <a:xfrm>
            <a:off x="1524000" y="1066800"/>
            <a:ext cx="9144000" cy="1938992"/>
          </a:xfrm>
          <a:prstGeom prst="rect">
            <a:avLst/>
          </a:prstGeom>
          <a:noFill/>
          <a:ln>
            <a:noFill/>
          </a:ln>
        </p:spPr>
        <p:txBody>
          <a:bodyPr spcFirstLastPara="1" wrap="square" lIns="91425" tIns="45700" rIns="91425" bIns="45700" anchor="t" anchorCtr="0">
            <a:spAutoFit/>
          </a:bodyPr>
          <a:lstStyle/>
          <a:p>
            <a:pPr algn="ctr">
              <a:buClr>
                <a:srgbClr val="000000"/>
              </a:buClr>
              <a:buSzPts val="4000"/>
            </a:pPr>
            <a:endParaRPr sz="4000">
              <a:solidFill>
                <a:schemeClr val="dk1"/>
              </a:solidFill>
              <a:latin typeface="Calibri"/>
              <a:ea typeface="Calibri"/>
              <a:cs typeface="Calibri"/>
              <a:sym typeface="Calibri"/>
            </a:endParaRPr>
          </a:p>
          <a:p>
            <a:pPr algn="ctr">
              <a:buClr>
                <a:srgbClr val="000000"/>
              </a:buClr>
              <a:buSzPts val="4000"/>
            </a:pPr>
            <a:r>
              <a:rPr lang="en-US" sz="4000">
                <a:solidFill>
                  <a:schemeClr val="dk1"/>
                </a:solidFill>
                <a:latin typeface="Calibri"/>
                <a:ea typeface="Calibri"/>
                <a:cs typeface="Calibri"/>
                <a:sym typeface="Calibri"/>
              </a:rPr>
              <a:t>Find FREE downloads at</a:t>
            </a:r>
            <a:endParaRPr sz="1400">
              <a:solidFill>
                <a:srgbClr val="000000"/>
              </a:solidFill>
              <a:latin typeface="Arial"/>
              <a:ea typeface="Arial"/>
              <a:cs typeface="Arial"/>
              <a:sym typeface="Arial"/>
            </a:endParaRPr>
          </a:p>
          <a:p>
            <a:pPr algn="ctr">
              <a:buClr>
                <a:srgbClr val="000000"/>
              </a:buClr>
              <a:buSzPts val="4000"/>
            </a:pPr>
            <a:r>
              <a:rPr lang="en-US" sz="4000" u="sng">
                <a:solidFill>
                  <a:schemeClr val="hlink"/>
                </a:solidFill>
                <a:latin typeface="Calibri"/>
                <a:ea typeface="Calibri"/>
                <a:cs typeface="Calibri"/>
                <a:sym typeface="Calibri"/>
                <a:hlinkClick r:id="rId3"/>
              </a:rPr>
              <a:t>www.CarrRealEstateGroupllc.com</a:t>
            </a:r>
            <a:endParaRPr sz="4000">
              <a:solidFill>
                <a:schemeClr val="dk1"/>
              </a:solidFill>
              <a:latin typeface="Calibri"/>
              <a:ea typeface="Calibri"/>
              <a:cs typeface="Calibri"/>
              <a:sym typeface="Calibri"/>
            </a:endParaRPr>
          </a:p>
        </p:txBody>
      </p:sp>
      <p:pic>
        <p:nvPicPr>
          <p:cNvPr id="1415" name="Google Shape;1415;p179"/>
          <p:cNvPicPr preferRelativeResize="0"/>
          <p:nvPr/>
        </p:nvPicPr>
        <p:blipFill rotWithShape="1">
          <a:blip r:embed="rId4">
            <a:alphaModFix/>
          </a:blip>
          <a:srcRect/>
          <a:stretch/>
        </p:blipFill>
        <p:spPr>
          <a:xfrm>
            <a:off x="3445933" y="3852209"/>
            <a:ext cx="4899169" cy="2520016"/>
          </a:xfrm>
          <a:prstGeom prst="rect">
            <a:avLst/>
          </a:prstGeom>
          <a:noFill/>
          <a:ln>
            <a:noFill/>
          </a:ln>
        </p:spPr>
      </p:pic>
      <p:sp>
        <p:nvSpPr>
          <p:cNvPr id="1416" name="Google Shape;1416;p179"/>
          <p:cNvSpPr txBox="1"/>
          <p:nvPr/>
        </p:nvSpPr>
        <p:spPr>
          <a:xfrm>
            <a:off x="2774482" y="317595"/>
            <a:ext cx="7467600" cy="646290"/>
          </a:xfrm>
          <a:prstGeom prst="rect">
            <a:avLst/>
          </a:prstGeom>
          <a:noFill/>
          <a:ln>
            <a:noFill/>
          </a:ln>
        </p:spPr>
        <p:txBody>
          <a:bodyPr spcFirstLastPara="1" wrap="square" lIns="91425" tIns="45700" rIns="91425" bIns="45700" anchor="t" anchorCtr="0">
            <a:spAutoFit/>
          </a:bodyPr>
          <a:lstStyle/>
          <a:p>
            <a:pPr>
              <a:buClr>
                <a:srgbClr val="000000"/>
              </a:buClr>
              <a:buSzPts val="3600"/>
            </a:pPr>
            <a:r>
              <a:rPr lang="en-US" sz="3600" dirty="0">
                <a:solidFill>
                  <a:srgbClr val="FF0000"/>
                </a:solidFill>
                <a:latin typeface="Arial"/>
                <a:ea typeface="Arial"/>
                <a:cs typeface="Arial"/>
                <a:sym typeface="Arial"/>
              </a:rPr>
              <a:t>Multi-Family Investment Property</a:t>
            </a:r>
            <a:endParaRPr sz="3600" dirty="0">
              <a:solidFill>
                <a:srgbClr val="FF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p115"/>
          <p:cNvSpPr txBox="1">
            <a:spLocks noGrp="1"/>
          </p:cNvSpPr>
          <p:nvPr>
            <p:ph type="title"/>
          </p:nvPr>
        </p:nvSpPr>
        <p:spPr>
          <a:xfrm>
            <a:off x="1347537" y="274638"/>
            <a:ext cx="8863263" cy="1143000"/>
          </a:xfrm>
          <a:prstGeom prst="rect">
            <a:avLst/>
          </a:prstGeom>
          <a:noFill/>
          <a:ln>
            <a:noFill/>
          </a:ln>
        </p:spPr>
        <p:txBody>
          <a:bodyPr spcFirstLastPara="1" vert="horz" wrap="square" lIns="91425" tIns="45700" rIns="91425" bIns="45700" rtlCol="0" anchor="ctr" anchorCtr="0">
            <a:normAutofit/>
          </a:bodyPr>
          <a:lstStyle/>
          <a:p>
            <a:pPr algn="ctr">
              <a:lnSpc>
                <a:spcPct val="100000"/>
              </a:lnSpc>
              <a:spcBef>
                <a:spcPts val="0"/>
              </a:spcBef>
              <a:buClr>
                <a:schemeClr val="dk1"/>
              </a:buClr>
              <a:buSzPts val="4400"/>
            </a:pPr>
            <a:r>
              <a:rPr lang="en-US" b="1" dirty="0">
                <a:solidFill>
                  <a:srgbClr val="FF0000"/>
                </a:solidFill>
              </a:rPr>
              <a:t>Creating Your Real Estate Team.</a:t>
            </a:r>
            <a:endParaRPr dirty="0"/>
          </a:p>
        </p:txBody>
      </p:sp>
      <p:sp>
        <p:nvSpPr>
          <p:cNvPr id="950" name="Google Shape;950;p115"/>
          <p:cNvSpPr txBox="1">
            <a:spLocks noGrp="1"/>
          </p:cNvSpPr>
          <p:nvPr>
            <p:ph type="body" idx="1"/>
          </p:nvPr>
        </p:nvSpPr>
        <p:spPr>
          <a:xfrm>
            <a:off x="1981200" y="1219201"/>
            <a:ext cx="8229600" cy="5638800"/>
          </a:xfrm>
          <a:prstGeom prst="rect">
            <a:avLst/>
          </a:prstGeom>
          <a:noFill/>
          <a:ln>
            <a:noFill/>
          </a:ln>
        </p:spPr>
        <p:txBody>
          <a:bodyPr spcFirstLastPara="1" vert="horz" wrap="square" lIns="91425" tIns="45700" rIns="91425" bIns="45700" rtlCol="0" anchor="t" anchorCtr="0">
            <a:normAutofit/>
          </a:bodyPr>
          <a:lstStyle/>
          <a:p>
            <a:pPr marL="342900" indent="-342900">
              <a:lnSpc>
                <a:spcPct val="100000"/>
              </a:lnSpc>
              <a:spcBef>
                <a:spcPts val="0"/>
              </a:spcBef>
              <a:buClr>
                <a:schemeClr val="dk1"/>
              </a:buClr>
              <a:buSzPct val="100000"/>
            </a:pPr>
            <a:r>
              <a:rPr lang="en-US"/>
              <a:t>You need to find a real estate agent to help find investment properties.</a:t>
            </a:r>
            <a:endParaRPr/>
          </a:p>
          <a:p>
            <a:pPr marL="342900" indent="-342900">
              <a:lnSpc>
                <a:spcPct val="100000"/>
              </a:lnSpc>
              <a:spcBef>
                <a:spcPts val="592"/>
              </a:spcBef>
              <a:buClr>
                <a:schemeClr val="dk1"/>
              </a:buClr>
              <a:buSzPct val="100000"/>
            </a:pPr>
            <a:r>
              <a:rPr lang="en-US"/>
              <a:t>Find a mortgage lender that will lend you money based on your individual financing needs.</a:t>
            </a:r>
            <a:endParaRPr/>
          </a:p>
          <a:p>
            <a:pPr marL="342900" indent="-342900">
              <a:lnSpc>
                <a:spcPct val="100000"/>
              </a:lnSpc>
              <a:spcBef>
                <a:spcPts val="592"/>
              </a:spcBef>
              <a:buClr>
                <a:schemeClr val="dk1"/>
              </a:buClr>
              <a:buSzPct val="100000"/>
            </a:pPr>
            <a:r>
              <a:rPr lang="en-US"/>
              <a:t>You will also need a real estate attorney.</a:t>
            </a:r>
            <a:endParaRPr/>
          </a:p>
          <a:p>
            <a:pPr marL="342900" indent="-342900">
              <a:lnSpc>
                <a:spcPct val="100000"/>
              </a:lnSpc>
              <a:spcBef>
                <a:spcPts val="592"/>
              </a:spcBef>
              <a:buClr>
                <a:schemeClr val="dk1"/>
              </a:buClr>
              <a:buSzPct val="100000"/>
            </a:pPr>
            <a:r>
              <a:rPr lang="en-US"/>
              <a:t>Locate a property manager or a contractor to help with managing and repairing the property.</a:t>
            </a:r>
            <a:endParaRPr/>
          </a:p>
          <a:p>
            <a:pPr marL="342900" indent="-342900">
              <a:lnSpc>
                <a:spcPct val="100000"/>
              </a:lnSpc>
              <a:spcBef>
                <a:spcPts val="592"/>
              </a:spcBef>
              <a:buClr>
                <a:schemeClr val="dk1"/>
              </a:buClr>
              <a:buSzPct val="100000"/>
            </a:pPr>
            <a:r>
              <a:rPr lang="en-US"/>
              <a:t>Hiring a CPA to help navigate through tax benefits of owning rental properties.</a:t>
            </a:r>
            <a:endParaRPr/>
          </a:p>
          <a:p>
            <a:pPr marL="342900" indent="-342900">
              <a:lnSpc>
                <a:spcPct val="100000"/>
              </a:lnSpc>
              <a:spcBef>
                <a:spcPts val="592"/>
              </a:spcBef>
              <a:buClr>
                <a:schemeClr val="dk1"/>
              </a:buClr>
              <a:buSzPct val="100000"/>
            </a:pPr>
            <a:r>
              <a:rPr lang="en-US"/>
              <a:t>Forming a LLC, LLP, or (C) or (S) corporation to protect your investment, and utilizing the tax benefits of owning rental properties. </a:t>
            </a:r>
            <a:endParaRPr/>
          </a:p>
          <a:p>
            <a:pPr marL="342900" indent="-154940">
              <a:lnSpc>
                <a:spcPct val="100000"/>
              </a:lnSpc>
              <a:spcBef>
                <a:spcPts val="592"/>
              </a:spcBef>
              <a:buClr>
                <a:schemeClr val="dk1"/>
              </a:buClr>
              <a:buSzPct val="100000"/>
              <a:buNone/>
            </a:pPr>
            <a:endParaRPr/>
          </a:p>
          <a:p>
            <a:pPr marL="342900" indent="-154940">
              <a:lnSpc>
                <a:spcPct val="100000"/>
              </a:lnSpc>
              <a:spcBef>
                <a:spcPts val="592"/>
              </a:spcBef>
              <a:buClr>
                <a:schemeClr val="dk1"/>
              </a:buClr>
              <a:buSzPct val="100000"/>
              <a:buNone/>
            </a:pPr>
            <a:endParaRPr/>
          </a:p>
          <a:p>
            <a:pPr marL="342900" indent="-154940">
              <a:lnSpc>
                <a:spcPct val="100000"/>
              </a:lnSpc>
              <a:spcBef>
                <a:spcPts val="592"/>
              </a:spcBef>
              <a:buClr>
                <a:schemeClr val="dk1"/>
              </a:buClr>
              <a:buSzPct val="100000"/>
              <a:buNone/>
            </a:pPr>
            <a:endParaRPr/>
          </a:p>
          <a:p>
            <a:pPr marL="342900" indent="-154940">
              <a:lnSpc>
                <a:spcPct val="100000"/>
              </a:lnSpc>
              <a:spcBef>
                <a:spcPts val="592"/>
              </a:spcBef>
              <a:buClr>
                <a:schemeClr val="dk1"/>
              </a:buClr>
              <a:buSzPct val="100000"/>
              <a:buNone/>
            </a:pPr>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713</TotalTime>
  <Words>5877</Words>
  <Application>Microsoft Office PowerPoint</Application>
  <PresentationFormat>Widescreen</PresentationFormat>
  <Paragraphs>525</Paragraphs>
  <Slides>81</Slides>
  <Notes>75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81</vt:i4>
      </vt:variant>
    </vt:vector>
  </HeadingPairs>
  <TitlesOfParts>
    <vt:vector size="86" baseType="lpstr">
      <vt:lpstr>Arial</vt:lpstr>
      <vt:lpstr>Calibri</vt:lpstr>
      <vt:lpstr>Calibri Light</vt:lpstr>
      <vt:lpstr>SourceSansPro</vt:lpstr>
      <vt:lpstr>Office Theme</vt:lpstr>
      <vt:lpstr>PowerPoint Presentation</vt:lpstr>
      <vt:lpstr>Residential Real Estate Investment Properties 1-4 Family Rentals</vt:lpstr>
      <vt:lpstr>Finding and evaluating profitable rental properties</vt:lpstr>
      <vt:lpstr>ACQUIRING PROPERTIES (Find Below Market Houses)</vt:lpstr>
      <vt:lpstr>County, Bank &amp; Privately Owned Investment Properties 1-4 Family -PROPERTY WEBSITES-</vt:lpstr>
      <vt:lpstr>WHAT IS A  BANK OWNED PROPERTY?</vt:lpstr>
      <vt:lpstr>WHAT IS A  BANK OWNED PROPERTY?</vt:lpstr>
      <vt:lpstr>County Tax lien Auctions</vt:lpstr>
      <vt:lpstr>Creating Your Real Estate Team.</vt:lpstr>
      <vt:lpstr>PowerPoint Presentation</vt:lpstr>
      <vt:lpstr>  Funding Your investment property</vt:lpstr>
      <vt:lpstr>      $$  Funding Your Investment Property  $$</vt:lpstr>
      <vt:lpstr>Search Properties MLS</vt:lpstr>
      <vt:lpstr>Pro Forma Evaluation </vt:lpstr>
      <vt:lpstr>      17-19 Strong Place, Cohoes- 4 Unit</vt:lpstr>
      <vt:lpstr>17-19 Strong Place, Cohoes (4 unit)</vt:lpstr>
      <vt:lpstr>17-19 Strong Place- Mortgage Statement</vt:lpstr>
      <vt:lpstr>Rental properties as long term investment 17-19 Strong Pl.  (Example)</vt:lpstr>
      <vt:lpstr>Calculating Appreciation </vt:lpstr>
      <vt:lpstr>Forced Appreciation</vt:lpstr>
      <vt:lpstr>Capitalization Rate   (Cap Rate)</vt:lpstr>
      <vt:lpstr>Capitalization Rates Should NOT be Used as a sole factor to determine a investment properties value.</vt:lpstr>
      <vt:lpstr>Investment properties –VS- 401 K retirement plans 17-19 Strong Pl. (Example)</vt:lpstr>
      <vt:lpstr>17 Idlewild Park Watervliet - 3 Unit</vt:lpstr>
      <vt:lpstr>17 Idlewild Park 3 Family </vt:lpstr>
      <vt:lpstr>17 Idlewild Park- 3 Family Investment </vt:lpstr>
      <vt:lpstr>Before and After photos</vt:lpstr>
      <vt:lpstr>17 Idlewild park SOS</vt:lpstr>
      <vt:lpstr>PowerPoint Presentation</vt:lpstr>
      <vt:lpstr>           NYS Court Help (Evictions &amp; Small Claims)              https://nycourts.gov/courthelp// </vt:lpstr>
      <vt:lpstr>Cheat Sheet on Landlord, Tenant Protection Act.</vt:lpstr>
      <vt:lpstr>14 Day Eviction Notice  Also called the rent demand.  This must be served by someone other than the owner.</vt:lpstr>
      <vt:lpstr>PowerPoint Presentation</vt:lpstr>
      <vt:lpstr>PowerPoint Presentation</vt:lpstr>
      <vt:lpstr>PowerPoint Presentation</vt:lpstr>
      <vt:lpstr>Class exercise  Investment properties Versus 401K plans or the stock market </vt:lpstr>
      <vt:lpstr>Stock Market –Versus- Real Estate Investment properties </vt:lpstr>
      <vt:lpstr>This calculator shows that investing $5,000 per year,  which is around $450.00 per month out of the net income from any investment property that you purchase, this is what we call diversified assets.  https://www.calculator.net/401k-calculator.html?age=25&amp;income=50000&amp;balance=5000&amp;contribution=10&amp;ematch=50&amp;ematchend=3&amp;retirementage=65&amp;lifeexpectancy=85&amp;incomeincrease=3&amp;rate=6&amp;inflation=3&amp;hideirslimit=0&amp;type=1&amp;x=63&amp;y=20#top</vt:lpstr>
      <vt:lpstr>DOING YOUR HOMEWORK ON A PROPERTY</vt:lpstr>
      <vt:lpstr>161 Central Ave, Cohoes - Triplex</vt:lpstr>
      <vt:lpstr>161 Central Ave- Rent Roll</vt:lpstr>
      <vt:lpstr>161 Central Ave, Cohoes - Triplex</vt:lpstr>
      <vt:lpstr>AFTER REPAIR VALUE (ARV) </vt:lpstr>
      <vt:lpstr>Bank Foreclosure   Single Family Rental  6 MCELWAIN AVE COHOES, Single family townhome</vt:lpstr>
      <vt:lpstr>KITCHEN (IN PROGRESS)</vt:lpstr>
      <vt:lpstr>KITCHEN ( AFTER)</vt:lpstr>
      <vt:lpstr>    Tankless Water heater install</vt:lpstr>
      <vt:lpstr>   Garage &amp; Basement Finished</vt:lpstr>
      <vt:lpstr>6 MCELWAIN AVE COHOES </vt:lpstr>
      <vt:lpstr>REPAIRS</vt:lpstr>
      <vt:lpstr>Roof  (before)</vt:lpstr>
      <vt:lpstr>Roof (after)</vt:lpstr>
      <vt:lpstr>Stair way (before)</vt:lpstr>
      <vt:lpstr>Stairway (after)</vt:lpstr>
      <vt:lpstr>POOL FILLED IN (AFTER) </vt:lpstr>
      <vt:lpstr>  Single Family Investment 908 24TH STREET</vt:lpstr>
      <vt:lpstr>908 23rd Street Watervliet</vt:lpstr>
      <vt:lpstr>Rent to Own Option</vt:lpstr>
      <vt:lpstr>908 24TH STREET DEED</vt:lpstr>
      <vt:lpstr>Purchased property for $79,000 (in 2005) 1608 3rd Ave  6 bed’s 3 bath’s Weekly room rental, each room rented for $100 per week, average $3,000 per month, $2,100 Cash Flow! Plus Coin op-laundry for additional $200 per month.</vt:lpstr>
      <vt:lpstr>                 Weekly Room Rentals </vt:lpstr>
      <vt:lpstr>1410 1ST AVE WATERVLIET (BEFORE)</vt:lpstr>
      <vt:lpstr>1410 1ST AVE WATERVLIET  </vt:lpstr>
      <vt:lpstr>SCOPE OF WORK</vt:lpstr>
      <vt:lpstr>OLD KITCHEN</vt:lpstr>
      <vt:lpstr>NEW KITCHEN</vt:lpstr>
      <vt:lpstr>3rd FLOOR OFFICE (BEFORE)</vt:lpstr>
      <vt:lpstr>3rd floor office (After)</vt:lpstr>
      <vt:lpstr>1410 1ST AVE DEED </vt:lpstr>
      <vt:lpstr>Holding multi-family properties for investment, and knowing when to sell.</vt:lpstr>
      <vt:lpstr>Debt Service To avoid Capital Gains Tax</vt:lpstr>
      <vt:lpstr>       Flip to LLC Company for Debt Service.              To Rent Weekly or Monthly?</vt:lpstr>
      <vt:lpstr>9 Hemlock Dr. Schroon Lake Weekly Rental Or Flip?</vt:lpstr>
      <vt:lpstr>9 Hemlock Drive, Schroon Lake </vt:lpstr>
      <vt:lpstr>IRS Form 4562- Depreciation &amp; Amortization</vt:lpstr>
      <vt:lpstr>MUNICIPALITIES PERMITS Code Enforcement</vt:lpstr>
      <vt:lpstr>MUNICIPALITIES PERMITS</vt:lpstr>
      <vt:lpstr>SUMMARY</vt:lpstr>
      <vt:lpstr>SUMMARY</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Residential real estate investment properties 1-4 family rentals</dc:title>
  <dc:creator>Rich Carr</dc:creator>
  <cp:lastModifiedBy>Rich Carr</cp:lastModifiedBy>
  <cp:revision>14</cp:revision>
  <dcterms:created xsi:type="dcterms:W3CDTF">2022-10-25T02:03:05Z</dcterms:created>
  <dcterms:modified xsi:type="dcterms:W3CDTF">2022-11-21T03:19:41Z</dcterms:modified>
</cp:coreProperties>
</file>