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0"/>
  </p:notesMasterIdLst>
  <p:handoutMasterIdLst>
    <p:handoutMasterId r:id="rId21"/>
  </p:handoutMasterIdLst>
  <p:sldIdLst>
    <p:sldId id="256" r:id="rId2"/>
    <p:sldId id="273" r:id="rId3"/>
    <p:sldId id="257" r:id="rId4"/>
    <p:sldId id="258" r:id="rId5"/>
    <p:sldId id="261" r:id="rId6"/>
    <p:sldId id="259" r:id="rId7"/>
    <p:sldId id="263" r:id="rId8"/>
    <p:sldId id="260" r:id="rId9"/>
    <p:sldId id="264" r:id="rId10"/>
    <p:sldId id="262" r:id="rId11"/>
    <p:sldId id="265" r:id="rId12"/>
    <p:sldId id="266" r:id="rId13"/>
    <p:sldId id="267" r:id="rId14"/>
    <p:sldId id="268" r:id="rId15"/>
    <p:sldId id="269" r:id="rId16"/>
    <p:sldId id="270" r:id="rId17"/>
    <p:sldId id="271" r:id="rId18"/>
    <p:sldId id="272"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6B0E6C6-F8C3-4AA8-99A2-9C6510EC30C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61779A-59B4-4A4C-879E-726470E5AC9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D0E7322-3715-444D-A355-7591077AD3D7}" type="datetimeFigureOut">
              <a:rPr lang="en-US" smtClean="0"/>
              <a:t>4/3/2019</a:t>
            </a:fld>
            <a:endParaRPr lang="en-US"/>
          </a:p>
        </p:txBody>
      </p:sp>
      <p:sp>
        <p:nvSpPr>
          <p:cNvPr id="4" name="Footer Placeholder 3">
            <a:extLst>
              <a:ext uri="{FF2B5EF4-FFF2-40B4-BE49-F238E27FC236}">
                <a16:creationId xmlns:a16="http://schemas.microsoft.com/office/drawing/2014/main" id="{1D067C45-0B20-49FC-AFC2-F043A3F0D54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79007EF-EA1D-45D9-81C5-BC6D46A8114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7C7B9A3-6697-4558-AAD4-BCC7193941BC}" type="slidenum">
              <a:rPr lang="en-US" smtClean="0"/>
              <a:t>‹#›</a:t>
            </a:fld>
            <a:endParaRPr lang="en-US"/>
          </a:p>
        </p:txBody>
      </p:sp>
    </p:spTree>
    <p:extLst>
      <p:ext uri="{BB962C8B-B14F-4D97-AF65-F5344CB8AC3E}">
        <p14:creationId xmlns:p14="http://schemas.microsoft.com/office/powerpoint/2010/main" val="26331557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756F59-BD7C-4AC3-BCE5-384D68A6FEEC}" type="datetimeFigureOut">
              <a:rPr lang="en-US" smtClean="0"/>
              <a:t>4/3/2019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FAC5D3-101F-440B-B52D-04FB6E195A88}" type="slidenum">
              <a:rPr lang="en-US" smtClean="0"/>
              <a:t>‹#›</a:t>
            </a:fld>
            <a:endParaRPr lang="en-US"/>
          </a:p>
        </p:txBody>
      </p:sp>
    </p:spTree>
    <p:extLst>
      <p:ext uri="{BB962C8B-B14F-4D97-AF65-F5344CB8AC3E}">
        <p14:creationId xmlns:p14="http://schemas.microsoft.com/office/powerpoint/2010/main" val="170501604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B0B8ADF-2B1E-4564-A275-0CB135566D1D}" type="datetime1">
              <a:rPr lang="en-US" smtClean="0"/>
              <a:t>4/3/2019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007932-17E0-45F6-B173-50EAE7780959}" type="datetime1">
              <a:rPr lang="en-US" smtClean="0"/>
              <a:t>4/3/2019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8A685B-C417-4E96-990F-D30244E51487}" type="datetime1">
              <a:rPr lang="en-US" smtClean="0"/>
              <a:t>4/3/2019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296A63-6947-4083-9B96-9B7D1D7F5086}" type="datetime1">
              <a:rPr lang="en-US" smtClean="0"/>
              <a:t>4/3/2019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71A035-235D-493B-B049-25E98528B59E}" type="datetime1">
              <a:rPr lang="en-US" smtClean="0"/>
              <a:t>4/3/2019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40A6902-3D9C-442D-97BC-168006F26D12}" type="datetime1">
              <a:rPr lang="en-US" smtClean="0"/>
              <a:t>4/3/2019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742DD9D-051D-4860-B6EA-D664763B81D9}" type="datetime1">
              <a:rPr lang="en-US" smtClean="0"/>
              <a:t>4/3/2019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991112-701D-41ED-BF5C-FC527E9B4D99}" type="datetime1">
              <a:rPr lang="en-US" smtClean="0"/>
              <a:t>4/3/2019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6E7FBA-8972-4164-AF39-0241D22A0078}" type="datetime1">
              <a:rPr lang="en-US" smtClean="0"/>
              <a:t>4/3/2019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7BC553-0470-4EC2-84F9-C74329715FAE}" type="datetime1">
              <a:rPr lang="en-US" smtClean="0"/>
              <a:t>4/3/2019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9BF71E-FFF8-4E7A-B52F-DF2470D1FFFA}" type="datetime1">
              <a:rPr lang="en-US" smtClean="0"/>
              <a:t>4/3/2019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831AC2A-8746-4086-B6B0-22CBEC7615B0}" type="datetime1">
              <a:rPr lang="en-US" smtClean="0"/>
              <a:t>4/3/2019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4AE4E03-7FE2-44A5-8C81-09271A5960AC}" type="datetime1">
              <a:rPr lang="en-US" smtClean="0"/>
              <a:t>4/3/2019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8BB7B40-EB9D-434C-8314-C4071180D6F1}" type="datetime1">
              <a:rPr lang="en-US" smtClean="0"/>
              <a:t>4/3/2019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FA15462-F26F-4C87-A560-0037C2EB9011}" type="datetime1">
              <a:rPr lang="en-US" smtClean="0"/>
              <a:t>4/3/2019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2AC32F-99A5-43F1-9355-EC73FD7CFD2B}" type="datetime1">
              <a:rPr lang="en-US" smtClean="0"/>
              <a:t>4/3/2019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03A9E8-4B37-4563-86F1-EBA80A8AFAE5}" type="datetime1">
              <a:rPr lang="en-US" smtClean="0"/>
              <a:t>4/3/2019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00CAE768-D996-4381-805D-672B19AA7D01}" type="datetime1">
              <a:rPr lang="en-US" smtClean="0"/>
              <a:t>4/3/2019</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hdr="0" ftr="0" dt="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9.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5F032-323D-441C-A6E9-30EB0221F92D}"/>
              </a:ext>
            </a:extLst>
          </p:cNvPr>
          <p:cNvSpPr>
            <a:spLocks noGrp="1"/>
          </p:cNvSpPr>
          <p:nvPr>
            <p:ph type="ctrTitle"/>
          </p:nvPr>
        </p:nvSpPr>
        <p:spPr/>
        <p:txBody>
          <a:bodyPr/>
          <a:lstStyle/>
          <a:p>
            <a:r>
              <a:rPr lang="en-US" dirty="0">
                <a:solidFill>
                  <a:schemeClr val="accent1"/>
                </a:solidFill>
              </a:rPr>
              <a:t>Pretreatment importance to operational efficiency &amp; savings</a:t>
            </a:r>
          </a:p>
        </p:txBody>
      </p:sp>
      <p:sp>
        <p:nvSpPr>
          <p:cNvPr id="3" name="Subtitle 2">
            <a:extLst>
              <a:ext uri="{FF2B5EF4-FFF2-40B4-BE49-F238E27FC236}">
                <a16:creationId xmlns:a16="http://schemas.microsoft.com/office/drawing/2014/main" id="{61421A3D-3C4D-4966-86FE-5B07CF58DF0F}"/>
              </a:ext>
            </a:extLst>
          </p:cNvPr>
          <p:cNvSpPr>
            <a:spLocks noGrp="1"/>
          </p:cNvSpPr>
          <p:nvPr>
            <p:ph type="subTitle" idx="1"/>
          </p:nvPr>
        </p:nvSpPr>
        <p:spPr/>
        <p:txBody>
          <a:bodyPr/>
          <a:lstStyle/>
          <a:p>
            <a:r>
              <a:rPr lang="en-US" dirty="0"/>
              <a:t>Focus on asset preservation &amp; chemical increased efficiency</a:t>
            </a:r>
          </a:p>
        </p:txBody>
      </p:sp>
      <p:pic>
        <p:nvPicPr>
          <p:cNvPr id="7" name="Picture 6" descr="A screenshot of a cell phone&#10;&#10;Description automatically generated">
            <a:extLst>
              <a:ext uri="{FF2B5EF4-FFF2-40B4-BE49-F238E27FC236}">
                <a16:creationId xmlns:a16="http://schemas.microsoft.com/office/drawing/2014/main" id="{26BA13CB-3CCB-4103-98C0-286470352A8E}"/>
              </a:ext>
            </a:extLst>
          </p:cNvPr>
          <p:cNvPicPr>
            <a:picLocks noChangeAspect="1"/>
          </p:cNvPicPr>
          <p:nvPr/>
        </p:nvPicPr>
        <p:blipFill>
          <a:blip r:embed="rId2"/>
          <a:stretch>
            <a:fillRect/>
          </a:stretch>
        </p:blipFill>
        <p:spPr>
          <a:xfrm>
            <a:off x="9438677" y="0"/>
            <a:ext cx="2753323" cy="1697645"/>
          </a:xfrm>
          <a:prstGeom prst="rect">
            <a:avLst/>
          </a:prstGeom>
        </p:spPr>
      </p:pic>
      <p:sp>
        <p:nvSpPr>
          <p:cNvPr id="5" name="Slide Number Placeholder 4">
            <a:extLst>
              <a:ext uri="{FF2B5EF4-FFF2-40B4-BE49-F238E27FC236}">
                <a16:creationId xmlns:a16="http://schemas.microsoft.com/office/drawing/2014/main" id="{2C13546F-FB07-4B53-8F8B-47316EF87947}"/>
              </a:ext>
            </a:extLst>
          </p:cNvPr>
          <p:cNvSpPr>
            <a:spLocks noGrp="1"/>
          </p:cNvSpPr>
          <p:nvPr>
            <p:ph type="sldNum" sz="quarter" idx="12"/>
          </p:nvPr>
        </p:nvSpPr>
        <p:spPr/>
        <p:txBody>
          <a:bodyPr/>
          <a:lstStyle/>
          <a:p>
            <a:fld id="{6D22F896-40B5-4ADD-8801-0D06FADFA095}" type="slidenum">
              <a:rPr lang="en-US" smtClean="0"/>
              <a:t>1</a:t>
            </a:fld>
            <a:endParaRPr lang="en-US" dirty="0"/>
          </a:p>
        </p:txBody>
      </p:sp>
    </p:spTree>
    <p:extLst>
      <p:ext uri="{BB962C8B-B14F-4D97-AF65-F5344CB8AC3E}">
        <p14:creationId xmlns:p14="http://schemas.microsoft.com/office/powerpoint/2010/main" val="793910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87CA0-D474-414B-AE50-045F2AE1CE9C}"/>
              </a:ext>
            </a:extLst>
          </p:cNvPr>
          <p:cNvSpPr>
            <a:spLocks noGrp="1"/>
          </p:cNvSpPr>
          <p:nvPr>
            <p:ph type="title"/>
          </p:nvPr>
        </p:nvSpPr>
        <p:spPr>
          <a:xfrm>
            <a:off x="913774" y="609600"/>
            <a:ext cx="5934969" cy="1524000"/>
          </a:xfrm>
        </p:spPr>
        <p:txBody>
          <a:bodyPr/>
          <a:lstStyle/>
          <a:p>
            <a:r>
              <a:rPr lang="en-US" dirty="0"/>
              <a:t>Chemical &amp; mechanical treatment working in tandem</a:t>
            </a:r>
          </a:p>
        </p:txBody>
      </p:sp>
      <p:pic>
        <p:nvPicPr>
          <p:cNvPr id="7" name="Picture Placeholder 6" descr="A picture containing person, indoor, cup, table&#10;&#10;Description automatically generated">
            <a:extLst>
              <a:ext uri="{FF2B5EF4-FFF2-40B4-BE49-F238E27FC236}">
                <a16:creationId xmlns:a16="http://schemas.microsoft.com/office/drawing/2014/main" id="{48908DA8-0E45-4DF3-BE37-1FA348D3F76D}"/>
              </a:ext>
            </a:extLst>
          </p:cNvPr>
          <p:cNvPicPr>
            <a:picLocks noGrp="1" noChangeAspect="1"/>
          </p:cNvPicPr>
          <p:nvPr>
            <p:ph type="pic" idx="1"/>
          </p:nvPr>
        </p:nvPicPr>
        <p:blipFill>
          <a:blip r:embed="rId2"/>
          <a:srcRect l="361" r="361"/>
          <a:stretch>
            <a:fillRect/>
          </a:stretch>
        </p:blipFill>
        <p:spPr/>
      </p:pic>
      <p:sp>
        <p:nvSpPr>
          <p:cNvPr id="4" name="Text Placeholder 3">
            <a:extLst>
              <a:ext uri="{FF2B5EF4-FFF2-40B4-BE49-F238E27FC236}">
                <a16:creationId xmlns:a16="http://schemas.microsoft.com/office/drawing/2014/main" id="{292B4087-7A90-4C67-9FE9-3C168C78A48D}"/>
              </a:ext>
            </a:extLst>
          </p:cNvPr>
          <p:cNvSpPr>
            <a:spLocks noGrp="1"/>
          </p:cNvSpPr>
          <p:nvPr>
            <p:ph type="body" sz="half" idx="2"/>
          </p:nvPr>
        </p:nvSpPr>
        <p:spPr/>
        <p:txBody>
          <a:bodyPr>
            <a:normAutofit/>
          </a:bodyPr>
          <a:lstStyle/>
          <a:p>
            <a:r>
              <a:rPr lang="en-US" dirty="0"/>
              <a:t>Cycled soft water is more corrosive than hard water as the levels of all corrosion-promoting constituents are increased by factors of two to 15+ times. In particular, higher levels of chloride and sulfate increase the corrosivity of the cooling water. The water management program, therefore, must provide superior corrosion-control chemistry. </a:t>
            </a:r>
          </a:p>
        </p:txBody>
      </p:sp>
      <p:sp>
        <p:nvSpPr>
          <p:cNvPr id="5" name="Slide Number Placeholder 4">
            <a:extLst>
              <a:ext uri="{FF2B5EF4-FFF2-40B4-BE49-F238E27FC236}">
                <a16:creationId xmlns:a16="http://schemas.microsoft.com/office/drawing/2014/main" id="{F3A11A9A-9DCF-47E1-8A5D-5F3849E7BAAE}"/>
              </a:ext>
            </a:extLst>
          </p:cNvPr>
          <p:cNvSpPr>
            <a:spLocks noGrp="1"/>
          </p:cNvSpPr>
          <p:nvPr>
            <p:ph type="sldNum" sz="quarter" idx="12"/>
          </p:nvPr>
        </p:nvSpPr>
        <p:spPr/>
        <p:txBody>
          <a:bodyPr/>
          <a:lstStyle/>
          <a:p>
            <a:fld id="{6D22F896-40B5-4ADD-8801-0D06FADFA095}" type="slidenum">
              <a:rPr lang="en-US" smtClean="0"/>
              <a:t>10</a:t>
            </a:fld>
            <a:endParaRPr lang="en-US" dirty="0"/>
          </a:p>
        </p:txBody>
      </p:sp>
    </p:spTree>
    <p:extLst>
      <p:ext uri="{BB962C8B-B14F-4D97-AF65-F5344CB8AC3E}">
        <p14:creationId xmlns:p14="http://schemas.microsoft.com/office/powerpoint/2010/main" val="1045585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BEC7E-C0E0-4C29-8040-187A6B8442A6}"/>
              </a:ext>
            </a:extLst>
          </p:cNvPr>
          <p:cNvSpPr>
            <a:spLocks noGrp="1"/>
          </p:cNvSpPr>
          <p:nvPr>
            <p:ph type="title"/>
          </p:nvPr>
        </p:nvSpPr>
        <p:spPr/>
        <p:txBody>
          <a:bodyPr/>
          <a:lstStyle/>
          <a:p>
            <a:r>
              <a:rPr lang="en-US" dirty="0"/>
              <a:t>Soft water conserves water &amp; reduces operating cost</a:t>
            </a:r>
          </a:p>
        </p:txBody>
      </p:sp>
      <p:sp>
        <p:nvSpPr>
          <p:cNvPr id="5" name="Slide Number Placeholder 4">
            <a:extLst>
              <a:ext uri="{FF2B5EF4-FFF2-40B4-BE49-F238E27FC236}">
                <a16:creationId xmlns:a16="http://schemas.microsoft.com/office/drawing/2014/main" id="{DB49C3BB-D17C-408E-8F74-62F9699CF50C}"/>
              </a:ext>
            </a:extLst>
          </p:cNvPr>
          <p:cNvSpPr>
            <a:spLocks noGrp="1"/>
          </p:cNvSpPr>
          <p:nvPr>
            <p:ph type="sldNum" sz="quarter" idx="12"/>
          </p:nvPr>
        </p:nvSpPr>
        <p:spPr/>
        <p:txBody>
          <a:bodyPr/>
          <a:lstStyle/>
          <a:p>
            <a:fld id="{6D22F896-40B5-4ADD-8801-0D06FADFA095}" type="slidenum">
              <a:rPr lang="en-US" smtClean="0"/>
              <a:t>11</a:t>
            </a:fld>
            <a:endParaRPr lang="en-US" dirty="0"/>
          </a:p>
        </p:txBody>
      </p:sp>
      <p:sp>
        <p:nvSpPr>
          <p:cNvPr id="4" name="Text Placeholder 3">
            <a:extLst>
              <a:ext uri="{FF2B5EF4-FFF2-40B4-BE49-F238E27FC236}">
                <a16:creationId xmlns:a16="http://schemas.microsoft.com/office/drawing/2014/main" id="{2CC64643-593E-446A-AFE9-07735E7E6F6B}"/>
              </a:ext>
            </a:extLst>
          </p:cNvPr>
          <p:cNvSpPr>
            <a:spLocks noGrp="1"/>
          </p:cNvSpPr>
          <p:nvPr>
            <p:ph type="body" sz="half" idx="4294967295"/>
          </p:nvPr>
        </p:nvSpPr>
        <p:spPr>
          <a:xfrm>
            <a:off x="1060175" y="2587090"/>
            <a:ext cx="9356034" cy="3614217"/>
          </a:xfrm>
        </p:spPr>
        <p:txBody>
          <a:bodyPr>
            <a:normAutofit/>
          </a:bodyPr>
          <a:lstStyle/>
          <a:p>
            <a:pPr algn="ctr"/>
            <a:r>
              <a:rPr lang="en-US" dirty="0"/>
              <a:t>For towers operating on soft water makeup, the total wastewater discharge is equal to the tower bleed plus the wastewater generated from the regeneration of the softeners. Ion exchange softeners typically recover 93.6% of the raw feedwater as product. That is to say that 6.4% of the softener feedwater is sent to drain during the regeneration cycle. Despite the softener wastewater flow, the total fresh water makeup requirement is reduced by 37% when using soft water versus hard water makeup.</a:t>
            </a:r>
          </a:p>
        </p:txBody>
      </p:sp>
    </p:spTree>
    <p:extLst>
      <p:ext uri="{BB962C8B-B14F-4D97-AF65-F5344CB8AC3E}">
        <p14:creationId xmlns:p14="http://schemas.microsoft.com/office/powerpoint/2010/main" val="1349370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21232-4A38-4ECA-ACE2-86F307A86131}"/>
              </a:ext>
            </a:extLst>
          </p:cNvPr>
          <p:cNvSpPr>
            <a:spLocks noGrp="1"/>
          </p:cNvSpPr>
          <p:nvPr>
            <p:ph type="title"/>
          </p:nvPr>
        </p:nvSpPr>
        <p:spPr>
          <a:xfrm>
            <a:off x="913774" y="609600"/>
            <a:ext cx="5934969" cy="821635"/>
          </a:xfrm>
        </p:spPr>
        <p:txBody>
          <a:bodyPr/>
          <a:lstStyle/>
          <a:p>
            <a:r>
              <a:rPr lang="en-US" dirty="0"/>
              <a:t>Summary &amp; conclusion</a:t>
            </a:r>
          </a:p>
        </p:txBody>
      </p:sp>
      <p:pic>
        <p:nvPicPr>
          <p:cNvPr id="7" name="Picture Placeholder 6" descr="&#10;&#10;Description automatically generated">
            <a:extLst>
              <a:ext uri="{FF2B5EF4-FFF2-40B4-BE49-F238E27FC236}">
                <a16:creationId xmlns:a16="http://schemas.microsoft.com/office/drawing/2014/main" id="{EBBC9A9F-C010-43BB-B646-4105E0311D2C}"/>
              </a:ext>
            </a:extLst>
          </p:cNvPr>
          <p:cNvPicPr>
            <a:picLocks noGrp="1" noChangeAspect="1"/>
          </p:cNvPicPr>
          <p:nvPr>
            <p:ph type="pic" idx="1"/>
          </p:nvPr>
        </p:nvPicPr>
        <p:blipFill>
          <a:blip r:embed="rId2"/>
          <a:srcRect t="5255" b="5255"/>
          <a:stretch>
            <a:fillRect/>
          </a:stretch>
        </p:blipFill>
        <p:spPr/>
      </p:pic>
      <p:sp>
        <p:nvSpPr>
          <p:cNvPr id="4" name="Text Placeholder 3">
            <a:extLst>
              <a:ext uri="{FF2B5EF4-FFF2-40B4-BE49-F238E27FC236}">
                <a16:creationId xmlns:a16="http://schemas.microsoft.com/office/drawing/2014/main" id="{B8CD98D7-7771-4324-AD24-51617C92E79B}"/>
              </a:ext>
            </a:extLst>
          </p:cNvPr>
          <p:cNvSpPr>
            <a:spLocks noGrp="1"/>
          </p:cNvSpPr>
          <p:nvPr>
            <p:ph type="body" sz="half" idx="2"/>
          </p:nvPr>
        </p:nvSpPr>
        <p:spPr>
          <a:xfrm>
            <a:off x="913794" y="1669774"/>
            <a:ext cx="5934949" cy="4121425"/>
          </a:xfrm>
        </p:spPr>
        <p:txBody>
          <a:bodyPr>
            <a:normAutofit fontScale="85000" lnSpcReduction="20000"/>
          </a:bodyPr>
          <a:lstStyle/>
          <a:p>
            <a:pPr fontAlgn="base"/>
            <a:r>
              <a:rPr lang="en-US" dirty="0"/>
              <a:t>The use of soft water makeup for cooling tower operation offers several advantages over hard water makeup.</a:t>
            </a:r>
          </a:p>
          <a:p>
            <a:pPr fontAlgn="base"/>
            <a:r>
              <a:rPr lang="en-US" dirty="0"/>
              <a:t>Soft water eliminates mineral scale deposits for “bare metal” clean heat transfer surfaces.</a:t>
            </a:r>
          </a:p>
          <a:p>
            <a:pPr fontAlgn="base"/>
            <a:r>
              <a:rPr lang="en-US" dirty="0"/>
              <a:t>The natural carbonate/bicarbonate buffer produces a pH in the 9.2 to 9.6 range, which renders steel and other metals more passive and less prone to corrosion.</a:t>
            </a:r>
          </a:p>
          <a:p>
            <a:pPr fontAlgn="base"/>
            <a:r>
              <a:rPr lang="en-US" dirty="0"/>
              <a:t>Soft water makeup reduces fresh water withdrawals resulting in a significant savings in water and wastewater.</a:t>
            </a:r>
          </a:p>
          <a:p>
            <a:pPr fontAlgn="base"/>
            <a:r>
              <a:rPr lang="en-US" dirty="0"/>
              <a:t>Operating the tower on soft water helps control the growth of pathogenic organisms by maintaining the pH above the amplification range (pH &gt; 9.2).</a:t>
            </a:r>
          </a:p>
          <a:p>
            <a:pPr fontAlgn="base"/>
            <a:r>
              <a:rPr lang="en-US" dirty="0"/>
              <a:t>Overall, the use of soft water for cooling tower makeup helps protect the natural environment, saves energy, reduces operating costs and extends the useful life of plant equipment.</a:t>
            </a:r>
          </a:p>
          <a:p>
            <a:endParaRPr lang="en-US" dirty="0"/>
          </a:p>
        </p:txBody>
      </p:sp>
      <p:sp>
        <p:nvSpPr>
          <p:cNvPr id="5" name="Slide Number Placeholder 4">
            <a:extLst>
              <a:ext uri="{FF2B5EF4-FFF2-40B4-BE49-F238E27FC236}">
                <a16:creationId xmlns:a16="http://schemas.microsoft.com/office/drawing/2014/main" id="{F0B66E9C-23E3-4FB1-AF32-6DA18327218A}"/>
              </a:ext>
            </a:extLst>
          </p:cNvPr>
          <p:cNvSpPr>
            <a:spLocks noGrp="1"/>
          </p:cNvSpPr>
          <p:nvPr>
            <p:ph type="sldNum" sz="quarter" idx="12"/>
          </p:nvPr>
        </p:nvSpPr>
        <p:spPr/>
        <p:txBody>
          <a:bodyPr/>
          <a:lstStyle/>
          <a:p>
            <a:fld id="{6D22F896-40B5-4ADD-8801-0D06FADFA095}" type="slidenum">
              <a:rPr lang="en-US" smtClean="0"/>
              <a:t>12</a:t>
            </a:fld>
            <a:endParaRPr lang="en-US" dirty="0"/>
          </a:p>
        </p:txBody>
      </p:sp>
    </p:spTree>
    <p:extLst>
      <p:ext uri="{BB962C8B-B14F-4D97-AF65-F5344CB8AC3E}">
        <p14:creationId xmlns:p14="http://schemas.microsoft.com/office/powerpoint/2010/main" val="537412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941CB973-AE3A-455F-A845-64B104847901}"/>
              </a:ext>
            </a:extLst>
          </p:cNvPr>
          <p:cNvSpPr>
            <a:spLocks noGrp="1"/>
          </p:cNvSpPr>
          <p:nvPr>
            <p:ph type="title"/>
          </p:nvPr>
        </p:nvSpPr>
        <p:spPr>
          <a:xfrm>
            <a:off x="913775" y="618517"/>
            <a:ext cx="10364451" cy="1017441"/>
          </a:xfrm>
        </p:spPr>
        <p:txBody>
          <a:bodyPr/>
          <a:lstStyle/>
          <a:p>
            <a:r>
              <a:rPr lang="en-US" dirty="0"/>
              <a:t>Water softener Regeneration steps</a:t>
            </a:r>
          </a:p>
        </p:txBody>
      </p:sp>
      <p:sp>
        <p:nvSpPr>
          <p:cNvPr id="5" name="Slide Number Placeholder 4">
            <a:extLst>
              <a:ext uri="{FF2B5EF4-FFF2-40B4-BE49-F238E27FC236}">
                <a16:creationId xmlns:a16="http://schemas.microsoft.com/office/drawing/2014/main" id="{A7C55A61-1BB4-4E78-A3D4-B9710611879D}"/>
              </a:ext>
            </a:extLst>
          </p:cNvPr>
          <p:cNvSpPr>
            <a:spLocks noGrp="1"/>
          </p:cNvSpPr>
          <p:nvPr>
            <p:ph type="sldNum" sz="quarter" idx="12"/>
          </p:nvPr>
        </p:nvSpPr>
        <p:spPr/>
        <p:txBody>
          <a:bodyPr/>
          <a:lstStyle/>
          <a:p>
            <a:fld id="{6D22F896-40B5-4ADD-8801-0D06FADFA095}" type="slidenum">
              <a:rPr lang="en-US" smtClean="0"/>
              <a:t>13</a:t>
            </a:fld>
            <a:endParaRPr lang="en-US" dirty="0"/>
          </a:p>
        </p:txBody>
      </p:sp>
      <p:sp>
        <p:nvSpPr>
          <p:cNvPr id="14" name="Rectangle 13">
            <a:extLst>
              <a:ext uri="{FF2B5EF4-FFF2-40B4-BE49-F238E27FC236}">
                <a16:creationId xmlns:a16="http://schemas.microsoft.com/office/drawing/2014/main" id="{4E2225BD-C468-4DEE-BBB2-BEE4B605EE21}"/>
              </a:ext>
            </a:extLst>
          </p:cNvPr>
          <p:cNvSpPr/>
          <p:nvPr/>
        </p:nvSpPr>
        <p:spPr>
          <a:xfrm>
            <a:off x="1165274" y="1635958"/>
            <a:ext cx="9861452" cy="4247317"/>
          </a:xfrm>
          <a:prstGeom prst="rect">
            <a:avLst/>
          </a:prstGeom>
        </p:spPr>
        <p:txBody>
          <a:bodyPr wrap="square">
            <a:spAutoFit/>
          </a:bodyPr>
          <a:lstStyle/>
          <a:p>
            <a:r>
              <a:rPr lang="en-US" b="1" i="1" dirty="0"/>
              <a:t>1. Backwash Cycle. </a:t>
            </a:r>
            <a:r>
              <a:rPr lang="en-US" dirty="0"/>
              <a:t>The backwash cycle expands the resin bed from its settled and packed condition and cleans the resin by flushing out any suspended solids that may have been filtered during the service run. Resin particles can act as effective filter media because they have ionic charges, which can coagulate fine particles. During the backwash, the resin beads rub against each other, and this scrubbing action helps clean accumulated dirt or iron from the surface of the beads. The backwash flow also removes any broken resin particles or resin fines. In addition, the backwash cycle classifies the bed with the larger resin beads on the bottom and the finer resins on top. This provides the best conditions for a good uniform flow of brine, rinse and service.</a:t>
            </a:r>
          </a:p>
          <a:p>
            <a:r>
              <a:rPr lang="en-US" dirty="0"/>
              <a:t>It is desirable to expand the softener resin bed about 50% and to have the duration of the backwash cycle long enough to effectively remove all of the resin fines and other suspended solids. At ambient temperatures (about 60°F), using standard softening cation resin and a flow rate of 6 gpm per square foot of surface area for a duration of 10 to 15 minutes is sufficient. It is very important to consult manufacturers’ literature for the specific resin being regenerated to find the correct backwash flow rate. The backwash flow rate is dependent on temperature; cooler water expands the bed more than warmer water.</a:t>
            </a:r>
          </a:p>
        </p:txBody>
      </p:sp>
    </p:spTree>
    <p:extLst>
      <p:ext uri="{BB962C8B-B14F-4D97-AF65-F5344CB8AC3E}">
        <p14:creationId xmlns:p14="http://schemas.microsoft.com/office/powerpoint/2010/main" val="157234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252ABC-750E-4DCE-9FA6-076F1CD60B63}"/>
              </a:ext>
            </a:extLst>
          </p:cNvPr>
          <p:cNvSpPr>
            <a:spLocks noGrp="1"/>
          </p:cNvSpPr>
          <p:nvPr>
            <p:ph type="sldNum" sz="quarter" idx="12"/>
          </p:nvPr>
        </p:nvSpPr>
        <p:spPr/>
        <p:txBody>
          <a:bodyPr/>
          <a:lstStyle/>
          <a:p>
            <a:fld id="{6D22F896-40B5-4ADD-8801-0D06FADFA095}" type="slidenum">
              <a:rPr lang="en-US" smtClean="0"/>
              <a:t>14</a:t>
            </a:fld>
            <a:endParaRPr lang="en-US" dirty="0"/>
          </a:p>
        </p:txBody>
      </p:sp>
      <p:sp>
        <p:nvSpPr>
          <p:cNvPr id="3" name="Rectangle 2">
            <a:extLst>
              <a:ext uri="{FF2B5EF4-FFF2-40B4-BE49-F238E27FC236}">
                <a16:creationId xmlns:a16="http://schemas.microsoft.com/office/drawing/2014/main" id="{F4FCB369-722B-48B5-B440-57A45C3EF5F3}"/>
              </a:ext>
            </a:extLst>
          </p:cNvPr>
          <p:cNvSpPr/>
          <p:nvPr/>
        </p:nvSpPr>
        <p:spPr>
          <a:xfrm>
            <a:off x="1099930" y="1443841"/>
            <a:ext cx="9992139" cy="3970318"/>
          </a:xfrm>
          <a:prstGeom prst="rect">
            <a:avLst/>
          </a:prstGeom>
        </p:spPr>
        <p:txBody>
          <a:bodyPr wrap="square">
            <a:spAutoFit/>
          </a:bodyPr>
          <a:lstStyle/>
          <a:p>
            <a:r>
              <a:rPr lang="en-US" b="1" i="1" dirty="0"/>
              <a:t>2. Brine Introduction.</a:t>
            </a:r>
            <a:r>
              <a:rPr lang="en-US" dirty="0"/>
              <a:t> Sodium chloride is used as the regenerant chemical for converting exhausted softener resin back to the sodium form. The resin exchanges the collected hardness on the bead with the sodium ion present in the sodium chloride. It is applied to the bed at a concentration of 8 to 12%; usually, 10% is the norm. A contact time of 30 minutes is desirable. The total contact time is calculated from the time the brine is introduced to the bed until it is displaced from the bed during the slow rinse. Salt dosage range is 6 to 15 </a:t>
            </a:r>
            <a:r>
              <a:rPr lang="en-US" dirty="0" err="1"/>
              <a:t>lb</a:t>
            </a:r>
            <a:r>
              <a:rPr lang="en-US" dirty="0"/>
              <a:t> per cubic foot.  </a:t>
            </a:r>
          </a:p>
          <a:p>
            <a:r>
              <a:rPr lang="en-US" b="1" i="1" dirty="0"/>
              <a:t>3. Slow Rinse.</a:t>
            </a:r>
            <a:r>
              <a:rPr lang="en-US" dirty="0"/>
              <a:t> The slow rinse or displacement step removes from the bed the volume of brine regenerant that is still in the vessel. This is the most-pure brine that the resin will come into contact with, so it is important not to flush it out too quickly. During the slow rinse cycle, the valve from the concentrated brine is shut, and only the dilution water is introduced to the bed at the dilution water flow rate. It helps if the dilution water and the slow rinse water are from a softened water supply.</a:t>
            </a:r>
          </a:p>
          <a:p>
            <a:r>
              <a:rPr lang="en-US" b="1" i="1" dirty="0"/>
              <a:t>4. Fast Rinse.</a:t>
            </a:r>
            <a:r>
              <a:rPr lang="en-US" dirty="0"/>
              <a:t> The final step is a fast rinse, and it is performed at the service flow rate. The fast rinse step removes any residual brine from the resin beads and helps flush out any brine that may be present in dead areas of the tank. The minimum recommended flow rate is 1 to 1.5 gpm per cubic foot.</a:t>
            </a:r>
          </a:p>
        </p:txBody>
      </p:sp>
    </p:spTree>
    <p:extLst>
      <p:ext uri="{BB962C8B-B14F-4D97-AF65-F5344CB8AC3E}">
        <p14:creationId xmlns:p14="http://schemas.microsoft.com/office/powerpoint/2010/main" val="16126073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A8FE35-FBBF-4BE6-9495-4EDC5AA917B4}"/>
              </a:ext>
            </a:extLst>
          </p:cNvPr>
          <p:cNvSpPr>
            <a:spLocks noGrp="1"/>
          </p:cNvSpPr>
          <p:nvPr>
            <p:ph type="title"/>
          </p:nvPr>
        </p:nvSpPr>
        <p:spPr>
          <a:xfrm>
            <a:off x="913775" y="618518"/>
            <a:ext cx="10364451" cy="936124"/>
          </a:xfrm>
        </p:spPr>
        <p:txBody>
          <a:bodyPr/>
          <a:lstStyle/>
          <a:p>
            <a:r>
              <a:rPr lang="en-US" dirty="0"/>
              <a:t>Water softener capacities</a:t>
            </a:r>
          </a:p>
        </p:txBody>
      </p:sp>
      <p:sp>
        <p:nvSpPr>
          <p:cNvPr id="2" name="Slide Number Placeholder 1">
            <a:extLst>
              <a:ext uri="{FF2B5EF4-FFF2-40B4-BE49-F238E27FC236}">
                <a16:creationId xmlns:a16="http://schemas.microsoft.com/office/drawing/2014/main" id="{83D87206-4D46-4F49-8B08-1A8D4E07EB4E}"/>
              </a:ext>
            </a:extLst>
          </p:cNvPr>
          <p:cNvSpPr>
            <a:spLocks noGrp="1"/>
          </p:cNvSpPr>
          <p:nvPr>
            <p:ph type="sldNum" sz="quarter" idx="12"/>
          </p:nvPr>
        </p:nvSpPr>
        <p:spPr/>
        <p:txBody>
          <a:bodyPr/>
          <a:lstStyle/>
          <a:p>
            <a:fld id="{6D22F896-40B5-4ADD-8801-0D06FADFA095}" type="slidenum">
              <a:rPr lang="en-US" smtClean="0"/>
              <a:t>15</a:t>
            </a:fld>
            <a:endParaRPr lang="en-US" dirty="0"/>
          </a:p>
        </p:txBody>
      </p:sp>
      <p:sp>
        <p:nvSpPr>
          <p:cNvPr id="3" name="Rectangle 2">
            <a:extLst>
              <a:ext uri="{FF2B5EF4-FFF2-40B4-BE49-F238E27FC236}">
                <a16:creationId xmlns:a16="http://schemas.microsoft.com/office/drawing/2014/main" id="{CADCD446-D306-4DAD-B0F4-EA710C09C836}"/>
              </a:ext>
            </a:extLst>
          </p:cNvPr>
          <p:cNvSpPr/>
          <p:nvPr/>
        </p:nvSpPr>
        <p:spPr>
          <a:xfrm>
            <a:off x="1113183" y="1554641"/>
            <a:ext cx="9400828" cy="3250121"/>
          </a:xfrm>
          <a:prstGeom prst="rect">
            <a:avLst/>
          </a:prstGeom>
        </p:spPr>
        <p:txBody>
          <a:bodyPr wrap="square">
            <a:spAutoFit/>
          </a:bodyPr>
          <a:lstStyle/>
          <a:p>
            <a:pPr>
              <a:lnSpc>
                <a:spcPct val="90000"/>
              </a:lnSpc>
            </a:pPr>
            <a:r>
              <a:rPr lang="en-US" altLang="en-US" sz="2000" dirty="0"/>
              <a:t>Common dosages &amp; capacities</a:t>
            </a:r>
          </a:p>
          <a:p>
            <a:pPr lvl="1">
              <a:lnSpc>
                <a:spcPct val="90000"/>
              </a:lnSpc>
            </a:pPr>
            <a:r>
              <a:rPr lang="en-US" altLang="en-US" dirty="0"/>
              <a:t>06 </a:t>
            </a:r>
            <a:r>
              <a:rPr lang="en-US" altLang="en-US" dirty="0" err="1"/>
              <a:t>lb</a:t>
            </a:r>
            <a:r>
              <a:rPr lang="en-US" altLang="en-US" dirty="0"/>
              <a:t>/ft</a:t>
            </a:r>
            <a:r>
              <a:rPr lang="en-US" altLang="en-US" baseline="30000" dirty="0"/>
              <a:t>3</a:t>
            </a:r>
            <a:r>
              <a:rPr lang="en-US" altLang="en-US" dirty="0"/>
              <a:t>:	20,000 grains/ft</a:t>
            </a:r>
            <a:r>
              <a:rPr lang="en-US" altLang="en-US" baseline="30000" dirty="0"/>
              <a:t>3</a:t>
            </a:r>
            <a:r>
              <a:rPr lang="en-US" altLang="en-US" dirty="0"/>
              <a:t> capacity</a:t>
            </a:r>
            <a:endParaRPr lang="en-US" altLang="en-US" baseline="30000" dirty="0"/>
          </a:p>
          <a:p>
            <a:pPr lvl="1">
              <a:lnSpc>
                <a:spcPct val="90000"/>
              </a:lnSpc>
            </a:pPr>
            <a:r>
              <a:rPr lang="en-US" altLang="en-US" dirty="0"/>
              <a:t>10 </a:t>
            </a:r>
            <a:r>
              <a:rPr lang="en-US" altLang="en-US" dirty="0" err="1"/>
              <a:t>lb</a:t>
            </a:r>
            <a:r>
              <a:rPr lang="en-US" altLang="en-US" dirty="0"/>
              <a:t>/ft</a:t>
            </a:r>
            <a:r>
              <a:rPr lang="en-US" altLang="en-US" baseline="30000" dirty="0"/>
              <a:t>3</a:t>
            </a:r>
            <a:r>
              <a:rPr lang="en-US" altLang="en-US" dirty="0"/>
              <a:t>:	25,000 grains/ft</a:t>
            </a:r>
            <a:r>
              <a:rPr lang="en-US" altLang="en-US" baseline="30000" dirty="0"/>
              <a:t>3</a:t>
            </a:r>
            <a:r>
              <a:rPr lang="en-US" altLang="en-US" dirty="0"/>
              <a:t> capacity</a:t>
            </a:r>
            <a:endParaRPr lang="en-US" altLang="en-US" baseline="30000" dirty="0"/>
          </a:p>
          <a:p>
            <a:pPr lvl="1">
              <a:lnSpc>
                <a:spcPct val="90000"/>
              </a:lnSpc>
            </a:pPr>
            <a:r>
              <a:rPr lang="en-US" altLang="en-US" dirty="0"/>
              <a:t>15 </a:t>
            </a:r>
            <a:r>
              <a:rPr lang="en-US" altLang="en-US" dirty="0" err="1"/>
              <a:t>lb</a:t>
            </a:r>
            <a:r>
              <a:rPr lang="en-US" altLang="en-US" dirty="0"/>
              <a:t>/ft</a:t>
            </a:r>
            <a:r>
              <a:rPr lang="en-US" altLang="en-US" baseline="30000" dirty="0"/>
              <a:t>3</a:t>
            </a:r>
            <a:r>
              <a:rPr lang="en-US" altLang="en-US" dirty="0"/>
              <a:t>:	30,000 grains/ft</a:t>
            </a:r>
            <a:r>
              <a:rPr lang="en-US" altLang="en-US" baseline="30000" dirty="0"/>
              <a:t>3</a:t>
            </a:r>
            <a:r>
              <a:rPr lang="en-US" altLang="en-US" dirty="0"/>
              <a:t> capacity</a:t>
            </a:r>
          </a:p>
          <a:p>
            <a:pPr lvl="1">
              <a:lnSpc>
                <a:spcPct val="90000"/>
              </a:lnSpc>
            </a:pPr>
            <a:r>
              <a:rPr lang="en-US" altLang="en-US" dirty="0"/>
              <a:t>Capacities theoretical -- actual capacity may vary.</a:t>
            </a:r>
            <a:endParaRPr lang="en-US" altLang="en-US" baseline="30000" dirty="0"/>
          </a:p>
          <a:p>
            <a:pPr>
              <a:lnSpc>
                <a:spcPct val="90000"/>
              </a:lnSpc>
            </a:pPr>
            <a:endParaRPr lang="en-US" altLang="en-US" sz="2000" dirty="0"/>
          </a:p>
          <a:p>
            <a:pPr>
              <a:lnSpc>
                <a:spcPct val="90000"/>
              </a:lnSpc>
            </a:pPr>
            <a:r>
              <a:rPr lang="en-US" altLang="en-US" sz="2000" dirty="0"/>
              <a:t>Salt dosages must be high enough to force multi-valent ions from exchange sites &amp; allow sodium to takes its place</a:t>
            </a:r>
          </a:p>
          <a:p>
            <a:pPr lvl="1">
              <a:lnSpc>
                <a:spcPct val="90000"/>
              </a:lnSpc>
            </a:pPr>
            <a:r>
              <a:rPr lang="en-US" altLang="en-US" dirty="0"/>
              <a:t>Higher salt dosage </a:t>
            </a:r>
            <a:r>
              <a:rPr lang="en-US" altLang="en-US" dirty="0">
                <a:sym typeface="Wingdings" pitchFamily="2" charset="2"/>
              </a:rPr>
              <a:t> M</a:t>
            </a:r>
            <a:r>
              <a:rPr lang="en-US" altLang="en-US" dirty="0"/>
              <a:t>ore efficient regeneration </a:t>
            </a:r>
            <a:r>
              <a:rPr lang="en-US" altLang="en-US" dirty="0">
                <a:sym typeface="Wingdings" pitchFamily="2" charset="2"/>
              </a:rPr>
              <a:t> L</a:t>
            </a:r>
            <a:r>
              <a:rPr lang="en-US" altLang="en-US" dirty="0"/>
              <a:t>ower effluent hardness</a:t>
            </a:r>
          </a:p>
          <a:p>
            <a:pPr>
              <a:lnSpc>
                <a:spcPct val="90000"/>
              </a:lnSpc>
            </a:pPr>
            <a:endParaRPr lang="en-US" altLang="en-US" sz="2000" dirty="0"/>
          </a:p>
          <a:p>
            <a:pPr>
              <a:lnSpc>
                <a:spcPct val="90000"/>
              </a:lnSpc>
            </a:pPr>
            <a:r>
              <a:rPr lang="en-US" altLang="en-US" sz="2000" dirty="0"/>
              <a:t>Law of diminishing returns</a:t>
            </a:r>
          </a:p>
          <a:p>
            <a:pPr lvl="1">
              <a:lnSpc>
                <a:spcPct val="90000"/>
              </a:lnSpc>
            </a:pPr>
            <a:r>
              <a:rPr lang="en-US" altLang="en-US" dirty="0"/>
              <a:t>Increasing salt dosage &gt; 15 </a:t>
            </a:r>
            <a:r>
              <a:rPr lang="en-US" altLang="en-US" dirty="0" err="1"/>
              <a:t>lb</a:t>
            </a:r>
            <a:r>
              <a:rPr lang="en-US" altLang="en-US" dirty="0"/>
              <a:t>/ft</a:t>
            </a:r>
            <a:r>
              <a:rPr lang="en-US" altLang="en-US" baseline="30000" dirty="0"/>
              <a:t>3</a:t>
            </a:r>
            <a:r>
              <a:rPr lang="en-US" altLang="en-US" dirty="0"/>
              <a:t> will result in only marginal capacity gains</a:t>
            </a:r>
          </a:p>
        </p:txBody>
      </p:sp>
    </p:spTree>
    <p:extLst>
      <p:ext uri="{BB962C8B-B14F-4D97-AF65-F5344CB8AC3E}">
        <p14:creationId xmlns:p14="http://schemas.microsoft.com/office/powerpoint/2010/main" val="3587374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BF541-CE88-4B1E-A11B-F0DAA13DFA08}"/>
              </a:ext>
            </a:extLst>
          </p:cNvPr>
          <p:cNvSpPr>
            <a:spLocks noGrp="1"/>
          </p:cNvSpPr>
          <p:nvPr>
            <p:ph type="title"/>
          </p:nvPr>
        </p:nvSpPr>
        <p:spPr>
          <a:xfrm>
            <a:off x="913774" y="609600"/>
            <a:ext cx="5934969" cy="989479"/>
          </a:xfrm>
        </p:spPr>
        <p:txBody>
          <a:bodyPr/>
          <a:lstStyle/>
          <a:p>
            <a:r>
              <a:rPr lang="en-US" dirty="0"/>
              <a:t>Water softener types</a:t>
            </a:r>
          </a:p>
        </p:txBody>
      </p:sp>
      <p:pic>
        <p:nvPicPr>
          <p:cNvPr id="8" name="Picture Placeholder 7" descr="&#10;&#10;Description automatically generated">
            <a:extLst>
              <a:ext uri="{FF2B5EF4-FFF2-40B4-BE49-F238E27FC236}">
                <a16:creationId xmlns:a16="http://schemas.microsoft.com/office/drawing/2014/main" id="{5DD8D359-F133-4874-B7EF-27CC72173F40}"/>
              </a:ext>
            </a:extLst>
          </p:cNvPr>
          <p:cNvPicPr>
            <a:picLocks noGrp="1" noChangeAspect="1"/>
          </p:cNvPicPr>
          <p:nvPr>
            <p:ph type="pic" idx="1"/>
          </p:nvPr>
        </p:nvPicPr>
        <p:blipFill>
          <a:blip r:embed="rId2"/>
          <a:srcRect l="32332" r="32332"/>
          <a:stretch>
            <a:fillRect/>
          </a:stretch>
        </p:blipFill>
        <p:spPr>
          <a:xfrm>
            <a:off x="7424803" y="609601"/>
            <a:ext cx="3255358" cy="5181600"/>
          </a:xfrm>
        </p:spPr>
      </p:pic>
      <p:sp>
        <p:nvSpPr>
          <p:cNvPr id="6" name="Text Placeholder 5">
            <a:extLst>
              <a:ext uri="{FF2B5EF4-FFF2-40B4-BE49-F238E27FC236}">
                <a16:creationId xmlns:a16="http://schemas.microsoft.com/office/drawing/2014/main" id="{D50084EC-BA11-43AF-91EC-3C9B1AD6CD18}"/>
              </a:ext>
            </a:extLst>
          </p:cNvPr>
          <p:cNvSpPr>
            <a:spLocks noGrp="1"/>
          </p:cNvSpPr>
          <p:nvPr>
            <p:ph type="body" sz="half" idx="2"/>
          </p:nvPr>
        </p:nvSpPr>
        <p:spPr/>
        <p:txBody>
          <a:bodyPr/>
          <a:lstStyle/>
          <a:p>
            <a:endParaRPr lang="en-US"/>
          </a:p>
        </p:txBody>
      </p:sp>
      <p:sp>
        <p:nvSpPr>
          <p:cNvPr id="3" name="Slide Number Placeholder 2">
            <a:extLst>
              <a:ext uri="{FF2B5EF4-FFF2-40B4-BE49-F238E27FC236}">
                <a16:creationId xmlns:a16="http://schemas.microsoft.com/office/drawing/2014/main" id="{E9B88ACE-60D9-4431-B3ED-B351A78642F5}"/>
              </a:ext>
            </a:extLst>
          </p:cNvPr>
          <p:cNvSpPr>
            <a:spLocks noGrp="1"/>
          </p:cNvSpPr>
          <p:nvPr>
            <p:ph type="sldNum" sz="quarter" idx="12"/>
          </p:nvPr>
        </p:nvSpPr>
        <p:spPr/>
        <p:txBody>
          <a:bodyPr/>
          <a:lstStyle/>
          <a:p>
            <a:fld id="{6D22F896-40B5-4ADD-8801-0D06FADFA095}" type="slidenum">
              <a:rPr lang="en-US" smtClean="0"/>
              <a:t>16</a:t>
            </a:fld>
            <a:endParaRPr lang="en-US" dirty="0"/>
          </a:p>
        </p:txBody>
      </p:sp>
      <p:sp>
        <p:nvSpPr>
          <p:cNvPr id="4" name="Rectangle 3">
            <a:extLst>
              <a:ext uri="{FF2B5EF4-FFF2-40B4-BE49-F238E27FC236}">
                <a16:creationId xmlns:a16="http://schemas.microsoft.com/office/drawing/2014/main" id="{8D3A231A-E6D1-4CB1-ADE2-BDD317424691}"/>
              </a:ext>
            </a:extLst>
          </p:cNvPr>
          <p:cNvSpPr/>
          <p:nvPr/>
        </p:nvSpPr>
        <p:spPr>
          <a:xfrm>
            <a:off x="899897" y="2341199"/>
            <a:ext cx="10364450" cy="2917722"/>
          </a:xfrm>
          <a:prstGeom prst="rect">
            <a:avLst/>
          </a:prstGeom>
        </p:spPr>
        <p:txBody>
          <a:bodyPr wrap="square">
            <a:spAutoFit/>
          </a:bodyPr>
          <a:lstStyle/>
          <a:p>
            <a:pPr>
              <a:lnSpc>
                <a:spcPct val="90000"/>
              </a:lnSpc>
            </a:pPr>
            <a:r>
              <a:rPr lang="en-US" altLang="en-US" sz="2000" dirty="0"/>
              <a:t>Time-based regeneration</a:t>
            </a:r>
          </a:p>
          <a:p>
            <a:pPr lvl="1">
              <a:lnSpc>
                <a:spcPct val="90000"/>
              </a:lnSpc>
            </a:pPr>
            <a:r>
              <a:rPr lang="en-US" altLang="en-US" sz="1600" dirty="0"/>
              <a:t>Simple &amp; Inexpensive</a:t>
            </a:r>
          </a:p>
          <a:p>
            <a:pPr lvl="1">
              <a:lnSpc>
                <a:spcPct val="90000"/>
              </a:lnSpc>
            </a:pPr>
            <a:r>
              <a:rPr lang="en-US" altLang="en-US" sz="1600" dirty="0"/>
              <a:t>Regenerates at a set day/time</a:t>
            </a:r>
          </a:p>
          <a:p>
            <a:pPr lvl="1">
              <a:lnSpc>
                <a:spcPct val="90000"/>
              </a:lnSpc>
            </a:pPr>
            <a:r>
              <a:rPr lang="en-US" altLang="en-US" sz="1600" dirty="0"/>
              <a:t>Drawback: Regenerates independent of demand (too soon/late)</a:t>
            </a:r>
          </a:p>
          <a:p>
            <a:pPr lvl="1">
              <a:lnSpc>
                <a:spcPct val="90000"/>
              </a:lnSpc>
            </a:pPr>
            <a:r>
              <a:rPr lang="en-US" altLang="en-US" sz="1600" dirty="0"/>
              <a:t>Ideal Applications: Single shift &amp; constant volume</a:t>
            </a:r>
          </a:p>
          <a:p>
            <a:pPr>
              <a:lnSpc>
                <a:spcPct val="90000"/>
              </a:lnSpc>
            </a:pPr>
            <a:endParaRPr lang="en-US" altLang="en-US" sz="2000" dirty="0"/>
          </a:p>
          <a:p>
            <a:pPr>
              <a:lnSpc>
                <a:spcPct val="90000"/>
              </a:lnSpc>
            </a:pPr>
            <a:r>
              <a:rPr lang="en-US" altLang="en-US" sz="2000" dirty="0"/>
              <a:t>Volume-based Regeneration</a:t>
            </a:r>
          </a:p>
          <a:p>
            <a:pPr lvl="1">
              <a:lnSpc>
                <a:spcPct val="90000"/>
              </a:lnSpc>
            </a:pPr>
            <a:r>
              <a:rPr lang="en-US" altLang="en-US" sz="1600" dirty="0"/>
              <a:t>Water meter (included) measures flow</a:t>
            </a:r>
          </a:p>
          <a:p>
            <a:pPr lvl="1">
              <a:lnSpc>
                <a:spcPct val="90000"/>
              </a:lnSpc>
            </a:pPr>
            <a:r>
              <a:rPr lang="en-US" altLang="en-US" sz="1600" dirty="0"/>
              <a:t>Regenerates at set volume (gallons) of water treated</a:t>
            </a:r>
          </a:p>
          <a:p>
            <a:pPr lvl="1">
              <a:lnSpc>
                <a:spcPct val="90000"/>
              </a:lnSpc>
            </a:pPr>
            <a:r>
              <a:rPr lang="en-US" altLang="en-US" sz="1600" dirty="0"/>
              <a:t>Switches tanks to provide uninterrupted water supply</a:t>
            </a:r>
          </a:p>
          <a:p>
            <a:pPr lvl="1">
              <a:lnSpc>
                <a:spcPct val="90000"/>
              </a:lnSpc>
            </a:pPr>
            <a:r>
              <a:rPr lang="en-US" altLang="en-US" sz="1600" dirty="0"/>
              <a:t>Ideal Applications: 24/7 operations &amp; variable flow rates</a:t>
            </a:r>
          </a:p>
          <a:p>
            <a:pPr lvl="1">
              <a:lnSpc>
                <a:spcPct val="90000"/>
              </a:lnSpc>
            </a:pPr>
            <a:r>
              <a:rPr lang="en-US" altLang="en-US" sz="1600" dirty="0"/>
              <a:t>Potential drawback: Simplex unit may regenerate at ‘bad’ time </a:t>
            </a:r>
          </a:p>
        </p:txBody>
      </p:sp>
    </p:spTree>
    <p:extLst>
      <p:ext uri="{BB962C8B-B14F-4D97-AF65-F5344CB8AC3E}">
        <p14:creationId xmlns:p14="http://schemas.microsoft.com/office/powerpoint/2010/main" val="27634281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1DD2F-89AE-4584-9135-EAF765EB9939}"/>
              </a:ext>
            </a:extLst>
          </p:cNvPr>
          <p:cNvSpPr>
            <a:spLocks noGrp="1"/>
          </p:cNvSpPr>
          <p:nvPr>
            <p:ph type="title"/>
          </p:nvPr>
        </p:nvSpPr>
        <p:spPr>
          <a:xfrm>
            <a:off x="913774" y="609600"/>
            <a:ext cx="5934969" cy="914400"/>
          </a:xfrm>
        </p:spPr>
        <p:txBody>
          <a:bodyPr/>
          <a:lstStyle/>
          <a:p>
            <a:r>
              <a:rPr lang="en-US" dirty="0"/>
              <a:t>Water softener basic sizing</a:t>
            </a:r>
          </a:p>
        </p:txBody>
      </p:sp>
      <p:pic>
        <p:nvPicPr>
          <p:cNvPr id="7" name="Picture Placeholder 6" descr="&#10;&#10;Description automatically generated">
            <a:extLst>
              <a:ext uri="{FF2B5EF4-FFF2-40B4-BE49-F238E27FC236}">
                <a16:creationId xmlns:a16="http://schemas.microsoft.com/office/drawing/2014/main" id="{70E800F7-BA18-4989-A7AE-54C08ADFC28C}"/>
              </a:ext>
            </a:extLst>
          </p:cNvPr>
          <p:cNvPicPr>
            <a:picLocks noGrp="1" noChangeAspect="1"/>
          </p:cNvPicPr>
          <p:nvPr>
            <p:ph type="pic" idx="1"/>
          </p:nvPr>
        </p:nvPicPr>
        <p:blipFill>
          <a:blip r:embed="rId2"/>
          <a:srcRect l="5220" r="5220"/>
          <a:stretch>
            <a:fillRect/>
          </a:stretch>
        </p:blipFill>
        <p:spPr>
          <a:xfrm rot="5400000">
            <a:off x="6462713" y="1573213"/>
            <a:ext cx="5181600" cy="3254375"/>
          </a:xfrm>
        </p:spPr>
      </p:pic>
      <p:sp>
        <p:nvSpPr>
          <p:cNvPr id="4" name="Text Placeholder 3">
            <a:extLst>
              <a:ext uri="{FF2B5EF4-FFF2-40B4-BE49-F238E27FC236}">
                <a16:creationId xmlns:a16="http://schemas.microsoft.com/office/drawing/2014/main" id="{FC0BE5D3-075A-432A-84B3-498765E3C0BF}"/>
              </a:ext>
            </a:extLst>
          </p:cNvPr>
          <p:cNvSpPr>
            <a:spLocks noGrp="1"/>
          </p:cNvSpPr>
          <p:nvPr>
            <p:ph type="body" sz="half" idx="2"/>
          </p:nvPr>
        </p:nvSpPr>
        <p:spPr/>
        <p:txBody>
          <a:bodyPr>
            <a:normAutofit fontScale="77500" lnSpcReduction="20000"/>
          </a:bodyPr>
          <a:lstStyle/>
          <a:p>
            <a:pPr algn="l">
              <a:buFont typeface="Wingdings" pitchFamily="2" charset="2"/>
              <a:buAutoNum type="arabicPeriod"/>
            </a:pPr>
            <a:r>
              <a:rPr lang="en-US" altLang="en-US" sz="1800" dirty="0"/>
              <a:t>[437 ppm] </a:t>
            </a:r>
            <a:r>
              <a:rPr lang="en-US" altLang="en-US" sz="1800" dirty="0">
                <a:sym typeface="Symbol" pitchFamily="18" charset="2"/>
              </a:rPr>
              <a:t> </a:t>
            </a:r>
            <a:r>
              <a:rPr lang="en-US" altLang="en-US" sz="1800" dirty="0"/>
              <a:t>[17.1 ppm/grain/gal] = 25.56 grains/gal</a:t>
            </a:r>
          </a:p>
          <a:p>
            <a:pPr algn="l">
              <a:buFont typeface="Wingdings" pitchFamily="2" charset="2"/>
              <a:buAutoNum type="arabicPeriod"/>
            </a:pPr>
            <a:r>
              <a:rPr lang="en-US" altLang="en-US" sz="1800" dirty="0"/>
              <a:t>[25.56 gr/gal] </a:t>
            </a:r>
            <a:r>
              <a:rPr lang="en-US" altLang="en-US" sz="1800" dirty="0">
                <a:sym typeface="Symbol" pitchFamily="18" charset="2"/>
              </a:rPr>
              <a:t></a:t>
            </a:r>
            <a:r>
              <a:rPr lang="en-US" altLang="en-US" sz="1800" dirty="0"/>
              <a:t> [32 gal/min] </a:t>
            </a:r>
            <a:r>
              <a:rPr lang="en-US" altLang="en-US" sz="1800" dirty="0">
                <a:sym typeface="Symbol" pitchFamily="18" charset="2"/>
              </a:rPr>
              <a:t></a:t>
            </a:r>
            <a:r>
              <a:rPr lang="en-US" altLang="en-US" sz="1800" dirty="0"/>
              <a:t> [1,440 min/day] = 1,177,805 gr/day</a:t>
            </a:r>
          </a:p>
          <a:p>
            <a:pPr algn="l">
              <a:buFont typeface="Wingdings" pitchFamily="2" charset="2"/>
              <a:buAutoNum type="arabicPeriod"/>
            </a:pPr>
            <a:r>
              <a:rPr lang="en-US" altLang="en-US" sz="1800" dirty="0"/>
              <a:t>From Data Sheet: 10 </a:t>
            </a:r>
            <a:r>
              <a:rPr lang="en-US" altLang="en-US" sz="1800" dirty="0" err="1"/>
              <a:t>lb</a:t>
            </a:r>
            <a:r>
              <a:rPr lang="en-US" altLang="en-US" sz="1800" dirty="0"/>
              <a:t>/ft</a:t>
            </a:r>
            <a:r>
              <a:rPr lang="en-US" altLang="en-US" sz="1800" baseline="30000" dirty="0"/>
              <a:t>3</a:t>
            </a:r>
            <a:r>
              <a:rPr lang="en-US" altLang="en-US" sz="1800" dirty="0"/>
              <a:t> = 25,000 grains/ft</a:t>
            </a:r>
            <a:r>
              <a:rPr lang="en-US" altLang="en-US" sz="1800" baseline="30000" dirty="0"/>
              <a:t>3</a:t>
            </a:r>
          </a:p>
          <a:p>
            <a:pPr algn="l">
              <a:buFont typeface="Wingdings" pitchFamily="2" charset="2"/>
              <a:buAutoNum type="arabicPeriod"/>
            </a:pPr>
            <a:r>
              <a:rPr lang="en-US" altLang="en-US" sz="1800" dirty="0"/>
              <a:t>[1,177,805 grain/day] </a:t>
            </a:r>
            <a:r>
              <a:rPr lang="en-US" altLang="en-US" sz="1800" dirty="0">
                <a:sym typeface="Symbol" pitchFamily="18" charset="2"/>
              </a:rPr>
              <a:t></a:t>
            </a:r>
            <a:r>
              <a:rPr lang="en-US" altLang="en-US" sz="1800" dirty="0"/>
              <a:t> [25,000 grains/ft</a:t>
            </a:r>
            <a:r>
              <a:rPr lang="en-US" altLang="en-US" sz="1800" baseline="30000" dirty="0"/>
              <a:t>3</a:t>
            </a:r>
            <a:r>
              <a:rPr lang="en-US" altLang="en-US" sz="1800" dirty="0"/>
              <a:t>] = 47.11 ft</a:t>
            </a:r>
            <a:r>
              <a:rPr lang="en-US" altLang="en-US" sz="1800" baseline="30000" dirty="0"/>
              <a:t>3</a:t>
            </a:r>
            <a:r>
              <a:rPr lang="en-US" altLang="en-US" sz="1800" dirty="0"/>
              <a:t>/day</a:t>
            </a:r>
          </a:p>
          <a:p>
            <a:pPr algn="l">
              <a:buFont typeface="Wingdings" pitchFamily="2" charset="2"/>
              <a:buAutoNum type="arabicPeriod"/>
            </a:pPr>
            <a:r>
              <a:rPr lang="en-US" altLang="en-US" sz="1800" dirty="0"/>
              <a:t>Vessel regenerations per day = 1</a:t>
            </a:r>
          </a:p>
          <a:p>
            <a:pPr algn="l">
              <a:lnSpc>
                <a:spcPct val="90000"/>
              </a:lnSpc>
              <a:buFont typeface="Wingdings" pitchFamily="2" charset="2"/>
              <a:buAutoNum type="arabicPeriod"/>
            </a:pPr>
            <a:r>
              <a:rPr lang="en-US" altLang="en-US" sz="1800" b="1" dirty="0"/>
              <a:t>Determine vessel configuration</a:t>
            </a:r>
          </a:p>
          <a:p>
            <a:pPr marL="762000" lvl="1" indent="-304800">
              <a:lnSpc>
                <a:spcPct val="90000"/>
              </a:lnSpc>
            </a:pPr>
            <a:r>
              <a:rPr lang="en-US" altLang="en-US" sz="1800" b="1" dirty="0"/>
              <a:t>Simplex: [47.1 ft</a:t>
            </a:r>
            <a:r>
              <a:rPr lang="en-US" altLang="en-US" sz="1800" b="1" baseline="30000" dirty="0"/>
              <a:t>3</a:t>
            </a:r>
            <a:r>
              <a:rPr lang="en-US" altLang="en-US" sz="1800" b="1" dirty="0"/>
              <a:t>/day] </a:t>
            </a:r>
            <a:r>
              <a:rPr lang="en-US" altLang="en-US" sz="1800" b="1" dirty="0">
                <a:sym typeface="Symbol" pitchFamily="18" charset="2"/>
              </a:rPr>
              <a:t></a:t>
            </a:r>
            <a:r>
              <a:rPr lang="en-US" altLang="en-US" sz="1800" b="1" dirty="0"/>
              <a:t> [1] = 47.1 ft</a:t>
            </a:r>
            <a:r>
              <a:rPr lang="en-US" altLang="en-US" sz="1800" b="1" baseline="30000" dirty="0"/>
              <a:t>3</a:t>
            </a:r>
          </a:p>
          <a:p>
            <a:pPr>
              <a:lnSpc>
                <a:spcPct val="90000"/>
              </a:lnSpc>
            </a:pPr>
            <a:r>
              <a:rPr lang="en-US" altLang="en-US" sz="1800" b="1" dirty="0"/>
              <a:t>	What if we could live with 2 vessel regenerations per day?</a:t>
            </a:r>
          </a:p>
          <a:p>
            <a:pPr marL="762000" lvl="1" indent="-304800">
              <a:lnSpc>
                <a:spcPct val="90000"/>
              </a:lnSpc>
            </a:pPr>
            <a:r>
              <a:rPr lang="en-US" altLang="en-US" sz="1800" b="1" dirty="0"/>
              <a:t>[47.1 </a:t>
            </a:r>
            <a:r>
              <a:rPr lang="en-US" altLang="en-US" sz="1800" b="1" dirty="0">
                <a:sym typeface="Symbol" pitchFamily="18" charset="2"/>
              </a:rPr>
              <a:t>f</a:t>
            </a:r>
            <a:r>
              <a:rPr lang="en-US" altLang="en-US" sz="1800" b="1" dirty="0"/>
              <a:t>t</a:t>
            </a:r>
            <a:r>
              <a:rPr lang="en-US" altLang="en-US" sz="1800" b="1" baseline="30000" dirty="0"/>
              <a:t>3</a:t>
            </a:r>
            <a:r>
              <a:rPr lang="en-US" altLang="en-US" sz="1800" b="1" dirty="0"/>
              <a:t>/day] </a:t>
            </a:r>
            <a:r>
              <a:rPr lang="en-US" altLang="en-US" sz="1800" b="1" dirty="0">
                <a:sym typeface="Symbol" pitchFamily="18" charset="2"/>
              </a:rPr>
              <a:t> [2</a:t>
            </a:r>
            <a:r>
              <a:rPr lang="en-US" altLang="en-US" sz="1800" b="1" dirty="0"/>
              <a:t>] = 23.55 ft</a:t>
            </a:r>
            <a:r>
              <a:rPr lang="en-US" altLang="en-US" sz="1800" b="1" baseline="30000" dirty="0"/>
              <a:t>3</a:t>
            </a:r>
            <a:endParaRPr lang="en-US" altLang="en-US" sz="1800" b="1" baseline="30000" dirty="0">
              <a:sym typeface="Wingdings" pitchFamily="2" charset="2"/>
            </a:endParaRPr>
          </a:p>
          <a:p>
            <a:pPr marL="762000" lvl="1" indent="-304800">
              <a:lnSpc>
                <a:spcPct val="90000"/>
              </a:lnSpc>
            </a:pPr>
            <a:r>
              <a:rPr lang="en-US" altLang="en-US" sz="1800" b="1" dirty="0"/>
              <a:t>Simplex; Twin; Duplex</a:t>
            </a:r>
            <a:endParaRPr lang="en-US" dirty="0"/>
          </a:p>
        </p:txBody>
      </p:sp>
      <p:sp>
        <p:nvSpPr>
          <p:cNvPr id="5" name="Slide Number Placeholder 4">
            <a:extLst>
              <a:ext uri="{FF2B5EF4-FFF2-40B4-BE49-F238E27FC236}">
                <a16:creationId xmlns:a16="http://schemas.microsoft.com/office/drawing/2014/main" id="{F07BD6C9-4B60-4D37-8CEB-B25202142F5B}"/>
              </a:ext>
            </a:extLst>
          </p:cNvPr>
          <p:cNvSpPr>
            <a:spLocks noGrp="1"/>
          </p:cNvSpPr>
          <p:nvPr>
            <p:ph type="sldNum" sz="quarter" idx="12"/>
          </p:nvPr>
        </p:nvSpPr>
        <p:spPr/>
        <p:txBody>
          <a:bodyPr/>
          <a:lstStyle/>
          <a:p>
            <a:fld id="{6D22F896-40B5-4ADD-8801-0D06FADFA095}" type="slidenum">
              <a:rPr lang="en-US" smtClean="0"/>
              <a:t>17</a:t>
            </a:fld>
            <a:endParaRPr lang="en-US" dirty="0"/>
          </a:p>
        </p:txBody>
      </p:sp>
    </p:spTree>
    <p:extLst>
      <p:ext uri="{BB962C8B-B14F-4D97-AF65-F5344CB8AC3E}">
        <p14:creationId xmlns:p14="http://schemas.microsoft.com/office/powerpoint/2010/main" val="1332829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E05A12F-8960-4151-A9D8-C3DD74A92396}"/>
              </a:ext>
            </a:extLst>
          </p:cNvPr>
          <p:cNvSpPr>
            <a:spLocks noGrp="1"/>
          </p:cNvSpPr>
          <p:nvPr>
            <p:ph type="sldNum" sz="quarter" idx="12"/>
          </p:nvPr>
        </p:nvSpPr>
        <p:spPr/>
        <p:txBody>
          <a:bodyPr/>
          <a:lstStyle/>
          <a:p>
            <a:fld id="{6D22F896-40B5-4ADD-8801-0D06FADFA095}" type="slidenum">
              <a:rPr lang="en-US" smtClean="0"/>
              <a:t>18</a:t>
            </a:fld>
            <a:endParaRPr lang="en-US" dirty="0"/>
          </a:p>
        </p:txBody>
      </p:sp>
      <p:pic>
        <p:nvPicPr>
          <p:cNvPr id="7" name="Picture 6">
            <a:extLst>
              <a:ext uri="{FF2B5EF4-FFF2-40B4-BE49-F238E27FC236}">
                <a16:creationId xmlns:a16="http://schemas.microsoft.com/office/drawing/2014/main" id="{DBE40F3B-4D04-4EBF-98D6-8F6CB39FF113}"/>
              </a:ext>
            </a:extLst>
          </p:cNvPr>
          <p:cNvPicPr>
            <a:picLocks noChangeAspect="1"/>
          </p:cNvPicPr>
          <p:nvPr/>
        </p:nvPicPr>
        <p:blipFill>
          <a:blip r:embed="rId2"/>
          <a:stretch>
            <a:fillRect/>
          </a:stretch>
        </p:blipFill>
        <p:spPr>
          <a:xfrm>
            <a:off x="3446318" y="0"/>
            <a:ext cx="5299364" cy="6858000"/>
          </a:xfrm>
          <a:prstGeom prst="rect">
            <a:avLst/>
          </a:prstGeom>
        </p:spPr>
      </p:pic>
    </p:spTree>
    <p:extLst>
      <p:ext uri="{BB962C8B-B14F-4D97-AF65-F5344CB8AC3E}">
        <p14:creationId xmlns:p14="http://schemas.microsoft.com/office/powerpoint/2010/main" val="1644119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D4592-1FBD-4FF1-8A6F-B0BE0E99961E}"/>
              </a:ext>
            </a:extLst>
          </p:cNvPr>
          <p:cNvSpPr>
            <a:spLocks noGrp="1"/>
          </p:cNvSpPr>
          <p:nvPr>
            <p:ph type="title"/>
          </p:nvPr>
        </p:nvSpPr>
        <p:spPr/>
        <p:txBody>
          <a:bodyPr/>
          <a:lstStyle/>
          <a:p>
            <a:r>
              <a:rPr lang="en-US" dirty="0"/>
              <a:t>What does a water softener do?</a:t>
            </a:r>
          </a:p>
        </p:txBody>
      </p:sp>
      <p:sp>
        <p:nvSpPr>
          <p:cNvPr id="3" name="Content Placeholder 2">
            <a:extLst>
              <a:ext uri="{FF2B5EF4-FFF2-40B4-BE49-F238E27FC236}">
                <a16:creationId xmlns:a16="http://schemas.microsoft.com/office/drawing/2014/main" id="{27DFE6DA-6873-48FA-8FF4-FB964E3671FE}"/>
              </a:ext>
            </a:extLst>
          </p:cNvPr>
          <p:cNvSpPr>
            <a:spLocks noGrp="1"/>
          </p:cNvSpPr>
          <p:nvPr>
            <p:ph sz="quarter" idx="13"/>
          </p:nvPr>
        </p:nvSpPr>
        <p:spPr>
          <a:xfrm>
            <a:off x="913774" y="2367093"/>
            <a:ext cx="10363826" cy="2933778"/>
          </a:xfrm>
        </p:spPr>
        <p:txBody>
          <a:bodyPr/>
          <a:lstStyle/>
          <a:p>
            <a:r>
              <a:rPr lang="en-US" dirty="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rPr>
              <a:t>Water softening is the removal of calcium, magnesium, and certain other metal cations in hard water. The resulting soft water requires less chemical for the same cleaning effort, as chemical is not wasted on calcium ions. Soft water also extends the lifetime of plumbing by reducing or eliminating scale build-up in pipes and fittings. Water softening is usually achieved using ion-exchange resins.</a:t>
            </a:r>
          </a:p>
          <a:p>
            <a:endParaRPr lang="en-US" dirty="0"/>
          </a:p>
        </p:txBody>
      </p:sp>
      <p:sp>
        <p:nvSpPr>
          <p:cNvPr id="4" name="Slide Number Placeholder 3">
            <a:extLst>
              <a:ext uri="{FF2B5EF4-FFF2-40B4-BE49-F238E27FC236}">
                <a16:creationId xmlns:a16="http://schemas.microsoft.com/office/drawing/2014/main" id="{5CFF6D69-5B67-47C4-974E-4A1A252E3BFF}"/>
              </a:ext>
            </a:extLst>
          </p:cNvPr>
          <p:cNvSpPr>
            <a:spLocks noGrp="1"/>
          </p:cNvSpPr>
          <p:nvPr>
            <p:ph type="sldNum" sz="quarter" idx="12"/>
          </p:nvPr>
        </p:nvSpPr>
        <p:spPr/>
        <p:txBody>
          <a:bodyPr/>
          <a:lstStyle/>
          <a:p>
            <a:fld id="{6D22F896-40B5-4ADD-8801-0D06FADFA095}" type="slidenum">
              <a:rPr lang="en-US" smtClean="0"/>
              <a:t>2</a:t>
            </a:fld>
            <a:endParaRPr lang="en-US" dirty="0"/>
          </a:p>
        </p:txBody>
      </p:sp>
    </p:spTree>
    <p:extLst>
      <p:ext uri="{BB962C8B-B14F-4D97-AF65-F5344CB8AC3E}">
        <p14:creationId xmlns:p14="http://schemas.microsoft.com/office/powerpoint/2010/main" val="293428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4000"/>
                <a:shade val="100000"/>
                <a:hueMod val="92000"/>
                <a:satMod val="180000"/>
                <a:lumMod val="114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64276B8-1A41-49DE-90A7-F070B4B6A4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a:extLst>
              <a:ext uri="{FF2B5EF4-FFF2-40B4-BE49-F238E27FC236}">
                <a16:creationId xmlns:a16="http://schemas.microsoft.com/office/drawing/2014/main" id="{5F7C92F8-CFE7-4D8A-AB04-2C4288002E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5">
            <a:extLst>
              <a:ext uri="{FF2B5EF4-FFF2-40B4-BE49-F238E27FC236}">
                <a16:creationId xmlns:a16="http://schemas.microsoft.com/office/drawing/2014/main" id="{1083B275-A596-4EED-87E2-54B38A3A9FBB}"/>
              </a:ext>
            </a:extLst>
          </p:cNvPr>
          <p:cNvPicPr>
            <a:picLocks noChangeAspect="1"/>
          </p:cNvPicPr>
          <p:nvPr/>
        </p:nvPicPr>
        <p:blipFill>
          <a:blip r:embed="rId3"/>
          <a:stretch>
            <a:fillRect/>
          </a:stretch>
        </p:blipFill>
        <p:spPr>
          <a:xfrm>
            <a:off x="8251586" y="618517"/>
            <a:ext cx="3166809" cy="5629884"/>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8" name="Picture 17">
            <a:extLst>
              <a:ext uri="{FF2B5EF4-FFF2-40B4-BE49-F238E27FC236}">
                <a16:creationId xmlns:a16="http://schemas.microsoft.com/office/drawing/2014/main" id="{957CD5CB-E727-4276-ADCF-AF9E5E638D7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7A84912-4E76-40A4-A023-FA98C0193286}"/>
              </a:ext>
            </a:extLst>
          </p:cNvPr>
          <p:cNvSpPr>
            <a:spLocks noGrp="1"/>
          </p:cNvSpPr>
          <p:nvPr>
            <p:ph type="title"/>
          </p:nvPr>
        </p:nvSpPr>
        <p:spPr>
          <a:xfrm>
            <a:off x="913776" y="640831"/>
            <a:ext cx="6564205" cy="1573863"/>
          </a:xfrm>
        </p:spPr>
        <p:txBody>
          <a:bodyPr>
            <a:normAutofit/>
          </a:bodyPr>
          <a:lstStyle/>
          <a:p>
            <a:r>
              <a:rPr lang="en-US" dirty="0"/>
              <a:t>Water usage</a:t>
            </a:r>
          </a:p>
        </p:txBody>
      </p:sp>
      <p:sp>
        <p:nvSpPr>
          <p:cNvPr id="11" name="Content Placeholder 10">
            <a:extLst>
              <a:ext uri="{FF2B5EF4-FFF2-40B4-BE49-F238E27FC236}">
                <a16:creationId xmlns:a16="http://schemas.microsoft.com/office/drawing/2014/main" id="{B75AFAA6-26FF-439B-BF1A-83CD03410817}"/>
              </a:ext>
            </a:extLst>
          </p:cNvPr>
          <p:cNvSpPr>
            <a:spLocks noGrp="1"/>
          </p:cNvSpPr>
          <p:nvPr>
            <p:ph sz="quarter" idx="13"/>
          </p:nvPr>
        </p:nvSpPr>
        <p:spPr>
          <a:xfrm>
            <a:off x="913774" y="2367092"/>
            <a:ext cx="6564207" cy="3881309"/>
          </a:xfrm>
        </p:spPr>
        <p:txBody>
          <a:bodyPr>
            <a:normAutofit/>
          </a:bodyPr>
          <a:lstStyle/>
          <a:p>
            <a:r>
              <a:rPr lang="en-US" dirty="0"/>
              <a:t>The thermal efficiency and longevity of the cooling tower and equipment depend on the proper management of recirculated water. Water leaves a cooling tower system in one of four ways.</a:t>
            </a:r>
          </a:p>
          <a:p>
            <a:pPr lvl="1"/>
            <a:r>
              <a:rPr lang="en-US" dirty="0"/>
              <a:t>Evaporation</a:t>
            </a:r>
          </a:p>
          <a:p>
            <a:pPr lvl="1"/>
            <a:r>
              <a:rPr lang="en-US" dirty="0"/>
              <a:t>Drift</a:t>
            </a:r>
          </a:p>
          <a:p>
            <a:pPr lvl="1"/>
            <a:r>
              <a:rPr lang="en-US" dirty="0"/>
              <a:t>Blowdown</a:t>
            </a:r>
          </a:p>
          <a:p>
            <a:pPr lvl="1"/>
            <a:r>
              <a:rPr lang="en-US" dirty="0"/>
              <a:t>Leaks &amp; overflows</a:t>
            </a:r>
          </a:p>
          <a:p>
            <a:pPr lvl="1"/>
            <a:endParaRPr lang="en-US" dirty="0"/>
          </a:p>
        </p:txBody>
      </p:sp>
      <p:sp>
        <p:nvSpPr>
          <p:cNvPr id="4" name="Slide Number Placeholder 3">
            <a:extLst>
              <a:ext uri="{FF2B5EF4-FFF2-40B4-BE49-F238E27FC236}">
                <a16:creationId xmlns:a16="http://schemas.microsoft.com/office/drawing/2014/main" id="{ACE0A340-29C3-41C8-B4E2-AFF41BED1EA2}"/>
              </a:ext>
            </a:extLst>
          </p:cNvPr>
          <p:cNvSpPr>
            <a:spLocks noGrp="1"/>
          </p:cNvSpPr>
          <p:nvPr>
            <p:ph type="sldNum" sz="quarter" idx="12"/>
          </p:nvPr>
        </p:nvSpPr>
        <p:spPr>
          <a:xfrm>
            <a:off x="10514011" y="6265130"/>
            <a:ext cx="764215" cy="365125"/>
          </a:xfrm>
        </p:spPr>
        <p:txBody>
          <a:bodyPr>
            <a:normAutofit/>
          </a:bodyPr>
          <a:lstStyle/>
          <a:p>
            <a:pPr>
              <a:spcAft>
                <a:spcPts val="600"/>
              </a:spcAft>
            </a:pPr>
            <a:fld id="{6D22F896-40B5-4ADD-8801-0D06FADFA095}" type="slidenum">
              <a:rPr lang="en-US" smtClean="0"/>
              <a:pPr>
                <a:spcAft>
                  <a:spcPts val="600"/>
                </a:spcAft>
              </a:pPr>
              <a:t>3</a:t>
            </a:fld>
            <a:endParaRPr lang="en-US"/>
          </a:p>
        </p:txBody>
      </p:sp>
    </p:spTree>
    <p:extLst>
      <p:ext uri="{BB962C8B-B14F-4D97-AF65-F5344CB8AC3E}">
        <p14:creationId xmlns:p14="http://schemas.microsoft.com/office/powerpoint/2010/main" val="1244578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F8909-5307-4CD4-ADCC-F716EDF25DD0}"/>
              </a:ext>
            </a:extLst>
          </p:cNvPr>
          <p:cNvSpPr>
            <a:spLocks noGrp="1"/>
          </p:cNvSpPr>
          <p:nvPr>
            <p:ph type="title"/>
          </p:nvPr>
        </p:nvSpPr>
        <p:spPr/>
        <p:txBody>
          <a:bodyPr/>
          <a:lstStyle/>
          <a:p>
            <a:r>
              <a:rPr lang="en-US" dirty="0"/>
              <a:t>Water replacement </a:t>
            </a:r>
          </a:p>
        </p:txBody>
      </p:sp>
      <p:pic>
        <p:nvPicPr>
          <p:cNvPr id="7" name="Picture Placeholder 6">
            <a:extLst>
              <a:ext uri="{FF2B5EF4-FFF2-40B4-BE49-F238E27FC236}">
                <a16:creationId xmlns:a16="http://schemas.microsoft.com/office/drawing/2014/main" id="{25269FC2-B506-42EA-A7D4-FB78B4110BF1}"/>
              </a:ext>
            </a:extLst>
          </p:cNvPr>
          <p:cNvPicPr>
            <a:picLocks noGrp="1" noChangeAspect="1"/>
          </p:cNvPicPr>
          <p:nvPr>
            <p:ph type="pic" idx="1"/>
          </p:nvPr>
        </p:nvPicPr>
        <p:blipFill>
          <a:blip r:embed="rId2"/>
          <a:srcRect l="5220" r="5220"/>
          <a:stretch>
            <a:fillRect/>
          </a:stretch>
        </p:blipFill>
        <p:spPr>
          <a:xfrm rot="5400000">
            <a:off x="6462713" y="1573213"/>
            <a:ext cx="5181600" cy="3254375"/>
          </a:xfrm>
        </p:spPr>
      </p:pic>
      <p:sp>
        <p:nvSpPr>
          <p:cNvPr id="3" name="Content Placeholder 2">
            <a:extLst>
              <a:ext uri="{FF2B5EF4-FFF2-40B4-BE49-F238E27FC236}">
                <a16:creationId xmlns:a16="http://schemas.microsoft.com/office/drawing/2014/main" id="{E0929D7B-C1A1-49A8-947A-0608BBDCB401}"/>
              </a:ext>
            </a:extLst>
          </p:cNvPr>
          <p:cNvSpPr>
            <a:spLocks noGrp="1"/>
          </p:cNvSpPr>
          <p:nvPr>
            <p:ph type="body" sz="half" idx="2"/>
          </p:nvPr>
        </p:nvSpPr>
        <p:spPr/>
        <p:txBody>
          <a:bodyPr/>
          <a:lstStyle/>
          <a:p>
            <a:r>
              <a:rPr lang="en-US" dirty="0"/>
              <a:t>From a water efficiency standpoint, you want to maximize cycles of concentration. This will minimize blowdown water quantity and reduce make-up water demand. However, this can only be done within the constraints of your make-up water and cooling tower water chemistry. Dissolved solids increase as cycles of concentration increase, which can cause scale and corrosion problems unless carefully controlled.</a:t>
            </a:r>
          </a:p>
        </p:txBody>
      </p:sp>
      <p:sp>
        <p:nvSpPr>
          <p:cNvPr id="4" name="Slide Number Placeholder 3">
            <a:extLst>
              <a:ext uri="{FF2B5EF4-FFF2-40B4-BE49-F238E27FC236}">
                <a16:creationId xmlns:a16="http://schemas.microsoft.com/office/drawing/2014/main" id="{78735493-043D-4F52-8603-466FFA5C88A1}"/>
              </a:ext>
            </a:extLst>
          </p:cNvPr>
          <p:cNvSpPr>
            <a:spLocks noGrp="1"/>
          </p:cNvSpPr>
          <p:nvPr>
            <p:ph type="sldNum" sz="quarter" idx="12"/>
          </p:nvPr>
        </p:nvSpPr>
        <p:spPr/>
        <p:txBody>
          <a:bodyPr/>
          <a:lstStyle/>
          <a:p>
            <a:fld id="{6D22F896-40B5-4ADD-8801-0D06FADFA095}" type="slidenum">
              <a:rPr lang="en-US" smtClean="0"/>
              <a:t>4</a:t>
            </a:fld>
            <a:endParaRPr lang="en-US" dirty="0"/>
          </a:p>
        </p:txBody>
      </p:sp>
    </p:spTree>
    <p:extLst>
      <p:ext uri="{BB962C8B-B14F-4D97-AF65-F5344CB8AC3E}">
        <p14:creationId xmlns:p14="http://schemas.microsoft.com/office/powerpoint/2010/main" val="2647183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8F46C-28AB-477E-AB41-BD781BF0D278}"/>
              </a:ext>
            </a:extLst>
          </p:cNvPr>
          <p:cNvSpPr>
            <a:spLocks noGrp="1"/>
          </p:cNvSpPr>
          <p:nvPr>
            <p:ph type="title"/>
          </p:nvPr>
        </p:nvSpPr>
        <p:spPr>
          <a:xfrm>
            <a:off x="913774" y="609600"/>
            <a:ext cx="5934969" cy="1232452"/>
          </a:xfrm>
        </p:spPr>
        <p:txBody>
          <a:bodyPr/>
          <a:lstStyle/>
          <a:p>
            <a:r>
              <a:rPr lang="en-US" dirty="0"/>
              <a:t>Rendering feed water non-scaling</a:t>
            </a:r>
          </a:p>
        </p:txBody>
      </p:sp>
      <p:pic>
        <p:nvPicPr>
          <p:cNvPr id="7" name="Picture Placeholder 6" descr="A close up of a hand&#10;&#10;Description automatically generated">
            <a:extLst>
              <a:ext uri="{FF2B5EF4-FFF2-40B4-BE49-F238E27FC236}">
                <a16:creationId xmlns:a16="http://schemas.microsoft.com/office/drawing/2014/main" id="{1EAF9F18-13E7-4615-8E34-97595F4F9E3C}"/>
              </a:ext>
            </a:extLst>
          </p:cNvPr>
          <p:cNvPicPr>
            <a:picLocks noGrp="1" noChangeAspect="1"/>
          </p:cNvPicPr>
          <p:nvPr>
            <p:ph type="pic" idx="1"/>
          </p:nvPr>
        </p:nvPicPr>
        <p:blipFill>
          <a:blip r:embed="rId2"/>
          <a:srcRect l="18581" r="18581"/>
          <a:stretch>
            <a:fillRect/>
          </a:stretch>
        </p:blipFill>
        <p:spPr/>
      </p:pic>
      <p:sp>
        <p:nvSpPr>
          <p:cNvPr id="4" name="Text Placeholder 3">
            <a:extLst>
              <a:ext uri="{FF2B5EF4-FFF2-40B4-BE49-F238E27FC236}">
                <a16:creationId xmlns:a16="http://schemas.microsoft.com/office/drawing/2014/main" id="{2C2439A1-EA7D-43CD-A9A9-BE3730268875}"/>
              </a:ext>
            </a:extLst>
          </p:cNvPr>
          <p:cNvSpPr>
            <a:spLocks noGrp="1"/>
          </p:cNvSpPr>
          <p:nvPr>
            <p:ph type="body" sz="half" idx="2"/>
          </p:nvPr>
        </p:nvSpPr>
        <p:spPr/>
        <p:txBody>
          <a:bodyPr/>
          <a:lstStyle/>
          <a:p>
            <a:r>
              <a:rPr lang="en-US" dirty="0"/>
              <a:t>Use of softened water immediately reduces the scale potential of the cooling water, rendering it non‑scale forming, if maintained, while typically eliminating further need for pH control via feed of corrosive, dangerous-to-handle acids.</a:t>
            </a:r>
          </a:p>
        </p:txBody>
      </p:sp>
      <p:sp>
        <p:nvSpPr>
          <p:cNvPr id="5" name="Slide Number Placeholder 4">
            <a:extLst>
              <a:ext uri="{FF2B5EF4-FFF2-40B4-BE49-F238E27FC236}">
                <a16:creationId xmlns:a16="http://schemas.microsoft.com/office/drawing/2014/main" id="{6BE7AB2D-6AB4-4D1E-9B66-938D439F3FCB}"/>
              </a:ext>
            </a:extLst>
          </p:cNvPr>
          <p:cNvSpPr>
            <a:spLocks noGrp="1"/>
          </p:cNvSpPr>
          <p:nvPr>
            <p:ph type="sldNum" sz="quarter" idx="12"/>
          </p:nvPr>
        </p:nvSpPr>
        <p:spPr/>
        <p:txBody>
          <a:bodyPr/>
          <a:lstStyle/>
          <a:p>
            <a:fld id="{6D22F896-40B5-4ADD-8801-0D06FADFA095}" type="slidenum">
              <a:rPr lang="en-US" smtClean="0"/>
              <a:t>5</a:t>
            </a:fld>
            <a:endParaRPr lang="en-US" dirty="0"/>
          </a:p>
        </p:txBody>
      </p:sp>
    </p:spTree>
    <p:extLst>
      <p:ext uri="{BB962C8B-B14F-4D97-AF65-F5344CB8AC3E}">
        <p14:creationId xmlns:p14="http://schemas.microsoft.com/office/powerpoint/2010/main" val="583884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9EC3D-9BCB-4487-AC03-B23D409936B8}"/>
              </a:ext>
            </a:extLst>
          </p:cNvPr>
          <p:cNvSpPr>
            <a:spLocks noGrp="1"/>
          </p:cNvSpPr>
          <p:nvPr>
            <p:ph type="title"/>
          </p:nvPr>
        </p:nvSpPr>
        <p:spPr>
          <a:xfrm>
            <a:off x="913774" y="609600"/>
            <a:ext cx="5934969" cy="1086678"/>
          </a:xfrm>
        </p:spPr>
        <p:txBody>
          <a:bodyPr/>
          <a:lstStyle/>
          <a:p>
            <a:r>
              <a:rPr lang="en-US" dirty="0"/>
              <a:t>Increased cycle of concentration issues</a:t>
            </a:r>
          </a:p>
        </p:txBody>
      </p:sp>
      <p:pic>
        <p:nvPicPr>
          <p:cNvPr id="7" name="Picture Placeholder 6" descr="A picture containing indoor, table, sitting&#10;&#10;Description automatically generated">
            <a:extLst>
              <a:ext uri="{FF2B5EF4-FFF2-40B4-BE49-F238E27FC236}">
                <a16:creationId xmlns:a16="http://schemas.microsoft.com/office/drawing/2014/main" id="{24E7A284-9CAC-4264-885C-BF4356E346CA}"/>
              </a:ext>
            </a:extLst>
          </p:cNvPr>
          <p:cNvPicPr>
            <a:picLocks noGrp="1" noChangeAspect="1"/>
          </p:cNvPicPr>
          <p:nvPr>
            <p:ph type="pic" idx="1"/>
          </p:nvPr>
        </p:nvPicPr>
        <p:blipFill>
          <a:blip r:embed="rId2"/>
          <a:srcRect l="29054" r="29054"/>
          <a:stretch>
            <a:fillRect/>
          </a:stretch>
        </p:blipFill>
        <p:spPr/>
      </p:pic>
      <p:sp>
        <p:nvSpPr>
          <p:cNvPr id="4" name="Text Placeholder 3">
            <a:extLst>
              <a:ext uri="{FF2B5EF4-FFF2-40B4-BE49-F238E27FC236}">
                <a16:creationId xmlns:a16="http://schemas.microsoft.com/office/drawing/2014/main" id="{FC672D58-17E9-47D0-91F9-E5447C746F62}"/>
              </a:ext>
            </a:extLst>
          </p:cNvPr>
          <p:cNvSpPr>
            <a:spLocks noGrp="1"/>
          </p:cNvSpPr>
          <p:nvPr>
            <p:ph type="body" sz="half" idx="2"/>
          </p:nvPr>
        </p:nvSpPr>
        <p:spPr/>
        <p:txBody>
          <a:bodyPr/>
          <a:lstStyle/>
          <a:p>
            <a:r>
              <a:rPr lang="en-US" dirty="0"/>
              <a:t> Unfortunately, increased COC also increases the concentration of hardness ions in the cooling water, making the cycled waters highly scale forming Formation of hardness scale in heat exchangers is unwanted, as even a small amount of scale will decrease the efficiency of heat transfer, resulting in increased power consumption for chiller operation and decreased productivity in industrial processes. In severe cases, scale can completely plug heat exchangers and piping.</a:t>
            </a:r>
          </a:p>
        </p:txBody>
      </p:sp>
      <p:sp>
        <p:nvSpPr>
          <p:cNvPr id="5" name="Slide Number Placeholder 4">
            <a:extLst>
              <a:ext uri="{FF2B5EF4-FFF2-40B4-BE49-F238E27FC236}">
                <a16:creationId xmlns:a16="http://schemas.microsoft.com/office/drawing/2014/main" id="{E0275794-500D-4ECD-93E5-21B5A945A786}"/>
              </a:ext>
            </a:extLst>
          </p:cNvPr>
          <p:cNvSpPr>
            <a:spLocks noGrp="1"/>
          </p:cNvSpPr>
          <p:nvPr>
            <p:ph type="sldNum" sz="quarter" idx="12"/>
          </p:nvPr>
        </p:nvSpPr>
        <p:spPr/>
        <p:txBody>
          <a:bodyPr/>
          <a:lstStyle/>
          <a:p>
            <a:fld id="{6D22F896-40B5-4ADD-8801-0D06FADFA095}" type="slidenum">
              <a:rPr lang="en-US" smtClean="0"/>
              <a:t>6</a:t>
            </a:fld>
            <a:endParaRPr lang="en-US" dirty="0"/>
          </a:p>
        </p:txBody>
      </p:sp>
    </p:spTree>
    <p:extLst>
      <p:ext uri="{BB962C8B-B14F-4D97-AF65-F5344CB8AC3E}">
        <p14:creationId xmlns:p14="http://schemas.microsoft.com/office/powerpoint/2010/main" val="2800050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0D187-8265-42F0-8BD0-AE0432415EE6}"/>
              </a:ext>
            </a:extLst>
          </p:cNvPr>
          <p:cNvSpPr>
            <a:spLocks noGrp="1"/>
          </p:cNvSpPr>
          <p:nvPr>
            <p:ph type="title"/>
          </p:nvPr>
        </p:nvSpPr>
        <p:spPr>
          <a:xfrm>
            <a:off x="913774" y="609600"/>
            <a:ext cx="5934969" cy="1285461"/>
          </a:xfrm>
        </p:spPr>
        <p:txBody>
          <a:bodyPr/>
          <a:lstStyle/>
          <a:p>
            <a:r>
              <a:rPr lang="en-US" dirty="0"/>
              <a:t>Soft water conserves water &amp; reduces operating cost</a:t>
            </a:r>
          </a:p>
        </p:txBody>
      </p:sp>
      <p:pic>
        <p:nvPicPr>
          <p:cNvPr id="7" name="Picture Placeholder 6" descr="A picture containing next, indoor, ground&#10;&#10;Description automatically generated">
            <a:extLst>
              <a:ext uri="{FF2B5EF4-FFF2-40B4-BE49-F238E27FC236}">
                <a16:creationId xmlns:a16="http://schemas.microsoft.com/office/drawing/2014/main" id="{326A35DF-8CD3-4236-9097-6FC42A57C4EA}"/>
              </a:ext>
            </a:extLst>
          </p:cNvPr>
          <p:cNvPicPr>
            <a:picLocks noGrp="1" noChangeAspect="1"/>
          </p:cNvPicPr>
          <p:nvPr>
            <p:ph type="pic" idx="1"/>
          </p:nvPr>
        </p:nvPicPr>
        <p:blipFill>
          <a:blip r:embed="rId2"/>
          <a:srcRect l="31703" r="31703"/>
          <a:stretch>
            <a:fillRect/>
          </a:stretch>
        </p:blipFill>
        <p:spPr>
          <a:xfrm>
            <a:off x="7424803" y="609601"/>
            <a:ext cx="3255358" cy="5181600"/>
          </a:xfrm>
        </p:spPr>
      </p:pic>
      <p:sp>
        <p:nvSpPr>
          <p:cNvPr id="4" name="Text Placeholder 3">
            <a:extLst>
              <a:ext uri="{FF2B5EF4-FFF2-40B4-BE49-F238E27FC236}">
                <a16:creationId xmlns:a16="http://schemas.microsoft.com/office/drawing/2014/main" id="{877FD7C7-74B3-4CF5-9616-702899A7E294}"/>
              </a:ext>
            </a:extLst>
          </p:cNvPr>
          <p:cNvSpPr>
            <a:spLocks noGrp="1"/>
          </p:cNvSpPr>
          <p:nvPr>
            <p:ph type="body" sz="half" idx="2"/>
          </p:nvPr>
        </p:nvSpPr>
        <p:spPr>
          <a:xfrm>
            <a:off x="913794" y="2199862"/>
            <a:ext cx="5934949" cy="3591338"/>
          </a:xfrm>
        </p:spPr>
        <p:txBody>
          <a:bodyPr>
            <a:normAutofit fontScale="85000" lnSpcReduction="10000"/>
          </a:bodyPr>
          <a:lstStyle/>
          <a:p>
            <a:pPr fontAlgn="base"/>
            <a:r>
              <a:rPr lang="en-US" dirty="0"/>
              <a:t>The purpose of a cooling tower is to conserve water. Cooling towers fulfill this purpose by rejecting waste heat to the atmosphere by evaporative cooling and then recycling the water back to the point of heat exchange where the cycle is repeated. As this process of evaporation and recycling continues, the cooling tower builds cycles of concentration.</a:t>
            </a:r>
          </a:p>
          <a:p>
            <a:pPr fontAlgn="base"/>
            <a:r>
              <a:rPr lang="en-US" dirty="0"/>
              <a:t>Cooling tower bleed (BD) is used to control and limit the cycles of concentration. Water lost by evaporation (E) is the other component of water consumption. The makeup (MU) demand is, therefore, the sum of the evaporation (E) plus the bleed (BD).</a:t>
            </a:r>
          </a:p>
          <a:p>
            <a:pPr fontAlgn="base"/>
            <a:r>
              <a:rPr lang="en-US" dirty="0"/>
              <a:t>Makeup (MU) = Evaporation (E) + Bleed (BD) (1)</a:t>
            </a:r>
          </a:p>
          <a:p>
            <a:pPr fontAlgn="base"/>
            <a:r>
              <a:rPr lang="en-US" dirty="0"/>
              <a:t>Cycles of Concentration (COC) = Makeup (MU) / Bleed (BD) (2)</a:t>
            </a:r>
          </a:p>
          <a:p>
            <a:endParaRPr lang="en-US" dirty="0"/>
          </a:p>
        </p:txBody>
      </p:sp>
      <p:sp>
        <p:nvSpPr>
          <p:cNvPr id="5" name="Slide Number Placeholder 4">
            <a:extLst>
              <a:ext uri="{FF2B5EF4-FFF2-40B4-BE49-F238E27FC236}">
                <a16:creationId xmlns:a16="http://schemas.microsoft.com/office/drawing/2014/main" id="{06C700A3-BC59-44DA-9769-569234D13AB2}"/>
              </a:ext>
            </a:extLst>
          </p:cNvPr>
          <p:cNvSpPr>
            <a:spLocks noGrp="1"/>
          </p:cNvSpPr>
          <p:nvPr>
            <p:ph type="sldNum" sz="quarter" idx="12"/>
          </p:nvPr>
        </p:nvSpPr>
        <p:spPr/>
        <p:txBody>
          <a:bodyPr/>
          <a:lstStyle/>
          <a:p>
            <a:fld id="{6D22F896-40B5-4ADD-8801-0D06FADFA095}" type="slidenum">
              <a:rPr lang="en-US" smtClean="0"/>
              <a:t>7</a:t>
            </a:fld>
            <a:endParaRPr lang="en-US" dirty="0"/>
          </a:p>
        </p:txBody>
      </p:sp>
    </p:spTree>
    <p:extLst>
      <p:ext uri="{BB962C8B-B14F-4D97-AF65-F5344CB8AC3E}">
        <p14:creationId xmlns:p14="http://schemas.microsoft.com/office/powerpoint/2010/main" val="3667571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495B6-0DBC-4A77-9F5C-DA8D40B2B7EA}"/>
              </a:ext>
            </a:extLst>
          </p:cNvPr>
          <p:cNvSpPr>
            <a:spLocks noGrp="1"/>
          </p:cNvSpPr>
          <p:nvPr>
            <p:ph type="title"/>
          </p:nvPr>
        </p:nvSpPr>
        <p:spPr>
          <a:xfrm>
            <a:off x="913774" y="609600"/>
            <a:ext cx="5934969" cy="1126435"/>
          </a:xfrm>
        </p:spPr>
        <p:txBody>
          <a:bodyPr/>
          <a:lstStyle/>
          <a:p>
            <a:r>
              <a:rPr lang="en-US" dirty="0"/>
              <a:t>Costs of operation</a:t>
            </a:r>
          </a:p>
        </p:txBody>
      </p:sp>
      <p:pic>
        <p:nvPicPr>
          <p:cNvPr id="7" name="Picture Placeholder 6" descr="A picture containing ground&#10;&#10;Description automatically generated">
            <a:extLst>
              <a:ext uri="{FF2B5EF4-FFF2-40B4-BE49-F238E27FC236}">
                <a16:creationId xmlns:a16="http://schemas.microsoft.com/office/drawing/2014/main" id="{849E2481-7C91-4494-939E-5617ED62F6DD}"/>
              </a:ext>
            </a:extLst>
          </p:cNvPr>
          <p:cNvPicPr>
            <a:picLocks noGrp="1" noChangeAspect="1"/>
          </p:cNvPicPr>
          <p:nvPr>
            <p:ph type="pic" idx="1"/>
          </p:nvPr>
        </p:nvPicPr>
        <p:blipFill>
          <a:blip r:embed="rId2"/>
          <a:srcRect l="26415" r="26415"/>
          <a:stretch>
            <a:fillRect/>
          </a:stretch>
        </p:blipFill>
        <p:spPr/>
      </p:pic>
      <p:sp>
        <p:nvSpPr>
          <p:cNvPr id="4" name="Text Placeholder 3">
            <a:extLst>
              <a:ext uri="{FF2B5EF4-FFF2-40B4-BE49-F238E27FC236}">
                <a16:creationId xmlns:a16="http://schemas.microsoft.com/office/drawing/2014/main" id="{16C72C19-3BAB-4180-A7DD-869AE5168B00}"/>
              </a:ext>
            </a:extLst>
          </p:cNvPr>
          <p:cNvSpPr>
            <a:spLocks noGrp="1"/>
          </p:cNvSpPr>
          <p:nvPr>
            <p:ph type="body" sz="half" idx="2"/>
          </p:nvPr>
        </p:nvSpPr>
        <p:spPr/>
        <p:txBody>
          <a:bodyPr/>
          <a:lstStyle/>
          <a:p>
            <a:r>
              <a:rPr lang="en-US" dirty="0"/>
              <a:t>Cooling tower blowdown is often the major water use in many facilities, as all blowdown from cooling tower operation must be replaced with fresh makeup water. Blowdown carries three costs</a:t>
            </a:r>
          </a:p>
          <a:p>
            <a:r>
              <a:rPr lang="en-US" dirty="0"/>
              <a:t>purchase price of the water </a:t>
            </a:r>
          </a:p>
          <a:p>
            <a:r>
              <a:rPr lang="en-US" dirty="0"/>
              <a:t>a sewerage charge for disposal </a:t>
            </a:r>
          </a:p>
          <a:p>
            <a:r>
              <a:rPr lang="en-US" dirty="0"/>
              <a:t>cost of water treatment chemicals. </a:t>
            </a:r>
          </a:p>
        </p:txBody>
      </p:sp>
      <p:sp>
        <p:nvSpPr>
          <p:cNvPr id="5" name="Slide Number Placeholder 4">
            <a:extLst>
              <a:ext uri="{FF2B5EF4-FFF2-40B4-BE49-F238E27FC236}">
                <a16:creationId xmlns:a16="http://schemas.microsoft.com/office/drawing/2014/main" id="{781F80B4-5F57-4933-AD0B-10755DCD111E}"/>
              </a:ext>
            </a:extLst>
          </p:cNvPr>
          <p:cNvSpPr>
            <a:spLocks noGrp="1"/>
          </p:cNvSpPr>
          <p:nvPr>
            <p:ph type="sldNum" sz="quarter" idx="12"/>
          </p:nvPr>
        </p:nvSpPr>
        <p:spPr/>
        <p:txBody>
          <a:bodyPr/>
          <a:lstStyle/>
          <a:p>
            <a:fld id="{6D22F896-40B5-4ADD-8801-0D06FADFA095}" type="slidenum">
              <a:rPr lang="en-US" smtClean="0"/>
              <a:t>8</a:t>
            </a:fld>
            <a:endParaRPr lang="en-US" dirty="0"/>
          </a:p>
        </p:txBody>
      </p:sp>
    </p:spTree>
    <p:extLst>
      <p:ext uri="{BB962C8B-B14F-4D97-AF65-F5344CB8AC3E}">
        <p14:creationId xmlns:p14="http://schemas.microsoft.com/office/powerpoint/2010/main" val="3982819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4000"/>
                <a:shade val="100000"/>
                <a:hueMod val="92000"/>
                <a:satMod val="180000"/>
                <a:lumMod val="114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E77D5960-B3B3-4AE1-8BBD-3C55D906A61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9FB9CC80-2FAF-48FC-8450-4A57460F94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6" name="Rectangle 15">
            <a:extLst>
              <a:ext uri="{FF2B5EF4-FFF2-40B4-BE49-F238E27FC236}">
                <a16:creationId xmlns:a16="http://schemas.microsoft.com/office/drawing/2014/main" id="{564276B8-1A41-49DE-90A7-F070B4B6A4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a:extLst>
              <a:ext uri="{FF2B5EF4-FFF2-40B4-BE49-F238E27FC236}">
                <a16:creationId xmlns:a16="http://schemas.microsoft.com/office/drawing/2014/main" id="{5F7C92F8-CFE7-4D8A-AB04-2C4288002E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957CD5CB-E727-4276-ADCF-AF9E5E638D7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Placeholder 6" descr="A close up of a piece of paper&#10;&#10;Description automatically generated">
            <a:extLst>
              <a:ext uri="{FF2B5EF4-FFF2-40B4-BE49-F238E27FC236}">
                <a16:creationId xmlns:a16="http://schemas.microsoft.com/office/drawing/2014/main" id="{99AF279D-F55D-487D-8D8A-4B1F046B0E4F}"/>
              </a:ext>
            </a:extLst>
          </p:cNvPr>
          <p:cNvPicPr>
            <a:picLocks noGrp="1" noChangeAspect="1"/>
          </p:cNvPicPr>
          <p:nvPr>
            <p:ph type="pic" idx="1"/>
          </p:nvPr>
        </p:nvPicPr>
        <p:blipFill>
          <a:blip r:embed="rId4"/>
          <a:srcRect l="29042" r="29042"/>
          <a:stretch>
            <a:fillRect/>
          </a:stretch>
        </p:blipFill>
        <p:spPr>
          <a:xfrm>
            <a:off x="8121445" y="704687"/>
            <a:ext cx="3427091" cy="5457543"/>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id="{5C64DD11-EA87-4B31-BD70-9D312E0251E7}"/>
              </a:ext>
            </a:extLst>
          </p:cNvPr>
          <p:cNvSpPr>
            <a:spLocks noGrp="1"/>
          </p:cNvSpPr>
          <p:nvPr>
            <p:ph type="title"/>
          </p:nvPr>
        </p:nvSpPr>
        <p:spPr>
          <a:xfrm>
            <a:off x="913776" y="640831"/>
            <a:ext cx="6564205" cy="1573863"/>
          </a:xfrm>
        </p:spPr>
        <p:txBody>
          <a:bodyPr vert="horz" lIns="91440" tIns="45720" rIns="91440" bIns="45720" rtlCol="0" anchor="ctr">
            <a:normAutofit/>
          </a:bodyPr>
          <a:lstStyle/>
          <a:p>
            <a:r>
              <a:rPr lang="en-US" sz="3600" dirty="0"/>
              <a:t>Soft water conserves water &amp; reduces operating cost</a:t>
            </a:r>
          </a:p>
        </p:txBody>
      </p:sp>
      <p:sp>
        <p:nvSpPr>
          <p:cNvPr id="4" name="Text Placeholder 3">
            <a:extLst>
              <a:ext uri="{FF2B5EF4-FFF2-40B4-BE49-F238E27FC236}">
                <a16:creationId xmlns:a16="http://schemas.microsoft.com/office/drawing/2014/main" id="{1145F2CC-81ED-451C-9312-444D7D35386B}"/>
              </a:ext>
            </a:extLst>
          </p:cNvPr>
          <p:cNvSpPr>
            <a:spLocks noGrp="1"/>
          </p:cNvSpPr>
          <p:nvPr>
            <p:ph type="body" sz="half" idx="2"/>
          </p:nvPr>
        </p:nvSpPr>
        <p:spPr>
          <a:xfrm>
            <a:off x="913774" y="2367092"/>
            <a:ext cx="6564207" cy="3881309"/>
          </a:xfrm>
        </p:spPr>
        <p:txBody>
          <a:bodyPr vert="horz" lIns="91440" tIns="45720" rIns="91440" bIns="45720" rtlCol="0">
            <a:normAutofit/>
          </a:bodyPr>
          <a:lstStyle/>
          <a:p>
            <a:pPr indent="-228600" algn="l" fontAlgn="base">
              <a:buFont typeface="Arial" panose="020B0604020202020204" pitchFamily="34" charset="0"/>
              <a:buChar char="•"/>
            </a:pPr>
            <a:r>
              <a:rPr lang="en-US" dirty="0"/>
              <a:t>From these relationships we see that decreasing the bleed rate increases the cycles of concentration, which reduces the makeup demand. That is to say, increasing the cycles of concentration reduces water consumption.</a:t>
            </a:r>
            <a:endParaRPr lang="en-US"/>
          </a:p>
          <a:p>
            <a:pPr indent="-228600" algn="l" fontAlgn="base">
              <a:buFont typeface="Arial" panose="020B0604020202020204" pitchFamily="34" charset="0"/>
              <a:buChar char="•"/>
            </a:pPr>
            <a:r>
              <a:rPr lang="en-US" dirty="0"/>
              <a:t>As discussed previously, calcium hardness limits the cycles of concentration because of the limited solubility of calcium carbonate under high alkalinity and pH conditions. Softening the makeup removes this limitation and allows the tower to safely operate at maximum cycles.</a:t>
            </a:r>
            <a:endParaRPr lang="en-US"/>
          </a:p>
          <a:p>
            <a:pPr indent="-228600" algn="l">
              <a:buFont typeface="Arial" panose="020B0604020202020204" pitchFamily="34" charset="0"/>
              <a:buChar char="•"/>
            </a:pPr>
            <a:endParaRPr lang="en-US"/>
          </a:p>
        </p:txBody>
      </p:sp>
      <p:sp>
        <p:nvSpPr>
          <p:cNvPr id="5" name="Slide Number Placeholder 4">
            <a:extLst>
              <a:ext uri="{FF2B5EF4-FFF2-40B4-BE49-F238E27FC236}">
                <a16:creationId xmlns:a16="http://schemas.microsoft.com/office/drawing/2014/main" id="{9E5FBEFA-D2E4-45B2-B3FB-41F25BBF9732}"/>
              </a:ext>
            </a:extLst>
          </p:cNvPr>
          <p:cNvSpPr>
            <a:spLocks noGrp="1"/>
          </p:cNvSpPr>
          <p:nvPr>
            <p:ph type="sldNum" sz="quarter" idx="12"/>
          </p:nvPr>
        </p:nvSpPr>
        <p:spPr>
          <a:xfrm>
            <a:off x="10514011" y="6265130"/>
            <a:ext cx="764215" cy="365125"/>
          </a:xfrm>
        </p:spPr>
        <p:txBody>
          <a:bodyPr vert="horz" lIns="91440" tIns="45720" rIns="91440" bIns="45720" rtlCol="0" anchor="ctr">
            <a:normAutofit/>
          </a:bodyPr>
          <a:lstStyle/>
          <a:p>
            <a:pPr>
              <a:spcAft>
                <a:spcPts val="600"/>
              </a:spcAft>
            </a:pPr>
            <a:fld id="{6D22F896-40B5-4ADD-8801-0D06FADFA095}" type="slidenum">
              <a:rPr lang="en-US" smtClean="0"/>
              <a:pPr>
                <a:spcAft>
                  <a:spcPts val="600"/>
                </a:spcAft>
              </a:pPr>
              <a:t>9</a:t>
            </a:fld>
            <a:endParaRPr lang="en-US"/>
          </a:p>
        </p:txBody>
      </p:sp>
    </p:spTree>
    <p:extLst>
      <p:ext uri="{BB962C8B-B14F-4D97-AF65-F5344CB8AC3E}">
        <p14:creationId xmlns:p14="http://schemas.microsoft.com/office/powerpoint/2010/main" val="2310058740"/>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938</Words>
  <Application>Microsoft Office PowerPoint</Application>
  <PresentationFormat>Widescreen</PresentationFormat>
  <Paragraphs>100</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Segoe UI Semilight</vt:lpstr>
      <vt:lpstr>Tw Cen MT</vt:lpstr>
      <vt:lpstr>Wingdings</vt:lpstr>
      <vt:lpstr>Droplet</vt:lpstr>
      <vt:lpstr>Pretreatment importance to operational efficiency &amp; savings</vt:lpstr>
      <vt:lpstr>What does a water softener do?</vt:lpstr>
      <vt:lpstr>Water usage</vt:lpstr>
      <vt:lpstr>Water replacement </vt:lpstr>
      <vt:lpstr>Rendering feed water non-scaling</vt:lpstr>
      <vt:lpstr>Increased cycle of concentration issues</vt:lpstr>
      <vt:lpstr>Soft water conserves water &amp; reduces operating cost</vt:lpstr>
      <vt:lpstr>Costs of operation</vt:lpstr>
      <vt:lpstr>Soft water conserves water &amp; reduces operating cost</vt:lpstr>
      <vt:lpstr>Chemical &amp; mechanical treatment working in tandem</vt:lpstr>
      <vt:lpstr>Soft water conserves water &amp; reduces operating cost</vt:lpstr>
      <vt:lpstr>Summary &amp; conclusion</vt:lpstr>
      <vt:lpstr>Water softener Regeneration steps</vt:lpstr>
      <vt:lpstr>PowerPoint Presentation</vt:lpstr>
      <vt:lpstr>Water softener capacities</vt:lpstr>
      <vt:lpstr>Water softener types</vt:lpstr>
      <vt:lpstr>Water softener basic sizing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Pretreatment importance to operational efficiency &amp; savings</dc:title>
  <dc:creator>Chris Coppock</dc:creator>
  <cp:lastModifiedBy>Chris Coppock</cp:lastModifiedBy>
  <cp:revision>16</cp:revision>
  <dcterms:created xsi:type="dcterms:W3CDTF">2019-04-01T18:20:55Z</dcterms:created>
  <dcterms:modified xsi:type="dcterms:W3CDTF">2019-04-03T21:25:26Z</dcterms:modified>
</cp:coreProperties>
</file>