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67" r:id="rId3"/>
    <p:sldId id="256"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706"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826E76-9033-4BC5-9FEC-EBB474AF0F67}"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826E76-9033-4BC5-9FEC-EBB474AF0F67}"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826E76-9033-4BC5-9FEC-EBB474AF0F67}"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826E76-9033-4BC5-9FEC-EBB474AF0F67}"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826E76-9033-4BC5-9FEC-EBB474AF0F67}"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826E76-9033-4BC5-9FEC-EBB474AF0F67}"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826E76-9033-4BC5-9FEC-EBB474AF0F67}" type="datetimeFigureOut">
              <a:rPr lang="en-US" smtClean="0"/>
              <a:pPr/>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826E76-9033-4BC5-9FEC-EBB474AF0F67}" type="datetimeFigureOut">
              <a:rPr lang="en-US" smtClean="0"/>
              <a:pPr/>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26E76-9033-4BC5-9FEC-EBB474AF0F67}" type="datetimeFigureOut">
              <a:rPr lang="en-US" smtClean="0"/>
              <a:pPr/>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26E76-9033-4BC5-9FEC-EBB474AF0F67}"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26E76-9033-4BC5-9FEC-EBB474AF0F67}"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E62C5-544D-45E3-8ED7-4233E9D453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26E76-9033-4BC5-9FEC-EBB474AF0F67}" type="datetimeFigureOut">
              <a:rPr lang="en-US" smtClean="0"/>
              <a:pPr/>
              <a:t>4/25/2018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E62C5-544D-45E3-8ED7-4233E9D453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533400" y="1600200"/>
            <a:ext cx="4724400" cy="457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Principles are general rules and guidelines, intended to be enduring and seldom amended, that inform and support the way in which an organization sets about fulfilling its mission. </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In their turn, principles may be just one element in a structured set of ideas that collectively define and guide the organization, from values through to actions and results.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1" i="0" u="none" strike="noStrike" kern="1200" cap="none" spc="0" normalizeH="0" baseline="0" noProof="0" dirty="0" smtClean="0">
                <a:ln>
                  <a:noFill/>
                </a:ln>
                <a:solidFill>
                  <a:schemeClr val="tx1"/>
                </a:solidFill>
                <a:effectLst/>
                <a:uLnTx/>
                <a:uFillTx/>
                <a:latin typeface="+mn-lt"/>
                <a:ea typeface="+mn-ea"/>
                <a:cs typeface="+mn-cs"/>
              </a:rPr>
              <a:t>Architecture Principles</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are a subset of IT Principles that relate to Architecture activities. They reflect a level of consensus across the enterprise, and embody the spirit and thinking of Enterprise Architecture. </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Box 8"/>
          <p:cNvSpPr txBox="1">
            <a:spLocks noChangeArrowheads="1"/>
          </p:cNvSpPr>
          <p:nvPr/>
        </p:nvSpPr>
        <p:spPr bwMode="auto">
          <a:xfrm>
            <a:off x="6096000" y="1600200"/>
            <a:ext cx="2216150" cy="366712"/>
          </a:xfrm>
          <a:prstGeom prst="rect">
            <a:avLst/>
          </a:prstGeom>
          <a:noFill/>
          <a:ln w="19050" algn="ctr">
            <a:noFill/>
            <a:miter lim="800000"/>
            <a:headEnd/>
            <a:tailEnd/>
          </a:ln>
          <a:effectLst/>
        </p:spPr>
        <p:txBody>
          <a:bodyPr wrap="none">
            <a:spAutoFit/>
          </a:bodyPr>
          <a:lstStyle/>
          <a:p>
            <a:pPr marL="171450" indent="-171450" algn="ctr">
              <a:buFontTx/>
              <a:buNone/>
            </a:pPr>
            <a:r>
              <a:rPr lang="en-US" sz="1800" u="sng" dirty="0"/>
              <a:t>Principle Template</a:t>
            </a:r>
          </a:p>
        </p:txBody>
      </p:sp>
      <p:sp>
        <p:nvSpPr>
          <p:cNvPr id="10" name="Text Box 10"/>
          <p:cNvSpPr txBox="1">
            <a:spLocks noChangeArrowheads="1"/>
          </p:cNvSpPr>
          <p:nvPr/>
        </p:nvSpPr>
        <p:spPr bwMode="auto">
          <a:xfrm>
            <a:off x="5715000" y="5410200"/>
            <a:ext cx="2097088" cy="274637"/>
          </a:xfrm>
          <a:prstGeom prst="rect">
            <a:avLst/>
          </a:prstGeom>
          <a:noFill/>
          <a:ln w="19050" algn="ctr">
            <a:noFill/>
            <a:miter lim="800000"/>
            <a:headEnd/>
            <a:tailEnd/>
          </a:ln>
          <a:effectLst/>
        </p:spPr>
        <p:txBody>
          <a:bodyPr wrap="none">
            <a:spAutoFit/>
          </a:bodyPr>
          <a:lstStyle/>
          <a:p>
            <a:pPr marL="171450" indent="-171450">
              <a:buFontTx/>
              <a:buNone/>
            </a:pPr>
            <a:r>
              <a:rPr lang="en-US" i="1" dirty="0"/>
              <a:t>http://www.opengroup.org</a:t>
            </a:r>
          </a:p>
        </p:txBody>
      </p:sp>
      <p:sp>
        <p:nvSpPr>
          <p:cNvPr id="11" name="Text Box 11"/>
          <p:cNvSpPr txBox="1">
            <a:spLocks noChangeArrowheads="1"/>
          </p:cNvSpPr>
          <p:nvPr/>
        </p:nvSpPr>
        <p:spPr bwMode="auto">
          <a:xfrm>
            <a:off x="5486400" y="2133600"/>
            <a:ext cx="3368675" cy="2893100"/>
          </a:xfrm>
          <a:prstGeom prst="rect">
            <a:avLst/>
          </a:prstGeom>
          <a:noFill/>
          <a:ln w="19050" algn="ctr">
            <a:noFill/>
            <a:miter lim="800000"/>
            <a:headEnd/>
            <a:tailEnd/>
          </a:ln>
          <a:effectLst/>
        </p:spPr>
        <p:txBody>
          <a:bodyPr wrap="square">
            <a:spAutoFit/>
          </a:bodyPr>
          <a:lstStyle/>
          <a:p>
            <a:pPr marL="171450" indent="-171450"/>
            <a:r>
              <a:rPr lang="en-US" sz="1400" i="1" dirty="0"/>
              <a:t>Name:</a:t>
            </a:r>
            <a:r>
              <a:rPr lang="en-US" sz="1400" b="0" dirty="0"/>
              <a:t>  Should both represent the essence of the rule as well as be easy to remember. </a:t>
            </a:r>
          </a:p>
          <a:p>
            <a:pPr marL="171450" indent="-171450"/>
            <a:r>
              <a:rPr lang="en-US" sz="1400" i="1" dirty="0"/>
              <a:t>Statement:</a:t>
            </a:r>
            <a:r>
              <a:rPr lang="en-US" sz="1400" b="0" dirty="0"/>
              <a:t>  Should succinctly and unambiguously communicate the fundamental rule. </a:t>
            </a:r>
          </a:p>
          <a:p>
            <a:pPr marL="171450" indent="-171450"/>
            <a:r>
              <a:rPr lang="en-US" sz="1400" i="1" dirty="0"/>
              <a:t>Rationale:</a:t>
            </a:r>
            <a:r>
              <a:rPr lang="en-US" sz="1400" b="0" dirty="0"/>
              <a:t>  Should highlight the business benefits of adhering to the principle, using business terminology. </a:t>
            </a:r>
          </a:p>
          <a:p>
            <a:pPr marL="171450" indent="-171450"/>
            <a:r>
              <a:rPr lang="en-US" sz="1400" i="1" dirty="0"/>
              <a:t>Implications:</a:t>
            </a:r>
            <a:r>
              <a:rPr lang="en-US" sz="1400" b="0" dirty="0"/>
              <a:t>  Should highlight the requirements, both for the business and IT, for carrying out the principle - in terms of resources, costs and activities/tasks. </a:t>
            </a:r>
          </a:p>
        </p:txBody>
      </p:sp>
      <p:sp>
        <p:nvSpPr>
          <p:cNvPr id="12" name="Rectangle 2"/>
          <p:cNvSpPr>
            <a:spLocks noGrp="1" noChangeArrowheads="1"/>
          </p:cNvSpPr>
          <p:nvPr>
            <p:ph type="title"/>
          </p:nvPr>
        </p:nvSpPr>
        <p:spPr>
          <a:xfrm>
            <a:off x="533400" y="381000"/>
            <a:ext cx="8229600" cy="914400"/>
          </a:xfrm>
        </p:spPr>
        <p:txBody>
          <a:bodyPr/>
          <a:lstStyle/>
          <a:p>
            <a:r>
              <a:rPr lang="en-US" dirty="0"/>
              <a:t>Definition: Architecture Principles</a:t>
            </a:r>
          </a:p>
        </p:txBody>
      </p:sp>
      <p:sp>
        <p:nvSpPr>
          <p:cNvPr id="13" name="AutoShape 9"/>
          <p:cNvSpPr>
            <a:spLocks noChangeArrowheads="1"/>
          </p:cNvSpPr>
          <p:nvPr/>
        </p:nvSpPr>
        <p:spPr bwMode="auto">
          <a:xfrm>
            <a:off x="5410200" y="1371600"/>
            <a:ext cx="3429000" cy="4724400"/>
          </a:xfrm>
          <a:prstGeom prst="roundRect">
            <a:avLst>
              <a:gd name="adj" fmla="val 16667"/>
            </a:avLst>
          </a:prstGeom>
          <a:noFill/>
          <a:ln w="28575" algn="ctr">
            <a:solidFill>
              <a:schemeClr val="tx1"/>
            </a:solidFill>
            <a:round/>
            <a:headEnd/>
            <a:tailEnd/>
          </a:ln>
          <a:effectLst>
            <a:prstShdw prst="shdw17" dist="17961" dir="2700000">
              <a:schemeClr val="tx1">
                <a:gamma/>
                <a:shade val="60000"/>
                <a:invGamma/>
              </a:schemeClr>
            </a:prstShdw>
          </a:effectLst>
        </p:spPr>
        <p:txBody>
          <a:bodyPr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8A98FBE-2ED2-4C67-8CC2-40F169B63CB1}" type="slidenum">
              <a:rPr lang="en-US"/>
              <a:pPr/>
              <a:t>10</a:t>
            </a:fld>
            <a:endParaRPr lang="en-US"/>
          </a:p>
        </p:txBody>
      </p:sp>
      <p:sp>
        <p:nvSpPr>
          <p:cNvPr id="228354" name="Rectangle 2"/>
          <p:cNvSpPr>
            <a:spLocks noGrp="1" noChangeArrowheads="1"/>
          </p:cNvSpPr>
          <p:nvPr>
            <p:ph type="title"/>
          </p:nvPr>
        </p:nvSpPr>
        <p:spPr/>
        <p:txBody>
          <a:bodyPr/>
          <a:lstStyle/>
          <a:p>
            <a:r>
              <a:rPr lang="en-US" dirty="0" smtClean="0"/>
              <a:t>Architecture Principles</a:t>
            </a:r>
            <a:endParaRPr lang="en-US" dirty="0"/>
          </a:p>
        </p:txBody>
      </p:sp>
      <p:sp>
        <p:nvSpPr>
          <p:cNvPr id="228355" name="Rectangle 3"/>
          <p:cNvSpPr>
            <a:spLocks noGrp="1" noChangeArrowheads="1"/>
          </p:cNvSpPr>
          <p:nvPr>
            <p:ph type="body" idx="1"/>
          </p:nvPr>
        </p:nvSpPr>
        <p:spPr>
          <a:xfrm>
            <a:off x="685800" y="1600200"/>
            <a:ext cx="7772400" cy="3886200"/>
          </a:xfrm>
        </p:spPr>
        <p:txBody>
          <a:bodyPr>
            <a:normAutofit/>
          </a:bodyPr>
          <a:lstStyle/>
          <a:p>
            <a:pPr marL="457200" indent="-457200">
              <a:lnSpc>
                <a:spcPct val="90000"/>
              </a:lnSpc>
            </a:pPr>
            <a:r>
              <a:rPr lang="en-US" sz="1800" dirty="0"/>
              <a:t>Principle:  	</a:t>
            </a:r>
            <a:r>
              <a:rPr lang="en-US" sz="1800" b="1" dirty="0"/>
              <a:t>Reference Data </a:t>
            </a:r>
            <a:r>
              <a:rPr lang="en-US" sz="1800" b="1" dirty="0" smtClean="0"/>
              <a:t>Mastery &amp; Sharing</a:t>
            </a:r>
            <a:r>
              <a:rPr lang="en-US" sz="1800" dirty="0" smtClean="0"/>
              <a:t> </a:t>
            </a:r>
            <a:endParaRPr lang="en-US" sz="1800" dirty="0"/>
          </a:p>
          <a:p>
            <a:pPr marL="457200" indent="-457200">
              <a:lnSpc>
                <a:spcPct val="90000"/>
              </a:lnSpc>
            </a:pPr>
            <a:endParaRPr lang="en-US" sz="1800" dirty="0"/>
          </a:p>
          <a:p>
            <a:pPr marL="457200" indent="-457200">
              <a:lnSpc>
                <a:spcPct val="90000"/>
              </a:lnSpc>
            </a:pPr>
            <a:r>
              <a:rPr lang="en-US" sz="1800" dirty="0"/>
              <a:t>Statement:	Reference data must be sourced </a:t>
            </a:r>
            <a:r>
              <a:rPr lang="en-US" sz="1800" dirty="0" smtClean="0"/>
              <a:t>from the data system of 			record (SOR) and distributed </a:t>
            </a:r>
            <a:r>
              <a:rPr lang="en-US" sz="1800" dirty="0"/>
              <a:t>as required to other systems </a:t>
            </a:r>
            <a:r>
              <a:rPr lang="en-US" sz="1800" dirty="0" smtClean="0"/>
              <a:t>			that </a:t>
            </a:r>
            <a:r>
              <a:rPr lang="en-US" sz="1800" dirty="0"/>
              <a:t>need it, </a:t>
            </a:r>
            <a:r>
              <a:rPr lang="en-US" sz="1800" dirty="0" smtClean="0"/>
              <a:t>either </a:t>
            </a:r>
            <a:r>
              <a:rPr lang="en-US" sz="1800" dirty="0"/>
              <a:t>through replication or API access.</a:t>
            </a:r>
          </a:p>
          <a:p>
            <a:pPr marL="457200" indent="-457200">
              <a:lnSpc>
                <a:spcPct val="90000"/>
              </a:lnSpc>
            </a:pPr>
            <a:endParaRPr lang="en-US" sz="1800" dirty="0"/>
          </a:p>
          <a:p>
            <a:pPr marL="457200" indent="-457200">
              <a:lnSpc>
                <a:spcPct val="90000"/>
              </a:lnSpc>
            </a:pPr>
            <a:r>
              <a:rPr lang="en-US" sz="1800" dirty="0"/>
              <a:t>Rationale:	Multiple systems of record proliferate data conflicts and 		</a:t>
            </a:r>
            <a:r>
              <a:rPr lang="en-US" sz="1800" dirty="0" smtClean="0"/>
              <a:t>	out-of-sync </a:t>
            </a:r>
            <a:r>
              <a:rPr lang="en-US" sz="1800" dirty="0"/>
              <a:t>conditions.</a:t>
            </a:r>
          </a:p>
          <a:p>
            <a:pPr marL="457200" indent="-457200">
              <a:lnSpc>
                <a:spcPct val="90000"/>
              </a:lnSpc>
            </a:pPr>
            <a:endParaRPr lang="en-US" sz="1800" dirty="0"/>
          </a:p>
          <a:p>
            <a:pPr marL="457200" indent="-457200">
              <a:lnSpc>
                <a:spcPct val="90000"/>
              </a:lnSpc>
            </a:pPr>
            <a:r>
              <a:rPr lang="en-US" sz="1800" dirty="0"/>
              <a:t>Implications:</a:t>
            </a:r>
          </a:p>
          <a:p>
            <a:pPr marL="838200" lvl="1" indent="-381000">
              <a:lnSpc>
                <a:spcPct val="90000"/>
              </a:lnSpc>
            </a:pPr>
            <a:r>
              <a:rPr lang="en-US" sz="1600" dirty="0" smtClean="0"/>
              <a:t>Architecture </a:t>
            </a:r>
            <a:r>
              <a:rPr lang="en-US" sz="1600" dirty="0"/>
              <a:t>must be able to identify systems of record.</a:t>
            </a:r>
          </a:p>
          <a:p>
            <a:pPr marL="838200" lvl="1" indent="-381000">
              <a:lnSpc>
                <a:spcPct val="90000"/>
              </a:lnSpc>
            </a:pPr>
            <a:r>
              <a:rPr lang="en-US" sz="1600" dirty="0" smtClean="0"/>
              <a:t>Architecture </a:t>
            </a:r>
            <a:r>
              <a:rPr lang="en-US" sz="1600" dirty="0"/>
              <a:t>must recommend appropriate replication strategies when local copies are needed.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E77D7ED-03B7-4B02-A835-953BC152EB4F}" type="slidenum">
              <a:rPr lang="en-US"/>
              <a:pPr/>
              <a:t>11</a:t>
            </a:fld>
            <a:endParaRPr lang="en-US"/>
          </a:p>
        </p:txBody>
      </p:sp>
      <p:sp>
        <p:nvSpPr>
          <p:cNvPr id="229378" name="Rectangle 2"/>
          <p:cNvSpPr>
            <a:spLocks noGrp="1" noChangeArrowheads="1"/>
          </p:cNvSpPr>
          <p:nvPr>
            <p:ph type="title"/>
          </p:nvPr>
        </p:nvSpPr>
        <p:spPr/>
        <p:txBody>
          <a:bodyPr/>
          <a:lstStyle/>
          <a:p>
            <a:r>
              <a:rPr lang="en-US" dirty="0" smtClean="0"/>
              <a:t>Architecture Principles</a:t>
            </a:r>
            <a:endParaRPr lang="en-US" dirty="0"/>
          </a:p>
        </p:txBody>
      </p:sp>
      <p:sp>
        <p:nvSpPr>
          <p:cNvPr id="229379" name="Rectangle 3"/>
          <p:cNvSpPr>
            <a:spLocks noGrp="1" noChangeArrowheads="1"/>
          </p:cNvSpPr>
          <p:nvPr>
            <p:ph type="body" idx="1"/>
          </p:nvPr>
        </p:nvSpPr>
        <p:spPr>
          <a:xfrm>
            <a:off x="685800" y="1600200"/>
            <a:ext cx="7924800" cy="4724400"/>
          </a:xfrm>
        </p:spPr>
        <p:txBody>
          <a:bodyPr>
            <a:normAutofit/>
          </a:bodyPr>
          <a:lstStyle/>
          <a:p>
            <a:pPr marL="457200" indent="-457200">
              <a:lnSpc>
                <a:spcPct val="80000"/>
              </a:lnSpc>
            </a:pPr>
            <a:r>
              <a:rPr lang="en-US" sz="1800" dirty="0"/>
              <a:t>Principle:  	</a:t>
            </a:r>
            <a:r>
              <a:rPr lang="en-US" sz="1800" b="1" dirty="0"/>
              <a:t>Find Hidden Requirements</a:t>
            </a:r>
            <a:r>
              <a:rPr lang="en-US" sz="1800" dirty="0"/>
              <a:t> </a:t>
            </a:r>
            <a:endParaRPr lang="en-US" sz="1800" b="1" dirty="0"/>
          </a:p>
          <a:p>
            <a:pPr marL="457200" indent="-457200">
              <a:lnSpc>
                <a:spcPct val="80000"/>
              </a:lnSpc>
            </a:pPr>
            <a:endParaRPr lang="en-US" sz="1800" dirty="0"/>
          </a:p>
          <a:p>
            <a:pPr marL="457200" indent="-457200">
              <a:lnSpc>
                <a:spcPct val="80000"/>
              </a:lnSpc>
            </a:pPr>
            <a:r>
              <a:rPr lang="en-US" sz="1800" dirty="0"/>
              <a:t>Statement:	</a:t>
            </a:r>
            <a:r>
              <a:rPr lang="en-US" sz="1800" dirty="0" smtClean="0"/>
              <a:t>Architecture </a:t>
            </a:r>
            <a:r>
              <a:rPr lang="en-US" sz="1800" dirty="0"/>
              <a:t>must be able to identify non-functional </a:t>
            </a:r>
            <a:r>
              <a:rPr lang="en-US" sz="1800" dirty="0" smtClean="0"/>
              <a:t>		or commonly-overlooked </a:t>
            </a:r>
            <a:r>
              <a:rPr lang="en-US" sz="1800" dirty="0"/>
              <a:t>business requirements.</a:t>
            </a:r>
          </a:p>
          <a:p>
            <a:pPr marL="457200" indent="-457200">
              <a:lnSpc>
                <a:spcPct val="80000"/>
              </a:lnSpc>
            </a:pPr>
            <a:endParaRPr lang="en-US" sz="1800" dirty="0"/>
          </a:p>
          <a:p>
            <a:pPr marL="457200" indent="-457200">
              <a:lnSpc>
                <a:spcPct val="80000"/>
              </a:lnSpc>
            </a:pPr>
            <a:r>
              <a:rPr lang="en-US" sz="1800" dirty="0"/>
              <a:t>Rationale:	The business generally does not concern itself with non-			functional requirements (customer privacy, corporate security, 		</a:t>
            </a:r>
            <a:r>
              <a:rPr lang="en-US" sz="1800" dirty="0" smtClean="0"/>
              <a:t>single </a:t>
            </a:r>
            <a:r>
              <a:rPr lang="en-US" sz="1800" dirty="0"/>
              <a:t>sign-on, disaster recovery/failover, avoidance of single 		</a:t>
            </a:r>
            <a:r>
              <a:rPr lang="en-US" sz="1800" dirty="0" smtClean="0"/>
              <a:t>points </a:t>
            </a:r>
            <a:r>
              <a:rPr lang="en-US" sz="1800" dirty="0"/>
              <a:t>of failure) and may overlook some business 			</a:t>
            </a:r>
            <a:r>
              <a:rPr lang="en-US" sz="1800" dirty="0" smtClean="0"/>
              <a:t>requirements </a:t>
            </a:r>
            <a:r>
              <a:rPr lang="en-US" sz="1800" dirty="0"/>
              <a:t>(legal/regulatory).  If </a:t>
            </a:r>
            <a:r>
              <a:rPr lang="en-US" sz="1800" dirty="0" smtClean="0"/>
              <a:t>Architecture </a:t>
            </a:r>
            <a:r>
              <a:rPr lang="en-US" sz="1800" dirty="0"/>
              <a:t>does </a:t>
            </a:r>
            <a:r>
              <a:rPr lang="en-US" sz="1800" dirty="0" smtClean="0"/>
              <a:t>		not </a:t>
            </a:r>
            <a:r>
              <a:rPr lang="en-US" sz="1800" dirty="0"/>
              <a:t>embody these </a:t>
            </a:r>
            <a:r>
              <a:rPr lang="en-US" sz="1800" dirty="0" smtClean="0"/>
              <a:t>requirements </a:t>
            </a:r>
            <a:r>
              <a:rPr lang="en-US" sz="1800" dirty="0"/>
              <a:t>in its </a:t>
            </a:r>
            <a:r>
              <a:rPr lang="en-US" sz="1800" dirty="0" smtClean="0"/>
              <a:t>solutions, </a:t>
            </a:r>
            <a:r>
              <a:rPr lang="en-US" sz="1800" dirty="0"/>
              <a:t>designs will </a:t>
            </a:r>
            <a:r>
              <a:rPr lang="en-US" sz="1800" dirty="0" smtClean="0"/>
              <a:t>		not </a:t>
            </a:r>
            <a:r>
              <a:rPr lang="en-US" sz="1800" dirty="0"/>
              <a:t>result in </a:t>
            </a:r>
            <a:r>
              <a:rPr lang="en-US" sz="1800" dirty="0" smtClean="0"/>
              <a:t>a </a:t>
            </a:r>
            <a:r>
              <a:rPr lang="en-US" sz="1800" dirty="0"/>
              <a:t>robust implementation of business </a:t>
            </a:r>
            <a:r>
              <a:rPr lang="en-US" sz="1800" dirty="0" smtClean="0"/>
              <a:t>processes.</a:t>
            </a:r>
            <a:endParaRPr lang="en-US" sz="1800" dirty="0"/>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smtClean="0"/>
              <a:t>Architecture </a:t>
            </a:r>
            <a:r>
              <a:rPr lang="en-US" sz="1600" dirty="0"/>
              <a:t>must be aware of corporate security, legal and regulatory policies.</a:t>
            </a:r>
          </a:p>
          <a:p>
            <a:pPr marL="838200" lvl="1" indent="-381000">
              <a:lnSpc>
                <a:spcPct val="80000"/>
              </a:lnSpc>
            </a:pPr>
            <a:r>
              <a:rPr lang="en-US" sz="1600" dirty="0" smtClean="0"/>
              <a:t>Architecture </a:t>
            </a:r>
            <a:r>
              <a:rPr lang="en-US" sz="1600" dirty="0"/>
              <a:t>must be aware of available frameworks that can be used to satisfy non-functional requirements, and also to recommend </a:t>
            </a:r>
            <a:r>
              <a:rPr lang="en-US" sz="1600" dirty="0" smtClean="0"/>
              <a:t>that such </a:t>
            </a:r>
            <a:r>
              <a:rPr lang="en-US" sz="1600" dirty="0"/>
              <a:t>frameworks be built where they do not yet exist.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1B4D864-2CFA-444F-852F-1D0F01003D95}" type="slidenum">
              <a:rPr lang="en-US"/>
              <a:pPr/>
              <a:t>12</a:t>
            </a:fld>
            <a:endParaRPr lang="en-US"/>
          </a:p>
        </p:txBody>
      </p:sp>
      <p:sp>
        <p:nvSpPr>
          <p:cNvPr id="230402" name="Rectangle 2"/>
          <p:cNvSpPr>
            <a:spLocks noGrp="1" noChangeArrowheads="1"/>
          </p:cNvSpPr>
          <p:nvPr>
            <p:ph type="title"/>
          </p:nvPr>
        </p:nvSpPr>
        <p:spPr/>
        <p:txBody>
          <a:bodyPr/>
          <a:lstStyle/>
          <a:p>
            <a:r>
              <a:rPr lang="en-US" dirty="0" smtClean="0"/>
              <a:t>Architecture Principles</a:t>
            </a:r>
            <a:endParaRPr lang="en-US" dirty="0"/>
          </a:p>
        </p:txBody>
      </p:sp>
      <p:sp>
        <p:nvSpPr>
          <p:cNvPr id="230403" name="Rectangle 3"/>
          <p:cNvSpPr>
            <a:spLocks noGrp="1" noChangeArrowheads="1"/>
          </p:cNvSpPr>
          <p:nvPr>
            <p:ph type="body" idx="1"/>
          </p:nvPr>
        </p:nvSpPr>
        <p:spPr>
          <a:xfrm>
            <a:off x="609600" y="1600200"/>
            <a:ext cx="8077200" cy="4525963"/>
          </a:xfrm>
        </p:spPr>
        <p:txBody>
          <a:bodyPr/>
          <a:lstStyle/>
          <a:p>
            <a:pPr marL="457200" indent="-457200">
              <a:lnSpc>
                <a:spcPct val="80000"/>
              </a:lnSpc>
            </a:pPr>
            <a:r>
              <a:rPr lang="en-US" sz="1800" dirty="0"/>
              <a:t>Principle:  	</a:t>
            </a:r>
            <a:r>
              <a:rPr lang="en-US" sz="1800" b="1" dirty="0"/>
              <a:t>Pragmatism by Design</a:t>
            </a:r>
            <a:r>
              <a:rPr lang="en-US" sz="1800" dirty="0"/>
              <a:t> </a:t>
            </a:r>
          </a:p>
          <a:p>
            <a:pPr marL="457200" indent="-457200">
              <a:lnSpc>
                <a:spcPct val="80000"/>
              </a:lnSpc>
            </a:pPr>
            <a:endParaRPr lang="en-US" sz="1800" dirty="0"/>
          </a:p>
          <a:p>
            <a:pPr marL="457200" indent="-457200">
              <a:lnSpc>
                <a:spcPct val="80000"/>
              </a:lnSpc>
            </a:pPr>
            <a:r>
              <a:rPr lang="en-US" sz="1800" dirty="0"/>
              <a:t>Statement:	</a:t>
            </a:r>
            <a:r>
              <a:rPr lang="en-US" sz="1800" dirty="0" smtClean="0"/>
              <a:t>Architecture </a:t>
            </a:r>
            <a:r>
              <a:rPr lang="en-US" sz="1800" dirty="0"/>
              <a:t>provides </a:t>
            </a:r>
            <a:r>
              <a:rPr lang="en-US" sz="1800" dirty="0" smtClean="0"/>
              <a:t>solution guidance </a:t>
            </a:r>
            <a:r>
              <a:rPr lang="en-US" sz="1800" dirty="0"/>
              <a:t>within the </a:t>
            </a:r>
            <a:r>
              <a:rPr lang="en-US" sz="1800" dirty="0" smtClean="0"/>
              <a:t>		context of the I/T </a:t>
            </a:r>
            <a:r>
              <a:rPr lang="en-US" sz="1800" dirty="0"/>
              <a:t>“vision</a:t>
            </a:r>
            <a:r>
              <a:rPr lang="en-US" sz="1800" dirty="0" smtClean="0"/>
              <a:t>”, </a:t>
            </a:r>
            <a:r>
              <a:rPr lang="en-US" sz="1800" dirty="0"/>
              <a:t>driven by </a:t>
            </a:r>
            <a:r>
              <a:rPr lang="en-US" sz="1800" dirty="0" smtClean="0"/>
              <a:t>Business solution </a:t>
            </a:r>
            <a:r>
              <a:rPr lang="en-US" sz="1800" dirty="0"/>
              <a:t>goals </a:t>
            </a:r>
            <a:r>
              <a:rPr lang="en-US" sz="1800" dirty="0" smtClean="0"/>
              <a:t>		and needs</a:t>
            </a:r>
            <a:r>
              <a:rPr lang="en-US" sz="1800" dirty="0"/>
              <a:t>.  Timeline constraints for </a:t>
            </a:r>
            <a:r>
              <a:rPr lang="en-US" sz="1800" dirty="0" smtClean="0"/>
              <a:t>many </a:t>
            </a:r>
            <a:r>
              <a:rPr lang="en-US" sz="1800" dirty="0"/>
              <a:t>projects require </a:t>
            </a:r>
            <a:r>
              <a:rPr lang="en-US" sz="1800" dirty="0" smtClean="0"/>
              <a:t>			consideration </a:t>
            </a:r>
            <a:r>
              <a:rPr lang="en-US" sz="1800" dirty="0"/>
              <a:t>of tactical </a:t>
            </a:r>
            <a:r>
              <a:rPr lang="en-US" sz="1800" dirty="0" smtClean="0"/>
              <a:t>alternatives</a:t>
            </a:r>
            <a:r>
              <a:rPr lang="en-US" sz="1800" dirty="0"/>
              <a:t>. These alternatives should, </a:t>
            </a:r>
            <a:r>
              <a:rPr lang="en-US" sz="1800" dirty="0" smtClean="0"/>
              <a:t>		as </a:t>
            </a:r>
            <a:r>
              <a:rPr lang="en-US" sz="1800" dirty="0"/>
              <a:t>much as </a:t>
            </a:r>
            <a:r>
              <a:rPr lang="en-US" sz="1800" dirty="0" smtClean="0"/>
              <a:t>possible, </a:t>
            </a:r>
            <a:r>
              <a:rPr lang="en-US" sz="1800" dirty="0"/>
              <a:t>support a progression </a:t>
            </a:r>
            <a:r>
              <a:rPr lang="en-US" sz="1800" dirty="0" smtClean="0"/>
              <a:t>toward </a:t>
            </a:r>
            <a:r>
              <a:rPr lang="en-US" sz="1800" dirty="0"/>
              <a:t>the ‘vision’ 		</a:t>
            </a:r>
            <a:r>
              <a:rPr lang="en-US" sz="1800" dirty="0" smtClean="0"/>
              <a:t>rather </a:t>
            </a:r>
            <a:r>
              <a:rPr lang="en-US" sz="1800" dirty="0"/>
              <a:t>than </a:t>
            </a:r>
            <a:r>
              <a:rPr lang="en-US" sz="1800" dirty="0" smtClean="0"/>
              <a:t>toward a </a:t>
            </a:r>
            <a:r>
              <a:rPr lang="en-US" sz="1800" dirty="0"/>
              <a:t>diversion.</a:t>
            </a:r>
          </a:p>
          <a:p>
            <a:pPr marL="457200" indent="-457200">
              <a:lnSpc>
                <a:spcPct val="80000"/>
              </a:lnSpc>
            </a:pPr>
            <a:endParaRPr lang="en-US" sz="1800" dirty="0"/>
          </a:p>
          <a:p>
            <a:pPr marL="457200" indent="-457200">
              <a:lnSpc>
                <a:spcPct val="80000"/>
              </a:lnSpc>
            </a:pPr>
            <a:r>
              <a:rPr lang="en-US" sz="1800" dirty="0"/>
              <a:t>Rationale:	Time is money.  Under some conditions, we are placed </a:t>
            </a:r>
            <a:r>
              <a:rPr lang="en-US" sz="1800" dirty="0" smtClean="0"/>
              <a:t>in </a:t>
            </a:r>
            <a:r>
              <a:rPr lang="en-US" sz="1800" dirty="0"/>
              <a:t>a </a:t>
            </a:r>
            <a:r>
              <a:rPr lang="en-US" sz="1800" dirty="0" smtClean="0"/>
              <a:t>		position </a:t>
            </a:r>
            <a:r>
              <a:rPr lang="en-US" sz="1800" dirty="0"/>
              <a:t>where we must accept a less than ideal </a:t>
            </a:r>
            <a:r>
              <a:rPr lang="en-US" sz="1800" dirty="0" smtClean="0"/>
              <a:t>solution</a:t>
            </a:r>
            <a:r>
              <a:rPr lang="en-US" sz="1800" dirty="0"/>
              <a:t>.</a:t>
            </a:r>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smtClean="0"/>
              <a:t>Architecture </a:t>
            </a:r>
            <a:r>
              <a:rPr lang="en-US" sz="1600" dirty="0"/>
              <a:t>must be able to recognize when a pragmatic solution is necessary.</a:t>
            </a:r>
          </a:p>
          <a:p>
            <a:pPr marL="838200" lvl="1" indent="-381000">
              <a:lnSpc>
                <a:spcPct val="80000"/>
              </a:lnSpc>
            </a:pPr>
            <a:r>
              <a:rPr lang="en-US" sz="1600" dirty="0"/>
              <a:t>Pragmatic solutions should be documented including the relationship to the </a:t>
            </a:r>
            <a:r>
              <a:rPr lang="en-US" sz="1600" dirty="0" smtClean="0"/>
              <a:t>I/T vision</a:t>
            </a:r>
            <a:r>
              <a:rPr lang="en-US" sz="16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3505200" y="6553200"/>
            <a:ext cx="2133600" cy="180975"/>
          </a:xfrm>
        </p:spPr>
        <p:txBody>
          <a:bodyPr/>
          <a:lstStyle/>
          <a:p>
            <a:fld id="{394A4380-BD49-4A1D-A64D-21A8F4EA6F87}" type="slidenum">
              <a:rPr lang="en-US"/>
              <a:pPr/>
              <a:t>2</a:t>
            </a:fld>
            <a:endParaRPr lang="en-US"/>
          </a:p>
        </p:txBody>
      </p:sp>
      <p:sp>
        <p:nvSpPr>
          <p:cNvPr id="6" name="Rectangle 2"/>
          <p:cNvSpPr txBox="1">
            <a:spLocks noChangeArrowheads="1"/>
          </p:cNvSpPr>
          <p:nvPr/>
        </p:nvSpPr>
        <p:spPr>
          <a:xfrm>
            <a:off x="685800" y="304800"/>
            <a:ext cx="777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Architecture Principles</a:t>
            </a:r>
          </a:p>
        </p:txBody>
      </p:sp>
      <p:sp>
        <p:nvSpPr>
          <p:cNvPr id="7" name="Rectangle 3"/>
          <p:cNvSpPr txBox="1">
            <a:spLocks noChangeArrowheads="1"/>
          </p:cNvSpPr>
          <p:nvPr/>
        </p:nvSpPr>
        <p:spPr>
          <a:xfrm>
            <a:off x="685800" y="1371600"/>
            <a:ext cx="8153400" cy="4648200"/>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Primacy of Principles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Understand Business Motivation and Rationale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Business</a:t>
            </a:r>
            <a:r>
              <a:rPr kumimoji="0" lang="en-US" sz="3200" b="1" i="1" u="none" strike="noStrike" kern="1200" cap="none" spc="0" normalizeH="0" noProof="0" dirty="0" smtClean="0">
                <a:ln>
                  <a:noFill/>
                </a:ln>
                <a:solidFill>
                  <a:schemeClr val="tx1"/>
                </a:solidFill>
                <a:effectLst/>
                <a:uLnTx/>
                <a:uFillTx/>
                <a:latin typeface="+mn-lt"/>
                <a:ea typeface="+mn-ea"/>
                <a:cs typeface="+mn-cs"/>
              </a:rPr>
              <a:t> Value-</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Driven solution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Service Abstraction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Separation of Functional Domains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Resource Sharing &amp; Reuse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Support Appropriate Interaction Modes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Reference Data Mastery &amp; Sharing</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Find Hidden Requirements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Pragmatism by Design</a:t>
            </a: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98534C-D95B-4B73-8CBB-46368A52CCD0}" type="slidenum">
              <a:rPr lang="en-US"/>
              <a:pPr/>
              <a:t>3</a:t>
            </a:fld>
            <a:endParaRPr lang="en-US"/>
          </a:p>
        </p:txBody>
      </p:sp>
      <p:sp>
        <p:nvSpPr>
          <p:cNvPr id="220162" name="Rectangle 2"/>
          <p:cNvSpPr>
            <a:spLocks noGrp="1" noChangeArrowheads="1"/>
          </p:cNvSpPr>
          <p:nvPr>
            <p:ph type="title"/>
          </p:nvPr>
        </p:nvSpPr>
        <p:spPr/>
        <p:txBody>
          <a:bodyPr/>
          <a:lstStyle/>
          <a:p>
            <a:r>
              <a:rPr lang="en-US" dirty="0" smtClean="0"/>
              <a:t>Architecture Principles</a:t>
            </a:r>
            <a:endParaRPr lang="en-US" dirty="0"/>
          </a:p>
        </p:txBody>
      </p:sp>
      <p:sp>
        <p:nvSpPr>
          <p:cNvPr id="220163" name="Rectangle 3"/>
          <p:cNvSpPr>
            <a:spLocks noGrp="1" noChangeArrowheads="1"/>
          </p:cNvSpPr>
          <p:nvPr>
            <p:ph type="body" idx="1"/>
          </p:nvPr>
        </p:nvSpPr>
        <p:spPr>
          <a:xfrm>
            <a:off x="609600" y="1600200"/>
            <a:ext cx="7772400" cy="4267200"/>
          </a:xfrm>
        </p:spPr>
        <p:txBody>
          <a:bodyPr/>
          <a:lstStyle/>
          <a:p>
            <a:pPr marL="457200" indent="-457200">
              <a:lnSpc>
                <a:spcPct val="80000"/>
              </a:lnSpc>
            </a:pPr>
            <a:r>
              <a:rPr lang="en-US" sz="1800" dirty="0"/>
              <a:t>Principle:  	</a:t>
            </a:r>
            <a:r>
              <a:rPr lang="en-US" sz="1800" b="1" dirty="0"/>
              <a:t>Primacy of Principles</a:t>
            </a:r>
          </a:p>
          <a:p>
            <a:pPr marL="457200" indent="-457200">
              <a:lnSpc>
                <a:spcPct val="80000"/>
              </a:lnSpc>
            </a:pPr>
            <a:endParaRPr lang="en-US" sz="1800" dirty="0"/>
          </a:p>
          <a:p>
            <a:pPr marL="457200" indent="-457200">
              <a:lnSpc>
                <a:spcPct val="80000"/>
              </a:lnSpc>
            </a:pPr>
            <a:r>
              <a:rPr lang="en-US" sz="1800" dirty="0"/>
              <a:t>Statement:	These principles of </a:t>
            </a:r>
            <a:r>
              <a:rPr lang="en-US" sz="1800" dirty="0" smtClean="0"/>
              <a:t>Architecture </a:t>
            </a:r>
            <a:r>
              <a:rPr lang="en-US" sz="1800" dirty="0"/>
              <a:t>apply to </a:t>
            </a:r>
            <a:r>
              <a:rPr lang="en-US" sz="1800" dirty="0" smtClean="0"/>
              <a:t>all </a:t>
            </a:r>
            <a:r>
              <a:rPr lang="en-US" sz="1800" dirty="0"/>
              <a:t>members </a:t>
            </a:r>
            <a:r>
              <a:rPr lang="en-US" sz="1800" dirty="0" smtClean="0"/>
              <a:t>		of Architecture.</a:t>
            </a:r>
            <a:endParaRPr lang="en-US" sz="1800" dirty="0"/>
          </a:p>
          <a:p>
            <a:pPr marL="457200" indent="-457200">
              <a:lnSpc>
                <a:spcPct val="80000"/>
              </a:lnSpc>
            </a:pPr>
            <a:endParaRPr lang="en-US" sz="1800" dirty="0"/>
          </a:p>
          <a:p>
            <a:pPr marL="457200" indent="-457200">
              <a:lnSpc>
                <a:spcPct val="80000"/>
              </a:lnSpc>
            </a:pPr>
            <a:r>
              <a:rPr lang="en-US" sz="1800" dirty="0" smtClean="0"/>
              <a:t>Rationale:	The </a:t>
            </a:r>
            <a:r>
              <a:rPr lang="en-US" sz="1800" dirty="0"/>
              <a:t>only way for </a:t>
            </a:r>
            <a:r>
              <a:rPr lang="en-US" sz="1800" dirty="0" smtClean="0"/>
              <a:t>Architecture </a:t>
            </a:r>
            <a:r>
              <a:rPr lang="en-US" sz="1800" dirty="0"/>
              <a:t>to provide consistent </a:t>
            </a:r>
            <a:r>
              <a:rPr lang="en-US" sz="1800" dirty="0" smtClean="0"/>
              <a:t>		delivery of sound solutions is for </a:t>
            </a:r>
            <a:r>
              <a:rPr lang="en-US" sz="1800" dirty="0"/>
              <a:t>all </a:t>
            </a:r>
            <a:r>
              <a:rPr lang="en-US" sz="1800" dirty="0" smtClean="0"/>
              <a:t>members to abide </a:t>
            </a:r>
            <a:r>
              <a:rPr lang="en-US" sz="1800" dirty="0"/>
              <a:t>by the </a:t>
            </a:r>
            <a:r>
              <a:rPr lang="en-US" sz="1800" dirty="0" smtClean="0"/>
              <a:t>		principles</a:t>
            </a:r>
            <a:r>
              <a:rPr lang="en-US" sz="1800" dirty="0"/>
              <a:t>.</a:t>
            </a:r>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a:t>Without this principle, exclusions and inconsistency would rapidly undermine the </a:t>
            </a:r>
            <a:r>
              <a:rPr lang="en-US" sz="1600" dirty="0" smtClean="0"/>
              <a:t>Architecture </a:t>
            </a:r>
            <a:r>
              <a:rPr lang="en-US" sz="1600" dirty="0"/>
              <a:t>process.</a:t>
            </a:r>
          </a:p>
          <a:p>
            <a:pPr marL="838200" lvl="1" indent="-381000">
              <a:lnSpc>
                <a:spcPct val="80000"/>
              </a:lnSpc>
            </a:pPr>
            <a:r>
              <a:rPr lang="en-US" sz="1600" dirty="0" smtClean="0"/>
              <a:t>Architecture </a:t>
            </a:r>
            <a:r>
              <a:rPr lang="en-US" sz="1600" dirty="0"/>
              <a:t>initiatives </a:t>
            </a:r>
            <a:r>
              <a:rPr lang="en-US" sz="1600" dirty="0" smtClean="0"/>
              <a:t>may not </a:t>
            </a:r>
            <a:r>
              <a:rPr lang="en-US" sz="1600" dirty="0"/>
              <a:t>proceed until they are examined for compliance with the principles. </a:t>
            </a:r>
          </a:p>
          <a:p>
            <a:pPr marL="838200" lvl="1" indent="-381000">
              <a:lnSpc>
                <a:spcPct val="80000"/>
              </a:lnSpc>
            </a:pPr>
            <a:r>
              <a:rPr lang="en-US" sz="1600" dirty="0"/>
              <a:t>A conflict with a principle </a:t>
            </a:r>
            <a:r>
              <a:rPr lang="en-US" sz="1600" dirty="0" smtClean="0"/>
              <a:t>should be </a:t>
            </a:r>
            <a:r>
              <a:rPr lang="en-US" sz="1600" dirty="0"/>
              <a:t>resolved by changing the </a:t>
            </a:r>
            <a:r>
              <a:rPr lang="en-US" sz="1600" dirty="0" smtClean="0"/>
              <a:t>Solution Architecture </a:t>
            </a:r>
            <a:r>
              <a:rPr lang="en-US" sz="1600" dirty="0"/>
              <a:t>of the initiative.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B6998FC-80AA-4AD5-9252-A057BCEE33D4}" type="slidenum">
              <a:rPr lang="en-US"/>
              <a:pPr/>
              <a:t>4</a:t>
            </a:fld>
            <a:endParaRPr lang="en-US"/>
          </a:p>
        </p:txBody>
      </p:sp>
      <p:sp>
        <p:nvSpPr>
          <p:cNvPr id="222210" name="Rectangle 2"/>
          <p:cNvSpPr>
            <a:spLocks noGrp="1" noChangeArrowheads="1"/>
          </p:cNvSpPr>
          <p:nvPr>
            <p:ph type="title"/>
          </p:nvPr>
        </p:nvSpPr>
        <p:spPr/>
        <p:txBody>
          <a:bodyPr/>
          <a:lstStyle/>
          <a:p>
            <a:r>
              <a:rPr lang="en-US" dirty="0" smtClean="0"/>
              <a:t>Architecture Principles</a:t>
            </a:r>
            <a:endParaRPr lang="en-US" dirty="0"/>
          </a:p>
        </p:txBody>
      </p:sp>
      <p:sp>
        <p:nvSpPr>
          <p:cNvPr id="222211" name="Rectangle 3"/>
          <p:cNvSpPr>
            <a:spLocks noGrp="1" noChangeArrowheads="1"/>
          </p:cNvSpPr>
          <p:nvPr>
            <p:ph type="body" idx="1"/>
          </p:nvPr>
        </p:nvSpPr>
        <p:spPr/>
        <p:txBody>
          <a:bodyPr/>
          <a:lstStyle/>
          <a:p>
            <a:pPr marL="457200" indent="-457200">
              <a:lnSpc>
                <a:spcPct val="80000"/>
              </a:lnSpc>
            </a:pPr>
            <a:r>
              <a:rPr lang="en-US" sz="1800" dirty="0"/>
              <a:t>Principle:  	</a:t>
            </a:r>
            <a:r>
              <a:rPr lang="en-US" sz="1800" b="1" dirty="0"/>
              <a:t>Understand Business Motivation and Rationale</a:t>
            </a:r>
          </a:p>
          <a:p>
            <a:pPr marL="457200" indent="-457200">
              <a:lnSpc>
                <a:spcPct val="80000"/>
              </a:lnSpc>
            </a:pPr>
            <a:endParaRPr lang="en-US" sz="1800" dirty="0"/>
          </a:p>
          <a:p>
            <a:pPr marL="457200" indent="-457200">
              <a:lnSpc>
                <a:spcPct val="80000"/>
              </a:lnSpc>
            </a:pPr>
            <a:r>
              <a:rPr lang="en-US" sz="1800" dirty="0"/>
              <a:t>Statement:	</a:t>
            </a:r>
            <a:r>
              <a:rPr lang="en-US" sz="1800" dirty="0" smtClean="0"/>
              <a:t>Architecture </a:t>
            </a:r>
            <a:r>
              <a:rPr lang="en-US" sz="1800" dirty="0"/>
              <a:t>must understand both why the Business is 		</a:t>
            </a:r>
            <a:r>
              <a:rPr lang="en-US" sz="1800" dirty="0" smtClean="0"/>
              <a:t>requesting </a:t>
            </a:r>
            <a:r>
              <a:rPr lang="en-US" sz="1800" dirty="0"/>
              <a:t>functionality, and what the current Business </a:t>
            </a:r>
            <a:r>
              <a:rPr lang="en-US" sz="1800" dirty="0" smtClean="0"/>
              <a:t>	</a:t>
            </a:r>
            <a:r>
              <a:rPr lang="en-US" sz="1800" dirty="0"/>
              <a:t>		process is.</a:t>
            </a:r>
          </a:p>
          <a:p>
            <a:pPr marL="457200" indent="-457200">
              <a:lnSpc>
                <a:spcPct val="80000"/>
              </a:lnSpc>
            </a:pPr>
            <a:endParaRPr lang="en-US" sz="1800" dirty="0"/>
          </a:p>
          <a:p>
            <a:pPr marL="457200" indent="-457200">
              <a:lnSpc>
                <a:spcPct val="80000"/>
              </a:lnSpc>
            </a:pPr>
            <a:r>
              <a:rPr lang="en-US" sz="1800" dirty="0"/>
              <a:t>Rationale:	Without this understanding, </a:t>
            </a:r>
            <a:r>
              <a:rPr lang="en-US" sz="1800" dirty="0" smtClean="0"/>
              <a:t>Architecture </a:t>
            </a:r>
            <a:r>
              <a:rPr lang="en-US" sz="1800" dirty="0"/>
              <a:t>cannot </a:t>
            </a:r>
            <a:r>
              <a:rPr lang="en-US" sz="1800" dirty="0" smtClean="0"/>
              <a:t>			recommend solutions </a:t>
            </a:r>
            <a:r>
              <a:rPr lang="en-US" sz="1800" dirty="0"/>
              <a:t>that will meet the real (as opposed to 		</a:t>
            </a:r>
            <a:r>
              <a:rPr lang="en-US" sz="1800" dirty="0" smtClean="0"/>
              <a:t>perceived</a:t>
            </a:r>
            <a:r>
              <a:rPr lang="en-US" sz="1800" dirty="0"/>
              <a:t>) Business need and cannot accurately define 		</a:t>
            </a:r>
            <a:r>
              <a:rPr lang="en-US" sz="1800" dirty="0" smtClean="0"/>
              <a:t>	gaps </a:t>
            </a:r>
            <a:r>
              <a:rPr lang="en-US" sz="1800" dirty="0"/>
              <a:t>and impacts.</a:t>
            </a:r>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a:t>Access to business SMEs and business requirements is critical to </a:t>
            </a:r>
            <a:r>
              <a:rPr lang="en-US" sz="1600" dirty="0" smtClean="0"/>
              <a:t>determine </a:t>
            </a:r>
            <a:r>
              <a:rPr lang="en-US" sz="1600" dirty="0"/>
              <a:t>an appropriate </a:t>
            </a:r>
            <a:r>
              <a:rPr lang="en-US" sz="1600" dirty="0" smtClean="0"/>
              <a:t>solution</a:t>
            </a:r>
            <a:r>
              <a:rPr lang="en-US" sz="1600" dirty="0"/>
              <a:t>.</a:t>
            </a:r>
          </a:p>
          <a:p>
            <a:pPr marL="838200" lvl="1" indent="-381000">
              <a:lnSpc>
                <a:spcPct val="80000"/>
              </a:lnSpc>
            </a:pPr>
            <a:r>
              <a:rPr lang="en-US" sz="1600" dirty="0"/>
              <a:t>Don't assume that you understand current process – ask questions.</a:t>
            </a:r>
          </a:p>
          <a:p>
            <a:pPr marL="838200" lvl="1" indent="-381000">
              <a:lnSpc>
                <a:spcPct val="80000"/>
              </a:lnSpc>
            </a:pPr>
            <a:r>
              <a:rPr lang="en-US" sz="1600" dirty="0"/>
              <a:t>Don't assume that everyone understands current process – state the obvious and provide context.</a:t>
            </a:r>
          </a:p>
          <a:p>
            <a:pPr marL="838200" lvl="1" indent="-381000">
              <a:lnSpc>
                <a:spcPct val="80000"/>
              </a:lnSpc>
            </a:pPr>
            <a:r>
              <a:rPr lang="en-US" sz="1600" dirty="0"/>
              <a:t>Don’t accept the current process as “the right way”.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FE13171-4EC2-4318-A270-8BDCAFCCA39A}" type="slidenum">
              <a:rPr lang="en-US"/>
              <a:pPr/>
              <a:t>5</a:t>
            </a:fld>
            <a:endParaRPr lang="en-US"/>
          </a:p>
        </p:txBody>
      </p:sp>
      <p:sp>
        <p:nvSpPr>
          <p:cNvPr id="223234" name="Rectangle 2"/>
          <p:cNvSpPr>
            <a:spLocks noGrp="1" noChangeArrowheads="1"/>
          </p:cNvSpPr>
          <p:nvPr>
            <p:ph type="title"/>
          </p:nvPr>
        </p:nvSpPr>
        <p:spPr/>
        <p:txBody>
          <a:bodyPr/>
          <a:lstStyle/>
          <a:p>
            <a:r>
              <a:rPr lang="en-US" dirty="0" smtClean="0"/>
              <a:t>Architecture Principles</a:t>
            </a:r>
            <a:endParaRPr lang="en-US" dirty="0"/>
          </a:p>
        </p:txBody>
      </p:sp>
      <p:sp>
        <p:nvSpPr>
          <p:cNvPr id="223235" name="Rectangle 3"/>
          <p:cNvSpPr>
            <a:spLocks noGrp="1" noChangeArrowheads="1"/>
          </p:cNvSpPr>
          <p:nvPr>
            <p:ph type="body" idx="1"/>
          </p:nvPr>
        </p:nvSpPr>
        <p:spPr>
          <a:xfrm>
            <a:off x="609600" y="1600200"/>
            <a:ext cx="7772400" cy="4038600"/>
          </a:xfrm>
        </p:spPr>
        <p:txBody>
          <a:bodyPr/>
          <a:lstStyle/>
          <a:p>
            <a:pPr marL="457200" indent="-457200">
              <a:lnSpc>
                <a:spcPct val="80000"/>
              </a:lnSpc>
            </a:pPr>
            <a:r>
              <a:rPr lang="en-US" sz="1800" dirty="0"/>
              <a:t>Principle:  	</a:t>
            </a:r>
            <a:r>
              <a:rPr lang="en-US" sz="1800" b="1" dirty="0" smtClean="0"/>
              <a:t>Business Value-Driven Solution</a:t>
            </a:r>
            <a:endParaRPr lang="en-US" sz="1800" b="1" dirty="0"/>
          </a:p>
          <a:p>
            <a:pPr marL="457200" indent="-457200">
              <a:lnSpc>
                <a:spcPct val="80000"/>
              </a:lnSpc>
            </a:pPr>
            <a:endParaRPr lang="en-US" sz="1800" dirty="0"/>
          </a:p>
          <a:p>
            <a:pPr marL="457200" indent="-457200">
              <a:lnSpc>
                <a:spcPct val="80000"/>
              </a:lnSpc>
            </a:pPr>
            <a:r>
              <a:rPr lang="en-US" sz="1800" dirty="0"/>
              <a:t>Statement:	</a:t>
            </a:r>
            <a:r>
              <a:rPr lang="en-US" sz="1800" dirty="0" smtClean="0"/>
              <a:t>Architecture </a:t>
            </a:r>
            <a:r>
              <a:rPr lang="en-US" sz="1800" dirty="0"/>
              <a:t>needs to drive </a:t>
            </a:r>
            <a:r>
              <a:rPr lang="en-US" sz="1800" dirty="0" smtClean="0"/>
              <a:t>toward a solution based 		on services </a:t>
            </a:r>
            <a:r>
              <a:rPr lang="en-US" sz="1800" dirty="0"/>
              <a:t>that implement business data and business 			process. </a:t>
            </a:r>
          </a:p>
          <a:p>
            <a:pPr marL="457200" indent="-457200">
              <a:lnSpc>
                <a:spcPct val="80000"/>
              </a:lnSpc>
            </a:pPr>
            <a:endParaRPr lang="en-US" sz="1800" dirty="0"/>
          </a:p>
          <a:p>
            <a:pPr marL="457200" indent="-457200">
              <a:lnSpc>
                <a:spcPct val="80000"/>
              </a:lnSpc>
            </a:pPr>
            <a:r>
              <a:rPr lang="en-US" sz="1800" dirty="0"/>
              <a:t>Rationale:	Business services are there to support the business 			processes.  They need to be flexible enough to change 		</a:t>
            </a:r>
            <a:r>
              <a:rPr lang="en-US" sz="1800" dirty="0" smtClean="0"/>
              <a:t>	as </a:t>
            </a:r>
            <a:r>
              <a:rPr lang="en-US" sz="1800" dirty="0"/>
              <a:t>the business process changes, not tied to a specific 		</a:t>
            </a:r>
            <a:r>
              <a:rPr lang="en-US" sz="1800" dirty="0" smtClean="0"/>
              <a:t>	IT </a:t>
            </a:r>
            <a:r>
              <a:rPr lang="en-US" sz="1800" dirty="0"/>
              <a:t>process or application.</a:t>
            </a:r>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a:t>We need an overall </a:t>
            </a:r>
            <a:r>
              <a:rPr lang="en-US" sz="1600" dirty="0" smtClean="0"/>
              <a:t>Architecture solution framework that </a:t>
            </a:r>
            <a:r>
              <a:rPr lang="en-US" sz="1600" dirty="0"/>
              <a:t>provides a vision for optimized, integrated business processes.  </a:t>
            </a:r>
          </a:p>
          <a:p>
            <a:pPr marL="838200" lvl="1" indent="-381000">
              <a:lnSpc>
                <a:spcPct val="80000"/>
              </a:lnSpc>
            </a:pPr>
            <a:r>
              <a:rPr lang="en-US" sz="1600" dirty="0" smtClean="0"/>
              <a:t>Architecture </a:t>
            </a:r>
            <a:r>
              <a:rPr lang="en-US" sz="1600" dirty="0"/>
              <a:t>should evaluate incoming projects within the context of this vision to build the appropriate Business services.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FD744A6-584A-4E4E-ADF4-6772444EEA63}" type="slidenum">
              <a:rPr lang="en-US"/>
              <a:pPr/>
              <a:t>6</a:t>
            </a:fld>
            <a:endParaRPr lang="en-US"/>
          </a:p>
        </p:txBody>
      </p:sp>
      <p:sp>
        <p:nvSpPr>
          <p:cNvPr id="224258" name="Rectangle 2"/>
          <p:cNvSpPr>
            <a:spLocks noGrp="1" noChangeArrowheads="1"/>
          </p:cNvSpPr>
          <p:nvPr>
            <p:ph type="title"/>
          </p:nvPr>
        </p:nvSpPr>
        <p:spPr/>
        <p:txBody>
          <a:bodyPr/>
          <a:lstStyle/>
          <a:p>
            <a:r>
              <a:rPr lang="en-US"/>
              <a:t>Solution </a:t>
            </a:r>
            <a:r>
              <a:rPr lang="en-US" smtClean="0"/>
              <a:t>Archtiecture </a:t>
            </a:r>
            <a:r>
              <a:rPr lang="en-US" dirty="0" smtClean="0"/>
              <a:t>Principles</a:t>
            </a:r>
            <a:endParaRPr lang="en-US" dirty="0"/>
          </a:p>
        </p:txBody>
      </p:sp>
      <p:sp>
        <p:nvSpPr>
          <p:cNvPr id="224259" name="Rectangle 3"/>
          <p:cNvSpPr>
            <a:spLocks noGrp="1" noChangeArrowheads="1"/>
          </p:cNvSpPr>
          <p:nvPr>
            <p:ph type="body" idx="1"/>
          </p:nvPr>
        </p:nvSpPr>
        <p:spPr>
          <a:xfrm>
            <a:off x="685800" y="1371600"/>
            <a:ext cx="8229600" cy="5257800"/>
          </a:xfrm>
        </p:spPr>
        <p:txBody>
          <a:bodyPr/>
          <a:lstStyle/>
          <a:p>
            <a:pPr marL="457200" indent="-457200">
              <a:lnSpc>
                <a:spcPct val="80000"/>
              </a:lnSpc>
            </a:pPr>
            <a:r>
              <a:rPr lang="en-US" sz="1800" dirty="0"/>
              <a:t>Principle:  	</a:t>
            </a:r>
            <a:r>
              <a:rPr lang="en-US" sz="1800" b="1" dirty="0"/>
              <a:t>Service Abstraction</a:t>
            </a:r>
            <a:r>
              <a:rPr lang="en-US" sz="1800" dirty="0"/>
              <a:t> </a:t>
            </a:r>
            <a:endParaRPr lang="en-US" sz="1800" b="1" dirty="0"/>
          </a:p>
          <a:p>
            <a:pPr marL="457200" indent="-457200">
              <a:lnSpc>
                <a:spcPct val="80000"/>
              </a:lnSpc>
            </a:pPr>
            <a:endParaRPr lang="en-US" sz="1800" dirty="0"/>
          </a:p>
          <a:p>
            <a:pPr marL="457200" indent="-457200">
              <a:lnSpc>
                <a:spcPct val="80000"/>
              </a:lnSpc>
            </a:pPr>
            <a:r>
              <a:rPr lang="en-US" sz="1800" dirty="0"/>
              <a:t>Statement:	Business services must be de-coupled </a:t>
            </a:r>
            <a:r>
              <a:rPr lang="en-US" sz="1800"/>
              <a:t>from </a:t>
            </a:r>
            <a:r>
              <a:rPr lang="en-US" sz="1800" smtClean="0"/>
              <a:t>the applications </a:t>
            </a:r>
            <a:r>
              <a:rPr lang="en-US" sz="1800"/>
              <a:t>used </a:t>
            </a:r>
            <a:r>
              <a:rPr lang="en-US" sz="1800" smtClean="0"/>
              <a:t>		to </a:t>
            </a:r>
            <a:r>
              <a:rPr lang="en-US" sz="1800" dirty="0"/>
              <a:t>support them. </a:t>
            </a:r>
          </a:p>
          <a:p>
            <a:pPr marL="457200" indent="-457200">
              <a:lnSpc>
                <a:spcPct val="80000"/>
              </a:lnSpc>
            </a:pPr>
            <a:endParaRPr lang="en-US" sz="1800" dirty="0"/>
          </a:p>
          <a:p>
            <a:pPr marL="457200" indent="-457200">
              <a:lnSpc>
                <a:spcPct val="80000"/>
              </a:lnSpc>
            </a:pPr>
            <a:r>
              <a:rPr lang="en-US" sz="1800" dirty="0"/>
              <a:t>Rationale:	Independence of business services from the </a:t>
            </a:r>
            <a:r>
              <a:rPr lang="en-US" sz="1800"/>
              <a:t>underlying </a:t>
            </a:r>
            <a:r>
              <a:rPr lang="en-US" sz="1800" smtClean="0"/>
              <a:t>			applications </a:t>
            </a:r>
            <a:r>
              <a:rPr lang="en-US" sz="1800" dirty="0"/>
              <a:t>allows services to be developed and upgraded </a:t>
            </a:r>
            <a:r>
              <a:rPr lang="en-US" sz="1800"/>
              <a:t>in </a:t>
            </a:r>
            <a:r>
              <a:rPr lang="en-US" sz="1800" smtClean="0"/>
              <a:t>the 		most </a:t>
            </a:r>
            <a:r>
              <a:rPr lang="en-US" sz="1800" dirty="0"/>
              <a:t>cost-effective and timely way, and allows </a:t>
            </a:r>
            <a:r>
              <a:rPr lang="en-US" sz="1800"/>
              <a:t>replacement </a:t>
            </a:r>
            <a:r>
              <a:rPr lang="en-US" sz="1800" smtClean="0"/>
              <a:t>or 		consolidation </a:t>
            </a:r>
            <a:r>
              <a:rPr lang="en-US" sz="1800" dirty="0"/>
              <a:t>of applications without disrupting the </a:t>
            </a:r>
            <a:r>
              <a:rPr lang="en-US" sz="1800"/>
              <a:t>services </a:t>
            </a:r>
            <a:r>
              <a:rPr lang="en-US" sz="1800" smtClean="0"/>
              <a:t>		themselves</a:t>
            </a:r>
            <a:r>
              <a:rPr lang="en-US" sz="1800" dirty="0"/>
              <a:t>.  Otherwise the applications become the </a:t>
            </a:r>
            <a:r>
              <a:rPr lang="en-US" sz="1800"/>
              <a:t>driver </a:t>
            </a:r>
            <a:r>
              <a:rPr lang="en-US" sz="1800" smtClean="0"/>
              <a:t>rather 		than </a:t>
            </a:r>
            <a:r>
              <a:rPr lang="en-US" sz="1800" dirty="0"/>
              <a:t>the business requirements themselves.  </a:t>
            </a:r>
            <a:r>
              <a:rPr lang="en-US" sz="1800"/>
              <a:t>This </a:t>
            </a:r>
            <a:r>
              <a:rPr lang="en-US" sz="1800" smtClean="0"/>
              <a:t>principle </a:t>
            </a:r>
            <a:r>
              <a:rPr lang="en-US" sz="1800"/>
              <a:t>is </a:t>
            </a:r>
            <a:r>
              <a:rPr lang="en-US" sz="1800" smtClean="0"/>
              <a:t>		needed </a:t>
            </a:r>
            <a:r>
              <a:rPr lang="en-US" sz="1800" dirty="0"/>
              <a:t>to effectively support a Business-Driven 	</a:t>
            </a:r>
            <a:r>
              <a:rPr lang="en-US" sz="1800"/>
              <a:t>	</a:t>
            </a:r>
            <a:r>
              <a:rPr lang="en-US" sz="1800" smtClean="0"/>
              <a:t>	</a:t>
            </a:r>
            <a:r>
              <a:rPr lang="en-US" sz="1800" dirty="0"/>
              <a:t>	</a:t>
            </a:r>
            <a:r>
              <a:rPr lang="en-US" sz="1800" dirty="0" smtClean="0"/>
              <a:t>Solution. </a:t>
            </a:r>
            <a:endParaRPr lang="en-US" sz="1800" dirty="0"/>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a:t>Middleware should not only be an abstraction layer, but also be used to implement a service of services and domain concepts.</a:t>
            </a:r>
          </a:p>
          <a:p>
            <a:pPr marL="838200" lvl="1" indent="-381000">
              <a:lnSpc>
                <a:spcPct val="80000"/>
              </a:lnSpc>
            </a:pPr>
            <a:r>
              <a:rPr lang="en-US" sz="1600" dirty="0"/>
              <a:t>Where an existing application provides the best functionality that supports a Business process, recommend that the functionality be vended as a service.</a:t>
            </a:r>
          </a:p>
          <a:p>
            <a:pPr marL="838200" lvl="1" indent="-381000">
              <a:lnSpc>
                <a:spcPct val="80000"/>
              </a:lnSpc>
            </a:pPr>
            <a:r>
              <a:rPr lang="en-US" sz="1600" dirty="0"/>
              <a:t>The business-service mindset must be fostered in both business and development organizations.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715E1EB-FDD4-42C2-B687-55C398F23C9A}" type="slidenum">
              <a:rPr lang="en-US"/>
              <a:pPr/>
              <a:t>7</a:t>
            </a:fld>
            <a:endParaRPr lang="en-US"/>
          </a:p>
        </p:txBody>
      </p:sp>
      <p:sp>
        <p:nvSpPr>
          <p:cNvPr id="225282" name="Rectangle 2"/>
          <p:cNvSpPr>
            <a:spLocks noGrp="1" noChangeArrowheads="1"/>
          </p:cNvSpPr>
          <p:nvPr>
            <p:ph type="title"/>
          </p:nvPr>
        </p:nvSpPr>
        <p:spPr/>
        <p:txBody>
          <a:bodyPr/>
          <a:lstStyle/>
          <a:p>
            <a:r>
              <a:rPr lang="en-US" dirty="0" smtClean="0"/>
              <a:t>Architecture Principles</a:t>
            </a:r>
            <a:endParaRPr lang="en-US" dirty="0"/>
          </a:p>
        </p:txBody>
      </p:sp>
      <p:sp>
        <p:nvSpPr>
          <p:cNvPr id="225283" name="Rectangle 3"/>
          <p:cNvSpPr>
            <a:spLocks noGrp="1" noChangeArrowheads="1"/>
          </p:cNvSpPr>
          <p:nvPr>
            <p:ph type="body" idx="1"/>
          </p:nvPr>
        </p:nvSpPr>
        <p:spPr>
          <a:xfrm>
            <a:off x="533400" y="1600200"/>
            <a:ext cx="8153400" cy="4724400"/>
          </a:xfrm>
        </p:spPr>
        <p:txBody>
          <a:bodyPr/>
          <a:lstStyle/>
          <a:p>
            <a:pPr marL="457200" indent="-457200">
              <a:lnSpc>
                <a:spcPct val="80000"/>
              </a:lnSpc>
            </a:pPr>
            <a:r>
              <a:rPr lang="en-US" sz="1800" dirty="0"/>
              <a:t>Principle:  	</a:t>
            </a:r>
            <a:r>
              <a:rPr lang="en-US" sz="1800" b="1" dirty="0"/>
              <a:t>Separation of Functional Domains</a:t>
            </a:r>
            <a:r>
              <a:rPr lang="en-US" sz="1800" dirty="0"/>
              <a:t> </a:t>
            </a:r>
            <a:endParaRPr lang="en-US" sz="1800" b="1" dirty="0"/>
          </a:p>
          <a:p>
            <a:pPr marL="457200" indent="-457200">
              <a:lnSpc>
                <a:spcPct val="80000"/>
              </a:lnSpc>
            </a:pPr>
            <a:endParaRPr lang="en-US" sz="1800" dirty="0"/>
          </a:p>
          <a:p>
            <a:pPr marL="457200" indent="-457200">
              <a:lnSpc>
                <a:spcPct val="80000"/>
              </a:lnSpc>
            </a:pPr>
            <a:r>
              <a:rPr lang="en-US" sz="1800" dirty="0"/>
              <a:t>Statement:	Maintain a separation of functionality and process 			</a:t>
            </a:r>
            <a:r>
              <a:rPr lang="en-US" sz="1800" dirty="0" smtClean="0"/>
              <a:t>domains </a:t>
            </a:r>
            <a:r>
              <a:rPr lang="en-US" sz="1800" dirty="0"/>
              <a:t>across applications.</a:t>
            </a:r>
          </a:p>
          <a:p>
            <a:pPr marL="457200" indent="-457200">
              <a:lnSpc>
                <a:spcPct val="80000"/>
              </a:lnSpc>
            </a:pPr>
            <a:endParaRPr lang="en-US" sz="1800" dirty="0"/>
          </a:p>
          <a:p>
            <a:pPr marL="457200" indent="-457200">
              <a:lnSpc>
                <a:spcPct val="80000"/>
              </a:lnSpc>
            </a:pPr>
            <a:r>
              <a:rPr lang="en-US" sz="1800" dirty="0"/>
              <a:t>Rationale:	Including duplicate functionality / implementing the same 			</a:t>
            </a:r>
            <a:r>
              <a:rPr lang="en-US" sz="1800" dirty="0" smtClean="0"/>
              <a:t>process </a:t>
            </a:r>
            <a:r>
              <a:rPr lang="en-US" sz="1800" dirty="0"/>
              <a:t>in multiple applications is expensive and 				</a:t>
            </a:r>
            <a:r>
              <a:rPr lang="en-US" sz="1800" dirty="0" smtClean="0"/>
              <a:t>proliferates </a:t>
            </a:r>
            <a:r>
              <a:rPr lang="en-US" sz="1800" dirty="0"/>
              <a:t>conflicting data.  Expecting an application to 			</a:t>
            </a:r>
            <a:r>
              <a:rPr lang="en-US" sz="1800" dirty="0" smtClean="0"/>
              <a:t>provide </a:t>
            </a:r>
            <a:r>
              <a:rPr lang="en-US" sz="1800" dirty="0"/>
              <a:t>functionality outside its core capabilities leads to 			</a:t>
            </a:r>
            <a:r>
              <a:rPr lang="en-US" sz="1800" dirty="0" smtClean="0"/>
              <a:t>a </a:t>
            </a:r>
            <a:r>
              <a:rPr lang="en-US" sz="1800" dirty="0"/>
              <a:t>lack of quality.</a:t>
            </a:r>
          </a:p>
          <a:p>
            <a:pPr marL="457200" indent="-457200">
              <a:lnSpc>
                <a:spcPct val="80000"/>
              </a:lnSpc>
            </a:pPr>
            <a:endParaRPr lang="en-US" sz="1800" dirty="0"/>
          </a:p>
          <a:p>
            <a:pPr marL="457200" indent="-457200">
              <a:lnSpc>
                <a:spcPct val="80000"/>
              </a:lnSpc>
            </a:pPr>
            <a:r>
              <a:rPr lang="en-US" sz="1800" dirty="0"/>
              <a:t>Implications:</a:t>
            </a:r>
          </a:p>
          <a:p>
            <a:pPr marL="838200" lvl="1" indent="-381000">
              <a:lnSpc>
                <a:spcPct val="80000"/>
              </a:lnSpc>
            </a:pPr>
            <a:r>
              <a:rPr lang="en-US" sz="1600" dirty="0" smtClean="0"/>
              <a:t>Architecture </a:t>
            </a:r>
            <a:r>
              <a:rPr lang="en-US" sz="1600" dirty="0"/>
              <a:t>should look for functionality that is duplicated in multiple applications and drive toward either a shared service to provide this functionality, or to identify the domain owner and redirect existing services to that owner</a:t>
            </a:r>
            <a:r>
              <a:rPr lang="en-US" sz="1600" dirty="0" smtClean="0"/>
              <a:t>.</a:t>
            </a:r>
            <a:endParaRPr lang="en-US" sz="1600" dirty="0"/>
          </a:p>
          <a:p>
            <a:pPr marL="838200" lvl="1" indent="-381000">
              <a:lnSpc>
                <a:spcPct val="80000"/>
              </a:lnSpc>
            </a:pPr>
            <a:r>
              <a:rPr lang="en-US" sz="1600" dirty="0" smtClean="0"/>
              <a:t>Architecture </a:t>
            </a:r>
            <a:r>
              <a:rPr lang="en-US" sz="1600" dirty="0"/>
              <a:t>should look for cases where too much functionality has been embedded in one application and, where possible, move functionality that is outside of the application's core capability to new or existing applications in whose domain that </a:t>
            </a:r>
            <a:r>
              <a:rPr lang="en-US" sz="1600" dirty="0" smtClean="0"/>
              <a:t>functionality properly </a:t>
            </a:r>
            <a:r>
              <a:rPr lang="en-US" sz="1600" dirty="0"/>
              <a:t>belongs.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63199B7-E802-4A8D-B8AB-2A9E2B057512}" type="slidenum">
              <a:rPr lang="en-US"/>
              <a:pPr/>
              <a:t>8</a:t>
            </a:fld>
            <a:endParaRPr lang="en-US"/>
          </a:p>
        </p:txBody>
      </p:sp>
      <p:sp>
        <p:nvSpPr>
          <p:cNvPr id="226306" name="Rectangle 2"/>
          <p:cNvSpPr>
            <a:spLocks noGrp="1" noChangeArrowheads="1"/>
          </p:cNvSpPr>
          <p:nvPr>
            <p:ph type="title"/>
          </p:nvPr>
        </p:nvSpPr>
        <p:spPr/>
        <p:txBody>
          <a:bodyPr/>
          <a:lstStyle/>
          <a:p>
            <a:r>
              <a:rPr lang="en-US" dirty="0" smtClean="0"/>
              <a:t>Architecture Principles</a:t>
            </a:r>
            <a:endParaRPr lang="en-US" dirty="0"/>
          </a:p>
        </p:txBody>
      </p:sp>
      <p:sp>
        <p:nvSpPr>
          <p:cNvPr id="226307" name="Rectangle 3"/>
          <p:cNvSpPr>
            <a:spLocks noGrp="1" noChangeArrowheads="1"/>
          </p:cNvSpPr>
          <p:nvPr>
            <p:ph type="body" idx="1"/>
          </p:nvPr>
        </p:nvSpPr>
        <p:spPr>
          <a:xfrm>
            <a:off x="685800" y="1600200"/>
            <a:ext cx="7924800" cy="4724400"/>
          </a:xfrm>
        </p:spPr>
        <p:txBody>
          <a:bodyPr/>
          <a:lstStyle/>
          <a:p>
            <a:pPr marL="457200" indent="-457200">
              <a:lnSpc>
                <a:spcPct val="90000"/>
              </a:lnSpc>
            </a:pPr>
            <a:r>
              <a:rPr lang="en-US" sz="1800" dirty="0"/>
              <a:t>Principle:  	</a:t>
            </a:r>
            <a:r>
              <a:rPr lang="en-US" sz="1800" b="1" dirty="0"/>
              <a:t>Resource </a:t>
            </a:r>
            <a:r>
              <a:rPr lang="en-US" sz="1800" b="1" dirty="0" smtClean="0"/>
              <a:t>Sharing &amp; Reuse</a:t>
            </a:r>
            <a:endParaRPr lang="en-US" sz="1800" b="1" dirty="0"/>
          </a:p>
          <a:p>
            <a:pPr marL="457200" indent="-457200">
              <a:lnSpc>
                <a:spcPct val="90000"/>
              </a:lnSpc>
            </a:pPr>
            <a:endParaRPr lang="en-US" sz="1800" dirty="0"/>
          </a:p>
          <a:p>
            <a:pPr marL="457200" indent="-457200">
              <a:lnSpc>
                <a:spcPct val="90000"/>
              </a:lnSpc>
            </a:pPr>
            <a:r>
              <a:rPr lang="en-US" sz="1800" dirty="0"/>
              <a:t>Statement:	Applications must share resources with all clients 			that need those resources.</a:t>
            </a:r>
          </a:p>
          <a:p>
            <a:pPr marL="457200" indent="-457200">
              <a:lnSpc>
                <a:spcPct val="90000"/>
              </a:lnSpc>
            </a:pPr>
            <a:endParaRPr lang="en-US" sz="1800" dirty="0"/>
          </a:p>
          <a:p>
            <a:pPr marL="457200" indent="-457200">
              <a:lnSpc>
                <a:spcPct val="90000"/>
              </a:lnSpc>
            </a:pPr>
            <a:r>
              <a:rPr lang="en-US" sz="1800" dirty="0"/>
              <a:t>Rationale:	Maintaining independent copies of data or functionality is 	</a:t>
            </a:r>
            <a:r>
              <a:rPr lang="en-US" sz="1800" dirty="0" smtClean="0"/>
              <a:t>	</a:t>
            </a:r>
            <a:r>
              <a:rPr lang="en-US" sz="1800" dirty="0"/>
              <a:t>	expensive and fraught with synchronization issues. 			Resource share-ability provides the building blocks to 			define Service Abstractions </a:t>
            </a:r>
            <a:r>
              <a:rPr lang="en-US" sz="1800" dirty="0" smtClean="0"/>
              <a:t>at </a:t>
            </a:r>
            <a:r>
              <a:rPr lang="en-US" sz="1800" dirty="0"/>
              <a:t>the enterprise level.</a:t>
            </a:r>
          </a:p>
          <a:p>
            <a:pPr marL="457200" indent="-457200">
              <a:lnSpc>
                <a:spcPct val="90000"/>
              </a:lnSpc>
            </a:pPr>
            <a:endParaRPr lang="en-US" sz="1800" dirty="0"/>
          </a:p>
          <a:p>
            <a:pPr marL="457200" indent="-457200">
              <a:lnSpc>
                <a:spcPct val="90000"/>
              </a:lnSpc>
            </a:pPr>
            <a:r>
              <a:rPr lang="en-US" sz="1800" dirty="0"/>
              <a:t>Implications:</a:t>
            </a:r>
          </a:p>
          <a:p>
            <a:pPr marL="838200" lvl="1" indent="-381000">
              <a:lnSpc>
                <a:spcPct val="90000"/>
              </a:lnSpc>
            </a:pPr>
            <a:r>
              <a:rPr lang="en-US" sz="1600" dirty="0"/>
              <a:t>Require that functionality provided via a GUI is also available </a:t>
            </a:r>
            <a:r>
              <a:rPr lang="en-US" sz="1600" dirty="0" smtClean="0"/>
              <a:t>via </a:t>
            </a:r>
            <a:r>
              <a:rPr lang="en-US" sz="1600" dirty="0"/>
              <a:t>an API.</a:t>
            </a:r>
          </a:p>
          <a:p>
            <a:pPr marL="838200" lvl="1" indent="-381000">
              <a:lnSpc>
                <a:spcPct val="90000"/>
              </a:lnSpc>
            </a:pPr>
            <a:r>
              <a:rPr lang="en-US" sz="1600" dirty="0"/>
              <a:t>Applications that have sharable resources must vend those resources in a flexible manner.  Avoid designing interfaces that can only be used by a single client.</a:t>
            </a:r>
          </a:p>
          <a:p>
            <a:pPr marL="838200" lvl="1" indent="-381000">
              <a:lnSpc>
                <a:spcPct val="90000"/>
              </a:lnSpc>
            </a:pPr>
            <a:r>
              <a:rPr lang="en-US" sz="1600" dirty="0"/>
              <a:t>Services that should be sharable must be scalable. This may require migration from a specific application to a shared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0ACC45D-DA43-4A0B-972A-66C1FEACAB8F}" type="slidenum">
              <a:rPr lang="en-US"/>
              <a:pPr/>
              <a:t>9</a:t>
            </a:fld>
            <a:endParaRPr lang="en-US"/>
          </a:p>
        </p:txBody>
      </p:sp>
      <p:sp>
        <p:nvSpPr>
          <p:cNvPr id="227330" name="Rectangle 2"/>
          <p:cNvSpPr>
            <a:spLocks noGrp="1" noChangeArrowheads="1"/>
          </p:cNvSpPr>
          <p:nvPr>
            <p:ph type="title"/>
          </p:nvPr>
        </p:nvSpPr>
        <p:spPr/>
        <p:txBody>
          <a:bodyPr/>
          <a:lstStyle/>
          <a:p>
            <a:r>
              <a:rPr lang="en-US" dirty="0" smtClean="0"/>
              <a:t>Architecture Principles</a:t>
            </a:r>
            <a:endParaRPr lang="en-US" dirty="0"/>
          </a:p>
        </p:txBody>
      </p:sp>
      <p:sp>
        <p:nvSpPr>
          <p:cNvPr id="227331" name="Rectangle 3"/>
          <p:cNvSpPr>
            <a:spLocks noGrp="1" noChangeArrowheads="1"/>
          </p:cNvSpPr>
          <p:nvPr>
            <p:ph type="body" idx="1"/>
          </p:nvPr>
        </p:nvSpPr>
        <p:spPr>
          <a:xfrm>
            <a:off x="457200" y="1600200"/>
            <a:ext cx="8077200" cy="4525963"/>
          </a:xfrm>
        </p:spPr>
        <p:txBody>
          <a:bodyPr/>
          <a:lstStyle/>
          <a:p>
            <a:pPr marL="457200" indent="-457200">
              <a:lnSpc>
                <a:spcPct val="90000"/>
              </a:lnSpc>
            </a:pPr>
            <a:r>
              <a:rPr lang="en-US" sz="1800" dirty="0"/>
              <a:t>Principle:  	</a:t>
            </a:r>
            <a:r>
              <a:rPr lang="en-US" sz="1800" b="1" dirty="0"/>
              <a:t>Support Appropriate Interaction Modes</a:t>
            </a:r>
          </a:p>
          <a:p>
            <a:pPr marL="457200" indent="-457200">
              <a:lnSpc>
                <a:spcPct val="90000"/>
              </a:lnSpc>
            </a:pPr>
            <a:endParaRPr lang="en-US" sz="1800" dirty="0"/>
          </a:p>
          <a:p>
            <a:pPr marL="457200" indent="-457200">
              <a:lnSpc>
                <a:spcPct val="90000"/>
              </a:lnSpc>
            </a:pPr>
            <a:r>
              <a:rPr lang="en-US" sz="1800" dirty="0"/>
              <a:t>Statement:	Many Business processes need both synchronous and 		</a:t>
            </a:r>
            <a:r>
              <a:rPr lang="en-US" sz="1800" dirty="0" smtClean="0"/>
              <a:t>	asynchronous </a:t>
            </a:r>
            <a:r>
              <a:rPr lang="en-US" sz="1800" dirty="0"/>
              <a:t>Interaction modes. </a:t>
            </a:r>
          </a:p>
          <a:p>
            <a:pPr marL="457200" indent="-457200">
              <a:lnSpc>
                <a:spcPct val="90000"/>
              </a:lnSpc>
            </a:pPr>
            <a:endParaRPr lang="en-US" sz="1800" dirty="0"/>
          </a:p>
          <a:p>
            <a:pPr marL="457200" indent="-457200">
              <a:lnSpc>
                <a:spcPct val="90000"/>
              </a:lnSpc>
            </a:pPr>
            <a:r>
              <a:rPr lang="en-US" sz="1800" dirty="0"/>
              <a:t>Rationale:	In order to effectively support all business processes, </a:t>
            </a:r>
            <a:r>
              <a:rPr lang="en-US" sz="1800" dirty="0" smtClean="0"/>
              <a:t>a </a:t>
            </a:r>
            <a:r>
              <a:rPr lang="en-US" sz="1800" dirty="0"/>
              <a:t>		</a:t>
            </a:r>
            <a:r>
              <a:rPr lang="en-US" sz="1800" dirty="0" smtClean="0"/>
              <a:t>	solution </a:t>
            </a:r>
            <a:r>
              <a:rPr lang="en-US" sz="1800" dirty="0"/>
              <a:t>must provide for both synchronous as well 		</a:t>
            </a:r>
            <a:r>
              <a:rPr lang="en-US" sz="1800" dirty="0" smtClean="0"/>
              <a:t>	as </a:t>
            </a:r>
            <a:r>
              <a:rPr lang="en-US" sz="1800" dirty="0"/>
              <a:t>asynchronous interaction. Furthermore, the 		</a:t>
            </a:r>
            <a:r>
              <a:rPr lang="en-US" sz="1800" dirty="0" smtClean="0"/>
              <a:t>	</a:t>
            </a:r>
            <a:r>
              <a:rPr lang="en-US" sz="1800" dirty="0"/>
              <a:t>	appropriate interaction mode should be chosen on the 	</a:t>
            </a:r>
            <a:r>
              <a:rPr lang="en-US" sz="1800" dirty="0" smtClean="0"/>
              <a:t>	</a:t>
            </a:r>
            <a:r>
              <a:rPr lang="en-US" sz="1800" dirty="0"/>
              <a:t>	basis of the feasibility of an immediate response.</a:t>
            </a:r>
          </a:p>
          <a:p>
            <a:pPr marL="457200" indent="-457200">
              <a:lnSpc>
                <a:spcPct val="90000"/>
              </a:lnSpc>
              <a:buFontTx/>
              <a:buNone/>
            </a:pPr>
            <a:endParaRPr lang="en-US" sz="1800" dirty="0"/>
          </a:p>
          <a:p>
            <a:pPr marL="457200" indent="-457200">
              <a:lnSpc>
                <a:spcPct val="90000"/>
              </a:lnSpc>
            </a:pPr>
            <a:r>
              <a:rPr lang="en-US" sz="1800" dirty="0"/>
              <a:t>Implications:</a:t>
            </a:r>
          </a:p>
          <a:p>
            <a:pPr marL="838200" lvl="1" indent="-381000">
              <a:lnSpc>
                <a:spcPct val="90000"/>
              </a:lnSpc>
            </a:pPr>
            <a:r>
              <a:rPr lang="en-US" sz="1600" dirty="0" smtClean="0"/>
              <a:t>Architecture </a:t>
            </a:r>
            <a:r>
              <a:rPr lang="en-US" sz="1600" dirty="0"/>
              <a:t>needs to be able to determine when an immediate response is </a:t>
            </a:r>
            <a:r>
              <a:rPr lang="en-US" sz="1600" dirty="0" smtClean="0"/>
              <a:t>practical.  </a:t>
            </a:r>
            <a:r>
              <a:rPr lang="en-US" sz="1600" dirty="0"/>
              <a:t>For example, authentication, authorization, </a:t>
            </a:r>
            <a:r>
              <a:rPr lang="en-US" sz="1600" dirty="0" smtClean="0"/>
              <a:t>and eligibility tests </a:t>
            </a:r>
            <a:r>
              <a:rPr lang="en-US" sz="1600" dirty="0"/>
              <a:t>generally require synchronicity; whereas </a:t>
            </a:r>
            <a:r>
              <a:rPr lang="en-US" sz="1600" dirty="0" smtClean="0"/>
              <a:t>posting a credit adjustment may </a:t>
            </a:r>
            <a:r>
              <a:rPr lang="en-US" sz="1600" dirty="0"/>
              <a:t>not </a:t>
            </a:r>
            <a:r>
              <a:rPr lang="en-US" sz="1600" dirty="0" smtClean="0"/>
              <a:t>be necessary </a:t>
            </a:r>
            <a:r>
              <a:rPr lang="en-US" sz="1600" dirty="0"/>
              <a:t>in real time.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2009-11-10T16:45:35Z</outs:dateTime>
      <outs:isPinned>true</outs:isPinned>
    </outs:relatedDate>
    <outs:relatedDate>
      <outs:type>2</outs:type>
      <outs:displayName>Created</outs:displayName>
      <outs:dateTime>2008-08-05T18:56:14Z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rbaldwi</outs:displayName>
          <outs:accountName/>
        </outs:relatedPerson>
      </outs:people>
      <outs:source>0</outs:source>
      <outs:isPinned>true</outs:isPinned>
    </outs:relatedPeopleItem>
    <outs:relatedPeopleItem>
      <outs:category>Last modified by</outs:category>
      <outs:people>
        <outs:relatedPerson>
          <outs:displayName>rbaldwi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102B40BD-03D4-4F1E-AF15-669D5220394E}">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otalTime>163</TotalTime>
  <Words>271</Words>
  <Application>Microsoft Office PowerPoint</Application>
  <PresentationFormat>On-screen Show (4:3)</PresentationFormat>
  <Paragraphs>138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Definition: Architecture Principles</vt:lpstr>
      <vt:lpstr>PowerPoint Presentation</vt:lpstr>
      <vt:lpstr>Architecture Principles</vt:lpstr>
      <vt:lpstr>Architecture Principles</vt:lpstr>
      <vt:lpstr>Architecture Principles</vt:lpstr>
      <vt:lpstr>Solution Archtiecture Principles</vt:lpstr>
      <vt:lpstr>Architecture Principles</vt:lpstr>
      <vt:lpstr>Architecture Principles</vt:lpstr>
      <vt:lpstr>Architecture Principles</vt:lpstr>
      <vt:lpstr>Architecture Principles</vt:lpstr>
      <vt:lpstr>Architecture Principles</vt:lpstr>
      <vt:lpstr>Architecture Principles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rbaldwi</dc:creator>
  <cp:lastModifiedBy>Matthew Wagner</cp:lastModifiedBy>
  <cp:revision>79</cp:revision>
  <dcterms:created xsi:type="dcterms:W3CDTF">2008-08-05T18:56:14Z</dcterms:created>
  <dcterms:modified xsi:type="dcterms:W3CDTF">2018-04-25T13:46:16Z</dcterms:modified>
</cp:coreProperties>
</file>