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7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13366-D2F8-4434-9851-E2CF3B137DA2}" type="datetimeFigureOut">
              <a:rPr lang="en-US" smtClean="0"/>
              <a:t>7/25/2023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65C850-A66F-4519-AE48-E272AADCAD96}" type="slidenum">
              <a:rPr lang="en-US" smtClean="0"/>
              <a:t>‹#›</a:t>
            </a:fld>
            <a:endParaRPr lang="en-US"/>
          </a:p>
        </p:txBody>
      </p:sp>
    </p:spTree>
    <p:extLst>
      <p:ext uri="{BB962C8B-B14F-4D97-AF65-F5344CB8AC3E}">
        <p14:creationId xmlns:p14="http://schemas.microsoft.com/office/powerpoint/2010/main" val="1749158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FEA57E-7C1A-457B-A4CD-5DCEB057B502}"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37240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D3FE42E8-8B57-452D-A122-4DCE9AC771EF}" type="datetime1">
              <a:rPr lang="en-US" smtClean="0"/>
              <a:t>7/25/2023</a:t>
            </a:fld>
            <a:endParaRPr lang="en-US"/>
          </a:p>
        </p:txBody>
      </p:sp>
      <p:sp>
        <p:nvSpPr>
          <p:cNvPr id="4" name="Footer Placeholder 3"/>
          <p:cNvSpPr>
            <a:spLocks noGrp="1"/>
          </p:cNvSpPr>
          <p:nvPr>
            <p:ph type="ftr" sz="quarter" idx="11"/>
          </p:nvPr>
        </p:nvSpPr>
        <p:spPr/>
        <p:txBody>
          <a:bodyPr/>
          <a:lstStyle/>
          <a:p>
            <a:r>
              <a:rPr lang="en-US"/>
              <a:t>Sample Footer Text</a:t>
            </a:r>
            <a:endParaRPr lang="en-US" dirty="0"/>
          </a:p>
        </p:txBody>
      </p:sp>
      <p:sp>
        <p:nvSpPr>
          <p:cNvPr id="5" name="Slide Number Placeholder 4"/>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13516048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FE42E8-8B57-452D-A122-4DCE9AC771EF}" type="datetime1">
              <a:rPr lang="en-US" smtClean="0"/>
              <a:t>7/25/2023</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37577049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FE42E8-8B57-452D-A122-4DCE9AC771EF}" type="datetime1">
              <a:rPr lang="en-US" smtClean="0"/>
              <a:t>7/25/2023</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276023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FE42E8-8B57-452D-A122-4DCE9AC771EF}" type="datetime1">
              <a:rPr lang="en-US" smtClean="0"/>
              <a:t>7/25/2023</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9640776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FE42E8-8B57-452D-A122-4DCE9AC771EF}" type="datetime1">
              <a:rPr lang="en-US" smtClean="0"/>
              <a:t>7/25/2023</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467913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FE42E8-8B57-452D-A122-4DCE9AC771EF}" type="datetime1">
              <a:rPr lang="en-US" smtClean="0"/>
              <a:t>7/25/2023</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27861373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789749-A4CD-447F-8298-2B7988C91CEA}" type="datetime1">
              <a:rPr lang="en-US" smtClean="0"/>
              <a:t>7/25/2023</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0471203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0444D3-C0BA-4587-A56C-581AB9F841BE}" type="datetime1">
              <a:rPr lang="en-US" smtClean="0"/>
              <a:t>7/25/2023</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32628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1AF2CE-4F37-411C-A3EE-BBBE223265BF}" type="datetime1">
              <a:rPr lang="en-US" smtClean="0"/>
              <a:t>7/25/2023</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5488367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6083D4-708C-4BB5-B4FD-30CE9FA12FD5}" type="datetime1">
              <a:rPr lang="en-US" smtClean="0"/>
              <a:t>7/25/2023</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177829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D239B2-65BC-4C2A-A62B-3EABFE9590E4}" type="datetime1">
              <a:rPr lang="en-US" smtClean="0"/>
              <a:t>7/25/2023</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2532460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E05F5A-E4A3-476F-A89E-C2B73F2431E4}" type="datetime1">
              <a:rPr lang="en-US" smtClean="0"/>
              <a:t>7/25/2023</a:t>
            </a:fld>
            <a:endParaRPr lang="en-US"/>
          </a:p>
        </p:txBody>
      </p:sp>
      <p:sp>
        <p:nvSpPr>
          <p:cNvPr id="8" name="Footer Placeholder 7"/>
          <p:cNvSpPr>
            <a:spLocks noGrp="1"/>
          </p:cNvSpPr>
          <p:nvPr>
            <p:ph type="ftr" sz="quarter" idx="11"/>
          </p:nvPr>
        </p:nvSpPr>
        <p:spPr/>
        <p:txBody>
          <a:bodyPr/>
          <a:lstStyle/>
          <a:p>
            <a:r>
              <a:rPr lang="en-US"/>
              <a:t>Sample Footer Text</a:t>
            </a:r>
          </a:p>
        </p:txBody>
      </p:sp>
      <p:sp>
        <p:nvSpPr>
          <p:cNvPr id="9" name="Slide Number Placeholder 8"/>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7293298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761515-4A26-4F31-9F61-5A10B1FABBFC}" type="datetime1">
              <a:rPr lang="en-US" smtClean="0"/>
              <a:t>7/25/2023</a:t>
            </a:fld>
            <a:endParaRPr lang="en-US"/>
          </a:p>
        </p:txBody>
      </p:sp>
      <p:sp>
        <p:nvSpPr>
          <p:cNvPr id="4" name="Footer Placeholder 3"/>
          <p:cNvSpPr>
            <a:spLocks noGrp="1"/>
          </p:cNvSpPr>
          <p:nvPr>
            <p:ph type="ftr" sz="quarter" idx="11"/>
          </p:nvPr>
        </p:nvSpPr>
        <p:spPr/>
        <p:txBody>
          <a:bodyPr/>
          <a:lstStyle/>
          <a:p>
            <a:r>
              <a:rPr lang="en-US"/>
              <a:t>Sample Footer Text</a:t>
            </a:r>
          </a:p>
        </p:txBody>
      </p:sp>
      <p:sp>
        <p:nvSpPr>
          <p:cNvPr id="5" name="Slide Number Placeholder 4"/>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0103824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5DC65-7D1F-4BAB-9695-F7E734143E14}" type="datetime1">
              <a:rPr lang="en-US" smtClean="0"/>
              <a:t>7/25/2023</a:t>
            </a:fld>
            <a:endParaRPr lang="en-US"/>
          </a:p>
        </p:txBody>
      </p:sp>
      <p:sp>
        <p:nvSpPr>
          <p:cNvPr id="3" name="Footer Placeholder 2"/>
          <p:cNvSpPr>
            <a:spLocks noGrp="1"/>
          </p:cNvSpPr>
          <p:nvPr>
            <p:ph type="ftr" sz="quarter" idx="11"/>
          </p:nvPr>
        </p:nvSpPr>
        <p:spPr/>
        <p:txBody>
          <a:bodyPr/>
          <a:lstStyle/>
          <a:p>
            <a:r>
              <a:rPr lang="en-US"/>
              <a:t>Sample Footer Text</a:t>
            </a:r>
          </a:p>
        </p:txBody>
      </p:sp>
      <p:sp>
        <p:nvSpPr>
          <p:cNvPr id="4" name="Slide Number Placeholder 3"/>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3879553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624077-BD55-4036-8E92-6558FDF3B653}" type="datetime1">
              <a:rPr lang="en-US" smtClean="0"/>
              <a:t>7/25/2023</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5247506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4225F2-7107-4609-BCC2-77C63064A5E8}" type="datetime1">
              <a:rPr lang="en-US" smtClean="0"/>
              <a:t>7/25/2023</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2106737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3FE42E8-8B57-452D-A122-4DCE9AC771EF}" type="datetime1">
              <a:rPr lang="en-US" smtClean="0"/>
              <a:t>7/25/2023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r>
              <a:rPr lang="en-US"/>
              <a:t>Sample Footer Text</a:t>
            </a:r>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249180874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mailto:JacqualynnB@eckaaa.org" TargetMode="Externa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CAE7FE-9EDA-251C-A9F8-1D78AF925DFB}"/>
              </a:ext>
            </a:extLst>
          </p:cNvPr>
          <p:cNvSpPr>
            <a:spLocks noGrp="1"/>
          </p:cNvSpPr>
          <p:nvPr>
            <p:ph type="title"/>
          </p:nvPr>
        </p:nvSpPr>
        <p:spPr>
          <a:xfrm>
            <a:off x="684213" y="260060"/>
            <a:ext cx="10058400" cy="1065402"/>
          </a:xfrm>
        </p:spPr>
        <p:txBody>
          <a:bodyPr>
            <a:normAutofit/>
          </a:bodyPr>
          <a:lstStyle/>
          <a:p>
            <a:pPr algn="ctr"/>
            <a:r>
              <a:rPr lang="en-US" sz="2800" b="1" dirty="0">
                <a:solidFill>
                  <a:schemeClr val="bg1"/>
                </a:solidFill>
                <a:latin typeface="Perpetua Titling MT" panose="02020502060505020804" pitchFamily="18" charset="0"/>
              </a:rPr>
              <a:t>East Central Kansas CDDO</a:t>
            </a:r>
          </a:p>
        </p:txBody>
      </p:sp>
      <p:sp>
        <p:nvSpPr>
          <p:cNvPr id="5" name="Text Placeholder 4">
            <a:extLst>
              <a:ext uri="{FF2B5EF4-FFF2-40B4-BE49-F238E27FC236}">
                <a16:creationId xmlns:a16="http://schemas.microsoft.com/office/drawing/2014/main" id="{C9A40982-E6F3-E22A-1F2F-923C5A74433E}"/>
              </a:ext>
            </a:extLst>
          </p:cNvPr>
          <p:cNvSpPr>
            <a:spLocks noGrp="1"/>
          </p:cNvSpPr>
          <p:nvPr>
            <p:ph type="body" idx="1"/>
          </p:nvPr>
        </p:nvSpPr>
        <p:spPr>
          <a:xfrm>
            <a:off x="684211" y="5217952"/>
            <a:ext cx="11010041" cy="1560352"/>
          </a:xfrm>
        </p:spPr>
        <p:txBody>
          <a:bodyPr>
            <a:normAutofit/>
          </a:bodyPr>
          <a:lstStyle/>
          <a:p>
            <a:pPr algn="ctr"/>
            <a:r>
              <a:rPr lang="en-US" sz="6000" dirty="0">
                <a:solidFill>
                  <a:schemeClr val="bg1"/>
                </a:solidFill>
              </a:rPr>
              <a:t>Behavior Workshop</a:t>
            </a:r>
          </a:p>
          <a:p>
            <a:pPr algn="ctr"/>
            <a:r>
              <a:rPr lang="en-US" dirty="0">
                <a:solidFill>
                  <a:schemeClr val="bg1"/>
                </a:solidFill>
              </a:rPr>
              <a:t>July 25, 2023</a:t>
            </a:r>
          </a:p>
          <a:p>
            <a:pPr algn="ctr"/>
            <a:endParaRPr lang="en-US" dirty="0"/>
          </a:p>
        </p:txBody>
      </p:sp>
      <p:sp>
        <p:nvSpPr>
          <p:cNvPr id="6" name="TextBox 5">
            <a:extLst>
              <a:ext uri="{FF2B5EF4-FFF2-40B4-BE49-F238E27FC236}">
                <a16:creationId xmlns:a16="http://schemas.microsoft.com/office/drawing/2014/main" id="{2EB238AF-E57C-EC87-98B9-7A4AD7C87C6B}"/>
              </a:ext>
            </a:extLst>
          </p:cNvPr>
          <p:cNvSpPr txBox="1"/>
          <p:nvPr/>
        </p:nvSpPr>
        <p:spPr>
          <a:xfrm>
            <a:off x="684211" y="2265487"/>
            <a:ext cx="10268125" cy="1569660"/>
          </a:xfrm>
          <a:prstGeom prst="rect">
            <a:avLst/>
          </a:prstGeom>
          <a:noFill/>
        </p:spPr>
        <p:txBody>
          <a:bodyPr wrap="square" rtlCol="0">
            <a:spAutoFit/>
          </a:bodyPr>
          <a:lstStyle/>
          <a:p>
            <a:pPr algn="ctr"/>
            <a:r>
              <a:rPr lang="en-US" sz="9600" b="1" dirty="0">
                <a:solidFill>
                  <a:schemeClr val="accent3">
                    <a:lumMod val="40000"/>
                    <a:lumOff val="60000"/>
                  </a:schemeClr>
                </a:solidFill>
                <a:latin typeface="Kristen ITC" panose="03050502040202030202" pitchFamily="66" charset="0"/>
              </a:rPr>
              <a:t>WELCOME!</a:t>
            </a:r>
          </a:p>
        </p:txBody>
      </p:sp>
      <p:pic>
        <p:nvPicPr>
          <p:cNvPr id="8" name="Picture 7" descr="Hi Bee">
            <a:extLst>
              <a:ext uri="{FF2B5EF4-FFF2-40B4-BE49-F238E27FC236}">
                <a16:creationId xmlns:a16="http://schemas.microsoft.com/office/drawing/2014/main" id="{A33F61E1-50A7-AB9C-F2AF-0CD05F9DAB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257" y="3397540"/>
            <a:ext cx="3250734" cy="3250734"/>
          </a:xfrm>
          <a:prstGeom prst="rect">
            <a:avLst/>
          </a:prstGeom>
        </p:spPr>
      </p:pic>
    </p:spTree>
    <p:extLst>
      <p:ext uri="{BB962C8B-B14F-4D97-AF65-F5344CB8AC3E}">
        <p14:creationId xmlns:p14="http://schemas.microsoft.com/office/powerpoint/2010/main" val="11404779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0AE34-8FEF-C7FC-1E8D-565B73AF2D35}"/>
              </a:ext>
            </a:extLst>
          </p:cNvPr>
          <p:cNvSpPr>
            <a:spLocks noGrp="1"/>
          </p:cNvSpPr>
          <p:nvPr>
            <p:ph type="title"/>
          </p:nvPr>
        </p:nvSpPr>
        <p:spPr>
          <a:xfrm>
            <a:off x="684212" y="83891"/>
            <a:ext cx="10867428" cy="1359016"/>
          </a:xfrm>
        </p:spPr>
        <p:txBody>
          <a:bodyPr/>
          <a:lstStyle/>
          <a:p>
            <a:pPr algn="ctr"/>
            <a:r>
              <a:rPr lang="en-US" sz="3600" b="1" dirty="0">
                <a:solidFill>
                  <a:schemeClr val="bg1"/>
                </a:solidFill>
              </a:rPr>
              <a:t>Definitions</a:t>
            </a:r>
            <a:endParaRPr lang="en-US" dirty="0">
              <a:solidFill>
                <a:schemeClr val="bg1"/>
              </a:solidFill>
            </a:endParaRPr>
          </a:p>
        </p:txBody>
      </p:sp>
      <p:sp>
        <p:nvSpPr>
          <p:cNvPr id="3" name="Content Placeholder 2">
            <a:extLst>
              <a:ext uri="{FF2B5EF4-FFF2-40B4-BE49-F238E27FC236}">
                <a16:creationId xmlns:a16="http://schemas.microsoft.com/office/drawing/2014/main" id="{4B821DE4-0D0A-1C47-8580-9A80ED52F1F1}"/>
              </a:ext>
            </a:extLst>
          </p:cNvPr>
          <p:cNvSpPr>
            <a:spLocks noGrp="1"/>
          </p:cNvSpPr>
          <p:nvPr>
            <p:ph idx="1"/>
          </p:nvPr>
        </p:nvSpPr>
        <p:spPr>
          <a:xfrm>
            <a:off x="3480318" y="1803634"/>
            <a:ext cx="7878375" cy="3691155"/>
          </a:xfrm>
        </p:spPr>
        <p:txBody>
          <a:bodyPr>
            <a:normAutofit/>
          </a:bodyPr>
          <a:lstStyle/>
          <a:p>
            <a:pPr marL="0" indent="0" algn="ctr">
              <a:buNone/>
            </a:pPr>
            <a:r>
              <a:rPr lang="en-US" b="1" kern="50" dirty="0">
                <a:solidFill>
                  <a:schemeClr val="bg1"/>
                </a:solidFill>
                <a:effectLst/>
                <a:latin typeface="David" panose="020E0502060401010101" pitchFamily="34" charset="-79"/>
                <a:ea typeface="SimSun" panose="02010600030101010101" pitchFamily="2" charset="-122"/>
                <a:cs typeface="David" panose="020E0502060401010101" pitchFamily="34" charset="-79"/>
              </a:rPr>
              <a:t>Is Verbally or Gesturally Abusive</a:t>
            </a:r>
            <a:endParaRPr lang="en-US" kern="50" dirty="0">
              <a:solidFill>
                <a:schemeClr val="bg1"/>
              </a:solidFill>
              <a:effectLst/>
              <a:latin typeface="David" panose="020E0502060401010101" pitchFamily="34" charset="-79"/>
              <a:ea typeface="SimSun" panose="02010600030101010101" pitchFamily="2" charset="-122"/>
              <a:cs typeface="David" panose="020E0502060401010101" pitchFamily="34" charset="-79"/>
            </a:endParaRPr>
          </a:p>
          <a:p>
            <a:pPr marL="0" indent="0" algn="ctr">
              <a:buNone/>
            </a:pPr>
            <a:endParaRPr lang="en-US" sz="1800" kern="50" dirty="0">
              <a:solidFill>
                <a:schemeClr val="bg1"/>
              </a:solidFill>
              <a:effectLst/>
              <a:latin typeface="David" panose="020E0502060401010101" pitchFamily="34" charset="-79"/>
              <a:ea typeface="SimSun" panose="02010600030101010101" pitchFamily="2" charset="-122"/>
              <a:cs typeface="David" panose="020E0502060401010101" pitchFamily="34" charset="-79"/>
            </a:endParaRPr>
          </a:p>
          <a:p>
            <a:pPr marL="0" indent="0" algn="ctr">
              <a:buNone/>
            </a:pPr>
            <a:r>
              <a:rPr lang="en-US" sz="1800" kern="50" dirty="0">
                <a:effectLst/>
                <a:latin typeface="David" panose="020E0502060401010101" pitchFamily="34" charset="-79"/>
                <a:ea typeface="SimSun" panose="02010600030101010101" pitchFamily="2" charset="-122"/>
                <a:cs typeface="David" panose="020E0502060401010101" pitchFamily="34" charset="-79"/>
              </a:rPr>
              <a:t> </a:t>
            </a:r>
            <a:r>
              <a:rPr lang="en-US" sz="1800" kern="50" dirty="0">
                <a:solidFill>
                  <a:schemeClr val="bg1"/>
                </a:solidFill>
                <a:effectLst/>
                <a:latin typeface="David" panose="020E0502060401010101" pitchFamily="34" charset="-79"/>
                <a:ea typeface="SimSun" panose="02010600030101010101" pitchFamily="2" charset="-122"/>
                <a:cs typeface="David" panose="020E0502060401010101" pitchFamily="34" charset="-79"/>
              </a:rPr>
              <a:t>Swearing, verbal threats, name calling, obscene gestures, gestures indicate aggressive intent or threat. Behavior must be intentional/ deliberate, and the individual must intend to abuse others with their behavior.</a:t>
            </a:r>
          </a:p>
          <a:p>
            <a:endParaRPr lang="en-US" dirty="0"/>
          </a:p>
        </p:txBody>
      </p:sp>
      <p:pic>
        <p:nvPicPr>
          <p:cNvPr id="7" name="Picture 6" descr="Angry Bee">
            <a:extLst>
              <a:ext uri="{FF2B5EF4-FFF2-40B4-BE49-F238E27FC236}">
                <a16:creationId xmlns:a16="http://schemas.microsoft.com/office/drawing/2014/main" id="{93895544-2784-6E2B-BDD8-B722149459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70" y="2817845"/>
            <a:ext cx="3834882" cy="3834882"/>
          </a:xfrm>
          <a:prstGeom prst="rect">
            <a:avLst/>
          </a:prstGeom>
        </p:spPr>
      </p:pic>
    </p:spTree>
    <p:extLst>
      <p:ext uri="{BB962C8B-B14F-4D97-AF65-F5344CB8AC3E}">
        <p14:creationId xmlns:p14="http://schemas.microsoft.com/office/powerpoint/2010/main" val="42473724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F885C-5263-CA6E-0137-B34DAAFDD16C}"/>
              </a:ext>
            </a:extLst>
          </p:cNvPr>
          <p:cNvSpPr>
            <a:spLocks noGrp="1"/>
          </p:cNvSpPr>
          <p:nvPr>
            <p:ph type="title"/>
          </p:nvPr>
        </p:nvSpPr>
        <p:spPr>
          <a:xfrm>
            <a:off x="684211" y="83890"/>
            <a:ext cx="9533579" cy="1535185"/>
          </a:xfrm>
        </p:spPr>
        <p:txBody>
          <a:bodyPr/>
          <a:lstStyle/>
          <a:p>
            <a:pPr algn="ctr"/>
            <a:r>
              <a:rPr lang="en-US" sz="3600" b="1" dirty="0">
                <a:solidFill>
                  <a:schemeClr val="bg1"/>
                </a:solidFill>
              </a:rPr>
              <a:t>Definitions</a:t>
            </a:r>
            <a:endParaRPr lang="en-US" dirty="0"/>
          </a:p>
        </p:txBody>
      </p:sp>
      <p:sp>
        <p:nvSpPr>
          <p:cNvPr id="3" name="Content Placeholder 2">
            <a:extLst>
              <a:ext uri="{FF2B5EF4-FFF2-40B4-BE49-F238E27FC236}">
                <a16:creationId xmlns:a16="http://schemas.microsoft.com/office/drawing/2014/main" id="{767A1080-54C7-AB68-9C2F-717D2EA8E428}"/>
              </a:ext>
            </a:extLst>
          </p:cNvPr>
          <p:cNvSpPr>
            <a:spLocks noGrp="1"/>
          </p:cNvSpPr>
          <p:nvPr>
            <p:ph idx="1"/>
          </p:nvPr>
        </p:nvSpPr>
        <p:spPr>
          <a:xfrm>
            <a:off x="2256639" y="1736521"/>
            <a:ext cx="6165908" cy="3951215"/>
          </a:xfrm>
        </p:spPr>
        <p:txBody>
          <a:bodyPr/>
          <a:lstStyle/>
          <a:p>
            <a:pPr marL="0" indent="0" algn="ctr">
              <a:buNone/>
            </a:pPr>
            <a:r>
              <a:rPr lang="en-US" sz="3200" kern="50" dirty="0">
                <a:solidFill>
                  <a:schemeClr val="bg1"/>
                </a:solidFill>
                <a:effectLst/>
                <a:latin typeface="David" panose="020E0502060401010101" pitchFamily="34" charset="-79"/>
                <a:ea typeface="SimSun" panose="02010600030101010101" pitchFamily="2" charset="-122"/>
              </a:rPr>
              <a:t>Self-Injurious</a:t>
            </a:r>
          </a:p>
          <a:p>
            <a:pPr marL="0" indent="0" algn="ctr">
              <a:buNone/>
            </a:pPr>
            <a:endParaRPr lang="en-US" sz="3200" kern="50" dirty="0">
              <a:solidFill>
                <a:schemeClr val="bg1"/>
              </a:solidFill>
              <a:effectLst/>
              <a:latin typeface="David" panose="020E0502060401010101" pitchFamily="34" charset="-79"/>
              <a:ea typeface="SimSun" panose="02010600030101010101" pitchFamily="2" charset="-122"/>
            </a:endParaRPr>
          </a:p>
          <a:p>
            <a:pPr marL="0" indent="0" algn="ctr">
              <a:buNone/>
            </a:pPr>
            <a:r>
              <a:rPr lang="en-US" sz="1800" kern="50" dirty="0">
                <a:solidFill>
                  <a:schemeClr val="bg1"/>
                </a:solidFill>
                <a:effectLst/>
                <a:latin typeface="David" panose="020E0502060401010101" pitchFamily="34" charset="-79"/>
                <a:ea typeface="SimSun" panose="02010600030101010101" pitchFamily="2" charset="-122"/>
              </a:rPr>
              <a:t>Causing injury to your own body by, hitting, banging head, scratching, cutting or puncturing, biting, rubbing skin, pulling out hair, picking skin, removing scabs, chewing nails into the quick and causing them to bleed, damaging cuticles or nail bed, pinching self. </a:t>
            </a:r>
            <a:endParaRPr lang="en-US" dirty="0">
              <a:solidFill>
                <a:schemeClr val="bg1"/>
              </a:solidFill>
            </a:endParaRPr>
          </a:p>
        </p:txBody>
      </p:sp>
      <p:pic>
        <p:nvPicPr>
          <p:cNvPr id="5" name="Picture 4" descr="Hurt Cat">
            <a:extLst>
              <a:ext uri="{FF2B5EF4-FFF2-40B4-BE49-F238E27FC236}">
                <a16:creationId xmlns:a16="http://schemas.microsoft.com/office/drawing/2014/main" id="{F46DF3FC-740C-F916-82B1-A59163C79B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77470" y="1279849"/>
            <a:ext cx="3290888" cy="3290888"/>
          </a:xfrm>
          <a:prstGeom prst="rect">
            <a:avLst/>
          </a:prstGeom>
        </p:spPr>
      </p:pic>
    </p:spTree>
    <p:extLst>
      <p:ext uri="{BB962C8B-B14F-4D97-AF65-F5344CB8AC3E}">
        <p14:creationId xmlns:p14="http://schemas.microsoft.com/office/powerpoint/2010/main" val="10358647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B6C9F-0BB6-2AE4-D23F-D7C0081D68C8}"/>
              </a:ext>
            </a:extLst>
          </p:cNvPr>
          <p:cNvSpPr>
            <a:spLocks noGrp="1"/>
          </p:cNvSpPr>
          <p:nvPr>
            <p:ph type="title"/>
          </p:nvPr>
        </p:nvSpPr>
        <p:spPr>
          <a:xfrm>
            <a:off x="684212" y="0"/>
            <a:ext cx="8534400" cy="1342239"/>
          </a:xfrm>
        </p:spPr>
        <p:txBody>
          <a:bodyPr/>
          <a:lstStyle/>
          <a:p>
            <a:pPr algn="ctr"/>
            <a:r>
              <a:rPr lang="en-US" sz="3600" b="1" dirty="0">
                <a:solidFill>
                  <a:schemeClr val="bg1"/>
                </a:solidFill>
              </a:rPr>
              <a:t>Definitions</a:t>
            </a:r>
            <a:endParaRPr lang="en-US" dirty="0"/>
          </a:p>
        </p:txBody>
      </p:sp>
      <p:sp>
        <p:nvSpPr>
          <p:cNvPr id="3" name="Content Placeholder 2">
            <a:extLst>
              <a:ext uri="{FF2B5EF4-FFF2-40B4-BE49-F238E27FC236}">
                <a16:creationId xmlns:a16="http://schemas.microsoft.com/office/drawing/2014/main" id="{7DA407D6-BDA4-D7F5-4EB5-2EB2DF269797}"/>
              </a:ext>
            </a:extLst>
          </p:cNvPr>
          <p:cNvSpPr>
            <a:spLocks noGrp="1"/>
          </p:cNvSpPr>
          <p:nvPr>
            <p:ph idx="1"/>
          </p:nvPr>
        </p:nvSpPr>
        <p:spPr>
          <a:xfrm>
            <a:off x="684212" y="1744910"/>
            <a:ext cx="8534400" cy="3305261"/>
          </a:xfrm>
        </p:spPr>
        <p:txBody>
          <a:bodyPr/>
          <a:lstStyle/>
          <a:p>
            <a:pPr marL="0" indent="0" algn="ctr">
              <a:buNone/>
            </a:pPr>
            <a:r>
              <a:rPr lang="en-US" sz="2400" b="1" kern="50" dirty="0">
                <a:solidFill>
                  <a:schemeClr val="bg1"/>
                </a:solidFill>
                <a:effectLst/>
                <a:latin typeface="David" panose="020E0502060401010101" pitchFamily="34" charset="-79"/>
                <a:ea typeface="SimSun" panose="02010600030101010101" pitchFamily="2" charset="-122"/>
                <a:cs typeface="David" panose="020E0502060401010101" pitchFamily="34" charset="-79"/>
              </a:rPr>
              <a:t>Teases or Harasses Peers </a:t>
            </a:r>
          </a:p>
          <a:p>
            <a:pPr marL="0" indent="0" algn="ctr">
              <a:buNone/>
            </a:pPr>
            <a:endParaRPr lang="en-US" sz="2400" b="1" kern="50" dirty="0">
              <a:solidFill>
                <a:schemeClr val="bg1"/>
              </a:solidFill>
              <a:latin typeface="David" panose="020E0502060401010101" pitchFamily="34" charset="-79"/>
              <a:ea typeface="SimSun" panose="02010600030101010101" pitchFamily="2" charset="-122"/>
              <a:cs typeface="David" panose="020E0502060401010101" pitchFamily="34" charset="-79"/>
            </a:endParaRPr>
          </a:p>
          <a:p>
            <a:pPr marL="0" indent="0" algn="ctr">
              <a:buNone/>
            </a:pPr>
            <a:r>
              <a:rPr lang="en-US" sz="1800" kern="50" dirty="0">
                <a:solidFill>
                  <a:schemeClr val="bg1"/>
                </a:solidFill>
                <a:effectLst/>
                <a:latin typeface="David" panose="020E0502060401010101" pitchFamily="34" charset="-79"/>
                <a:ea typeface="SimSun" panose="02010600030101010101" pitchFamily="2" charset="-122"/>
                <a:cs typeface="David" panose="020E0502060401010101" pitchFamily="34" charset="-79"/>
              </a:rPr>
              <a:t>Any behavior performed to deliberately annoy another person.</a:t>
            </a:r>
          </a:p>
          <a:p>
            <a:endParaRPr lang="en-US" dirty="0"/>
          </a:p>
        </p:txBody>
      </p:sp>
      <p:pic>
        <p:nvPicPr>
          <p:cNvPr id="5" name="Picture 4" descr="Guilty Chicken">
            <a:extLst>
              <a:ext uri="{FF2B5EF4-FFF2-40B4-BE49-F238E27FC236}">
                <a16:creationId xmlns:a16="http://schemas.microsoft.com/office/drawing/2014/main" id="{8F4B98C8-C1CC-31DD-16FC-A13D716B55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0" y="3212841"/>
            <a:ext cx="3810000" cy="3810000"/>
          </a:xfrm>
          <a:prstGeom prst="rect">
            <a:avLst/>
          </a:prstGeom>
        </p:spPr>
      </p:pic>
    </p:spTree>
    <p:extLst>
      <p:ext uri="{BB962C8B-B14F-4D97-AF65-F5344CB8AC3E}">
        <p14:creationId xmlns:p14="http://schemas.microsoft.com/office/powerpoint/2010/main" val="6171566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21515B3-D7DF-4C4F-A467-0453818807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D0657F-9355-15EB-F973-9F8732997279}"/>
              </a:ext>
            </a:extLst>
          </p:cNvPr>
          <p:cNvSpPr>
            <a:spLocks noGrp="1"/>
          </p:cNvSpPr>
          <p:nvPr>
            <p:ph type="title"/>
          </p:nvPr>
        </p:nvSpPr>
        <p:spPr>
          <a:xfrm>
            <a:off x="3978579" y="427840"/>
            <a:ext cx="5627158" cy="1191235"/>
          </a:xfrm>
        </p:spPr>
        <p:txBody>
          <a:bodyPr>
            <a:normAutofit/>
          </a:bodyPr>
          <a:lstStyle/>
          <a:p>
            <a:pPr algn="ctr"/>
            <a:r>
              <a:rPr lang="en-US" sz="3600" b="1" dirty="0">
                <a:solidFill>
                  <a:schemeClr val="bg1"/>
                </a:solidFill>
              </a:rPr>
              <a:t>Definitions</a:t>
            </a:r>
            <a:endParaRPr lang="en-US" dirty="0"/>
          </a:p>
        </p:txBody>
      </p:sp>
      <p:sp>
        <p:nvSpPr>
          <p:cNvPr id="3" name="Content Placeholder 2">
            <a:extLst>
              <a:ext uri="{FF2B5EF4-FFF2-40B4-BE49-F238E27FC236}">
                <a16:creationId xmlns:a16="http://schemas.microsoft.com/office/drawing/2014/main" id="{8232EE6B-1ED7-1CB8-16F0-BD5600C4D251}"/>
              </a:ext>
            </a:extLst>
          </p:cNvPr>
          <p:cNvSpPr>
            <a:spLocks noGrp="1"/>
          </p:cNvSpPr>
          <p:nvPr>
            <p:ph idx="1"/>
          </p:nvPr>
        </p:nvSpPr>
        <p:spPr>
          <a:xfrm>
            <a:off x="3884612" y="1451296"/>
            <a:ext cx="6626072" cy="4244830"/>
          </a:xfrm>
        </p:spPr>
        <p:txBody>
          <a:bodyPr>
            <a:normAutofit/>
          </a:bodyPr>
          <a:lstStyle/>
          <a:p>
            <a:pPr marL="0" indent="0" algn="ctr">
              <a:buNone/>
            </a:pPr>
            <a:r>
              <a:rPr lang="en-US" b="1" kern="50" dirty="0">
                <a:solidFill>
                  <a:schemeClr val="bg1"/>
                </a:solidFill>
                <a:effectLst/>
                <a:latin typeface="David" panose="020E0502060401010101" pitchFamily="34" charset="-79"/>
                <a:ea typeface="SimSun" panose="02010600030101010101" pitchFamily="2" charset="-122"/>
                <a:cs typeface="David" panose="020E0502060401010101" pitchFamily="34" charset="-79"/>
              </a:rPr>
              <a:t>Resists Supervision </a:t>
            </a:r>
          </a:p>
          <a:p>
            <a:pPr marL="0" indent="0" algn="ctr">
              <a:buNone/>
            </a:pPr>
            <a:endParaRPr lang="en-US" b="1" kern="50" dirty="0">
              <a:solidFill>
                <a:schemeClr val="bg1"/>
              </a:solidFill>
              <a:effectLst/>
              <a:latin typeface="David" panose="020E0502060401010101" pitchFamily="34" charset="-79"/>
              <a:ea typeface="SimSun" panose="02010600030101010101" pitchFamily="2" charset="-122"/>
              <a:cs typeface="David" panose="020E0502060401010101" pitchFamily="34" charset="-79"/>
            </a:endParaRPr>
          </a:p>
          <a:p>
            <a:pPr marL="0" indent="0" algn="ctr">
              <a:buNone/>
            </a:pPr>
            <a:r>
              <a:rPr lang="en-US" kern="50" dirty="0">
                <a:solidFill>
                  <a:schemeClr val="bg1"/>
                </a:solidFill>
                <a:effectLst/>
                <a:latin typeface="David" panose="020E0502060401010101" pitchFamily="34" charset="-79"/>
                <a:ea typeface="SimSun" panose="02010600030101010101" pitchFamily="2" charset="-122"/>
                <a:cs typeface="David" panose="020E0502060401010101" pitchFamily="34" charset="-79"/>
              </a:rPr>
              <a:t>Non-Compliant Behavior. Refusing to follow instruction. Decides not to do the task or needs to be asked multiple times.</a:t>
            </a:r>
          </a:p>
          <a:p>
            <a:endParaRPr lang="en-US" dirty="0"/>
          </a:p>
        </p:txBody>
      </p:sp>
      <p:grpSp>
        <p:nvGrpSpPr>
          <p:cNvPr id="14" name="Group 13">
            <a:extLst>
              <a:ext uri="{FF2B5EF4-FFF2-40B4-BE49-F238E27FC236}">
                <a16:creationId xmlns:a16="http://schemas.microsoft.com/office/drawing/2014/main" id="{1D0D9B5C-0C7A-4DB1-BD34-5F267130C7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5" name="Straight Connector 14">
              <a:extLst>
                <a:ext uri="{FF2B5EF4-FFF2-40B4-BE49-F238E27FC236}">
                  <a16:creationId xmlns:a16="http://schemas.microsoft.com/office/drawing/2014/main" id="{B9667085-F7BD-4A03-92CF-22ED6F2B46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54411341-4997-4B9D-BB9B-4BF14574AC0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F868991E-A4D1-4796-86E1-C2DC1C97E9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CC468045-48FC-43D1-9CAC-BB8A5598B60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8E9FBD81-3F27-4C7D-8DEA-3E15112C50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pic>
        <p:nvPicPr>
          <p:cNvPr id="9" name="Picture 8" descr="Wait Max The Husky">
            <a:extLst>
              <a:ext uri="{FF2B5EF4-FFF2-40B4-BE49-F238E27FC236}">
                <a16:creationId xmlns:a16="http://schemas.microsoft.com/office/drawing/2014/main" id="{7DF385F6-467B-3CC6-B5C2-74A90A29F1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51" y="3285067"/>
            <a:ext cx="3810000" cy="3810000"/>
          </a:xfrm>
          <a:prstGeom prst="rect">
            <a:avLst/>
          </a:prstGeom>
        </p:spPr>
      </p:pic>
    </p:spTree>
    <p:extLst>
      <p:ext uri="{BB962C8B-B14F-4D97-AF65-F5344CB8AC3E}">
        <p14:creationId xmlns:p14="http://schemas.microsoft.com/office/powerpoint/2010/main" val="31059521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1C1BD-F82E-4DB6-7B83-2F39C4C016FA}"/>
              </a:ext>
            </a:extLst>
          </p:cNvPr>
          <p:cNvSpPr>
            <a:spLocks noGrp="1"/>
          </p:cNvSpPr>
          <p:nvPr>
            <p:ph type="title"/>
          </p:nvPr>
        </p:nvSpPr>
        <p:spPr>
          <a:xfrm>
            <a:off x="684212" y="0"/>
            <a:ext cx="8534400" cy="1702965"/>
          </a:xfrm>
        </p:spPr>
        <p:txBody>
          <a:bodyPr/>
          <a:lstStyle/>
          <a:p>
            <a:pPr algn="ctr"/>
            <a:r>
              <a:rPr lang="en-US" sz="3600" b="1" dirty="0">
                <a:solidFill>
                  <a:schemeClr val="bg1"/>
                </a:solidFill>
              </a:rPr>
              <a:t>Definitions</a:t>
            </a:r>
            <a:endParaRPr lang="en-US" dirty="0"/>
          </a:p>
        </p:txBody>
      </p:sp>
      <p:sp>
        <p:nvSpPr>
          <p:cNvPr id="3" name="Content Placeholder 2">
            <a:extLst>
              <a:ext uri="{FF2B5EF4-FFF2-40B4-BE49-F238E27FC236}">
                <a16:creationId xmlns:a16="http://schemas.microsoft.com/office/drawing/2014/main" id="{E40FDECB-5654-AD39-0D75-CD48444374D2}"/>
              </a:ext>
            </a:extLst>
          </p:cNvPr>
          <p:cNvSpPr>
            <a:spLocks noGrp="1"/>
          </p:cNvSpPr>
          <p:nvPr>
            <p:ph idx="1"/>
          </p:nvPr>
        </p:nvSpPr>
        <p:spPr>
          <a:xfrm>
            <a:off x="1728132" y="1451296"/>
            <a:ext cx="6677637" cy="4026715"/>
          </a:xfrm>
        </p:spPr>
        <p:txBody>
          <a:bodyPr/>
          <a:lstStyle/>
          <a:p>
            <a:pPr marL="0" indent="0" algn="ctr">
              <a:buNone/>
            </a:pPr>
            <a:r>
              <a:rPr lang="en-US" b="1" kern="50" dirty="0">
                <a:solidFill>
                  <a:schemeClr val="bg1"/>
                </a:solidFill>
                <a:effectLst/>
                <a:latin typeface="David" panose="020E0502060401010101" pitchFamily="34" charset="-79"/>
                <a:ea typeface="SimSun" panose="02010600030101010101" pitchFamily="2" charset="-122"/>
                <a:cs typeface="David" panose="020E0502060401010101" pitchFamily="34" charset="-79"/>
              </a:rPr>
              <a:t>Runs or Wanders Away</a:t>
            </a:r>
          </a:p>
          <a:p>
            <a:pPr marL="0" indent="0" algn="ctr">
              <a:buNone/>
            </a:pPr>
            <a:endParaRPr lang="en-US" b="1" kern="50" dirty="0">
              <a:solidFill>
                <a:schemeClr val="bg1"/>
              </a:solidFill>
              <a:effectLst/>
              <a:latin typeface="David" panose="020E0502060401010101" pitchFamily="34" charset="-79"/>
              <a:ea typeface="SimSun" panose="02010600030101010101" pitchFamily="2" charset="-122"/>
              <a:cs typeface="David" panose="020E0502060401010101" pitchFamily="34" charset="-79"/>
            </a:endParaRPr>
          </a:p>
          <a:p>
            <a:pPr marL="0" indent="0" algn="ctr">
              <a:buNone/>
            </a:pPr>
            <a:r>
              <a:rPr lang="en-US" sz="1800" kern="50" dirty="0">
                <a:solidFill>
                  <a:schemeClr val="bg1"/>
                </a:solidFill>
                <a:effectLst/>
                <a:latin typeface="David" panose="020E0502060401010101" pitchFamily="34" charset="-79"/>
                <a:ea typeface="SimSun" panose="02010600030101010101" pitchFamily="2" charset="-122"/>
                <a:cs typeface="David" panose="020E0502060401010101" pitchFamily="34" charset="-79"/>
              </a:rPr>
              <a:t>Repeatedly, deliberately or inadvertently leaves a program area, group activity and requires staff support to ensure the person's health and safety</a:t>
            </a:r>
            <a:r>
              <a:rPr lang="en-US" sz="1800" kern="50" dirty="0">
                <a:effectLst/>
                <a:latin typeface="David" panose="020E0502060401010101" pitchFamily="34" charset="-79"/>
                <a:ea typeface="SimSun" panose="02010600030101010101" pitchFamily="2" charset="-122"/>
                <a:cs typeface="David" panose="020E0502060401010101" pitchFamily="34" charset="-79"/>
              </a:rPr>
              <a:t>. </a:t>
            </a:r>
          </a:p>
          <a:p>
            <a:pPr marL="0" indent="0" algn="ctr">
              <a:buNone/>
            </a:pPr>
            <a:endParaRPr lang="en-US" dirty="0">
              <a:solidFill>
                <a:schemeClr val="bg1"/>
              </a:solidFill>
            </a:endParaRPr>
          </a:p>
        </p:txBody>
      </p:sp>
      <p:pic>
        <p:nvPicPr>
          <p:cNvPr id="5" name="Picture 4" descr="OMW Bee">
            <a:extLst>
              <a:ext uri="{FF2B5EF4-FFF2-40B4-BE49-F238E27FC236}">
                <a16:creationId xmlns:a16="http://schemas.microsoft.com/office/drawing/2014/main" id="{62469548-1B6A-91A3-DA9E-6FD0761378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5820" y="1612398"/>
            <a:ext cx="3956180" cy="3956180"/>
          </a:xfrm>
          <a:prstGeom prst="rect">
            <a:avLst/>
          </a:prstGeom>
        </p:spPr>
      </p:pic>
    </p:spTree>
    <p:extLst>
      <p:ext uri="{BB962C8B-B14F-4D97-AF65-F5344CB8AC3E}">
        <p14:creationId xmlns:p14="http://schemas.microsoft.com/office/powerpoint/2010/main" val="38693135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97D2C-54D5-8B3E-A5C5-868D72570D11}"/>
              </a:ext>
            </a:extLst>
          </p:cNvPr>
          <p:cNvSpPr>
            <a:spLocks noGrp="1"/>
          </p:cNvSpPr>
          <p:nvPr>
            <p:ph type="title"/>
          </p:nvPr>
        </p:nvSpPr>
        <p:spPr>
          <a:xfrm>
            <a:off x="684211" y="159392"/>
            <a:ext cx="11212319" cy="1551962"/>
          </a:xfrm>
        </p:spPr>
        <p:txBody>
          <a:bodyPr/>
          <a:lstStyle/>
          <a:p>
            <a:pPr algn="ctr"/>
            <a:r>
              <a:rPr lang="en-US" sz="3600" b="1" dirty="0">
                <a:solidFill>
                  <a:schemeClr val="bg1"/>
                </a:solidFill>
              </a:rPr>
              <a:t>Definitions</a:t>
            </a:r>
            <a:endParaRPr lang="en-US" dirty="0">
              <a:solidFill>
                <a:schemeClr val="bg1"/>
              </a:solidFill>
            </a:endParaRPr>
          </a:p>
        </p:txBody>
      </p:sp>
      <p:sp>
        <p:nvSpPr>
          <p:cNvPr id="3" name="Content Placeholder 2">
            <a:extLst>
              <a:ext uri="{FF2B5EF4-FFF2-40B4-BE49-F238E27FC236}">
                <a16:creationId xmlns:a16="http://schemas.microsoft.com/office/drawing/2014/main" id="{15557C27-9B1C-3FF6-02CF-458046CE8594}"/>
              </a:ext>
            </a:extLst>
          </p:cNvPr>
          <p:cNvSpPr>
            <a:spLocks noGrp="1"/>
          </p:cNvSpPr>
          <p:nvPr>
            <p:ph idx="1"/>
          </p:nvPr>
        </p:nvSpPr>
        <p:spPr>
          <a:xfrm>
            <a:off x="1736521" y="1459685"/>
            <a:ext cx="8959442" cy="2860645"/>
          </a:xfrm>
        </p:spPr>
        <p:txBody>
          <a:bodyPr/>
          <a:lstStyle/>
          <a:p>
            <a:pPr marL="0" indent="0" algn="ctr">
              <a:buNone/>
            </a:pPr>
            <a:r>
              <a:rPr lang="en-US" b="1" kern="50" dirty="0">
                <a:solidFill>
                  <a:schemeClr val="bg1"/>
                </a:solidFill>
                <a:effectLst/>
                <a:latin typeface="David" panose="020E0502060401010101" pitchFamily="34" charset="-79"/>
                <a:ea typeface="SimSun" panose="02010600030101010101" pitchFamily="2" charset="-122"/>
                <a:cs typeface="David" panose="020E0502060401010101" pitchFamily="34" charset="-79"/>
              </a:rPr>
              <a:t>Steals</a:t>
            </a:r>
          </a:p>
          <a:p>
            <a:pPr marL="0" indent="0" algn="ctr">
              <a:buNone/>
            </a:pPr>
            <a:endParaRPr lang="en-US" b="1" kern="50" dirty="0">
              <a:solidFill>
                <a:schemeClr val="bg1"/>
              </a:solidFill>
              <a:effectLst/>
              <a:latin typeface="David" panose="020E0502060401010101" pitchFamily="34" charset="-79"/>
              <a:ea typeface="SimSun" panose="02010600030101010101" pitchFamily="2" charset="-122"/>
              <a:cs typeface="David" panose="020E0502060401010101" pitchFamily="34" charset="-79"/>
            </a:endParaRPr>
          </a:p>
          <a:p>
            <a:pPr marL="0" indent="0" algn="ctr">
              <a:buNone/>
            </a:pPr>
            <a:r>
              <a:rPr lang="en-US" sz="1800" kern="50" dirty="0">
                <a:solidFill>
                  <a:schemeClr val="bg1"/>
                </a:solidFill>
                <a:effectLst/>
                <a:latin typeface="David" panose="020E0502060401010101" pitchFamily="34" charset="-79"/>
                <a:ea typeface="SimSun" panose="02010600030101010101" pitchFamily="2" charset="-122"/>
                <a:cs typeface="David" panose="020E0502060401010101" pitchFamily="34" charset="-79"/>
              </a:rPr>
              <a:t> Deliberately and intentionally taking the belongings; including food/ drink, from another.</a:t>
            </a:r>
          </a:p>
          <a:p>
            <a:pPr marL="0" indent="0" algn="ctr">
              <a:buNone/>
            </a:pPr>
            <a:endParaRPr lang="en-US" dirty="0">
              <a:solidFill>
                <a:schemeClr val="bg1"/>
              </a:solidFill>
            </a:endParaRPr>
          </a:p>
        </p:txBody>
      </p:sp>
      <p:pic>
        <p:nvPicPr>
          <p:cNvPr id="5" name="Picture 4" descr="Planning Max The Husky">
            <a:extLst>
              <a:ext uri="{FF2B5EF4-FFF2-40B4-BE49-F238E27FC236}">
                <a16:creationId xmlns:a16="http://schemas.microsoft.com/office/drawing/2014/main" id="{A77C92BD-54B1-F8A4-B01B-8B9CFB07B8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5367" y="3576735"/>
            <a:ext cx="3281265" cy="3281265"/>
          </a:xfrm>
          <a:prstGeom prst="rect">
            <a:avLst/>
          </a:prstGeom>
        </p:spPr>
      </p:pic>
    </p:spTree>
    <p:extLst>
      <p:ext uri="{BB962C8B-B14F-4D97-AF65-F5344CB8AC3E}">
        <p14:creationId xmlns:p14="http://schemas.microsoft.com/office/powerpoint/2010/main" val="21551226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7B9E5-61BD-64FD-D2B6-E1F2887EEFFB}"/>
              </a:ext>
            </a:extLst>
          </p:cNvPr>
          <p:cNvSpPr>
            <a:spLocks noGrp="1"/>
          </p:cNvSpPr>
          <p:nvPr>
            <p:ph type="title"/>
          </p:nvPr>
        </p:nvSpPr>
        <p:spPr>
          <a:xfrm>
            <a:off x="684212" y="83891"/>
            <a:ext cx="10823576" cy="1560352"/>
          </a:xfrm>
        </p:spPr>
        <p:txBody>
          <a:bodyPr/>
          <a:lstStyle/>
          <a:p>
            <a:pPr algn="ctr"/>
            <a:r>
              <a:rPr lang="en-US" sz="3600" b="1" dirty="0">
                <a:solidFill>
                  <a:schemeClr val="bg1"/>
                </a:solidFill>
              </a:rPr>
              <a:t>Definitions</a:t>
            </a:r>
            <a:endParaRPr lang="en-US" dirty="0">
              <a:solidFill>
                <a:schemeClr val="bg1"/>
              </a:solidFill>
            </a:endParaRPr>
          </a:p>
        </p:txBody>
      </p:sp>
      <p:sp>
        <p:nvSpPr>
          <p:cNvPr id="3" name="Content Placeholder 2">
            <a:extLst>
              <a:ext uri="{FF2B5EF4-FFF2-40B4-BE49-F238E27FC236}">
                <a16:creationId xmlns:a16="http://schemas.microsoft.com/office/drawing/2014/main" id="{72A1BDBB-1E40-4FCE-E56A-374C8967DE0F}"/>
              </a:ext>
            </a:extLst>
          </p:cNvPr>
          <p:cNvSpPr>
            <a:spLocks noGrp="1"/>
          </p:cNvSpPr>
          <p:nvPr>
            <p:ph idx="1"/>
          </p:nvPr>
        </p:nvSpPr>
        <p:spPr>
          <a:xfrm>
            <a:off x="2734812" y="1644242"/>
            <a:ext cx="6300131" cy="4118995"/>
          </a:xfrm>
        </p:spPr>
        <p:txBody>
          <a:bodyPr>
            <a:normAutofit/>
          </a:bodyPr>
          <a:lstStyle/>
          <a:p>
            <a:pPr marL="0" indent="0" algn="ctr">
              <a:buNone/>
            </a:pPr>
            <a:r>
              <a:rPr lang="en-US" b="1" kern="50" dirty="0">
                <a:solidFill>
                  <a:schemeClr val="bg1"/>
                </a:solidFill>
                <a:effectLst/>
                <a:latin typeface="David" panose="020E0502060401010101" pitchFamily="34" charset="-79"/>
                <a:ea typeface="SimSun" panose="02010600030101010101" pitchFamily="2" charset="-122"/>
              </a:rPr>
              <a:t>Eats Inedible Objects</a:t>
            </a:r>
          </a:p>
          <a:p>
            <a:pPr marL="0" indent="0" algn="ctr">
              <a:buNone/>
            </a:pPr>
            <a:endParaRPr lang="en-US" b="1" kern="50" dirty="0">
              <a:solidFill>
                <a:schemeClr val="bg1"/>
              </a:solidFill>
              <a:effectLst/>
              <a:latin typeface="David" panose="020E0502060401010101" pitchFamily="34" charset="-79"/>
              <a:ea typeface="SimSun" panose="02010600030101010101" pitchFamily="2" charset="-122"/>
            </a:endParaRPr>
          </a:p>
          <a:p>
            <a:pPr marL="0" indent="0" algn="ctr">
              <a:buNone/>
            </a:pPr>
            <a:r>
              <a:rPr lang="en-US" kern="50" dirty="0">
                <a:solidFill>
                  <a:schemeClr val="bg1"/>
                </a:solidFill>
                <a:effectLst/>
                <a:latin typeface="David" panose="020E0502060401010101" pitchFamily="34" charset="-79"/>
                <a:ea typeface="SimSun" panose="02010600030101010101" pitchFamily="2" charset="-122"/>
              </a:rPr>
              <a:t> </a:t>
            </a:r>
            <a:r>
              <a:rPr lang="en-US" sz="1800" kern="50" dirty="0">
                <a:solidFill>
                  <a:schemeClr val="bg1"/>
                </a:solidFill>
                <a:effectLst/>
                <a:latin typeface="David" panose="020E0502060401010101" pitchFamily="34" charset="-79"/>
                <a:ea typeface="SimSun" panose="02010600030101010101" pitchFamily="2" charset="-122"/>
                <a:cs typeface="David" panose="020E0502060401010101" pitchFamily="34" charset="-79"/>
              </a:rPr>
              <a:t>Putting an object that is unfit to be eaten, into their mouth and swallowing/ ingesting the item.</a:t>
            </a:r>
          </a:p>
          <a:p>
            <a:pPr marL="0" indent="0" algn="ctr">
              <a:buNone/>
            </a:pPr>
            <a:endParaRPr lang="en-US" dirty="0">
              <a:solidFill>
                <a:schemeClr val="bg1"/>
              </a:solidFill>
            </a:endParaRPr>
          </a:p>
        </p:txBody>
      </p:sp>
      <p:pic>
        <p:nvPicPr>
          <p:cNvPr id="5" name="Picture 4" descr="Hungry Max The Husky">
            <a:extLst>
              <a:ext uri="{FF2B5EF4-FFF2-40B4-BE49-F238E27FC236}">
                <a16:creationId xmlns:a16="http://schemas.microsoft.com/office/drawing/2014/main" id="{129BD660-5D37-1C87-1DC1-62147B342A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45" y="3592285"/>
            <a:ext cx="3598506" cy="3598506"/>
          </a:xfrm>
          <a:prstGeom prst="rect">
            <a:avLst/>
          </a:prstGeom>
        </p:spPr>
      </p:pic>
    </p:spTree>
    <p:extLst>
      <p:ext uri="{BB962C8B-B14F-4D97-AF65-F5344CB8AC3E}">
        <p14:creationId xmlns:p14="http://schemas.microsoft.com/office/powerpoint/2010/main" val="10693552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CBE51-8CBA-F9C3-2BB0-5A85C34FB0B0}"/>
              </a:ext>
            </a:extLst>
          </p:cNvPr>
          <p:cNvSpPr>
            <a:spLocks noGrp="1"/>
          </p:cNvSpPr>
          <p:nvPr>
            <p:ph type="title"/>
          </p:nvPr>
        </p:nvSpPr>
        <p:spPr>
          <a:xfrm>
            <a:off x="684211" y="192948"/>
            <a:ext cx="10733205" cy="1317070"/>
          </a:xfrm>
        </p:spPr>
        <p:txBody>
          <a:bodyPr/>
          <a:lstStyle/>
          <a:p>
            <a:pPr algn="ctr"/>
            <a:r>
              <a:rPr lang="en-US" sz="3600" b="1" dirty="0">
                <a:solidFill>
                  <a:schemeClr val="bg1"/>
                </a:solidFill>
              </a:rPr>
              <a:t>Definitions</a:t>
            </a:r>
            <a:endParaRPr lang="en-US" dirty="0"/>
          </a:p>
        </p:txBody>
      </p:sp>
      <p:sp>
        <p:nvSpPr>
          <p:cNvPr id="3" name="Content Placeholder 2">
            <a:extLst>
              <a:ext uri="{FF2B5EF4-FFF2-40B4-BE49-F238E27FC236}">
                <a16:creationId xmlns:a16="http://schemas.microsoft.com/office/drawing/2014/main" id="{B0CD71CA-DE79-B25E-6F39-9016E3E2626B}"/>
              </a:ext>
            </a:extLst>
          </p:cNvPr>
          <p:cNvSpPr>
            <a:spLocks noGrp="1"/>
          </p:cNvSpPr>
          <p:nvPr>
            <p:ph idx="1"/>
          </p:nvPr>
        </p:nvSpPr>
        <p:spPr>
          <a:xfrm>
            <a:off x="2046914" y="1510019"/>
            <a:ext cx="7164198" cy="3911068"/>
          </a:xfrm>
        </p:spPr>
        <p:txBody>
          <a:bodyPr/>
          <a:lstStyle/>
          <a:p>
            <a:pPr marL="457200" marR="0" lvl="1" indent="0" algn="ctr">
              <a:lnSpc>
                <a:spcPct val="150000"/>
              </a:lnSpc>
              <a:spcBef>
                <a:spcPts val="0"/>
              </a:spcBef>
              <a:spcAft>
                <a:spcPts val="800"/>
              </a:spcAft>
              <a:buNone/>
              <a:tabLst>
                <a:tab pos="0" algn="l"/>
              </a:tabLst>
            </a:pPr>
            <a:r>
              <a:rPr lang="en-US" sz="2000" b="1" kern="50" dirty="0">
                <a:solidFill>
                  <a:schemeClr val="bg1"/>
                </a:solidFill>
                <a:effectLst/>
                <a:latin typeface="David" panose="020E0502060401010101" pitchFamily="34" charset="-79"/>
                <a:ea typeface="SimSun" panose="02010600030101010101" pitchFamily="2" charset="-122"/>
                <a:cs typeface="David" panose="020E0502060401010101" pitchFamily="34" charset="-79"/>
              </a:rPr>
              <a:t>Displays Sexually Inappropriate Behavior</a:t>
            </a:r>
          </a:p>
          <a:p>
            <a:pPr marL="457200" marR="0" lvl="1" indent="0" algn="ctr">
              <a:lnSpc>
                <a:spcPct val="150000"/>
              </a:lnSpc>
              <a:spcBef>
                <a:spcPts val="0"/>
              </a:spcBef>
              <a:spcAft>
                <a:spcPts val="800"/>
              </a:spcAft>
              <a:buNone/>
              <a:tabLst>
                <a:tab pos="0" algn="l"/>
              </a:tabLst>
            </a:pPr>
            <a:r>
              <a:rPr lang="en-US" sz="1800" kern="50" dirty="0">
                <a:solidFill>
                  <a:schemeClr val="bg1"/>
                </a:solidFill>
                <a:effectLst/>
                <a:latin typeface="David" panose="020E0502060401010101" pitchFamily="34" charset="-79"/>
                <a:ea typeface="SimSun" panose="02010600030101010101" pitchFamily="2" charset="-122"/>
                <a:cs typeface="David" panose="020E0502060401010101" pitchFamily="34" charset="-79"/>
              </a:rPr>
              <a:t>Circle of support is not required to determine the intent of the person. Capture if the behavior is exhibited. Ex: hugging or kissing without permission, public undressing, inappropriate touching of self or others, etc.</a:t>
            </a:r>
          </a:p>
        </p:txBody>
      </p:sp>
      <p:pic>
        <p:nvPicPr>
          <p:cNvPr id="5" name="Picture 4" descr="Celebration Chicken">
            <a:extLst>
              <a:ext uri="{FF2B5EF4-FFF2-40B4-BE49-F238E27FC236}">
                <a16:creationId xmlns:a16="http://schemas.microsoft.com/office/drawing/2014/main" id="{01338BAE-CD55-5F8F-2564-E24012B1C2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0322" y="3707363"/>
            <a:ext cx="3810000" cy="3810000"/>
          </a:xfrm>
          <a:prstGeom prst="rect">
            <a:avLst/>
          </a:prstGeom>
        </p:spPr>
      </p:pic>
    </p:spTree>
    <p:extLst>
      <p:ext uri="{BB962C8B-B14F-4D97-AF65-F5344CB8AC3E}">
        <p14:creationId xmlns:p14="http://schemas.microsoft.com/office/powerpoint/2010/main" val="6181081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DDE46-1B9D-3739-D3ED-3D843FF3DD59}"/>
              </a:ext>
            </a:extLst>
          </p:cNvPr>
          <p:cNvSpPr>
            <a:spLocks noGrp="1"/>
          </p:cNvSpPr>
          <p:nvPr>
            <p:ph type="title"/>
          </p:nvPr>
        </p:nvSpPr>
        <p:spPr>
          <a:xfrm>
            <a:off x="684212" y="260060"/>
            <a:ext cx="10823576" cy="1342237"/>
          </a:xfrm>
        </p:spPr>
        <p:txBody>
          <a:bodyPr/>
          <a:lstStyle/>
          <a:p>
            <a:pPr algn="ctr"/>
            <a:r>
              <a:rPr lang="en-US" sz="3600" b="1" dirty="0">
                <a:solidFill>
                  <a:schemeClr val="bg1"/>
                </a:solidFill>
              </a:rPr>
              <a:t>Definitions</a:t>
            </a:r>
            <a:endParaRPr lang="en-US" dirty="0"/>
          </a:p>
        </p:txBody>
      </p:sp>
      <p:sp>
        <p:nvSpPr>
          <p:cNvPr id="3" name="Content Placeholder 2">
            <a:extLst>
              <a:ext uri="{FF2B5EF4-FFF2-40B4-BE49-F238E27FC236}">
                <a16:creationId xmlns:a16="http://schemas.microsoft.com/office/drawing/2014/main" id="{50449436-1B2E-B069-8C40-48DA38DD897A}"/>
              </a:ext>
            </a:extLst>
          </p:cNvPr>
          <p:cNvSpPr>
            <a:spLocks noGrp="1"/>
          </p:cNvSpPr>
          <p:nvPr>
            <p:ph idx="1"/>
          </p:nvPr>
        </p:nvSpPr>
        <p:spPr>
          <a:xfrm>
            <a:off x="1317073" y="1082180"/>
            <a:ext cx="9865452" cy="3598877"/>
          </a:xfrm>
        </p:spPr>
        <p:txBody>
          <a:bodyPr/>
          <a:lstStyle/>
          <a:p>
            <a:pPr marL="0" indent="0" algn="ctr">
              <a:buNone/>
            </a:pPr>
            <a:r>
              <a:rPr lang="en-US" b="1" kern="50" dirty="0">
                <a:solidFill>
                  <a:schemeClr val="bg1"/>
                </a:solidFill>
                <a:effectLst/>
                <a:latin typeface="David" panose="020E0502060401010101" pitchFamily="34" charset="-79"/>
                <a:ea typeface="SimSun" panose="02010600030101010101" pitchFamily="2" charset="-122"/>
                <a:cs typeface="David" panose="020E0502060401010101" pitchFamily="34" charset="-79"/>
              </a:rPr>
              <a:t>Smears Feces</a:t>
            </a:r>
          </a:p>
          <a:p>
            <a:pPr marL="0" indent="0" algn="ctr">
              <a:buNone/>
            </a:pPr>
            <a:endParaRPr lang="en-US" b="1" kern="50" dirty="0">
              <a:solidFill>
                <a:schemeClr val="bg1"/>
              </a:solidFill>
              <a:effectLst/>
              <a:latin typeface="David" panose="020E0502060401010101" pitchFamily="34" charset="-79"/>
              <a:ea typeface="SimSun" panose="02010600030101010101" pitchFamily="2" charset="-122"/>
              <a:cs typeface="David" panose="020E0502060401010101" pitchFamily="34" charset="-79"/>
            </a:endParaRPr>
          </a:p>
          <a:p>
            <a:pPr marL="0" indent="0" algn="ctr">
              <a:buNone/>
            </a:pPr>
            <a:r>
              <a:rPr lang="en-US" sz="1800" kern="50" dirty="0">
                <a:solidFill>
                  <a:schemeClr val="bg1"/>
                </a:solidFill>
                <a:effectLst/>
                <a:latin typeface="David" panose="020E0502060401010101" pitchFamily="34" charset="-79"/>
                <a:ea typeface="SimSun" panose="02010600030101010101" pitchFamily="2" charset="-122"/>
                <a:cs typeface="David" panose="020E0502060401010101" pitchFamily="34" charset="-79"/>
              </a:rPr>
              <a:t> Deliberately throwing or spreading bowel movement/ fecal matter. </a:t>
            </a:r>
          </a:p>
          <a:p>
            <a:pPr marL="0" indent="0">
              <a:buNone/>
            </a:pPr>
            <a:endParaRPr lang="en-US" dirty="0"/>
          </a:p>
        </p:txBody>
      </p:sp>
      <p:pic>
        <p:nvPicPr>
          <p:cNvPr id="5" name="Picture 4" descr="Poop Gummy Monsters">
            <a:extLst>
              <a:ext uri="{FF2B5EF4-FFF2-40B4-BE49-F238E27FC236}">
                <a16:creationId xmlns:a16="http://schemas.microsoft.com/office/drawing/2014/main" id="{24441F1C-9186-C233-D34A-2369524FAE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4421" y="3816220"/>
            <a:ext cx="3041780" cy="3041780"/>
          </a:xfrm>
          <a:prstGeom prst="rect">
            <a:avLst/>
          </a:prstGeom>
        </p:spPr>
      </p:pic>
    </p:spTree>
    <p:extLst>
      <p:ext uri="{BB962C8B-B14F-4D97-AF65-F5344CB8AC3E}">
        <p14:creationId xmlns:p14="http://schemas.microsoft.com/office/powerpoint/2010/main" val="15326395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07D4D-B7A4-C034-8800-A4B3A99FCFC8}"/>
              </a:ext>
            </a:extLst>
          </p:cNvPr>
          <p:cNvSpPr>
            <a:spLocks noGrp="1"/>
          </p:cNvSpPr>
          <p:nvPr>
            <p:ph type="title"/>
          </p:nvPr>
        </p:nvSpPr>
        <p:spPr>
          <a:xfrm>
            <a:off x="684212" y="251671"/>
            <a:ext cx="10823576" cy="1526796"/>
          </a:xfrm>
        </p:spPr>
        <p:txBody>
          <a:bodyPr/>
          <a:lstStyle/>
          <a:p>
            <a:pPr algn="ctr"/>
            <a:r>
              <a:rPr lang="en-US" b="1" dirty="0">
                <a:solidFill>
                  <a:schemeClr val="bg1"/>
                </a:solidFill>
              </a:rPr>
              <a:t>How Do We Track Behaviors?</a:t>
            </a:r>
          </a:p>
        </p:txBody>
      </p:sp>
      <p:sp>
        <p:nvSpPr>
          <p:cNvPr id="3" name="Content Placeholder 2">
            <a:extLst>
              <a:ext uri="{FF2B5EF4-FFF2-40B4-BE49-F238E27FC236}">
                <a16:creationId xmlns:a16="http://schemas.microsoft.com/office/drawing/2014/main" id="{BC192C0A-5DC4-E533-EF98-C57B51B7B3AC}"/>
              </a:ext>
            </a:extLst>
          </p:cNvPr>
          <p:cNvSpPr>
            <a:spLocks noGrp="1"/>
          </p:cNvSpPr>
          <p:nvPr>
            <p:ph idx="1"/>
          </p:nvPr>
        </p:nvSpPr>
        <p:spPr>
          <a:xfrm>
            <a:off x="684211" y="1719744"/>
            <a:ext cx="10633821" cy="3160166"/>
          </a:xfrm>
        </p:spPr>
        <p:txBody>
          <a:bodyPr>
            <a:normAutofit/>
          </a:bodyPr>
          <a:lstStyle/>
          <a:p>
            <a:pPr marL="0" indent="0" algn="ctr">
              <a:buNone/>
            </a:pPr>
            <a:r>
              <a:rPr lang="en-US" sz="3200" dirty="0">
                <a:solidFill>
                  <a:schemeClr val="bg1"/>
                </a:solidFill>
              </a:rPr>
              <a:t>Tracking Sheet</a:t>
            </a:r>
          </a:p>
          <a:p>
            <a:pPr marL="0" indent="0" algn="ctr">
              <a:buNone/>
            </a:pPr>
            <a:endParaRPr lang="en-US" sz="3200" dirty="0">
              <a:solidFill>
                <a:schemeClr val="bg1"/>
              </a:solidFill>
            </a:endParaRPr>
          </a:p>
          <a:p>
            <a:pPr marL="0" indent="0" algn="ctr">
              <a:buNone/>
            </a:pPr>
            <a:r>
              <a:rPr lang="en-US" sz="3200" dirty="0">
                <a:solidFill>
                  <a:schemeClr val="bg1"/>
                </a:solidFill>
              </a:rPr>
              <a:t>Frequency and Severity Sheet</a:t>
            </a:r>
          </a:p>
        </p:txBody>
      </p:sp>
      <p:pic>
        <p:nvPicPr>
          <p:cNvPr id="5" name="Picture 4" descr="Laptop Pusheen">
            <a:extLst>
              <a:ext uri="{FF2B5EF4-FFF2-40B4-BE49-F238E27FC236}">
                <a16:creationId xmlns:a16="http://schemas.microsoft.com/office/drawing/2014/main" id="{2AB21A1E-8F7A-7CC1-3D69-5CFFFD4BA5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5841" y="3698033"/>
            <a:ext cx="3810000" cy="3810000"/>
          </a:xfrm>
          <a:prstGeom prst="rect">
            <a:avLst/>
          </a:prstGeom>
        </p:spPr>
      </p:pic>
    </p:spTree>
    <p:extLst>
      <p:ext uri="{BB962C8B-B14F-4D97-AF65-F5344CB8AC3E}">
        <p14:creationId xmlns:p14="http://schemas.microsoft.com/office/powerpoint/2010/main" val="13808669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FE417-D5AB-E63B-1C8C-4FF274D3FFBD}"/>
              </a:ext>
            </a:extLst>
          </p:cNvPr>
          <p:cNvSpPr>
            <a:spLocks noGrp="1"/>
          </p:cNvSpPr>
          <p:nvPr>
            <p:ph type="title"/>
          </p:nvPr>
        </p:nvSpPr>
        <p:spPr>
          <a:xfrm>
            <a:off x="684212" y="2181138"/>
            <a:ext cx="10087252" cy="3813261"/>
          </a:xfrm>
        </p:spPr>
        <p:txBody>
          <a:bodyPr>
            <a:normAutofit/>
          </a:bodyPr>
          <a:lstStyle/>
          <a:p>
            <a:pPr algn="ctr"/>
            <a:r>
              <a:rPr lang="en-US" sz="2400" b="1" u="sng" dirty="0">
                <a:solidFill>
                  <a:schemeClr val="bg1"/>
                </a:solidFill>
              </a:rPr>
              <a:t>Better understanding of:</a:t>
            </a:r>
            <a:br>
              <a:rPr lang="en-US" sz="2400" b="1" u="sng" dirty="0">
                <a:solidFill>
                  <a:schemeClr val="bg1"/>
                </a:solidFill>
              </a:rPr>
            </a:br>
            <a:br>
              <a:rPr lang="en-US" sz="2000" dirty="0"/>
            </a:br>
            <a:r>
              <a:rPr lang="en-US" sz="2000" dirty="0">
                <a:solidFill>
                  <a:schemeClr val="bg1"/>
                </a:solidFill>
              </a:rPr>
              <a:t>What Behaviors are</a:t>
            </a:r>
            <a:br>
              <a:rPr lang="en-US" sz="2000" dirty="0">
                <a:solidFill>
                  <a:schemeClr val="bg1"/>
                </a:solidFill>
              </a:rPr>
            </a:br>
            <a:br>
              <a:rPr lang="en-US" sz="2000" dirty="0">
                <a:solidFill>
                  <a:schemeClr val="bg1"/>
                </a:solidFill>
              </a:rPr>
            </a:br>
            <a:r>
              <a:rPr lang="en-US" sz="2000" dirty="0">
                <a:solidFill>
                  <a:schemeClr val="bg1"/>
                </a:solidFill>
              </a:rPr>
              <a:t>Why tracking them is important</a:t>
            </a:r>
            <a:br>
              <a:rPr lang="en-US" sz="2000" dirty="0">
                <a:solidFill>
                  <a:schemeClr val="bg1"/>
                </a:solidFill>
              </a:rPr>
            </a:br>
            <a:br>
              <a:rPr lang="en-US" sz="2000" dirty="0">
                <a:solidFill>
                  <a:schemeClr val="bg1"/>
                </a:solidFill>
              </a:rPr>
            </a:br>
            <a:r>
              <a:rPr lang="en-US" sz="2000" dirty="0">
                <a:solidFill>
                  <a:schemeClr val="bg1"/>
                </a:solidFill>
              </a:rPr>
              <a:t>Understanding the behaviors</a:t>
            </a:r>
            <a:br>
              <a:rPr lang="en-US" sz="2000" dirty="0">
                <a:solidFill>
                  <a:schemeClr val="bg1"/>
                </a:solidFill>
              </a:rPr>
            </a:br>
            <a:br>
              <a:rPr lang="en-US" sz="2000" dirty="0">
                <a:solidFill>
                  <a:schemeClr val="bg1"/>
                </a:solidFill>
              </a:rPr>
            </a:br>
            <a:r>
              <a:rPr lang="en-US" sz="2000" dirty="0">
                <a:solidFill>
                  <a:schemeClr val="bg1"/>
                </a:solidFill>
              </a:rPr>
              <a:t>How do we track them</a:t>
            </a:r>
            <a:br>
              <a:rPr lang="en-US" sz="2000" dirty="0">
                <a:solidFill>
                  <a:schemeClr val="bg1"/>
                </a:solidFill>
              </a:rPr>
            </a:br>
            <a:br>
              <a:rPr lang="en-US" sz="2000" dirty="0">
                <a:solidFill>
                  <a:schemeClr val="bg1"/>
                </a:solidFill>
              </a:rPr>
            </a:br>
            <a:br>
              <a:rPr lang="en-US" sz="2000" dirty="0">
                <a:solidFill>
                  <a:schemeClr val="bg1"/>
                </a:solidFill>
              </a:rPr>
            </a:br>
            <a:endParaRPr lang="en-US" sz="2000" dirty="0">
              <a:solidFill>
                <a:schemeClr val="bg1"/>
              </a:solidFill>
            </a:endParaRPr>
          </a:p>
        </p:txBody>
      </p:sp>
      <p:sp>
        <p:nvSpPr>
          <p:cNvPr id="3" name="Content Placeholder 2">
            <a:extLst>
              <a:ext uri="{FF2B5EF4-FFF2-40B4-BE49-F238E27FC236}">
                <a16:creationId xmlns:a16="http://schemas.microsoft.com/office/drawing/2014/main" id="{52856257-0D9A-E7B3-F896-50A215395E2D}"/>
              </a:ext>
            </a:extLst>
          </p:cNvPr>
          <p:cNvSpPr>
            <a:spLocks noGrp="1"/>
          </p:cNvSpPr>
          <p:nvPr>
            <p:ph idx="1"/>
          </p:nvPr>
        </p:nvSpPr>
        <p:spPr>
          <a:xfrm>
            <a:off x="684211" y="685801"/>
            <a:ext cx="9978195" cy="1357604"/>
          </a:xfrm>
        </p:spPr>
        <p:txBody>
          <a:bodyPr>
            <a:normAutofit/>
          </a:bodyPr>
          <a:lstStyle/>
          <a:p>
            <a:pPr marL="0" indent="0" algn="ctr">
              <a:buNone/>
            </a:pPr>
            <a:r>
              <a:rPr lang="en-US" sz="5400" dirty="0">
                <a:solidFill>
                  <a:schemeClr val="bg1"/>
                </a:solidFill>
                <a:latin typeface="Perpetua Titling MT" panose="02020502060505020804" pitchFamily="18" charset="0"/>
              </a:rPr>
              <a:t>Behavior Training</a:t>
            </a:r>
          </a:p>
        </p:txBody>
      </p:sp>
      <p:pic>
        <p:nvPicPr>
          <p:cNvPr id="5" name="Picture 4" descr="Reading cartoon bee">
            <a:extLst>
              <a:ext uri="{FF2B5EF4-FFF2-40B4-BE49-F238E27FC236}">
                <a16:creationId xmlns:a16="http://schemas.microsoft.com/office/drawing/2014/main" id="{CCEFB414-5457-E4C9-3995-2E7688BF0B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9100" y="4548672"/>
            <a:ext cx="1623092" cy="2158501"/>
          </a:xfrm>
          <a:prstGeom prst="rect">
            <a:avLst/>
          </a:prstGeom>
        </p:spPr>
      </p:pic>
    </p:spTree>
    <p:extLst>
      <p:ext uri="{BB962C8B-B14F-4D97-AF65-F5344CB8AC3E}">
        <p14:creationId xmlns:p14="http://schemas.microsoft.com/office/powerpoint/2010/main" val="33475974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BB782-74C9-BF70-BB60-501C198F6DEE}"/>
              </a:ext>
            </a:extLst>
          </p:cNvPr>
          <p:cNvSpPr>
            <a:spLocks noGrp="1"/>
          </p:cNvSpPr>
          <p:nvPr>
            <p:ph type="title"/>
          </p:nvPr>
        </p:nvSpPr>
        <p:spPr>
          <a:xfrm>
            <a:off x="684212" y="218114"/>
            <a:ext cx="10741594" cy="1954635"/>
          </a:xfrm>
        </p:spPr>
        <p:txBody>
          <a:bodyPr>
            <a:normAutofit/>
          </a:bodyPr>
          <a:lstStyle/>
          <a:p>
            <a:pPr algn="ctr"/>
            <a:r>
              <a:rPr lang="en-US" sz="7200" b="1" dirty="0">
                <a:solidFill>
                  <a:schemeClr val="bg2">
                    <a:lumMod val="50000"/>
                  </a:schemeClr>
                </a:solidFill>
                <a:latin typeface="Kristen ITC" panose="03050502040202030202" pitchFamily="66" charset="0"/>
              </a:rPr>
              <a:t>Thank You!</a:t>
            </a:r>
          </a:p>
        </p:txBody>
      </p:sp>
      <p:sp>
        <p:nvSpPr>
          <p:cNvPr id="3" name="Content Placeholder 2">
            <a:extLst>
              <a:ext uri="{FF2B5EF4-FFF2-40B4-BE49-F238E27FC236}">
                <a16:creationId xmlns:a16="http://schemas.microsoft.com/office/drawing/2014/main" id="{FCC81B96-2D6B-5CDD-61E2-198ED31296AE}"/>
              </a:ext>
            </a:extLst>
          </p:cNvPr>
          <p:cNvSpPr>
            <a:spLocks noGrp="1"/>
          </p:cNvSpPr>
          <p:nvPr>
            <p:ph idx="1"/>
          </p:nvPr>
        </p:nvSpPr>
        <p:spPr>
          <a:xfrm>
            <a:off x="684212" y="2634142"/>
            <a:ext cx="10389256" cy="3816991"/>
          </a:xfrm>
        </p:spPr>
        <p:txBody>
          <a:bodyPr/>
          <a:lstStyle/>
          <a:p>
            <a:pPr marL="0" indent="0" algn="ctr">
              <a:buNone/>
            </a:pPr>
            <a:r>
              <a:rPr lang="en-US" dirty="0">
                <a:solidFill>
                  <a:schemeClr val="bg1"/>
                </a:solidFill>
                <a:latin typeface="Perpetua Titling MT" panose="02020502060505020804" pitchFamily="18" charset="0"/>
              </a:rPr>
              <a:t>Questions? Comments?</a:t>
            </a:r>
          </a:p>
          <a:p>
            <a:pPr marL="0" indent="0" algn="ctr">
              <a:buNone/>
            </a:pPr>
            <a:r>
              <a:rPr lang="en-US" sz="1800" dirty="0">
                <a:solidFill>
                  <a:schemeClr val="bg1"/>
                </a:solidFill>
                <a:latin typeface="Perpetua Titling MT" panose="02020502060505020804" pitchFamily="18" charset="0"/>
              </a:rPr>
              <a:t>Please feel free to reach out anytime</a:t>
            </a:r>
          </a:p>
          <a:p>
            <a:pPr marL="0" indent="0" algn="ctr">
              <a:buNone/>
            </a:pPr>
            <a:endParaRPr lang="en-US" sz="1800" dirty="0">
              <a:solidFill>
                <a:schemeClr val="bg1"/>
              </a:solidFill>
              <a:latin typeface="Perpetua Titling MT" panose="02020502060505020804" pitchFamily="18" charset="0"/>
            </a:endParaRPr>
          </a:p>
          <a:p>
            <a:pPr marL="0" indent="0" algn="ctr">
              <a:buNone/>
            </a:pPr>
            <a:r>
              <a:rPr lang="en-US" sz="1800" dirty="0">
                <a:solidFill>
                  <a:schemeClr val="bg1"/>
                </a:solidFill>
                <a:latin typeface="Perpetua Titling MT" panose="02020502060505020804" pitchFamily="18" charset="0"/>
              </a:rPr>
              <a:t>Jacqualynn Branch, </a:t>
            </a:r>
          </a:p>
          <a:p>
            <a:pPr marL="0" indent="0" algn="ctr">
              <a:buNone/>
            </a:pPr>
            <a:r>
              <a:rPr lang="en-US" sz="1800" dirty="0">
                <a:solidFill>
                  <a:schemeClr val="bg1"/>
                </a:solidFill>
                <a:latin typeface="Perpetua Titling MT" panose="02020502060505020804" pitchFamily="18" charset="0"/>
              </a:rPr>
              <a:t>ECK CDDO Coordinator</a:t>
            </a:r>
          </a:p>
          <a:p>
            <a:pPr marL="0" indent="0" algn="ctr">
              <a:buNone/>
            </a:pPr>
            <a:r>
              <a:rPr lang="en-US" sz="1800" dirty="0">
                <a:solidFill>
                  <a:schemeClr val="bg1"/>
                </a:solidFill>
                <a:latin typeface="Perpetua Titling MT" panose="02020502060505020804" pitchFamily="18" charset="0"/>
                <a:hlinkClick r:id="rId2">
                  <a:extLst>
                    <a:ext uri="{A12FA001-AC4F-418D-AE19-62706E023703}">
                      <ahyp:hlinkClr xmlns:ahyp="http://schemas.microsoft.com/office/drawing/2018/hyperlinkcolor" val="tx"/>
                    </a:ext>
                  </a:extLst>
                </a:hlinkClick>
              </a:rPr>
              <a:t>JacqualynnB@eckaaa.org</a:t>
            </a:r>
            <a:endParaRPr lang="en-US" sz="1800" dirty="0">
              <a:solidFill>
                <a:schemeClr val="bg1"/>
              </a:solidFill>
              <a:latin typeface="Perpetua Titling MT" panose="02020502060505020804" pitchFamily="18" charset="0"/>
            </a:endParaRPr>
          </a:p>
          <a:p>
            <a:pPr marL="0" indent="0" algn="ctr">
              <a:buNone/>
            </a:pPr>
            <a:r>
              <a:rPr lang="en-US" sz="1800" dirty="0">
                <a:solidFill>
                  <a:schemeClr val="bg1"/>
                </a:solidFill>
                <a:latin typeface="Perpetua Titling MT" panose="02020502060505020804" pitchFamily="18" charset="0"/>
              </a:rPr>
              <a:t>785-242-7200</a:t>
            </a:r>
          </a:p>
        </p:txBody>
      </p:sp>
      <p:pic>
        <p:nvPicPr>
          <p:cNvPr id="7" name="Picture 6" descr="Well Done Chicken">
            <a:extLst>
              <a:ext uri="{FF2B5EF4-FFF2-40B4-BE49-F238E27FC236}">
                <a16:creationId xmlns:a16="http://schemas.microsoft.com/office/drawing/2014/main" id="{22344AF1-1659-FD99-58A4-5A6B650018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041" y="3520751"/>
            <a:ext cx="3810000" cy="3810000"/>
          </a:xfrm>
          <a:prstGeom prst="rect">
            <a:avLst/>
          </a:prstGeom>
        </p:spPr>
      </p:pic>
      <p:pic>
        <p:nvPicPr>
          <p:cNvPr id="9" name="Picture 8" descr="High Five Bee">
            <a:extLst>
              <a:ext uri="{FF2B5EF4-FFF2-40B4-BE49-F238E27FC236}">
                <a16:creationId xmlns:a16="http://schemas.microsoft.com/office/drawing/2014/main" id="{19EC6A25-BB00-F6D9-63E3-0350A3FD50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30380" y="3750906"/>
            <a:ext cx="3161620" cy="3161620"/>
          </a:xfrm>
          <a:prstGeom prst="rect">
            <a:avLst/>
          </a:prstGeom>
        </p:spPr>
      </p:pic>
    </p:spTree>
    <p:extLst>
      <p:ext uri="{BB962C8B-B14F-4D97-AF65-F5344CB8AC3E}">
        <p14:creationId xmlns:p14="http://schemas.microsoft.com/office/powerpoint/2010/main" val="38172405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FCD3B-8646-EF22-DF07-D91D0BF93E92}"/>
              </a:ext>
            </a:extLst>
          </p:cNvPr>
          <p:cNvSpPr>
            <a:spLocks noGrp="1"/>
          </p:cNvSpPr>
          <p:nvPr>
            <p:ph type="title"/>
          </p:nvPr>
        </p:nvSpPr>
        <p:spPr>
          <a:xfrm>
            <a:off x="1895912" y="260059"/>
            <a:ext cx="8582366" cy="1954635"/>
          </a:xfrm>
        </p:spPr>
        <p:txBody>
          <a:bodyPr>
            <a:normAutofit/>
          </a:bodyPr>
          <a:lstStyle/>
          <a:p>
            <a:pPr algn="ctr"/>
            <a:r>
              <a:rPr lang="en-US" sz="4800" b="1" dirty="0">
                <a:solidFill>
                  <a:schemeClr val="bg1"/>
                </a:solidFill>
                <a:latin typeface="Perpetua Titling MT" panose="02020502060505020804" pitchFamily="18" charset="0"/>
              </a:rPr>
              <a:t>What are behaviors?</a:t>
            </a:r>
          </a:p>
        </p:txBody>
      </p:sp>
      <p:sp>
        <p:nvSpPr>
          <p:cNvPr id="3" name="Content Placeholder 2">
            <a:extLst>
              <a:ext uri="{FF2B5EF4-FFF2-40B4-BE49-F238E27FC236}">
                <a16:creationId xmlns:a16="http://schemas.microsoft.com/office/drawing/2014/main" id="{FB05D3F0-37A5-8D8A-11AA-FBEE52C2C578}"/>
              </a:ext>
            </a:extLst>
          </p:cNvPr>
          <p:cNvSpPr>
            <a:spLocks noGrp="1"/>
          </p:cNvSpPr>
          <p:nvPr>
            <p:ph idx="1"/>
          </p:nvPr>
        </p:nvSpPr>
        <p:spPr>
          <a:xfrm>
            <a:off x="788564" y="1474238"/>
            <a:ext cx="10510807" cy="3666929"/>
          </a:xfrm>
        </p:spPr>
        <p:txBody>
          <a:bodyPr/>
          <a:lstStyle/>
          <a:p>
            <a:pPr marL="0" indent="0" algn="ctr">
              <a:buNone/>
            </a:pPr>
            <a:r>
              <a:rPr lang="en-US" sz="2400" dirty="0">
                <a:solidFill>
                  <a:schemeClr val="bg1"/>
                </a:solidFill>
              </a:rPr>
              <a:t>Definition: The way in which one acts or conducts oneself, especially toward others.</a:t>
            </a:r>
          </a:p>
          <a:p>
            <a:pPr marL="0" indent="0" algn="ctr">
              <a:buNone/>
            </a:pPr>
            <a:r>
              <a:rPr lang="en-US" sz="2400" dirty="0">
                <a:solidFill>
                  <a:schemeClr val="bg1"/>
                </a:solidFill>
              </a:rPr>
              <a:t>Behavior that is not acceptable by the norms of society, for the particular setting, are considered to be socially unacceptable.</a:t>
            </a:r>
          </a:p>
          <a:p>
            <a:pPr algn="ctr"/>
            <a:endParaRPr lang="en-US" dirty="0">
              <a:solidFill>
                <a:schemeClr val="bg1"/>
              </a:solidFill>
            </a:endParaRPr>
          </a:p>
        </p:txBody>
      </p:sp>
      <p:pic>
        <p:nvPicPr>
          <p:cNvPr id="9" name="Picture 8" descr="Well Bee">
            <a:extLst>
              <a:ext uri="{FF2B5EF4-FFF2-40B4-BE49-F238E27FC236}">
                <a16:creationId xmlns:a16="http://schemas.microsoft.com/office/drawing/2014/main" id="{B9340DA6-BF03-032B-CB0F-14D4E419F7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7058" y="4301412"/>
            <a:ext cx="2407298" cy="2407298"/>
          </a:xfrm>
          <a:prstGeom prst="rect">
            <a:avLst/>
          </a:prstGeom>
        </p:spPr>
      </p:pic>
    </p:spTree>
    <p:extLst>
      <p:ext uri="{BB962C8B-B14F-4D97-AF65-F5344CB8AC3E}">
        <p14:creationId xmlns:p14="http://schemas.microsoft.com/office/powerpoint/2010/main" val="34525851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9403C7F-76AE-4587-92A2-D4E41EBE6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646ABA-2CD8-3932-B1A4-C2F3703FF20D}"/>
              </a:ext>
            </a:extLst>
          </p:cNvPr>
          <p:cNvSpPr>
            <a:spLocks noGrp="1"/>
          </p:cNvSpPr>
          <p:nvPr>
            <p:ph type="title"/>
          </p:nvPr>
        </p:nvSpPr>
        <p:spPr>
          <a:xfrm>
            <a:off x="209725" y="260060"/>
            <a:ext cx="11442583" cy="1702964"/>
          </a:xfrm>
        </p:spPr>
        <p:txBody>
          <a:bodyPr>
            <a:normAutofit/>
          </a:bodyPr>
          <a:lstStyle/>
          <a:p>
            <a:pPr algn="ctr"/>
            <a:r>
              <a:rPr lang="en-US" b="1" dirty="0">
                <a:solidFill>
                  <a:schemeClr val="bg1"/>
                </a:solidFill>
              </a:rPr>
              <a:t>Recognizing Behaviors</a:t>
            </a:r>
          </a:p>
        </p:txBody>
      </p:sp>
      <p:pic>
        <p:nvPicPr>
          <p:cNvPr id="5" name="Content Placeholder 4" descr="Wondering Chicken">
            <a:extLst>
              <a:ext uri="{FF2B5EF4-FFF2-40B4-BE49-F238E27FC236}">
                <a16:creationId xmlns:a16="http://schemas.microsoft.com/office/drawing/2014/main" id="{B278CBB2-5F1D-DCEC-449B-4AB0B37213B4}"/>
              </a:ext>
            </a:extLst>
          </p:cNvPr>
          <p:cNvPicPr>
            <a:picLocks noChangeAspect="1"/>
          </p:cNvPicPr>
          <p:nvPr/>
        </p:nvPicPr>
        <p:blipFill rotWithShape="1">
          <a:blip r:embed="rId2">
            <a:extLst>
              <a:ext uri="{28A0092B-C50C-407E-A947-70E740481C1C}">
                <a14:useLocalDpi xmlns:a14="http://schemas.microsoft.com/office/drawing/2010/main" val="0"/>
              </a:ext>
            </a:extLst>
          </a:blip>
          <a:srcRect l="22251" r="26684"/>
          <a:stretch/>
        </p:blipFill>
        <p:spPr>
          <a:xfrm>
            <a:off x="832" y="3190344"/>
            <a:ext cx="1872884" cy="3667656"/>
          </a:xfrm>
          <a:prstGeom prst="rect">
            <a:avLst/>
          </a:prstGeom>
          <a:effectLst>
            <a:innerShdw blurRad="57150" dist="38100" dir="14460000">
              <a:prstClr val="black">
                <a:alpha val="70000"/>
              </a:prstClr>
            </a:innerShdw>
          </a:effectLst>
        </p:spPr>
      </p:pic>
      <p:sp>
        <p:nvSpPr>
          <p:cNvPr id="9" name="Content Placeholder 8">
            <a:extLst>
              <a:ext uri="{FF2B5EF4-FFF2-40B4-BE49-F238E27FC236}">
                <a16:creationId xmlns:a16="http://schemas.microsoft.com/office/drawing/2014/main" id="{AC9010E3-4FBF-A3AC-CEE6-5448826A8367}"/>
              </a:ext>
            </a:extLst>
          </p:cNvPr>
          <p:cNvSpPr>
            <a:spLocks noGrp="1"/>
          </p:cNvSpPr>
          <p:nvPr>
            <p:ph idx="1"/>
          </p:nvPr>
        </p:nvSpPr>
        <p:spPr>
          <a:xfrm>
            <a:off x="3884612" y="1963024"/>
            <a:ext cx="6626072" cy="4370664"/>
          </a:xfrm>
        </p:spPr>
        <p:txBody>
          <a:bodyPr>
            <a:normAutofit fontScale="92500" lnSpcReduction="20000"/>
          </a:bodyPr>
          <a:lstStyle/>
          <a:p>
            <a:pPr marL="0" indent="0" algn="ctr">
              <a:buNone/>
            </a:pPr>
            <a:endParaRPr lang="en-US" sz="3200" dirty="0">
              <a:solidFill>
                <a:schemeClr val="bg1"/>
              </a:solidFill>
            </a:endParaRPr>
          </a:p>
          <a:p>
            <a:pPr marL="0" indent="0" algn="ctr">
              <a:buNone/>
            </a:pPr>
            <a:r>
              <a:rPr lang="en-US" sz="3200" dirty="0">
                <a:solidFill>
                  <a:schemeClr val="bg1"/>
                </a:solidFill>
              </a:rPr>
              <a:t>Behaviors must be intentional and/or deliberate.</a:t>
            </a:r>
          </a:p>
          <a:p>
            <a:pPr marL="0" indent="0" algn="ctr">
              <a:buNone/>
            </a:pPr>
            <a:endParaRPr lang="en-US" sz="3200" dirty="0">
              <a:solidFill>
                <a:schemeClr val="bg1"/>
              </a:solidFill>
            </a:endParaRPr>
          </a:p>
          <a:p>
            <a:pPr marL="0" indent="0" algn="ctr">
              <a:buNone/>
            </a:pPr>
            <a:r>
              <a:rPr lang="en-US" sz="3200" dirty="0">
                <a:solidFill>
                  <a:schemeClr val="bg1"/>
                </a:solidFill>
              </a:rPr>
              <a:t>Is it a behavior?</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r>
              <a:rPr lang="en-US" sz="3200" dirty="0">
                <a:solidFill>
                  <a:schemeClr val="bg1"/>
                </a:solidFill>
              </a:rPr>
              <a:t>Are they all bad?</a:t>
            </a:r>
          </a:p>
          <a:p>
            <a:pPr algn="ctr"/>
            <a:endParaRPr lang="en-US" dirty="0">
              <a:solidFill>
                <a:schemeClr val="bg1"/>
              </a:solidFill>
            </a:endParaRPr>
          </a:p>
        </p:txBody>
      </p:sp>
      <p:grpSp>
        <p:nvGrpSpPr>
          <p:cNvPr id="14" name="Group 13">
            <a:extLst>
              <a:ext uri="{FF2B5EF4-FFF2-40B4-BE49-F238E27FC236}">
                <a16:creationId xmlns:a16="http://schemas.microsoft.com/office/drawing/2014/main" id="{D6C71778-3DDA-4748-AEBB-2A4B750163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5" name="Straight Connector 14">
              <a:extLst>
                <a:ext uri="{FF2B5EF4-FFF2-40B4-BE49-F238E27FC236}">
                  <a16:creationId xmlns:a16="http://schemas.microsoft.com/office/drawing/2014/main" id="{BA1F5C7D-5183-424E-BD72-BBFC59C5A26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B848F76E-D8DE-4826-901B-4E4090240E5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FAE84420-E672-4A16-8384-42BDDC4A9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044D91EB-FA8D-4FD3-88F8-053F9962B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756B711F-46BD-4789-926C-CF2F01F71D6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8452489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 calcmode="lin" valueType="num">
                                      <p:cBhvr additive="base">
                                        <p:cTn id="13"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anim calcmode="lin" valueType="num">
                                      <p:cBhvr additive="base">
                                        <p:cTn id="19"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59BB8-395A-E6E1-2C82-22C1162C9683}"/>
              </a:ext>
            </a:extLst>
          </p:cNvPr>
          <p:cNvSpPr>
            <a:spLocks noGrp="1"/>
          </p:cNvSpPr>
          <p:nvPr>
            <p:ph type="title"/>
          </p:nvPr>
        </p:nvSpPr>
        <p:spPr>
          <a:xfrm>
            <a:off x="684212" y="159391"/>
            <a:ext cx="10640926" cy="1820411"/>
          </a:xfrm>
        </p:spPr>
        <p:txBody>
          <a:bodyPr>
            <a:normAutofit/>
          </a:bodyPr>
          <a:lstStyle/>
          <a:p>
            <a:pPr algn="ctr"/>
            <a:r>
              <a:rPr lang="en-US" sz="4000" b="1" dirty="0">
                <a:solidFill>
                  <a:schemeClr val="bg1"/>
                </a:solidFill>
              </a:rPr>
              <a:t>What’s the point?</a:t>
            </a:r>
          </a:p>
        </p:txBody>
      </p:sp>
      <p:sp>
        <p:nvSpPr>
          <p:cNvPr id="3" name="Content Placeholder 2">
            <a:extLst>
              <a:ext uri="{FF2B5EF4-FFF2-40B4-BE49-F238E27FC236}">
                <a16:creationId xmlns:a16="http://schemas.microsoft.com/office/drawing/2014/main" id="{C82116C9-C7F4-05EC-0779-E06E2F976C5B}"/>
              </a:ext>
            </a:extLst>
          </p:cNvPr>
          <p:cNvSpPr>
            <a:spLocks noGrp="1"/>
          </p:cNvSpPr>
          <p:nvPr>
            <p:ph idx="1"/>
          </p:nvPr>
        </p:nvSpPr>
        <p:spPr>
          <a:xfrm>
            <a:off x="684211" y="1820411"/>
            <a:ext cx="8635957" cy="4622334"/>
          </a:xfrm>
        </p:spPr>
        <p:txBody>
          <a:bodyPr>
            <a:normAutofit/>
          </a:bodyPr>
          <a:lstStyle/>
          <a:p>
            <a:pPr marL="0" indent="0" algn="ctr">
              <a:buNone/>
            </a:pPr>
            <a:r>
              <a:rPr lang="en-US" sz="3200" dirty="0">
                <a:solidFill>
                  <a:schemeClr val="bg1"/>
                </a:solidFill>
              </a:rPr>
              <a:t>HCBS waiver eligibility requirement</a:t>
            </a:r>
          </a:p>
          <a:p>
            <a:pPr marL="0" indent="0" algn="ctr">
              <a:buNone/>
            </a:pPr>
            <a:endParaRPr lang="en-US" sz="3200" dirty="0">
              <a:solidFill>
                <a:schemeClr val="bg1"/>
              </a:solidFill>
            </a:endParaRPr>
          </a:p>
          <a:p>
            <a:pPr marL="0" indent="0" algn="ctr">
              <a:buNone/>
            </a:pPr>
            <a:r>
              <a:rPr lang="en-US" sz="3200" dirty="0">
                <a:solidFill>
                  <a:schemeClr val="bg1"/>
                </a:solidFill>
              </a:rPr>
              <a:t>Emotional/ physical wellbeing </a:t>
            </a:r>
          </a:p>
        </p:txBody>
      </p:sp>
      <p:pic>
        <p:nvPicPr>
          <p:cNvPr id="5" name="Picture 4" descr="Happy cartoon bee">
            <a:extLst>
              <a:ext uri="{FF2B5EF4-FFF2-40B4-BE49-F238E27FC236}">
                <a16:creationId xmlns:a16="http://schemas.microsoft.com/office/drawing/2014/main" id="{1B917B5C-218F-365A-6658-F25771CD04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0168" y="2901100"/>
            <a:ext cx="2384925" cy="2620347"/>
          </a:xfrm>
          <a:prstGeom prst="rect">
            <a:avLst/>
          </a:prstGeom>
        </p:spPr>
      </p:pic>
    </p:spTree>
    <p:extLst>
      <p:ext uri="{BB962C8B-B14F-4D97-AF65-F5344CB8AC3E}">
        <p14:creationId xmlns:p14="http://schemas.microsoft.com/office/powerpoint/2010/main" val="3321130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CC841-629A-16D4-FAFD-F5FAEC1BAC89}"/>
              </a:ext>
            </a:extLst>
          </p:cNvPr>
          <p:cNvSpPr>
            <a:spLocks noGrp="1"/>
          </p:cNvSpPr>
          <p:nvPr>
            <p:ph type="title"/>
          </p:nvPr>
        </p:nvSpPr>
        <p:spPr>
          <a:xfrm>
            <a:off x="684212" y="218115"/>
            <a:ext cx="8534400" cy="1476462"/>
          </a:xfrm>
        </p:spPr>
        <p:txBody>
          <a:bodyPr>
            <a:normAutofit/>
          </a:bodyPr>
          <a:lstStyle/>
          <a:p>
            <a:pPr algn="ctr"/>
            <a:r>
              <a:rPr lang="en-US" sz="4400" b="1" dirty="0">
                <a:solidFill>
                  <a:schemeClr val="bg1"/>
                </a:solidFill>
              </a:rPr>
              <a:t>Definitions</a:t>
            </a:r>
          </a:p>
        </p:txBody>
      </p:sp>
      <p:sp>
        <p:nvSpPr>
          <p:cNvPr id="3" name="Content Placeholder 2">
            <a:extLst>
              <a:ext uri="{FF2B5EF4-FFF2-40B4-BE49-F238E27FC236}">
                <a16:creationId xmlns:a16="http://schemas.microsoft.com/office/drawing/2014/main" id="{400A810F-B6D6-CB58-DD70-B6D6A9B78BF0}"/>
              </a:ext>
            </a:extLst>
          </p:cNvPr>
          <p:cNvSpPr>
            <a:spLocks noGrp="1"/>
          </p:cNvSpPr>
          <p:nvPr>
            <p:ph idx="1"/>
          </p:nvPr>
        </p:nvSpPr>
        <p:spPr>
          <a:xfrm>
            <a:off x="684212" y="1518407"/>
            <a:ext cx="8534400" cy="4974672"/>
          </a:xfrm>
        </p:spPr>
        <p:txBody>
          <a:bodyPr/>
          <a:lstStyle/>
          <a:p>
            <a:pPr marL="0" indent="0" algn="ctr">
              <a:buNone/>
            </a:pPr>
            <a:r>
              <a:rPr lang="en-US" sz="2800" b="1" dirty="0">
                <a:solidFill>
                  <a:schemeClr val="bg1"/>
                </a:solidFill>
              </a:rPr>
              <a:t>Has Tantrums or Emotional Outbursts</a:t>
            </a:r>
          </a:p>
          <a:p>
            <a:pPr marL="0" indent="0" algn="ctr">
              <a:buNone/>
            </a:pPr>
            <a:endParaRPr lang="en-US" sz="2800" b="1" dirty="0">
              <a:solidFill>
                <a:schemeClr val="bg1"/>
              </a:solidFill>
            </a:endParaRPr>
          </a:p>
          <a:p>
            <a:pPr marL="0" indent="0" algn="ctr">
              <a:buClr>
                <a:schemeClr val="accent6">
                  <a:lumMod val="50000"/>
                </a:schemeClr>
              </a:buClr>
              <a:buNone/>
            </a:pPr>
            <a:r>
              <a:rPr lang="en-US" dirty="0">
                <a:solidFill>
                  <a:schemeClr val="bg1"/>
                </a:solidFill>
              </a:rPr>
              <a:t>Combination of 2 or more; screaming, crying, banging on the walls, doors, etc.</a:t>
            </a:r>
          </a:p>
        </p:txBody>
      </p:sp>
      <p:pic>
        <p:nvPicPr>
          <p:cNvPr id="5" name="Picture 4" descr="Sad Bee">
            <a:extLst>
              <a:ext uri="{FF2B5EF4-FFF2-40B4-BE49-F238E27FC236}">
                <a16:creationId xmlns:a16="http://schemas.microsoft.com/office/drawing/2014/main" id="{3115D9D7-E964-84ED-A0EA-20D55C9CAD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91735" y="3429000"/>
            <a:ext cx="3153747" cy="3153747"/>
          </a:xfrm>
          <a:prstGeom prst="rect">
            <a:avLst/>
          </a:prstGeom>
        </p:spPr>
      </p:pic>
    </p:spTree>
    <p:extLst>
      <p:ext uri="{BB962C8B-B14F-4D97-AF65-F5344CB8AC3E}">
        <p14:creationId xmlns:p14="http://schemas.microsoft.com/office/powerpoint/2010/main" val="28036344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FD9C1-BD7B-45F6-C158-1B22ECF1AE5A}"/>
              </a:ext>
            </a:extLst>
          </p:cNvPr>
          <p:cNvSpPr>
            <a:spLocks noGrp="1"/>
          </p:cNvSpPr>
          <p:nvPr>
            <p:ph type="title"/>
          </p:nvPr>
        </p:nvSpPr>
        <p:spPr>
          <a:xfrm>
            <a:off x="684212" y="134224"/>
            <a:ext cx="8534400" cy="1501629"/>
          </a:xfrm>
        </p:spPr>
        <p:txBody>
          <a:bodyPr>
            <a:normAutofit/>
          </a:bodyPr>
          <a:lstStyle/>
          <a:p>
            <a:pPr algn="ctr"/>
            <a:r>
              <a:rPr lang="en-US" sz="4400" b="1" dirty="0">
                <a:solidFill>
                  <a:schemeClr val="bg1"/>
                </a:solidFill>
              </a:rPr>
              <a:t>Definitions</a:t>
            </a:r>
            <a:endParaRPr lang="en-US" sz="4400" dirty="0"/>
          </a:p>
        </p:txBody>
      </p:sp>
      <p:sp>
        <p:nvSpPr>
          <p:cNvPr id="3" name="Content Placeholder 2">
            <a:extLst>
              <a:ext uri="{FF2B5EF4-FFF2-40B4-BE49-F238E27FC236}">
                <a16:creationId xmlns:a16="http://schemas.microsoft.com/office/drawing/2014/main" id="{A6C3375D-801A-0C47-C218-A5CF11922ED5}"/>
              </a:ext>
            </a:extLst>
          </p:cNvPr>
          <p:cNvSpPr>
            <a:spLocks noGrp="1"/>
          </p:cNvSpPr>
          <p:nvPr>
            <p:ph idx="1"/>
          </p:nvPr>
        </p:nvSpPr>
        <p:spPr>
          <a:xfrm>
            <a:off x="4851918" y="2214694"/>
            <a:ext cx="7025950" cy="4085438"/>
          </a:xfrm>
        </p:spPr>
        <p:txBody>
          <a:bodyPr>
            <a:normAutofit/>
          </a:bodyPr>
          <a:lstStyle/>
          <a:p>
            <a:pPr marL="0" indent="0" algn="ctr">
              <a:buNone/>
            </a:pPr>
            <a:r>
              <a:rPr lang="en-US" sz="2800" b="1" dirty="0">
                <a:solidFill>
                  <a:schemeClr val="bg1"/>
                </a:solidFill>
              </a:rPr>
              <a:t>Damages Own or Other’s Property</a:t>
            </a:r>
          </a:p>
          <a:p>
            <a:pPr marL="0" indent="0" algn="ctr">
              <a:buNone/>
            </a:pPr>
            <a:endParaRPr lang="en-US" sz="2400" b="1" dirty="0">
              <a:solidFill>
                <a:schemeClr val="bg1"/>
              </a:solidFill>
            </a:endParaRPr>
          </a:p>
          <a:p>
            <a:pPr marL="457200" marR="0" lvl="1" indent="0">
              <a:lnSpc>
                <a:spcPct val="150000"/>
              </a:lnSpc>
              <a:spcBef>
                <a:spcPts val="0"/>
              </a:spcBef>
              <a:spcAft>
                <a:spcPts val="800"/>
              </a:spcAft>
              <a:buNone/>
              <a:tabLst>
                <a:tab pos="0" algn="l"/>
              </a:tabLst>
            </a:pPr>
            <a:r>
              <a:rPr lang="en-US" sz="2000" kern="50" dirty="0">
                <a:solidFill>
                  <a:schemeClr val="bg1"/>
                </a:solidFill>
                <a:effectLst/>
                <a:latin typeface="Century Gothic" panose="020B0502020202020204" pitchFamily="34" charset="0"/>
                <a:ea typeface="SimSun" panose="02010600030101010101" pitchFamily="2" charset="-122"/>
                <a:cs typeface="David" panose="020E0502060401010101" pitchFamily="34" charset="-79"/>
              </a:rPr>
              <a:t>Deliberately breaking, defacing, or destroying things by, hitting, tearing, cutting, throwing, burning, marking, or scratching.</a:t>
            </a:r>
          </a:p>
        </p:txBody>
      </p:sp>
      <p:pic>
        <p:nvPicPr>
          <p:cNvPr id="7" name="Picture 6" descr="Ashamed Bee">
            <a:extLst>
              <a:ext uri="{FF2B5EF4-FFF2-40B4-BE49-F238E27FC236}">
                <a16:creationId xmlns:a16="http://schemas.microsoft.com/office/drawing/2014/main" id="{CF97BDAC-F5C3-48C1-0606-B4698ABF2A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726" y="2901393"/>
            <a:ext cx="3921853" cy="3921853"/>
          </a:xfrm>
          <a:prstGeom prst="rect">
            <a:avLst/>
          </a:prstGeom>
        </p:spPr>
      </p:pic>
    </p:spTree>
    <p:extLst>
      <p:ext uri="{BB962C8B-B14F-4D97-AF65-F5344CB8AC3E}">
        <p14:creationId xmlns:p14="http://schemas.microsoft.com/office/powerpoint/2010/main" val="18872237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DCC9C-DA6F-94B5-0945-12859F80C87C}"/>
              </a:ext>
            </a:extLst>
          </p:cNvPr>
          <p:cNvSpPr>
            <a:spLocks noGrp="1"/>
          </p:cNvSpPr>
          <p:nvPr>
            <p:ph type="title"/>
          </p:nvPr>
        </p:nvSpPr>
        <p:spPr>
          <a:xfrm>
            <a:off x="684212" y="251671"/>
            <a:ext cx="8534400" cy="1778466"/>
          </a:xfrm>
        </p:spPr>
        <p:txBody>
          <a:bodyPr>
            <a:normAutofit/>
          </a:bodyPr>
          <a:lstStyle/>
          <a:p>
            <a:pPr algn="ctr"/>
            <a:r>
              <a:rPr lang="en-US" sz="4400" b="1" dirty="0">
                <a:solidFill>
                  <a:schemeClr val="bg1"/>
                </a:solidFill>
              </a:rPr>
              <a:t>Definitions</a:t>
            </a:r>
            <a:endParaRPr lang="en-US" sz="4400" dirty="0"/>
          </a:p>
        </p:txBody>
      </p:sp>
      <p:sp>
        <p:nvSpPr>
          <p:cNvPr id="3" name="Content Placeholder 2">
            <a:extLst>
              <a:ext uri="{FF2B5EF4-FFF2-40B4-BE49-F238E27FC236}">
                <a16:creationId xmlns:a16="http://schemas.microsoft.com/office/drawing/2014/main" id="{15644BB6-7A92-11B0-D13A-1115217D1B13}"/>
              </a:ext>
            </a:extLst>
          </p:cNvPr>
          <p:cNvSpPr>
            <a:spLocks noGrp="1"/>
          </p:cNvSpPr>
          <p:nvPr>
            <p:ph idx="1"/>
          </p:nvPr>
        </p:nvSpPr>
        <p:spPr>
          <a:xfrm>
            <a:off x="684212" y="2030138"/>
            <a:ext cx="8534400" cy="4576192"/>
          </a:xfrm>
        </p:spPr>
        <p:txBody>
          <a:bodyPr/>
          <a:lstStyle/>
          <a:p>
            <a:pPr marL="0" indent="0" algn="ctr">
              <a:buNone/>
            </a:pPr>
            <a:r>
              <a:rPr lang="en-US" sz="2800" b="1" kern="50" dirty="0">
                <a:solidFill>
                  <a:schemeClr val="bg1"/>
                </a:solidFill>
                <a:effectLst/>
                <a:latin typeface="David" panose="020E0502060401010101" pitchFamily="34" charset="-79"/>
                <a:ea typeface="SimSun" panose="02010600030101010101" pitchFamily="2" charset="-122"/>
                <a:cs typeface="David" panose="020E0502060401010101" pitchFamily="34" charset="-79"/>
              </a:rPr>
              <a:t>Physically Assaults Others</a:t>
            </a:r>
          </a:p>
          <a:p>
            <a:pPr marL="0" indent="0" algn="ctr">
              <a:buNone/>
            </a:pPr>
            <a:endParaRPr lang="en-US" kern="50" dirty="0">
              <a:solidFill>
                <a:schemeClr val="bg1"/>
              </a:solidFill>
              <a:effectLst/>
              <a:latin typeface="David" panose="020E0502060401010101" pitchFamily="34" charset="-79"/>
              <a:ea typeface="SimSun" panose="02010600030101010101" pitchFamily="2" charset="-122"/>
              <a:cs typeface="David" panose="020E0502060401010101" pitchFamily="34" charset="-79"/>
            </a:endParaRPr>
          </a:p>
          <a:p>
            <a:pPr marL="0" indent="0" algn="ctr">
              <a:buNone/>
            </a:pPr>
            <a:r>
              <a:rPr lang="en-US" sz="1800" kern="50" dirty="0">
                <a:solidFill>
                  <a:schemeClr val="bg1"/>
                </a:solidFill>
                <a:effectLst/>
                <a:latin typeface="David" panose="020E0502060401010101" pitchFamily="34" charset="-79"/>
                <a:ea typeface="SimSun" panose="02010600030101010101" pitchFamily="2" charset="-122"/>
                <a:cs typeface="David" panose="020E0502060401010101" pitchFamily="34" charset="-79"/>
              </a:rPr>
              <a:t>Deliberately causing physical pain to other people or animals by hitting, kicking, biting, pinching, scratching, pulling hair, or striking with an abject.</a:t>
            </a:r>
          </a:p>
          <a:p>
            <a:endParaRPr lang="en-US" dirty="0"/>
          </a:p>
        </p:txBody>
      </p:sp>
      <p:pic>
        <p:nvPicPr>
          <p:cNvPr id="5" name="Picture 4" descr="Disagree Chicken">
            <a:extLst>
              <a:ext uri="{FF2B5EF4-FFF2-40B4-BE49-F238E27FC236}">
                <a16:creationId xmlns:a16="http://schemas.microsoft.com/office/drawing/2014/main" id="{F3EB7BEE-DCE3-A4A9-E9C6-24A0856632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7180" y="0"/>
            <a:ext cx="3810000" cy="3810000"/>
          </a:xfrm>
          <a:prstGeom prst="rect">
            <a:avLst/>
          </a:prstGeom>
        </p:spPr>
      </p:pic>
    </p:spTree>
    <p:extLst>
      <p:ext uri="{BB962C8B-B14F-4D97-AF65-F5344CB8AC3E}">
        <p14:creationId xmlns:p14="http://schemas.microsoft.com/office/powerpoint/2010/main" val="17163392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8FA3F-8904-B813-0CA2-32BF6418EF7A}"/>
              </a:ext>
            </a:extLst>
          </p:cNvPr>
          <p:cNvSpPr>
            <a:spLocks noGrp="1"/>
          </p:cNvSpPr>
          <p:nvPr>
            <p:ph type="title"/>
          </p:nvPr>
        </p:nvSpPr>
        <p:spPr>
          <a:xfrm>
            <a:off x="684212" y="268449"/>
            <a:ext cx="8534400" cy="1627464"/>
          </a:xfrm>
        </p:spPr>
        <p:txBody>
          <a:bodyPr/>
          <a:lstStyle/>
          <a:p>
            <a:pPr algn="ctr"/>
            <a:r>
              <a:rPr lang="en-US" sz="3600" b="1" dirty="0">
                <a:solidFill>
                  <a:schemeClr val="bg1"/>
                </a:solidFill>
              </a:rPr>
              <a:t>Definitions</a:t>
            </a:r>
            <a:endParaRPr lang="en-US" dirty="0"/>
          </a:p>
        </p:txBody>
      </p:sp>
      <p:sp>
        <p:nvSpPr>
          <p:cNvPr id="3" name="Content Placeholder 2">
            <a:extLst>
              <a:ext uri="{FF2B5EF4-FFF2-40B4-BE49-F238E27FC236}">
                <a16:creationId xmlns:a16="http://schemas.microsoft.com/office/drawing/2014/main" id="{E1F4164D-E2AB-27D2-6CFA-2BFAFBDC4119}"/>
              </a:ext>
            </a:extLst>
          </p:cNvPr>
          <p:cNvSpPr>
            <a:spLocks noGrp="1"/>
          </p:cNvSpPr>
          <p:nvPr>
            <p:ph idx="1"/>
          </p:nvPr>
        </p:nvSpPr>
        <p:spPr>
          <a:xfrm>
            <a:off x="684212" y="2139193"/>
            <a:ext cx="8534400" cy="3263317"/>
          </a:xfrm>
        </p:spPr>
        <p:txBody>
          <a:bodyPr/>
          <a:lstStyle/>
          <a:p>
            <a:pPr marL="0" indent="0" algn="ctr">
              <a:buNone/>
            </a:pPr>
            <a:r>
              <a:rPr lang="en-US" sz="2800" b="1" kern="50" dirty="0">
                <a:solidFill>
                  <a:schemeClr val="bg1"/>
                </a:solidFill>
                <a:effectLst/>
                <a:latin typeface="David" panose="020E0502060401010101" pitchFamily="34" charset="-79"/>
                <a:ea typeface="SimSun" panose="02010600030101010101" pitchFamily="2" charset="-122"/>
                <a:cs typeface="David" panose="020E0502060401010101" pitchFamily="34" charset="-79"/>
              </a:rPr>
              <a:t>Disrupts Other’s Activitie</a:t>
            </a:r>
            <a:r>
              <a:rPr lang="en-US" sz="2800" b="1" kern="50" dirty="0">
                <a:solidFill>
                  <a:schemeClr val="bg1"/>
                </a:solidFill>
                <a:latin typeface="David" panose="020E0502060401010101" pitchFamily="34" charset="-79"/>
                <a:ea typeface="SimSun" panose="02010600030101010101" pitchFamily="2" charset="-122"/>
                <a:cs typeface="David" panose="020E0502060401010101" pitchFamily="34" charset="-79"/>
              </a:rPr>
              <a:t>s</a:t>
            </a:r>
          </a:p>
          <a:p>
            <a:pPr marL="0" indent="0" algn="ctr">
              <a:buNone/>
            </a:pPr>
            <a:endParaRPr lang="en-US" sz="2800" b="1" kern="50" dirty="0">
              <a:solidFill>
                <a:schemeClr val="bg1"/>
              </a:solidFill>
              <a:effectLst/>
              <a:latin typeface="David" panose="020E0502060401010101" pitchFamily="34" charset="-79"/>
              <a:ea typeface="SimSun" panose="02010600030101010101" pitchFamily="2" charset="-122"/>
              <a:cs typeface="David" panose="020E0502060401010101" pitchFamily="34" charset="-79"/>
            </a:endParaRPr>
          </a:p>
          <a:p>
            <a:pPr marL="0" indent="0" algn="ctr">
              <a:buNone/>
            </a:pPr>
            <a:r>
              <a:rPr lang="en-US" sz="1800" kern="50" dirty="0">
                <a:solidFill>
                  <a:schemeClr val="bg1"/>
                </a:solidFill>
                <a:effectLst/>
                <a:latin typeface="David" panose="020E0502060401010101" pitchFamily="34" charset="-79"/>
                <a:ea typeface="SimSun" panose="02010600030101010101" pitchFamily="2" charset="-122"/>
                <a:cs typeface="David" panose="020E0502060401010101" pitchFamily="34" charset="-79"/>
              </a:rPr>
              <a:t>Interfering significantly with activities of others by clinging, pestering, or teasing, arguing, or complaining, picking fights, laughing or crying without reason, interrupting, yelling or screaming. Behavior considered to be beyond socially unacceptable.</a:t>
            </a:r>
          </a:p>
          <a:p>
            <a:endParaRPr lang="en-US" dirty="0"/>
          </a:p>
        </p:txBody>
      </p:sp>
      <p:pic>
        <p:nvPicPr>
          <p:cNvPr id="5" name="Picture 4" descr="Squinting angry alarm clock face">
            <a:extLst>
              <a:ext uri="{FF2B5EF4-FFF2-40B4-BE49-F238E27FC236}">
                <a16:creationId xmlns:a16="http://schemas.microsoft.com/office/drawing/2014/main" id="{DE28EF8C-CCB9-E4FD-C372-F5BDFBE3EB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82811" y="377860"/>
            <a:ext cx="2862943" cy="2862943"/>
          </a:xfrm>
          <a:prstGeom prst="rect">
            <a:avLst/>
          </a:prstGeom>
        </p:spPr>
      </p:pic>
    </p:spTree>
    <p:extLst>
      <p:ext uri="{BB962C8B-B14F-4D97-AF65-F5344CB8AC3E}">
        <p14:creationId xmlns:p14="http://schemas.microsoft.com/office/powerpoint/2010/main" val="33918414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185</TotalTime>
  <Words>565</Words>
  <Application>Microsoft Office PowerPoint</Application>
  <PresentationFormat>Widescreen</PresentationFormat>
  <Paragraphs>84</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Century Gothic</vt:lpstr>
      <vt:lpstr>David</vt:lpstr>
      <vt:lpstr>Kristen ITC</vt:lpstr>
      <vt:lpstr>Perpetua Titling MT</vt:lpstr>
      <vt:lpstr>Wingdings 3</vt:lpstr>
      <vt:lpstr>Slice</vt:lpstr>
      <vt:lpstr>East Central Kansas CDDO</vt:lpstr>
      <vt:lpstr>Better understanding of:  What Behaviors are  Why tracking them is important  Understanding the behaviors  How do we track them   </vt:lpstr>
      <vt:lpstr>What are behaviors?</vt:lpstr>
      <vt:lpstr>Recognizing Behaviors</vt:lpstr>
      <vt:lpstr>What’s the point?</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How Do We Track Behaviors?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 Central Kansas CDDO</dc:title>
  <dc:creator>Jacqualynn Branch</dc:creator>
  <cp:lastModifiedBy>Jacqualynn Branch</cp:lastModifiedBy>
  <cp:revision>5</cp:revision>
  <dcterms:created xsi:type="dcterms:W3CDTF">2023-07-18T19:09:54Z</dcterms:created>
  <dcterms:modified xsi:type="dcterms:W3CDTF">2023-07-25T15:40:31Z</dcterms:modified>
</cp:coreProperties>
</file>