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1" r:id="rId2"/>
    <p:sldId id="260" r:id="rId3"/>
    <p:sldId id="284" r:id="rId4"/>
    <p:sldId id="259" r:id="rId5"/>
    <p:sldId id="265" r:id="rId6"/>
    <p:sldId id="256" r:id="rId7"/>
    <p:sldId id="278" r:id="rId8"/>
    <p:sldId id="257" r:id="rId9"/>
    <p:sldId id="258" r:id="rId10"/>
    <p:sldId id="262" r:id="rId11"/>
    <p:sldId id="281" r:id="rId12"/>
    <p:sldId id="277" r:id="rId13"/>
    <p:sldId id="283" r:id="rId14"/>
    <p:sldId id="264" r:id="rId15"/>
    <p:sldId id="286" r:id="rId16"/>
    <p:sldId id="263" r:id="rId17"/>
    <p:sldId id="288" r:id="rId18"/>
    <p:sldId id="268" r:id="rId19"/>
    <p:sldId id="269" r:id="rId20"/>
    <p:sldId id="270" r:id="rId21"/>
    <p:sldId id="266" r:id="rId22"/>
    <p:sldId id="273" r:id="rId23"/>
    <p:sldId id="272" r:id="rId24"/>
    <p:sldId id="274" r:id="rId25"/>
    <p:sldId id="267" r:id="rId26"/>
    <p:sldId id="271" r:id="rId27"/>
    <p:sldId id="276" r:id="rId28"/>
    <p:sldId id="279" r:id="rId29"/>
    <p:sldId id="287" r:id="rId30"/>
    <p:sldId id="280" r:id="rId31"/>
    <p:sldId id="285" r:id="rId32"/>
    <p:sldId id="282" r:id="rId33"/>
    <p:sldId id="289" r:id="rId34"/>
    <p:sldId id="290" r:id="rId35"/>
    <p:sldId id="292"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A6DDEC"/>
    <a:srgbClr val="BB7A1B"/>
    <a:srgbClr val="FF6600"/>
    <a:srgbClr val="0A5E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4D298-2DE6-4285-AE1A-278643D9B482}" v="53" dt="2024-02-11T04:16:12.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056" autoAdjust="0"/>
  </p:normalViewPr>
  <p:slideViewPr>
    <p:cSldViewPr snapToGrid="0">
      <p:cViewPr varScale="1">
        <p:scale>
          <a:sx n="58" d="100"/>
          <a:sy n="58" d="100"/>
        </p:scale>
        <p:origin x="9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965F67-3164-4E92-A6F8-049EDF1BACC2}" type="datetimeFigureOut">
              <a:rPr lang="en-US" smtClean="0"/>
              <a:t>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7E3E84-C102-44C0-91AA-737C6B04484B}" type="slidenum">
              <a:rPr lang="en-US" smtClean="0"/>
              <a:t>‹#›</a:t>
            </a:fld>
            <a:endParaRPr lang="en-US"/>
          </a:p>
        </p:txBody>
      </p:sp>
    </p:spTree>
    <p:extLst>
      <p:ext uri="{BB962C8B-B14F-4D97-AF65-F5344CB8AC3E}">
        <p14:creationId xmlns:p14="http://schemas.microsoft.com/office/powerpoint/2010/main" val="3922078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yrics.lyricfind.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usixmatch.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usixmatch.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lyrics.lyricfind.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yrics.lyricfind.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Karen Costantino for sharing this story with us!</a:t>
            </a:r>
          </a:p>
        </p:txBody>
      </p:sp>
      <p:sp>
        <p:nvSpPr>
          <p:cNvPr id="4" name="Slide Number Placeholder 3"/>
          <p:cNvSpPr>
            <a:spLocks noGrp="1"/>
          </p:cNvSpPr>
          <p:nvPr>
            <p:ph type="sldNum" sz="quarter" idx="5"/>
          </p:nvPr>
        </p:nvSpPr>
        <p:spPr/>
        <p:txBody>
          <a:bodyPr/>
          <a:lstStyle/>
          <a:p>
            <a:fld id="{8E7E3E84-C102-44C0-91AA-737C6B04484B}" type="slidenum">
              <a:rPr lang="en-US" smtClean="0"/>
              <a:t>2</a:t>
            </a:fld>
            <a:endParaRPr lang="en-US"/>
          </a:p>
        </p:txBody>
      </p:sp>
    </p:spTree>
    <p:extLst>
      <p:ext uri="{BB962C8B-B14F-4D97-AF65-F5344CB8AC3E}">
        <p14:creationId xmlns:p14="http://schemas.microsoft.com/office/powerpoint/2010/main" val="245910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examples of Kintsugi repair. What new meanings and depth does celebrated imperfection lend to these pieces for you?</a:t>
            </a:r>
          </a:p>
        </p:txBody>
      </p:sp>
      <p:sp>
        <p:nvSpPr>
          <p:cNvPr id="4" name="Slide Number Placeholder 3"/>
          <p:cNvSpPr>
            <a:spLocks noGrp="1"/>
          </p:cNvSpPr>
          <p:nvPr>
            <p:ph type="sldNum" sz="quarter" idx="5"/>
          </p:nvPr>
        </p:nvSpPr>
        <p:spPr/>
        <p:txBody>
          <a:bodyPr/>
          <a:lstStyle/>
          <a:p>
            <a:fld id="{8E7E3E84-C102-44C0-91AA-737C6B04484B}" type="slidenum">
              <a:rPr lang="en-US" smtClean="0"/>
              <a:t>11</a:t>
            </a:fld>
            <a:endParaRPr lang="en-US"/>
          </a:p>
        </p:txBody>
      </p:sp>
    </p:spTree>
    <p:extLst>
      <p:ext uri="{BB962C8B-B14F-4D97-AF65-F5344CB8AC3E}">
        <p14:creationId xmlns:p14="http://schemas.microsoft.com/office/powerpoint/2010/main" val="4065911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Kintsugi is related to a Japanese world-view called Wabi-Sabi. Wabi Sabi is centered on the acceptance and appreciation of transience and imperfection. </a:t>
            </a:r>
          </a:p>
          <a:p>
            <a:r>
              <a:rPr lang="en-US" dirty="0"/>
              <a:t>While we in the West are always seeking perfection in our lives: apples without spots, socks that match, and faces with perfect symmetry,  Wabi-Sabi nurtures all that is authentic by acknowledging the 3 simple realities: Nothing lasts. Nothing is finished.  And nothing is perfect.  (quoting Richard Powell on Wikipedia.)</a:t>
            </a:r>
          </a:p>
          <a:p>
            <a:endParaRPr lang="en-US" dirty="0"/>
          </a:p>
          <a:p>
            <a:r>
              <a:rPr lang="en-US" dirty="0"/>
              <a:t>Wabi-Sabi is  derived from the Buddhist teaching of the 3 marks of existence:  impermanence, suffering, and emptiness (or absence of self-nature.)</a:t>
            </a:r>
          </a:p>
          <a:p>
            <a:endParaRPr lang="en-US" dirty="0"/>
          </a:p>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12</a:t>
            </a:fld>
            <a:endParaRPr lang="en-US"/>
          </a:p>
        </p:txBody>
      </p:sp>
    </p:spTree>
    <p:extLst>
      <p:ext uri="{BB962C8B-B14F-4D97-AF65-F5344CB8AC3E}">
        <p14:creationId xmlns:p14="http://schemas.microsoft.com/office/powerpoint/2010/main" val="499814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switch gears from broken bowls, to what we choose to fill those bowl with.</a:t>
            </a:r>
          </a:p>
          <a:p>
            <a:r>
              <a:rPr lang="en-US" dirty="0"/>
              <a:t>The Hawaiian Bowl of Light is an ancient story. </a:t>
            </a:r>
          </a:p>
          <a:p>
            <a:r>
              <a:rPr lang="en-US" dirty="0"/>
              <a:t>Its telling from one generation to the next instills the sacredness of the life force energy given to us at birth.</a:t>
            </a:r>
          </a:p>
          <a:p>
            <a:endParaRPr lang="en-US" dirty="0"/>
          </a:p>
          <a:p>
            <a:endParaRPr lang="en-US" dirty="0"/>
          </a:p>
          <a:p>
            <a:r>
              <a:rPr lang="en-US" dirty="0"/>
              <a:t>According to Hawaiian legend, at birth, we’re each given a bowl of light. This bowl of light is a gift from Au-ma-</a:t>
            </a:r>
            <a:r>
              <a:rPr lang="en-US" dirty="0" err="1"/>
              <a:t>ku</a:t>
            </a:r>
            <a:r>
              <a:rPr lang="en-US" dirty="0"/>
              <a:t>-a, or the spirit of all those who have come before us — especially family.</a:t>
            </a:r>
          </a:p>
          <a:p>
            <a:endParaRPr lang="en-US" dirty="0"/>
          </a:p>
          <a:p>
            <a:r>
              <a:rPr lang="en-US" dirty="0"/>
              <a:t>It Begins at Birth</a:t>
            </a:r>
          </a:p>
          <a:p>
            <a:r>
              <a:rPr lang="en-US" dirty="0"/>
              <a:t>As we take our first breath, our bowl is filled. This first breath is called Ha.</a:t>
            </a:r>
          </a:p>
          <a:p>
            <a:endParaRPr lang="en-US" dirty="0"/>
          </a:p>
          <a:p>
            <a:r>
              <a:rPr lang="en-US" dirty="0"/>
              <a:t>“This light resides within us, nourishes and sustains us as we pass through life until it returns to its source at life’s end.”</a:t>
            </a:r>
          </a:p>
          <a:p>
            <a:endParaRPr lang="en-US" dirty="0"/>
          </a:p>
          <a:p>
            <a:r>
              <a:rPr lang="en-US" dirty="0"/>
              <a:t>Our light diminishes as we judge others or enter the realm of negativity. “It can occur if we injure others with our deeds, words, or thoughts.”</a:t>
            </a:r>
          </a:p>
          <a:p>
            <a:endParaRPr lang="en-US" dirty="0"/>
          </a:p>
          <a:p>
            <a:r>
              <a:rPr lang="en-US" dirty="0"/>
              <a:t>“It is as though we put a stone in our bowl and some of our light goes out.” Stones of negativity and light cannot occupy the same space. The light is always still there, but if we cover it with stones, we cannot see it. </a:t>
            </a:r>
          </a:p>
          <a:p>
            <a:endParaRPr lang="en-US" dirty="0"/>
          </a:p>
          <a:p>
            <a:r>
              <a:rPr lang="en-US" dirty="0"/>
              <a:t>“Slowly our bowl fills with stones as our light dims until it’s nearly gone.” If we don’t pay attention to our bowl filling with stones, we can become cold and hard ourselves, like a stone. Stones do not grow or move.</a:t>
            </a:r>
          </a:p>
          <a:p>
            <a:endParaRPr lang="en-US" dirty="0"/>
          </a:p>
          <a:p>
            <a:r>
              <a:rPr lang="en-US" dirty="0"/>
              <a:t>But if we become conscious and aware of stones that we have allowed to replace our light, we can ,at any time we choose, dump our bowls upside down and empty them. Then our bowl immediately fills with our own light again.</a:t>
            </a:r>
          </a:p>
          <a:p>
            <a:endParaRPr lang="en-US" dirty="0"/>
          </a:p>
          <a:p>
            <a:r>
              <a:rPr lang="en-US" i="1" u="sng" dirty="0"/>
              <a:t>It is at this point in time that we begin to live consciously with ourselves and others.</a:t>
            </a:r>
          </a:p>
          <a:p>
            <a:endParaRPr lang="en-US" i="1" u="sng" dirty="0"/>
          </a:p>
          <a:p>
            <a:r>
              <a:rPr lang="en-US" u="sng" dirty="0"/>
              <a:t>ALOHA means The Breath of Life</a:t>
            </a:r>
          </a:p>
          <a:p>
            <a:r>
              <a:rPr lang="en-US" dirty="0"/>
              <a:t>The ancient Bowl of Light story is like a vine spiraling up the Hawaiian tree of life. It nourishes the Hawaiian soul with Aloha as a means of living life consciously with one another. “</a:t>
            </a:r>
            <a:r>
              <a:rPr lang="en-US" dirty="0" err="1"/>
              <a:t>Alo</a:t>
            </a:r>
            <a:r>
              <a:rPr lang="en-US" dirty="0"/>
              <a:t>” is presence. “Ha” is the first breath of life. </a:t>
            </a:r>
            <a:r>
              <a:rPr lang="en-US" u="sng" dirty="0"/>
              <a:t>ALOHA, Combined, it’s commonly referred to as “the breath of life” or </a:t>
            </a:r>
            <a:r>
              <a:rPr lang="en-US" i="1" u="sng" dirty="0"/>
              <a:t>conscious awareness</a:t>
            </a:r>
            <a:r>
              <a:rPr lang="en-US" u="sng" dirty="0"/>
              <a:t>. </a:t>
            </a:r>
            <a:r>
              <a:rPr lang="en-US" u="none" dirty="0"/>
              <a:t> </a:t>
            </a:r>
          </a:p>
          <a:p>
            <a:endParaRPr lang="en-US" u="none" dirty="0"/>
          </a:p>
          <a:p>
            <a:r>
              <a:rPr lang="en-US" u="none" dirty="0"/>
              <a:t>Bowl of light meditation: Hold your bowl at heart height. Feel into it. Look into it. Notice the stones blocking your light. Identify what some of them are for you. Take a deep breath, smile, and in your mind, say, “Thank you for your lessons, but I don’t need you anymore.” </a:t>
            </a:r>
          </a:p>
          <a:p>
            <a:r>
              <a:rPr lang="en-US" u="none" dirty="0"/>
              <a:t>Dump the rocks in your bowl on the ground. </a:t>
            </a:r>
          </a:p>
          <a:p>
            <a:r>
              <a:rPr lang="en-US" u="none" dirty="0"/>
              <a:t>Feel your lightness now,  and see your light return to your bowl. Remember to dump your bowl whenever you are beginning to feel heavy or dark.</a:t>
            </a:r>
            <a:endParaRPr lang="en-US" u="sng" dirty="0"/>
          </a:p>
        </p:txBody>
      </p:sp>
      <p:sp>
        <p:nvSpPr>
          <p:cNvPr id="4" name="Slide Number Placeholder 3"/>
          <p:cNvSpPr>
            <a:spLocks noGrp="1"/>
          </p:cNvSpPr>
          <p:nvPr>
            <p:ph type="sldNum" sz="quarter" idx="5"/>
          </p:nvPr>
        </p:nvSpPr>
        <p:spPr/>
        <p:txBody>
          <a:bodyPr/>
          <a:lstStyle/>
          <a:p>
            <a:fld id="{8E7E3E84-C102-44C0-91AA-737C6B04484B}" type="slidenum">
              <a:rPr lang="en-US" smtClean="0"/>
              <a:t>13</a:t>
            </a:fld>
            <a:endParaRPr lang="en-US"/>
          </a:p>
        </p:txBody>
      </p:sp>
    </p:spTree>
    <p:extLst>
      <p:ext uri="{BB962C8B-B14F-4D97-AF65-F5344CB8AC3E}">
        <p14:creationId xmlns:p14="http://schemas.microsoft.com/office/powerpoint/2010/main" val="1981983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Rumi says the wound is where the light enters you.</a:t>
            </a:r>
          </a:p>
          <a:p>
            <a:r>
              <a:rPr lang="en-US" dirty="0"/>
              <a:t>The Hawaiian Bowl of Light legend says that we are born with the light inside us, and our job is to keep it emanating from us.</a:t>
            </a:r>
          </a:p>
          <a:p>
            <a:r>
              <a:rPr lang="en-US" dirty="0"/>
              <a:t>So, is it going in or coming out? Or both?</a:t>
            </a:r>
          </a:p>
          <a:p>
            <a:r>
              <a:rPr lang="en-US" dirty="0"/>
              <a:t>Or, since we are all made from energy, and light is energy, perhaps we simply ARE light?</a:t>
            </a:r>
          </a:p>
          <a:p>
            <a:endParaRPr lang="en-US" dirty="0"/>
          </a:p>
          <a:p>
            <a:r>
              <a:rPr lang="en-US" dirty="0"/>
              <a:t>But what about darkness? You can’t have a light without a darkness to put it in, right?</a:t>
            </a:r>
          </a:p>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14</a:t>
            </a:fld>
            <a:endParaRPr lang="en-US"/>
          </a:p>
        </p:txBody>
      </p:sp>
    </p:spTree>
    <p:extLst>
      <p:ext uri="{BB962C8B-B14F-4D97-AF65-F5344CB8AC3E}">
        <p14:creationId xmlns:p14="http://schemas.microsoft.com/office/powerpoint/2010/main" val="157299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Taijitu</a:t>
            </a:r>
            <a:r>
              <a:rPr lang="en-US" dirty="0"/>
              <a:t> ( tie-G-2, or yin-yang symbol) represents the light and the dark, and reminds us that it takes equal measures of both to make the whole. The two are always moving (hence the curve,) and in flux with one another. </a:t>
            </a:r>
          </a:p>
          <a:p>
            <a:endParaRPr lang="en-US" dirty="0"/>
          </a:p>
          <a:p>
            <a:r>
              <a:rPr lang="en-US" dirty="0"/>
              <a:t>When we have imperfections, or scars, or “triggers,” we tend to judge these as “bad,” and we  are often taught to reject, suppress, or deny our dark sides. </a:t>
            </a:r>
          </a:p>
          <a:p>
            <a:endParaRPr lang="en-US" dirty="0"/>
          </a:p>
          <a:p>
            <a:r>
              <a:rPr lang="en-US" dirty="0"/>
              <a:t>It is only by embracing ALL of ourselves that we can become whole. Our wrinkles, our weight. Our infirmity. Our uncertainty. Whatever it is we want to reject about ourselves, THAT is the crack we must love and mend with gold.</a:t>
            </a:r>
          </a:p>
        </p:txBody>
      </p:sp>
      <p:sp>
        <p:nvSpPr>
          <p:cNvPr id="4" name="Slide Number Placeholder 3"/>
          <p:cNvSpPr>
            <a:spLocks noGrp="1"/>
          </p:cNvSpPr>
          <p:nvPr>
            <p:ph type="sldNum" sz="quarter" idx="5"/>
          </p:nvPr>
        </p:nvSpPr>
        <p:spPr/>
        <p:txBody>
          <a:bodyPr/>
          <a:lstStyle/>
          <a:p>
            <a:fld id="{8E7E3E84-C102-44C0-91AA-737C6B04484B}" type="slidenum">
              <a:rPr lang="en-US" smtClean="0"/>
              <a:t>15</a:t>
            </a:fld>
            <a:endParaRPr lang="en-US"/>
          </a:p>
        </p:txBody>
      </p:sp>
    </p:spTree>
    <p:extLst>
      <p:ext uri="{BB962C8B-B14F-4D97-AF65-F5344CB8AC3E}">
        <p14:creationId xmlns:p14="http://schemas.microsoft.com/office/powerpoint/2010/main" val="1878200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it is the purpose of life</a:t>
            </a:r>
          </a:p>
          <a:p>
            <a:r>
              <a:rPr lang="en-US" dirty="0"/>
              <a:t>To break our hearts, over and over</a:t>
            </a:r>
          </a:p>
          <a:p>
            <a:r>
              <a:rPr lang="en-US" dirty="0"/>
              <a:t>Like a plow breaks the ground</a:t>
            </a:r>
          </a:p>
          <a:p>
            <a:r>
              <a:rPr lang="en-US" dirty="0"/>
              <a:t>And create within us</a:t>
            </a:r>
          </a:p>
          <a:p>
            <a:r>
              <a:rPr lang="en-US" dirty="0"/>
              <a:t>A fertile field </a:t>
            </a:r>
          </a:p>
          <a:p>
            <a:r>
              <a:rPr lang="en-US" dirty="0"/>
              <a:t>For unconditional love to grow.</a:t>
            </a:r>
          </a:p>
        </p:txBody>
      </p:sp>
      <p:sp>
        <p:nvSpPr>
          <p:cNvPr id="4" name="Slide Number Placeholder 3"/>
          <p:cNvSpPr>
            <a:spLocks noGrp="1"/>
          </p:cNvSpPr>
          <p:nvPr>
            <p:ph type="sldNum" sz="quarter" idx="5"/>
          </p:nvPr>
        </p:nvSpPr>
        <p:spPr/>
        <p:txBody>
          <a:bodyPr/>
          <a:lstStyle/>
          <a:p>
            <a:fld id="{8E7E3E84-C102-44C0-91AA-737C6B04484B}" type="slidenum">
              <a:rPr lang="en-US" smtClean="0"/>
              <a:t>16</a:t>
            </a:fld>
            <a:endParaRPr lang="en-US"/>
          </a:p>
        </p:txBody>
      </p:sp>
    </p:spTree>
    <p:extLst>
      <p:ext uri="{BB962C8B-B14F-4D97-AF65-F5344CB8AC3E}">
        <p14:creationId xmlns:p14="http://schemas.microsoft.com/office/powerpoint/2010/main" val="3743181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Kelly, for reminding us that it’s more than ok to not be perfect.</a:t>
            </a:r>
          </a:p>
          <a:p>
            <a:r>
              <a:rPr lang="en-US" dirty="0"/>
              <a:t>We need these gentle nudges.</a:t>
            </a:r>
          </a:p>
          <a:p>
            <a:endParaRPr lang="en-US" dirty="0"/>
          </a:p>
          <a:p>
            <a:pPr algn="l"/>
            <a:r>
              <a:rPr lang="en-US" b="0" i="0" dirty="0">
                <a:solidFill>
                  <a:srgbClr val="E8EAED"/>
                </a:solidFill>
                <a:effectLst/>
                <a:latin typeface="Google Sans"/>
              </a:rPr>
              <a:t>Broken &amp; Beautiful</a:t>
            </a:r>
          </a:p>
          <a:p>
            <a:pPr algn="l"/>
            <a:r>
              <a:rPr lang="en-US" b="0" i="0" dirty="0">
                <a:solidFill>
                  <a:srgbClr val="BDC1C6"/>
                </a:solidFill>
                <a:effectLst/>
                <a:latin typeface="Roboto" panose="02000000000000000000" pitchFamily="2" charset="0"/>
              </a:rPr>
              <a:t>Song by Kelly Clarkson</a:t>
            </a:r>
          </a:p>
          <a:p>
            <a:pPr algn="r"/>
            <a:r>
              <a:rPr lang="en-US" b="0" i="0" u="none" strike="noStrike" dirty="0" err="1">
                <a:solidFill>
                  <a:srgbClr val="EEF0FF"/>
                </a:solidFill>
                <a:effectLst/>
                <a:latin typeface="Google Sans"/>
              </a:rPr>
              <a:t>OverviewLyricsVideosListenArtistsComposers</a:t>
            </a:r>
            <a:endParaRPr lang="en-US" b="0" i="0" dirty="0">
              <a:solidFill>
                <a:srgbClr val="BDC1C6"/>
              </a:solidFill>
              <a:effectLst/>
              <a:latin typeface="Roboto" panose="02000000000000000000" pitchFamily="2" charset="0"/>
            </a:endParaRPr>
          </a:p>
          <a:p>
            <a:pPr algn="l"/>
            <a:r>
              <a:rPr lang="en-US" b="1" i="0" dirty="0">
                <a:solidFill>
                  <a:srgbClr val="BDC1C6"/>
                </a:solidFill>
                <a:effectLst/>
                <a:latin typeface="Roboto" panose="02000000000000000000" pitchFamily="2" charset="0"/>
              </a:rPr>
              <a:t>Search Results</a:t>
            </a:r>
          </a:p>
          <a:p>
            <a:pPr algn="l"/>
            <a:r>
              <a:rPr lang="en-US" b="1" i="0" dirty="0">
                <a:solidFill>
                  <a:srgbClr val="BDC1C6"/>
                </a:solidFill>
                <a:effectLst/>
                <a:latin typeface="Roboto" panose="02000000000000000000" pitchFamily="2" charset="0"/>
              </a:rPr>
              <a:t>Main Results</a:t>
            </a:r>
          </a:p>
          <a:p>
            <a:pPr algn="l"/>
            <a:r>
              <a:rPr lang="en-US" b="0" i="0" dirty="0">
                <a:solidFill>
                  <a:srgbClr val="E8EAED"/>
                </a:solidFill>
                <a:effectLst/>
                <a:latin typeface="Roboto" panose="02000000000000000000" pitchFamily="2" charset="0"/>
              </a:rPr>
              <a:t>Lyrics</a:t>
            </a:r>
          </a:p>
          <a:p>
            <a:pPr algn="l"/>
            <a:r>
              <a:rPr lang="en-US" b="0" i="0" dirty="0">
                <a:solidFill>
                  <a:srgbClr val="BDC1C6"/>
                </a:solidFill>
                <a:effectLst/>
                <a:latin typeface="Roboto" panose="02000000000000000000" pitchFamily="2" charset="0"/>
              </a:rPr>
              <a:t>I never held my hand out and asked for something free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got pride I could roll out for miles in front of me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don't need your help, and I don't need sympathy</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don't need you to lower the bar for me</a:t>
            </a:r>
          </a:p>
          <a:p>
            <a:pPr algn="l"/>
            <a:r>
              <a:rPr lang="en-US" b="0" i="0" dirty="0">
                <a:solidFill>
                  <a:srgbClr val="BDC1C6"/>
                </a:solidFill>
                <a:effectLst/>
                <a:latin typeface="Roboto" panose="02000000000000000000" pitchFamily="2" charset="0"/>
              </a:rPr>
              <a:t>I know I'm Superwoman, I know I'm strong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know I've got this </a:t>
            </a:r>
            <a:r>
              <a:rPr lang="en-US" b="0" i="0" dirty="0" err="1">
                <a:solidFill>
                  <a:srgbClr val="BDC1C6"/>
                </a:solidFill>
                <a:effectLst/>
                <a:latin typeface="Roboto" panose="02000000000000000000" pitchFamily="2" charset="0"/>
              </a:rPr>
              <a:t>'cause</a:t>
            </a:r>
            <a:r>
              <a:rPr lang="en-US" b="0" i="0" dirty="0">
                <a:solidFill>
                  <a:srgbClr val="BDC1C6"/>
                </a:solidFill>
                <a:effectLst/>
                <a:latin typeface="Roboto" panose="02000000000000000000" pitchFamily="2" charset="0"/>
              </a:rPr>
              <a:t> I've had it all along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I'm phenomenal and I'm enough</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don't need you to tell me who to be</a:t>
            </a:r>
          </a:p>
          <a:p>
            <a:pPr algn="l"/>
            <a:r>
              <a:rPr lang="en-US" b="0" i="0" dirty="0">
                <a:solidFill>
                  <a:srgbClr val="BDC1C6"/>
                </a:solidFill>
                <a:effectLst/>
                <a:latin typeface="Roboto" panose="02000000000000000000" pitchFamily="2" charset="0"/>
              </a:rPr>
              <a:t>Can someone just hold me?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Don't fix me, don't try to change a thing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Can someone just know me?</a:t>
            </a:r>
            <a:br>
              <a:rPr lang="en-US" b="0" i="0" dirty="0">
                <a:solidFill>
                  <a:srgbClr val="BDC1C6"/>
                </a:solidFill>
                <a:effectLst/>
                <a:latin typeface="Roboto" panose="02000000000000000000" pitchFamily="2" charset="0"/>
              </a:rPr>
            </a:br>
            <a:r>
              <a:rPr lang="en-US" b="0" i="0" dirty="0" err="1">
                <a:solidFill>
                  <a:srgbClr val="BDC1C6"/>
                </a:solidFill>
                <a:effectLst/>
                <a:latin typeface="Roboto" panose="02000000000000000000" pitchFamily="2" charset="0"/>
              </a:rPr>
              <a:t>'Cause</a:t>
            </a:r>
            <a:r>
              <a:rPr lang="en-US" b="0" i="0" dirty="0">
                <a:solidFill>
                  <a:srgbClr val="BDC1C6"/>
                </a:solidFill>
                <a:effectLst/>
                <a:latin typeface="Roboto" panose="02000000000000000000" pitchFamily="2" charset="0"/>
              </a:rPr>
              <a:t> underneath, I'm broken and it's beautiful</a:t>
            </a:r>
          </a:p>
          <a:p>
            <a:pPr algn="l"/>
            <a:r>
              <a:rPr lang="en-US" b="0" i="0" dirty="0">
                <a:solidFill>
                  <a:srgbClr val="BDC1C6"/>
                </a:solidFill>
                <a:effectLst/>
                <a:latin typeface="Roboto" panose="02000000000000000000" pitchFamily="2" charset="0"/>
              </a:rPr>
              <a:t>I'm broken and it's beautiful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I'm broken and it's beautiful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I'm broken and it's beautiful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I'm broken and it's beautiful</a:t>
            </a:r>
          </a:p>
          <a:p>
            <a:pPr algn="l"/>
            <a:r>
              <a:rPr lang="en-US" b="0" i="0" dirty="0">
                <a:solidFill>
                  <a:srgbClr val="BDC1C6"/>
                </a:solidFill>
                <a:effectLst/>
                <a:latin typeface="Roboto" panose="02000000000000000000" pitchFamily="2" charset="0"/>
              </a:rPr>
              <a:t>We're walking on the ocean, turning water into wine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We bury our emotion and pretend that we're just fine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The only way to live now is to know you're </a:t>
            </a:r>
            <a:r>
              <a:rPr lang="en-US" b="0" i="0" dirty="0" err="1">
                <a:solidFill>
                  <a:srgbClr val="BDC1C6"/>
                </a:solidFill>
                <a:effectLst/>
                <a:latin typeface="Roboto" panose="02000000000000000000" pitchFamily="2" charset="0"/>
              </a:rPr>
              <a:t>gonna</a:t>
            </a:r>
            <a:r>
              <a:rPr lang="en-US" b="0" i="0" dirty="0">
                <a:solidFill>
                  <a:srgbClr val="BDC1C6"/>
                </a:solidFill>
                <a:effectLst/>
                <a:latin typeface="Roboto" panose="02000000000000000000" pitchFamily="2" charset="0"/>
              </a:rPr>
              <a:t> fly</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Don't listen to the lying liars and their lies</a:t>
            </a:r>
          </a:p>
          <a:p>
            <a:pPr algn="l"/>
            <a:r>
              <a:rPr lang="en-US" b="0" i="0" dirty="0">
                <a:solidFill>
                  <a:srgbClr val="BDC1C6"/>
                </a:solidFill>
                <a:effectLst/>
                <a:latin typeface="Roboto" panose="02000000000000000000" pitchFamily="2" charset="0"/>
              </a:rPr>
              <a:t>I know I'm Superwoman, I know I'm strong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know I've got this </a:t>
            </a:r>
            <a:r>
              <a:rPr lang="en-US" b="0" i="0" dirty="0" err="1">
                <a:solidFill>
                  <a:srgbClr val="BDC1C6"/>
                </a:solidFill>
                <a:effectLst/>
                <a:latin typeface="Roboto" panose="02000000000000000000" pitchFamily="2" charset="0"/>
              </a:rPr>
              <a:t>'cause</a:t>
            </a:r>
            <a:r>
              <a:rPr lang="en-US" b="0" i="0" dirty="0">
                <a:solidFill>
                  <a:srgbClr val="BDC1C6"/>
                </a:solidFill>
                <a:effectLst/>
                <a:latin typeface="Roboto" panose="02000000000000000000" pitchFamily="2" charset="0"/>
              </a:rPr>
              <a:t> I've had it all along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I'm phenomenal, I'm enough</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don't need you to tell me who to be</a:t>
            </a:r>
          </a:p>
          <a:p>
            <a:pPr algn="l"/>
            <a:r>
              <a:rPr lang="en-US" b="0" i="0" dirty="0">
                <a:solidFill>
                  <a:srgbClr val="BDC1C6"/>
                </a:solidFill>
                <a:effectLst/>
                <a:latin typeface="Roboto" panose="02000000000000000000" pitchFamily="2" charset="0"/>
              </a:rPr>
              <a:t>Can someone just hold me?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Don't fix me, don't try to change a thing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Can someone just know me?</a:t>
            </a:r>
            <a:br>
              <a:rPr lang="en-US" b="0" i="0" dirty="0">
                <a:solidFill>
                  <a:srgbClr val="BDC1C6"/>
                </a:solidFill>
                <a:effectLst/>
                <a:latin typeface="Roboto" panose="02000000000000000000" pitchFamily="2" charset="0"/>
              </a:rPr>
            </a:br>
            <a:r>
              <a:rPr lang="en-US" b="0" i="0" dirty="0" err="1">
                <a:solidFill>
                  <a:srgbClr val="BDC1C6"/>
                </a:solidFill>
                <a:effectLst/>
                <a:latin typeface="Roboto" panose="02000000000000000000" pitchFamily="2" charset="0"/>
              </a:rPr>
              <a:t>'Cause</a:t>
            </a:r>
            <a:r>
              <a:rPr lang="en-US" b="0" i="0" dirty="0">
                <a:solidFill>
                  <a:srgbClr val="BDC1C6"/>
                </a:solidFill>
                <a:effectLst/>
                <a:latin typeface="Roboto" panose="02000000000000000000" pitchFamily="2" charset="0"/>
              </a:rPr>
              <a:t> underneath, I'm broken and it's beautiful</a:t>
            </a:r>
          </a:p>
          <a:p>
            <a:pPr algn="l"/>
            <a:r>
              <a:rPr lang="en-US" b="0" i="0" dirty="0">
                <a:solidFill>
                  <a:srgbClr val="BDC1C6"/>
                </a:solidFill>
                <a:effectLst/>
                <a:latin typeface="Roboto" panose="02000000000000000000" pitchFamily="2" charset="0"/>
              </a:rPr>
              <a:t>Hey, I'm broken and it's beautiful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I'm broken and it's beautiful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Hey, I'm broken and it's beautiful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I'm broken and it's beautiful (oh)</a:t>
            </a:r>
          </a:p>
          <a:p>
            <a:pPr algn="l"/>
            <a:r>
              <a:rPr lang="en-US" b="0" i="0" dirty="0">
                <a:solidFill>
                  <a:srgbClr val="BDC1C6"/>
                </a:solidFill>
                <a:effectLst/>
                <a:latin typeface="Roboto" panose="02000000000000000000" pitchFamily="2" charset="0"/>
              </a:rPr>
              <a:t>I'm tired (oh)</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Can I just be tired? (Just be tired)</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Without piling on all sad and scared and out of time (oh)</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I'm wild (wild)</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Can I just be wild? (Just be wild)</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Without feeling like I'm failing and I'm losing my mind</a:t>
            </a:r>
          </a:p>
          <a:p>
            <a:pPr algn="l"/>
            <a:r>
              <a:rPr lang="en-US" b="0" i="0" dirty="0">
                <a:solidFill>
                  <a:srgbClr val="BDC1C6"/>
                </a:solidFill>
                <a:effectLst/>
                <a:latin typeface="Roboto" panose="02000000000000000000" pitchFamily="2" charset="0"/>
              </a:rPr>
              <a:t>Can someone just hold me?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Don't fix me, don't try to change a thing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Oh, someone just know me</a:t>
            </a:r>
            <a:br>
              <a:rPr lang="en-US" b="0" i="0" dirty="0">
                <a:solidFill>
                  <a:srgbClr val="BDC1C6"/>
                </a:solidFill>
                <a:effectLst/>
                <a:latin typeface="Roboto" panose="02000000000000000000" pitchFamily="2" charset="0"/>
              </a:rPr>
            </a:br>
            <a:r>
              <a:rPr lang="en-US" b="0" i="0" dirty="0" err="1">
                <a:solidFill>
                  <a:srgbClr val="BDC1C6"/>
                </a:solidFill>
                <a:effectLst/>
                <a:latin typeface="Roboto" panose="02000000000000000000" pitchFamily="2" charset="0"/>
              </a:rPr>
              <a:t>'Cause</a:t>
            </a:r>
            <a:r>
              <a:rPr lang="en-US" b="0" i="0" dirty="0">
                <a:solidFill>
                  <a:srgbClr val="BDC1C6"/>
                </a:solidFill>
                <a:effectLst/>
                <a:latin typeface="Roboto" panose="02000000000000000000" pitchFamily="2" charset="0"/>
              </a:rPr>
              <a:t> underneath, I'm broken and it's beautiful</a:t>
            </a:r>
          </a:p>
          <a:p>
            <a:pPr algn="l"/>
            <a:r>
              <a:rPr lang="en-US" b="0" i="0" dirty="0">
                <a:solidFill>
                  <a:srgbClr val="BDC1C6"/>
                </a:solidFill>
                <a:effectLst/>
                <a:latin typeface="Roboto" panose="02000000000000000000" pitchFamily="2" charset="0"/>
              </a:rPr>
              <a:t>I'm broken and it's beautiful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I'm broken and it's beautiful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I'm broken and it's beautiful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It's beautiful, it's beautiful (it's beautiful)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It's beautiful, yeah, I'm broken and it's beautiful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It's beautiful, yeah, it's beautiful (it's beautiful)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It's beautiful, yeah, I'm broken and it's beautiful</a:t>
            </a:r>
          </a:p>
          <a:p>
            <a:pPr algn="l"/>
            <a:r>
              <a:rPr lang="en-US" b="0" i="0" dirty="0">
                <a:solidFill>
                  <a:srgbClr val="9AA0A6"/>
                </a:solidFill>
                <a:effectLst/>
                <a:latin typeface="Roboto" panose="02000000000000000000" pitchFamily="2" charset="0"/>
              </a:rPr>
              <a:t>Source: </a:t>
            </a:r>
            <a:r>
              <a:rPr lang="en-US" b="0" i="0" u="sng" dirty="0" err="1">
                <a:solidFill>
                  <a:srgbClr val="9AA0A6"/>
                </a:solidFill>
                <a:effectLst/>
                <a:latin typeface="Roboto" panose="02000000000000000000" pitchFamily="2" charset="0"/>
                <a:hlinkClick r:id="rId3"/>
              </a:rPr>
              <a:t>LyricFind</a:t>
            </a:r>
            <a:endParaRPr lang="en-US" b="0" i="0" dirty="0">
              <a:solidFill>
                <a:srgbClr val="9AA0A6"/>
              </a:solidFill>
              <a:effectLst/>
              <a:latin typeface="Roboto" panose="02000000000000000000" pitchFamily="2" charset="0"/>
            </a:endParaRPr>
          </a:p>
          <a:p>
            <a:pPr algn="l"/>
            <a:r>
              <a:rPr lang="en-US" b="0" i="0" dirty="0">
                <a:solidFill>
                  <a:srgbClr val="9AA0A6"/>
                </a:solidFill>
                <a:effectLst/>
                <a:latin typeface="Roboto" panose="02000000000000000000" pitchFamily="2" charset="0"/>
              </a:rPr>
              <a:t>Songwriters: Alecia B. Moore / John </a:t>
            </a:r>
            <a:r>
              <a:rPr lang="en-US" b="0" i="0" dirty="0" err="1">
                <a:solidFill>
                  <a:srgbClr val="9AA0A6"/>
                </a:solidFill>
                <a:effectLst/>
                <a:latin typeface="Roboto" panose="02000000000000000000" pitchFamily="2" charset="0"/>
              </a:rPr>
              <a:t>Mcdaid</a:t>
            </a:r>
            <a:r>
              <a:rPr lang="en-US" b="0" i="0" dirty="0">
                <a:solidFill>
                  <a:srgbClr val="9AA0A6"/>
                </a:solidFill>
                <a:effectLst/>
                <a:latin typeface="Roboto" panose="02000000000000000000" pitchFamily="2" charset="0"/>
              </a:rPr>
              <a:t> / Steve Mac</a:t>
            </a:r>
          </a:p>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18</a:t>
            </a:fld>
            <a:endParaRPr lang="en-US"/>
          </a:p>
        </p:txBody>
      </p:sp>
    </p:spTree>
    <p:extLst>
      <p:ext uri="{BB962C8B-B14F-4D97-AF65-F5344CB8AC3E}">
        <p14:creationId xmlns:p14="http://schemas.microsoft.com/office/powerpoint/2010/main" val="3073952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Trevor is so conscientious about getting the Chief’s blessing.  </a:t>
            </a:r>
          </a:p>
          <a:p>
            <a:r>
              <a:rPr lang="en-US" dirty="0"/>
              <a:t>Such a lovely story. </a:t>
            </a:r>
          </a:p>
          <a:p>
            <a:r>
              <a:rPr lang="en-US" dirty="0"/>
              <a:t>Don’t you carry stones. </a:t>
            </a:r>
          </a:p>
          <a:p>
            <a:r>
              <a:rPr lang="en-US" dirty="0" err="1"/>
              <a:t>Aho</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Verdana" panose="020B0604030504040204" pitchFamily="34" charset="0"/>
              </a:rPr>
              <a:t>"Bowl Of Light"</a:t>
            </a:r>
            <a:br>
              <a:rPr lang="en-US" dirty="0"/>
            </a:br>
            <a:br>
              <a:rPr lang="en-US" dirty="0"/>
            </a:br>
            <a:r>
              <a:rPr lang="en-US" b="0" i="0" dirty="0">
                <a:solidFill>
                  <a:srgbClr val="000000"/>
                </a:solidFill>
                <a:effectLst/>
                <a:latin typeface="Verdana" panose="020B0604030504040204" pitchFamily="34" charset="0"/>
              </a:rPr>
              <a:t>The myth of </a:t>
            </a:r>
            <a:r>
              <a:rPr lang="en-US" b="0" i="0" dirty="0" err="1">
                <a:solidFill>
                  <a:srgbClr val="000000"/>
                </a:solidFill>
                <a:effectLst/>
                <a:latin typeface="Verdana" panose="020B0604030504040204" pitchFamily="34" charset="0"/>
              </a:rPr>
              <a:t>Ulalena</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Of that ocean song</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Eyes of white pueo</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See the one in all</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The more I lose my words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The more I'm coming home</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Let the mind grow humble</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Let that spirit roam</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Thread it through the thunder</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Let the sky mouth sing</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Through the black light rainbow</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Mother spoke to me</a:t>
            </a:r>
            <a:br>
              <a:rPr lang="en-US" b="0" i="0" dirty="0">
                <a:solidFill>
                  <a:srgbClr val="000000"/>
                </a:solidFill>
                <a:effectLst/>
                <a:latin typeface="Verdana" panose="020B0604030504040204" pitchFamily="34" charset="0"/>
              </a:rPr>
            </a:b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 in your bowl of light</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In your bowl of light</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In your bowl of light</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In your bowl of light</a:t>
            </a:r>
            <a:br>
              <a:rPr lang="en-US" b="0" i="0" dirty="0">
                <a:solidFill>
                  <a:srgbClr val="000000"/>
                </a:solidFill>
                <a:effectLst/>
                <a:latin typeface="Verdana" panose="020B0604030504040204" pitchFamily="34" charset="0"/>
              </a:rPr>
            </a:b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Where we drove upcountry</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Our feet stained in the red</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Laid some good </a:t>
            </a:r>
            <a:r>
              <a:rPr lang="en-US" b="0" i="0" dirty="0" err="1">
                <a:solidFill>
                  <a:srgbClr val="000000"/>
                </a:solidFill>
                <a:effectLst/>
                <a:latin typeface="Verdana" panose="020B0604030504040204" pitchFamily="34" charset="0"/>
              </a:rPr>
              <a:t>good</a:t>
            </a:r>
            <a:r>
              <a:rPr lang="en-US" b="0" i="0" dirty="0">
                <a:solidFill>
                  <a:srgbClr val="000000"/>
                </a:solidFill>
                <a:effectLst/>
                <a:latin typeface="Verdana" panose="020B0604030504040204" pitchFamily="34" charset="0"/>
              </a:rPr>
              <a:t> prayers down</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She said, I see you child, I see you there</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We forget and remember</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And we forget again</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But this life is a circle</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And it's coming back around</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Coming back again</a:t>
            </a:r>
            <a:br>
              <a:rPr lang="en-US" b="0" i="0" dirty="0">
                <a:solidFill>
                  <a:srgbClr val="000000"/>
                </a:solidFill>
                <a:effectLst/>
                <a:latin typeface="Verdana" panose="020B0604030504040204" pitchFamily="34" charset="0"/>
              </a:rPr>
            </a:b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 in your bowl of light</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In your bowl of light</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In your bowl of light</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In your bowl of light</a:t>
            </a:r>
            <a:br>
              <a:rPr lang="en-US" b="0" i="0" dirty="0">
                <a:solidFill>
                  <a:srgbClr val="000000"/>
                </a:solidFill>
                <a:effectLst/>
                <a:latin typeface="Verdana" panose="020B0604030504040204" pitchFamily="34" charset="0"/>
              </a:rPr>
            </a:b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Oh yeah</a:t>
            </a:r>
            <a:br>
              <a:rPr lang="en-US" b="0" i="0" dirty="0">
                <a:solidFill>
                  <a:srgbClr val="000000"/>
                </a:solidFill>
                <a:effectLst/>
                <a:latin typeface="Verdana" panose="020B0604030504040204" pitchFamily="34" charset="0"/>
              </a:rPr>
            </a:b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Oh creator, I can hear you</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Thank you</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This is my offering,</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All I'm saying is Thank You</a:t>
            </a:r>
            <a:br>
              <a:rPr lang="en-US" b="0" i="0" dirty="0">
                <a:solidFill>
                  <a:srgbClr val="000000"/>
                </a:solidFill>
                <a:effectLst/>
                <a:latin typeface="Verdana" panose="020B0604030504040204" pitchFamily="34" charset="0"/>
              </a:rPr>
            </a:b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Oh creator, I can hear you thinking</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This is my offering,</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All I'm saying is Thank You</a:t>
            </a:r>
            <a:br>
              <a:rPr lang="en-US" b="0" i="0" dirty="0">
                <a:solidFill>
                  <a:srgbClr val="000000"/>
                </a:solidFill>
                <a:effectLst/>
                <a:latin typeface="Verdana" panose="020B0604030504040204" pitchFamily="34" charset="0"/>
              </a:rPr>
            </a:b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Thank you, thank you</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Thank you</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Yeah, thank you</a:t>
            </a:r>
            <a:br>
              <a:rPr lang="en-US" b="0" i="0" dirty="0">
                <a:solidFill>
                  <a:srgbClr val="000000"/>
                </a:solidFill>
                <a:effectLst/>
                <a:latin typeface="Verdana" panose="020B0604030504040204" pitchFamily="34" charset="0"/>
              </a:rPr>
            </a:b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 in your bowl of light</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 in your bowl of light</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 in your bowl of light</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 in your bowl of light</a:t>
            </a:r>
            <a:br>
              <a:rPr lang="en-US" b="0" i="0" dirty="0">
                <a:solidFill>
                  <a:srgbClr val="000000"/>
                </a:solidFill>
                <a:effectLst/>
                <a:latin typeface="Verdana" panose="020B0604030504040204" pitchFamily="34" charset="0"/>
              </a:rPr>
            </a:br>
            <a:r>
              <a:rPr lang="en-US" b="0" i="0" dirty="0">
                <a:solidFill>
                  <a:srgbClr val="000000"/>
                </a:solidFill>
                <a:effectLst/>
                <a:latin typeface="Verdana" panose="020B0604030504040204" pitchFamily="34" charset="0"/>
              </a:rPr>
              <a:t>Don't you carry stones</a:t>
            </a:r>
          </a:p>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19</a:t>
            </a:fld>
            <a:endParaRPr lang="en-US"/>
          </a:p>
        </p:txBody>
      </p:sp>
    </p:spTree>
    <p:extLst>
      <p:ext uri="{BB962C8B-B14F-4D97-AF65-F5344CB8AC3E}">
        <p14:creationId xmlns:p14="http://schemas.microsoft.com/office/powerpoint/2010/main" val="3919192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p>
          <a:p>
            <a:r>
              <a:rPr lang="en-US" dirty="0"/>
              <a:t>This is a beautiful, meditative gift of a song.</a:t>
            </a:r>
          </a:p>
          <a:p>
            <a:r>
              <a:rPr lang="en-US" dirty="0"/>
              <a:t>You’re welcome.</a:t>
            </a:r>
          </a:p>
          <a:p>
            <a:endParaRPr lang="en-US" dirty="0"/>
          </a:p>
          <a:p>
            <a:pPr algn="l"/>
            <a:r>
              <a:rPr lang="en-US" b="0" i="0" dirty="0">
                <a:solidFill>
                  <a:srgbClr val="E8EAED"/>
                </a:solidFill>
                <a:effectLst/>
                <a:latin typeface="Google Sans"/>
              </a:rPr>
              <a:t>You Can't Rush Your Healing</a:t>
            </a:r>
          </a:p>
          <a:p>
            <a:pPr algn="l"/>
            <a:r>
              <a:rPr lang="en-US" b="0" i="0" dirty="0">
                <a:solidFill>
                  <a:srgbClr val="BDC1C6"/>
                </a:solidFill>
                <a:effectLst/>
                <a:latin typeface="Roboto" panose="02000000000000000000" pitchFamily="2" charset="0"/>
              </a:rPr>
              <a:t>Song by Trevor Hall</a:t>
            </a:r>
          </a:p>
          <a:p>
            <a:pPr algn="l"/>
            <a:r>
              <a:rPr lang="en-US" b="0" i="0" dirty="0">
                <a:solidFill>
                  <a:srgbClr val="E8EAED"/>
                </a:solidFill>
                <a:effectLst/>
                <a:latin typeface="Roboto" panose="02000000000000000000" pitchFamily="2" charset="0"/>
              </a:rPr>
              <a:t>Lyrics</a:t>
            </a:r>
          </a:p>
          <a:p>
            <a:pPr algn="l"/>
            <a:r>
              <a:rPr lang="en-US" b="0" i="0" dirty="0">
                <a:solidFill>
                  <a:srgbClr val="BDC1C6"/>
                </a:solidFill>
                <a:effectLst/>
                <a:latin typeface="Roboto" panose="02000000000000000000" pitchFamily="2" charset="0"/>
              </a:rPr>
              <a:t>It comes to me upon the strings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When I hear it, well, I sing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can't say it's my creation</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Staying patient, what it brings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Let me say, I'm coming humble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don't know what's right or wrong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just keep, keep on </a:t>
            </a:r>
            <a:r>
              <a:rPr lang="en-US" b="0" i="0" dirty="0" err="1">
                <a:solidFill>
                  <a:srgbClr val="BDC1C6"/>
                </a:solidFill>
                <a:effectLst/>
                <a:latin typeface="Roboto" panose="02000000000000000000" pitchFamily="2" charset="0"/>
              </a:rPr>
              <a:t>believin</a:t>
            </a:r>
            <a:r>
              <a:rPr lang="en-US" b="0" i="0" dirty="0">
                <a:solidFill>
                  <a:srgbClr val="BDC1C6"/>
                </a:solidFill>
                <a:effectLst/>
                <a:latin typeface="Roboto" panose="02000000000000000000" pitchFamily="2" charset="0"/>
              </a:rPr>
              <a:t>'</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Passing down an old, old song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 old song</a:t>
            </a:r>
          </a:p>
          <a:p>
            <a:pPr algn="l"/>
            <a:r>
              <a:rPr lang="en-US" b="0" i="0" dirty="0">
                <a:solidFill>
                  <a:srgbClr val="BDC1C6"/>
                </a:solidFill>
                <a:effectLst/>
                <a:latin typeface="Roboto" panose="02000000000000000000" pitchFamily="2" charset="0"/>
              </a:rPr>
              <a:t>Well, everybody's got that chapter of dark and darker days, yeah</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Saturn seems to be returning, and his essence can't be tamed</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Some may like to fight it, try to plan a secret attack</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But the more you push it, the more it's </a:t>
            </a:r>
            <a:r>
              <a:rPr lang="en-US" b="0" i="0" dirty="0" err="1">
                <a:solidFill>
                  <a:srgbClr val="BDC1C6"/>
                </a:solidFill>
                <a:effectLst/>
                <a:latin typeface="Roboto" panose="02000000000000000000" pitchFamily="2" charset="0"/>
              </a:rPr>
              <a:t>pushin</a:t>
            </a:r>
            <a:r>
              <a:rPr lang="en-US" b="0" i="0" dirty="0">
                <a:solidFill>
                  <a:srgbClr val="BDC1C6"/>
                </a:solidFill>
                <a:effectLst/>
                <a:latin typeface="Roboto" panose="02000000000000000000" pitchFamily="2" charset="0"/>
              </a:rPr>
              <a:t>' you back</a:t>
            </a:r>
          </a:p>
          <a:p>
            <a:pPr algn="l"/>
            <a:r>
              <a:rPr lang="en-US" b="0" i="0" dirty="0">
                <a:solidFill>
                  <a:srgbClr val="BDC1C6"/>
                </a:solidFill>
                <a:effectLst/>
                <a:latin typeface="Roboto" panose="02000000000000000000" pitchFamily="2" charset="0"/>
              </a:rPr>
              <a:t>So, you can't rush your healing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Darkness has its teachings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Love is never leaving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You can't rush your healing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Your healing</a:t>
            </a:r>
          </a:p>
          <a:p>
            <a:pPr algn="l"/>
            <a:r>
              <a:rPr lang="en-US" b="0" i="0" dirty="0">
                <a:solidFill>
                  <a:srgbClr val="BDC1C6"/>
                </a:solidFill>
                <a:effectLst/>
                <a:latin typeface="Roboto" panose="02000000000000000000" pitchFamily="2" charset="0"/>
              </a:rPr>
              <a:t>Mama, well, she told me time is such a wonderful gift</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You're not running out</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You're really running in</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Confusion clouds the heart, but it also points the way</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Quiet down the mind, the more the song will play</a:t>
            </a:r>
          </a:p>
          <a:p>
            <a:pPr algn="l"/>
            <a:r>
              <a:rPr lang="en-US" b="0" i="0" dirty="0">
                <a:solidFill>
                  <a:srgbClr val="BDC1C6"/>
                </a:solidFill>
                <a:effectLst/>
                <a:latin typeface="Roboto" panose="02000000000000000000" pitchFamily="2" charset="0"/>
              </a:rPr>
              <a:t>So, you can't rush your healing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Darkness has its teachings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Love is never leaving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You can't rush your healing</a:t>
            </a:r>
          </a:p>
          <a:p>
            <a:pPr algn="l"/>
            <a:r>
              <a:rPr lang="en-US" b="0" i="0" dirty="0">
                <a:solidFill>
                  <a:srgbClr val="BDC1C6"/>
                </a:solidFill>
                <a:effectLst/>
                <a:latin typeface="Roboto" panose="02000000000000000000" pitchFamily="2" charset="0"/>
              </a:rPr>
              <a:t>Your healing</a:t>
            </a:r>
          </a:p>
          <a:p>
            <a:pPr algn="l"/>
            <a:r>
              <a:rPr lang="en-US" b="0" i="0" dirty="0">
                <a:solidFill>
                  <a:srgbClr val="BDC1C6"/>
                </a:solidFill>
                <a:effectLst/>
                <a:latin typeface="Roboto" panose="02000000000000000000" pitchFamily="2" charset="0"/>
              </a:rPr>
              <a:t>Your healing</a:t>
            </a:r>
          </a:p>
          <a:p>
            <a:pPr algn="l"/>
            <a:r>
              <a:rPr lang="en-US" b="0" i="0" dirty="0">
                <a:solidFill>
                  <a:srgbClr val="BDC1C6"/>
                </a:solidFill>
                <a:effectLst/>
                <a:latin typeface="Roboto" panose="02000000000000000000" pitchFamily="2" charset="0"/>
              </a:rPr>
              <a:t>Your healing</a:t>
            </a:r>
          </a:p>
          <a:p>
            <a:pPr algn="l"/>
            <a:r>
              <a:rPr lang="en-US" b="0" i="0" dirty="0">
                <a:solidFill>
                  <a:srgbClr val="BDC1C6"/>
                </a:solidFill>
                <a:effectLst/>
                <a:latin typeface="Roboto" panose="02000000000000000000" pitchFamily="2" charset="0"/>
              </a:rPr>
              <a:t>Your healing</a:t>
            </a:r>
          </a:p>
          <a:p>
            <a:pPr algn="l"/>
            <a:r>
              <a:rPr lang="en-US" b="0" i="0" dirty="0">
                <a:solidFill>
                  <a:srgbClr val="BDC1C6"/>
                </a:solidFill>
                <a:effectLst/>
                <a:latin typeface="Roboto" panose="02000000000000000000" pitchFamily="2" charset="0"/>
              </a:rPr>
              <a:t>You can't rush your healing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Darkness has its teachings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Love is never leaving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You can't rush your healing</a:t>
            </a:r>
          </a:p>
          <a:p>
            <a:pPr algn="l"/>
            <a:r>
              <a:rPr lang="en-US" b="0" i="0" dirty="0">
                <a:solidFill>
                  <a:srgbClr val="9AA0A6"/>
                </a:solidFill>
                <a:effectLst/>
                <a:latin typeface="Roboto" panose="02000000000000000000" pitchFamily="2" charset="0"/>
              </a:rPr>
              <a:t>Source: </a:t>
            </a:r>
            <a:r>
              <a:rPr lang="en-US" b="0" i="0" u="sng" dirty="0" err="1">
                <a:solidFill>
                  <a:srgbClr val="9AA0A6"/>
                </a:solidFill>
                <a:effectLst/>
                <a:latin typeface="Roboto" panose="02000000000000000000" pitchFamily="2" charset="0"/>
                <a:hlinkClick r:id="rId3"/>
              </a:rPr>
              <a:t>Musixmatch</a:t>
            </a:r>
            <a:endParaRPr lang="en-US" b="0" i="0" dirty="0">
              <a:solidFill>
                <a:srgbClr val="9AA0A6"/>
              </a:solidFill>
              <a:effectLst/>
              <a:latin typeface="Roboto" panose="02000000000000000000" pitchFamily="2" charset="0"/>
            </a:endParaRPr>
          </a:p>
          <a:p>
            <a:pPr algn="l"/>
            <a:r>
              <a:rPr lang="en-US" b="0" i="0" dirty="0">
                <a:solidFill>
                  <a:srgbClr val="9AA0A6"/>
                </a:solidFill>
                <a:effectLst/>
                <a:latin typeface="Roboto" panose="02000000000000000000" pitchFamily="2" charset="0"/>
              </a:rPr>
              <a:t>Songwriters: Trevor Hall</a:t>
            </a:r>
          </a:p>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20</a:t>
            </a:fld>
            <a:endParaRPr lang="en-US"/>
          </a:p>
        </p:txBody>
      </p:sp>
    </p:spTree>
    <p:extLst>
      <p:ext uri="{BB962C8B-B14F-4D97-AF65-F5344CB8AC3E}">
        <p14:creationId xmlns:p14="http://schemas.microsoft.com/office/powerpoint/2010/main" val="3945773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Dude.</a:t>
            </a:r>
          </a:p>
          <a:p>
            <a:r>
              <a:rPr lang="en-US" dirty="0"/>
              <a:t>You can’t fix me.</a:t>
            </a:r>
          </a:p>
          <a:p>
            <a:r>
              <a:rPr lang="en-US" dirty="0"/>
              <a:t>All the king’s horses, and all the king’s men, couldn’t fix me.</a:t>
            </a:r>
          </a:p>
          <a:p>
            <a:r>
              <a:rPr lang="en-US" dirty="0"/>
              <a:t>Fix </a:t>
            </a:r>
            <a:r>
              <a:rPr lang="en-US" dirty="0" err="1"/>
              <a:t>yoself</a:t>
            </a:r>
            <a:r>
              <a:rPr lang="en-US" dirty="0"/>
              <a:t>.</a:t>
            </a:r>
          </a:p>
          <a:p>
            <a:endParaRPr lang="en-US" dirty="0"/>
          </a:p>
          <a:p>
            <a:pPr algn="l"/>
            <a:br>
              <a:rPr lang="en-US" b="0" i="0" dirty="0">
                <a:solidFill>
                  <a:srgbClr val="BDC1C6"/>
                </a:solidFill>
                <a:effectLst/>
                <a:latin typeface="Roboto" panose="02000000000000000000" pitchFamily="2" charset="0"/>
              </a:rPr>
            </a:br>
            <a:endParaRPr lang="en-US" b="0" i="0" dirty="0">
              <a:solidFill>
                <a:srgbClr val="BDC1C6"/>
              </a:solidFill>
              <a:effectLst/>
              <a:latin typeface="Roboto" panose="02000000000000000000" pitchFamily="2" charset="0"/>
            </a:endParaRPr>
          </a:p>
          <a:p>
            <a:pPr algn="l"/>
            <a:r>
              <a:rPr lang="en-US" b="0" i="0" dirty="0">
                <a:solidFill>
                  <a:srgbClr val="E8EAED"/>
                </a:solidFill>
                <a:effectLst/>
                <a:latin typeface="Google Sans"/>
              </a:rPr>
              <a:t>Fix You</a:t>
            </a:r>
          </a:p>
          <a:p>
            <a:pPr algn="l"/>
            <a:r>
              <a:rPr lang="en-US" b="0" i="0" dirty="0">
                <a:solidFill>
                  <a:srgbClr val="BDC1C6"/>
                </a:solidFill>
                <a:effectLst/>
                <a:latin typeface="Roboto" panose="02000000000000000000" pitchFamily="2" charset="0"/>
              </a:rPr>
              <a:t>Song by Coldplay</a:t>
            </a:r>
          </a:p>
          <a:p>
            <a:pPr algn="l"/>
            <a:r>
              <a:rPr lang="en-US" b="0" i="0" dirty="0">
                <a:solidFill>
                  <a:srgbClr val="E8EAED"/>
                </a:solidFill>
                <a:effectLst/>
                <a:latin typeface="Roboto" panose="02000000000000000000" pitchFamily="2" charset="0"/>
              </a:rPr>
              <a:t>Lyrics</a:t>
            </a:r>
          </a:p>
          <a:p>
            <a:pPr algn="l"/>
            <a:r>
              <a:rPr lang="en-US" b="0" i="0" dirty="0">
                <a:solidFill>
                  <a:srgbClr val="BDC1C6"/>
                </a:solidFill>
                <a:effectLst/>
                <a:latin typeface="Roboto" panose="02000000000000000000" pitchFamily="2" charset="0"/>
              </a:rPr>
              <a:t>When you try your best, but you don't succeed</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When you get what you want, but not what you need</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When you feel so tired, but you can't sleep</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Stuck in reverse</a:t>
            </a:r>
          </a:p>
          <a:p>
            <a:pPr algn="l"/>
            <a:r>
              <a:rPr lang="en-US" b="0" i="0" dirty="0">
                <a:solidFill>
                  <a:srgbClr val="BDC1C6"/>
                </a:solidFill>
                <a:effectLst/>
                <a:latin typeface="Roboto" panose="02000000000000000000" pitchFamily="2" charset="0"/>
              </a:rPr>
              <a:t>And the tears come streaming down your face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When you lose something you can't replace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When you love someone, but it goes to waste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Could it be worse?</a:t>
            </a:r>
          </a:p>
          <a:p>
            <a:pPr algn="l"/>
            <a:r>
              <a:rPr lang="en-US" b="0" i="0" dirty="0">
                <a:solidFill>
                  <a:srgbClr val="BDC1C6"/>
                </a:solidFill>
                <a:effectLst/>
                <a:latin typeface="Roboto" panose="02000000000000000000" pitchFamily="2" charset="0"/>
              </a:rPr>
              <a:t>Lights will guide you home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ignite your bones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I will try to fix you</a:t>
            </a:r>
          </a:p>
          <a:p>
            <a:pPr algn="l"/>
            <a:r>
              <a:rPr lang="en-US" b="0" i="0" dirty="0">
                <a:solidFill>
                  <a:srgbClr val="BDC1C6"/>
                </a:solidFill>
                <a:effectLst/>
                <a:latin typeface="Roboto" panose="02000000000000000000" pitchFamily="2" charset="0"/>
              </a:rPr>
              <a:t>And high up above, or down below</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When you're too in love to let it go</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But if you never try, you'll never know</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Just what you're worth</a:t>
            </a:r>
          </a:p>
          <a:p>
            <a:pPr algn="l"/>
            <a:r>
              <a:rPr lang="en-US" b="0" i="0" dirty="0">
                <a:solidFill>
                  <a:srgbClr val="BDC1C6"/>
                </a:solidFill>
                <a:effectLst/>
                <a:latin typeface="Roboto" panose="02000000000000000000" pitchFamily="2" charset="0"/>
              </a:rPr>
              <a:t>Lights will guide you home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ignite your bones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I will try to fix you</a:t>
            </a:r>
          </a:p>
          <a:p>
            <a:pPr algn="l"/>
            <a:r>
              <a:rPr lang="en-US" b="0" i="0" dirty="0">
                <a:solidFill>
                  <a:srgbClr val="BDC1C6"/>
                </a:solidFill>
                <a:effectLst/>
                <a:latin typeface="Roboto" panose="02000000000000000000" pitchFamily="2" charset="0"/>
              </a:rPr>
              <a:t>Tears stream down your face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When you lose something you cannot replace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Tears stream down your face, and I</a:t>
            </a:r>
          </a:p>
          <a:p>
            <a:pPr algn="l"/>
            <a:r>
              <a:rPr lang="en-US" b="0" i="0" dirty="0">
                <a:solidFill>
                  <a:srgbClr val="BDC1C6"/>
                </a:solidFill>
                <a:effectLst/>
                <a:latin typeface="Roboto" panose="02000000000000000000" pitchFamily="2" charset="0"/>
              </a:rPr>
              <a:t>Tears stream down your face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promise you I will learn from my mistakes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Tears stream down your face, and I</a:t>
            </a:r>
          </a:p>
          <a:p>
            <a:pPr algn="l"/>
            <a:r>
              <a:rPr lang="en-US" b="0" i="0" dirty="0">
                <a:solidFill>
                  <a:srgbClr val="BDC1C6"/>
                </a:solidFill>
                <a:effectLst/>
                <a:latin typeface="Roboto" panose="02000000000000000000" pitchFamily="2" charset="0"/>
              </a:rPr>
              <a:t>Lights will guide you home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ignite your bones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I will try to fix you</a:t>
            </a:r>
          </a:p>
          <a:p>
            <a:pPr algn="l"/>
            <a:r>
              <a:rPr lang="en-US" b="0" i="0" dirty="0">
                <a:solidFill>
                  <a:srgbClr val="9AA0A6"/>
                </a:solidFill>
                <a:effectLst/>
                <a:latin typeface="Roboto" panose="02000000000000000000" pitchFamily="2" charset="0"/>
              </a:rPr>
              <a:t>Source: </a:t>
            </a:r>
            <a:r>
              <a:rPr lang="en-US" b="0" i="0" u="sng" dirty="0" err="1">
                <a:solidFill>
                  <a:srgbClr val="9AA0A6"/>
                </a:solidFill>
                <a:effectLst/>
                <a:latin typeface="Roboto" panose="02000000000000000000" pitchFamily="2" charset="0"/>
                <a:hlinkClick r:id="rId3"/>
              </a:rPr>
              <a:t>Musixmatch</a:t>
            </a:r>
            <a:endParaRPr lang="en-US" b="0" i="0" dirty="0">
              <a:solidFill>
                <a:srgbClr val="9AA0A6"/>
              </a:solidFill>
              <a:effectLst/>
              <a:latin typeface="Roboto" panose="02000000000000000000" pitchFamily="2" charset="0"/>
            </a:endParaRPr>
          </a:p>
          <a:p>
            <a:pPr algn="l"/>
            <a:r>
              <a:rPr lang="en-US" b="0" i="0" dirty="0">
                <a:solidFill>
                  <a:srgbClr val="9AA0A6"/>
                </a:solidFill>
                <a:effectLst/>
                <a:latin typeface="Roboto" panose="02000000000000000000" pitchFamily="2" charset="0"/>
              </a:rPr>
              <a:t>Songwriters: Christopher Anthony John Martin / Guy Rupert Berryman / William Champion / Jonathan Mark Buckland</a:t>
            </a:r>
          </a:p>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21</a:t>
            </a:fld>
            <a:endParaRPr lang="en-US"/>
          </a:p>
        </p:txBody>
      </p:sp>
    </p:spTree>
    <p:extLst>
      <p:ext uri="{BB962C8B-B14F-4D97-AF65-F5344CB8AC3E}">
        <p14:creationId xmlns:p14="http://schemas.microsoft.com/office/powerpoint/2010/main" val="109618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 and Eden are not feeling well today, so they are home resting.  We hope they are feeling better soon, and their lights are shining bright again! </a:t>
            </a:r>
          </a:p>
          <a:p>
            <a:r>
              <a:rPr lang="en-US" dirty="0"/>
              <a:t>We are going to sing just the first and second verses of This little light of mine (page118 in the hymnal.)</a:t>
            </a:r>
          </a:p>
          <a:p>
            <a:r>
              <a:rPr lang="en-US" dirty="0"/>
              <a:t>Please stand as you are able.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3</a:t>
            </a:fld>
            <a:endParaRPr lang="en-US"/>
          </a:p>
        </p:txBody>
      </p:sp>
    </p:spTree>
    <p:extLst>
      <p:ext uri="{BB962C8B-B14F-4D97-AF65-F5344CB8AC3E}">
        <p14:creationId xmlns:p14="http://schemas.microsoft.com/office/powerpoint/2010/main" val="140627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"Broken (feat. Amy Lee)"</a:t>
            </a:r>
          </a:p>
          <a:p>
            <a:endParaRPr lang="en-US" dirty="0"/>
          </a:p>
          <a:p>
            <a:r>
              <a:rPr lang="en-US" dirty="0"/>
              <a:t>I wanted you to know that I love the way you laugh</a:t>
            </a:r>
          </a:p>
          <a:p>
            <a:r>
              <a:rPr lang="en-US" dirty="0"/>
              <a:t>I </a:t>
            </a:r>
            <a:r>
              <a:rPr lang="en-US" dirty="0" err="1"/>
              <a:t>wanna</a:t>
            </a:r>
            <a:r>
              <a:rPr lang="en-US" dirty="0"/>
              <a:t> hold you high and steal your pain away</a:t>
            </a:r>
          </a:p>
          <a:p>
            <a:r>
              <a:rPr lang="en-US" dirty="0"/>
              <a:t>I keep your photograph and I know it serves me well</a:t>
            </a:r>
          </a:p>
          <a:p>
            <a:r>
              <a:rPr lang="en-US" dirty="0"/>
              <a:t>I </a:t>
            </a:r>
            <a:r>
              <a:rPr lang="en-US" dirty="0" err="1"/>
              <a:t>wanna</a:t>
            </a:r>
            <a:r>
              <a:rPr lang="en-US" dirty="0"/>
              <a:t> hold you high and steal your pain</a:t>
            </a:r>
          </a:p>
          <a:p>
            <a:endParaRPr lang="en-US" dirty="0"/>
          </a:p>
          <a:p>
            <a:r>
              <a:rPr lang="en-US" dirty="0" err="1"/>
              <a:t>'Cause</a:t>
            </a:r>
            <a:r>
              <a:rPr lang="en-US" dirty="0"/>
              <a:t> I'm broken when I'm lonesome</a:t>
            </a:r>
          </a:p>
          <a:p>
            <a:r>
              <a:rPr lang="en-US" dirty="0"/>
              <a:t>And I don't feel right when you're gone away</a:t>
            </a:r>
          </a:p>
          <a:p>
            <a:endParaRPr lang="en-US" dirty="0"/>
          </a:p>
          <a:p>
            <a:r>
              <a:rPr lang="en-US" dirty="0"/>
              <a:t>You've gone away, you don't feel me here anymore</a:t>
            </a:r>
          </a:p>
          <a:p>
            <a:endParaRPr lang="en-US" dirty="0"/>
          </a:p>
          <a:p>
            <a:r>
              <a:rPr lang="en-US" dirty="0"/>
              <a:t>The worst is over now and we can breathe again</a:t>
            </a:r>
          </a:p>
          <a:p>
            <a:r>
              <a:rPr lang="en-US" dirty="0"/>
              <a:t>I </a:t>
            </a:r>
            <a:r>
              <a:rPr lang="en-US" dirty="0" err="1"/>
              <a:t>wanna</a:t>
            </a:r>
            <a:r>
              <a:rPr lang="en-US" dirty="0"/>
              <a:t> hold you high, you steal my pain away</a:t>
            </a:r>
          </a:p>
          <a:p>
            <a:r>
              <a:rPr lang="en-US" dirty="0"/>
              <a:t>There's so much left to learn, and no one left to fight</a:t>
            </a:r>
          </a:p>
          <a:p>
            <a:r>
              <a:rPr lang="en-US" dirty="0"/>
              <a:t>I </a:t>
            </a:r>
            <a:r>
              <a:rPr lang="en-US" dirty="0" err="1"/>
              <a:t>wanna</a:t>
            </a:r>
            <a:r>
              <a:rPr lang="en-US" dirty="0"/>
              <a:t> hold you high and steal your pain</a:t>
            </a:r>
          </a:p>
          <a:p>
            <a:endParaRPr lang="en-US" dirty="0"/>
          </a:p>
          <a:p>
            <a:r>
              <a:rPr lang="en-US" dirty="0" err="1"/>
              <a:t>'Cause</a:t>
            </a:r>
            <a:r>
              <a:rPr lang="en-US" dirty="0"/>
              <a:t> I'm broken when I'm open</a:t>
            </a:r>
          </a:p>
          <a:p>
            <a:r>
              <a:rPr lang="en-US" dirty="0"/>
              <a:t>And I don't feel like I am strong enough</a:t>
            </a:r>
          </a:p>
          <a:p>
            <a:r>
              <a:rPr lang="en-US" dirty="0" err="1"/>
              <a:t>'Cause</a:t>
            </a:r>
            <a:r>
              <a:rPr lang="en-US" dirty="0"/>
              <a:t> I'm broken when I'm lonesome</a:t>
            </a:r>
          </a:p>
          <a:p>
            <a:r>
              <a:rPr lang="en-US" dirty="0"/>
              <a:t>And I don't feel right when you're gone away</a:t>
            </a:r>
          </a:p>
          <a:p>
            <a:endParaRPr lang="en-US" dirty="0"/>
          </a:p>
          <a:p>
            <a:r>
              <a:rPr lang="en-US" dirty="0" err="1"/>
              <a:t>'Cause</a:t>
            </a:r>
            <a:r>
              <a:rPr lang="en-US" dirty="0"/>
              <a:t> I'm broken when I'm open</a:t>
            </a:r>
          </a:p>
          <a:p>
            <a:r>
              <a:rPr lang="en-US" dirty="0"/>
              <a:t>And I don't feel like I am strong enough</a:t>
            </a:r>
          </a:p>
          <a:p>
            <a:r>
              <a:rPr lang="en-US" dirty="0" err="1"/>
              <a:t>'Cause</a:t>
            </a:r>
            <a:r>
              <a:rPr lang="en-US" dirty="0"/>
              <a:t> I'm broken when I'm lonesome</a:t>
            </a:r>
          </a:p>
          <a:p>
            <a:r>
              <a:rPr lang="en-US" dirty="0"/>
              <a:t>And I don't feel right when you're gone away</a:t>
            </a:r>
          </a:p>
          <a:p>
            <a:endParaRPr lang="en-US" dirty="0"/>
          </a:p>
          <a:p>
            <a:r>
              <a:rPr lang="en-US" dirty="0" err="1"/>
              <a:t>'Cause</a:t>
            </a:r>
            <a:r>
              <a:rPr lang="en-US" dirty="0"/>
              <a:t> I'm broken when I'm lonesome</a:t>
            </a:r>
          </a:p>
          <a:p>
            <a:r>
              <a:rPr lang="en-US" dirty="0"/>
              <a:t>And I don't feel right when you're gone away</a:t>
            </a:r>
          </a:p>
          <a:p>
            <a:endParaRPr lang="en-US" dirty="0"/>
          </a:p>
          <a:p>
            <a:r>
              <a:rPr lang="en-US" dirty="0"/>
              <a:t>You've gone away</a:t>
            </a:r>
          </a:p>
          <a:p>
            <a:r>
              <a:rPr lang="en-US" dirty="0"/>
              <a:t>You don't feel me here anymore</a:t>
            </a:r>
          </a:p>
        </p:txBody>
      </p:sp>
      <p:sp>
        <p:nvSpPr>
          <p:cNvPr id="4" name="Slide Number Placeholder 3"/>
          <p:cNvSpPr>
            <a:spLocks noGrp="1"/>
          </p:cNvSpPr>
          <p:nvPr>
            <p:ph type="sldNum" sz="quarter" idx="5"/>
          </p:nvPr>
        </p:nvSpPr>
        <p:spPr/>
        <p:txBody>
          <a:bodyPr/>
          <a:lstStyle/>
          <a:p>
            <a:fld id="{8E7E3E84-C102-44C0-91AA-737C6B04484B}" type="slidenum">
              <a:rPr lang="en-US" smtClean="0"/>
              <a:t>22</a:t>
            </a:fld>
            <a:endParaRPr lang="en-US"/>
          </a:p>
        </p:txBody>
      </p:sp>
    </p:spTree>
    <p:extLst>
      <p:ext uri="{BB962C8B-B14F-4D97-AF65-F5344CB8AC3E}">
        <p14:creationId xmlns:p14="http://schemas.microsoft.com/office/powerpoint/2010/main" val="1784762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Hey, haven’t we all?</a:t>
            </a:r>
          </a:p>
          <a:p>
            <a:endParaRPr lang="en-US" dirty="0"/>
          </a:p>
          <a:p>
            <a:pPr algn="l"/>
            <a:r>
              <a:rPr lang="en-US" b="0" i="0" u="none" strike="noStrike" dirty="0">
                <a:solidFill>
                  <a:srgbClr val="E8EAED"/>
                </a:solidFill>
                <a:effectLst/>
                <a:latin typeface="Google Sans"/>
              </a:rPr>
              <a:t>I Fall To Pieces</a:t>
            </a:r>
          </a:p>
          <a:p>
            <a:pPr algn="l"/>
            <a:r>
              <a:rPr lang="en-US" b="0" i="0" dirty="0">
                <a:solidFill>
                  <a:srgbClr val="BDC1C6"/>
                </a:solidFill>
                <a:effectLst/>
                <a:latin typeface="Roboto" panose="02000000000000000000" pitchFamily="2" charset="0"/>
              </a:rPr>
              <a:t>Song by Patsy Cline and The </a:t>
            </a:r>
            <a:r>
              <a:rPr lang="en-US" b="0" i="0" dirty="0" err="1">
                <a:solidFill>
                  <a:srgbClr val="BDC1C6"/>
                </a:solidFill>
                <a:effectLst/>
                <a:latin typeface="Roboto" panose="02000000000000000000" pitchFamily="2" charset="0"/>
              </a:rPr>
              <a:t>Jordanaires</a:t>
            </a:r>
            <a:endParaRPr lang="en-US" b="0" i="0" dirty="0">
              <a:solidFill>
                <a:srgbClr val="BDC1C6"/>
              </a:solidFill>
              <a:effectLst/>
              <a:latin typeface="Roboto" panose="02000000000000000000" pitchFamily="2" charset="0"/>
            </a:endParaRPr>
          </a:p>
          <a:p>
            <a:pPr algn="l"/>
            <a:endParaRPr lang="en-US" b="0" i="0" dirty="0">
              <a:solidFill>
                <a:srgbClr val="BDC1C6"/>
              </a:solidFill>
              <a:effectLst/>
              <a:latin typeface="Roboto" panose="02000000000000000000" pitchFamily="2" charset="0"/>
            </a:endParaRPr>
          </a:p>
          <a:p>
            <a:pPr algn="l"/>
            <a:r>
              <a:rPr lang="en-US" b="0" i="0" dirty="0">
                <a:solidFill>
                  <a:srgbClr val="BDC1C6"/>
                </a:solidFill>
                <a:effectLst/>
                <a:latin typeface="Roboto" panose="02000000000000000000" pitchFamily="2" charset="0"/>
              </a:rPr>
              <a:t>I fall to pieces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Each time I see you again</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fall to pieces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How can I be just your friend?</a:t>
            </a:r>
          </a:p>
          <a:p>
            <a:pPr algn="l"/>
            <a:r>
              <a:rPr lang="en-US" b="0" i="0" dirty="0">
                <a:solidFill>
                  <a:srgbClr val="BDC1C6"/>
                </a:solidFill>
                <a:effectLst/>
                <a:latin typeface="Roboto" panose="02000000000000000000" pitchFamily="2" charset="0"/>
              </a:rPr>
              <a:t>You want me to act like we've never kissed</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You want me to forget (to forget)</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Pretend we've never met (never met)</a:t>
            </a:r>
          </a:p>
          <a:p>
            <a:pPr algn="l"/>
            <a:r>
              <a:rPr lang="en-US" b="0" i="0" dirty="0">
                <a:solidFill>
                  <a:srgbClr val="BDC1C6"/>
                </a:solidFill>
                <a:effectLst/>
                <a:latin typeface="Roboto" panose="02000000000000000000" pitchFamily="2" charset="0"/>
              </a:rPr>
              <a:t>And I've tried and I've tried</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But I haven't yet</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You walk by and I fall to pieces</a:t>
            </a:r>
          </a:p>
          <a:p>
            <a:pPr algn="l"/>
            <a:r>
              <a:rPr lang="en-US" b="0" i="0" dirty="0">
                <a:solidFill>
                  <a:srgbClr val="BDC1C6"/>
                </a:solidFill>
                <a:effectLst/>
                <a:latin typeface="Roboto" panose="02000000000000000000" pitchFamily="2" charset="0"/>
              </a:rPr>
              <a:t>I fall to pieces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Each time someone speaks your name (speaks your name)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fall to pieces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Time only adds to the flame</a:t>
            </a:r>
          </a:p>
          <a:p>
            <a:pPr algn="l"/>
            <a:r>
              <a:rPr lang="en-US" b="0" i="0" dirty="0">
                <a:solidFill>
                  <a:srgbClr val="BDC1C6"/>
                </a:solidFill>
                <a:effectLst/>
                <a:latin typeface="Roboto" panose="02000000000000000000" pitchFamily="2" charset="0"/>
              </a:rPr>
              <a:t>You tell me to find someone else to love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Someone who love me too (love me too)</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The way you used to do (used to do)</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But each time I go out with someone new</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You walk by and I fall to pieces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You walk by and I fall to pieces</a:t>
            </a:r>
          </a:p>
          <a:p>
            <a:pPr algn="l"/>
            <a:r>
              <a:rPr lang="en-US" b="0" i="0" dirty="0">
                <a:solidFill>
                  <a:srgbClr val="9AA0A6"/>
                </a:solidFill>
                <a:effectLst/>
                <a:latin typeface="Roboto" panose="02000000000000000000" pitchFamily="2" charset="0"/>
              </a:rPr>
              <a:t>Source: </a:t>
            </a:r>
            <a:r>
              <a:rPr lang="en-US" b="0" i="0" u="sng" dirty="0" err="1">
                <a:solidFill>
                  <a:srgbClr val="9AA0A6"/>
                </a:solidFill>
                <a:effectLst/>
                <a:latin typeface="Roboto" panose="02000000000000000000" pitchFamily="2" charset="0"/>
                <a:hlinkClick r:id="rId3"/>
              </a:rPr>
              <a:t>LyricFind</a:t>
            </a:r>
            <a:endParaRPr lang="en-US" b="0" i="0" dirty="0">
              <a:solidFill>
                <a:srgbClr val="9AA0A6"/>
              </a:solidFill>
              <a:effectLst/>
              <a:latin typeface="Roboto" panose="02000000000000000000" pitchFamily="2" charset="0"/>
            </a:endParaRPr>
          </a:p>
          <a:p>
            <a:pPr algn="l"/>
            <a:r>
              <a:rPr lang="en-US" b="0" i="0" dirty="0">
                <a:solidFill>
                  <a:srgbClr val="9AA0A6"/>
                </a:solidFill>
                <a:effectLst/>
                <a:latin typeface="Roboto" panose="02000000000000000000" pitchFamily="2" charset="0"/>
              </a:rPr>
              <a:t>Songwriters: Hank Cochran / Harlan Howard</a:t>
            </a:r>
          </a:p>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23</a:t>
            </a:fld>
            <a:endParaRPr lang="en-US"/>
          </a:p>
        </p:txBody>
      </p:sp>
    </p:spTree>
    <p:extLst>
      <p:ext uri="{BB962C8B-B14F-4D97-AF65-F5344CB8AC3E}">
        <p14:creationId xmlns:p14="http://schemas.microsoft.com/office/powerpoint/2010/main" val="1929311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 that one person whose cracks align with yours.</a:t>
            </a:r>
          </a:p>
          <a:p>
            <a:r>
              <a:rPr lang="en-US" dirty="0"/>
              <a:t>Priceless.</a:t>
            </a:r>
          </a:p>
          <a:p>
            <a:endParaRPr lang="en-US" dirty="0"/>
          </a:p>
          <a:p>
            <a:pPr algn="l"/>
            <a:r>
              <a:rPr lang="en-US" b="0" i="0" dirty="0">
                <a:solidFill>
                  <a:srgbClr val="E8EAED"/>
                </a:solidFill>
                <a:effectLst/>
                <a:latin typeface="Google Sans"/>
              </a:rPr>
              <a:t>Not Broken Anymore</a:t>
            </a:r>
          </a:p>
          <a:p>
            <a:pPr algn="l"/>
            <a:r>
              <a:rPr lang="en-US" b="0" i="0" dirty="0">
                <a:solidFill>
                  <a:srgbClr val="BDC1C6"/>
                </a:solidFill>
                <a:effectLst/>
                <a:latin typeface="Roboto" panose="02000000000000000000" pitchFamily="2" charset="0"/>
              </a:rPr>
              <a:t>Song by Blue October</a:t>
            </a:r>
          </a:p>
          <a:p>
            <a:pPr algn="l"/>
            <a:r>
              <a:rPr lang="en-US" b="0" i="0" dirty="0">
                <a:solidFill>
                  <a:srgbClr val="E8EAED"/>
                </a:solidFill>
                <a:effectLst/>
                <a:latin typeface="Roboto" panose="02000000000000000000" pitchFamily="2" charset="0"/>
              </a:rPr>
              <a:t>Lyrics</a:t>
            </a:r>
          </a:p>
          <a:p>
            <a:pPr algn="l"/>
            <a:r>
              <a:rPr lang="en-US" b="0" i="0" dirty="0">
                <a:solidFill>
                  <a:srgbClr val="BDC1C6"/>
                </a:solidFill>
                <a:effectLst/>
                <a:latin typeface="Roboto" panose="02000000000000000000" pitchFamily="2" charset="0"/>
              </a:rPr>
              <a:t>I know how to let you leave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How am I supposed to let you go?</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Now you stand in front of me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all the rain is turning into snow</a:t>
            </a:r>
          </a:p>
          <a:p>
            <a:pPr algn="l"/>
            <a:r>
              <a:rPr lang="en-US" b="0" i="0" dirty="0">
                <a:solidFill>
                  <a:srgbClr val="BDC1C6"/>
                </a:solidFill>
                <a:effectLst/>
                <a:latin typeface="Roboto" panose="02000000000000000000" pitchFamily="2" charset="0"/>
              </a:rPr>
              <a:t>Can you tell me that you're real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So I can really know</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That everything I feel I can finally show</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Standing next to me oh the person I can be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Is finally here and he won't back down at all</a:t>
            </a:r>
          </a:p>
          <a:p>
            <a:pPr algn="l"/>
            <a:r>
              <a:rPr lang="en-US" b="0" i="0" dirty="0">
                <a:solidFill>
                  <a:srgbClr val="BDC1C6"/>
                </a:solidFill>
                <a:effectLst/>
                <a:latin typeface="Roboto" panose="02000000000000000000" pitchFamily="2" charset="0"/>
              </a:rPr>
              <a:t>But I can't stop thinking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How you just keep making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Sense of all that was broken before</a:t>
            </a:r>
          </a:p>
          <a:p>
            <a:pPr algn="l"/>
            <a:r>
              <a:rPr lang="en-US" b="0" i="0" dirty="0">
                <a:solidFill>
                  <a:srgbClr val="BDC1C6"/>
                </a:solidFill>
                <a:effectLst/>
                <a:latin typeface="Roboto" panose="02000000000000000000" pitchFamily="2" charset="0"/>
              </a:rPr>
              <a:t>And I won't keep faking</a:t>
            </a:r>
            <a:br>
              <a:rPr lang="en-US" b="0" i="0" dirty="0">
                <a:solidFill>
                  <a:srgbClr val="BDC1C6"/>
                </a:solidFill>
                <a:effectLst/>
                <a:latin typeface="Roboto" panose="02000000000000000000" pitchFamily="2" charset="0"/>
              </a:rPr>
            </a:br>
            <a:r>
              <a:rPr lang="en-US" b="0" i="0" dirty="0" err="1">
                <a:solidFill>
                  <a:srgbClr val="BDC1C6"/>
                </a:solidFill>
                <a:effectLst/>
                <a:latin typeface="Roboto" panose="02000000000000000000" pitchFamily="2" charset="0"/>
              </a:rPr>
              <a:t>'Cause</a:t>
            </a:r>
            <a:r>
              <a:rPr lang="en-US" b="0" i="0" dirty="0">
                <a:solidFill>
                  <a:srgbClr val="BDC1C6"/>
                </a:solidFill>
                <a:effectLst/>
                <a:latin typeface="Roboto" panose="02000000000000000000" pitchFamily="2" charset="0"/>
              </a:rPr>
              <a:t> I'm done with taking</a:t>
            </a:r>
            <a:br>
              <a:rPr lang="en-US" b="0" i="0" dirty="0">
                <a:solidFill>
                  <a:srgbClr val="BDC1C6"/>
                </a:solidFill>
                <a:effectLst/>
                <a:latin typeface="Roboto" panose="02000000000000000000" pitchFamily="2" charset="0"/>
              </a:rPr>
            </a:br>
            <a:r>
              <a:rPr lang="en-US" b="0" i="0" dirty="0" err="1">
                <a:solidFill>
                  <a:srgbClr val="BDC1C6"/>
                </a:solidFill>
                <a:effectLst/>
                <a:latin typeface="Roboto" panose="02000000000000000000" pitchFamily="2" charset="0"/>
              </a:rPr>
              <a:t>'Cause</a:t>
            </a:r>
            <a:r>
              <a:rPr lang="en-US" b="0" i="0" dirty="0">
                <a:solidFill>
                  <a:srgbClr val="BDC1C6"/>
                </a:solidFill>
                <a:effectLst/>
                <a:latin typeface="Roboto" panose="02000000000000000000" pitchFamily="2" charset="0"/>
              </a:rPr>
              <a:t> with you I'm not broken anymore</a:t>
            </a:r>
          </a:p>
          <a:p>
            <a:pPr algn="l"/>
            <a:r>
              <a:rPr lang="en-US" b="0" i="0" dirty="0">
                <a:solidFill>
                  <a:srgbClr val="BDC1C6"/>
                </a:solidFill>
                <a:effectLst/>
                <a:latin typeface="Roboto" panose="02000000000000000000" pitchFamily="2" charset="0"/>
              </a:rPr>
              <a:t>I've seen the empty deep</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I've damned up the water flow</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You're the touchstone my complete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You're the ship that kept me afloat</a:t>
            </a:r>
          </a:p>
          <a:p>
            <a:pPr algn="l"/>
            <a:r>
              <a:rPr lang="en-US" b="0" i="0" dirty="0">
                <a:solidFill>
                  <a:srgbClr val="BDC1C6"/>
                </a:solidFill>
                <a:effectLst/>
                <a:latin typeface="Roboto" panose="02000000000000000000" pitchFamily="2" charset="0"/>
              </a:rPr>
              <a:t>Can you tell me that you're real</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So I can really know</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That everything I feel I can finally show</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Standing next to me oh the person I can be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Is finally here and he won't back down at all</a:t>
            </a:r>
          </a:p>
          <a:p>
            <a:pPr algn="l"/>
            <a:r>
              <a:rPr lang="en-US" b="0" i="0" dirty="0">
                <a:solidFill>
                  <a:srgbClr val="BDC1C6"/>
                </a:solidFill>
                <a:effectLst/>
                <a:latin typeface="Roboto" panose="02000000000000000000" pitchFamily="2" charset="0"/>
              </a:rPr>
              <a:t>But I can't stop thinking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How you just keep making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Sense of all that was broken before</a:t>
            </a:r>
          </a:p>
          <a:p>
            <a:pPr algn="l"/>
            <a:r>
              <a:rPr lang="en-US" b="0" i="0" dirty="0">
                <a:solidFill>
                  <a:srgbClr val="BDC1C6"/>
                </a:solidFill>
                <a:effectLst/>
                <a:latin typeface="Roboto" panose="02000000000000000000" pitchFamily="2" charset="0"/>
              </a:rPr>
              <a:t>And I won't keep faking</a:t>
            </a:r>
            <a:br>
              <a:rPr lang="en-US" b="0" i="0" dirty="0">
                <a:solidFill>
                  <a:srgbClr val="BDC1C6"/>
                </a:solidFill>
                <a:effectLst/>
                <a:latin typeface="Roboto" panose="02000000000000000000" pitchFamily="2" charset="0"/>
              </a:rPr>
            </a:br>
            <a:r>
              <a:rPr lang="en-US" b="0" i="0" dirty="0" err="1">
                <a:solidFill>
                  <a:srgbClr val="BDC1C6"/>
                </a:solidFill>
                <a:effectLst/>
                <a:latin typeface="Roboto" panose="02000000000000000000" pitchFamily="2" charset="0"/>
              </a:rPr>
              <a:t>'Cause</a:t>
            </a:r>
            <a:r>
              <a:rPr lang="en-US" b="0" i="0" dirty="0">
                <a:solidFill>
                  <a:srgbClr val="BDC1C6"/>
                </a:solidFill>
                <a:effectLst/>
                <a:latin typeface="Roboto" panose="02000000000000000000" pitchFamily="2" charset="0"/>
              </a:rPr>
              <a:t> I'm done with taking</a:t>
            </a:r>
            <a:br>
              <a:rPr lang="en-US" b="0" i="0" dirty="0">
                <a:solidFill>
                  <a:srgbClr val="BDC1C6"/>
                </a:solidFill>
                <a:effectLst/>
                <a:latin typeface="Roboto" panose="02000000000000000000" pitchFamily="2" charset="0"/>
              </a:rPr>
            </a:br>
            <a:r>
              <a:rPr lang="en-US" b="0" i="0" dirty="0" err="1">
                <a:solidFill>
                  <a:srgbClr val="BDC1C6"/>
                </a:solidFill>
                <a:effectLst/>
                <a:latin typeface="Roboto" panose="02000000000000000000" pitchFamily="2" charset="0"/>
              </a:rPr>
              <a:t>'Cause</a:t>
            </a:r>
            <a:r>
              <a:rPr lang="en-US" b="0" i="0" dirty="0">
                <a:solidFill>
                  <a:srgbClr val="BDC1C6"/>
                </a:solidFill>
                <a:effectLst/>
                <a:latin typeface="Roboto" panose="02000000000000000000" pitchFamily="2" charset="0"/>
              </a:rPr>
              <a:t> with you I'm not broken anymore</a:t>
            </a:r>
          </a:p>
          <a:p>
            <a:pPr algn="l"/>
            <a:r>
              <a:rPr lang="en-US" b="0" i="0" dirty="0">
                <a:solidFill>
                  <a:srgbClr val="BDC1C6"/>
                </a:solidFill>
                <a:effectLst/>
                <a:latin typeface="Roboto" panose="02000000000000000000" pitchFamily="2" charset="0"/>
              </a:rPr>
              <a:t>But I can't stop thinking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How you just keep making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Sense of all that was broken before</a:t>
            </a:r>
          </a:p>
          <a:p>
            <a:pPr algn="l"/>
            <a:r>
              <a:rPr lang="en-US" b="0" i="0" dirty="0">
                <a:solidFill>
                  <a:srgbClr val="BDC1C6"/>
                </a:solidFill>
                <a:effectLst/>
                <a:latin typeface="Roboto" panose="02000000000000000000" pitchFamily="2" charset="0"/>
              </a:rPr>
              <a:t>And I won't keep faking</a:t>
            </a:r>
            <a:br>
              <a:rPr lang="en-US" b="0" i="0" dirty="0">
                <a:solidFill>
                  <a:srgbClr val="BDC1C6"/>
                </a:solidFill>
                <a:effectLst/>
                <a:latin typeface="Roboto" panose="02000000000000000000" pitchFamily="2" charset="0"/>
              </a:rPr>
            </a:br>
            <a:r>
              <a:rPr lang="en-US" b="0" i="0" dirty="0" err="1">
                <a:solidFill>
                  <a:srgbClr val="BDC1C6"/>
                </a:solidFill>
                <a:effectLst/>
                <a:latin typeface="Roboto" panose="02000000000000000000" pitchFamily="2" charset="0"/>
              </a:rPr>
              <a:t>'Cause</a:t>
            </a:r>
            <a:r>
              <a:rPr lang="en-US" b="0" i="0" dirty="0">
                <a:solidFill>
                  <a:srgbClr val="BDC1C6"/>
                </a:solidFill>
                <a:effectLst/>
                <a:latin typeface="Roboto" panose="02000000000000000000" pitchFamily="2" charset="0"/>
              </a:rPr>
              <a:t> I'm done with all the taking</a:t>
            </a:r>
            <a:br>
              <a:rPr lang="en-US" b="0" i="0" dirty="0">
                <a:solidFill>
                  <a:srgbClr val="BDC1C6"/>
                </a:solidFill>
                <a:effectLst/>
                <a:latin typeface="Roboto" panose="02000000000000000000" pitchFamily="2" charset="0"/>
              </a:rPr>
            </a:br>
            <a:r>
              <a:rPr lang="en-US" b="0" i="0" dirty="0" err="1">
                <a:solidFill>
                  <a:srgbClr val="BDC1C6"/>
                </a:solidFill>
                <a:effectLst/>
                <a:latin typeface="Roboto" panose="02000000000000000000" pitchFamily="2" charset="0"/>
              </a:rPr>
              <a:t>'Cause</a:t>
            </a:r>
            <a:r>
              <a:rPr lang="en-US" b="0" i="0" dirty="0">
                <a:solidFill>
                  <a:srgbClr val="BDC1C6"/>
                </a:solidFill>
                <a:effectLst/>
                <a:latin typeface="Roboto" panose="02000000000000000000" pitchFamily="2" charset="0"/>
              </a:rPr>
              <a:t> with you I'm not broken anymore</a:t>
            </a:r>
          </a:p>
          <a:p>
            <a:pPr algn="l"/>
            <a:r>
              <a:rPr lang="en-US" b="0" i="0" dirty="0">
                <a:solidFill>
                  <a:srgbClr val="BDC1C6"/>
                </a:solidFill>
                <a:effectLst/>
                <a:latin typeface="Roboto" panose="02000000000000000000" pitchFamily="2" charset="0"/>
              </a:rPr>
              <a:t>And I can't stop thinking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How you just keep making</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Sense of all that was broken before</a:t>
            </a:r>
          </a:p>
          <a:p>
            <a:pPr algn="l"/>
            <a:r>
              <a:rPr lang="en-US" b="0" i="0" dirty="0">
                <a:solidFill>
                  <a:srgbClr val="BDC1C6"/>
                </a:solidFill>
                <a:effectLst/>
                <a:latin typeface="Roboto" panose="02000000000000000000" pitchFamily="2" charset="0"/>
              </a:rPr>
              <a:t>Yeah and I won't keep faking</a:t>
            </a:r>
            <a:br>
              <a:rPr lang="en-US" b="0" i="0" dirty="0">
                <a:solidFill>
                  <a:srgbClr val="BDC1C6"/>
                </a:solidFill>
                <a:effectLst/>
                <a:latin typeface="Roboto" panose="02000000000000000000" pitchFamily="2" charset="0"/>
              </a:rPr>
            </a:br>
            <a:r>
              <a:rPr lang="en-US" b="0" i="0" dirty="0" err="1">
                <a:solidFill>
                  <a:srgbClr val="BDC1C6"/>
                </a:solidFill>
                <a:effectLst/>
                <a:latin typeface="Roboto" panose="02000000000000000000" pitchFamily="2" charset="0"/>
              </a:rPr>
              <a:t>'Cause</a:t>
            </a:r>
            <a:r>
              <a:rPr lang="en-US" b="0" i="0" dirty="0">
                <a:solidFill>
                  <a:srgbClr val="BDC1C6"/>
                </a:solidFill>
                <a:effectLst/>
                <a:latin typeface="Roboto" panose="02000000000000000000" pitchFamily="2" charset="0"/>
              </a:rPr>
              <a:t> I'm done with taking</a:t>
            </a:r>
            <a:br>
              <a:rPr lang="en-US" b="0" i="0" dirty="0">
                <a:solidFill>
                  <a:srgbClr val="BDC1C6"/>
                </a:solidFill>
                <a:effectLst/>
                <a:latin typeface="Roboto" panose="02000000000000000000" pitchFamily="2" charset="0"/>
              </a:rPr>
            </a:br>
            <a:r>
              <a:rPr lang="en-US" b="0" i="0" dirty="0" err="1">
                <a:solidFill>
                  <a:srgbClr val="BDC1C6"/>
                </a:solidFill>
                <a:effectLst/>
                <a:latin typeface="Roboto" panose="02000000000000000000" pitchFamily="2" charset="0"/>
              </a:rPr>
              <a:t>'Cause</a:t>
            </a:r>
            <a:r>
              <a:rPr lang="en-US" b="0" i="0" dirty="0">
                <a:solidFill>
                  <a:srgbClr val="BDC1C6"/>
                </a:solidFill>
                <a:effectLst/>
                <a:latin typeface="Roboto" panose="02000000000000000000" pitchFamily="2" charset="0"/>
              </a:rPr>
              <a:t> with you I'm not broken anymore</a:t>
            </a:r>
          </a:p>
          <a:p>
            <a:pPr algn="l"/>
            <a:r>
              <a:rPr lang="en-US" b="0" i="0" dirty="0">
                <a:solidFill>
                  <a:srgbClr val="BDC1C6"/>
                </a:solidFill>
                <a:effectLst/>
                <a:latin typeface="Roboto" panose="02000000000000000000" pitchFamily="2" charset="0"/>
              </a:rPr>
              <a:t>I'm not broken anymore</a:t>
            </a:r>
          </a:p>
          <a:p>
            <a:pPr algn="l"/>
            <a:r>
              <a:rPr lang="en-US" b="0" i="0" dirty="0">
                <a:solidFill>
                  <a:srgbClr val="9AA0A6"/>
                </a:solidFill>
                <a:effectLst/>
                <a:latin typeface="Roboto" panose="02000000000000000000" pitchFamily="2" charset="0"/>
              </a:rPr>
              <a:t>Source: </a:t>
            </a:r>
            <a:r>
              <a:rPr lang="en-US" b="0" i="0" u="sng" dirty="0" err="1">
                <a:solidFill>
                  <a:srgbClr val="9AA0A6"/>
                </a:solidFill>
                <a:effectLst/>
                <a:latin typeface="Roboto" panose="02000000000000000000" pitchFamily="2" charset="0"/>
                <a:hlinkClick r:id="rId3"/>
              </a:rPr>
              <a:t>LyricFind</a:t>
            </a:r>
            <a:endParaRPr lang="en-US" b="0" i="0" dirty="0">
              <a:solidFill>
                <a:srgbClr val="9AA0A6"/>
              </a:solidFill>
              <a:effectLst/>
              <a:latin typeface="Roboto" panose="02000000000000000000" pitchFamily="2" charset="0"/>
            </a:endParaRPr>
          </a:p>
          <a:p>
            <a:pPr algn="l"/>
            <a:r>
              <a:rPr lang="en-US" b="0" i="0" dirty="0">
                <a:solidFill>
                  <a:srgbClr val="9AA0A6"/>
                </a:solidFill>
                <a:effectLst/>
                <a:latin typeface="Roboto" panose="02000000000000000000" pitchFamily="2" charset="0"/>
              </a:rPr>
              <a:t>Songwriters: Christopher Marsh Lindsey / David Keith Castell / Justin S. Furstenfeld</a:t>
            </a:r>
          </a:p>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24</a:t>
            </a:fld>
            <a:endParaRPr lang="en-US"/>
          </a:p>
        </p:txBody>
      </p:sp>
    </p:spTree>
    <p:extLst>
      <p:ext uri="{BB962C8B-B14F-4D97-AF65-F5344CB8AC3E}">
        <p14:creationId xmlns:p14="http://schemas.microsoft.com/office/powerpoint/2010/main" val="1236512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b="0" i="0" dirty="0">
                <a:solidFill>
                  <a:srgbClr val="E8EAED"/>
                </a:solidFill>
                <a:effectLst/>
                <a:latin typeface="Roboto" panose="02000000000000000000" pitchFamily="2" charset="0"/>
              </a:rPr>
            </a:br>
            <a:r>
              <a:rPr lang="en-US" b="0" i="0" dirty="0">
                <a:solidFill>
                  <a:srgbClr val="E8EAED"/>
                </a:solidFill>
                <a:effectLst/>
                <a:latin typeface="Roboto" panose="02000000000000000000" pitchFamily="2" charset="0"/>
              </a:rPr>
              <a:t>Lyrics</a:t>
            </a:r>
          </a:p>
          <a:p>
            <a:pPr algn="l"/>
            <a:r>
              <a:rPr lang="en-US" b="0" i="0" dirty="0">
                <a:solidFill>
                  <a:srgbClr val="BDC1C6"/>
                </a:solidFill>
                <a:effectLst/>
                <a:latin typeface="Roboto" panose="02000000000000000000" pitchFamily="2" charset="0"/>
              </a:rPr>
              <a:t>It's not simple to say</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Most days I don't recognize me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These shoes and this apron</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That place and its patrons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Have taken more than I gave '</a:t>
            </a:r>
            <a:r>
              <a:rPr lang="en-US" b="0" i="0" dirty="0" err="1">
                <a:solidFill>
                  <a:srgbClr val="BDC1C6"/>
                </a:solidFill>
                <a:effectLst/>
                <a:latin typeface="Roboto" panose="02000000000000000000" pitchFamily="2" charset="0"/>
              </a:rPr>
              <a:t>em</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It's not easy to know</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I'm not anything like I used to be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Although it's true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was never attention’s sweet center</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 still remember that girl</a:t>
            </a:r>
          </a:p>
          <a:p>
            <a:pPr algn="l"/>
            <a:r>
              <a:rPr lang="en-US" b="0" i="0" dirty="0">
                <a:solidFill>
                  <a:srgbClr val="BDC1C6"/>
                </a:solidFill>
                <a:effectLst/>
                <a:latin typeface="Roboto" panose="02000000000000000000" pitchFamily="2" charset="0"/>
              </a:rPr>
              <a:t>She's imperfect but she tries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She is good but she lies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She is hard on herself</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She is broken and won't ask for help</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She is messy but she's kind</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She is lonely most of the time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She is all of this mixed up</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baked in a beautiful pie</a:t>
            </a:r>
          </a:p>
          <a:p>
            <a:pPr algn="l"/>
            <a:r>
              <a:rPr lang="en-US" b="0" i="0" dirty="0">
                <a:solidFill>
                  <a:srgbClr val="BDC1C6"/>
                </a:solidFill>
                <a:effectLst/>
                <a:latin typeface="Roboto" panose="02000000000000000000" pitchFamily="2" charset="0"/>
              </a:rPr>
              <a:t>She is gone but she used to be mine</a:t>
            </a:r>
          </a:p>
          <a:p>
            <a:pPr algn="l"/>
            <a:r>
              <a:rPr lang="en-US" b="0" i="0" dirty="0">
                <a:solidFill>
                  <a:srgbClr val="BDC1C6"/>
                </a:solidFill>
                <a:effectLst/>
                <a:latin typeface="Roboto" panose="02000000000000000000" pitchFamily="2" charset="0"/>
              </a:rPr>
              <a:t>It's not what I asked for</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Sometimes life just slips in through a back door</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carves out a person</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makes you believe it's all true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now I've got you</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you're not what I asked for</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If I'm honest I know I would give it all back</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For a chance to start over</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rewrite an ending or two</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For the girl that I knew</a:t>
            </a:r>
          </a:p>
          <a:p>
            <a:pPr algn="l"/>
            <a:r>
              <a:rPr lang="en-US" b="0" i="0" dirty="0">
                <a:solidFill>
                  <a:srgbClr val="BDC1C6"/>
                </a:solidFill>
                <a:effectLst/>
                <a:latin typeface="Roboto" panose="02000000000000000000" pitchFamily="2" charset="0"/>
              </a:rPr>
              <a:t>Who be reckless just enough</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Who can hurt but</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Who learns how to toughen up when she's bruised</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gets used by a man who can't love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And then she'll get stuck and be scared</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Of the life that's inside her</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Growing stronger each day</a:t>
            </a:r>
            <a:br>
              <a:rPr lang="en-US" b="0" i="0" dirty="0">
                <a:solidFill>
                  <a:srgbClr val="BDC1C6"/>
                </a:solidFill>
                <a:effectLst/>
                <a:latin typeface="Roboto" panose="02000000000000000000" pitchFamily="2" charset="0"/>
              </a:rPr>
            </a:br>
            <a:r>
              <a:rPr lang="en-US" b="0" i="0" dirty="0" err="1">
                <a:solidFill>
                  <a:srgbClr val="BDC1C6"/>
                </a:solidFill>
                <a:effectLst/>
                <a:latin typeface="Roboto" panose="02000000000000000000" pitchFamily="2" charset="0"/>
              </a:rPr>
              <a:t>'Til</a:t>
            </a:r>
            <a:r>
              <a:rPr lang="en-US" b="0" i="0" dirty="0">
                <a:solidFill>
                  <a:srgbClr val="BDC1C6"/>
                </a:solidFill>
                <a:effectLst/>
                <a:latin typeface="Roboto" panose="02000000000000000000" pitchFamily="2" charset="0"/>
              </a:rPr>
              <a:t> it finally reminds her</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To fight just a little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To bring back the fire in her eyes</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That's been gone but it used to be mine</a:t>
            </a:r>
          </a:p>
          <a:p>
            <a:pPr algn="l"/>
            <a:r>
              <a:rPr lang="en-US" b="0" i="0" dirty="0">
                <a:solidFill>
                  <a:srgbClr val="BDC1C6"/>
                </a:solidFill>
                <a:effectLst/>
                <a:latin typeface="Roboto" panose="02000000000000000000" pitchFamily="2" charset="0"/>
              </a:rPr>
              <a:t>Used to be mine</a:t>
            </a:r>
          </a:p>
          <a:p>
            <a:pPr algn="l"/>
            <a:r>
              <a:rPr lang="en-US" b="0" i="0" dirty="0">
                <a:solidFill>
                  <a:srgbClr val="BDC1C6"/>
                </a:solidFill>
                <a:effectLst/>
                <a:latin typeface="Roboto" panose="02000000000000000000" pitchFamily="2" charset="0"/>
              </a:rPr>
              <a:t>She is messy but she's kind</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She is lonely most of the time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She is all of this mixed up and baked in a beautiful pie</a:t>
            </a:r>
            <a:br>
              <a:rPr lang="en-US" b="0" i="0" dirty="0">
                <a:solidFill>
                  <a:srgbClr val="BDC1C6"/>
                </a:solidFill>
                <a:effectLst/>
                <a:latin typeface="Roboto" panose="02000000000000000000" pitchFamily="2" charset="0"/>
              </a:rPr>
            </a:br>
            <a:r>
              <a:rPr lang="en-US" b="0" i="0" dirty="0">
                <a:solidFill>
                  <a:srgbClr val="BDC1C6"/>
                </a:solidFill>
                <a:effectLst/>
                <a:latin typeface="Roboto" panose="02000000000000000000" pitchFamily="2" charset="0"/>
              </a:rPr>
              <a:t>She is gone but she used to be mine</a:t>
            </a:r>
          </a:p>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25</a:t>
            </a:fld>
            <a:endParaRPr lang="en-US"/>
          </a:p>
        </p:txBody>
      </p:sp>
    </p:spTree>
    <p:extLst>
      <p:ext uri="{BB962C8B-B14F-4D97-AF65-F5344CB8AC3E}">
        <p14:creationId xmlns:p14="http://schemas.microsoft.com/office/powerpoint/2010/main" val="4234621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mental illness is not pathological at all. (And sometimes it is.)</a:t>
            </a:r>
          </a:p>
          <a:p>
            <a:r>
              <a:rPr lang="en-US" dirty="0"/>
              <a:t>How many people are pathologized for their spiritual gifts and sensitivities? </a:t>
            </a:r>
          </a:p>
        </p:txBody>
      </p:sp>
      <p:sp>
        <p:nvSpPr>
          <p:cNvPr id="4" name="Slide Number Placeholder 3"/>
          <p:cNvSpPr>
            <a:spLocks noGrp="1"/>
          </p:cNvSpPr>
          <p:nvPr>
            <p:ph type="sldNum" sz="quarter" idx="5"/>
          </p:nvPr>
        </p:nvSpPr>
        <p:spPr/>
        <p:txBody>
          <a:bodyPr/>
          <a:lstStyle/>
          <a:p>
            <a:fld id="{8E7E3E84-C102-44C0-91AA-737C6B04484B}" type="slidenum">
              <a:rPr lang="en-US" smtClean="0"/>
              <a:t>26</a:t>
            </a:fld>
            <a:endParaRPr lang="en-US"/>
          </a:p>
        </p:txBody>
      </p:sp>
    </p:spTree>
    <p:extLst>
      <p:ext uri="{BB962C8B-B14F-4D97-AF65-F5344CB8AC3E}">
        <p14:creationId xmlns:p14="http://schemas.microsoft.com/office/powerpoint/2010/main" val="1172669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Tantra is a practice of presence. </a:t>
            </a:r>
          </a:p>
          <a:p>
            <a:r>
              <a:rPr lang="en-US" dirty="0"/>
              <a:t>Jeff is a Tantrika, Yogi, and Reiki Master who has been meditating, cultivating presence, and perceiving energy differently since he was six. </a:t>
            </a:r>
          </a:p>
          <a:p>
            <a:r>
              <a:rPr lang="en-US" dirty="0"/>
              <a:t>But the DSM V does not know what to do with spiritual sensitives. </a:t>
            </a:r>
          </a:p>
          <a:p>
            <a:r>
              <a:rPr lang="en-US" dirty="0"/>
              <a:t>What do you get when you cross a Wounded Healer with a Mystic? You get Jeff. </a:t>
            </a:r>
          </a:p>
          <a:p>
            <a:r>
              <a:rPr lang="en-US" dirty="0"/>
              <a:t>Disability? More like, “This ability.”</a:t>
            </a:r>
          </a:p>
        </p:txBody>
      </p:sp>
      <p:sp>
        <p:nvSpPr>
          <p:cNvPr id="4" name="Slide Number Placeholder 3"/>
          <p:cNvSpPr>
            <a:spLocks noGrp="1"/>
          </p:cNvSpPr>
          <p:nvPr>
            <p:ph type="sldNum" sz="quarter" idx="5"/>
          </p:nvPr>
        </p:nvSpPr>
        <p:spPr/>
        <p:txBody>
          <a:bodyPr/>
          <a:lstStyle/>
          <a:p>
            <a:fld id="{8E7E3E84-C102-44C0-91AA-737C6B04484B}" type="slidenum">
              <a:rPr lang="en-US" smtClean="0"/>
              <a:t>27</a:t>
            </a:fld>
            <a:endParaRPr lang="en-US"/>
          </a:p>
        </p:txBody>
      </p:sp>
    </p:spTree>
    <p:extLst>
      <p:ext uri="{BB962C8B-B14F-4D97-AF65-F5344CB8AC3E}">
        <p14:creationId xmlns:p14="http://schemas.microsoft.com/office/powerpoint/2010/main" val="2748675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do the faster Cat Stevens version. It has lyrics printed on the screen, or you can follow on p. 38 (but the pace is going to be a bit faster.) Please stand as you are able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28</a:t>
            </a:fld>
            <a:endParaRPr lang="en-US"/>
          </a:p>
        </p:txBody>
      </p:sp>
    </p:spTree>
    <p:extLst>
      <p:ext uri="{BB962C8B-B14F-4D97-AF65-F5344CB8AC3E}">
        <p14:creationId xmlns:p14="http://schemas.microsoft.com/office/powerpoint/2010/main" val="13652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29</a:t>
            </a:fld>
            <a:endParaRPr lang="en-US"/>
          </a:p>
        </p:txBody>
      </p:sp>
    </p:spTree>
    <p:extLst>
      <p:ext uri="{BB962C8B-B14F-4D97-AF65-F5344CB8AC3E}">
        <p14:creationId xmlns:p14="http://schemas.microsoft.com/office/powerpoint/2010/main" val="525533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30</a:t>
            </a:fld>
            <a:endParaRPr lang="en-US"/>
          </a:p>
        </p:txBody>
      </p:sp>
    </p:spTree>
    <p:extLst>
      <p:ext uri="{BB962C8B-B14F-4D97-AF65-F5344CB8AC3E}">
        <p14:creationId xmlns:p14="http://schemas.microsoft.com/office/powerpoint/2010/main" val="2040776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Greeks believed that one’s reflection on the surface of a pool of water revealed one’s soul. But </a:t>
            </a:r>
            <a:r>
              <a:rPr lang="en-US" u="sng" dirty="0"/>
              <a:t>it was Roman artisans who actually learned to manufacture mirrors from polished metal surfaces, and believed their gods observed souls through these devices. To damage a mirror was considered so disrespectful that people thought it compelled the gods to rain bad luck on anyone so careless.</a:t>
            </a:r>
          </a:p>
          <a:p>
            <a:endParaRPr lang="en-US" dirty="0"/>
          </a:p>
          <a:p>
            <a:r>
              <a:rPr lang="en-US" i="1" u="sng" dirty="0"/>
              <a:t>Around the third century mirrors were being made from glass, and breakage became a lot more commonplace. But the Romans did not believe that the ensuing bad luck would last forever. </a:t>
            </a:r>
            <a:r>
              <a:rPr lang="en-US" i="1" u="sng" dirty="0">
                <a:solidFill>
                  <a:srgbClr val="C00000"/>
                </a:solidFill>
              </a:rPr>
              <a:t>They believed that the body renewed itself every seven years</a:t>
            </a:r>
            <a:r>
              <a:rPr lang="en-US" dirty="0">
                <a:solidFill>
                  <a:srgbClr val="C00000"/>
                </a:solidFill>
              </a:rPr>
              <a:t>.</a:t>
            </a:r>
          </a:p>
          <a:p>
            <a:endParaRPr lang="en-US" dirty="0"/>
          </a:p>
          <a:p>
            <a:r>
              <a:rPr lang="en-US" dirty="0"/>
              <a:t>The belief that good luck would eventually return was surely comforting, and people have always tended to believe things that make them feel good, even when untrue.</a:t>
            </a:r>
          </a:p>
          <a:p>
            <a:endParaRPr lang="en-US" dirty="0"/>
          </a:p>
          <a:p>
            <a:r>
              <a:rPr lang="en-US" dirty="0"/>
              <a:t>Isn’t it amazing that the Romans believed (correctly) that the body renewed itself every 7 years? How did they </a:t>
            </a:r>
            <a:r>
              <a:rPr lang="en-US"/>
              <a:t>know that?</a:t>
            </a:r>
          </a:p>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32</a:t>
            </a:fld>
            <a:endParaRPr lang="en-US"/>
          </a:p>
        </p:txBody>
      </p:sp>
    </p:spTree>
    <p:extLst>
      <p:ext uri="{BB962C8B-B14F-4D97-AF65-F5344CB8AC3E}">
        <p14:creationId xmlns:p14="http://schemas.microsoft.com/office/powerpoint/2010/main" val="173472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reading by Cynthia </a:t>
            </a:r>
            <a:r>
              <a:rPr lang="en-US" dirty="0" err="1"/>
              <a:t>Occelli</a:t>
            </a:r>
            <a:endParaRPr lang="en-US" dirty="0"/>
          </a:p>
          <a:p>
            <a:endParaRPr lang="en-US" dirty="0"/>
          </a:p>
          <a:p>
            <a:r>
              <a:rPr lang="en-US" dirty="0"/>
              <a:t>Let’s pause to absorb and consider Ms. </a:t>
            </a:r>
            <a:r>
              <a:rPr lang="en-US" dirty="0" err="1"/>
              <a:t>Occelli’s</a:t>
            </a:r>
            <a:r>
              <a:rPr lang="en-US" dirty="0"/>
              <a:t> astute observation. </a:t>
            </a:r>
          </a:p>
          <a:p>
            <a:r>
              <a:rPr lang="en-US" dirty="0"/>
              <a:t>(1 minute, and then bell.)</a:t>
            </a:r>
          </a:p>
        </p:txBody>
      </p:sp>
      <p:sp>
        <p:nvSpPr>
          <p:cNvPr id="4" name="Slide Number Placeholder 3"/>
          <p:cNvSpPr>
            <a:spLocks noGrp="1"/>
          </p:cNvSpPr>
          <p:nvPr>
            <p:ph type="sldNum" sz="quarter" idx="5"/>
          </p:nvPr>
        </p:nvSpPr>
        <p:spPr/>
        <p:txBody>
          <a:bodyPr/>
          <a:lstStyle/>
          <a:p>
            <a:fld id="{8E7E3E84-C102-44C0-91AA-737C6B04484B}" type="slidenum">
              <a:rPr lang="en-US" smtClean="0"/>
              <a:t>4</a:t>
            </a:fld>
            <a:endParaRPr lang="en-US"/>
          </a:p>
        </p:txBody>
      </p:sp>
    </p:spTree>
    <p:extLst>
      <p:ext uri="{BB962C8B-B14F-4D97-AF65-F5344CB8AC3E}">
        <p14:creationId xmlns:p14="http://schemas.microsoft.com/office/powerpoint/2010/main" val="191331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33</a:t>
            </a:fld>
            <a:endParaRPr lang="en-US"/>
          </a:p>
        </p:txBody>
      </p:sp>
    </p:spTree>
    <p:extLst>
      <p:ext uri="{BB962C8B-B14F-4D97-AF65-F5344CB8AC3E}">
        <p14:creationId xmlns:p14="http://schemas.microsoft.com/office/powerpoint/2010/main" val="1673171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Yogic tradition, the anterior fontanelle is the location of the Crown Chakra, which is the connection between a person and their divinity. Divine light passes down through the crown chakra, descends the spine, and exits through the root chakra (base of the spine) into the Earth. Earth energy comes in from the root chakra (base of the spine,) ascends the spine, and leaves through the crown chakra. </a:t>
            </a:r>
          </a:p>
          <a:p>
            <a:endParaRPr lang="en-US" dirty="0"/>
          </a:p>
          <a:p>
            <a:r>
              <a:rPr lang="en-US" dirty="0"/>
              <a:t>Infants sleep a lot in their first year, and it is said that as they come with their crown fully open, they are still connected to the spirit world. As their fontanelle closes, they spend more and more time awake to this place, in this 3-D material world.  As people near a natural death, they begin to  revert to the more infant-like sleep cycles until they return completely to spirit.</a:t>
            </a:r>
          </a:p>
          <a:p>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35</a:t>
            </a:fld>
            <a:endParaRPr lang="en-US"/>
          </a:p>
        </p:txBody>
      </p:sp>
    </p:spTree>
    <p:extLst>
      <p:ext uri="{BB962C8B-B14F-4D97-AF65-F5344CB8AC3E}">
        <p14:creationId xmlns:p14="http://schemas.microsoft.com/office/powerpoint/2010/main" val="4009790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nothing if not cheeky. </a:t>
            </a:r>
          </a:p>
          <a:p>
            <a:r>
              <a:rPr lang="en-US" dirty="0"/>
              <a:t> </a:t>
            </a:r>
          </a:p>
          <a:p>
            <a:r>
              <a:rPr lang="en-US" dirty="0"/>
              <a:t>I do find it ironic that the fontanelle cracks and the gluteal cleft are both located at the terminal chakras.  </a:t>
            </a:r>
          </a:p>
          <a:p>
            <a:r>
              <a:rPr lang="en-US" dirty="0"/>
              <a:t>“Where the light enters us,” indeed. </a:t>
            </a:r>
            <a:r>
              <a:rPr lang="en-US" dirty="0">
                <a:sym typeface="Wingdings" panose="05000000000000000000" pitchFamily="2" charset="2"/>
              </a:rPr>
              <a:t></a:t>
            </a:r>
          </a:p>
          <a:p>
            <a:endParaRPr lang="en-US" dirty="0">
              <a:sym typeface="Wingdings" panose="05000000000000000000" pitchFamily="2" charset="2"/>
            </a:endParaRPr>
          </a:p>
          <a:p>
            <a:r>
              <a:rPr lang="en-US" dirty="0">
                <a:sym typeface="Wingdings" panose="05000000000000000000" pitchFamily="2" charset="2"/>
              </a:rPr>
              <a:t>I hope you have enjoyed this compilation, and it has given you food for thought.  </a:t>
            </a:r>
          </a:p>
          <a:p>
            <a:r>
              <a:rPr lang="en-US" dirty="0">
                <a:sym typeface="Wingdings" panose="05000000000000000000" pitchFamily="2" charset="2"/>
              </a:rPr>
              <a:t>No need to be perfect. Just be perfectly YOU.</a:t>
            </a:r>
          </a:p>
          <a:p>
            <a:r>
              <a:rPr lang="en-US" dirty="0">
                <a:sym typeface="Wingdings" panose="05000000000000000000" pitchFamily="2" charset="2"/>
              </a:rPr>
              <a:t>Namaste.</a:t>
            </a:r>
            <a:endParaRPr lang="en-US" dirty="0"/>
          </a:p>
        </p:txBody>
      </p:sp>
      <p:sp>
        <p:nvSpPr>
          <p:cNvPr id="4" name="Slide Number Placeholder 3"/>
          <p:cNvSpPr>
            <a:spLocks noGrp="1"/>
          </p:cNvSpPr>
          <p:nvPr>
            <p:ph type="sldNum" sz="quarter" idx="5"/>
          </p:nvPr>
        </p:nvSpPr>
        <p:spPr/>
        <p:txBody>
          <a:bodyPr/>
          <a:lstStyle/>
          <a:p>
            <a:fld id="{8E7E3E84-C102-44C0-91AA-737C6B04484B}" type="slidenum">
              <a:rPr lang="en-US" smtClean="0"/>
              <a:t>36</a:t>
            </a:fld>
            <a:endParaRPr lang="en-US"/>
          </a:p>
        </p:txBody>
      </p:sp>
    </p:spTree>
    <p:extLst>
      <p:ext uri="{BB962C8B-B14F-4D97-AF65-F5344CB8AC3E}">
        <p14:creationId xmlns:p14="http://schemas.microsoft.com/office/powerpoint/2010/main" val="1051998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Song starts at 0:13</a:t>
            </a:r>
          </a:p>
          <a:p>
            <a:r>
              <a:rPr lang="en-US" dirty="0"/>
              <a:t>Taper out with volume (</a:t>
            </a:r>
            <a:r>
              <a:rPr lang="en-US" dirty="0" err="1"/>
              <a:t>Fn</a:t>
            </a:r>
            <a:r>
              <a:rPr lang="en-US" dirty="0"/>
              <a:t>/F3) if collection is done quickly.</a:t>
            </a:r>
          </a:p>
        </p:txBody>
      </p:sp>
      <p:sp>
        <p:nvSpPr>
          <p:cNvPr id="4" name="Slide Number Placeholder 3"/>
          <p:cNvSpPr>
            <a:spLocks noGrp="1"/>
          </p:cNvSpPr>
          <p:nvPr>
            <p:ph type="sldNum" sz="quarter" idx="5"/>
          </p:nvPr>
        </p:nvSpPr>
        <p:spPr/>
        <p:txBody>
          <a:bodyPr/>
          <a:lstStyle/>
          <a:p>
            <a:fld id="{8E7E3E84-C102-44C0-91AA-737C6B04484B}" type="slidenum">
              <a:rPr lang="en-US" smtClean="0"/>
              <a:t>5</a:t>
            </a:fld>
            <a:endParaRPr lang="en-US"/>
          </a:p>
        </p:txBody>
      </p:sp>
    </p:spTree>
    <p:extLst>
      <p:ext uri="{BB962C8B-B14F-4D97-AF65-F5344CB8AC3E}">
        <p14:creationId xmlns:p14="http://schemas.microsoft.com/office/powerpoint/2010/main" val="896168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February 11</a:t>
            </a:r>
          </a:p>
          <a:p>
            <a:r>
              <a:rPr lang="en-US" dirty="0"/>
              <a:t>Donna Pirnat</a:t>
            </a:r>
          </a:p>
          <a:p>
            <a:r>
              <a:rPr lang="en-US" dirty="0"/>
              <a:t>Our Beautiful Broken-ness</a:t>
            </a:r>
          </a:p>
          <a:p>
            <a:endParaRPr lang="en-US" dirty="0"/>
          </a:p>
          <a:p>
            <a:r>
              <a:rPr lang="en-US" dirty="0"/>
              <a:t>That strange bird, Donna Pirnat, is going off on one of her</a:t>
            </a:r>
          </a:p>
          <a:p>
            <a:r>
              <a:rPr lang="en-US" dirty="0"/>
              <a:t>tangents again. Something about bowls with cracks, inner</a:t>
            </a:r>
          </a:p>
          <a:p>
            <a:r>
              <a:rPr lang="en-US" dirty="0"/>
              <a:t>light, gold, Wabi Sabi, and rocks. The New Yorker says of Our</a:t>
            </a:r>
          </a:p>
          <a:p>
            <a:r>
              <a:rPr lang="en-US" dirty="0"/>
              <a:t>Beautiful Broken-ness, "An amazing feast for the eyes, ears,</a:t>
            </a:r>
          </a:p>
          <a:p>
            <a:r>
              <a:rPr lang="en-US" dirty="0"/>
              <a:t>and soul!" (No, it didn't.) But come anyway. You'll crack a</a:t>
            </a:r>
          </a:p>
          <a:p>
            <a:r>
              <a:rPr lang="en-US" dirty="0"/>
              <a:t>smile.</a:t>
            </a:r>
          </a:p>
          <a:p>
            <a:endParaRPr lang="en-US" dirty="0"/>
          </a:p>
          <a:p>
            <a:r>
              <a:rPr lang="en-US" dirty="0"/>
              <a:t>I’m going to do that disjointed thing I do. I have been captivated for the last couple of years with the imagery and symbolism of broken things: both objects and people, as well as their relationship with light and dark, and judgements about good and bad.</a:t>
            </a:r>
          </a:p>
          <a:p>
            <a:r>
              <a:rPr lang="en-US" dirty="0"/>
              <a:t>Since UU is a place, according to the bumper sticker I was given, where “All your answers will be questioned,” I am bringing this to you, for your unique perspective and input. Jeff and I are all about each of us having an important piece of the puzzle to share, and I will be leaving time at the end of this presentation for you to tell me what it all means.  Feel into it.  Your intuition knows.</a:t>
            </a:r>
          </a:p>
        </p:txBody>
      </p:sp>
      <p:sp>
        <p:nvSpPr>
          <p:cNvPr id="4" name="Slide Number Placeholder 3"/>
          <p:cNvSpPr>
            <a:spLocks noGrp="1"/>
          </p:cNvSpPr>
          <p:nvPr>
            <p:ph type="sldNum" sz="quarter" idx="5"/>
          </p:nvPr>
        </p:nvSpPr>
        <p:spPr/>
        <p:txBody>
          <a:bodyPr/>
          <a:lstStyle/>
          <a:p>
            <a:fld id="{8E7E3E84-C102-44C0-91AA-737C6B04484B}" type="slidenum">
              <a:rPr lang="en-US" smtClean="0"/>
              <a:t>6</a:t>
            </a:fld>
            <a:endParaRPr lang="en-US"/>
          </a:p>
        </p:txBody>
      </p:sp>
    </p:spTree>
    <p:extLst>
      <p:ext uri="{BB962C8B-B14F-4D97-AF65-F5344CB8AC3E}">
        <p14:creationId xmlns:p14="http://schemas.microsoft.com/office/powerpoint/2010/main" val="1374175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(read aloud) I’d like to start with  The Parable of Two Flower Vases</a:t>
            </a:r>
          </a:p>
          <a:p>
            <a:endParaRPr lang="en-US" dirty="0"/>
          </a:p>
          <a:p>
            <a:r>
              <a:rPr lang="en-US" dirty="0"/>
              <a:t>“[L]et us suppose that there are two flower vases made of fine China. Both are intricately carved and of comparable value, elegance, and beauty. Then a wind blows, and one of them falls from its stand and is broken into pieces.</a:t>
            </a:r>
          </a:p>
          <a:p>
            <a:endParaRPr lang="en-US" dirty="0"/>
          </a:p>
          <a:p>
            <a:r>
              <a:rPr lang="en-US" dirty="0"/>
              <a:t>An expert from a distant land is called. Painstakingly, step by step, the expert glues the pieces back together. Soon the broken vase is intact again, can hold water without leaking, is unblemished to almost all who see it.</a:t>
            </a:r>
          </a:p>
          <a:p>
            <a:endParaRPr lang="en-US" dirty="0"/>
          </a:p>
          <a:p>
            <a:r>
              <a:rPr lang="en-US" dirty="0"/>
              <a:t>Yet this vase is now different from the other one. The lines along which it had broken, a subtle reminder of yesterday, will always remain discernible to an experienced eye.</a:t>
            </a:r>
          </a:p>
          <a:p>
            <a:endParaRPr lang="en-US" dirty="0"/>
          </a:p>
          <a:p>
            <a:r>
              <a:rPr lang="en-US" dirty="0"/>
              <a:t>However, it will have a certain wisdom, since </a:t>
            </a:r>
            <a:r>
              <a:rPr lang="en-US" i="1" dirty="0"/>
              <a:t>it knows something that the vase that has never been broken does not</a:t>
            </a:r>
            <a:r>
              <a:rPr lang="en-US" dirty="0"/>
              <a:t>: it knows what it is to break, and what it is to come together again.”  (pause)</a:t>
            </a:r>
          </a:p>
          <a:p>
            <a:endParaRPr lang="en-US" dirty="0"/>
          </a:p>
          <a:p>
            <a:r>
              <a:rPr lang="en-US" dirty="0"/>
              <a:t>I found this parable  in an article on listeningtowar.com talking about combat veterans, and the </a:t>
            </a:r>
            <a:r>
              <a:rPr lang="en-US" dirty="0" err="1"/>
              <a:t>ptsd</a:t>
            </a:r>
            <a:r>
              <a:rPr lang="en-US" dirty="0"/>
              <a:t> many of them struggle with. A line that stood out to me said, </a:t>
            </a:r>
            <a:r>
              <a:rPr lang="en-US" i="1" dirty="0"/>
              <a:t>“It is possible to know what it means to break apart….and to know what it is to come together again,” and though it may be “a knowledge that none of us wishes for… it is a knowledge that some of us, once endowed with it, can eventually find a way to use meaningfully and hopefully. “ </a:t>
            </a:r>
          </a:p>
          <a:p>
            <a:r>
              <a:rPr lang="en-US" dirty="0"/>
              <a:t>And it occurs to me that each of us have those moments that we would not have asked for, and that we must learn to transform into resiliency and meaning.</a:t>
            </a:r>
          </a:p>
        </p:txBody>
      </p:sp>
      <p:sp>
        <p:nvSpPr>
          <p:cNvPr id="4" name="Slide Number Placeholder 3"/>
          <p:cNvSpPr>
            <a:spLocks noGrp="1"/>
          </p:cNvSpPr>
          <p:nvPr>
            <p:ph type="sldNum" sz="quarter" idx="5"/>
          </p:nvPr>
        </p:nvSpPr>
        <p:spPr/>
        <p:txBody>
          <a:bodyPr/>
          <a:lstStyle/>
          <a:p>
            <a:fld id="{8E7E3E84-C102-44C0-91AA-737C6B04484B}" type="slidenum">
              <a:rPr lang="en-US" smtClean="0"/>
              <a:t>7</a:t>
            </a:fld>
            <a:endParaRPr lang="en-US"/>
          </a:p>
        </p:txBody>
      </p:sp>
    </p:spTree>
    <p:extLst>
      <p:ext uri="{BB962C8B-B14F-4D97-AF65-F5344CB8AC3E}">
        <p14:creationId xmlns:p14="http://schemas.microsoft.com/office/powerpoint/2010/main" val="539681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Sculptor Paige Bradley says on her website that the curators of the art shows were tired of seeing the human form. They were demanding something more… a fresh perspective. Boy, did she give it to them.</a:t>
            </a:r>
          </a:p>
        </p:txBody>
      </p:sp>
      <p:sp>
        <p:nvSpPr>
          <p:cNvPr id="4" name="Slide Number Placeholder 3"/>
          <p:cNvSpPr>
            <a:spLocks noGrp="1"/>
          </p:cNvSpPr>
          <p:nvPr>
            <p:ph type="sldNum" sz="quarter" idx="5"/>
          </p:nvPr>
        </p:nvSpPr>
        <p:spPr/>
        <p:txBody>
          <a:bodyPr/>
          <a:lstStyle/>
          <a:p>
            <a:fld id="{8E7E3E84-C102-44C0-91AA-737C6B04484B}" type="slidenum">
              <a:rPr lang="en-US" smtClean="0"/>
              <a:t>8</a:t>
            </a:fld>
            <a:endParaRPr lang="en-US"/>
          </a:p>
        </p:txBody>
      </p:sp>
    </p:spTree>
    <p:extLst>
      <p:ext uri="{BB962C8B-B14F-4D97-AF65-F5344CB8AC3E}">
        <p14:creationId xmlns:p14="http://schemas.microsoft.com/office/powerpoint/2010/main" val="451482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try to imagine this sculpture before she broke it. How much more meaning does it have now, with the breaks and light in it? Truly transformed, right?</a:t>
            </a:r>
          </a:p>
        </p:txBody>
      </p:sp>
      <p:sp>
        <p:nvSpPr>
          <p:cNvPr id="4" name="Slide Number Placeholder 3"/>
          <p:cNvSpPr>
            <a:spLocks noGrp="1"/>
          </p:cNvSpPr>
          <p:nvPr>
            <p:ph type="sldNum" sz="quarter" idx="5"/>
          </p:nvPr>
        </p:nvSpPr>
        <p:spPr/>
        <p:txBody>
          <a:bodyPr/>
          <a:lstStyle/>
          <a:p>
            <a:fld id="{8E7E3E84-C102-44C0-91AA-737C6B04484B}" type="slidenum">
              <a:rPr lang="en-US" smtClean="0"/>
              <a:t>9</a:t>
            </a:fld>
            <a:endParaRPr lang="en-US"/>
          </a:p>
        </p:txBody>
      </p:sp>
    </p:spTree>
    <p:extLst>
      <p:ext uri="{BB962C8B-B14F-4D97-AF65-F5344CB8AC3E}">
        <p14:creationId xmlns:p14="http://schemas.microsoft.com/office/powerpoint/2010/main" val="4094682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Japanese art of Kintsugi is built on the idea that in embracing flaws and imperfections,  you can create an even stronger, more beautiful piece of art. </a:t>
            </a:r>
          </a:p>
          <a:p>
            <a:r>
              <a:rPr lang="en-US" dirty="0"/>
              <a:t>Every break is unique, and instead of repairing the item like new, you actually highlight the “scars” as part of the design.  </a:t>
            </a:r>
          </a:p>
          <a:p>
            <a:r>
              <a:rPr lang="en-US" dirty="0"/>
              <a:t>Using this a s metaphor for healing ourselves, teaches us that sometimes in the process of repairing things that have broken, we actually create something more unique, beautiful, and resilient.</a:t>
            </a:r>
          </a:p>
        </p:txBody>
      </p:sp>
      <p:sp>
        <p:nvSpPr>
          <p:cNvPr id="4" name="Slide Number Placeholder 3"/>
          <p:cNvSpPr>
            <a:spLocks noGrp="1"/>
          </p:cNvSpPr>
          <p:nvPr>
            <p:ph type="sldNum" sz="quarter" idx="5"/>
          </p:nvPr>
        </p:nvSpPr>
        <p:spPr/>
        <p:txBody>
          <a:bodyPr/>
          <a:lstStyle/>
          <a:p>
            <a:fld id="{8E7E3E84-C102-44C0-91AA-737C6B04484B}" type="slidenum">
              <a:rPr lang="en-US" smtClean="0"/>
              <a:t>10</a:t>
            </a:fld>
            <a:endParaRPr lang="en-US"/>
          </a:p>
        </p:txBody>
      </p:sp>
    </p:spTree>
    <p:extLst>
      <p:ext uri="{BB962C8B-B14F-4D97-AF65-F5344CB8AC3E}">
        <p14:creationId xmlns:p14="http://schemas.microsoft.com/office/powerpoint/2010/main" val="1099633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838200" y="1122363"/>
            <a:ext cx="9829800" cy="2387600"/>
          </a:xfrm>
        </p:spPr>
        <p:txBody>
          <a:bodyPr anchor="b">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838200" y="3602038"/>
            <a:ext cx="98298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838200" y="136525"/>
            <a:ext cx="2743200" cy="365125"/>
          </a:xfrm>
        </p:spPr>
        <p:txBody>
          <a:bodyPr/>
          <a:lstStyle>
            <a:lvl1pPr algn="l">
              <a:defRPr/>
            </a:lvl1pPr>
          </a:lstStyle>
          <a:p>
            <a:fld id="{9549D6DC-E1CB-4874-BF52-C3407230D20E}" type="datetime1">
              <a:rPr lang="en-US" smtClean="0"/>
              <a:t>2/12/2024</a:t>
            </a:fld>
            <a:endParaRPr lang="en-US"/>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838200"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2054491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F7701D81-C4B9-4A87-89A7-22E29E6C9200}" type="datetime1">
              <a:rPr lang="en-US" smtClean="0"/>
              <a:t>2/12/2024</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443204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8724900" y="731520"/>
            <a:ext cx="2628900" cy="537807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838200" y="731520"/>
            <a:ext cx="7734300" cy="53780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EE307718-69F7-427E-95A3-C1246AF46913}" type="datetime1">
              <a:rPr lang="en-US" smtClean="0"/>
              <a:t>2/12/2024</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2810882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p:txBody>
          <a:bodyPr/>
          <a:lstStyle/>
          <a:p>
            <a:fld id="{48913E51-B7F7-4C24-B8E3-5471755DC0E0}" type="datetime1">
              <a:rPr lang="en-US" smtClean="0"/>
              <a:t>2/12/2024</a:t>
            </a:fld>
            <a:endParaRPr lang="en-US"/>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3673255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831850" y="1709738"/>
            <a:ext cx="10515600" cy="2852737"/>
          </a:xfrm>
        </p:spPr>
        <p:txBody>
          <a:bodyPr anchor="b">
            <a:normAutofit/>
          </a:bodyPr>
          <a:lstStyle>
            <a:lvl1pPr>
              <a:defRPr sz="5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831850" y="4589463"/>
            <a:ext cx="10515600" cy="1500187"/>
          </a:xfrm>
        </p:spPr>
        <p:txBody>
          <a:bodyPr>
            <a:normAutofit/>
          </a:bodyPr>
          <a:lstStyle>
            <a:lvl1pPr marL="0" indent="0">
              <a:buNone/>
              <a:defRPr sz="2000">
                <a:solidFill>
                  <a:schemeClr val="tx2">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DA91A59F-D956-4598-A3C1-AE72A5387751}" type="datetime1">
              <a:rPr lang="en-US" smtClean="0"/>
              <a:t>2/12/2024</a:t>
            </a:fld>
            <a:endParaRPr lang="en-US" dirty="0"/>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273BAE12-D270-459D-897B-6833652BB167}" type="slidenum">
              <a:rPr lang="en-US" smtClean="0"/>
              <a:t>‹#›</a:t>
            </a:fld>
            <a:endParaRPr lang="en-US" dirty="0"/>
          </a:p>
        </p:txBody>
      </p:sp>
    </p:spTree>
    <p:extLst>
      <p:ext uri="{BB962C8B-B14F-4D97-AF65-F5344CB8AC3E}">
        <p14:creationId xmlns:p14="http://schemas.microsoft.com/office/powerpoint/2010/main" val="4088428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838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6172200" y="2195847"/>
            <a:ext cx="5181600" cy="3981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D70BBD69-7BD3-4731-8064-242619E92CBE}" type="datetime1">
              <a:rPr lang="en-US" smtClean="0"/>
              <a:t>2/12/2024</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1118464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839788" y="731520"/>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839788" y="2149131"/>
            <a:ext cx="5157787"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839788" y="2910625"/>
            <a:ext cx="5157787"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6172200" y="2149131"/>
            <a:ext cx="5183188" cy="693696"/>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6172200" y="2910625"/>
            <a:ext cx="5183188" cy="310056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38BD77D9-239F-488B-9358-023C46BC7084}" type="datetime1">
              <a:rPr lang="en-US" smtClean="0"/>
              <a:t>2/12/2024</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82297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838200" y="731520"/>
            <a:ext cx="1051560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1EE61C24-7140-4FDE-92F3-654C6E2D3C1C}" type="datetime1">
              <a:rPr lang="en-US" smtClean="0"/>
              <a:t>2/12/2024</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4098632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DC4D6ACF-ECB9-4B5F-A429-08B8AC75E8EF}" type="datetime1">
              <a:rPr lang="en-US" smtClean="0"/>
              <a:t>2/12/2024</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552018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839788" y="731520"/>
            <a:ext cx="3932237" cy="2346326"/>
          </a:xfrm>
        </p:spPr>
        <p:txBody>
          <a:bodyPr anchor="b">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731521"/>
            <a:ext cx="6172200" cy="512953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839788" y="3429000"/>
            <a:ext cx="3932237"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788B429B-EE2A-486A-BDB9-0C848B4FAFDD}" type="datetime1">
              <a:rPr lang="en-US" smtClean="0"/>
              <a:t>2/12/2024</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35998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839788" y="731520"/>
            <a:ext cx="3932237" cy="2341564"/>
          </a:xfrm>
        </p:spPr>
        <p:txBody>
          <a:bodyPr anchor="b">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687257"/>
            <a:ext cx="6172200" cy="517379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839788"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8DA5FE4A-CB8D-40AB-BFFC-AAF37EA071CB}" type="datetime1">
              <a:rPr lang="en-US" smtClean="0"/>
              <a:t>2/12/2024</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273BAE12-D270-459D-897B-6833652BB167}" type="slidenum">
              <a:rPr lang="en-US" smtClean="0"/>
              <a:t>‹#›</a:t>
            </a:fld>
            <a:endParaRPr lang="en-US"/>
          </a:p>
        </p:txBody>
      </p:sp>
    </p:spTree>
    <p:extLst>
      <p:ext uri="{BB962C8B-B14F-4D97-AF65-F5344CB8AC3E}">
        <p14:creationId xmlns:p14="http://schemas.microsoft.com/office/powerpoint/2010/main" val="528578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p:nvPr/>
        </p:nvGrpSpPr>
        <p:grpSpPr>
          <a:xfrm>
            <a:off x="572" y="-1"/>
            <a:ext cx="12192000" cy="6857996"/>
            <a:chOff x="572" y="-1"/>
            <a:chExt cx="12192000" cy="6857996"/>
          </a:xfrm>
        </p:grpSpPr>
        <p:cxnSp>
          <p:nvCxnSpPr>
            <p:cNvPr id="9" name="Straight Connector 8">
              <a:extLst>
                <a:ext uri="{FF2B5EF4-FFF2-40B4-BE49-F238E27FC236}">
                  <a16:creationId xmlns:a16="http://schemas.microsoft.com/office/drawing/2014/main" id="{D3DD55E4-EA4F-4874-8B5B-6E0EAF4BBFC4}"/>
                </a:ext>
              </a:extLst>
            </p:cNvPr>
            <p:cNvCxnSpPr>
              <a:cxnSpLocks/>
            </p:cNvCxnSpPr>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950BAF-7673-4138-AEA2-DE7D368CC357}"/>
                </a:ext>
              </a:extLst>
            </p:cNvPr>
            <p:cNvCxnSpPr>
              <a:cxnSpLocks/>
            </p:cNvCxnSpPr>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E3E2B5-EA1C-415A-941A-843C7EA148E1}"/>
                </a:ext>
              </a:extLst>
            </p:cNvPr>
            <p:cNvCxnSpPr>
              <a:cxnSpLocks/>
            </p:cNvCxnSpPr>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7FA3A6-E398-4576-B6B8-3328028D84B2}"/>
                </a:ext>
              </a:extLst>
            </p:cNvPr>
            <p:cNvCxnSpPr>
              <a:cxnSpLocks/>
            </p:cNvCxnSpPr>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Graphic 33">
              <a:extLst>
                <a:ext uri="{FF2B5EF4-FFF2-40B4-BE49-F238E27FC236}">
                  <a16:creationId xmlns:a16="http://schemas.microsoft.com/office/drawing/2014/main" id="{EFB597D7-65E0-476A-B9EB-3AA6ED33884C}"/>
                </a:ext>
              </a:extLst>
            </p:cNvPr>
            <p:cNvSpPr/>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4" name="Graphic 33">
              <a:extLst>
                <a:ext uri="{FF2B5EF4-FFF2-40B4-BE49-F238E27FC236}">
                  <a16:creationId xmlns:a16="http://schemas.microsoft.com/office/drawing/2014/main" id="{11AA060A-BE0E-4687-8F9E-0E2955D9796D}"/>
                </a:ext>
              </a:extLst>
            </p:cNvPr>
            <p:cNvSpPr/>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838200" y="72732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838200" y="2189408"/>
            <a:ext cx="10515600" cy="38217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838200" y="136525"/>
            <a:ext cx="2743200"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fld id="{C0517C94-3B1E-4991-BED3-41F8B0158A00}" type="datetime1">
              <a:rPr lang="en-US" smtClean="0"/>
              <a:t>2/12/2024</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838200" y="6356350"/>
            <a:ext cx="3450659" cy="365125"/>
          </a:xfrm>
          <a:prstGeom prst="rect">
            <a:avLst/>
          </a:prstGeom>
        </p:spPr>
        <p:txBody>
          <a:bodyPr vert="horz" lIns="91440" tIns="45720" rIns="91440" bIns="45720" rtlCol="0" anchor="ctr"/>
          <a:lstStyle>
            <a:lvl1pPr algn="l">
              <a:defRPr sz="800" cap="all" spc="150" baseline="0">
                <a:solidFill>
                  <a:schemeClr val="tx2">
                    <a:lumMod val="60000"/>
                    <a:lumOff val="40000"/>
                  </a:schemeClr>
                </a:solidFill>
              </a:defRPr>
            </a:lvl1pPr>
          </a:lstStyle>
          <a:p>
            <a:endParaRPr lang="en-US" dirty="0"/>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563467" y="3246434"/>
            <a:ext cx="628533" cy="365125"/>
          </a:xfrm>
          <a:prstGeom prst="rect">
            <a:avLst/>
          </a:prstGeom>
        </p:spPr>
        <p:txBody>
          <a:bodyPr vert="horz" lIns="91440" tIns="45720" rIns="91440" bIns="45720" rtlCol="0" anchor="ctr"/>
          <a:lstStyle>
            <a:lvl1pPr algn="ctr">
              <a:defRPr sz="1100" cap="all" spc="150" baseline="0">
                <a:solidFill>
                  <a:schemeClr val="tx2">
                    <a:lumMod val="60000"/>
                    <a:lumOff val="40000"/>
                  </a:schemeClr>
                </a:solidFill>
              </a:defRPr>
            </a:lvl1pPr>
          </a:lstStyle>
          <a:p>
            <a:fld id="{273BAE12-D270-459D-897B-6833652BB167}" type="slidenum">
              <a:rPr lang="en-US" smtClean="0"/>
              <a:pPr/>
              <a:t>‹#›</a:t>
            </a:fld>
            <a:endParaRPr lang="en-US" dirty="0"/>
          </a:p>
        </p:txBody>
      </p:sp>
    </p:spTree>
    <p:extLst>
      <p:ext uri="{BB962C8B-B14F-4D97-AF65-F5344CB8AC3E}">
        <p14:creationId xmlns:p14="http://schemas.microsoft.com/office/powerpoint/2010/main" val="179254712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400" kern="1200">
          <a:solidFill>
            <a:schemeClr val="tx2">
              <a:lumMod val="60000"/>
              <a:lumOff val="40000"/>
            </a:schemeClr>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2">
              <a:lumMod val="60000"/>
              <a:lumOff val="40000"/>
            </a:schemeClr>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2">
              <a:lumMod val="60000"/>
              <a:lumOff val="40000"/>
            </a:schemeClr>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2">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andycrawford.photography/architectural-photography/rusty-fine-art-photograph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lPkRkBuvAxQ?feature=oembed" TargetMode="External"/><Relationship Id="rId5" Type="http://schemas.openxmlformats.org/officeDocument/2006/relationships/image" Target="../media/image19.jpe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Wy9poGs-w6Q?feature=oembed" TargetMode="Externa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1Y8UJsUZrSM?feature=oembed" TargetMode="Externa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https://www.youtube.com/embed/xCWFHx7DWVA?feature=oembed" TargetMode="External"/><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M3FgNcASkVQ?feature=oembed" TargetMode="Externa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ideo" Target="https://www.youtube.com/embed/k4V3Mo61fJM?feature=oembed" TargetMode="Externa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hPC2Fp7IT7o?feature=oembed" TargetMode="Externa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HG-8uZg2uV0?feature=oembed" TargetMode="Externa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ZH2WpV3Pl24?feature=oembed" TargetMode="Externa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53GIADHxVzM?feature=oembed" TargetMode="Externa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lJ4MyZj6TA4?start=14&amp;feature=oembed" TargetMode="Externa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player.vimeo.com/video/768735097?app_id=122963" TargetMode="Externa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https://www.youtube.com/embed/DmAOBosGlHY?feature=oembed" TargetMode="Externa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pTisjvz5Wgg?feature=oembed"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video" Target="https://www.youtube.com/embed/eXimWl8KLdI?feature=oembed"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BA67A-07A9-AEEF-DCD5-972D27957344}"/>
              </a:ext>
            </a:extLst>
          </p:cNvPr>
          <p:cNvSpPr>
            <a:spLocks noGrp="1"/>
          </p:cNvSpPr>
          <p:nvPr>
            <p:ph type="title"/>
          </p:nvPr>
        </p:nvSpPr>
        <p:spPr>
          <a:xfrm>
            <a:off x="838200" y="1446514"/>
            <a:ext cx="10515600" cy="4461126"/>
          </a:xfrm>
          <a:solidFill>
            <a:srgbClr val="BB7A1B">
              <a:alpha val="22000"/>
            </a:srgbClr>
          </a:solidFill>
        </p:spPr>
        <p:txBody>
          <a:bodyPr>
            <a:normAutofit fontScale="90000"/>
          </a:bodyPr>
          <a:lstStyle/>
          <a:p>
            <a:pPr algn="ctr"/>
            <a:r>
              <a:rPr lang="en-US" sz="4800" dirty="0"/>
              <a:t>A Story For All Ages</a:t>
            </a:r>
            <a:br>
              <a:rPr lang="en-US" sz="4800" dirty="0"/>
            </a:br>
            <a:r>
              <a:rPr lang="en-US" sz="10700" b="1" dirty="0">
                <a:solidFill>
                  <a:srgbClr val="BB7A1B"/>
                </a:solidFill>
              </a:rPr>
              <a:t>The Cracked Pot</a:t>
            </a:r>
            <a:br>
              <a:rPr lang="en-US" sz="9600" dirty="0"/>
            </a:br>
            <a:r>
              <a:rPr lang="en-US" sz="6000" dirty="0"/>
              <a:t>A story about perfection</a:t>
            </a:r>
            <a:br>
              <a:rPr lang="en-US" sz="6000" dirty="0"/>
            </a:br>
            <a:r>
              <a:rPr lang="en-US" sz="3600" dirty="0"/>
              <a:t>As told by Friar News </a:t>
            </a:r>
            <a:br>
              <a:rPr lang="en-US" sz="3600" dirty="0"/>
            </a:br>
            <a:r>
              <a:rPr lang="en-US" sz="3600" dirty="0"/>
              <a:t>of St. Anthony’s High School</a:t>
            </a:r>
            <a:br>
              <a:rPr lang="en-US" sz="3600" dirty="0"/>
            </a:br>
            <a:r>
              <a:rPr lang="en-US" sz="3600" dirty="0"/>
              <a:t>YouTube channel: A Minute With A Monk </a:t>
            </a:r>
            <a:br>
              <a:rPr lang="en-US" dirty="0"/>
            </a:br>
            <a:endParaRPr lang="en-US" dirty="0"/>
          </a:p>
        </p:txBody>
      </p:sp>
    </p:spTree>
    <p:extLst>
      <p:ext uri="{BB962C8B-B14F-4D97-AF65-F5344CB8AC3E}">
        <p14:creationId xmlns:p14="http://schemas.microsoft.com/office/powerpoint/2010/main" val="3015301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frame with a gold line&#10;&#10;Description automatically generated">
            <a:extLst>
              <a:ext uri="{FF2B5EF4-FFF2-40B4-BE49-F238E27FC236}">
                <a16:creationId xmlns:a16="http://schemas.microsoft.com/office/drawing/2014/main" id="{13DD87AA-7D6E-D0DE-B36F-4F5D47F8E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020" y="255181"/>
            <a:ext cx="4639845" cy="6347637"/>
          </a:xfrm>
          <a:prstGeom prst="rect">
            <a:avLst/>
          </a:prstGeom>
        </p:spPr>
      </p:pic>
      <p:pic>
        <p:nvPicPr>
          <p:cNvPr id="3" name="Picture 2" descr="A person painting a bowl&#10;&#10;Description automatically generated">
            <a:extLst>
              <a:ext uri="{FF2B5EF4-FFF2-40B4-BE49-F238E27FC236}">
                <a16:creationId xmlns:a16="http://schemas.microsoft.com/office/drawing/2014/main" id="{8B3E0AB3-0579-1816-0DEC-A9AAC2A39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774379"/>
            <a:ext cx="5313668" cy="5309240"/>
          </a:xfrm>
          <a:prstGeom prst="rect">
            <a:avLst/>
          </a:prstGeom>
        </p:spPr>
      </p:pic>
    </p:spTree>
    <p:extLst>
      <p:ext uri="{BB962C8B-B14F-4D97-AF65-F5344CB8AC3E}">
        <p14:creationId xmlns:p14="http://schemas.microsoft.com/office/powerpoint/2010/main" val="318779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20A3-55EE-B54A-F648-54E1CDA51F55}"/>
              </a:ext>
            </a:extLst>
          </p:cNvPr>
          <p:cNvSpPr>
            <a:spLocks noGrp="1"/>
          </p:cNvSpPr>
          <p:nvPr>
            <p:ph type="title"/>
          </p:nvPr>
        </p:nvSpPr>
        <p:spPr/>
        <p:txBody>
          <a:bodyPr/>
          <a:lstStyle/>
          <a:p>
            <a:r>
              <a:rPr lang="en-US" dirty="0"/>
              <a:t>More unique, strong, and beautiful.</a:t>
            </a:r>
          </a:p>
        </p:txBody>
      </p:sp>
      <p:pic>
        <p:nvPicPr>
          <p:cNvPr id="4" name="Picture 3" descr="A black and gold vase with gold crack&#10;&#10;Description automatically generated">
            <a:extLst>
              <a:ext uri="{FF2B5EF4-FFF2-40B4-BE49-F238E27FC236}">
                <a16:creationId xmlns:a16="http://schemas.microsoft.com/office/drawing/2014/main" id="{4314F7A2-BC39-5691-F19F-183B53D9FFFF}"/>
              </a:ext>
            </a:extLst>
          </p:cNvPr>
          <p:cNvPicPr>
            <a:picLocks noChangeAspect="1"/>
          </p:cNvPicPr>
          <p:nvPr/>
        </p:nvPicPr>
        <p:blipFill rotWithShape="1">
          <a:blip r:embed="rId3">
            <a:extLst>
              <a:ext uri="{28A0092B-C50C-407E-A947-70E740481C1C}">
                <a14:useLocalDpi xmlns:a14="http://schemas.microsoft.com/office/drawing/2010/main" val="0"/>
              </a:ext>
            </a:extLst>
          </a:blip>
          <a:srcRect l="19917" t="-1" r="18610" b="-632"/>
          <a:stretch/>
        </p:blipFill>
        <p:spPr>
          <a:xfrm>
            <a:off x="940905" y="2057083"/>
            <a:ext cx="4890052" cy="4216780"/>
          </a:xfrm>
          <a:prstGeom prst="rect">
            <a:avLst/>
          </a:prstGeom>
        </p:spPr>
      </p:pic>
      <p:pic>
        <p:nvPicPr>
          <p:cNvPr id="6" name="Picture 5" descr="A statue of a person with gold and blue paint&#10;&#10;Description automatically generated">
            <a:extLst>
              <a:ext uri="{FF2B5EF4-FFF2-40B4-BE49-F238E27FC236}">
                <a16:creationId xmlns:a16="http://schemas.microsoft.com/office/drawing/2014/main" id="{29411C55-C6F6-6225-3AA7-D6344431162A}"/>
              </a:ext>
            </a:extLst>
          </p:cNvPr>
          <p:cNvPicPr>
            <a:picLocks noChangeAspect="1"/>
          </p:cNvPicPr>
          <p:nvPr/>
        </p:nvPicPr>
        <p:blipFill rotWithShape="1">
          <a:blip r:embed="rId4">
            <a:extLst>
              <a:ext uri="{28A0092B-C50C-407E-A947-70E740481C1C}">
                <a14:useLocalDpi xmlns:a14="http://schemas.microsoft.com/office/drawing/2010/main" val="0"/>
              </a:ext>
            </a:extLst>
          </a:blip>
          <a:srcRect l="11344" t="10854" r="11061" b="10642"/>
          <a:stretch/>
        </p:blipFill>
        <p:spPr>
          <a:xfrm>
            <a:off x="6658997" y="2057083"/>
            <a:ext cx="4168030" cy="4216780"/>
          </a:xfrm>
          <a:prstGeom prst="rect">
            <a:avLst/>
          </a:prstGeom>
        </p:spPr>
      </p:pic>
    </p:spTree>
    <p:extLst>
      <p:ext uri="{BB962C8B-B14F-4D97-AF65-F5344CB8AC3E}">
        <p14:creationId xmlns:p14="http://schemas.microsoft.com/office/powerpoint/2010/main" val="3262181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7" name="Straight Connector 16">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22"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24" name="Rectangle 23">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9" name="Picture 8" descr="An old rusted truck in the woods&#10;&#10;Description automatically generated">
            <a:extLst>
              <a:ext uri="{FF2B5EF4-FFF2-40B4-BE49-F238E27FC236}">
                <a16:creationId xmlns:a16="http://schemas.microsoft.com/office/drawing/2014/main" id="{1E6A8EFB-3252-40A3-26BF-8C09AAEC924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3705" r="-1" b="1687"/>
          <a:stretch/>
        </p:blipFill>
        <p:spPr>
          <a:xfrm>
            <a:off x="1524" y="10"/>
            <a:ext cx="12188952" cy="6857990"/>
          </a:xfrm>
          <a:prstGeom prst="rect">
            <a:avLst/>
          </a:prstGeom>
        </p:spPr>
      </p:pic>
      <p:sp>
        <p:nvSpPr>
          <p:cNvPr id="26" name="Rectangle 25">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60ED66-7FBC-E2A6-9A53-C95CA22CEFA9}"/>
              </a:ext>
            </a:extLst>
          </p:cNvPr>
          <p:cNvSpPr>
            <a:spLocks noGrp="1"/>
          </p:cNvSpPr>
          <p:nvPr>
            <p:ph type="title"/>
          </p:nvPr>
        </p:nvSpPr>
        <p:spPr>
          <a:xfrm>
            <a:off x="838200" y="565846"/>
            <a:ext cx="4826498" cy="3610622"/>
          </a:xfrm>
        </p:spPr>
        <p:txBody>
          <a:bodyPr vert="horz" lIns="91440" tIns="45720" rIns="91440" bIns="45720" rtlCol="0" anchor="b">
            <a:normAutofit/>
          </a:bodyPr>
          <a:lstStyle/>
          <a:p>
            <a:r>
              <a:rPr lang="en-US" sz="5200">
                <a:solidFill>
                  <a:srgbClr val="FFFFFF"/>
                </a:solidFill>
              </a:rPr>
              <a:t>Wabi-Sabi</a:t>
            </a:r>
            <a:br>
              <a:rPr lang="en-US" sz="5200">
                <a:solidFill>
                  <a:srgbClr val="FFFFFF"/>
                </a:solidFill>
              </a:rPr>
            </a:br>
            <a:r>
              <a:rPr lang="en-US" sz="5200">
                <a:solidFill>
                  <a:srgbClr val="FFFFFF"/>
                </a:solidFill>
              </a:rPr>
              <a:t> </a:t>
            </a:r>
          </a:p>
        </p:txBody>
      </p:sp>
      <p:sp>
        <p:nvSpPr>
          <p:cNvPr id="10" name="TextBox 9">
            <a:extLst>
              <a:ext uri="{FF2B5EF4-FFF2-40B4-BE49-F238E27FC236}">
                <a16:creationId xmlns:a16="http://schemas.microsoft.com/office/drawing/2014/main" id="{96AC7D15-1A95-59B3-EA0A-D5438E0E39E3}"/>
              </a:ext>
            </a:extLst>
          </p:cNvPr>
          <p:cNvSpPr txBox="1"/>
          <p:nvPr/>
        </p:nvSpPr>
        <p:spPr>
          <a:xfrm>
            <a:off x="241729" y="5682157"/>
            <a:ext cx="8070574" cy="369332"/>
          </a:xfrm>
          <a:prstGeom prst="rect">
            <a:avLst/>
          </a:prstGeom>
          <a:noFill/>
        </p:spPr>
        <p:txBody>
          <a:bodyPr wrap="square" rtlCol="0">
            <a:spAutoFit/>
          </a:bodyPr>
          <a:lstStyle/>
          <a:p>
            <a:r>
              <a:rPr lang="en-US" b="0" i="1" dirty="0">
                <a:solidFill>
                  <a:schemeClr val="bg1"/>
                </a:solidFill>
                <a:effectLst/>
                <a:latin typeface="Helvetica Neue"/>
              </a:rPr>
              <a:t>This old 1950 Chevy truck is rusting away just off a street in Gonzales, La</a:t>
            </a:r>
            <a:r>
              <a:rPr lang="en-US" b="0" i="1" dirty="0">
                <a:solidFill>
                  <a:srgbClr val="757575"/>
                </a:solidFill>
                <a:effectLst/>
                <a:latin typeface="Helvetica Neue"/>
              </a:rPr>
              <a:t>.</a:t>
            </a:r>
            <a:endParaRPr lang="en-US" dirty="0"/>
          </a:p>
        </p:txBody>
      </p:sp>
      <p:sp>
        <p:nvSpPr>
          <p:cNvPr id="11" name="TextBox 10">
            <a:extLst>
              <a:ext uri="{FF2B5EF4-FFF2-40B4-BE49-F238E27FC236}">
                <a16:creationId xmlns:a16="http://schemas.microsoft.com/office/drawing/2014/main" id="{F7134AD3-1E0F-2781-65DA-C71ED895D447}"/>
              </a:ext>
            </a:extLst>
          </p:cNvPr>
          <p:cNvSpPr txBox="1"/>
          <p:nvPr/>
        </p:nvSpPr>
        <p:spPr>
          <a:xfrm>
            <a:off x="357809" y="5141843"/>
            <a:ext cx="5194852" cy="461665"/>
          </a:xfrm>
          <a:prstGeom prst="rect">
            <a:avLst/>
          </a:prstGeom>
          <a:noFill/>
        </p:spPr>
        <p:txBody>
          <a:bodyPr wrap="square" rtlCol="0">
            <a:spAutoFit/>
          </a:bodyPr>
          <a:lstStyle/>
          <a:p>
            <a:r>
              <a:rPr lang="en-US" sz="2400" b="0" i="0" u="sng" dirty="0">
                <a:solidFill>
                  <a:schemeClr val="bg1"/>
                </a:solidFill>
                <a:effectLst/>
                <a:latin typeface="Helvetica Neue"/>
                <a:hlinkClick r:id="rId4" tooltip="Return to The beauty of rust and age">
                  <a:extLst>
                    <a:ext uri="{A12FA001-AC4F-418D-AE19-62706E023703}">
                      <ahyp:hlinkClr xmlns:ahyp="http://schemas.microsoft.com/office/drawing/2018/hyperlinkcolor" val="tx"/>
                    </a:ext>
                  </a:extLst>
                </a:hlinkClick>
              </a:rPr>
              <a:t>The beauty of rust and age</a:t>
            </a:r>
            <a:r>
              <a:rPr lang="en-US" b="0" i="0" dirty="0">
                <a:solidFill>
                  <a:schemeClr val="bg1"/>
                </a:solidFill>
                <a:effectLst/>
                <a:latin typeface="Helvetica Neue"/>
              </a:rPr>
              <a:t>.</a:t>
            </a:r>
            <a:endParaRPr lang="en-US" dirty="0">
              <a:solidFill>
                <a:schemeClr val="bg1"/>
              </a:solidFill>
            </a:endParaRPr>
          </a:p>
        </p:txBody>
      </p:sp>
    </p:spTree>
    <p:extLst>
      <p:ext uri="{BB962C8B-B14F-4D97-AF65-F5344CB8AC3E}">
        <p14:creationId xmlns:p14="http://schemas.microsoft.com/office/powerpoint/2010/main" val="61639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4" name="Straight Connector 13">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9"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21" name="Rectangle 20">
            <a:extLst>
              <a:ext uri="{FF2B5EF4-FFF2-40B4-BE49-F238E27FC236}">
                <a16:creationId xmlns:a16="http://schemas.microsoft.com/office/drawing/2014/main" id="{AE6FDE22-1F54-452D-A9BA-1BE9FDB53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
            <a:ext cx="12192001"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06127CE-6F15-49AE-9751-398F3AC67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0D1E28-0C51-1F13-7394-73FF22DE28A9}"/>
              </a:ext>
            </a:extLst>
          </p:cNvPr>
          <p:cNvSpPr>
            <a:spLocks noGrp="1"/>
          </p:cNvSpPr>
          <p:nvPr>
            <p:ph type="title"/>
          </p:nvPr>
        </p:nvSpPr>
        <p:spPr>
          <a:xfrm>
            <a:off x="838200" y="1221127"/>
            <a:ext cx="4761734" cy="1637472"/>
          </a:xfrm>
        </p:spPr>
        <p:txBody>
          <a:bodyPr vert="horz" lIns="91440" tIns="45720" rIns="91440" bIns="45720" rtlCol="0" anchor="b">
            <a:normAutofit/>
          </a:bodyPr>
          <a:lstStyle/>
          <a:p>
            <a:r>
              <a:rPr lang="en-US" dirty="0"/>
              <a:t>The Bowl of Light</a:t>
            </a:r>
          </a:p>
        </p:txBody>
      </p:sp>
      <p:sp>
        <p:nvSpPr>
          <p:cNvPr id="4" name="Text Placeholder 3">
            <a:extLst>
              <a:ext uri="{FF2B5EF4-FFF2-40B4-BE49-F238E27FC236}">
                <a16:creationId xmlns:a16="http://schemas.microsoft.com/office/drawing/2014/main" id="{285742D9-4121-6F67-63CD-64D67B9128EC}"/>
              </a:ext>
            </a:extLst>
          </p:cNvPr>
          <p:cNvSpPr>
            <a:spLocks noGrp="1"/>
          </p:cNvSpPr>
          <p:nvPr>
            <p:ph type="body" sz="half" idx="2"/>
          </p:nvPr>
        </p:nvSpPr>
        <p:spPr>
          <a:xfrm>
            <a:off x="838200" y="4818137"/>
            <a:ext cx="3988697" cy="1451526"/>
          </a:xfrm>
        </p:spPr>
        <p:txBody>
          <a:bodyPr vert="horz" lIns="91440" tIns="45720" rIns="91440" bIns="45720" rtlCol="0">
            <a:normAutofit/>
          </a:bodyPr>
          <a:lstStyle/>
          <a:p>
            <a:r>
              <a:rPr lang="en-US" dirty="0"/>
              <a:t>“Don’t you carry stones</a:t>
            </a:r>
          </a:p>
          <a:p>
            <a:r>
              <a:rPr lang="en-US" dirty="0"/>
              <a:t>In your Bowl of Light.”</a:t>
            </a:r>
          </a:p>
          <a:p>
            <a:r>
              <a:rPr lang="en-US" dirty="0"/>
              <a:t>--Trevor Hall, </a:t>
            </a:r>
            <a:r>
              <a:rPr lang="en-US" i="1" dirty="0"/>
              <a:t>Bowl of Light</a:t>
            </a:r>
          </a:p>
        </p:txBody>
      </p:sp>
      <p:grpSp>
        <p:nvGrpSpPr>
          <p:cNvPr id="25" name="Group 24">
            <a:extLst>
              <a:ext uri="{FF2B5EF4-FFF2-40B4-BE49-F238E27FC236}">
                <a16:creationId xmlns:a16="http://schemas.microsoft.com/office/drawing/2014/main" id="{AF569553-A9EF-4DFD-8655-83E8E371E1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535" y="-6437"/>
            <a:ext cx="6400800" cy="6864437"/>
            <a:chOff x="5171535" y="-6437"/>
            <a:chExt cx="6400800" cy="6864437"/>
          </a:xfrm>
        </p:grpSpPr>
        <p:cxnSp>
          <p:nvCxnSpPr>
            <p:cNvPr id="26" name="Straight Connector 25">
              <a:extLst>
                <a:ext uri="{FF2B5EF4-FFF2-40B4-BE49-F238E27FC236}">
                  <a16:creationId xmlns:a16="http://schemas.microsoft.com/office/drawing/2014/main" id="{9FDC8AF8-AB6B-4BE2-8799-036A8114C9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8340813" y="5761025"/>
              <a:ext cx="0" cy="49653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26BDDD1-4083-41D2-A307-A7F69764CE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8340813" y="567246"/>
              <a:ext cx="0" cy="45751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06FADF5-AAF7-4ECF-B74A-CEFB73843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86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DAA673-322E-4BDB-9223-AA485CED2F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77ADDAC-AD53-487B-8DD5-601627C575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567246"/>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E7153BA-1FC2-438B-BFF2-E6B45A21E6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6262643"/>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6" name="Picture 5" descr="A young child holding a bowl&#10;&#10;Description automatically generated">
            <a:extLst>
              <a:ext uri="{FF2B5EF4-FFF2-40B4-BE49-F238E27FC236}">
                <a16:creationId xmlns:a16="http://schemas.microsoft.com/office/drawing/2014/main" id="{915EF404-C578-17CC-C640-5D48A72D6637}"/>
              </a:ext>
            </a:extLst>
          </p:cNvPr>
          <p:cNvPicPr>
            <a:picLocks noChangeAspect="1"/>
          </p:cNvPicPr>
          <p:nvPr/>
        </p:nvPicPr>
        <p:blipFill rotWithShape="1">
          <a:blip r:embed="rId3">
            <a:extLst>
              <a:ext uri="{28A0092B-C50C-407E-A947-70E740481C1C}">
                <a14:useLocalDpi xmlns:a14="http://schemas.microsoft.com/office/drawing/2010/main" val="0"/>
              </a:ext>
            </a:extLst>
          </a:blip>
          <a:srcRect t="13161" b="22644"/>
          <a:stretch/>
        </p:blipFill>
        <p:spPr>
          <a:xfrm>
            <a:off x="5605498" y="1031197"/>
            <a:ext cx="5524752" cy="4734904"/>
          </a:xfrm>
          <a:custGeom>
            <a:avLst/>
            <a:gdLst/>
            <a:ahLst/>
            <a:cxnLst/>
            <a:rect l="l" t="t" r="r" b="b"/>
            <a:pathLst>
              <a:path w="5524752" h="4734904">
                <a:moveTo>
                  <a:pt x="2762375" y="0"/>
                </a:moveTo>
                <a:cubicBezTo>
                  <a:pt x="4287995" y="0"/>
                  <a:pt x="5524752" y="1236757"/>
                  <a:pt x="5524752" y="2762375"/>
                </a:cubicBezTo>
                <a:lnTo>
                  <a:pt x="5524752" y="3745069"/>
                </a:lnTo>
                <a:lnTo>
                  <a:pt x="5524752" y="4734904"/>
                </a:lnTo>
                <a:lnTo>
                  <a:pt x="0" y="4734904"/>
                </a:lnTo>
                <a:lnTo>
                  <a:pt x="0" y="2762375"/>
                </a:lnTo>
                <a:cubicBezTo>
                  <a:pt x="0" y="1236757"/>
                  <a:pt x="1236757" y="0"/>
                  <a:pt x="2762375" y="0"/>
                </a:cubicBezTo>
                <a:close/>
              </a:path>
            </a:pathLst>
          </a:custGeom>
          <a:ln w="12700">
            <a:solidFill>
              <a:schemeClr val="accent4"/>
            </a:solidFill>
          </a:ln>
        </p:spPr>
      </p:pic>
    </p:spTree>
    <p:extLst>
      <p:ext uri="{BB962C8B-B14F-4D97-AF65-F5344CB8AC3E}">
        <p14:creationId xmlns:p14="http://schemas.microsoft.com/office/powerpoint/2010/main" val="2238112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7E4BC-76E4-591D-F896-8EB741AD5269}"/>
              </a:ext>
            </a:extLst>
          </p:cNvPr>
          <p:cNvSpPr>
            <a:spLocks noGrp="1"/>
          </p:cNvSpPr>
          <p:nvPr>
            <p:ph type="title"/>
          </p:nvPr>
        </p:nvSpPr>
        <p:spPr>
          <a:xfrm>
            <a:off x="6896031" y="962507"/>
            <a:ext cx="3932237" cy="832654"/>
          </a:xfrm>
        </p:spPr>
        <p:txBody>
          <a:bodyPr/>
          <a:lstStyle/>
          <a:p>
            <a:pPr algn="ctr"/>
            <a:r>
              <a:rPr lang="en-US" dirty="0"/>
              <a:t>Stay With It.</a:t>
            </a:r>
          </a:p>
        </p:txBody>
      </p:sp>
      <p:sp>
        <p:nvSpPr>
          <p:cNvPr id="4" name="Text Placeholder 3">
            <a:extLst>
              <a:ext uri="{FF2B5EF4-FFF2-40B4-BE49-F238E27FC236}">
                <a16:creationId xmlns:a16="http://schemas.microsoft.com/office/drawing/2014/main" id="{1B352A75-9C5A-DCDB-90BB-ABF30FDE8C70}"/>
              </a:ext>
            </a:extLst>
          </p:cNvPr>
          <p:cNvSpPr>
            <a:spLocks noGrp="1"/>
          </p:cNvSpPr>
          <p:nvPr>
            <p:ph type="body" sz="half" idx="2"/>
          </p:nvPr>
        </p:nvSpPr>
        <p:spPr>
          <a:xfrm>
            <a:off x="6896031" y="1980382"/>
            <a:ext cx="3932237" cy="4102366"/>
          </a:xfrm>
        </p:spPr>
        <p:txBody>
          <a:bodyPr>
            <a:normAutofit fontScale="85000" lnSpcReduction="10000"/>
          </a:bodyPr>
          <a:lstStyle/>
          <a:p>
            <a:pPr algn="l"/>
            <a:r>
              <a:rPr lang="en-US" b="0" i="1" dirty="0">
                <a:solidFill>
                  <a:schemeClr val="tx2">
                    <a:lumMod val="75000"/>
                    <a:lumOff val="25000"/>
                  </a:schemeClr>
                </a:solidFill>
                <a:effectLst/>
                <a:latin typeface="Georgia" panose="02040502050405020303" pitchFamily="18" charset="0"/>
              </a:rPr>
              <a:t>“I said: what about my eyes?</a:t>
            </a:r>
            <a:br>
              <a:rPr lang="en-US" b="0" i="0" dirty="0">
                <a:solidFill>
                  <a:schemeClr val="tx2">
                    <a:lumMod val="75000"/>
                    <a:lumOff val="25000"/>
                  </a:schemeClr>
                </a:solidFill>
                <a:effectLst/>
                <a:latin typeface="Georgia" panose="02040502050405020303" pitchFamily="18" charset="0"/>
              </a:rPr>
            </a:br>
            <a:r>
              <a:rPr lang="en-US" b="0" i="1" dirty="0">
                <a:solidFill>
                  <a:schemeClr val="tx2">
                    <a:lumMod val="75000"/>
                    <a:lumOff val="25000"/>
                  </a:schemeClr>
                </a:solidFill>
                <a:effectLst/>
                <a:latin typeface="Georgia" panose="02040502050405020303" pitchFamily="18" charset="0"/>
              </a:rPr>
              <a:t>He said: Keep them on the road.</a:t>
            </a:r>
            <a:endParaRPr lang="en-US" b="0" i="0" dirty="0">
              <a:solidFill>
                <a:schemeClr val="tx2">
                  <a:lumMod val="75000"/>
                  <a:lumOff val="25000"/>
                </a:schemeClr>
              </a:solidFill>
              <a:effectLst/>
              <a:latin typeface="Georgia" panose="02040502050405020303" pitchFamily="18" charset="0"/>
            </a:endParaRPr>
          </a:p>
          <a:p>
            <a:pPr algn="l"/>
            <a:r>
              <a:rPr lang="en-US" b="0" i="1" dirty="0">
                <a:solidFill>
                  <a:schemeClr val="tx2">
                    <a:lumMod val="75000"/>
                    <a:lumOff val="25000"/>
                  </a:schemeClr>
                </a:solidFill>
                <a:effectLst/>
                <a:latin typeface="Georgia" panose="02040502050405020303" pitchFamily="18" charset="0"/>
              </a:rPr>
              <a:t>I said: What about my passion?</a:t>
            </a:r>
            <a:br>
              <a:rPr lang="en-US" b="0" i="0" dirty="0">
                <a:solidFill>
                  <a:schemeClr val="tx2">
                    <a:lumMod val="75000"/>
                    <a:lumOff val="25000"/>
                  </a:schemeClr>
                </a:solidFill>
                <a:effectLst/>
                <a:latin typeface="Georgia" panose="02040502050405020303" pitchFamily="18" charset="0"/>
              </a:rPr>
            </a:br>
            <a:r>
              <a:rPr lang="en-US" b="0" i="1" dirty="0">
                <a:solidFill>
                  <a:schemeClr val="tx2">
                    <a:lumMod val="75000"/>
                    <a:lumOff val="25000"/>
                  </a:schemeClr>
                </a:solidFill>
                <a:effectLst/>
                <a:latin typeface="Georgia" panose="02040502050405020303" pitchFamily="18" charset="0"/>
              </a:rPr>
              <a:t>He said: Keep it burning.</a:t>
            </a:r>
            <a:endParaRPr lang="en-US" b="0" i="0" dirty="0">
              <a:solidFill>
                <a:schemeClr val="tx2">
                  <a:lumMod val="75000"/>
                  <a:lumOff val="25000"/>
                </a:schemeClr>
              </a:solidFill>
              <a:effectLst/>
              <a:latin typeface="Georgia" panose="02040502050405020303" pitchFamily="18" charset="0"/>
            </a:endParaRPr>
          </a:p>
          <a:p>
            <a:pPr algn="l"/>
            <a:r>
              <a:rPr lang="en-US" b="0" i="1" dirty="0">
                <a:solidFill>
                  <a:schemeClr val="tx2">
                    <a:lumMod val="75000"/>
                    <a:lumOff val="25000"/>
                  </a:schemeClr>
                </a:solidFill>
                <a:effectLst/>
                <a:latin typeface="Georgia" panose="02040502050405020303" pitchFamily="18" charset="0"/>
              </a:rPr>
              <a:t>I said: What about my heart?</a:t>
            </a:r>
            <a:br>
              <a:rPr lang="en-US" b="0" i="0" dirty="0">
                <a:solidFill>
                  <a:schemeClr val="tx2">
                    <a:lumMod val="75000"/>
                    <a:lumOff val="25000"/>
                  </a:schemeClr>
                </a:solidFill>
                <a:effectLst/>
                <a:latin typeface="Georgia" panose="02040502050405020303" pitchFamily="18" charset="0"/>
              </a:rPr>
            </a:br>
            <a:r>
              <a:rPr lang="en-US" b="0" i="1" dirty="0">
                <a:solidFill>
                  <a:schemeClr val="tx2">
                    <a:lumMod val="75000"/>
                    <a:lumOff val="25000"/>
                  </a:schemeClr>
                </a:solidFill>
                <a:effectLst/>
                <a:latin typeface="Georgia" panose="02040502050405020303" pitchFamily="18" charset="0"/>
              </a:rPr>
              <a:t>He said: Tell me what you hold inside it?</a:t>
            </a:r>
            <a:endParaRPr lang="en-US" b="0" i="0" dirty="0">
              <a:solidFill>
                <a:schemeClr val="tx2">
                  <a:lumMod val="75000"/>
                  <a:lumOff val="25000"/>
                </a:schemeClr>
              </a:solidFill>
              <a:effectLst/>
              <a:latin typeface="Georgia" panose="02040502050405020303" pitchFamily="18" charset="0"/>
            </a:endParaRPr>
          </a:p>
          <a:p>
            <a:pPr algn="l"/>
            <a:r>
              <a:rPr lang="en-US" b="0" i="1" dirty="0">
                <a:solidFill>
                  <a:schemeClr val="tx2">
                    <a:lumMod val="75000"/>
                    <a:lumOff val="25000"/>
                  </a:schemeClr>
                </a:solidFill>
                <a:effectLst/>
                <a:latin typeface="Georgia" panose="02040502050405020303" pitchFamily="18" charset="0"/>
              </a:rPr>
              <a:t>I said: Pain and sorrow.</a:t>
            </a:r>
            <a:br>
              <a:rPr lang="en-US" b="0" i="0" dirty="0">
                <a:solidFill>
                  <a:schemeClr val="tx2">
                    <a:lumMod val="75000"/>
                    <a:lumOff val="25000"/>
                  </a:schemeClr>
                </a:solidFill>
                <a:effectLst/>
                <a:latin typeface="Georgia" panose="02040502050405020303" pitchFamily="18" charset="0"/>
              </a:rPr>
            </a:br>
            <a:r>
              <a:rPr lang="en-US" b="0" i="1" dirty="0">
                <a:solidFill>
                  <a:schemeClr val="tx2">
                    <a:lumMod val="75000"/>
                    <a:lumOff val="25000"/>
                  </a:schemeClr>
                </a:solidFill>
                <a:effectLst/>
                <a:latin typeface="Georgia" panose="02040502050405020303" pitchFamily="18" charset="0"/>
              </a:rPr>
              <a:t>He said</a:t>
            </a:r>
            <a:r>
              <a:rPr lang="en-US" sz="2200" b="0" i="1" dirty="0">
                <a:solidFill>
                  <a:schemeClr val="tx2">
                    <a:lumMod val="75000"/>
                    <a:lumOff val="25000"/>
                  </a:schemeClr>
                </a:solidFill>
                <a:effectLst/>
                <a:latin typeface="Georgia" panose="02040502050405020303" pitchFamily="18" charset="0"/>
              </a:rPr>
              <a:t>: </a:t>
            </a:r>
            <a:r>
              <a:rPr lang="en-US" sz="2200" b="1" i="1" dirty="0">
                <a:solidFill>
                  <a:schemeClr val="tx2">
                    <a:lumMod val="75000"/>
                    <a:lumOff val="25000"/>
                  </a:schemeClr>
                </a:solidFill>
                <a:effectLst/>
                <a:latin typeface="Georgia" panose="02040502050405020303" pitchFamily="18" charset="0"/>
              </a:rPr>
              <a:t>Stay with it. </a:t>
            </a:r>
          </a:p>
          <a:p>
            <a:pPr algn="l"/>
            <a:r>
              <a:rPr lang="en-US" sz="2200" b="1" i="1" dirty="0">
                <a:solidFill>
                  <a:schemeClr val="tx2">
                    <a:lumMod val="75000"/>
                    <a:lumOff val="25000"/>
                  </a:schemeClr>
                </a:solidFill>
                <a:effectLst/>
                <a:highlight>
                  <a:srgbClr val="FFFF00"/>
                </a:highlight>
                <a:latin typeface="Georgia" panose="02040502050405020303" pitchFamily="18" charset="0"/>
              </a:rPr>
              <a:t>The wound is the place where the Light enters you.”</a:t>
            </a:r>
          </a:p>
          <a:p>
            <a:pPr algn="l"/>
            <a:r>
              <a:rPr lang="en-US" sz="2200" b="1" i="1" dirty="0">
                <a:solidFill>
                  <a:schemeClr val="tx2">
                    <a:lumMod val="75000"/>
                    <a:lumOff val="25000"/>
                  </a:schemeClr>
                </a:solidFill>
                <a:latin typeface="Georgia" panose="02040502050405020303" pitchFamily="18" charset="0"/>
              </a:rPr>
              <a:t>-</a:t>
            </a:r>
            <a:r>
              <a:rPr lang="en-US" sz="1900" i="1" dirty="0">
                <a:solidFill>
                  <a:schemeClr val="tx2">
                    <a:lumMod val="75000"/>
                    <a:lumOff val="25000"/>
                  </a:schemeClr>
                </a:solidFill>
                <a:latin typeface="Georgia" panose="02040502050405020303" pitchFamily="18" charset="0"/>
              </a:rPr>
              <a:t>RUMI</a:t>
            </a:r>
            <a:endParaRPr lang="en-US" sz="1900" i="0" dirty="0">
              <a:solidFill>
                <a:schemeClr val="tx2">
                  <a:lumMod val="75000"/>
                  <a:lumOff val="25000"/>
                </a:schemeClr>
              </a:solidFill>
              <a:effectLst/>
              <a:latin typeface="Georgia" panose="02040502050405020303" pitchFamily="18" charset="0"/>
            </a:endParaRPr>
          </a:p>
          <a:p>
            <a:endParaRPr lang="en-US" dirty="0"/>
          </a:p>
        </p:txBody>
      </p:sp>
      <p:pic>
        <p:nvPicPr>
          <p:cNvPr id="10" name="Picture 9" descr="A painting of a person with a white beard&#10;&#10;Description automatically generated">
            <a:extLst>
              <a:ext uri="{FF2B5EF4-FFF2-40B4-BE49-F238E27FC236}">
                <a16:creationId xmlns:a16="http://schemas.microsoft.com/office/drawing/2014/main" id="{898673B9-4E38-A247-17FF-7A9B3BA95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386" y="640022"/>
            <a:ext cx="3592582" cy="5577955"/>
          </a:xfrm>
          <a:prstGeom prst="rect">
            <a:avLst/>
          </a:prstGeom>
        </p:spPr>
      </p:pic>
    </p:spTree>
    <p:extLst>
      <p:ext uri="{BB962C8B-B14F-4D97-AF65-F5344CB8AC3E}">
        <p14:creationId xmlns:p14="http://schemas.microsoft.com/office/powerpoint/2010/main" val="2301608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60" name="Straight Connector 59">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4"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65"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67" name="Rectangle 66">
            <a:extLst>
              <a:ext uri="{FF2B5EF4-FFF2-40B4-BE49-F238E27FC236}">
                <a16:creationId xmlns:a16="http://schemas.microsoft.com/office/drawing/2014/main" id="{916F6374-2300-41FF-BA7E-22FADCD95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0864D9E-0A0C-482E-86DE-9C4E729C3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319990-C1EF-F6CA-586F-6562199979F9}"/>
              </a:ext>
            </a:extLst>
          </p:cNvPr>
          <p:cNvSpPr>
            <a:spLocks noGrp="1"/>
          </p:cNvSpPr>
          <p:nvPr>
            <p:ph type="title"/>
          </p:nvPr>
        </p:nvSpPr>
        <p:spPr>
          <a:xfrm>
            <a:off x="847725" y="579694"/>
            <a:ext cx="5960863" cy="2930269"/>
          </a:xfrm>
        </p:spPr>
        <p:txBody>
          <a:bodyPr vert="horz" lIns="91440" tIns="45720" rIns="91440" bIns="45720" rtlCol="0" anchor="b">
            <a:normAutofit/>
          </a:bodyPr>
          <a:lstStyle/>
          <a:p>
            <a:r>
              <a:rPr lang="en-US" sz="5200" dirty="0"/>
              <a:t>Valuing the </a:t>
            </a:r>
            <a:r>
              <a:rPr lang="en-US" sz="5200"/>
              <a:t>Dark</a:t>
            </a:r>
            <a:r>
              <a:rPr lang="en-US" sz="5200" dirty="0"/>
              <a:t> As Well As the Light</a:t>
            </a:r>
          </a:p>
        </p:txBody>
      </p:sp>
      <p:grpSp>
        <p:nvGrpSpPr>
          <p:cNvPr id="71" name="Group 70">
            <a:extLst>
              <a:ext uri="{FF2B5EF4-FFF2-40B4-BE49-F238E27FC236}">
                <a16:creationId xmlns:a16="http://schemas.microsoft.com/office/drawing/2014/main" id="{7CBB400C-599A-4E9D-919A-F9E37E7D96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3816" y="-6437"/>
            <a:ext cx="4142704" cy="6864437"/>
            <a:chOff x="7433816" y="-6437"/>
            <a:chExt cx="4142704" cy="6864437"/>
          </a:xfrm>
        </p:grpSpPr>
        <p:cxnSp>
          <p:nvCxnSpPr>
            <p:cNvPr id="72" name="Straight Connector 71">
              <a:extLst>
                <a:ext uri="{FF2B5EF4-FFF2-40B4-BE49-F238E27FC236}">
                  <a16:creationId xmlns:a16="http://schemas.microsoft.com/office/drawing/2014/main" id="{3240F565-8757-49C0-9478-6BBC8F5356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381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7B6C4B7-7133-494C-BFCF-CE23E9E54D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631A1DA-2B3D-48C2-AE6F-7C99195F7C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58133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CFF3CF4-CC46-4697-8E56-81B723EED5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34228" y="6276734"/>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6" name="Freeform: Shape 75">
              <a:extLst>
                <a:ext uri="{FF2B5EF4-FFF2-40B4-BE49-F238E27FC236}">
                  <a16:creationId xmlns:a16="http://schemas.microsoft.com/office/drawing/2014/main" id="{D365C9E2-A9A6-45E2-B653-FDD58F140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433816" y="1052459"/>
              <a:ext cx="4127174" cy="4643014"/>
            </a:xfrm>
            <a:custGeom>
              <a:avLst/>
              <a:gdLst>
                <a:gd name="connsiteX0" fmla="*/ 1939325 w 3878650"/>
                <a:gd name="connsiteY0" fmla="*/ 4363426 h 4363426"/>
                <a:gd name="connsiteX1" fmla="*/ 0 w 3878650"/>
                <a:gd name="connsiteY1" fmla="*/ 2424101 h 4363426"/>
                <a:gd name="connsiteX2" fmla="*/ 0 w 3878650"/>
                <a:gd name="connsiteY2" fmla="*/ 1734201 h 4363426"/>
                <a:gd name="connsiteX3" fmla="*/ 0 w 3878650"/>
                <a:gd name="connsiteY3" fmla="*/ 0 h 4363426"/>
                <a:gd name="connsiteX4" fmla="*/ 3878650 w 3878650"/>
                <a:gd name="connsiteY4" fmla="*/ 0 h 4363426"/>
                <a:gd name="connsiteX5" fmla="*/ 3878650 w 3878650"/>
                <a:gd name="connsiteY5" fmla="*/ 330044 h 4363426"/>
                <a:gd name="connsiteX6" fmla="*/ 3878650 w 3878650"/>
                <a:gd name="connsiteY6" fmla="*/ 2424101 h 4363426"/>
                <a:gd name="connsiteX7" fmla="*/ 1939325 w 3878650"/>
                <a:gd name="connsiteY7" fmla="*/ 4363426 h 436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78650" h="4363426">
                  <a:moveTo>
                    <a:pt x="1939325" y="4363426"/>
                  </a:moveTo>
                  <a:cubicBezTo>
                    <a:pt x="868265" y="4363426"/>
                    <a:pt x="0" y="3495161"/>
                    <a:pt x="0" y="2424101"/>
                  </a:cubicBezTo>
                  <a:lnTo>
                    <a:pt x="0" y="1734201"/>
                  </a:lnTo>
                  <a:lnTo>
                    <a:pt x="0" y="0"/>
                  </a:lnTo>
                  <a:lnTo>
                    <a:pt x="3878650" y="0"/>
                  </a:lnTo>
                  <a:lnTo>
                    <a:pt x="3878650" y="330044"/>
                  </a:lnTo>
                  <a:lnTo>
                    <a:pt x="3878650" y="2424101"/>
                  </a:lnTo>
                  <a:cubicBezTo>
                    <a:pt x="3878650" y="3495161"/>
                    <a:pt x="3010385" y="4363426"/>
                    <a:pt x="1939325" y="4363426"/>
                  </a:cubicBezTo>
                  <a:close/>
                </a:path>
              </a:pathLst>
            </a:custGeom>
            <a:solidFill>
              <a:srgbClr val="FFFFFF"/>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77" name="Straight Connector 76">
              <a:extLst>
                <a:ext uri="{FF2B5EF4-FFF2-40B4-BE49-F238E27FC236}">
                  <a16:creationId xmlns:a16="http://schemas.microsoft.com/office/drawing/2014/main" id="{22344FE3-D823-4FBF-A9F4-7811B83FB4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443432" y="3430897"/>
              <a:ext cx="4133088"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7" name="Picture 6" descr="A black and white yin yang symbol&#10;&#10;Description automatically generated">
            <a:extLst>
              <a:ext uri="{FF2B5EF4-FFF2-40B4-BE49-F238E27FC236}">
                <a16:creationId xmlns:a16="http://schemas.microsoft.com/office/drawing/2014/main" id="{6AC522C9-B3B2-3040-7F4D-C8385819D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6034" y="1673412"/>
            <a:ext cx="1673492" cy="1627471"/>
          </a:xfrm>
          <a:prstGeom prst="rect">
            <a:avLst/>
          </a:prstGeom>
        </p:spPr>
      </p:pic>
      <p:pic>
        <p:nvPicPr>
          <p:cNvPr id="9" name="Online Media 8" title="The Real Meaning of Yin &amp; Yang">
            <a:hlinkClick r:id="" action="ppaction://media"/>
            <a:extLst>
              <a:ext uri="{FF2B5EF4-FFF2-40B4-BE49-F238E27FC236}">
                <a16:creationId xmlns:a16="http://schemas.microsoft.com/office/drawing/2014/main" id="{D1AAF0D1-FFF5-A00B-1E9E-91AFA6E7507C}"/>
              </a:ext>
            </a:extLst>
          </p:cNvPr>
          <p:cNvPicPr>
            <a:picLocks noRot="1" noChangeAspect="1"/>
          </p:cNvPicPr>
          <p:nvPr>
            <a:videoFile r:link="rId1"/>
          </p:nvPr>
        </p:nvPicPr>
        <p:blipFill>
          <a:blip r:embed="rId5"/>
          <a:stretch>
            <a:fillRect/>
          </a:stretch>
        </p:blipFill>
        <p:spPr>
          <a:xfrm>
            <a:off x="1259924" y="3718253"/>
            <a:ext cx="5190375" cy="2930269"/>
          </a:xfrm>
          <a:prstGeom prst="rect">
            <a:avLst/>
          </a:prstGeom>
        </p:spPr>
      </p:pic>
    </p:spTree>
    <p:extLst>
      <p:ext uri="{BB962C8B-B14F-4D97-AF65-F5344CB8AC3E}">
        <p14:creationId xmlns:p14="http://schemas.microsoft.com/office/powerpoint/2010/main" val="345946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3BFE1-9CD7-16AE-C43F-9C61191135F3}"/>
              </a:ext>
            </a:extLst>
          </p:cNvPr>
          <p:cNvSpPr>
            <a:spLocks noGrp="1"/>
          </p:cNvSpPr>
          <p:nvPr>
            <p:ph type="title"/>
          </p:nvPr>
        </p:nvSpPr>
        <p:spPr/>
        <p:txBody>
          <a:bodyPr/>
          <a:lstStyle/>
          <a:p>
            <a:endParaRPr lang="en-US" dirty="0"/>
          </a:p>
        </p:txBody>
      </p:sp>
      <p:pic>
        <p:nvPicPr>
          <p:cNvPr id="6" name="Picture Placeholder 5" descr="A close-up of a person&#10;&#10;Description automatically generated">
            <a:extLst>
              <a:ext uri="{FF2B5EF4-FFF2-40B4-BE49-F238E27FC236}">
                <a16:creationId xmlns:a16="http://schemas.microsoft.com/office/drawing/2014/main" id="{876D444B-3156-DCBF-CA56-AB239BA79E3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8089" b="8089"/>
          <a:stretch>
            <a:fillRect/>
          </a:stretch>
        </p:blipFill>
        <p:spPr>
          <a:xfrm>
            <a:off x="651122" y="636024"/>
            <a:ext cx="6663894" cy="5585952"/>
          </a:xfrm>
        </p:spPr>
      </p:pic>
      <p:sp>
        <p:nvSpPr>
          <p:cNvPr id="4" name="Text Placeholder 3">
            <a:extLst>
              <a:ext uri="{FF2B5EF4-FFF2-40B4-BE49-F238E27FC236}">
                <a16:creationId xmlns:a16="http://schemas.microsoft.com/office/drawing/2014/main" id="{6F8F3F27-AD9C-247A-984F-57DACC8811AE}"/>
              </a:ext>
            </a:extLst>
          </p:cNvPr>
          <p:cNvSpPr>
            <a:spLocks noGrp="1"/>
          </p:cNvSpPr>
          <p:nvPr>
            <p:ph type="body" sz="half" idx="2"/>
          </p:nvPr>
        </p:nvSpPr>
        <p:spPr>
          <a:xfrm>
            <a:off x="7503682" y="636023"/>
            <a:ext cx="4037196" cy="5585951"/>
          </a:xfrm>
        </p:spPr>
        <p:txBody>
          <a:bodyPr>
            <a:normAutofit/>
          </a:bodyPr>
          <a:lstStyle/>
          <a:p>
            <a:pPr algn="l"/>
            <a:r>
              <a:rPr lang="en-US" b="1" i="0" dirty="0">
                <a:solidFill>
                  <a:srgbClr val="212124"/>
                </a:solidFill>
                <a:effectLst/>
                <a:latin typeface="Proxima Nova"/>
              </a:rPr>
              <a:t>Life is not a journey to the grave </a:t>
            </a:r>
          </a:p>
          <a:p>
            <a:pPr algn="l"/>
            <a:r>
              <a:rPr lang="en-US" b="1" i="0" dirty="0">
                <a:solidFill>
                  <a:srgbClr val="212124"/>
                </a:solidFill>
                <a:effectLst/>
                <a:latin typeface="Proxima Nova"/>
              </a:rPr>
              <a:t>with the intention of arriving safely </a:t>
            </a:r>
          </a:p>
          <a:p>
            <a:pPr algn="l"/>
            <a:r>
              <a:rPr lang="en-US" b="1" i="0" dirty="0">
                <a:solidFill>
                  <a:srgbClr val="212124"/>
                </a:solidFill>
                <a:effectLst/>
                <a:latin typeface="Proxima Nova"/>
              </a:rPr>
              <a:t>in a pretty and well-preserved body, </a:t>
            </a:r>
          </a:p>
          <a:p>
            <a:pPr algn="l"/>
            <a:r>
              <a:rPr lang="en-US" b="1" i="0" dirty="0">
                <a:solidFill>
                  <a:srgbClr val="212124"/>
                </a:solidFill>
                <a:effectLst/>
                <a:latin typeface="Proxima Nova"/>
              </a:rPr>
              <a:t>but rather to skid in broadside, </a:t>
            </a:r>
          </a:p>
          <a:p>
            <a:pPr algn="l"/>
            <a:r>
              <a:rPr lang="en-US" b="1" i="0" dirty="0">
                <a:solidFill>
                  <a:srgbClr val="212124"/>
                </a:solidFill>
                <a:effectLst/>
                <a:latin typeface="Proxima Nova"/>
              </a:rPr>
              <a:t>thoroughly used up, </a:t>
            </a:r>
          </a:p>
          <a:p>
            <a:pPr algn="l"/>
            <a:r>
              <a:rPr lang="en-US" b="1" i="0" dirty="0">
                <a:solidFill>
                  <a:srgbClr val="212124"/>
                </a:solidFill>
                <a:effectLst/>
                <a:latin typeface="Proxima Nova"/>
              </a:rPr>
              <a:t>totally worn out, </a:t>
            </a:r>
          </a:p>
          <a:p>
            <a:pPr algn="l"/>
            <a:r>
              <a:rPr lang="en-US" b="1" i="0" dirty="0">
                <a:solidFill>
                  <a:srgbClr val="212124"/>
                </a:solidFill>
                <a:effectLst/>
                <a:latin typeface="Proxima Nova"/>
              </a:rPr>
              <a:t>and loudly proclaiming –</a:t>
            </a:r>
          </a:p>
          <a:p>
            <a:pPr algn="l"/>
            <a:r>
              <a:rPr lang="en-US" b="1" i="0" dirty="0">
                <a:solidFill>
                  <a:srgbClr val="212124"/>
                </a:solidFill>
                <a:effectLst/>
                <a:latin typeface="Proxima Nova"/>
              </a:rPr>
              <a:t> WOW! -- What A Ride!</a:t>
            </a:r>
          </a:p>
          <a:p>
            <a:pPr algn="l"/>
            <a:r>
              <a:rPr lang="en-US" b="0" i="0" dirty="0">
                <a:solidFill>
                  <a:srgbClr val="212124"/>
                </a:solidFill>
                <a:effectLst/>
                <a:latin typeface="Proxima Nova"/>
              </a:rPr>
              <a:t>~ Erma Bombeck</a:t>
            </a:r>
          </a:p>
          <a:p>
            <a:endParaRPr lang="en-US" dirty="0"/>
          </a:p>
        </p:txBody>
      </p:sp>
    </p:spTree>
    <p:extLst>
      <p:ext uri="{BB962C8B-B14F-4D97-AF65-F5344CB8AC3E}">
        <p14:creationId xmlns:p14="http://schemas.microsoft.com/office/powerpoint/2010/main" val="2814740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6FDE22-1F54-452D-A9BA-1BE9FDB534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
            <a:ext cx="12192001"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4727BA-2777-4823-88E1-1B4B61968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B0E0E5-A956-4B80-A317-E670B96C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7346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wearing a butterfly garment&#10;&#10;Description automatically generated">
            <a:extLst>
              <a:ext uri="{FF2B5EF4-FFF2-40B4-BE49-F238E27FC236}">
                <a16:creationId xmlns:a16="http://schemas.microsoft.com/office/drawing/2014/main" id="{EAE1B863-2712-B8FC-964F-2AD3775332A1}"/>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4604" b="10619"/>
          <a:stretch/>
        </p:blipFill>
        <p:spPr>
          <a:xfrm>
            <a:off x="20" y="-1"/>
            <a:ext cx="12191980" cy="6873463"/>
          </a:xfrm>
          <a:prstGeom prst="rect">
            <a:avLst/>
          </a:prstGeom>
          <a:ln w="12700">
            <a:noFill/>
          </a:ln>
        </p:spPr>
      </p:pic>
      <p:grpSp>
        <p:nvGrpSpPr>
          <p:cNvPr id="16" name="Group 15">
            <a:extLst>
              <a:ext uri="{FF2B5EF4-FFF2-40B4-BE49-F238E27FC236}">
                <a16:creationId xmlns:a16="http://schemas.microsoft.com/office/drawing/2014/main" id="{68142369-1172-4897-98AF-7E16842C4A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
            <a:ext cx="12192000" cy="6857996"/>
            <a:chOff x="572" y="-1"/>
            <a:chExt cx="12192000" cy="6857996"/>
          </a:xfrm>
        </p:grpSpPr>
        <p:cxnSp>
          <p:nvCxnSpPr>
            <p:cNvPr id="17" name="Straight Connector 16">
              <a:extLst>
                <a:ext uri="{FF2B5EF4-FFF2-40B4-BE49-F238E27FC236}">
                  <a16:creationId xmlns:a16="http://schemas.microsoft.com/office/drawing/2014/main" id="{6B4EC643-469D-49F7-B2C7-FA3DA6FFAC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C04565-7FC8-416F-9C08-F430D337F8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BD8DCF-6634-460D-AA2E-1357451FBA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EAC9175-245B-4886-A4F2-EEA53C13F5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Graphic 33">
              <a:extLst>
                <a:ext uri="{FF2B5EF4-FFF2-40B4-BE49-F238E27FC236}">
                  <a16:creationId xmlns:a16="http://schemas.microsoft.com/office/drawing/2014/main" id="{BC567658-11B8-4D35-89AE-B73534669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2" name="Graphic 33">
              <a:extLst>
                <a:ext uri="{FF2B5EF4-FFF2-40B4-BE49-F238E27FC236}">
                  <a16:creationId xmlns:a16="http://schemas.microsoft.com/office/drawing/2014/main" id="{B2AAA79A-1602-4193-8170-9C436D9CE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8F213723-6CC5-B17D-B2CA-68975CA750A4}"/>
              </a:ext>
            </a:extLst>
          </p:cNvPr>
          <p:cNvSpPr>
            <a:spLocks noGrp="1"/>
          </p:cNvSpPr>
          <p:nvPr>
            <p:ph type="title"/>
          </p:nvPr>
        </p:nvSpPr>
        <p:spPr>
          <a:xfrm>
            <a:off x="841248" y="876304"/>
            <a:ext cx="8817102" cy="766966"/>
          </a:xfrm>
        </p:spPr>
        <p:txBody>
          <a:bodyPr anchor="b">
            <a:normAutofit/>
          </a:bodyPr>
          <a:lstStyle/>
          <a:p>
            <a:r>
              <a:rPr lang="en-US" dirty="0">
                <a:solidFill>
                  <a:srgbClr val="FFFFFF"/>
                </a:solidFill>
              </a:rPr>
              <a:t>More, As You Like.</a:t>
            </a:r>
          </a:p>
        </p:txBody>
      </p:sp>
      <p:sp>
        <p:nvSpPr>
          <p:cNvPr id="3" name="Content Placeholder 2">
            <a:extLst>
              <a:ext uri="{FF2B5EF4-FFF2-40B4-BE49-F238E27FC236}">
                <a16:creationId xmlns:a16="http://schemas.microsoft.com/office/drawing/2014/main" id="{B6BBF85E-A48A-F2C5-CBED-41F928EDEE57}"/>
              </a:ext>
            </a:extLst>
          </p:cNvPr>
          <p:cNvSpPr>
            <a:spLocks noGrp="1"/>
          </p:cNvSpPr>
          <p:nvPr>
            <p:ph idx="1"/>
          </p:nvPr>
        </p:nvSpPr>
        <p:spPr>
          <a:xfrm>
            <a:off x="787507" y="3436730"/>
            <a:ext cx="8817102" cy="2652774"/>
          </a:xfrm>
        </p:spPr>
        <p:txBody>
          <a:bodyPr>
            <a:noAutofit/>
          </a:bodyPr>
          <a:lstStyle/>
          <a:p>
            <a:pPr marL="0" indent="0">
              <a:lnSpc>
                <a:spcPct val="100000"/>
              </a:lnSpc>
              <a:buNone/>
            </a:pPr>
            <a:r>
              <a:rPr lang="en-US" sz="1400" dirty="0">
                <a:solidFill>
                  <a:srgbClr val="FFFFFF"/>
                </a:solidFill>
              </a:rPr>
              <a:t>There’s so much more I wanted to share, and so little time.  </a:t>
            </a:r>
          </a:p>
          <a:p>
            <a:pPr marL="0" indent="0">
              <a:lnSpc>
                <a:spcPct val="100000"/>
              </a:lnSpc>
              <a:buNone/>
            </a:pPr>
            <a:r>
              <a:rPr lang="en-US" sz="1400" dirty="0">
                <a:solidFill>
                  <a:srgbClr val="FFFFFF"/>
                </a:solidFill>
              </a:rPr>
              <a:t>So, I put it here. That way, you can go deeper if you like. </a:t>
            </a:r>
          </a:p>
          <a:p>
            <a:pPr marL="0" indent="0">
              <a:lnSpc>
                <a:spcPct val="100000"/>
              </a:lnSpc>
              <a:buNone/>
            </a:pPr>
            <a:r>
              <a:rPr lang="en-US" sz="1400" dirty="0">
                <a:solidFill>
                  <a:srgbClr val="FFFFFF"/>
                </a:solidFill>
              </a:rPr>
              <a:t>I have included lyrics to songs in the notes section.</a:t>
            </a:r>
          </a:p>
          <a:p>
            <a:pPr marL="0" indent="0">
              <a:lnSpc>
                <a:spcPct val="100000"/>
              </a:lnSpc>
              <a:buNone/>
            </a:pPr>
            <a:r>
              <a:rPr lang="en-US" sz="1400" dirty="0">
                <a:solidFill>
                  <a:srgbClr val="FFFFFF"/>
                </a:solidFill>
              </a:rPr>
              <a:t>Unfortunately, if you try to scroll the lyrics while you listen, </a:t>
            </a:r>
          </a:p>
          <a:p>
            <a:pPr marL="0" indent="0">
              <a:lnSpc>
                <a:spcPct val="100000"/>
              </a:lnSpc>
              <a:buNone/>
            </a:pPr>
            <a:r>
              <a:rPr lang="en-US" sz="1400" dirty="0">
                <a:solidFill>
                  <a:srgbClr val="FFFFFF"/>
                </a:solidFill>
              </a:rPr>
              <a:t>It will stop the video. But I prefer to watch the artists, so, yeah.</a:t>
            </a:r>
          </a:p>
          <a:p>
            <a:pPr marL="0" indent="0">
              <a:lnSpc>
                <a:spcPct val="100000"/>
              </a:lnSpc>
              <a:buNone/>
            </a:pPr>
            <a:r>
              <a:rPr lang="en-US" sz="1400" dirty="0">
                <a:solidFill>
                  <a:srgbClr val="FFFFFF"/>
                </a:solidFill>
              </a:rPr>
              <a:t>I hope you find something interesting here. </a:t>
            </a:r>
          </a:p>
          <a:p>
            <a:pPr marL="0" indent="0">
              <a:lnSpc>
                <a:spcPct val="100000"/>
              </a:lnSpc>
              <a:buNone/>
            </a:pPr>
            <a:r>
              <a:rPr lang="en-US" sz="1400" dirty="0">
                <a:solidFill>
                  <a:srgbClr val="FFFFFF"/>
                </a:solidFill>
              </a:rPr>
              <a:t>And I hope you practice breaking open to love, </a:t>
            </a:r>
          </a:p>
          <a:p>
            <a:pPr marL="0" indent="0">
              <a:lnSpc>
                <a:spcPct val="100000"/>
              </a:lnSpc>
              <a:buNone/>
            </a:pPr>
            <a:r>
              <a:rPr lang="en-US" sz="1400" dirty="0">
                <a:solidFill>
                  <a:srgbClr val="FFFFFF"/>
                </a:solidFill>
              </a:rPr>
              <a:t>And not closing to it.</a:t>
            </a:r>
          </a:p>
        </p:txBody>
      </p:sp>
    </p:spTree>
    <p:extLst>
      <p:ext uri="{BB962C8B-B14F-4D97-AF65-F5344CB8AC3E}">
        <p14:creationId xmlns:p14="http://schemas.microsoft.com/office/powerpoint/2010/main" val="394874170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8FD5-3360-0739-59B4-E3DED3B0F5F4}"/>
              </a:ext>
            </a:extLst>
          </p:cNvPr>
          <p:cNvSpPr>
            <a:spLocks noGrp="1"/>
          </p:cNvSpPr>
          <p:nvPr>
            <p:ph type="title"/>
          </p:nvPr>
        </p:nvSpPr>
        <p:spPr/>
        <p:txBody>
          <a:bodyPr>
            <a:normAutofit/>
          </a:bodyPr>
          <a:lstStyle/>
          <a:p>
            <a:pPr algn="ctr"/>
            <a:r>
              <a:rPr lang="en-US" dirty="0"/>
              <a:t>Broken and Beautiful </a:t>
            </a:r>
            <a:br>
              <a:rPr lang="en-US" dirty="0"/>
            </a:br>
            <a:r>
              <a:rPr lang="en-US" sz="1800" dirty="0"/>
              <a:t>written by Pink, performed by Kelly Clarkson</a:t>
            </a:r>
          </a:p>
        </p:txBody>
      </p:sp>
      <p:pic>
        <p:nvPicPr>
          <p:cNvPr id="6" name="Online Media 5" title="Kelly Clarkson - Broken &amp; Beautiful (Produced by Marshmello &amp; Steve Mac) [Official Music Video]">
            <a:hlinkClick r:id="" action="ppaction://media"/>
            <a:extLst>
              <a:ext uri="{FF2B5EF4-FFF2-40B4-BE49-F238E27FC236}">
                <a16:creationId xmlns:a16="http://schemas.microsoft.com/office/drawing/2014/main" id="{B3153FEA-7F23-4F47-5A09-9B87BD8B9A54}"/>
              </a:ext>
            </a:extLst>
          </p:cNvPr>
          <p:cNvPicPr>
            <a:picLocks noGrp="1" noRot="1" noChangeAspect="1"/>
          </p:cNvPicPr>
          <p:nvPr>
            <p:ph idx="1"/>
            <a:videoFile r:link="rId1"/>
          </p:nvPr>
        </p:nvPicPr>
        <p:blipFill>
          <a:blip r:embed="rId4"/>
          <a:stretch>
            <a:fillRect/>
          </a:stretch>
        </p:blipFill>
        <p:spPr>
          <a:xfrm>
            <a:off x="2709863" y="2189163"/>
            <a:ext cx="6770687" cy="3822700"/>
          </a:xfrm>
          <a:prstGeom prst="rect">
            <a:avLst/>
          </a:prstGeom>
        </p:spPr>
      </p:pic>
    </p:spTree>
    <p:extLst>
      <p:ext uri="{BB962C8B-B14F-4D97-AF65-F5344CB8AC3E}">
        <p14:creationId xmlns:p14="http://schemas.microsoft.com/office/powerpoint/2010/main" val="392288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89FE-4EB9-1DBB-EF86-B5971C466987}"/>
              </a:ext>
            </a:extLst>
          </p:cNvPr>
          <p:cNvSpPr>
            <a:spLocks noGrp="1"/>
          </p:cNvSpPr>
          <p:nvPr>
            <p:ph type="title"/>
          </p:nvPr>
        </p:nvSpPr>
        <p:spPr/>
        <p:txBody>
          <a:bodyPr>
            <a:normAutofit/>
          </a:bodyPr>
          <a:lstStyle/>
          <a:p>
            <a:pPr algn="ctr"/>
            <a:r>
              <a:rPr lang="en-US" dirty="0"/>
              <a:t>Bowl of Light</a:t>
            </a:r>
            <a:br>
              <a:rPr lang="en-US" dirty="0"/>
            </a:br>
            <a:r>
              <a:rPr lang="en-US" sz="1800" dirty="0"/>
              <a:t>written and performed by Trevor Hall</a:t>
            </a:r>
            <a:br>
              <a:rPr lang="en-US" sz="1800" dirty="0"/>
            </a:br>
            <a:r>
              <a:rPr lang="en-US" sz="1800" dirty="0"/>
              <a:t>with his commentary on the inspiration and story behind the song. </a:t>
            </a:r>
          </a:p>
        </p:txBody>
      </p:sp>
      <p:pic>
        <p:nvPicPr>
          <p:cNvPr id="6" name="Online Media 5" title="Trevor Hall Live - Bowl of Light">
            <a:hlinkClick r:id="" action="ppaction://media"/>
            <a:extLst>
              <a:ext uri="{FF2B5EF4-FFF2-40B4-BE49-F238E27FC236}">
                <a16:creationId xmlns:a16="http://schemas.microsoft.com/office/drawing/2014/main" id="{D415FF40-5B31-10E0-DE98-D95958ADD6E3}"/>
              </a:ext>
            </a:extLst>
          </p:cNvPr>
          <p:cNvPicPr>
            <a:picLocks noGrp="1" noRot="1" noChangeAspect="1"/>
          </p:cNvPicPr>
          <p:nvPr>
            <p:ph idx="1"/>
            <a:videoFile r:link="rId1"/>
          </p:nvPr>
        </p:nvPicPr>
        <p:blipFill>
          <a:blip r:embed="rId4"/>
          <a:stretch>
            <a:fillRect/>
          </a:stretch>
        </p:blipFill>
        <p:spPr>
          <a:xfrm>
            <a:off x="2514496" y="2052886"/>
            <a:ext cx="7163007" cy="4169901"/>
          </a:xfrm>
          <a:prstGeom prst="rect">
            <a:avLst/>
          </a:prstGeom>
        </p:spPr>
      </p:pic>
    </p:spTree>
    <p:extLst>
      <p:ext uri="{BB962C8B-B14F-4D97-AF65-F5344CB8AC3E}">
        <p14:creationId xmlns:p14="http://schemas.microsoft.com/office/powerpoint/2010/main" val="256672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CRACKED POT - A Story About Perfection">
            <a:hlinkClick r:id="" action="ppaction://media"/>
            <a:extLst>
              <a:ext uri="{FF2B5EF4-FFF2-40B4-BE49-F238E27FC236}">
                <a16:creationId xmlns:a16="http://schemas.microsoft.com/office/drawing/2014/main" id="{99A3D120-E911-05EB-C3F9-D0EC51C6968E}"/>
              </a:ext>
            </a:extLst>
          </p:cNvPr>
          <p:cNvPicPr>
            <a:picLocks noRot="1" noChangeAspect="1"/>
          </p:cNvPicPr>
          <p:nvPr>
            <a:videoFile r:link="rId1"/>
          </p:nvPr>
        </p:nvPicPr>
        <p:blipFill>
          <a:blip r:embed="rId4"/>
          <a:stretch>
            <a:fillRect/>
          </a:stretch>
        </p:blipFill>
        <p:spPr>
          <a:xfrm>
            <a:off x="0" y="0"/>
            <a:ext cx="11876926" cy="6710463"/>
          </a:xfrm>
          <a:prstGeom prst="rect">
            <a:avLst/>
          </a:prstGeom>
        </p:spPr>
      </p:pic>
      <p:pic>
        <p:nvPicPr>
          <p:cNvPr id="2" name="Online Media 1" title="THE CRACKED POT - A Story About Perfection">
            <a:hlinkClick r:id="" action="ppaction://media"/>
            <a:extLst>
              <a:ext uri="{FF2B5EF4-FFF2-40B4-BE49-F238E27FC236}">
                <a16:creationId xmlns:a16="http://schemas.microsoft.com/office/drawing/2014/main" id="{33400219-7A13-E41A-E3B2-F6FA04DB2467}"/>
              </a:ext>
            </a:extLst>
          </p:cNvPr>
          <p:cNvPicPr>
            <a:picLocks noRot="1" noChangeAspect="1"/>
          </p:cNvPicPr>
          <p:nvPr>
            <a:videoFile r:link="rId1"/>
          </p:nvPr>
        </p:nvPicPr>
        <p:blipFill>
          <a:blip r:embed="rId5"/>
          <a:stretch>
            <a:fillRect/>
          </a:stretch>
        </p:blipFill>
        <p:spPr>
          <a:xfrm>
            <a:off x="22225" y="-7815"/>
            <a:ext cx="12147550" cy="6858000"/>
          </a:xfrm>
          <a:prstGeom prst="rect">
            <a:avLst/>
          </a:prstGeom>
        </p:spPr>
      </p:pic>
    </p:spTree>
    <p:extLst>
      <p:ext uri="{BB962C8B-B14F-4D97-AF65-F5344CB8AC3E}">
        <p14:creationId xmlns:p14="http://schemas.microsoft.com/office/powerpoint/2010/main" val="172403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617A-E0AD-5872-A75F-CA96DE11081C}"/>
              </a:ext>
            </a:extLst>
          </p:cNvPr>
          <p:cNvSpPr>
            <a:spLocks noGrp="1"/>
          </p:cNvSpPr>
          <p:nvPr>
            <p:ph type="title"/>
          </p:nvPr>
        </p:nvSpPr>
        <p:spPr/>
        <p:txBody>
          <a:bodyPr>
            <a:normAutofit/>
          </a:bodyPr>
          <a:lstStyle/>
          <a:p>
            <a:pPr algn="ctr"/>
            <a:r>
              <a:rPr lang="en-US" dirty="0"/>
              <a:t>You Can’t Rush Your Healing</a:t>
            </a:r>
            <a:br>
              <a:rPr lang="en-US" dirty="0"/>
            </a:br>
            <a:r>
              <a:rPr lang="en-US" sz="1800" dirty="0"/>
              <a:t>Song by Trevor Hall</a:t>
            </a:r>
          </a:p>
        </p:txBody>
      </p:sp>
      <p:pic>
        <p:nvPicPr>
          <p:cNvPr id="6" name="Online Media 5" title="Trevor Hall &quot;You Can't Rush Your Healing&quot; - Pandora Whiteboard Sessions">
            <a:hlinkClick r:id="" action="ppaction://media"/>
            <a:extLst>
              <a:ext uri="{FF2B5EF4-FFF2-40B4-BE49-F238E27FC236}">
                <a16:creationId xmlns:a16="http://schemas.microsoft.com/office/drawing/2014/main" id="{495192BD-FB48-AFAD-D2D9-2174CFC4A6D8}"/>
              </a:ext>
            </a:extLst>
          </p:cNvPr>
          <p:cNvPicPr>
            <a:picLocks noGrp="1" noRot="1" noChangeAspect="1"/>
          </p:cNvPicPr>
          <p:nvPr>
            <p:ph idx="1"/>
            <a:videoFile r:link="rId1"/>
          </p:nvPr>
        </p:nvPicPr>
        <p:blipFill>
          <a:blip r:embed="rId4"/>
          <a:stretch>
            <a:fillRect/>
          </a:stretch>
        </p:blipFill>
        <p:spPr>
          <a:xfrm>
            <a:off x="2507049" y="2078066"/>
            <a:ext cx="7177901" cy="4052611"/>
          </a:xfrm>
          <a:prstGeom prst="rect">
            <a:avLst/>
          </a:prstGeom>
        </p:spPr>
      </p:pic>
    </p:spTree>
    <p:extLst>
      <p:ext uri="{BB962C8B-B14F-4D97-AF65-F5344CB8AC3E}">
        <p14:creationId xmlns:p14="http://schemas.microsoft.com/office/powerpoint/2010/main" val="302871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572F2-5318-08ED-EA28-2FA74219DA11}"/>
              </a:ext>
            </a:extLst>
          </p:cNvPr>
          <p:cNvSpPr>
            <a:spLocks noGrp="1"/>
          </p:cNvSpPr>
          <p:nvPr>
            <p:ph type="title"/>
          </p:nvPr>
        </p:nvSpPr>
        <p:spPr>
          <a:xfrm>
            <a:off x="838200" y="731520"/>
            <a:ext cx="10337800" cy="412667"/>
          </a:xfrm>
        </p:spPr>
        <p:txBody>
          <a:bodyPr>
            <a:normAutofit fontScale="90000"/>
          </a:bodyPr>
          <a:lstStyle/>
          <a:p>
            <a:pPr algn="ctr"/>
            <a:r>
              <a:rPr lang="en-US" dirty="0"/>
              <a:t>Fix You by Coldplay</a:t>
            </a:r>
          </a:p>
        </p:txBody>
      </p:sp>
      <p:pic>
        <p:nvPicPr>
          <p:cNvPr id="4" name="Online Media 3" title="Coldplay - Fix You (Official Video)">
            <a:hlinkClick r:id="" action="ppaction://media"/>
            <a:extLst>
              <a:ext uri="{FF2B5EF4-FFF2-40B4-BE49-F238E27FC236}">
                <a16:creationId xmlns:a16="http://schemas.microsoft.com/office/drawing/2014/main" id="{3BDCA186-0212-ECA4-4C87-34006238078A}"/>
              </a:ext>
            </a:extLst>
          </p:cNvPr>
          <p:cNvPicPr>
            <a:picLocks noRot="1" noChangeAspect="1"/>
          </p:cNvPicPr>
          <p:nvPr>
            <a:videoFile r:link="rId1"/>
          </p:nvPr>
        </p:nvPicPr>
        <p:blipFill>
          <a:blip r:embed="rId4"/>
          <a:stretch>
            <a:fillRect/>
          </a:stretch>
        </p:blipFill>
        <p:spPr>
          <a:xfrm>
            <a:off x="1694138" y="1288773"/>
            <a:ext cx="8803723" cy="4970215"/>
          </a:xfrm>
          <a:prstGeom prst="rect">
            <a:avLst/>
          </a:prstGeom>
        </p:spPr>
      </p:pic>
    </p:spTree>
    <p:extLst>
      <p:ext uri="{BB962C8B-B14F-4D97-AF65-F5344CB8AC3E}">
        <p14:creationId xmlns:p14="http://schemas.microsoft.com/office/powerpoint/2010/main" val="321742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647C-8E2B-91DE-E624-D38D742B8AF2}"/>
              </a:ext>
            </a:extLst>
          </p:cNvPr>
          <p:cNvSpPr>
            <a:spLocks noGrp="1"/>
          </p:cNvSpPr>
          <p:nvPr>
            <p:ph type="title"/>
          </p:nvPr>
        </p:nvSpPr>
        <p:spPr/>
        <p:txBody>
          <a:bodyPr>
            <a:normAutofit/>
          </a:bodyPr>
          <a:lstStyle/>
          <a:p>
            <a:pPr algn="ctr"/>
            <a:r>
              <a:rPr lang="en-US" dirty="0"/>
              <a:t>Broken</a:t>
            </a:r>
            <a:br>
              <a:rPr lang="en-US" dirty="0"/>
            </a:br>
            <a:r>
              <a:rPr lang="en-US" sz="1800" dirty="0"/>
              <a:t>by Seether, featuring Amy Lee</a:t>
            </a:r>
          </a:p>
        </p:txBody>
      </p:sp>
      <p:pic>
        <p:nvPicPr>
          <p:cNvPr id="6" name="Online Media 5" title="Seether - Broken ft. Amy Lee">
            <a:hlinkClick r:id="" action="ppaction://media"/>
            <a:extLst>
              <a:ext uri="{FF2B5EF4-FFF2-40B4-BE49-F238E27FC236}">
                <a16:creationId xmlns:a16="http://schemas.microsoft.com/office/drawing/2014/main" id="{6A22BE2B-56AD-D755-78CD-4402D94430ED}"/>
              </a:ext>
            </a:extLst>
          </p:cNvPr>
          <p:cNvPicPr>
            <a:picLocks noGrp="1" noRot="1" noChangeAspect="1"/>
          </p:cNvPicPr>
          <p:nvPr>
            <p:ph idx="1"/>
            <a:videoFile r:link="rId1"/>
          </p:nvPr>
        </p:nvPicPr>
        <p:blipFill>
          <a:blip r:embed="rId4"/>
          <a:stretch>
            <a:fillRect/>
          </a:stretch>
        </p:blipFill>
        <p:spPr>
          <a:xfrm>
            <a:off x="2142012" y="1868557"/>
            <a:ext cx="7816167" cy="4412973"/>
          </a:xfrm>
          <a:prstGeom prst="rect">
            <a:avLst/>
          </a:prstGeom>
        </p:spPr>
      </p:pic>
    </p:spTree>
    <p:extLst>
      <p:ext uri="{BB962C8B-B14F-4D97-AF65-F5344CB8AC3E}">
        <p14:creationId xmlns:p14="http://schemas.microsoft.com/office/powerpoint/2010/main" val="265459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8F1F3-83BD-5700-4D20-60D4334023EF}"/>
              </a:ext>
            </a:extLst>
          </p:cNvPr>
          <p:cNvSpPr>
            <a:spLocks noGrp="1"/>
          </p:cNvSpPr>
          <p:nvPr>
            <p:ph type="title"/>
          </p:nvPr>
        </p:nvSpPr>
        <p:spPr/>
        <p:txBody>
          <a:bodyPr>
            <a:normAutofit/>
          </a:bodyPr>
          <a:lstStyle/>
          <a:p>
            <a:pPr algn="ctr"/>
            <a:r>
              <a:rPr lang="en-US" dirty="0"/>
              <a:t>I Fall To Pieces</a:t>
            </a:r>
            <a:br>
              <a:rPr lang="en-US" dirty="0"/>
            </a:br>
            <a:r>
              <a:rPr lang="en-US" sz="1800" dirty="0"/>
              <a:t>Patsy Cline</a:t>
            </a:r>
          </a:p>
        </p:txBody>
      </p:sp>
      <p:pic>
        <p:nvPicPr>
          <p:cNvPr id="6" name="Online Media 5" title="Patsy Cline - I Fall To Pieces">
            <a:hlinkClick r:id="" action="ppaction://media"/>
            <a:extLst>
              <a:ext uri="{FF2B5EF4-FFF2-40B4-BE49-F238E27FC236}">
                <a16:creationId xmlns:a16="http://schemas.microsoft.com/office/drawing/2014/main" id="{4E479F57-1DF7-A0CF-C3DF-974D867575EF}"/>
              </a:ext>
            </a:extLst>
          </p:cNvPr>
          <p:cNvPicPr>
            <a:picLocks noGrp="1" noRot="1" noChangeAspect="1"/>
          </p:cNvPicPr>
          <p:nvPr>
            <p:ph idx="1"/>
            <a:videoFile r:link="rId1"/>
          </p:nvPr>
        </p:nvPicPr>
        <p:blipFill>
          <a:blip r:embed="rId4"/>
          <a:stretch>
            <a:fillRect/>
          </a:stretch>
        </p:blipFill>
        <p:spPr>
          <a:xfrm>
            <a:off x="3182866" y="1761430"/>
            <a:ext cx="5826268" cy="4369247"/>
          </a:xfrm>
          <a:prstGeom prst="rect">
            <a:avLst/>
          </a:prstGeom>
        </p:spPr>
      </p:pic>
    </p:spTree>
    <p:extLst>
      <p:ext uri="{BB962C8B-B14F-4D97-AF65-F5344CB8AC3E}">
        <p14:creationId xmlns:p14="http://schemas.microsoft.com/office/powerpoint/2010/main" val="268132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5354-6E05-08C8-0A77-380F3912CA81}"/>
              </a:ext>
            </a:extLst>
          </p:cNvPr>
          <p:cNvSpPr>
            <a:spLocks noGrp="1"/>
          </p:cNvSpPr>
          <p:nvPr>
            <p:ph type="title"/>
          </p:nvPr>
        </p:nvSpPr>
        <p:spPr/>
        <p:txBody>
          <a:bodyPr>
            <a:normAutofit/>
          </a:bodyPr>
          <a:lstStyle/>
          <a:p>
            <a:pPr algn="ctr"/>
            <a:r>
              <a:rPr lang="en-US" dirty="0"/>
              <a:t>Not Broken Anymore</a:t>
            </a:r>
            <a:br>
              <a:rPr lang="en-US" dirty="0"/>
            </a:br>
            <a:r>
              <a:rPr lang="en-US" sz="1800" dirty="0"/>
              <a:t>by Justin Furstenfeld and Blue October</a:t>
            </a:r>
          </a:p>
        </p:txBody>
      </p:sp>
      <p:pic>
        <p:nvPicPr>
          <p:cNvPr id="6" name="Online Media 5" title="Blue October - Not Broken Anymore [Official Lyric Video]">
            <a:hlinkClick r:id="" action="ppaction://media"/>
            <a:extLst>
              <a:ext uri="{FF2B5EF4-FFF2-40B4-BE49-F238E27FC236}">
                <a16:creationId xmlns:a16="http://schemas.microsoft.com/office/drawing/2014/main" id="{AA014957-7FAD-7EF0-0D41-B70FD1B0CE10}"/>
              </a:ext>
            </a:extLst>
          </p:cNvPr>
          <p:cNvPicPr>
            <a:picLocks noGrp="1" noRot="1" noChangeAspect="1"/>
          </p:cNvPicPr>
          <p:nvPr>
            <p:ph idx="1"/>
            <a:videoFile r:link="rId1"/>
          </p:nvPr>
        </p:nvPicPr>
        <p:blipFill>
          <a:blip r:embed="rId4"/>
          <a:stretch>
            <a:fillRect/>
          </a:stretch>
        </p:blipFill>
        <p:spPr>
          <a:xfrm>
            <a:off x="2333246" y="1881809"/>
            <a:ext cx="7525507" cy="4248868"/>
          </a:xfrm>
          <a:prstGeom prst="rect">
            <a:avLst/>
          </a:prstGeom>
        </p:spPr>
      </p:pic>
    </p:spTree>
    <p:extLst>
      <p:ext uri="{BB962C8B-B14F-4D97-AF65-F5344CB8AC3E}">
        <p14:creationId xmlns:p14="http://schemas.microsoft.com/office/powerpoint/2010/main" val="399746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61BF-5EDF-A9CB-69B7-E8AA5C9A04F5}"/>
              </a:ext>
            </a:extLst>
          </p:cNvPr>
          <p:cNvSpPr>
            <a:spLocks noGrp="1"/>
          </p:cNvSpPr>
          <p:nvPr>
            <p:ph type="title"/>
          </p:nvPr>
        </p:nvSpPr>
        <p:spPr>
          <a:xfrm>
            <a:off x="838200" y="727324"/>
            <a:ext cx="10515600" cy="691709"/>
          </a:xfrm>
        </p:spPr>
        <p:txBody>
          <a:bodyPr>
            <a:noAutofit/>
          </a:bodyPr>
          <a:lstStyle/>
          <a:p>
            <a:pPr algn="ctr"/>
            <a:r>
              <a:rPr lang="en-US" sz="1600" dirty="0"/>
              <a:t>She Used To Be Mine</a:t>
            </a:r>
            <a:br>
              <a:rPr lang="en-US" sz="1600" dirty="0"/>
            </a:br>
            <a:r>
              <a:rPr lang="en-US" sz="1600" dirty="0"/>
              <a:t>Sara Bareilles</a:t>
            </a:r>
          </a:p>
        </p:txBody>
      </p:sp>
      <p:pic>
        <p:nvPicPr>
          <p:cNvPr id="9" name="Online Media 8" title="Sara Bareilles - She Used To Be Mine (Official Video)">
            <a:hlinkClick r:id="" action="ppaction://media"/>
            <a:extLst>
              <a:ext uri="{FF2B5EF4-FFF2-40B4-BE49-F238E27FC236}">
                <a16:creationId xmlns:a16="http://schemas.microsoft.com/office/drawing/2014/main" id="{3FE9D64B-7AA5-2057-B9F9-F133AA966456}"/>
              </a:ext>
            </a:extLst>
          </p:cNvPr>
          <p:cNvPicPr>
            <a:picLocks noRot="1" noChangeAspect="1"/>
          </p:cNvPicPr>
          <p:nvPr>
            <a:videoFile r:link="rId1"/>
          </p:nvPr>
        </p:nvPicPr>
        <p:blipFill>
          <a:blip r:embed="rId4"/>
          <a:stretch>
            <a:fillRect/>
          </a:stretch>
        </p:blipFill>
        <p:spPr>
          <a:xfrm>
            <a:off x="1771995" y="1419033"/>
            <a:ext cx="8648010" cy="4882305"/>
          </a:xfrm>
          <a:prstGeom prst="rect">
            <a:avLst/>
          </a:prstGeom>
        </p:spPr>
      </p:pic>
    </p:spTree>
    <p:extLst>
      <p:ext uri="{BB962C8B-B14F-4D97-AF65-F5344CB8AC3E}">
        <p14:creationId xmlns:p14="http://schemas.microsoft.com/office/powerpoint/2010/main" val="79692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B88FC-F5D1-95AB-C31E-C583DAC26EF0}"/>
              </a:ext>
            </a:extLst>
          </p:cNvPr>
          <p:cNvSpPr>
            <a:spLocks noGrp="1"/>
          </p:cNvSpPr>
          <p:nvPr>
            <p:ph type="title"/>
          </p:nvPr>
        </p:nvSpPr>
        <p:spPr>
          <a:xfrm>
            <a:off x="838199" y="692836"/>
            <a:ext cx="10515600" cy="562997"/>
          </a:xfrm>
        </p:spPr>
        <p:txBody>
          <a:bodyPr>
            <a:normAutofit fontScale="90000"/>
          </a:bodyPr>
          <a:lstStyle/>
          <a:p>
            <a:pPr algn="ctr"/>
            <a:r>
              <a:rPr lang="en-US" dirty="0" err="1"/>
              <a:t>Crazywise</a:t>
            </a:r>
            <a:r>
              <a:rPr lang="en-US" dirty="0"/>
              <a:t> Full Documentary (2014, 79 mins)</a:t>
            </a:r>
          </a:p>
        </p:txBody>
      </p:sp>
      <p:sp>
        <p:nvSpPr>
          <p:cNvPr id="5" name="TextBox 4">
            <a:extLst>
              <a:ext uri="{FF2B5EF4-FFF2-40B4-BE49-F238E27FC236}">
                <a16:creationId xmlns:a16="http://schemas.microsoft.com/office/drawing/2014/main" id="{7CB61C0C-9566-1536-C471-03FA191387A3}"/>
              </a:ext>
            </a:extLst>
          </p:cNvPr>
          <p:cNvSpPr txBox="1"/>
          <p:nvPr/>
        </p:nvSpPr>
        <p:spPr>
          <a:xfrm>
            <a:off x="239683" y="6359120"/>
            <a:ext cx="11712633" cy="369332"/>
          </a:xfrm>
          <a:prstGeom prst="rect">
            <a:avLst/>
          </a:prstGeom>
          <a:noFill/>
        </p:spPr>
        <p:txBody>
          <a:bodyPr wrap="square" rtlCol="0">
            <a:spAutoFit/>
          </a:bodyPr>
          <a:lstStyle/>
          <a:p>
            <a:pPr algn="ctr"/>
            <a:r>
              <a:rPr lang="en-US" dirty="0"/>
              <a:t>If you want to watch full-screen, click on </a:t>
            </a:r>
            <a:r>
              <a:rPr lang="en-US" dirty="0" err="1"/>
              <a:t>Youtube</a:t>
            </a:r>
            <a:r>
              <a:rPr lang="en-US" dirty="0"/>
              <a:t> bottom right, and choose full screen bottom right. </a:t>
            </a:r>
          </a:p>
        </p:txBody>
      </p:sp>
      <p:pic>
        <p:nvPicPr>
          <p:cNvPr id="7" name="Online Media 6" title="CrazyWise">
            <a:hlinkClick r:id="" action="ppaction://media"/>
            <a:extLst>
              <a:ext uri="{FF2B5EF4-FFF2-40B4-BE49-F238E27FC236}">
                <a16:creationId xmlns:a16="http://schemas.microsoft.com/office/drawing/2014/main" id="{5404FF65-84EE-2519-BB7F-3456841BBE9E}"/>
              </a:ext>
            </a:extLst>
          </p:cNvPr>
          <p:cNvPicPr>
            <a:picLocks noGrp="1" noRot="1" noChangeAspect="1"/>
          </p:cNvPicPr>
          <p:nvPr>
            <p:ph idx="1"/>
            <a:videoFile r:link="rId1"/>
          </p:nvPr>
        </p:nvPicPr>
        <p:blipFill>
          <a:blip r:embed="rId4"/>
          <a:stretch>
            <a:fillRect/>
          </a:stretch>
        </p:blipFill>
        <p:spPr>
          <a:xfrm>
            <a:off x="1751472" y="1259363"/>
            <a:ext cx="8689053" cy="4905801"/>
          </a:xfrm>
          <a:prstGeom prst="rect">
            <a:avLst/>
          </a:prstGeom>
        </p:spPr>
      </p:pic>
    </p:spTree>
    <p:extLst>
      <p:ext uri="{BB962C8B-B14F-4D97-AF65-F5344CB8AC3E}">
        <p14:creationId xmlns:p14="http://schemas.microsoft.com/office/powerpoint/2010/main" val="147750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77EF0-DAB1-D213-07C8-639255E5DE44}"/>
              </a:ext>
            </a:extLst>
          </p:cNvPr>
          <p:cNvSpPr>
            <a:spLocks noGrp="1"/>
          </p:cNvSpPr>
          <p:nvPr>
            <p:ph type="title"/>
          </p:nvPr>
        </p:nvSpPr>
        <p:spPr/>
        <p:txBody>
          <a:bodyPr>
            <a:normAutofit fontScale="90000"/>
          </a:bodyPr>
          <a:lstStyle/>
          <a:p>
            <a:pPr algn="ctr"/>
            <a:r>
              <a:rPr lang="en-US" dirty="0"/>
              <a:t>Tantra Healer </a:t>
            </a:r>
            <a:br>
              <a:rPr lang="en-US" dirty="0"/>
            </a:br>
            <a:r>
              <a:rPr lang="en-US" dirty="0"/>
              <a:t>a film by Jeffrey M. Geis</a:t>
            </a:r>
          </a:p>
        </p:txBody>
      </p:sp>
      <p:pic>
        <p:nvPicPr>
          <p:cNvPr id="4" name="Online Media 3" title="Tantra Healer, This Ability   Screener">
            <a:hlinkClick r:id="" action="ppaction://media"/>
            <a:extLst>
              <a:ext uri="{FF2B5EF4-FFF2-40B4-BE49-F238E27FC236}">
                <a16:creationId xmlns:a16="http://schemas.microsoft.com/office/drawing/2014/main" id="{260E9375-A465-A918-5B06-3E47847DED1E}"/>
              </a:ext>
            </a:extLst>
          </p:cNvPr>
          <p:cNvPicPr>
            <a:picLocks noGrp="1" noRot="1" noChangeAspect="1"/>
          </p:cNvPicPr>
          <p:nvPr>
            <p:ph idx="1"/>
            <a:videoFile r:link="rId1"/>
          </p:nvPr>
        </p:nvPicPr>
        <p:blipFill>
          <a:blip r:embed="rId4"/>
          <a:stretch>
            <a:fillRect/>
          </a:stretch>
        </p:blipFill>
        <p:spPr>
          <a:xfrm>
            <a:off x="2451580" y="2175911"/>
            <a:ext cx="7288840" cy="4105620"/>
          </a:xfrm>
          <a:prstGeom prst="rect">
            <a:avLst/>
          </a:prstGeom>
        </p:spPr>
      </p:pic>
    </p:spTree>
    <p:extLst>
      <p:ext uri="{BB962C8B-B14F-4D97-AF65-F5344CB8AC3E}">
        <p14:creationId xmlns:p14="http://schemas.microsoft.com/office/powerpoint/2010/main" val="351970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3" name="Straight Connector 12">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8"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20" name="Rectangle 19">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Picture 4" descr="A bird sitting on a branch&#10;&#10;Description automatically generated">
            <a:extLst>
              <a:ext uri="{FF2B5EF4-FFF2-40B4-BE49-F238E27FC236}">
                <a16:creationId xmlns:a16="http://schemas.microsoft.com/office/drawing/2014/main" id="{EA1E8BD5-66EE-EB4F-DA48-644628EE9C4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25743"/>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E9B141D4-C8D6-48AA-95E4-9D7277D2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47811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EE380E-95C3-E184-A712-542F2B26CD87}"/>
              </a:ext>
            </a:extLst>
          </p:cNvPr>
          <p:cNvSpPr>
            <a:spLocks noGrp="1"/>
          </p:cNvSpPr>
          <p:nvPr>
            <p:ph type="title"/>
          </p:nvPr>
        </p:nvSpPr>
        <p:spPr>
          <a:xfrm>
            <a:off x="5534770" y="4585360"/>
            <a:ext cx="5769333" cy="1515091"/>
          </a:xfrm>
        </p:spPr>
        <p:txBody>
          <a:bodyPr vert="horz" lIns="91440" tIns="45720" rIns="91440" bIns="45720" rtlCol="0" anchor="b">
            <a:normAutofit/>
          </a:bodyPr>
          <a:lstStyle/>
          <a:p>
            <a:pPr>
              <a:lnSpc>
                <a:spcPct val="90000"/>
              </a:lnSpc>
            </a:pPr>
            <a:r>
              <a:rPr lang="en-US" sz="4800" dirty="0">
                <a:solidFill>
                  <a:schemeClr val="tx1"/>
                </a:solidFill>
              </a:rPr>
              <a:t>Hymn: Morning Has Broken (p.38)</a:t>
            </a:r>
          </a:p>
        </p:txBody>
      </p:sp>
    </p:spTree>
    <p:extLst>
      <p:ext uri="{BB962C8B-B14F-4D97-AF65-F5344CB8AC3E}">
        <p14:creationId xmlns:p14="http://schemas.microsoft.com/office/powerpoint/2010/main" val="1969180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Yusuf / Cat Stevens – Morning Has Broken (Official Lyric Video)">
            <a:hlinkClick r:id="" action="ppaction://media"/>
            <a:extLst>
              <a:ext uri="{FF2B5EF4-FFF2-40B4-BE49-F238E27FC236}">
                <a16:creationId xmlns:a16="http://schemas.microsoft.com/office/drawing/2014/main" id="{9B8364C6-9427-D49D-DCA7-9A81C4256AB6}"/>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262047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3" name="Straight Connector 12">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8"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20" name="Rectangle 19">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Content Placeholder 4" descr="A young child sitting in the grass&#10;&#10;Description automatically generated">
            <a:extLst>
              <a:ext uri="{FF2B5EF4-FFF2-40B4-BE49-F238E27FC236}">
                <a16:creationId xmlns:a16="http://schemas.microsoft.com/office/drawing/2014/main" id="{B04FCB89-836D-C5DA-0A6B-02F0D90D67F4}"/>
              </a:ext>
            </a:extLst>
          </p:cNvPr>
          <p:cNvPicPr>
            <a:picLocks noGrp="1" noChangeAspect="1"/>
          </p:cNvPicPr>
          <p:nvPr>
            <p:ph idx="1"/>
          </p:nvPr>
        </p:nvPicPr>
        <p:blipFill rotWithShape="1">
          <a:blip r:embed="rId4">
            <a:alphaModFix/>
            <a:extLst>
              <a:ext uri="{28A0092B-C50C-407E-A947-70E740481C1C}">
                <a14:useLocalDpi xmlns:a14="http://schemas.microsoft.com/office/drawing/2010/main" val="0"/>
              </a:ext>
            </a:extLst>
          </a:blip>
          <a:srcRect r="-1" b="15391"/>
          <a:stretch/>
        </p:blipFill>
        <p:spPr>
          <a:xfrm>
            <a:off x="-1045" y="10"/>
            <a:ext cx="12188952" cy="6857990"/>
          </a:xfrm>
          <a:prstGeom prst="rect">
            <a:avLst/>
          </a:prstGeom>
        </p:spPr>
      </p:pic>
      <p:sp>
        <p:nvSpPr>
          <p:cNvPr id="22" name="Rectangle 21">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5B936C-A381-F0FD-50C5-FDCE712ACB85}"/>
              </a:ext>
            </a:extLst>
          </p:cNvPr>
          <p:cNvSpPr>
            <a:spLocks noGrp="1"/>
          </p:cNvSpPr>
          <p:nvPr>
            <p:ph type="title"/>
          </p:nvPr>
        </p:nvSpPr>
        <p:spPr>
          <a:xfrm>
            <a:off x="758686" y="3988904"/>
            <a:ext cx="9657522" cy="2759979"/>
          </a:xfrm>
        </p:spPr>
        <p:txBody>
          <a:bodyPr vert="horz" lIns="91440" tIns="45720" rIns="91440" bIns="45720" rtlCol="0" anchor="b">
            <a:normAutofit/>
          </a:bodyPr>
          <a:lstStyle/>
          <a:p>
            <a:r>
              <a:rPr lang="en-US" sz="5200" dirty="0">
                <a:solidFill>
                  <a:srgbClr val="FFFFFF"/>
                </a:solidFill>
              </a:rPr>
              <a:t>Let’s sing!</a:t>
            </a:r>
            <a:br>
              <a:rPr lang="en-US" sz="5200" dirty="0">
                <a:solidFill>
                  <a:srgbClr val="FFFFFF"/>
                </a:solidFill>
              </a:rPr>
            </a:br>
            <a:r>
              <a:rPr lang="en-US" sz="5200" dirty="0">
                <a:solidFill>
                  <a:srgbClr val="FFFFFF"/>
                </a:solidFill>
              </a:rPr>
              <a:t>This Little Light of Mine (p. 118)</a:t>
            </a:r>
          </a:p>
        </p:txBody>
      </p:sp>
      <p:pic>
        <p:nvPicPr>
          <p:cNvPr id="8" name="Online Media 7" title="This Little Light Of Mine - Fingerstyle Guitar - arr. by Steve Johnston">
            <a:hlinkClick r:id="" action="ppaction://media"/>
            <a:extLst>
              <a:ext uri="{FF2B5EF4-FFF2-40B4-BE49-F238E27FC236}">
                <a16:creationId xmlns:a16="http://schemas.microsoft.com/office/drawing/2014/main" id="{5A394E55-66A5-6449-DB93-B3CFF170992D}"/>
              </a:ext>
            </a:extLst>
          </p:cNvPr>
          <p:cNvPicPr>
            <a:picLocks noRot="1" noChangeAspect="1"/>
          </p:cNvPicPr>
          <p:nvPr>
            <a:videoFile r:link="rId1"/>
          </p:nvPr>
        </p:nvPicPr>
        <p:blipFill>
          <a:blip r:embed="rId5"/>
          <a:stretch>
            <a:fillRect/>
          </a:stretch>
        </p:blipFill>
        <p:spPr>
          <a:xfrm>
            <a:off x="7914984" y="3642917"/>
            <a:ext cx="3732148" cy="2107015"/>
          </a:xfrm>
          <a:prstGeom prst="rect">
            <a:avLst/>
          </a:prstGeom>
        </p:spPr>
      </p:pic>
    </p:spTree>
    <p:extLst>
      <p:ext uri="{BB962C8B-B14F-4D97-AF65-F5344CB8AC3E}">
        <p14:creationId xmlns:p14="http://schemas.microsoft.com/office/powerpoint/2010/main" val="137558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2" name="Straight Connector 11">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7"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19" name="Rectangle 1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 name="Picture 3" descr="A statue of a person with arms outstretched&#10;&#10;Description automatically generated">
            <a:extLst>
              <a:ext uri="{FF2B5EF4-FFF2-40B4-BE49-F238E27FC236}">
                <a16:creationId xmlns:a16="http://schemas.microsoft.com/office/drawing/2014/main" id="{97D562C9-5ED0-2DB0-4905-2F2EA33B9A9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1" b="16335"/>
          <a:stretch/>
        </p:blipFill>
        <p:spPr>
          <a:xfrm>
            <a:off x="13514" y="424002"/>
            <a:ext cx="12188952" cy="6857990"/>
          </a:xfrm>
          <a:prstGeom prst="rect">
            <a:avLst/>
          </a:prstGeom>
        </p:spPr>
      </p:pic>
      <p:sp>
        <p:nvSpPr>
          <p:cNvPr id="21" name="Rectangle 20">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6EC354-E83C-2C2B-0FA1-38C734D3E89A}"/>
              </a:ext>
            </a:extLst>
          </p:cNvPr>
          <p:cNvSpPr>
            <a:spLocks noGrp="1"/>
          </p:cNvSpPr>
          <p:nvPr>
            <p:ph type="title"/>
          </p:nvPr>
        </p:nvSpPr>
        <p:spPr>
          <a:xfrm>
            <a:off x="645162" y="1122414"/>
            <a:ext cx="4826498" cy="3610622"/>
          </a:xfrm>
        </p:spPr>
        <p:txBody>
          <a:bodyPr vert="horz" lIns="91440" tIns="45720" rIns="91440" bIns="45720" rtlCol="0" anchor="b">
            <a:normAutofit/>
          </a:bodyPr>
          <a:lstStyle/>
          <a:p>
            <a:r>
              <a:rPr lang="en-US" sz="5200" dirty="0">
                <a:solidFill>
                  <a:srgbClr val="FFFFFF"/>
                </a:solidFill>
              </a:rPr>
              <a:t>Please share your thoughts</a:t>
            </a:r>
          </a:p>
        </p:txBody>
      </p:sp>
      <p:sp>
        <p:nvSpPr>
          <p:cNvPr id="6" name="TextBox 5">
            <a:extLst>
              <a:ext uri="{FF2B5EF4-FFF2-40B4-BE49-F238E27FC236}">
                <a16:creationId xmlns:a16="http://schemas.microsoft.com/office/drawing/2014/main" id="{7FD1B76F-3D41-53C0-8214-D60197B418A7}"/>
              </a:ext>
            </a:extLst>
          </p:cNvPr>
          <p:cNvSpPr txBox="1"/>
          <p:nvPr/>
        </p:nvSpPr>
        <p:spPr>
          <a:xfrm>
            <a:off x="7765774" y="5088835"/>
            <a:ext cx="3922643" cy="646331"/>
          </a:xfrm>
          <a:prstGeom prst="rect">
            <a:avLst/>
          </a:prstGeom>
          <a:noFill/>
        </p:spPr>
        <p:txBody>
          <a:bodyPr wrap="square" rtlCol="0">
            <a:spAutoFit/>
          </a:bodyPr>
          <a:lstStyle/>
          <a:p>
            <a:r>
              <a:rPr lang="en-US" dirty="0"/>
              <a:t>Illumination half-life</a:t>
            </a:r>
          </a:p>
          <a:p>
            <a:r>
              <a:rPr lang="en-US" dirty="0"/>
              <a:t>By Paige Bradley</a:t>
            </a:r>
          </a:p>
        </p:txBody>
      </p:sp>
    </p:spTree>
    <p:extLst>
      <p:ext uri="{BB962C8B-B14F-4D97-AF65-F5344CB8AC3E}">
        <p14:creationId xmlns:p14="http://schemas.microsoft.com/office/powerpoint/2010/main" val="2176858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2" name="Straight Connector 11">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7"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19" name="Rectangle 18">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 name="Picture 3" descr="A film strip on a table&#10;&#10;Description automatically generated">
            <a:extLst>
              <a:ext uri="{FF2B5EF4-FFF2-40B4-BE49-F238E27FC236}">
                <a16:creationId xmlns:a16="http://schemas.microsoft.com/office/drawing/2014/main" id="{9A7B7FC3-7AA3-4649-ABD5-4EB2CDC4219C}"/>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E9B141D4-C8D6-48AA-95E4-9D7277D2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47811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B8D97E-CD4B-6258-6D81-6FA5ECA49B7F}"/>
              </a:ext>
            </a:extLst>
          </p:cNvPr>
          <p:cNvSpPr>
            <a:spLocks noGrp="1"/>
          </p:cNvSpPr>
          <p:nvPr>
            <p:ph type="title"/>
          </p:nvPr>
        </p:nvSpPr>
        <p:spPr>
          <a:xfrm>
            <a:off x="777240" y="532995"/>
            <a:ext cx="7207683" cy="1515091"/>
          </a:xfrm>
        </p:spPr>
        <p:txBody>
          <a:bodyPr vert="horz" lIns="91440" tIns="45720" rIns="91440" bIns="45720" rtlCol="0" anchor="b">
            <a:normAutofit/>
          </a:bodyPr>
          <a:lstStyle/>
          <a:p>
            <a:pPr>
              <a:lnSpc>
                <a:spcPct val="90000"/>
              </a:lnSpc>
            </a:pPr>
            <a:r>
              <a:rPr lang="en-US" sz="4800">
                <a:solidFill>
                  <a:srgbClr val="FFFFFF"/>
                </a:solidFill>
              </a:rPr>
              <a:t>Other musings that didn’t make the cut!</a:t>
            </a:r>
          </a:p>
        </p:txBody>
      </p:sp>
    </p:spTree>
    <p:extLst>
      <p:ext uri="{BB962C8B-B14F-4D97-AF65-F5344CB8AC3E}">
        <p14:creationId xmlns:p14="http://schemas.microsoft.com/office/powerpoint/2010/main" val="361997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3" name="Straight Connector 12">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8"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20" name="Rectangle 19">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5" name="Content Placeholder 4" descr="A person looking at a broken mirror&#10;&#10;Description automatically generated">
            <a:extLst>
              <a:ext uri="{FF2B5EF4-FFF2-40B4-BE49-F238E27FC236}">
                <a16:creationId xmlns:a16="http://schemas.microsoft.com/office/drawing/2014/main" id="{8795A896-D6B5-F14A-43F8-153BB48D256B}"/>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7587" b="6535"/>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52153" y="-1181847"/>
            <a:ext cx="6858000" cy="9221694"/>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494834-CEDB-4AA4-2E35-C2560CD498BC}"/>
              </a:ext>
            </a:extLst>
          </p:cNvPr>
          <p:cNvSpPr>
            <a:spLocks noGrp="1"/>
          </p:cNvSpPr>
          <p:nvPr>
            <p:ph type="title"/>
          </p:nvPr>
        </p:nvSpPr>
        <p:spPr>
          <a:xfrm>
            <a:off x="5659718" y="565846"/>
            <a:ext cx="5770281" cy="3617644"/>
          </a:xfrm>
        </p:spPr>
        <p:txBody>
          <a:bodyPr vert="horz" lIns="91440" tIns="45720" rIns="91440" bIns="45720" rtlCol="0" anchor="b">
            <a:normAutofit/>
          </a:bodyPr>
          <a:lstStyle/>
          <a:p>
            <a:pPr algn="r"/>
            <a:r>
              <a:rPr lang="en-US" sz="5200">
                <a:solidFill>
                  <a:srgbClr val="FFFFFF"/>
                </a:solidFill>
              </a:rPr>
              <a:t>Broken Mirrors and Bad Luck?</a:t>
            </a:r>
          </a:p>
        </p:txBody>
      </p:sp>
    </p:spTree>
    <p:extLst>
      <p:ext uri="{BB962C8B-B14F-4D97-AF65-F5344CB8AC3E}">
        <p14:creationId xmlns:p14="http://schemas.microsoft.com/office/powerpoint/2010/main" val="413592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2" name="Straight Connector 11">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7"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19" name="Rectangle 18">
            <a:extLst>
              <a:ext uri="{FF2B5EF4-FFF2-40B4-BE49-F238E27FC236}">
                <a16:creationId xmlns:a16="http://schemas.microsoft.com/office/drawing/2014/main" id="{A38827F1-3359-44F6-9009-43AE2B17F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
            <a:ext cx="12192001"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7AFAD67-5350-4773-886F-D6DD7E66D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7346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ouquet of red roses on a black background">
            <a:extLst>
              <a:ext uri="{FF2B5EF4-FFF2-40B4-BE49-F238E27FC236}">
                <a16:creationId xmlns:a16="http://schemas.microsoft.com/office/drawing/2014/main" id="{00E95CAC-F7FD-2210-BCF6-EE5056556F40}"/>
              </a:ext>
            </a:extLst>
          </p:cNvPr>
          <p:cNvPicPr>
            <a:picLocks noChangeAspect="1"/>
          </p:cNvPicPr>
          <p:nvPr/>
        </p:nvPicPr>
        <p:blipFill rotWithShape="1">
          <a:blip r:embed="rId3">
            <a:alphaModFix amt="40000"/>
          </a:blip>
          <a:srcRect t="9345" r="-2" b="6179"/>
          <a:stretch/>
        </p:blipFill>
        <p:spPr>
          <a:xfrm>
            <a:off x="-2190" y="-15545"/>
            <a:ext cx="12189789" cy="6873457"/>
          </a:xfrm>
          <a:prstGeom prst="rect">
            <a:avLst/>
          </a:prstGeom>
          <a:ln w="12700">
            <a:noFill/>
          </a:ln>
        </p:spPr>
      </p:pic>
      <p:grpSp>
        <p:nvGrpSpPr>
          <p:cNvPr id="23" name="Group 22">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
            <a:ext cx="12192000" cy="6857996"/>
            <a:chOff x="572" y="-1"/>
            <a:chExt cx="12192000" cy="6857996"/>
          </a:xfrm>
        </p:grpSpPr>
        <p:cxnSp>
          <p:nvCxnSpPr>
            <p:cNvPr id="24" name="Straight Connector 23">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EC3FFCF2-7082-1362-563D-2A1746AF454F}"/>
              </a:ext>
            </a:extLst>
          </p:cNvPr>
          <p:cNvSpPr>
            <a:spLocks noGrp="1"/>
          </p:cNvSpPr>
          <p:nvPr>
            <p:ph type="title"/>
          </p:nvPr>
        </p:nvSpPr>
        <p:spPr>
          <a:xfrm>
            <a:off x="832378" y="879401"/>
            <a:ext cx="7151357" cy="1699590"/>
          </a:xfrm>
        </p:spPr>
        <p:txBody>
          <a:bodyPr vert="horz" lIns="91440" tIns="45720" rIns="91440" bIns="45720" rtlCol="0" anchor="t">
            <a:normAutofit/>
          </a:bodyPr>
          <a:lstStyle/>
          <a:p>
            <a:r>
              <a:rPr lang="en-US" sz="5200" dirty="0">
                <a:solidFill>
                  <a:srgbClr val="FFFFFF"/>
                </a:solidFill>
              </a:rPr>
              <a:t>Valentine’s Day Meditation</a:t>
            </a:r>
          </a:p>
        </p:txBody>
      </p:sp>
      <p:sp>
        <p:nvSpPr>
          <p:cNvPr id="4" name="TextBox 3">
            <a:extLst>
              <a:ext uri="{FF2B5EF4-FFF2-40B4-BE49-F238E27FC236}">
                <a16:creationId xmlns:a16="http://schemas.microsoft.com/office/drawing/2014/main" id="{E092A0C1-63B1-4459-5D99-AA6465EA6AF3}"/>
              </a:ext>
            </a:extLst>
          </p:cNvPr>
          <p:cNvSpPr txBox="1"/>
          <p:nvPr/>
        </p:nvSpPr>
        <p:spPr>
          <a:xfrm>
            <a:off x="832378" y="3398830"/>
            <a:ext cx="7328452" cy="2862322"/>
          </a:xfrm>
          <a:prstGeom prst="rect">
            <a:avLst/>
          </a:prstGeom>
          <a:noFill/>
        </p:spPr>
        <p:txBody>
          <a:bodyPr wrap="square" rtlCol="0">
            <a:spAutoFit/>
          </a:bodyPr>
          <a:lstStyle/>
          <a:p>
            <a:r>
              <a:rPr lang="en-US" dirty="0"/>
              <a:t>Spend a few quiet moments alone.</a:t>
            </a:r>
          </a:p>
          <a:p>
            <a:r>
              <a:rPr lang="en-US" dirty="0"/>
              <a:t>Feel into the ways love has broken you open.</a:t>
            </a:r>
          </a:p>
          <a:p>
            <a:r>
              <a:rPr lang="en-US" dirty="0"/>
              <a:t>Where are you still feeling tightness and scarring?</a:t>
            </a:r>
          </a:p>
          <a:p>
            <a:r>
              <a:rPr lang="en-US" dirty="0"/>
              <a:t>Send unconditional love and compassion to those places.</a:t>
            </a:r>
          </a:p>
          <a:p>
            <a:r>
              <a:rPr lang="en-US" dirty="0"/>
              <a:t>Can you feel into the contracted areas, and invite them to expand?</a:t>
            </a:r>
          </a:p>
          <a:p>
            <a:r>
              <a:rPr lang="en-US" dirty="0"/>
              <a:t>Can you dump some rocks of anger and resentment, and </a:t>
            </a:r>
          </a:p>
          <a:p>
            <a:r>
              <a:rPr lang="en-US" dirty="0"/>
              <a:t>Replace them with the light of forgiveness?</a:t>
            </a:r>
          </a:p>
          <a:p>
            <a:r>
              <a:rPr lang="en-US" dirty="0"/>
              <a:t>Say to yourself the prayer of </a:t>
            </a:r>
            <a:r>
              <a:rPr lang="en-US" dirty="0" err="1"/>
              <a:t>Ho’o</a:t>
            </a:r>
            <a:r>
              <a:rPr lang="en-US" dirty="0"/>
              <a:t> Pono </a:t>
            </a:r>
            <a:r>
              <a:rPr lang="en-US" dirty="0" err="1"/>
              <a:t>Pono</a:t>
            </a:r>
            <a:r>
              <a:rPr lang="en-US" dirty="0"/>
              <a:t>:</a:t>
            </a:r>
          </a:p>
          <a:p>
            <a:r>
              <a:rPr lang="en-US" dirty="0"/>
              <a:t>“I’m sorry. Please forgive me. Thank you. I love you.” </a:t>
            </a:r>
          </a:p>
          <a:p>
            <a:r>
              <a:rPr lang="en-US" dirty="0"/>
              <a:t>That about covers it.  Thank you for taking care of yourself. </a:t>
            </a:r>
          </a:p>
        </p:txBody>
      </p:sp>
    </p:spTree>
    <p:extLst>
      <p:ext uri="{BB962C8B-B14F-4D97-AF65-F5344CB8AC3E}">
        <p14:creationId xmlns:p14="http://schemas.microsoft.com/office/powerpoint/2010/main" val="406598908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3" name="Straight Connector 12">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18"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20" name="Rectangle 19">
            <a:extLst>
              <a:ext uri="{FF2B5EF4-FFF2-40B4-BE49-F238E27FC236}">
                <a16:creationId xmlns:a16="http://schemas.microsoft.com/office/drawing/2014/main" id="{916F6374-2300-41FF-BA7E-22FADCD95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0864D9E-0A0C-482E-86DE-9C4E729C3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1A6711-0AE8-30EE-1641-B5247C2A484D}"/>
              </a:ext>
            </a:extLst>
          </p:cNvPr>
          <p:cNvSpPr>
            <a:spLocks noGrp="1"/>
          </p:cNvSpPr>
          <p:nvPr>
            <p:ph type="title"/>
          </p:nvPr>
        </p:nvSpPr>
        <p:spPr>
          <a:xfrm>
            <a:off x="847725" y="638237"/>
            <a:ext cx="2611091" cy="4622876"/>
          </a:xfrm>
        </p:spPr>
        <p:txBody>
          <a:bodyPr vert="horz" lIns="91440" tIns="45720" rIns="91440" bIns="45720" rtlCol="0" anchor="b">
            <a:normAutofit/>
          </a:bodyPr>
          <a:lstStyle/>
          <a:p>
            <a:pPr>
              <a:lnSpc>
                <a:spcPct val="90000"/>
              </a:lnSpc>
            </a:pPr>
            <a:r>
              <a:rPr lang="en-US" sz="4800" dirty="0"/>
              <a:t>The Wabi-Sabi of The Velveteen Rabbit</a:t>
            </a:r>
          </a:p>
        </p:txBody>
      </p:sp>
      <p:grpSp>
        <p:nvGrpSpPr>
          <p:cNvPr id="24" name="Group 23">
            <a:extLst>
              <a:ext uri="{FF2B5EF4-FFF2-40B4-BE49-F238E27FC236}">
                <a16:creationId xmlns:a16="http://schemas.microsoft.com/office/drawing/2014/main" id="{859EF20D-5821-4F54-BD14-AB7D16330F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1535" y="-6437"/>
            <a:ext cx="6400800" cy="6864437"/>
            <a:chOff x="5171535" y="-6437"/>
            <a:chExt cx="6400800" cy="6864437"/>
          </a:xfrm>
        </p:grpSpPr>
        <p:cxnSp>
          <p:nvCxnSpPr>
            <p:cNvPr id="25" name="Straight Connector 24">
              <a:extLst>
                <a:ext uri="{FF2B5EF4-FFF2-40B4-BE49-F238E27FC236}">
                  <a16:creationId xmlns:a16="http://schemas.microsoft.com/office/drawing/2014/main" id="{658C3964-BF34-4211-835A-24B827B779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581337"/>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C498194-83A5-4CCE-AA0B-12C3FE68EE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6276734"/>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B125AC6-B711-4F7C-B0D2-8369A8D671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5171535" y="0"/>
              <a:ext cx="0"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543B8FC-DC9A-4AC0-BF25-85AF5B4944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5" name="Picture 4" descr="A paper with text on it&#10;&#10;Description automatically generated">
            <a:extLst>
              <a:ext uri="{FF2B5EF4-FFF2-40B4-BE49-F238E27FC236}">
                <a16:creationId xmlns:a16="http://schemas.microsoft.com/office/drawing/2014/main" id="{827967C8-67E5-A216-AFD1-D4BDCD564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8278" y="638237"/>
            <a:ext cx="4545495" cy="6080932"/>
          </a:xfrm>
          <a:prstGeom prst="rect">
            <a:avLst/>
          </a:prstGeom>
        </p:spPr>
      </p:pic>
    </p:spTree>
    <p:extLst>
      <p:ext uri="{BB962C8B-B14F-4D97-AF65-F5344CB8AC3E}">
        <p14:creationId xmlns:p14="http://schemas.microsoft.com/office/powerpoint/2010/main" val="2699353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0F34C6-1006-BA94-653C-341A33D239B5}"/>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45" name="Straight Connector 44">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9"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50"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52" name="Rectangle 51">
            <a:extLst>
              <a:ext uri="{FF2B5EF4-FFF2-40B4-BE49-F238E27FC236}">
                <a16:creationId xmlns:a16="http://schemas.microsoft.com/office/drawing/2014/main" id="{D6A5485D-4AF6-47BA-8BB1-44D0639B9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 name="Picture 3" descr="A baby's head with different angles&#10;&#10;Description automatically generated">
            <a:extLst>
              <a:ext uri="{FF2B5EF4-FFF2-40B4-BE49-F238E27FC236}">
                <a16:creationId xmlns:a16="http://schemas.microsoft.com/office/drawing/2014/main" id="{FE74B260-E5CD-DECF-5EE7-23D6A74F69A4}"/>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a:off x="1367962" y="1244946"/>
            <a:ext cx="9462052" cy="5322404"/>
          </a:xfrm>
          <a:prstGeom prst="rect">
            <a:avLst/>
          </a:prstGeom>
        </p:spPr>
      </p:pic>
      <p:sp>
        <p:nvSpPr>
          <p:cNvPr id="54" name="Rectangle 53">
            <a:extLst>
              <a:ext uri="{FF2B5EF4-FFF2-40B4-BE49-F238E27FC236}">
                <a16:creationId xmlns:a16="http://schemas.microsoft.com/office/drawing/2014/main" id="{E9B141D4-C8D6-48AA-95E4-9D7277D2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47811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EAF2AA-F55C-85A2-01C0-2377C4CF5D8B}"/>
              </a:ext>
            </a:extLst>
          </p:cNvPr>
          <p:cNvSpPr>
            <a:spLocks noGrp="1"/>
          </p:cNvSpPr>
          <p:nvPr>
            <p:ph type="title"/>
          </p:nvPr>
        </p:nvSpPr>
        <p:spPr>
          <a:xfrm>
            <a:off x="2372808" y="514011"/>
            <a:ext cx="7452360" cy="633196"/>
          </a:xfrm>
        </p:spPr>
        <p:txBody>
          <a:bodyPr vert="horz" lIns="91440" tIns="45720" rIns="91440" bIns="45720" rtlCol="0" anchor="b">
            <a:normAutofit fontScale="90000"/>
          </a:bodyPr>
          <a:lstStyle/>
          <a:p>
            <a:pPr>
              <a:lnSpc>
                <a:spcPct val="90000"/>
              </a:lnSpc>
            </a:pPr>
            <a:r>
              <a:rPr lang="en-US" sz="4800" dirty="0">
                <a:solidFill>
                  <a:srgbClr val="FFFFFF"/>
                </a:solidFill>
              </a:rPr>
              <a:t>The Cracks We Are Born With </a:t>
            </a:r>
          </a:p>
        </p:txBody>
      </p:sp>
    </p:spTree>
    <p:extLst>
      <p:ext uri="{BB962C8B-B14F-4D97-AF65-F5344CB8AC3E}">
        <p14:creationId xmlns:p14="http://schemas.microsoft.com/office/powerpoint/2010/main" val="273064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3" name="Straight Connector 12">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34"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p:nvSpPr>
          <p:cNvPr id="35" name="Rectangle 34">
            <a:extLst>
              <a:ext uri="{FF2B5EF4-FFF2-40B4-BE49-F238E27FC236}">
                <a16:creationId xmlns:a16="http://schemas.microsoft.com/office/drawing/2014/main" id="{916F6374-2300-41FF-BA7E-22FADCD95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0864D9E-0A0C-482E-86DE-9C4E729C3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8"/>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56B153-915D-14BC-A54B-5EC01D52E1F2}"/>
              </a:ext>
            </a:extLst>
          </p:cNvPr>
          <p:cNvSpPr>
            <a:spLocks noGrp="1"/>
          </p:cNvSpPr>
          <p:nvPr>
            <p:ph type="title"/>
          </p:nvPr>
        </p:nvSpPr>
        <p:spPr>
          <a:xfrm>
            <a:off x="945153" y="1494094"/>
            <a:ext cx="3910046" cy="2930269"/>
          </a:xfrm>
        </p:spPr>
        <p:txBody>
          <a:bodyPr vert="horz" lIns="91440" tIns="45720" rIns="91440" bIns="45720" rtlCol="0" anchor="b">
            <a:normAutofit/>
          </a:bodyPr>
          <a:lstStyle/>
          <a:p>
            <a:r>
              <a:rPr lang="en-US" sz="5200" dirty="0"/>
              <a:t>The Cracks We Are Born With </a:t>
            </a:r>
          </a:p>
        </p:txBody>
      </p:sp>
      <p:grpSp>
        <p:nvGrpSpPr>
          <p:cNvPr id="37" name="Group 36">
            <a:extLst>
              <a:ext uri="{FF2B5EF4-FFF2-40B4-BE49-F238E27FC236}">
                <a16:creationId xmlns:a16="http://schemas.microsoft.com/office/drawing/2014/main" id="{3B97B3BA-6014-41E7-A9F7-95B407BFCC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65657" y="-6437"/>
            <a:ext cx="6400800" cy="6864437"/>
            <a:chOff x="5171535" y="-6437"/>
            <a:chExt cx="6400800" cy="6864437"/>
          </a:xfrm>
        </p:grpSpPr>
        <p:cxnSp>
          <p:nvCxnSpPr>
            <p:cNvPr id="25" name="Straight Connector 24">
              <a:extLst>
                <a:ext uri="{FF2B5EF4-FFF2-40B4-BE49-F238E27FC236}">
                  <a16:creationId xmlns:a16="http://schemas.microsoft.com/office/drawing/2014/main" id="{D01E67E4-6B86-40A6-A391-AAE91E410A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8340813" y="5761025"/>
              <a:ext cx="0" cy="49653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785565-8AC8-4BDE-A928-0CF99C2CC0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8340813" y="567246"/>
              <a:ext cx="0" cy="45751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800634-C48C-4DEC-ADE0-9DBD3892FF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866" y="0"/>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4BC3379-DCF9-4AFD-9E5C-96195311AD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60990" y="-6437"/>
              <a:ext cx="5783" cy="685800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4951568-25F6-4A2C-AE22-4B101B4B09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567246"/>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E1BA811-AEFE-4240-B1B6-A4DA010E4A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71535" y="6262643"/>
              <a:ext cx="64008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5" name="Picture 4" descr="A person holding a baby&#10;&#10;Description automatically generated">
            <a:extLst>
              <a:ext uri="{FF2B5EF4-FFF2-40B4-BE49-F238E27FC236}">
                <a16:creationId xmlns:a16="http://schemas.microsoft.com/office/drawing/2014/main" id="{2358B10A-3B98-C4B4-6D8D-A5CF9A9D71C6}"/>
              </a:ext>
            </a:extLst>
          </p:cNvPr>
          <p:cNvPicPr>
            <a:picLocks noChangeAspect="1"/>
          </p:cNvPicPr>
          <p:nvPr/>
        </p:nvPicPr>
        <p:blipFill rotWithShape="1">
          <a:blip r:embed="rId3">
            <a:extLst>
              <a:ext uri="{28A0092B-C50C-407E-A947-70E740481C1C}">
                <a14:useLocalDpi xmlns:a14="http://schemas.microsoft.com/office/drawing/2010/main" val="0"/>
              </a:ext>
            </a:extLst>
          </a:blip>
          <a:srcRect l="16252" r="6103" b="1"/>
          <a:stretch/>
        </p:blipFill>
        <p:spPr>
          <a:xfrm>
            <a:off x="5605498" y="1031197"/>
            <a:ext cx="5524752" cy="4734904"/>
          </a:xfrm>
          <a:custGeom>
            <a:avLst/>
            <a:gdLst/>
            <a:ahLst/>
            <a:cxnLst/>
            <a:rect l="l" t="t" r="r" b="b"/>
            <a:pathLst>
              <a:path w="5524752" h="4734904">
                <a:moveTo>
                  <a:pt x="2762375" y="0"/>
                </a:moveTo>
                <a:cubicBezTo>
                  <a:pt x="4287995" y="0"/>
                  <a:pt x="5524752" y="1236757"/>
                  <a:pt x="5524752" y="2762375"/>
                </a:cubicBezTo>
                <a:lnTo>
                  <a:pt x="5524752" y="3745069"/>
                </a:lnTo>
                <a:lnTo>
                  <a:pt x="5524752" y="4734904"/>
                </a:lnTo>
                <a:lnTo>
                  <a:pt x="0" y="4734904"/>
                </a:lnTo>
                <a:lnTo>
                  <a:pt x="0" y="2762375"/>
                </a:lnTo>
                <a:cubicBezTo>
                  <a:pt x="0" y="1236757"/>
                  <a:pt x="1236757" y="0"/>
                  <a:pt x="2762375" y="0"/>
                </a:cubicBezTo>
                <a:close/>
              </a:path>
            </a:pathLst>
          </a:custGeom>
          <a:ln w="12700">
            <a:solidFill>
              <a:schemeClr val="accent4"/>
            </a:solidFill>
          </a:ln>
        </p:spPr>
      </p:pic>
    </p:spTree>
    <p:extLst>
      <p:ext uri="{BB962C8B-B14F-4D97-AF65-F5344CB8AC3E}">
        <p14:creationId xmlns:p14="http://schemas.microsoft.com/office/powerpoint/2010/main" val="352879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A5E3A"/>
        </a:solidFill>
        <a:effectLst/>
      </p:bgPr>
    </p:bg>
    <p:spTree>
      <p:nvGrpSpPr>
        <p:cNvPr id="1" name=""/>
        <p:cNvGrpSpPr/>
        <p:nvPr/>
      </p:nvGrpSpPr>
      <p:grpSpPr>
        <a:xfrm>
          <a:off x="0" y="0"/>
          <a:ext cx="0" cy="0"/>
          <a:chOff x="0" y="0"/>
          <a:chExt cx="0" cy="0"/>
        </a:xfrm>
      </p:grpSpPr>
      <p:pic>
        <p:nvPicPr>
          <p:cNvPr id="3" name="Picture 2" descr="A seedling growing from the ground&#10;&#10;Description automatically generated">
            <a:extLst>
              <a:ext uri="{FF2B5EF4-FFF2-40B4-BE49-F238E27FC236}">
                <a16:creationId xmlns:a16="http://schemas.microsoft.com/office/drawing/2014/main" id="{783AA429-56FF-F318-A031-A0AD016C7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2638" y="-3700"/>
            <a:ext cx="8242281" cy="6861700"/>
          </a:xfrm>
          <a:prstGeom prst="rect">
            <a:avLst/>
          </a:prstGeom>
          <a:effectLst>
            <a:outerShdw blurRad="520700" dist="38100" dir="18900000" sx="114000" sy="114000" algn="bl" rotWithShape="0">
              <a:prstClr val="black">
                <a:alpha val="15000"/>
              </a:prstClr>
            </a:outerShdw>
            <a:reflection endPos="0" dist="50800" dir="5400000" sy="-100000" algn="bl" rotWithShape="0"/>
          </a:effectLst>
        </p:spPr>
      </p:pic>
    </p:spTree>
    <p:extLst>
      <p:ext uri="{BB962C8B-B14F-4D97-AF65-F5344CB8AC3E}">
        <p14:creationId xmlns:p14="http://schemas.microsoft.com/office/powerpoint/2010/main" val="724508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4B035AB-78CC-033D-16A4-C1D650E08F17}"/>
              </a:ext>
            </a:extLst>
          </p:cNvPr>
          <p:cNvSpPr>
            <a:spLocks noGrp="1"/>
          </p:cNvSpPr>
          <p:nvPr>
            <p:ph type="body" sz="half" idx="2"/>
          </p:nvPr>
        </p:nvSpPr>
        <p:spPr>
          <a:xfrm>
            <a:off x="657546" y="621586"/>
            <a:ext cx="10870058" cy="1458529"/>
          </a:xfrm>
        </p:spPr>
        <p:txBody>
          <a:bodyPr>
            <a:normAutofit fontScale="92500" lnSpcReduction="20000"/>
          </a:bodyPr>
          <a:lstStyle/>
          <a:p>
            <a:pPr algn="ctr">
              <a:lnSpc>
                <a:spcPct val="100000"/>
              </a:lnSpc>
            </a:pPr>
            <a:r>
              <a:rPr lang="en-US" dirty="0"/>
              <a:t>Abundance flows from you,</a:t>
            </a:r>
          </a:p>
          <a:p>
            <a:pPr algn="ctr">
              <a:lnSpc>
                <a:spcPct val="100000"/>
              </a:lnSpc>
            </a:pPr>
            <a:r>
              <a:rPr lang="en-US" dirty="0"/>
              <a:t>And waters the path. </a:t>
            </a:r>
          </a:p>
          <a:p>
            <a:pPr algn="ctr">
              <a:lnSpc>
                <a:spcPct val="100000"/>
              </a:lnSpc>
            </a:pPr>
            <a:r>
              <a:rPr lang="en-US" dirty="0"/>
              <a:t>Thank you for the gift</a:t>
            </a:r>
          </a:p>
          <a:p>
            <a:pPr algn="ctr">
              <a:lnSpc>
                <a:spcPct val="100000"/>
              </a:lnSpc>
            </a:pPr>
            <a:r>
              <a:rPr lang="en-US" dirty="0"/>
              <a:t>Of your presence.</a:t>
            </a:r>
          </a:p>
          <a:p>
            <a:pPr algn="ctr">
              <a:lnSpc>
                <a:spcPct val="100000"/>
              </a:lnSpc>
            </a:pPr>
            <a:endParaRPr lang="en-US" dirty="0"/>
          </a:p>
          <a:p>
            <a:pPr algn="ctr"/>
            <a:endParaRPr lang="en-US" dirty="0"/>
          </a:p>
        </p:txBody>
      </p:sp>
      <p:sp>
        <p:nvSpPr>
          <p:cNvPr id="7" name="TextBox 6">
            <a:extLst>
              <a:ext uri="{FF2B5EF4-FFF2-40B4-BE49-F238E27FC236}">
                <a16:creationId xmlns:a16="http://schemas.microsoft.com/office/drawing/2014/main" id="{7E1E753E-99EC-718B-A2FA-F79B96D7947C}"/>
              </a:ext>
            </a:extLst>
          </p:cNvPr>
          <p:cNvSpPr txBox="1"/>
          <p:nvPr/>
        </p:nvSpPr>
        <p:spPr>
          <a:xfrm>
            <a:off x="1023026" y="3429000"/>
            <a:ext cx="2805626" cy="1077218"/>
          </a:xfrm>
          <a:prstGeom prst="rect">
            <a:avLst/>
          </a:prstGeom>
          <a:solidFill>
            <a:srgbClr val="663300">
              <a:alpha val="28000"/>
            </a:srgbClr>
          </a:solidFill>
        </p:spPr>
        <p:txBody>
          <a:bodyPr wrap="square" rtlCol="0">
            <a:spAutoFit/>
          </a:bodyPr>
          <a:lstStyle/>
          <a:p>
            <a:r>
              <a:rPr lang="en-US" sz="1600" dirty="0"/>
              <a:t>Breaking Bread</a:t>
            </a:r>
          </a:p>
          <a:p>
            <a:r>
              <a:rPr lang="en-US" sz="1600" dirty="0"/>
              <a:t>Written by </a:t>
            </a:r>
          </a:p>
          <a:p>
            <a:r>
              <a:rPr lang="en-US" sz="1600" dirty="0"/>
              <a:t>Randy L. George</a:t>
            </a:r>
          </a:p>
          <a:p>
            <a:r>
              <a:rPr lang="en-US" sz="1600" dirty="0"/>
              <a:t>Sung by Johnny Cash</a:t>
            </a:r>
          </a:p>
        </p:txBody>
      </p:sp>
      <p:pic>
        <p:nvPicPr>
          <p:cNvPr id="2" name="Online Media 1" title="Breaking Bread - Johnny Cash">
            <a:hlinkClick r:id="" action="ppaction://media"/>
            <a:extLst>
              <a:ext uri="{FF2B5EF4-FFF2-40B4-BE49-F238E27FC236}">
                <a16:creationId xmlns:a16="http://schemas.microsoft.com/office/drawing/2014/main" id="{A7BF77A6-DD1F-50AD-B62A-7FD44C01EF82}"/>
              </a:ext>
            </a:extLst>
          </p:cNvPr>
          <p:cNvPicPr>
            <a:picLocks noRot="1" noChangeAspect="1"/>
          </p:cNvPicPr>
          <p:nvPr>
            <a:videoFile r:link="rId1"/>
          </p:nvPr>
        </p:nvPicPr>
        <p:blipFill>
          <a:blip r:embed="rId4"/>
          <a:stretch>
            <a:fillRect/>
          </a:stretch>
        </p:blipFill>
        <p:spPr>
          <a:xfrm>
            <a:off x="3338249" y="1999375"/>
            <a:ext cx="7619512" cy="4301658"/>
          </a:xfrm>
          <a:prstGeom prst="rect">
            <a:avLst/>
          </a:prstGeom>
        </p:spPr>
      </p:pic>
    </p:spTree>
    <p:extLst>
      <p:ext uri="{BB962C8B-B14F-4D97-AF65-F5344CB8AC3E}">
        <p14:creationId xmlns:p14="http://schemas.microsoft.com/office/powerpoint/2010/main" val="23680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C6B16B-9E8D-47DC-8314-0FD39065C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84"/>
            <a:ext cx="12192000" cy="68540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5937DC0-95F0-4D80-988E-61537F638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7744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blue abstract watercolor pattern on a white background">
            <a:extLst>
              <a:ext uri="{FF2B5EF4-FFF2-40B4-BE49-F238E27FC236}">
                <a16:creationId xmlns:a16="http://schemas.microsoft.com/office/drawing/2014/main" id="{46B73D89-C9E8-C316-13F1-55A269C8D93C}"/>
              </a:ext>
            </a:extLst>
          </p:cNvPr>
          <p:cNvPicPr>
            <a:picLocks noChangeAspect="1"/>
          </p:cNvPicPr>
          <p:nvPr/>
        </p:nvPicPr>
        <p:blipFill rotWithShape="1">
          <a:blip r:embed="rId3">
            <a:alphaModFix amt="40000"/>
          </a:blip>
          <a:srcRect l="15436" r="25365" b="-1"/>
          <a:stretch/>
        </p:blipFill>
        <p:spPr>
          <a:xfrm>
            <a:off x="8968" y="10"/>
            <a:ext cx="6095931" cy="6873455"/>
          </a:xfrm>
          <a:prstGeom prst="rect">
            <a:avLst/>
          </a:prstGeom>
          <a:ln w="12700">
            <a:noFill/>
          </a:ln>
        </p:spPr>
      </p:pic>
      <p:pic>
        <p:nvPicPr>
          <p:cNvPr id="8" name="Picture 7" descr="A person holding a round container with gold lines on her face&#10;&#10;Description automatically generated">
            <a:extLst>
              <a:ext uri="{FF2B5EF4-FFF2-40B4-BE49-F238E27FC236}">
                <a16:creationId xmlns:a16="http://schemas.microsoft.com/office/drawing/2014/main" id="{29FB82EC-C3F8-E619-F2F9-D18382D07BDD}"/>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l="5345" r="6097" b="2"/>
          <a:stretch/>
        </p:blipFill>
        <p:spPr>
          <a:xfrm>
            <a:off x="6104914" y="6472"/>
            <a:ext cx="6087086" cy="6873465"/>
          </a:xfrm>
          <a:prstGeom prst="rect">
            <a:avLst/>
          </a:prstGeom>
          <a:ln w="12700">
            <a:noFill/>
          </a:ln>
        </p:spPr>
      </p:pic>
      <p:grpSp>
        <p:nvGrpSpPr>
          <p:cNvPr id="36" name="Group 35">
            <a:extLst>
              <a:ext uri="{FF2B5EF4-FFF2-40B4-BE49-F238E27FC236}">
                <a16:creationId xmlns:a16="http://schemas.microsoft.com/office/drawing/2014/main" id="{4264F573-6E23-4428-8AC8-5B24E9B731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
            <a:ext cx="12192000" cy="6857996"/>
            <a:chOff x="572" y="-1"/>
            <a:chExt cx="12192000" cy="6857996"/>
          </a:xfrm>
        </p:grpSpPr>
        <p:cxnSp>
          <p:nvCxnSpPr>
            <p:cNvPr id="37" name="Straight Connector 36">
              <a:extLst>
                <a:ext uri="{FF2B5EF4-FFF2-40B4-BE49-F238E27FC236}">
                  <a16:creationId xmlns:a16="http://schemas.microsoft.com/office/drawing/2014/main" id="{7B257075-E2E8-4052-9074-560CD1F0B3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1DE2D5A-8444-4466-8897-B0BA8C9153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1CFC3FB-827F-4FC6-BF23-68C0973EAF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3D71452-D885-43D0-9AC3-FFB3E836D9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Graphic 33">
              <a:extLst>
                <a:ext uri="{FF2B5EF4-FFF2-40B4-BE49-F238E27FC236}">
                  <a16:creationId xmlns:a16="http://schemas.microsoft.com/office/drawing/2014/main" id="{5CEE1765-47C1-4366-949A-494976CB7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2" name="Graphic 33">
              <a:extLst>
                <a:ext uri="{FF2B5EF4-FFF2-40B4-BE49-F238E27FC236}">
                  <a16:creationId xmlns:a16="http://schemas.microsoft.com/office/drawing/2014/main" id="{FF5F129F-41C5-47F9-8363-5A80B0B4B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024DA76C-A3DA-0A07-6403-421927232E78}"/>
              </a:ext>
            </a:extLst>
          </p:cNvPr>
          <p:cNvSpPr>
            <a:spLocks noGrp="1"/>
          </p:cNvSpPr>
          <p:nvPr>
            <p:ph type="ctrTitle"/>
          </p:nvPr>
        </p:nvSpPr>
        <p:spPr>
          <a:xfrm>
            <a:off x="841248" y="2314286"/>
            <a:ext cx="8281078" cy="3722525"/>
          </a:xfrm>
        </p:spPr>
        <p:txBody>
          <a:bodyPr anchor="t">
            <a:normAutofit/>
          </a:bodyPr>
          <a:lstStyle/>
          <a:p>
            <a:r>
              <a:rPr lang="en-US" dirty="0">
                <a:solidFill>
                  <a:srgbClr val="FFFFFF"/>
                </a:solidFill>
              </a:rPr>
              <a:t>Our Beautiful Broken-ness</a:t>
            </a:r>
            <a:endParaRPr lang="en-US">
              <a:solidFill>
                <a:srgbClr val="FFFFFF"/>
              </a:solidFill>
            </a:endParaRPr>
          </a:p>
        </p:txBody>
      </p:sp>
      <p:sp>
        <p:nvSpPr>
          <p:cNvPr id="3" name="Subtitle 2">
            <a:extLst>
              <a:ext uri="{FF2B5EF4-FFF2-40B4-BE49-F238E27FC236}">
                <a16:creationId xmlns:a16="http://schemas.microsoft.com/office/drawing/2014/main" id="{446E7D25-56DD-DF66-9B1B-4ED638239798}"/>
              </a:ext>
            </a:extLst>
          </p:cNvPr>
          <p:cNvSpPr>
            <a:spLocks noGrp="1"/>
          </p:cNvSpPr>
          <p:nvPr>
            <p:ph type="subTitle" idx="1"/>
          </p:nvPr>
        </p:nvSpPr>
        <p:spPr>
          <a:xfrm>
            <a:off x="841248" y="820774"/>
            <a:ext cx="8281078" cy="1346049"/>
          </a:xfrm>
        </p:spPr>
        <p:txBody>
          <a:bodyPr anchor="b">
            <a:normAutofit/>
          </a:bodyPr>
          <a:lstStyle/>
          <a:p>
            <a:r>
              <a:rPr lang="en-US" dirty="0">
                <a:solidFill>
                  <a:srgbClr val="FFFFFF"/>
                </a:solidFill>
              </a:rPr>
              <a:t>Donna Pirnat</a:t>
            </a:r>
            <a:endParaRPr lang="en-US">
              <a:solidFill>
                <a:srgbClr val="FFFFFF"/>
              </a:solidFill>
            </a:endParaRPr>
          </a:p>
          <a:p>
            <a:r>
              <a:rPr lang="en-US">
                <a:solidFill>
                  <a:srgbClr val="FFFFFF"/>
                </a:solidFill>
              </a:rPr>
              <a:t>DonnaPirnat.com</a:t>
            </a:r>
          </a:p>
        </p:txBody>
      </p:sp>
    </p:spTree>
    <p:extLst>
      <p:ext uri="{BB962C8B-B14F-4D97-AF65-F5344CB8AC3E}">
        <p14:creationId xmlns:p14="http://schemas.microsoft.com/office/powerpoint/2010/main" val="7484127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7E200-6776-86FD-8EBA-A311C3E3CF28}"/>
              </a:ext>
            </a:extLst>
          </p:cNvPr>
          <p:cNvSpPr>
            <a:spLocks noGrp="1"/>
          </p:cNvSpPr>
          <p:nvPr>
            <p:ph type="title"/>
          </p:nvPr>
        </p:nvSpPr>
        <p:spPr>
          <a:xfrm>
            <a:off x="2189922" y="837426"/>
            <a:ext cx="1891748" cy="5183147"/>
          </a:xfrm>
        </p:spPr>
        <p:txBody>
          <a:bodyPr>
            <a:normAutofit/>
          </a:bodyPr>
          <a:lstStyle/>
          <a:p>
            <a:r>
              <a:rPr lang="en-US" dirty="0"/>
              <a:t>The Parable of </a:t>
            </a:r>
            <a:br>
              <a:rPr lang="en-US" dirty="0"/>
            </a:br>
            <a:r>
              <a:rPr lang="en-US" dirty="0"/>
              <a:t>Two Flower Vases</a:t>
            </a:r>
          </a:p>
        </p:txBody>
      </p:sp>
      <p:pic>
        <p:nvPicPr>
          <p:cNvPr id="5" name="Picture 4" descr="Two vases with dried flowers&#10;&#10;Description automatically generated">
            <a:extLst>
              <a:ext uri="{FF2B5EF4-FFF2-40B4-BE49-F238E27FC236}">
                <a16:creationId xmlns:a16="http://schemas.microsoft.com/office/drawing/2014/main" id="{EC8C68E0-421A-C8AD-A09A-01A195568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726" y="571499"/>
            <a:ext cx="5715000" cy="5715000"/>
          </a:xfrm>
          <a:prstGeom prst="rect">
            <a:avLst/>
          </a:prstGeom>
        </p:spPr>
      </p:pic>
    </p:spTree>
    <p:extLst>
      <p:ext uri="{BB962C8B-B14F-4D97-AF65-F5344CB8AC3E}">
        <p14:creationId xmlns:p14="http://schemas.microsoft.com/office/powerpoint/2010/main" val="473401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293296F-4C3A-4530-98F5-F83646ACE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3914D2BD-3C47-433D-81FE-DC6C39595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4" name="Straight Connector 13">
              <a:extLst>
                <a:ext uri="{FF2B5EF4-FFF2-40B4-BE49-F238E27FC236}">
                  <a16:creationId xmlns:a16="http://schemas.microsoft.com/office/drawing/2014/main" id="{D3DD55E4-EA4F-4874-8B5B-6E0EAF4BBF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950BAF-7673-4138-AEA2-DE7D368CC3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E3E2B5-EA1C-415A-941A-843C7EA148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7FA3A6-E398-4576-B6B8-3328028D84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Graphic 33">
              <a:extLst>
                <a:ext uri="{FF2B5EF4-FFF2-40B4-BE49-F238E27FC236}">
                  <a16:creationId xmlns:a16="http://schemas.microsoft.com/office/drawing/2014/main" id="{EFB597D7-65E0-476A-B9EB-3AA6ED338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36" name="Graphic 33">
              <a:extLst>
                <a:ext uri="{FF2B5EF4-FFF2-40B4-BE49-F238E27FC236}">
                  <a16:creationId xmlns:a16="http://schemas.microsoft.com/office/drawing/2014/main" id="{11AA060A-BE0E-4687-8F9E-0E2955D97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37" name="Rectangle 36">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6" name="Picture Placeholder 5" descr="A statue of a person meditating&#10;&#10;Description automatically generated">
            <a:extLst>
              <a:ext uri="{FF2B5EF4-FFF2-40B4-BE49-F238E27FC236}">
                <a16:creationId xmlns:a16="http://schemas.microsoft.com/office/drawing/2014/main" id="{9614DF01-277A-D4BC-E0FF-72108D00E86D}"/>
              </a:ext>
            </a:extLst>
          </p:cNvPr>
          <p:cNvPicPr>
            <a:picLocks noGrp="1" noChangeAspect="1"/>
          </p:cNvPicPr>
          <p:nvPr>
            <p:ph type="pic" idx="1"/>
          </p:nvPr>
        </p:nvPicPr>
        <p:blipFill rotWithShape="1">
          <a:blip r:embed="rId3">
            <a:alphaModFix/>
            <a:extLst>
              <a:ext uri="{28A0092B-C50C-407E-A947-70E740481C1C}">
                <a14:useLocalDpi xmlns:a14="http://schemas.microsoft.com/office/drawing/2010/main" val="0"/>
              </a:ext>
            </a:extLst>
          </a:blip>
          <a:srcRect t="15393" r="-1" b="-1"/>
          <a:stretch/>
        </p:blipFill>
        <p:spPr>
          <a:xfrm>
            <a:off x="6668" y="-85"/>
            <a:ext cx="12188952" cy="6857990"/>
          </a:xfrm>
          <a:prstGeom prst="rect">
            <a:avLst/>
          </a:prstGeom>
        </p:spPr>
      </p:pic>
      <p:sp>
        <p:nvSpPr>
          <p:cNvPr id="38" name="Rectangle 37">
            <a:extLst>
              <a:ext uri="{FF2B5EF4-FFF2-40B4-BE49-F238E27FC236}">
                <a16:creationId xmlns:a16="http://schemas.microsoft.com/office/drawing/2014/main" id="{34FBEBF3-C941-4CB0-8AC2-3B50E1371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941E05-56CE-CF37-60E2-67FBE64DE3A9}"/>
              </a:ext>
            </a:extLst>
          </p:cNvPr>
          <p:cNvSpPr>
            <a:spLocks noGrp="1"/>
          </p:cNvSpPr>
          <p:nvPr>
            <p:ph type="title"/>
          </p:nvPr>
        </p:nvSpPr>
        <p:spPr>
          <a:xfrm>
            <a:off x="521949" y="775967"/>
            <a:ext cx="4826498" cy="1768547"/>
          </a:xfrm>
        </p:spPr>
        <p:txBody>
          <a:bodyPr vert="horz" lIns="91440" tIns="45720" rIns="91440" bIns="45720" rtlCol="0" anchor="b">
            <a:normAutofit fontScale="90000"/>
          </a:bodyPr>
          <a:lstStyle/>
          <a:p>
            <a:r>
              <a:rPr lang="en-US" sz="5200" dirty="0">
                <a:solidFill>
                  <a:srgbClr val="FFFFFF"/>
                </a:solidFill>
              </a:rPr>
              <a:t>Expansion</a:t>
            </a:r>
            <a:br>
              <a:rPr lang="en-US" sz="5200" dirty="0">
                <a:solidFill>
                  <a:srgbClr val="FFFFFF"/>
                </a:solidFill>
              </a:rPr>
            </a:br>
            <a:r>
              <a:rPr lang="en-US" sz="5200" dirty="0">
                <a:solidFill>
                  <a:srgbClr val="FFFFFF"/>
                </a:solidFill>
              </a:rPr>
              <a:t>by Paige Bradley</a:t>
            </a:r>
            <a:br>
              <a:rPr lang="en-US" sz="5200" dirty="0">
                <a:solidFill>
                  <a:srgbClr val="FFFFFF"/>
                </a:solidFill>
              </a:rPr>
            </a:br>
            <a:r>
              <a:rPr lang="en-US" sz="2000" dirty="0">
                <a:solidFill>
                  <a:srgbClr val="FFFFFF"/>
                </a:solidFill>
              </a:rPr>
              <a:t>PaigeBradly.com/blog</a:t>
            </a:r>
            <a:endParaRPr lang="en-US" sz="5200" dirty="0">
              <a:solidFill>
                <a:srgbClr val="FFFFFF"/>
              </a:solidFill>
            </a:endParaRPr>
          </a:p>
        </p:txBody>
      </p:sp>
      <p:sp>
        <p:nvSpPr>
          <p:cNvPr id="4" name="Text Placeholder 3">
            <a:extLst>
              <a:ext uri="{FF2B5EF4-FFF2-40B4-BE49-F238E27FC236}">
                <a16:creationId xmlns:a16="http://schemas.microsoft.com/office/drawing/2014/main" id="{744BDCBA-DDC0-6029-786D-C11372DCC72B}"/>
              </a:ext>
            </a:extLst>
          </p:cNvPr>
          <p:cNvSpPr>
            <a:spLocks noGrp="1"/>
          </p:cNvSpPr>
          <p:nvPr>
            <p:ph type="body" sz="half" idx="2"/>
          </p:nvPr>
        </p:nvSpPr>
        <p:spPr>
          <a:xfrm>
            <a:off x="7914984" y="580874"/>
            <a:ext cx="3932237" cy="2690645"/>
          </a:xfrm>
        </p:spPr>
        <p:txBody>
          <a:bodyPr>
            <a:normAutofit lnSpcReduction="10000"/>
          </a:bodyPr>
          <a:lstStyle/>
          <a:p>
            <a:r>
              <a:rPr lang="en-US" dirty="0"/>
              <a:t>“The art world was telling me I had </a:t>
            </a:r>
            <a:r>
              <a:rPr lang="en-US" b="1" i="1" dirty="0"/>
              <a:t>to break down my foundation</a:t>
            </a:r>
            <a:r>
              <a:rPr lang="en-US" dirty="0"/>
              <a:t>, let my walls </a:t>
            </a:r>
            <a:r>
              <a:rPr lang="en-US" b="1" i="1" dirty="0"/>
              <a:t>crumble</a:t>
            </a:r>
            <a:r>
              <a:rPr lang="en-US" dirty="0"/>
              <a:t>, expose myself completely, and from there I will find the </a:t>
            </a:r>
            <a:r>
              <a:rPr lang="en-US" b="1" i="1" dirty="0"/>
              <a:t>true essence </a:t>
            </a:r>
            <a:r>
              <a:rPr lang="en-US" dirty="0"/>
              <a:t>of what I needed to say.”</a:t>
            </a:r>
          </a:p>
          <a:p>
            <a:r>
              <a:rPr lang="en-US" dirty="0"/>
              <a:t>-Paige Bradley</a:t>
            </a:r>
          </a:p>
        </p:txBody>
      </p:sp>
    </p:spTree>
    <p:extLst>
      <p:ext uri="{BB962C8B-B14F-4D97-AF65-F5344CB8AC3E}">
        <p14:creationId xmlns:p14="http://schemas.microsoft.com/office/powerpoint/2010/main" val="905816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BB87F6-3AC3-214A-72CF-13C821E567B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E52E007-6D05-1E4F-386C-8E3AC790A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9" y="0"/>
            <a:ext cx="12192000" cy="685799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3A66525D-51A0-BF2B-769A-EEE97990BC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2" y="-1"/>
            <a:ext cx="12192000" cy="6857996"/>
            <a:chOff x="572" y="-1"/>
            <a:chExt cx="12192000" cy="6857996"/>
          </a:xfrm>
        </p:grpSpPr>
        <p:cxnSp>
          <p:nvCxnSpPr>
            <p:cNvPr id="14" name="Straight Connector 13">
              <a:extLst>
                <a:ext uri="{FF2B5EF4-FFF2-40B4-BE49-F238E27FC236}">
                  <a16:creationId xmlns:a16="http://schemas.microsoft.com/office/drawing/2014/main" id="{7CBFF6F6-4303-5FFF-185D-2856B5C4B8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7" y="6276706"/>
              <a:ext cx="1218981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C25D40-A916-93DE-5108-E700C4725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72" y="580876"/>
              <a:ext cx="1219200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FD99A3-4548-6409-C58D-D0B59FE398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8134324"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A23A65-9520-A6F0-E29C-11EE0F5D42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2794261" y="3428956"/>
              <a:ext cx="685791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Graphic 33">
              <a:extLst>
                <a:ext uri="{FF2B5EF4-FFF2-40B4-BE49-F238E27FC236}">
                  <a16:creationId xmlns:a16="http://schemas.microsoft.com/office/drawing/2014/main" id="{A3763468-7265-1A23-7A88-D1FEC41B2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77016" y="-1"/>
              <a:ext cx="3637968" cy="580875"/>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sp>
          <p:nvSpPr>
            <p:cNvPr id="36" name="Graphic 33">
              <a:extLst>
                <a:ext uri="{FF2B5EF4-FFF2-40B4-BE49-F238E27FC236}">
                  <a16:creationId xmlns:a16="http://schemas.microsoft.com/office/drawing/2014/main" id="{7A0C188E-8715-90F4-436E-171C82B9DF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305089" y="6276705"/>
              <a:ext cx="3581824" cy="581290"/>
            </a:xfrm>
            <a:custGeom>
              <a:avLst/>
              <a:gdLst>
                <a:gd name="connsiteX0" fmla="*/ 0 w 2679858"/>
                <a:gd name="connsiteY0" fmla="*/ 4953 h 434911"/>
                <a:gd name="connsiteX1" fmla="*/ 1336548 w 2679858"/>
                <a:gd name="connsiteY1" fmla="*/ 434912 h 434911"/>
                <a:gd name="connsiteX2" fmla="*/ 2679859 w 2679858"/>
                <a:gd name="connsiteY2" fmla="*/ 0 h 434911"/>
              </a:gdLst>
              <a:ahLst/>
              <a:cxnLst>
                <a:cxn ang="0">
                  <a:pos x="connsiteX0" y="connsiteY0"/>
                </a:cxn>
                <a:cxn ang="0">
                  <a:pos x="connsiteX1" y="connsiteY1"/>
                </a:cxn>
                <a:cxn ang="0">
                  <a:pos x="connsiteX2" y="connsiteY2"/>
                </a:cxn>
              </a:cxnLst>
              <a:rect l="l" t="t" r="r" b="b"/>
              <a:pathLst>
                <a:path w="2679858" h="434911">
                  <a:moveTo>
                    <a:pt x="0" y="4953"/>
                  </a:moveTo>
                  <a:cubicBezTo>
                    <a:pt x="370427" y="274606"/>
                    <a:pt x="833723" y="434912"/>
                    <a:pt x="1336548" y="434912"/>
                  </a:cubicBezTo>
                  <a:cubicBezTo>
                    <a:pt x="1842326" y="434912"/>
                    <a:pt x="2308289" y="272701"/>
                    <a:pt x="2679859" y="0"/>
                  </a:cubicBezTo>
                </a:path>
              </a:pathLst>
            </a:custGeom>
            <a:noFill/>
            <a:ln w="12700" cap="flat">
              <a:solidFill>
                <a:schemeClr val="accent4"/>
              </a:solidFill>
              <a:prstDash val="solid"/>
              <a:miter/>
            </a:ln>
          </p:spPr>
          <p:txBody>
            <a:bodyPr rtlCol="0" anchor="ctr"/>
            <a:lstStyle/>
            <a:p>
              <a:endParaRPr lang="en-US" dirty="0"/>
            </a:p>
          </p:txBody>
        </p:sp>
      </p:grpSp>
      <p:sp useBgFill="1">
        <p:nvSpPr>
          <p:cNvPr id="37" name="Rectangle 36">
            <a:extLst>
              <a:ext uri="{FF2B5EF4-FFF2-40B4-BE49-F238E27FC236}">
                <a16:creationId xmlns:a16="http://schemas.microsoft.com/office/drawing/2014/main" id="{9E8EF457-8319-9453-02E8-E96010C7B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6" name="Picture Placeholder 5" descr="A statue of a person meditating&#10;&#10;Description automatically generated">
            <a:extLst>
              <a:ext uri="{FF2B5EF4-FFF2-40B4-BE49-F238E27FC236}">
                <a16:creationId xmlns:a16="http://schemas.microsoft.com/office/drawing/2014/main" id="{4DF5CA39-2CF5-2B93-CD1E-9B0217D0ED44}"/>
              </a:ext>
            </a:extLst>
          </p:cNvPr>
          <p:cNvPicPr>
            <a:picLocks noGrp="1" noChangeAspect="1"/>
          </p:cNvPicPr>
          <p:nvPr>
            <p:ph type="pic" idx="1"/>
          </p:nvPr>
        </p:nvPicPr>
        <p:blipFill rotWithShape="1">
          <a:blip r:embed="rId3">
            <a:alphaModFix/>
            <a:extLst>
              <a:ext uri="{28A0092B-C50C-407E-A947-70E740481C1C}">
                <a14:useLocalDpi xmlns:a14="http://schemas.microsoft.com/office/drawing/2010/main" val="0"/>
              </a:ext>
            </a:extLst>
          </a:blip>
          <a:srcRect t="15393" r="-1" b="-1"/>
          <a:stretch/>
        </p:blipFill>
        <p:spPr>
          <a:xfrm>
            <a:off x="6668" y="-85"/>
            <a:ext cx="12188952" cy="6857990"/>
          </a:xfrm>
          <a:prstGeom prst="rect">
            <a:avLst/>
          </a:prstGeom>
        </p:spPr>
      </p:pic>
      <p:sp>
        <p:nvSpPr>
          <p:cNvPr id="38" name="Rectangle 37">
            <a:extLst>
              <a:ext uri="{FF2B5EF4-FFF2-40B4-BE49-F238E27FC236}">
                <a16:creationId xmlns:a16="http://schemas.microsoft.com/office/drawing/2014/main" id="{624590A9-D492-F81D-795B-F86E23F656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A67882-818D-7147-8F96-A88915B5D505}"/>
              </a:ext>
            </a:extLst>
          </p:cNvPr>
          <p:cNvSpPr>
            <a:spLocks noGrp="1"/>
          </p:cNvSpPr>
          <p:nvPr>
            <p:ph type="title"/>
          </p:nvPr>
        </p:nvSpPr>
        <p:spPr>
          <a:xfrm>
            <a:off x="521949" y="775967"/>
            <a:ext cx="4826498" cy="1768547"/>
          </a:xfrm>
        </p:spPr>
        <p:txBody>
          <a:bodyPr vert="horz" lIns="91440" tIns="45720" rIns="91440" bIns="45720" rtlCol="0" anchor="b">
            <a:normAutofit fontScale="90000"/>
          </a:bodyPr>
          <a:lstStyle/>
          <a:p>
            <a:r>
              <a:rPr lang="en-US" sz="5200" dirty="0">
                <a:solidFill>
                  <a:srgbClr val="FFFFFF"/>
                </a:solidFill>
              </a:rPr>
              <a:t>Expansion</a:t>
            </a:r>
            <a:br>
              <a:rPr lang="en-US" sz="5200" dirty="0">
                <a:solidFill>
                  <a:srgbClr val="FFFFFF"/>
                </a:solidFill>
              </a:rPr>
            </a:br>
            <a:r>
              <a:rPr lang="en-US" sz="5200" dirty="0">
                <a:solidFill>
                  <a:srgbClr val="FFFFFF"/>
                </a:solidFill>
              </a:rPr>
              <a:t>by Paige Bradley</a:t>
            </a:r>
            <a:br>
              <a:rPr lang="en-US" sz="5200" dirty="0">
                <a:solidFill>
                  <a:srgbClr val="FFFFFF"/>
                </a:solidFill>
              </a:rPr>
            </a:br>
            <a:r>
              <a:rPr lang="en-US" sz="2000" dirty="0">
                <a:solidFill>
                  <a:srgbClr val="FFFFFF"/>
                </a:solidFill>
              </a:rPr>
              <a:t>PaigeBradly.com/blog</a:t>
            </a:r>
            <a:endParaRPr lang="en-US" sz="5200" dirty="0">
              <a:solidFill>
                <a:srgbClr val="FFFFFF"/>
              </a:solidFill>
            </a:endParaRPr>
          </a:p>
        </p:txBody>
      </p:sp>
      <p:sp>
        <p:nvSpPr>
          <p:cNvPr id="4" name="Text Placeholder 3">
            <a:extLst>
              <a:ext uri="{FF2B5EF4-FFF2-40B4-BE49-F238E27FC236}">
                <a16:creationId xmlns:a16="http://schemas.microsoft.com/office/drawing/2014/main" id="{248967F0-2B5D-0205-5666-5FEDC5741C4E}"/>
              </a:ext>
            </a:extLst>
          </p:cNvPr>
          <p:cNvSpPr>
            <a:spLocks noGrp="1"/>
          </p:cNvSpPr>
          <p:nvPr>
            <p:ph type="body" sz="half" idx="2"/>
          </p:nvPr>
        </p:nvSpPr>
        <p:spPr>
          <a:xfrm>
            <a:off x="7914984" y="580874"/>
            <a:ext cx="3932237" cy="3340886"/>
          </a:xfrm>
        </p:spPr>
        <p:txBody>
          <a:bodyPr>
            <a:normAutofit fontScale="85000" lnSpcReduction="20000"/>
          </a:bodyPr>
          <a:lstStyle/>
          <a:p>
            <a:r>
              <a:rPr lang="en-US" dirty="0"/>
              <a:t>So, literally, I took a perfectly good (wax) sculpture—a piece I had sculpted with precision over several months—an image of a woman meditating in the lotus position, and just dropped it on the floor. I destroyed what I made. I was letting it all go. </a:t>
            </a:r>
            <a:r>
              <a:rPr lang="en-US" b="1" i="1" dirty="0"/>
              <a:t>It was scary</a:t>
            </a:r>
            <a:r>
              <a:rPr lang="en-US" i="1" dirty="0"/>
              <a:t>. </a:t>
            </a:r>
            <a:r>
              <a:rPr lang="en-US" dirty="0"/>
              <a:t>It shattered into so many pieces. My first feeling was, “what have I done?!” </a:t>
            </a:r>
            <a:r>
              <a:rPr lang="en-US" b="1" i="1" dirty="0"/>
              <a:t>Then I trusted it would all come together</a:t>
            </a:r>
            <a:r>
              <a:rPr lang="en-US" dirty="0"/>
              <a:t> like I envisioned.</a:t>
            </a:r>
          </a:p>
          <a:p>
            <a:r>
              <a:rPr lang="en-US" dirty="0"/>
              <a:t>-Paige Bradley</a:t>
            </a:r>
          </a:p>
        </p:txBody>
      </p:sp>
    </p:spTree>
    <p:extLst>
      <p:ext uri="{BB962C8B-B14F-4D97-AF65-F5344CB8AC3E}">
        <p14:creationId xmlns:p14="http://schemas.microsoft.com/office/powerpoint/2010/main" val="2895968664"/>
      </p:ext>
    </p:extLst>
  </p:cSld>
  <p:clrMapOvr>
    <a:masterClrMapping/>
  </p:clrMapOvr>
</p:sld>
</file>

<file path=ppt/theme/theme1.xml><?xml version="1.0" encoding="utf-8"?>
<a:theme xmlns:a="http://schemas.openxmlformats.org/drawingml/2006/main" name="Arch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Custom 16">
      <a:majorFont>
        <a:latin typeface="Footlight MT Ligh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VTI" id="{23FE938F-4DF0-4C94-8546-C2AC6D26660D}" vid="{62E62DA1-385F-4EE3-8841-58A87FAE20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4687</TotalTime>
  <Words>5638</Words>
  <Application>Microsoft Office PowerPoint</Application>
  <PresentationFormat>Widescreen</PresentationFormat>
  <Paragraphs>372</Paragraphs>
  <Slides>36</Slides>
  <Notes>32</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Aptos</vt:lpstr>
      <vt:lpstr>Arial</vt:lpstr>
      <vt:lpstr>Avenir Next LT Pro</vt:lpstr>
      <vt:lpstr>AvenirNext LT Pro Medium</vt:lpstr>
      <vt:lpstr>Footlight MT Light</vt:lpstr>
      <vt:lpstr>Georgia</vt:lpstr>
      <vt:lpstr>Google Sans</vt:lpstr>
      <vt:lpstr>Helvetica Neue</vt:lpstr>
      <vt:lpstr>Proxima Nova</vt:lpstr>
      <vt:lpstr>Roboto</vt:lpstr>
      <vt:lpstr>Verdana</vt:lpstr>
      <vt:lpstr>Wingdings</vt:lpstr>
      <vt:lpstr>ArchVTI</vt:lpstr>
      <vt:lpstr>A Story For All Ages The Cracked Pot A story about perfection As told by Friar News  of St. Anthony’s High School YouTube channel: A Minute With A Monk  </vt:lpstr>
      <vt:lpstr>PowerPoint Presentation</vt:lpstr>
      <vt:lpstr>Let’s sing! This Little Light of Mine (p. 118)</vt:lpstr>
      <vt:lpstr>PowerPoint Presentation</vt:lpstr>
      <vt:lpstr>PowerPoint Presentation</vt:lpstr>
      <vt:lpstr>Our Beautiful Broken-ness</vt:lpstr>
      <vt:lpstr>The Parable of  Two Flower Vases</vt:lpstr>
      <vt:lpstr>Expansion by Paige Bradley PaigeBradly.com/blog</vt:lpstr>
      <vt:lpstr>Expansion by Paige Bradley PaigeBradly.com/blog</vt:lpstr>
      <vt:lpstr>PowerPoint Presentation</vt:lpstr>
      <vt:lpstr>More unique, strong, and beautiful.</vt:lpstr>
      <vt:lpstr>Wabi-Sabi  </vt:lpstr>
      <vt:lpstr>The Bowl of Light</vt:lpstr>
      <vt:lpstr>Stay With It.</vt:lpstr>
      <vt:lpstr>Valuing the Dark As Well As the Light</vt:lpstr>
      <vt:lpstr>PowerPoint Presentation</vt:lpstr>
      <vt:lpstr>More, As You Like.</vt:lpstr>
      <vt:lpstr>Broken and Beautiful  written by Pink, performed by Kelly Clarkson</vt:lpstr>
      <vt:lpstr>Bowl of Light written and performed by Trevor Hall with his commentary on the inspiration and story behind the song. </vt:lpstr>
      <vt:lpstr>You Can’t Rush Your Healing Song by Trevor Hall</vt:lpstr>
      <vt:lpstr>Fix You by Coldplay</vt:lpstr>
      <vt:lpstr>Broken by Seether, featuring Amy Lee</vt:lpstr>
      <vt:lpstr>I Fall To Pieces Patsy Cline</vt:lpstr>
      <vt:lpstr>Not Broken Anymore by Justin Furstenfeld and Blue October</vt:lpstr>
      <vt:lpstr>She Used To Be Mine Sara Bareilles</vt:lpstr>
      <vt:lpstr>Crazywise Full Documentary (2014, 79 mins)</vt:lpstr>
      <vt:lpstr>Tantra Healer  a film by Jeffrey M. Geis</vt:lpstr>
      <vt:lpstr>Hymn: Morning Has Broken (p.38)</vt:lpstr>
      <vt:lpstr>PowerPoint Presentation</vt:lpstr>
      <vt:lpstr>Please share your thoughts</vt:lpstr>
      <vt:lpstr>Other musings that didn’t make the cut!</vt:lpstr>
      <vt:lpstr>Broken Mirrors and Bad Luck?</vt:lpstr>
      <vt:lpstr>Valentine’s Day Meditation</vt:lpstr>
      <vt:lpstr>The Wabi-Sabi of The Velveteen Rabbit</vt:lpstr>
      <vt:lpstr>The Cracks We Are Born With </vt:lpstr>
      <vt:lpstr>The Cracks We Are Born With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Story For All Ages The Cracked Pot A story about perfection As told by Friar News  of St. Anthony’s High School YouTube channel: A Minute With A Monk</dc:title>
  <dc:creator>Jeff Geis</dc:creator>
  <cp:lastModifiedBy>Jeff Geis</cp:lastModifiedBy>
  <cp:revision>3</cp:revision>
  <dcterms:created xsi:type="dcterms:W3CDTF">2024-02-06T17:55:33Z</dcterms:created>
  <dcterms:modified xsi:type="dcterms:W3CDTF">2024-02-12T23:55:27Z</dcterms:modified>
</cp:coreProperties>
</file>