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charts/chart1.xml" ContentType="application/vnd.openxmlformats-officedocument.drawingml.char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ldMasterIdLst>
    <p:sldMasterId r:id="rId1"/>
  </p:sldMasterIdLst>
  <p:notesMasterIdLst>
    <p:notesMasterId r:id="rId21"/>
  </p:notesMasterIdLst>
  <p:sldIdLst>
    <p:sldId id="256" r:id="rId2"/>
    <p:sldId id="257" r:id="rId3"/>
    <p:sldId id="258" r:id="rId4"/>
    <p:sldId id="272" r:id="rId5"/>
    <p:sldId id="273" r:id="rId6"/>
    <p:sldId id="274" r:id="rId7"/>
    <p:sldId id="259" r:id="rId8"/>
    <p:sldId id="260" r:id="rId9"/>
    <p:sldId id="270" r:id="rId10"/>
    <p:sldId id="271" r:id="rId11"/>
    <p:sldId id="261" r:id="rId12"/>
    <p:sldId id="262" r:id="rId13"/>
    <p:sldId id="263" r:id="rId14"/>
    <p:sldId id="264" r:id="rId15"/>
    <p:sldId id="265" r:id="rId16"/>
    <p:sldId id="266" r:id="rId17"/>
    <p:sldId id="267" r:id="rId18"/>
    <p:sldId id="268" r:id="rId19"/>
    <p:sldId id="269"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1pPr>
    <a:lvl2pPr marL="0" marR="0" indent="4572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2pPr>
    <a:lvl3pPr marL="0" marR="0" indent="9144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3pPr>
    <a:lvl4pPr marL="0" marR="0" indent="13716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4pPr>
    <a:lvl5pPr marL="0" marR="0" indent="18288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5pPr>
    <a:lvl6pPr marL="0" marR="0" indent="22860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6pPr>
    <a:lvl7pPr marL="0" marR="0" indent="27432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7pPr>
    <a:lvl8pPr marL="0" marR="0" indent="32004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8pPr>
    <a:lvl9pPr marL="0" marR="0" indent="365760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5E5E5E"/>
        </a:fontRef>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Medium"/>
          <a:ea typeface="Graphik Medium"/>
          <a:cs typeface="Graphik Medium"/>
        </a:font>
        <a:srgbClr val="5E5E5E"/>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25400" cap="flat">
              <a:solidFill>
                <a:srgbClr val="084F64"/>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Medium"/>
          <a:ea typeface="Graphik Medium"/>
          <a:cs typeface="Graphik Medium"/>
        </a:font>
        <a:srgbClr val="5E5E5E"/>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84F64"/>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084F64"/>
              </a:solidFill>
              <a:prstDash val="solid"/>
              <a:miter lim="400000"/>
            </a:ln>
          </a:left>
          <a:right>
            <a:ln w="12700" cap="flat">
              <a:solidFill>
                <a:srgbClr val="084F64"/>
              </a:solidFill>
              <a:prstDash val="solid"/>
              <a:miter lim="400000"/>
            </a:ln>
          </a:right>
          <a:top>
            <a:ln w="12700" cap="flat">
              <a:solidFill>
                <a:srgbClr val="000000"/>
              </a:solidFill>
              <a:prstDash val="solid"/>
              <a:miter lim="400000"/>
            </a:ln>
          </a:top>
          <a:bottom>
            <a:ln w="25400" cap="flat">
              <a:solidFill>
                <a:srgbClr val="084F64"/>
              </a:solidFill>
              <a:prstDash val="solid"/>
              <a:miter lim="400000"/>
            </a:ln>
          </a:bottom>
          <a:insideH>
            <a:ln w="12700" cap="flat">
              <a:solidFill>
                <a:srgbClr val="084F64"/>
              </a:solidFill>
              <a:prstDash val="solid"/>
              <a:miter lim="400000"/>
            </a:ln>
          </a:insideH>
          <a:insideV>
            <a:ln w="12700" cap="flat">
              <a:solidFill>
                <a:srgbClr val="084F64"/>
              </a:solidFill>
              <a:prstDash val="solid"/>
              <a:miter lim="400000"/>
            </a:ln>
          </a:insideV>
        </a:tcBdr>
        <a:fill>
          <a:solidFill>
            <a:schemeClr val="accent1">
              <a:satOff val="3942"/>
              <a:lumOff val="17322"/>
            </a:schemeClr>
          </a:solidFill>
        </a:fill>
      </a:tcStyle>
    </a:firstRow>
  </a:tblStyle>
  <a:tblStyle styleId="{EEE7283C-3CF3-47DC-8721-378D4A62B228}" styleName="">
    <a:tblBg/>
    <a:wholeTbl>
      <a:tcTxStyle b="off" i="off">
        <a:font>
          <a:latin typeface="Graphik Medium"/>
          <a:ea typeface="Graphik Medium"/>
          <a:cs typeface="Graphik Medium"/>
        </a:font>
        <a:schemeClr val="accent6"/>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F0EAF0"/>
          </a:solidFill>
        </a:fill>
      </a:tcStyle>
    </a:band2H>
    <a:firstCol>
      <a:tcTxStyle b="off" i="off">
        <a:font>
          <a:latin typeface="Graphik Medium"/>
          <a:ea typeface="Graphik Medium"/>
          <a:cs typeface="Graphik Medium"/>
        </a:font>
        <a:schemeClr val="accent6"/>
      </a:tcTxStyle>
      <a:tcStyle>
        <a:tcBdr>
          <a:left>
            <a:ln w="12700" cap="flat">
              <a:solidFill>
                <a:srgbClr val="000000"/>
              </a:solidFill>
              <a:prstDash val="solid"/>
              <a:miter lim="400000"/>
            </a:ln>
          </a:left>
          <a:right>
            <a:ln w="25400" cap="flat">
              <a:solidFill>
                <a:srgbClr val="084F64"/>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Medium"/>
          <a:ea typeface="Graphik Medium"/>
          <a:cs typeface="Graphik Medium"/>
        </a:font>
        <a:schemeClr val="accent6"/>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84F64"/>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chemeClr val="accent6"/>
        </a:fontRef>
        <a:schemeClr val="accent6"/>
      </a:tcTxStyle>
      <a:tcStyle>
        <a:tcBdr>
          <a:left>
            <a:ln w="12700" cap="flat">
              <a:solidFill>
                <a:srgbClr val="084F64"/>
              </a:solidFill>
              <a:prstDash val="solid"/>
              <a:miter lim="400000"/>
            </a:ln>
          </a:left>
          <a:right>
            <a:ln w="12700" cap="flat">
              <a:solidFill>
                <a:srgbClr val="084F64"/>
              </a:solidFill>
              <a:prstDash val="solid"/>
              <a:miter lim="400000"/>
            </a:ln>
          </a:right>
          <a:top>
            <a:ln w="12700" cap="flat">
              <a:solidFill>
                <a:srgbClr val="000000"/>
              </a:solidFill>
              <a:prstDash val="solid"/>
              <a:miter lim="400000"/>
            </a:ln>
          </a:top>
          <a:bottom>
            <a:ln w="25400" cap="flat">
              <a:solidFill>
                <a:srgbClr val="084F64"/>
              </a:solidFill>
              <a:prstDash val="solid"/>
              <a:miter lim="400000"/>
            </a:ln>
          </a:bottom>
          <a:insideH>
            <a:ln w="12700" cap="flat">
              <a:solidFill>
                <a:srgbClr val="084F64"/>
              </a:solidFill>
              <a:prstDash val="solid"/>
              <a:miter lim="400000"/>
            </a:ln>
          </a:insideH>
          <a:insideV>
            <a:ln w="12700" cap="flat">
              <a:solidFill>
                <a:srgbClr val="084F64"/>
              </a:solidFill>
              <a:prstDash val="solid"/>
              <a:miter lim="400000"/>
            </a:ln>
          </a:insideV>
        </a:tcBdr>
        <a:fill>
          <a:solidFill>
            <a:schemeClr val="accent6">
              <a:hueOff val="-35454"/>
              <a:satOff val="2115"/>
              <a:lumOff val="45487"/>
            </a:schemeClr>
          </a:solidFill>
        </a:fill>
      </a:tcStyle>
    </a:firstRow>
  </a:tblStyle>
  <a:tblStyle styleId="{CF821DB8-F4EB-4A41-A1BA-3FCAFE7338EE}" styleName="">
    <a:tblBg/>
    <a:wholeTbl>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127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noFill/>
        </a:fill>
      </a:tcStyle>
    </a:wholeTbl>
    <a:band2H>
      <a:tcTxStyle/>
      <a:tcStyle>
        <a:tcBdr/>
        <a:fill>
          <a:solidFill>
            <a:srgbClr val="EBEBEB"/>
          </a:solidFill>
        </a:fill>
      </a:tcStyle>
    </a:band2H>
    <a:firstCol>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25400" cap="flat">
              <a:solidFill>
                <a:srgbClr val="3D3E3E"/>
              </a:solidFill>
              <a:prstDash val="solid"/>
              <a:miter lim="400000"/>
            </a:ln>
          </a:right>
          <a:top>
            <a:ln w="127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solidFill>
            <a:srgbClr val="DBE6A5"/>
          </a:solidFill>
        </a:fill>
      </a:tcStyle>
    </a:firstCol>
    <a:lastRow>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25400" cap="flat">
              <a:solidFill>
                <a:srgbClr val="3D3E3E"/>
              </a:solidFill>
              <a:prstDash val="solid"/>
              <a:miter lim="400000"/>
            </a:ln>
          </a:top>
          <a:bottom>
            <a:ln w="127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noFill/>
        </a:fill>
      </a:tcStyle>
    </a:lastRow>
    <a:firstRow>
      <a:tcTxStyle b="off" i="off">
        <a:font>
          <a:latin typeface="Graphik Medium"/>
          <a:ea typeface="Graphik Medium"/>
          <a:cs typeface="Graphik Medium"/>
        </a:font>
        <a:srgbClr val="2E4E61"/>
      </a:tcTxStyle>
      <a:tcStyle>
        <a:tcBdr>
          <a:left>
            <a:ln w="12700" cap="flat">
              <a:solidFill>
                <a:srgbClr val="3D3E3E"/>
              </a:solidFill>
              <a:prstDash val="solid"/>
              <a:miter lim="400000"/>
            </a:ln>
          </a:left>
          <a:right>
            <a:ln w="12700" cap="flat">
              <a:solidFill>
                <a:srgbClr val="3D3E3E"/>
              </a:solidFill>
              <a:prstDash val="solid"/>
              <a:miter lim="400000"/>
            </a:ln>
          </a:right>
          <a:top>
            <a:ln w="12700" cap="flat">
              <a:solidFill>
                <a:srgbClr val="3D3E3E"/>
              </a:solidFill>
              <a:prstDash val="solid"/>
              <a:miter lim="400000"/>
            </a:ln>
          </a:top>
          <a:bottom>
            <a:ln w="25400" cap="flat">
              <a:solidFill>
                <a:srgbClr val="3D3E3E"/>
              </a:solidFill>
              <a:prstDash val="solid"/>
              <a:miter lim="400000"/>
            </a:ln>
          </a:bottom>
          <a:insideH>
            <a:ln w="12700" cap="flat">
              <a:solidFill>
                <a:srgbClr val="3D3E3E"/>
              </a:solidFill>
              <a:prstDash val="solid"/>
              <a:miter lim="400000"/>
            </a:ln>
          </a:insideH>
          <a:insideV>
            <a:ln w="12700" cap="flat">
              <a:solidFill>
                <a:srgbClr val="3D3E3E"/>
              </a:solidFill>
              <a:prstDash val="solid"/>
              <a:miter lim="400000"/>
            </a:ln>
          </a:insideV>
        </a:tcBdr>
        <a:fill>
          <a:solidFill>
            <a:srgbClr val="DBE6A5"/>
          </a:solidFill>
        </a:fill>
      </a:tcStyle>
    </a:firstRow>
  </a:tblStyle>
  <a:tblStyle styleId="{33BA23B1-9221-436E-865A-0063620EA4FD}" styleName="">
    <a:tblBg/>
    <a:wholeTbl>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FFFFFF"/>
          </a:solidFill>
        </a:fill>
      </a:tcStyle>
    </a:band2H>
    <a:firstCol>
      <a:tcTxStyle b="off" i="off">
        <a:font>
          <a:latin typeface="Graphik Medium"/>
          <a:ea typeface="Graphik Medium"/>
          <a:cs typeface="Graphik Medium"/>
        </a:font>
        <a:srgbClr val="5E5E5E"/>
      </a:tcTxStyle>
      <a:tcStyle>
        <a:tcBdr>
          <a:left>
            <a:ln w="12700" cap="flat">
              <a:solidFill>
                <a:srgbClr val="5C526A"/>
              </a:solidFill>
              <a:prstDash val="solid"/>
              <a:miter lim="400000"/>
            </a:ln>
          </a:left>
          <a:right>
            <a:ln w="254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CB5B2"/>
          </a:solidFill>
        </a:fill>
      </a:tcStyle>
    </a:firstCol>
    <a:lastRow>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25400" cap="flat">
              <a:solidFill>
                <a:srgbClr val="5E5E5E"/>
              </a:solidFill>
              <a:prstDash val="solid"/>
              <a:miter lim="400000"/>
            </a:ln>
          </a:top>
          <a:bottom>
            <a:ln w="12700" cap="flat">
              <a:solidFill>
                <a:srgbClr val="5C526A"/>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3B3B3B"/>
              </a:solidFill>
              <a:prstDash val="solid"/>
              <a:miter lim="400000"/>
            </a:ln>
          </a:left>
          <a:right>
            <a:ln w="12700" cap="flat">
              <a:solidFill>
                <a:srgbClr val="3B3B3B"/>
              </a:solidFill>
              <a:prstDash val="solid"/>
              <a:miter lim="400000"/>
            </a:ln>
          </a:right>
          <a:top>
            <a:ln w="12700" cap="flat">
              <a:solidFill>
                <a:srgbClr val="5C526A"/>
              </a:solidFill>
              <a:prstDash val="solid"/>
              <a:miter lim="400000"/>
            </a:ln>
          </a:top>
          <a:bottom>
            <a:ln w="25400" cap="flat">
              <a:solidFill>
                <a:srgbClr val="3B3B3B"/>
              </a:solidFill>
              <a:prstDash val="solid"/>
              <a:miter lim="400000"/>
            </a:ln>
          </a:bottom>
          <a:insideH>
            <a:ln w="12700" cap="flat">
              <a:solidFill>
                <a:srgbClr val="3B3B3B"/>
              </a:solidFill>
              <a:prstDash val="solid"/>
              <a:miter lim="400000"/>
            </a:ln>
          </a:insideH>
          <a:insideV>
            <a:ln w="12700" cap="flat">
              <a:solidFill>
                <a:srgbClr val="3B3B3B"/>
              </a:solidFill>
              <a:prstDash val="solid"/>
              <a:miter lim="400000"/>
            </a:ln>
          </a:insideV>
        </a:tcBdr>
        <a:fill>
          <a:solidFill>
            <a:srgbClr val="C16E6A"/>
          </a:solidFill>
        </a:fill>
      </a:tcStyle>
    </a:firstRow>
  </a:tblStyle>
  <a:tblStyle styleId="{2708684C-4D16-4618-839F-0558EEFCDFE6}" styleName="">
    <a:tblBg/>
    <a:wholeTbl>
      <a:tcTxStyle b="off" i="off">
        <a:font>
          <a:latin typeface="Graphik Medium"/>
          <a:ea typeface="Graphik Medium"/>
          <a:cs typeface="Graphik Medium"/>
        </a:font>
        <a:srgbClr val="5E5E5E"/>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CDCECC"/>
          </a:solidFill>
        </a:fill>
      </a:tcStyle>
    </a:wholeTbl>
    <a:band2H>
      <a:tcTxStyle/>
      <a:tcStyle>
        <a:tcBdr/>
        <a:fill>
          <a:solidFill>
            <a:srgbClr val="EDEEEE"/>
          </a:solidFill>
        </a:fill>
      </a:tcStyle>
    </a:band2H>
    <a:firstCol>
      <a:tcTxStyle b="off" i="off">
        <a:font>
          <a:latin typeface="Graphik Medium"/>
          <a:ea typeface="Graphik Medium"/>
          <a:cs typeface="Graphik Medium"/>
        </a:font>
        <a:srgbClr val="FFFFFF"/>
      </a:tcTxStyle>
      <a:tcStyle>
        <a:tcBdr>
          <a:left>
            <a:ln w="12700" cap="flat">
              <a:solidFill>
                <a:srgbClr val="5E5E5E"/>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D2F24"/>
          </a:solidFill>
        </a:fill>
      </a:tcStyle>
    </a:firstCol>
    <a:la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5E5E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E5E5E"/>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E5E5E"/>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43" d="100"/>
          <a:sy n="43" d="100"/>
        </p:scale>
        <p:origin x="-160" y="-224"/>
      </p:cViewPr>
      <p:guideLst>
        <p:guide orient="horz" pos="4320"/>
        <p:guide pos="76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package" Target="../embeddings/Microsoft_Excel_Sheet1.xlsx"/><Relationship Id="rId1" Type="http://schemas.openxmlformats.org/officeDocument/2006/relationships/image" Target="../media/image3.tiff"/><Relationship Id="rId2" Type="http://schemas.openxmlformats.org/officeDocument/2006/relationships/image" Target="../media/image4.tiff"/></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rot="0"/>
          <a:lstStyle/>
          <a:p>
            <a:pPr>
              <a:defRPr sz="5000" b="0" i="0" u="none" strike="noStrike">
                <a:solidFill>
                  <a:srgbClr val="5E5E5E"/>
                </a:solidFill>
                <a:latin typeface="Graphik Medium"/>
              </a:defRPr>
            </a:pPr>
            <a:r>
              <a:rPr lang="en-US" sz="5000" b="0" i="0" u="none" strike="noStrike">
                <a:solidFill>
                  <a:srgbClr val="5E5E5E"/>
                </a:solidFill>
                <a:latin typeface="Graphik Medium"/>
              </a:rPr>
              <a:t>2022 Income</a:t>
            </a:r>
          </a:p>
        </c:rich>
      </c:tx>
      <c:layout>
        <c:manualLayout>
          <c:xMode val="edge"/>
          <c:yMode val="edge"/>
          <c:x val="0.398799"/>
          <c:y val="0.293576"/>
          <c:w val="0.487859"/>
          <c:h val="0.109682"/>
        </c:manualLayout>
      </c:layout>
      <c:overlay val="1"/>
      <c:spPr>
        <a:noFill/>
        <a:effectLst/>
      </c:spPr>
    </c:title>
    <c:autoTitleDeleted val="1"/>
    <c:plotArea>
      <c:layout>
        <c:manualLayout>
          <c:layoutTarget val="inner"/>
          <c:xMode val="edge"/>
          <c:yMode val="edge"/>
          <c:x val="0.335587"/>
          <c:y val="0.403258"/>
          <c:w val="0.614284"/>
          <c:h val="0.539218"/>
        </c:manualLayout>
      </c:layout>
      <c:pieChart>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c:spPr>
          <c:dPt>
            <c:idx val="1"/>
            <c:spPr>
              <a:blipFill rotWithShape="1">
                <a:blip xmlns:r="http://schemas.openxmlformats.org/officeDocument/2006/relationships" r:embed="rId2"/>
                <a:srcRect/>
                <a:tile tx="0" ty="0" sx="100000" sy="100000" flip="none" algn="tl"/>
              </a:blipFill>
              <a:ln w="12700" cap="flat">
                <a:noFill/>
                <a:miter lim="400000"/>
              </a:ln>
              <a:effectLst/>
            </c:spPr>
          </c:dPt>
          <c:dPt>
            <c:idx val="2"/>
            <c:spPr>
              <a:blipFill rotWithShape="1">
                <a:blip xmlns:r="http://schemas.openxmlformats.org/officeDocument/2006/relationships" r:embed="rId3"/>
                <a:srcRect/>
                <a:tile tx="0" ty="0" sx="100000" sy="100000" flip="none" algn="tl"/>
              </a:blipFill>
              <a:ln w="12700" cap="flat">
                <a:noFill/>
                <a:miter lim="400000"/>
              </a:ln>
              <a:effectLst/>
            </c:spPr>
          </c:dPt>
          <c:dPt>
            <c:idx val="3"/>
            <c:spPr>
              <a:blipFill rotWithShape="1">
                <a:blip xmlns:r="http://schemas.openxmlformats.org/officeDocument/2006/relationships" r:embed="rId4"/>
                <a:srcRect/>
                <a:tile tx="0" ty="0" sx="100000" sy="100000" flip="none" algn="tl"/>
              </a:blipFill>
              <a:ln w="12700" cap="flat">
                <a:noFill/>
                <a:miter lim="400000"/>
              </a:ln>
              <a:effectLst/>
            </c:spPr>
          </c:dPt>
          <c:dLbls>
            <c:numFmt formatCode="#,##0%" sourceLinked="0"/>
            <c:txPr>
              <a:bodyPr/>
              <a:lstStyle/>
              <a:p>
                <a:pPr>
                  <a:defRPr sz="5000" b="0" i="0" u="none" strike="noStrike">
                    <a:solidFill>
                      <a:srgbClr val="FFFFFF"/>
                    </a:solidFill>
                    <a:latin typeface="Graphik Medium"/>
                  </a:defRPr>
                </a:pPr>
                <a:endParaRPr lang="en-US"/>
              </a:p>
            </c:txPr>
            <c:dLblPos val="ctr"/>
            <c:showPercent val="1"/>
            <c:showLeaderLines val="1"/>
            <c:leaderLines>
              <c:spPr>
                <a:ln w="6350" cap="flat">
                  <a:solidFill>
                    <a:srgbClr val="000000"/>
                  </a:solidFill>
                  <a:prstDash val="solid"/>
                  <a:miter lim="400000"/>
                </a:ln>
                <a:effectLst/>
              </c:spPr>
            </c:leaderLines>
          </c:dLbls>
          <c:cat>
            <c:strRef>
              <c:f>Sheet1!$B$1:$E$1</c:f>
              <c:strCache>
                <c:ptCount val="4"/>
                <c:pt idx="0">
                  <c:v>Donations</c:v>
                </c:pt>
                <c:pt idx="1">
                  <c:v>Grants</c:v>
                </c:pt>
                <c:pt idx="2">
                  <c:v>Membership Fees</c:v>
                </c:pt>
                <c:pt idx="3">
                  <c:v>Carry over</c:v>
                </c:pt>
              </c:strCache>
            </c:strRef>
          </c:cat>
          <c:val>
            <c:numRef>
              <c:f>Sheet1!$B$2:$E$2</c:f>
              <c:numCache>
                <c:formatCode>General</c:formatCode>
                <c:ptCount val="4"/>
                <c:pt idx="0">
                  <c:v>38337.0</c:v>
                </c:pt>
                <c:pt idx="1">
                  <c:v>48250.0</c:v>
                </c:pt>
                <c:pt idx="2">
                  <c:v>227706.0</c:v>
                </c:pt>
                <c:pt idx="3">
                  <c:v>15746.0</c:v>
                </c:pt>
              </c:numCache>
            </c:numRef>
          </c:val>
        </c:ser>
        <c:firstSliceAng val="0"/>
      </c:pieChart>
      <c:spPr>
        <a:noFill/>
        <a:ln w="12700" cap="flat">
          <a:noFill/>
          <a:miter lim="400000"/>
        </a:ln>
        <a:effectLst/>
      </c:spPr>
    </c:plotArea>
    <c:legend>
      <c:legendPos val="t"/>
      <c:layout>
        <c:manualLayout>
          <c:xMode val="edge"/>
          <c:yMode val="edge"/>
          <c:x val="0.0"/>
          <c:y val="0.0"/>
          <c:w val="0.583377"/>
          <c:h val="0.269011"/>
        </c:manualLayout>
      </c:layout>
      <c:overlay val="1"/>
      <c:spPr>
        <a:noFill/>
        <a:ln w="12700" cap="flat">
          <a:noFill/>
          <a:miter lim="400000"/>
        </a:ln>
        <a:effectLst/>
      </c:spPr>
      <c:txPr>
        <a:bodyPr rot="0"/>
        <a:lstStyle/>
        <a:p>
          <a:pPr>
            <a:defRPr sz="3400" b="0" i="0" u="none" strike="noStrike">
              <a:solidFill>
                <a:srgbClr val="464646"/>
              </a:solidFill>
              <a:latin typeface="Graphik"/>
            </a:defRPr>
          </a:pPr>
          <a:endParaRPr lang="en-US"/>
        </a:p>
      </c:txPr>
    </c:legend>
    <c:plotVisOnly val="1"/>
    <c:dispBlanksAs val="zero"/>
  </c:chart>
  <c:spPr>
    <a:noFill/>
    <a:ln>
      <a:noFill/>
    </a:ln>
    <a:effectLst/>
  </c:spPr>
  <c:externalData r:id="rId5"/>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hart>
    <c:title>
      <c:tx>
        <c:rich>
          <a:bodyPr rot="0"/>
          <a:lstStyle/>
          <a:p>
            <a:pPr>
              <a:defRPr sz="5000" b="0" i="0" u="none" strike="noStrike">
                <a:solidFill>
                  <a:srgbClr val="000000"/>
                </a:solidFill>
                <a:latin typeface="Charter Roman"/>
              </a:defRPr>
            </a:pPr>
            <a:r>
              <a:rPr lang="en-US" sz="5000" b="0" i="0" u="none" strike="noStrike">
                <a:solidFill>
                  <a:srgbClr val="000000"/>
                </a:solidFill>
                <a:latin typeface="Charter Roman"/>
              </a:rPr>
              <a:t>2022 Expenses</a:t>
            </a:r>
          </a:p>
        </c:rich>
      </c:tx>
      <c:layout>
        <c:manualLayout>
          <c:xMode val="edge"/>
          <c:yMode val="edge"/>
          <c:x val="0.492234"/>
          <c:y val="0.269662"/>
          <c:w val="0.457687"/>
          <c:h val="0.113908"/>
        </c:manualLayout>
      </c:layout>
      <c:overlay val="1"/>
      <c:spPr>
        <a:noFill/>
        <a:effectLst/>
      </c:spPr>
    </c:title>
    <c:autoTitleDeleted val="1"/>
    <c:plotArea>
      <c:layout>
        <c:manualLayout>
          <c:layoutTarget val="inner"/>
          <c:xMode val="edge"/>
          <c:yMode val="edge"/>
          <c:x val="0.442155"/>
          <c:y val="0.38357"/>
          <c:w val="0.552845"/>
          <c:h val="0.60393"/>
        </c:manualLayout>
      </c:layout>
      <c:pieChart>
        <c:ser>
          <c:idx val="0"/>
          <c:order val="0"/>
          <c:tx>
            <c:strRef>
              <c:f>Sheet1!$A$2</c:f>
              <c:strCache>
                <c:ptCount val="1"/>
                <c:pt idx="0">
                  <c:v>Region 1</c:v>
                </c:pt>
              </c:strCache>
            </c:strRef>
          </c:tx>
          <c:spPr>
            <a:solidFill>
              <a:srgbClr val="236DFF"/>
            </a:solidFill>
            <a:ln w="12700" cap="flat">
              <a:noFill/>
              <a:miter lim="400000"/>
            </a:ln>
            <a:effectLst/>
          </c:spPr>
          <c:dPt>
            <c:idx val="1"/>
            <c:spPr>
              <a:solidFill>
                <a:srgbClr val="00D4D2"/>
              </a:solidFill>
              <a:ln w="12700" cap="flat">
                <a:noFill/>
                <a:miter lim="400000"/>
              </a:ln>
              <a:effectLst/>
            </c:spPr>
          </c:dPt>
          <c:dPt>
            <c:idx val="2"/>
            <c:spPr>
              <a:solidFill>
                <a:srgbClr val="28BA29"/>
              </a:solidFill>
              <a:ln w="12700" cap="flat">
                <a:noFill/>
                <a:miter lim="400000"/>
              </a:ln>
              <a:effectLst/>
            </c:spPr>
          </c:dPt>
          <c:dPt>
            <c:idx val="3"/>
            <c:spPr>
              <a:solidFill>
                <a:srgbClr val="FFD600"/>
              </a:solidFill>
              <a:ln w="12700" cap="flat">
                <a:noFill/>
                <a:miter lim="400000"/>
              </a:ln>
              <a:effectLst/>
            </c:spPr>
          </c:dPt>
          <c:dPt>
            <c:idx val="4"/>
            <c:spPr>
              <a:solidFill>
                <a:srgbClr val="FE1B00"/>
              </a:solidFill>
              <a:ln w="12700" cap="flat">
                <a:noFill/>
                <a:miter lim="400000"/>
              </a:ln>
              <a:effectLst/>
            </c:spPr>
          </c:dPt>
          <c:dPt>
            <c:idx val="5"/>
            <c:spPr>
              <a:solidFill>
                <a:srgbClr val="929292"/>
              </a:solidFill>
              <a:ln w="12700" cap="flat">
                <a:noFill/>
                <a:miter lim="400000"/>
              </a:ln>
              <a:effectLst/>
            </c:spPr>
          </c:dPt>
          <c:dLbls>
            <c:dLbl>
              <c:idx val="2"/>
              <c:delete val="1"/>
            </c:dLbl>
            <c:dLbl>
              <c:idx val="3"/>
              <c:delete val="1"/>
            </c:dLbl>
            <c:numFmt formatCode="#,##0%" sourceLinked="0"/>
            <c:txPr>
              <a:bodyPr/>
              <a:lstStyle/>
              <a:p>
                <a:pPr>
                  <a:defRPr sz="2700" b="0" i="0" u="none" strike="noStrike">
                    <a:solidFill>
                      <a:srgbClr val="FFFFFF"/>
                    </a:solidFill>
                    <a:latin typeface="Graphik"/>
                  </a:defRPr>
                </a:pPr>
                <a:endParaRPr lang="en-US"/>
              </a:p>
            </c:txPr>
            <c:dLblPos val="ctr"/>
            <c:showPercent val="1"/>
            <c:showLeaderLines val="1"/>
            <c:leaderLines>
              <c:spPr>
                <a:ln w="6350" cap="flat">
                  <a:solidFill>
                    <a:srgbClr val="000000"/>
                  </a:solidFill>
                  <a:prstDash val="solid"/>
                  <a:miter lim="400000"/>
                </a:ln>
                <a:effectLst/>
              </c:spPr>
            </c:leaderLines>
          </c:dLbls>
          <c:cat>
            <c:strRef>
              <c:f>Sheet1!$B$1:$G$1</c:f>
              <c:strCache>
                <c:ptCount val="6"/>
                <c:pt idx="0">
                  <c:v>Programming</c:v>
                </c:pt>
                <c:pt idx="1">
                  <c:v>Payroll</c:v>
                </c:pt>
                <c:pt idx="2">
                  <c:v>Insurance</c:v>
                </c:pt>
                <c:pt idx="3">
                  <c:v>Office Expenses</c:v>
                </c:pt>
                <c:pt idx="4">
                  <c:v>Coffee Shop Supplies</c:v>
                </c:pt>
                <c:pt idx="5">
                  <c:v>Rent</c:v>
                </c:pt>
              </c:strCache>
            </c:strRef>
          </c:cat>
          <c:val>
            <c:numRef>
              <c:f>Sheet1!$B$2:$G$2</c:f>
              <c:numCache>
                <c:formatCode>General</c:formatCode>
                <c:ptCount val="6"/>
                <c:pt idx="0">
                  <c:v>17248.0</c:v>
                </c:pt>
                <c:pt idx="1">
                  <c:v>184516.0</c:v>
                </c:pt>
                <c:pt idx="2">
                  <c:v>2634.0</c:v>
                </c:pt>
                <c:pt idx="3">
                  <c:v>9178.0</c:v>
                </c:pt>
                <c:pt idx="4">
                  <c:v>22379.0</c:v>
                </c:pt>
                <c:pt idx="5">
                  <c:v>35531.0</c:v>
                </c:pt>
              </c:numCache>
            </c:numRef>
          </c:val>
        </c:ser>
        <c:firstSliceAng val="0"/>
      </c:pieChart>
      <c:spPr>
        <a:noFill/>
        <a:ln w="12700" cap="flat">
          <a:noFill/>
          <a:miter lim="400000"/>
        </a:ln>
        <a:effectLst/>
      </c:spPr>
    </c:plotArea>
    <c:legend>
      <c:legendPos val="t"/>
      <c:layout>
        <c:manualLayout>
          <c:xMode val="edge"/>
          <c:yMode val="edge"/>
          <c:x val="0.0"/>
          <c:y val="0.0"/>
          <c:w val="0.491406"/>
          <c:h val="0.359515"/>
        </c:manualLayout>
      </c:layout>
      <c:overlay val="1"/>
      <c:spPr>
        <a:noFill/>
        <a:ln w="12700" cap="flat">
          <a:noFill/>
          <a:miter lim="400000"/>
        </a:ln>
        <a:effectLst/>
      </c:spPr>
      <c:txPr>
        <a:bodyPr rot="0"/>
        <a:lstStyle/>
        <a:p>
          <a:pPr>
            <a:defRPr sz="2700" b="0" i="0" u="none" strike="noStrike">
              <a:solidFill>
                <a:srgbClr val="000000"/>
              </a:solidFill>
              <a:latin typeface="Graphik"/>
            </a:defRPr>
          </a:pPr>
          <a:endParaRPr lang="en-US"/>
        </a:p>
      </c:txPr>
    </c:legend>
    <c:plotVisOnly val="1"/>
    <c:dispBlanksAs val="zero"/>
  </c:chart>
  <c:spPr>
    <a:no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7" name="Shape 177"/>
          <p:cNvSpPr>
            <a:spLocks noGrp="1" noRot="1" noChangeAspect="1"/>
          </p:cNvSpPr>
          <p:nvPr>
            <p:ph type="sldImg"/>
          </p:nvPr>
        </p:nvSpPr>
        <p:spPr>
          <a:xfrm>
            <a:off x="1143000" y="685800"/>
            <a:ext cx="4572000" cy="3429000"/>
          </a:xfrm>
          <a:prstGeom prst="rect">
            <a:avLst/>
          </a:prstGeom>
        </p:spPr>
        <p:txBody>
          <a:bodyPr/>
          <a:lstStyle/>
          <a:p>
            <a:endParaRPr/>
          </a:p>
        </p:txBody>
      </p:sp>
      <p:sp>
        <p:nvSpPr>
          <p:cNvPr id="178" name="Shape 17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p:spTree>
      <p:nvGrpSpPr>
        <p:cNvPr id="1" name=""/>
        <p:cNvGrpSpPr/>
        <p:nvPr/>
      </p:nvGrpSpPr>
      <p:grpSpPr>
        <a:xfrm>
          <a:off x="0" y="0"/>
          <a:ext cx="0" cy="0"/>
          <a:chOff x="0" y="0"/>
          <a:chExt cx="0" cy="0"/>
        </a:xfrm>
      </p:grpSpPr>
      <p:sp>
        <p:nvSpPr>
          <p:cNvPr id="15" name="Topic"/>
          <p:cNvSpPr txBox="1">
            <a:spLocks noGrp="1"/>
          </p:cNvSpPr>
          <p:nvPr>
            <p:ph type="body" sz="quarter" idx="21" hasCustomPrompt="1"/>
          </p:nvPr>
        </p:nvSpPr>
        <p:spPr>
          <a:xfrm>
            <a:off x="1181100" y="12364718"/>
            <a:ext cx="4965700" cy="467107"/>
          </a:xfrm>
          <a:prstGeom prst="rect">
            <a:avLst/>
          </a:prstGeom>
        </p:spPr>
        <p:txBody>
          <a:bodyPr anchor="t"/>
          <a:lstStyle>
            <a:lvl1pPr>
              <a:defRPr sz="2200" b="0" cap="all" spc="88"/>
            </a:lvl1pPr>
          </a:lstStyle>
          <a:p>
            <a:r>
              <a:t>Topic</a:t>
            </a:r>
          </a:p>
        </p:txBody>
      </p:sp>
      <p:sp>
        <p:nvSpPr>
          <p:cNvPr id="16" name="Location"/>
          <p:cNvSpPr txBox="1">
            <a:spLocks noGrp="1"/>
          </p:cNvSpPr>
          <p:nvPr>
            <p:ph type="body" sz="quarter" idx="22" hasCustomPrompt="1"/>
          </p:nvPr>
        </p:nvSpPr>
        <p:spPr>
          <a:xfrm>
            <a:off x="18237200" y="12364718"/>
            <a:ext cx="4965700" cy="467107"/>
          </a:xfrm>
          <a:prstGeom prst="rect">
            <a:avLst/>
          </a:prstGeom>
        </p:spPr>
        <p:txBody>
          <a:bodyPr anchor="t"/>
          <a:lstStyle>
            <a:lvl1pPr>
              <a:defRPr sz="2200" b="0" cap="all" spc="88"/>
            </a:lvl1pPr>
          </a:lstStyle>
          <a:p>
            <a:r>
              <a:t>Location</a:t>
            </a:r>
          </a:p>
        </p:txBody>
      </p:sp>
      <p:sp>
        <p:nvSpPr>
          <p:cNvPr id="17" name="Author and Date"/>
          <p:cNvSpPr txBox="1">
            <a:spLocks noGrp="1"/>
          </p:cNvSpPr>
          <p:nvPr>
            <p:ph type="body" sz="quarter" idx="23" hasCustomPrompt="1"/>
          </p:nvPr>
        </p:nvSpPr>
        <p:spPr>
          <a:xfrm>
            <a:off x="6946900" y="12233909"/>
            <a:ext cx="10490200" cy="706629"/>
          </a:xfrm>
          <a:prstGeom prst="rect">
            <a:avLst/>
          </a:prstGeom>
        </p:spPr>
        <p:txBody>
          <a:bodyPr anchor="t"/>
          <a:lstStyle/>
          <a:p>
            <a:r>
              <a:t>Author and Date</a:t>
            </a:r>
          </a:p>
        </p:txBody>
      </p:sp>
      <p:sp>
        <p:nvSpPr>
          <p:cNvPr id="18" name="Presentation Title"/>
          <p:cNvSpPr txBox="1">
            <a:spLocks noGrp="1"/>
          </p:cNvSpPr>
          <p:nvPr>
            <p:ph type="title" hasCustomPrompt="1"/>
          </p:nvPr>
        </p:nvSpPr>
        <p:spPr>
          <a:prstGeom prst="rect">
            <a:avLst/>
          </a:prstGeom>
        </p:spPr>
        <p:txBody>
          <a:bodyPr/>
          <a:lstStyle/>
          <a:p>
            <a:r>
              <a:t>Presentation Title</a:t>
            </a:r>
          </a:p>
        </p:txBody>
      </p:sp>
      <p:sp>
        <p:nvSpPr>
          <p:cNvPr id="19" name="Body Level One…"/>
          <p:cNvSpPr txBox="1">
            <a:spLocks noGrp="1"/>
          </p:cNvSpPr>
          <p:nvPr>
            <p:ph type="body" sz="quarter" idx="1" hasCustomPrompt="1"/>
          </p:nvPr>
        </p:nvSpPr>
        <p:spPr>
          <a:prstGeom prst="rect">
            <a:avLst/>
          </a:prstGeom>
        </p:spPr>
        <p:txBody>
          <a:bodyPr/>
          <a:lstStyle/>
          <a:p>
            <a:r>
              <a:t>Presentation Subtitle</a:t>
            </a:r>
          </a:p>
          <a:p>
            <a:pPr lvl="1"/>
            <a:endParaRPr/>
          </a:p>
          <a:p>
            <a:pPr lvl="2"/>
            <a:endParaRPr/>
          </a:p>
          <a:p>
            <a:pPr lvl="3"/>
            <a:endParaRPr/>
          </a:p>
          <a:p>
            <a:pPr lvl="4"/>
            <a:endParaRP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tatement">
    <p:bg>
      <p:bgPr>
        <a:solidFill>
          <a:srgbClr val="F3F5B1"/>
        </a:solidFill>
        <a:effectLst/>
      </p:bgPr>
    </p:bg>
    <p:spTree>
      <p:nvGrpSpPr>
        <p:cNvPr id="1" name=""/>
        <p:cNvGrpSpPr/>
        <p:nvPr/>
      </p:nvGrpSpPr>
      <p:grpSpPr>
        <a:xfrm>
          <a:off x="0" y="0"/>
          <a:ext cx="0" cy="0"/>
          <a:chOff x="0" y="0"/>
          <a:chExt cx="0" cy="0"/>
        </a:xfrm>
      </p:grpSpPr>
      <p:sp>
        <p:nvSpPr>
          <p:cNvPr id="121" name="Body Level One…"/>
          <p:cNvSpPr txBox="1">
            <a:spLocks noGrp="1"/>
          </p:cNvSpPr>
          <p:nvPr>
            <p:ph type="body" sz="half" idx="1" hasCustomPrompt="1"/>
          </p:nvPr>
        </p:nvSpPr>
        <p:spPr>
          <a:xfrm>
            <a:off x="2082800" y="4337484"/>
            <a:ext cx="20205700" cy="4699001"/>
          </a:xfrm>
          <a:prstGeom prst="rect">
            <a:avLst/>
          </a:prstGeom>
        </p:spPr>
        <p:txBody>
          <a:bodyPr anchor="ctr"/>
          <a:lstStyle>
            <a:lvl1pPr>
              <a:lnSpc>
                <a:spcPct val="90000"/>
              </a:lnSpc>
              <a:defRPr sz="9000" cap="all" spc="270">
                <a:solidFill>
                  <a:schemeClr val="accent1">
                    <a:satOff val="36598"/>
                    <a:lumOff val="-17227"/>
                  </a:schemeClr>
                </a:solidFill>
              </a:defRPr>
            </a:lvl1pPr>
            <a:lvl2pPr>
              <a:lnSpc>
                <a:spcPct val="90000"/>
              </a:lnSpc>
              <a:defRPr sz="9000" cap="all" spc="270">
                <a:solidFill>
                  <a:schemeClr val="accent1">
                    <a:satOff val="36598"/>
                    <a:lumOff val="-17227"/>
                  </a:schemeClr>
                </a:solidFill>
              </a:defRPr>
            </a:lvl2pPr>
            <a:lvl3pPr>
              <a:lnSpc>
                <a:spcPct val="90000"/>
              </a:lnSpc>
              <a:defRPr sz="9000" cap="all" spc="270">
                <a:solidFill>
                  <a:schemeClr val="accent1">
                    <a:satOff val="36598"/>
                    <a:lumOff val="-17227"/>
                  </a:schemeClr>
                </a:solidFill>
              </a:defRPr>
            </a:lvl3pPr>
            <a:lvl4pPr>
              <a:lnSpc>
                <a:spcPct val="90000"/>
              </a:lnSpc>
              <a:defRPr sz="9000" cap="all" spc="270">
                <a:solidFill>
                  <a:schemeClr val="accent1">
                    <a:satOff val="36598"/>
                    <a:lumOff val="-17227"/>
                  </a:schemeClr>
                </a:solidFill>
              </a:defRPr>
            </a:lvl4pPr>
            <a:lvl5pPr>
              <a:lnSpc>
                <a:spcPct val="90000"/>
              </a:lnSpc>
              <a:defRPr sz="9000" cap="all" spc="270">
                <a:solidFill>
                  <a:schemeClr val="accent1">
                    <a:satOff val="36598"/>
                    <a:lumOff val="-17227"/>
                  </a:schemeClr>
                </a:solidFill>
              </a:defRPr>
            </a:lvl5pPr>
          </a:lstStyle>
          <a:p>
            <a:r>
              <a:t>Statement</a:t>
            </a:r>
          </a:p>
          <a:p>
            <a:pPr lvl="1"/>
            <a:endParaRPr/>
          </a:p>
          <a:p>
            <a:pPr lvl="2"/>
            <a:endParaRPr/>
          </a:p>
          <a:p>
            <a:pPr lvl="3"/>
            <a:endParaRPr/>
          </a:p>
          <a:p>
            <a:pPr lvl="4"/>
            <a:endParaRPr/>
          </a:p>
        </p:txBody>
      </p:sp>
      <p:sp>
        <p:nvSpPr>
          <p:cNvPr id="122" name="Line"/>
          <p:cNvSpPr/>
          <p:nvPr/>
        </p:nvSpPr>
        <p:spPr>
          <a:xfrm>
            <a:off x="766879" y="952500"/>
            <a:ext cx="22850242" cy="0"/>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23" name="Line"/>
          <p:cNvSpPr/>
          <p:nvPr/>
        </p:nvSpPr>
        <p:spPr>
          <a:xfrm>
            <a:off x="757217" y="12603828"/>
            <a:ext cx="22862943"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24"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ig Fact">
    <p:bg>
      <p:bgPr>
        <a:solidFill>
          <a:srgbClr val="F3F5B1"/>
        </a:solidFill>
        <a:effectLst/>
      </p:bgPr>
    </p:bg>
    <p:spTree>
      <p:nvGrpSpPr>
        <p:cNvPr id="1" name=""/>
        <p:cNvGrpSpPr/>
        <p:nvPr/>
      </p:nvGrpSpPr>
      <p:grpSpPr>
        <a:xfrm>
          <a:off x="0" y="0"/>
          <a:ext cx="0" cy="0"/>
          <a:chOff x="0" y="0"/>
          <a:chExt cx="0" cy="0"/>
        </a:xfrm>
      </p:grpSpPr>
      <p:sp>
        <p:nvSpPr>
          <p:cNvPr id="131" name="Body Level One…"/>
          <p:cNvSpPr txBox="1">
            <a:spLocks noGrp="1"/>
          </p:cNvSpPr>
          <p:nvPr>
            <p:ph type="body" idx="1" hasCustomPrompt="1"/>
          </p:nvPr>
        </p:nvSpPr>
        <p:spPr>
          <a:xfrm>
            <a:off x="2082800" y="1509784"/>
            <a:ext cx="20205700" cy="6852293"/>
          </a:xfrm>
          <a:prstGeom prst="rect">
            <a:avLst/>
          </a:prstGeom>
        </p:spPr>
        <p:txBody>
          <a:bodyPr/>
          <a:lstStyle>
            <a:lvl1pPr>
              <a:lnSpc>
                <a:spcPct val="90000"/>
              </a:lnSpc>
              <a:defRPr sz="25000" cap="all" spc="750">
                <a:solidFill>
                  <a:schemeClr val="accent1">
                    <a:satOff val="36598"/>
                    <a:lumOff val="-17227"/>
                  </a:schemeClr>
                </a:solidFill>
              </a:defRPr>
            </a:lvl1pPr>
            <a:lvl2pPr>
              <a:lnSpc>
                <a:spcPct val="90000"/>
              </a:lnSpc>
              <a:defRPr sz="25000" cap="all" spc="750">
                <a:solidFill>
                  <a:schemeClr val="accent1">
                    <a:satOff val="36598"/>
                    <a:lumOff val="-17227"/>
                  </a:schemeClr>
                </a:solidFill>
              </a:defRPr>
            </a:lvl2pPr>
            <a:lvl3pPr>
              <a:lnSpc>
                <a:spcPct val="90000"/>
              </a:lnSpc>
              <a:defRPr sz="25000" cap="all" spc="750">
                <a:solidFill>
                  <a:schemeClr val="accent1">
                    <a:satOff val="36598"/>
                    <a:lumOff val="-17227"/>
                  </a:schemeClr>
                </a:solidFill>
              </a:defRPr>
            </a:lvl3pPr>
            <a:lvl4pPr>
              <a:lnSpc>
                <a:spcPct val="90000"/>
              </a:lnSpc>
              <a:defRPr sz="25000" cap="all" spc="750">
                <a:solidFill>
                  <a:schemeClr val="accent1">
                    <a:satOff val="36598"/>
                    <a:lumOff val="-17227"/>
                  </a:schemeClr>
                </a:solidFill>
              </a:defRPr>
            </a:lvl4pPr>
            <a:lvl5pPr>
              <a:lnSpc>
                <a:spcPct val="90000"/>
              </a:lnSpc>
              <a:defRPr sz="25000" cap="all" spc="750">
                <a:solidFill>
                  <a:schemeClr val="accent1">
                    <a:satOff val="36598"/>
                    <a:lumOff val="-17227"/>
                  </a:schemeClr>
                </a:solidFill>
              </a:defRPr>
            </a:lvl5pPr>
          </a:lstStyle>
          <a:p>
            <a:r>
              <a:t>100%</a:t>
            </a:r>
          </a:p>
          <a:p>
            <a:pPr lvl="1"/>
            <a:endParaRPr/>
          </a:p>
          <a:p>
            <a:pPr lvl="2"/>
            <a:endParaRPr/>
          </a:p>
          <a:p>
            <a:pPr lvl="3"/>
            <a:endParaRPr/>
          </a:p>
          <a:p>
            <a:pPr lvl="4"/>
            <a:endParaRPr/>
          </a:p>
        </p:txBody>
      </p:sp>
      <p:sp>
        <p:nvSpPr>
          <p:cNvPr id="132" name="Fact information"/>
          <p:cNvSpPr txBox="1">
            <a:spLocks noGrp="1"/>
          </p:cNvSpPr>
          <p:nvPr>
            <p:ph type="body" sz="quarter" idx="21" hasCustomPrompt="1"/>
          </p:nvPr>
        </p:nvSpPr>
        <p:spPr>
          <a:xfrm>
            <a:off x="2082800" y="8407994"/>
            <a:ext cx="20205700" cy="694056"/>
          </a:xfrm>
          <a:prstGeom prst="rect">
            <a:avLst/>
          </a:prstGeom>
        </p:spPr>
        <p:txBody>
          <a:bodyPr anchor="t"/>
          <a:lstStyle>
            <a:lvl1pPr>
              <a:defRPr sz="3500" spc="104">
                <a:solidFill>
                  <a:schemeClr val="accent1"/>
                </a:solidFill>
              </a:defRPr>
            </a:lvl1pPr>
          </a:lstStyle>
          <a:p>
            <a:r>
              <a:t>Fact information</a:t>
            </a:r>
          </a:p>
        </p:txBody>
      </p:sp>
      <p:sp>
        <p:nvSpPr>
          <p:cNvPr id="133" name="Line"/>
          <p:cNvSpPr/>
          <p:nvPr/>
        </p:nvSpPr>
        <p:spPr>
          <a:xfrm flipV="1">
            <a:off x="762000" y="952499"/>
            <a:ext cx="22860001" cy="2"/>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34" name="Line"/>
          <p:cNvSpPr/>
          <p:nvPr/>
        </p:nvSpPr>
        <p:spPr>
          <a:xfrm>
            <a:off x="766879" y="12598400"/>
            <a:ext cx="22850242" cy="0"/>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35"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Quote">
    <p:bg>
      <p:bgPr>
        <a:solidFill>
          <a:srgbClr val="FFCBC5"/>
        </a:solidFill>
        <a:effectLst/>
      </p:bgPr>
    </p:bg>
    <p:spTree>
      <p:nvGrpSpPr>
        <p:cNvPr id="1" name=""/>
        <p:cNvGrpSpPr/>
        <p:nvPr/>
      </p:nvGrpSpPr>
      <p:grpSpPr>
        <a:xfrm>
          <a:off x="0" y="0"/>
          <a:ext cx="0" cy="0"/>
          <a:chOff x="0" y="0"/>
          <a:chExt cx="0" cy="0"/>
        </a:xfrm>
      </p:grpSpPr>
      <p:sp>
        <p:nvSpPr>
          <p:cNvPr id="142" name="Attribution"/>
          <p:cNvSpPr txBox="1">
            <a:spLocks noGrp="1"/>
          </p:cNvSpPr>
          <p:nvPr>
            <p:ph type="body" sz="quarter" idx="21" hasCustomPrompt="1"/>
          </p:nvPr>
        </p:nvSpPr>
        <p:spPr>
          <a:xfrm>
            <a:off x="2088436" y="11375561"/>
            <a:ext cx="20207127" cy="706629"/>
          </a:xfrm>
          <a:prstGeom prst="rect">
            <a:avLst/>
          </a:prstGeom>
        </p:spPr>
        <p:txBody>
          <a:bodyPr anchor="t"/>
          <a:lstStyle>
            <a:lvl1pPr>
              <a:defRPr>
                <a:solidFill>
                  <a:schemeClr val="accent1"/>
                </a:solidFill>
              </a:defRPr>
            </a:lvl1pPr>
          </a:lstStyle>
          <a:p>
            <a:r>
              <a:t>Attribution</a:t>
            </a:r>
          </a:p>
        </p:txBody>
      </p:sp>
      <p:sp>
        <p:nvSpPr>
          <p:cNvPr id="143" name="Line"/>
          <p:cNvSpPr/>
          <p:nvPr/>
        </p:nvSpPr>
        <p:spPr>
          <a:xfrm flipV="1">
            <a:off x="762000" y="952499"/>
            <a:ext cx="22860001" cy="2"/>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44" name="Line"/>
          <p:cNvSpPr/>
          <p:nvPr/>
        </p:nvSpPr>
        <p:spPr>
          <a:xfrm>
            <a:off x="762000" y="12598400"/>
            <a:ext cx="22860001" cy="0"/>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145" name="Body Level One…"/>
          <p:cNvSpPr txBox="1">
            <a:spLocks noGrp="1"/>
          </p:cNvSpPr>
          <p:nvPr>
            <p:ph type="body" sz="half" idx="1" hasCustomPrompt="1"/>
          </p:nvPr>
        </p:nvSpPr>
        <p:spPr>
          <a:xfrm>
            <a:off x="2088436" y="4298870"/>
            <a:ext cx="20207128" cy="4699001"/>
          </a:xfrm>
          <a:prstGeom prst="rect">
            <a:avLst/>
          </a:prstGeom>
        </p:spPr>
        <p:txBody>
          <a:bodyPr anchor="ctr"/>
          <a:lstStyle>
            <a:lvl1pPr>
              <a:lnSpc>
                <a:spcPct val="90000"/>
              </a:lnSpc>
              <a:defRPr sz="9500" cap="all" spc="190">
                <a:solidFill>
                  <a:schemeClr val="accent1">
                    <a:satOff val="36598"/>
                    <a:lumOff val="-17227"/>
                  </a:schemeClr>
                </a:solidFill>
              </a:defRPr>
            </a:lvl1pPr>
            <a:lvl2pPr>
              <a:lnSpc>
                <a:spcPct val="90000"/>
              </a:lnSpc>
              <a:defRPr sz="9500" cap="all" spc="190">
                <a:solidFill>
                  <a:schemeClr val="accent1">
                    <a:satOff val="36598"/>
                    <a:lumOff val="-17227"/>
                  </a:schemeClr>
                </a:solidFill>
              </a:defRPr>
            </a:lvl2pPr>
            <a:lvl3pPr>
              <a:lnSpc>
                <a:spcPct val="90000"/>
              </a:lnSpc>
              <a:defRPr sz="9500" cap="all" spc="190">
                <a:solidFill>
                  <a:schemeClr val="accent1">
                    <a:satOff val="36598"/>
                    <a:lumOff val="-17227"/>
                  </a:schemeClr>
                </a:solidFill>
              </a:defRPr>
            </a:lvl3pPr>
            <a:lvl4pPr>
              <a:lnSpc>
                <a:spcPct val="90000"/>
              </a:lnSpc>
              <a:defRPr sz="9500" cap="all" spc="190">
                <a:solidFill>
                  <a:schemeClr val="accent1">
                    <a:satOff val="36598"/>
                    <a:lumOff val="-17227"/>
                  </a:schemeClr>
                </a:solidFill>
              </a:defRPr>
            </a:lvl4pPr>
            <a:lvl5pPr>
              <a:lnSpc>
                <a:spcPct val="90000"/>
              </a:lnSpc>
              <a:defRPr sz="9500" cap="all" spc="190">
                <a:solidFill>
                  <a:schemeClr val="accent1">
                    <a:satOff val="36598"/>
                    <a:lumOff val="-17227"/>
                  </a:schemeClr>
                </a:solidFill>
              </a:defRPr>
            </a:lvl5pPr>
          </a:lstStyle>
          <a:p>
            <a:r>
              <a:t>“Notable Quote”</a:t>
            </a:r>
          </a:p>
          <a:p>
            <a:pPr lvl="1"/>
            <a:endParaRPr/>
          </a:p>
          <a:p>
            <a:pPr lvl="2"/>
            <a:endParaRPr/>
          </a:p>
          <a:p>
            <a:pPr lvl="3"/>
            <a:endParaRPr/>
          </a:p>
          <a:p>
            <a:pPr lvl="4"/>
            <a:endParaRPr/>
          </a:p>
        </p:txBody>
      </p:sp>
      <p:sp>
        <p:nvSpPr>
          <p:cNvPr id="146"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hoto - 3 Up">
    <p:bg>
      <p:bgPr>
        <a:solidFill>
          <a:srgbClr val="FFF5F2"/>
        </a:solidFill>
        <a:effectLst/>
      </p:bgPr>
    </p:bg>
    <p:spTree>
      <p:nvGrpSpPr>
        <p:cNvPr id="1" name=""/>
        <p:cNvGrpSpPr/>
        <p:nvPr/>
      </p:nvGrpSpPr>
      <p:grpSpPr>
        <a:xfrm>
          <a:off x="0" y="0"/>
          <a:ext cx="0" cy="0"/>
          <a:chOff x="0" y="0"/>
          <a:chExt cx="0" cy="0"/>
        </a:xfrm>
      </p:grpSpPr>
      <p:sp>
        <p:nvSpPr>
          <p:cNvPr id="153" name="Pink typewriter on a pink three-drawer dresser in front of a pink wall"/>
          <p:cNvSpPr>
            <a:spLocks noGrp="1"/>
          </p:cNvSpPr>
          <p:nvPr>
            <p:ph type="pic" idx="21"/>
          </p:nvPr>
        </p:nvSpPr>
        <p:spPr>
          <a:xfrm>
            <a:off x="-609600" y="431800"/>
            <a:ext cx="21514742" cy="12103100"/>
          </a:xfrm>
          <a:prstGeom prst="rect">
            <a:avLst/>
          </a:prstGeom>
          <a:ln w="114300">
            <a:solidFill>
              <a:srgbClr val="FFFFFF"/>
            </a:solidFill>
          </a:ln>
        </p:spPr>
        <p:txBody>
          <a:bodyPr lIns="91439" tIns="45719" rIns="91439" bIns="45719" anchor="t">
            <a:noAutofit/>
          </a:bodyPr>
          <a:lstStyle/>
          <a:p>
            <a:endParaRPr/>
          </a:p>
        </p:txBody>
      </p:sp>
      <p:sp>
        <p:nvSpPr>
          <p:cNvPr id="154" name="Bright turquoise cassette tape on a pink background"/>
          <p:cNvSpPr>
            <a:spLocks noGrp="1"/>
          </p:cNvSpPr>
          <p:nvPr>
            <p:ph type="pic" sz="quarter" idx="22"/>
          </p:nvPr>
        </p:nvSpPr>
        <p:spPr>
          <a:xfrm>
            <a:off x="15836900" y="-203200"/>
            <a:ext cx="7747000" cy="7747000"/>
          </a:xfrm>
          <a:prstGeom prst="rect">
            <a:avLst/>
          </a:prstGeom>
          <a:ln w="114300">
            <a:solidFill>
              <a:srgbClr val="FFFFFF"/>
            </a:solidFill>
          </a:ln>
        </p:spPr>
        <p:txBody>
          <a:bodyPr lIns="91439" tIns="45719" rIns="91439" bIns="45719" anchor="t">
            <a:noAutofit/>
          </a:bodyPr>
          <a:lstStyle/>
          <a:p>
            <a:endParaRPr/>
          </a:p>
        </p:txBody>
      </p:sp>
      <p:sp>
        <p:nvSpPr>
          <p:cNvPr id="155" name="Small retro clock on a green shelf against a yellow background"/>
          <p:cNvSpPr>
            <a:spLocks noGrp="1"/>
          </p:cNvSpPr>
          <p:nvPr>
            <p:ph type="pic" idx="23"/>
          </p:nvPr>
        </p:nvSpPr>
        <p:spPr>
          <a:xfrm>
            <a:off x="10769600" y="-6083300"/>
            <a:ext cx="17881600" cy="23842133"/>
          </a:xfrm>
          <a:prstGeom prst="rect">
            <a:avLst/>
          </a:prstGeom>
          <a:ln w="114300">
            <a:solidFill>
              <a:srgbClr val="FFFFFF"/>
            </a:solidFill>
          </a:ln>
        </p:spPr>
        <p:txBody>
          <a:bodyPr lIns="91439" tIns="45719" rIns="91439" bIns="45719" anchor="t">
            <a:noAutofit/>
          </a:bodyPr>
          <a:lstStyle/>
          <a:p>
            <a:endParaRPr/>
          </a:p>
        </p:txBody>
      </p:sp>
      <p:sp>
        <p:nvSpPr>
          <p:cNvPr id="156"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Photo">
    <p:bg>
      <p:bgPr>
        <a:solidFill>
          <a:srgbClr val="FFF5F2"/>
        </a:solidFill>
        <a:effectLst/>
      </p:bgPr>
    </p:bg>
    <p:spTree>
      <p:nvGrpSpPr>
        <p:cNvPr id="1" name=""/>
        <p:cNvGrpSpPr/>
        <p:nvPr/>
      </p:nvGrpSpPr>
      <p:grpSpPr>
        <a:xfrm>
          <a:off x="0" y="0"/>
          <a:ext cx="0" cy="0"/>
          <a:chOff x="0" y="0"/>
          <a:chExt cx="0" cy="0"/>
        </a:xfrm>
      </p:grpSpPr>
      <p:sp>
        <p:nvSpPr>
          <p:cNvPr id="163" name="Four vintage television sets in a row with fluorescent colors: pink, blue, orange, and green"/>
          <p:cNvSpPr>
            <a:spLocks noGrp="1"/>
          </p:cNvSpPr>
          <p:nvPr>
            <p:ph type="pic" idx="21"/>
          </p:nvPr>
        </p:nvSpPr>
        <p:spPr>
          <a:xfrm>
            <a:off x="760214" y="279400"/>
            <a:ext cx="22863633" cy="12866707"/>
          </a:xfrm>
          <a:prstGeom prst="rect">
            <a:avLst/>
          </a:prstGeom>
          <a:ln w="114300">
            <a:solidFill>
              <a:srgbClr val="FFFFFF"/>
            </a:solidFill>
          </a:ln>
        </p:spPr>
        <p:txBody>
          <a:bodyPr lIns="91439" tIns="45719" rIns="91439" bIns="45719" anchor="t">
            <a:noAutofit/>
          </a:bodyPr>
          <a:lstStyle/>
          <a:p>
            <a:endParaRPr/>
          </a:p>
        </p:txBody>
      </p:sp>
      <p:sp>
        <p:nvSpPr>
          <p:cNvPr id="164"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lank">
    <p:bg>
      <p:bgPr>
        <a:solidFill>
          <a:srgbClr val="FFF5F2"/>
        </a:solidFill>
        <a:effectLst/>
      </p:bgPr>
    </p:bg>
    <p:spTree>
      <p:nvGrpSpPr>
        <p:cNvPr id="1" name=""/>
        <p:cNvGrpSpPr/>
        <p:nvPr/>
      </p:nvGrpSpPr>
      <p:grpSpPr>
        <a:xfrm>
          <a:off x="0" y="0"/>
          <a:ext cx="0" cy="0"/>
          <a:chOff x="0" y="0"/>
          <a:chExt cx="0" cy="0"/>
        </a:xfrm>
      </p:grpSpPr>
      <p:sp>
        <p:nvSpPr>
          <p:cNvPr id="171"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mp; Photo">
    <p:bg>
      <p:bgPr>
        <a:solidFill>
          <a:srgbClr val="FFFFFF"/>
        </a:solidFill>
        <a:effectLst/>
      </p:bgPr>
    </p:bg>
    <p:spTree>
      <p:nvGrpSpPr>
        <p:cNvPr id="1" name=""/>
        <p:cNvGrpSpPr/>
        <p:nvPr/>
      </p:nvGrpSpPr>
      <p:grpSpPr>
        <a:xfrm>
          <a:off x="0" y="0"/>
          <a:ext cx="0" cy="0"/>
          <a:chOff x="0" y="0"/>
          <a:chExt cx="0" cy="0"/>
        </a:xfrm>
      </p:grpSpPr>
      <p:sp>
        <p:nvSpPr>
          <p:cNvPr id="27" name="row of seven small retro clocks on a green shelf against a yellow background"/>
          <p:cNvSpPr>
            <a:spLocks noGrp="1"/>
          </p:cNvSpPr>
          <p:nvPr>
            <p:ph type="pic" idx="21"/>
          </p:nvPr>
        </p:nvSpPr>
        <p:spPr>
          <a:xfrm>
            <a:off x="0" y="-2757142"/>
            <a:ext cx="24384000" cy="19230284"/>
          </a:xfrm>
          <a:prstGeom prst="rect">
            <a:avLst/>
          </a:prstGeom>
        </p:spPr>
        <p:txBody>
          <a:bodyPr lIns="91439" tIns="45719" rIns="91439" bIns="45719" anchor="t">
            <a:noAutofit/>
          </a:bodyPr>
          <a:lstStyle/>
          <a:p>
            <a:endParaRPr/>
          </a:p>
        </p:txBody>
      </p:sp>
      <p:sp>
        <p:nvSpPr>
          <p:cNvPr id="28" name="Topic"/>
          <p:cNvSpPr txBox="1">
            <a:spLocks noGrp="1"/>
          </p:cNvSpPr>
          <p:nvPr>
            <p:ph type="body" sz="quarter" idx="22" hasCustomPrompt="1"/>
          </p:nvPr>
        </p:nvSpPr>
        <p:spPr>
          <a:xfrm>
            <a:off x="1181100" y="12364718"/>
            <a:ext cx="4965700" cy="467107"/>
          </a:xfrm>
          <a:prstGeom prst="rect">
            <a:avLst/>
          </a:prstGeom>
        </p:spPr>
        <p:txBody>
          <a:bodyPr anchor="t"/>
          <a:lstStyle>
            <a:lvl1pPr>
              <a:defRPr sz="2200" b="0" cap="all" spc="88">
                <a:solidFill>
                  <a:srgbClr val="FFFFFF"/>
                </a:solidFill>
              </a:defRPr>
            </a:lvl1pPr>
          </a:lstStyle>
          <a:p>
            <a:r>
              <a:t>Topic</a:t>
            </a:r>
          </a:p>
        </p:txBody>
      </p:sp>
      <p:sp>
        <p:nvSpPr>
          <p:cNvPr id="29" name="Location"/>
          <p:cNvSpPr txBox="1">
            <a:spLocks noGrp="1"/>
          </p:cNvSpPr>
          <p:nvPr>
            <p:ph type="body" sz="quarter" idx="23" hasCustomPrompt="1"/>
          </p:nvPr>
        </p:nvSpPr>
        <p:spPr>
          <a:xfrm>
            <a:off x="18237200" y="12364718"/>
            <a:ext cx="4965700" cy="467107"/>
          </a:xfrm>
          <a:prstGeom prst="rect">
            <a:avLst/>
          </a:prstGeom>
        </p:spPr>
        <p:txBody>
          <a:bodyPr anchor="t"/>
          <a:lstStyle>
            <a:lvl1pPr>
              <a:defRPr sz="2200" b="0" cap="all" spc="88">
                <a:solidFill>
                  <a:srgbClr val="FFFFFF"/>
                </a:solidFill>
              </a:defRPr>
            </a:lvl1pPr>
          </a:lstStyle>
          <a:p>
            <a:r>
              <a:t>Location</a:t>
            </a:r>
          </a:p>
        </p:txBody>
      </p:sp>
      <p:sp>
        <p:nvSpPr>
          <p:cNvPr id="30" name="Author and Date"/>
          <p:cNvSpPr txBox="1">
            <a:spLocks noGrp="1"/>
          </p:cNvSpPr>
          <p:nvPr>
            <p:ph type="body" sz="quarter" idx="24" hasCustomPrompt="1"/>
          </p:nvPr>
        </p:nvSpPr>
        <p:spPr>
          <a:xfrm>
            <a:off x="6946900" y="12233909"/>
            <a:ext cx="10490200" cy="706629"/>
          </a:xfrm>
          <a:prstGeom prst="rect">
            <a:avLst/>
          </a:prstGeom>
        </p:spPr>
        <p:txBody>
          <a:bodyPr anchor="t"/>
          <a:lstStyle>
            <a:lvl1pPr>
              <a:defRPr>
                <a:solidFill>
                  <a:srgbClr val="FFFFFF"/>
                </a:solidFill>
              </a:defRPr>
            </a:lvl1pPr>
          </a:lstStyle>
          <a:p>
            <a:r>
              <a:t>Author and Date</a:t>
            </a:r>
          </a:p>
        </p:txBody>
      </p:sp>
      <p:sp>
        <p:nvSpPr>
          <p:cNvPr id="31" name="Line"/>
          <p:cNvSpPr/>
          <p:nvPr/>
        </p:nvSpPr>
        <p:spPr>
          <a:xfrm>
            <a:off x="766879" y="12060766"/>
            <a:ext cx="22850240"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2" name="Line"/>
          <p:cNvSpPr/>
          <p:nvPr/>
        </p:nvSpPr>
        <p:spPr>
          <a:xfrm flipV="1">
            <a:off x="6527799" y="12034558"/>
            <a:ext cx="1" cy="1114983"/>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3" name="Line"/>
          <p:cNvSpPr/>
          <p:nvPr/>
        </p:nvSpPr>
        <p:spPr>
          <a:xfrm flipV="1">
            <a:off x="17856201" y="12034558"/>
            <a:ext cx="1" cy="1114983"/>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4" name="Line"/>
          <p:cNvSpPr/>
          <p:nvPr/>
        </p:nvSpPr>
        <p:spPr>
          <a:xfrm>
            <a:off x="766879" y="952500"/>
            <a:ext cx="22850242"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35" name="Body Level One…"/>
          <p:cNvSpPr txBox="1">
            <a:spLocks noGrp="1"/>
          </p:cNvSpPr>
          <p:nvPr>
            <p:ph type="body" sz="quarter" idx="1" hasCustomPrompt="1"/>
          </p:nvPr>
        </p:nvSpPr>
        <p:spPr>
          <a:xfrm>
            <a:off x="2082800" y="3492500"/>
            <a:ext cx="20205700" cy="1612900"/>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r>
              <a:t>Presentation Subtitle</a:t>
            </a:r>
          </a:p>
          <a:p>
            <a:pPr lvl="1"/>
            <a:endParaRPr/>
          </a:p>
          <a:p>
            <a:pPr lvl="2"/>
            <a:endParaRPr/>
          </a:p>
          <a:p>
            <a:pPr lvl="3"/>
            <a:endParaRPr/>
          </a:p>
          <a:p>
            <a:pPr lvl="4"/>
            <a:endParaRPr/>
          </a:p>
        </p:txBody>
      </p:sp>
      <p:sp>
        <p:nvSpPr>
          <p:cNvPr id="36" name="Presentation Title"/>
          <p:cNvSpPr txBox="1">
            <a:spLocks noGrp="1"/>
          </p:cNvSpPr>
          <p:nvPr>
            <p:ph type="title" hasCustomPrompt="1"/>
          </p:nvPr>
        </p:nvSpPr>
        <p:spPr>
          <a:prstGeom prst="rect">
            <a:avLst/>
          </a:prstGeom>
        </p:spPr>
        <p:txBody>
          <a:bodyPr/>
          <a:lstStyle/>
          <a:p>
            <a:r>
              <a:t>Presentation Title</a:t>
            </a:r>
          </a:p>
        </p:txBody>
      </p:sp>
      <p:sp>
        <p:nvSpPr>
          <p:cNvPr id="37" name="Slide Number"/>
          <p:cNvSpPr txBox="1">
            <a:spLocks noGrp="1"/>
          </p:cNvSpPr>
          <p:nvPr>
            <p:ph type="sldNum" sz="quarter" idx="2"/>
          </p:nvPr>
        </p:nvSpPr>
        <p:spPr>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mp; Photo Alt">
    <p:bg>
      <p:bgPr>
        <a:solidFill>
          <a:srgbClr val="FFF5F2"/>
        </a:solidFill>
        <a:effectLst/>
      </p:bgPr>
    </p:bg>
    <p:spTree>
      <p:nvGrpSpPr>
        <p:cNvPr id="1" name=""/>
        <p:cNvGrpSpPr/>
        <p:nvPr/>
      </p:nvGrpSpPr>
      <p:grpSpPr>
        <a:xfrm>
          <a:off x="0" y="0"/>
          <a:ext cx="0" cy="0"/>
          <a:chOff x="0" y="0"/>
          <a:chExt cx="0" cy="0"/>
        </a:xfrm>
      </p:grpSpPr>
      <p:sp>
        <p:nvSpPr>
          <p:cNvPr id="44" name="Body Level One…"/>
          <p:cNvSpPr txBox="1">
            <a:spLocks noGrp="1"/>
          </p:cNvSpPr>
          <p:nvPr>
            <p:ph type="body" sz="quarter" idx="1" hasCustomPrompt="1"/>
          </p:nvPr>
        </p:nvSpPr>
        <p:spPr>
          <a:xfrm>
            <a:off x="1270000" y="8015916"/>
            <a:ext cx="11785600" cy="3848101"/>
          </a:xfrm>
          <a:prstGeom prst="rect">
            <a:avLst/>
          </a:prstGeom>
        </p:spPr>
        <p:txBody>
          <a:bodyPr anchor="t"/>
          <a:lstStyle>
            <a:lvl1pPr>
              <a:defRPr>
                <a:solidFill>
                  <a:srgbClr val="8AACB9"/>
                </a:solidFill>
              </a:defRPr>
            </a:lvl1pPr>
            <a:lvl2pPr>
              <a:defRPr>
                <a:solidFill>
                  <a:srgbClr val="8AACB9"/>
                </a:solidFill>
              </a:defRPr>
            </a:lvl2pPr>
            <a:lvl3pPr>
              <a:defRPr>
                <a:solidFill>
                  <a:srgbClr val="8AACB9"/>
                </a:solidFill>
              </a:defRPr>
            </a:lvl3pPr>
            <a:lvl4pPr>
              <a:defRPr>
                <a:solidFill>
                  <a:srgbClr val="8AACB9"/>
                </a:solidFill>
              </a:defRPr>
            </a:lvl4pPr>
            <a:lvl5pPr>
              <a:defRPr>
                <a:solidFill>
                  <a:srgbClr val="8AACB9"/>
                </a:solidFill>
              </a:defRPr>
            </a:lvl5pPr>
          </a:lstStyle>
          <a:p>
            <a:r>
              <a:t>Slide Subtitle</a:t>
            </a:r>
          </a:p>
          <a:p>
            <a:pPr lvl="1"/>
            <a:endParaRPr/>
          </a:p>
          <a:p>
            <a:pPr lvl="2"/>
            <a:endParaRPr/>
          </a:p>
          <a:p>
            <a:pPr lvl="3"/>
            <a:endParaRPr/>
          </a:p>
          <a:p>
            <a:pPr lvl="4"/>
            <a:endParaRPr/>
          </a:p>
        </p:txBody>
      </p:sp>
      <p:sp>
        <p:nvSpPr>
          <p:cNvPr id="45" name="Slide Title"/>
          <p:cNvSpPr txBox="1">
            <a:spLocks noGrp="1"/>
          </p:cNvSpPr>
          <p:nvPr>
            <p:ph type="title" hasCustomPrompt="1"/>
          </p:nvPr>
        </p:nvSpPr>
        <p:spPr>
          <a:xfrm>
            <a:off x="1270000" y="4925417"/>
            <a:ext cx="11785600" cy="2933701"/>
          </a:xfrm>
          <a:prstGeom prst="rect">
            <a:avLst/>
          </a:prstGeom>
        </p:spPr>
        <p:txBody>
          <a:bodyPr anchor="b"/>
          <a:lstStyle>
            <a:lvl1pPr>
              <a:defRPr sz="9000" spc="270">
                <a:solidFill>
                  <a:schemeClr val="accent6"/>
                </a:solidFill>
              </a:defRPr>
            </a:lvl1pPr>
          </a:lstStyle>
          <a:p>
            <a:r>
              <a:t>Slide Title</a:t>
            </a:r>
          </a:p>
        </p:txBody>
      </p:sp>
      <p:sp>
        <p:nvSpPr>
          <p:cNvPr id="46" name="Pink typewriter on a pink three-drawer dresser in front of a pink wall"/>
          <p:cNvSpPr>
            <a:spLocks noGrp="1"/>
          </p:cNvSpPr>
          <p:nvPr>
            <p:ph type="pic" idx="21"/>
          </p:nvPr>
        </p:nvSpPr>
        <p:spPr>
          <a:xfrm>
            <a:off x="12801600" y="1895696"/>
            <a:ext cx="17642204" cy="9924608"/>
          </a:xfrm>
          <a:prstGeom prst="rect">
            <a:avLst/>
          </a:prstGeom>
          <a:ln w="114300">
            <a:solidFill>
              <a:srgbClr val="FFFFFF"/>
            </a:solidFill>
          </a:ln>
        </p:spPr>
        <p:txBody>
          <a:bodyPr lIns="91439" tIns="45719" rIns="91439" bIns="45719" anchor="t">
            <a:noAutofit/>
          </a:bodyPr>
          <a:lstStyle/>
          <a:p>
            <a:endParaRPr/>
          </a:p>
        </p:txBody>
      </p:sp>
      <p:sp>
        <p:nvSpPr>
          <p:cNvPr id="47"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48"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49"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amp; Bullets">
    <p:bg>
      <p:bgPr>
        <a:solidFill>
          <a:srgbClr val="FFF5F2"/>
        </a:solidFill>
        <a:effectLst/>
      </p:bgPr>
    </p:bg>
    <p:spTree>
      <p:nvGrpSpPr>
        <p:cNvPr id="1" name=""/>
        <p:cNvGrpSpPr/>
        <p:nvPr/>
      </p:nvGrpSpPr>
      <p:grpSpPr>
        <a:xfrm>
          <a:off x="0" y="0"/>
          <a:ext cx="0" cy="0"/>
          <a:chOff x="0" y="0"/>
          <a:chExt cx="0" cy="0"/>
        </a:xfrm>
      </p:grpSpPr>
      <p:sp>
        <p:nvSpPr>
          <p:cNvPr id="56" name="Body Level One…"/>
          <p:cNvSpPr txBox="1">
            <a:spLocks noGrp="1"/>
          </p:cNvSpPr>
          <p:nvPr>
            <p:ph type="body" sz="half" idx="1" hasCustomPrompt="1"/>
          </p:nvPr>
        </p:nvSpPr>
        <p:spPr>
          <a:xfrm>
            <a:off x="2082800" y="4195233"/>
            <a:ext cx="20207127" cy="6282059"/>
          </a:xfrm>
          <a:prstGeom prst="rect">
            <a:avLst/>
          </a:prstGeom>
        </p:spPr>
        <p:txBody>
          <a:bodyPr anchor="t"/>
          <a:lstStyle>
            <a:lvl1pPr marL="635000" indent="-635000" algn="l" defTabSz="355600">
              <a:lnSpc>
                <a:spcPct val="100000"/>
              </a:lnSpc>
              <a:spcBef>
                <a:spcPts val="4300"/>
              </a:spcBef>
              <a:buSzPct val="100000"/>
              <a:buBlip>
                <a:blip r:embed="rId2"/>
              </a:buBlip>
              <a:defRPr spc="36">
                <a:solidFill>
                  <a:schemeClr val="accent1">
                    <a:satOff val="36598"/>
                    <a:lumOff val="-17227"/>
                  </a:schemeClr>
                </a:solidFill>
              </a:defRPr>
            </a:lvl1pPr>
            <a:lvl2pPr marL="1270000" indent="-635000" algn="l" defTabSz="355600">
              <a:lnSpc>
                <a:spcPct val="100000"/>
              </a:lnSpc>
              <a:spcBef>
                <a:spcPts val="4300"/>
              </a:spcBef>
              <a:buSzPct val="100000"/>
              <a:buBlip>
                <a:blip r:embed="rId2"/>
              </a:buBlip>
              <a:defRPr spc="36">
                <a:solidFill>
                  <a:schemeClr val="accent1">
                    <a:satOff val="36598"/>
                    <a:lumOff val="-17227"/>
                  </a:schemeClr>
                </a:solidFill>
              </a:defRPr>
            </a:lvl2pPr>
            <a:lvl3pPr marL="1905000" indent="-635000" algn="l" defTabSz="355600">
              <a:lnSpc>
                <a:spcPct val="100000"/>
              </a:lnSpc>
              <a:spcBef>
                <a:spcPts val="4300"/>
              </a:spcBef>
              <a:buSzPct val="100000"/>
              <a:buBlip>
                <a:blip r:embed="rId2"/>
              </a:buBlip>
              <a:defRPr spc="36">
                <a:solidFill>
                  <a:schemeClr val="accent1">
                    <a:satOff val="36598"/>
                    <a:lumOff val="-17227"/>
                  </a:schemeClr>
                </a:solidFill>
              </a:defRPr>
            </a:lvl3pPr>
            <a:lvl4pPr marL="2540000" indent="-635000" algn="l" defTabSz="355600">
              <a:lnSpc>
                <a:spcPct val="100000"/>
              </a:lnSpc>
              <a:spcBef>
                <a:spcPts val="4300"/>
              </a:spcBef>
              <a:buSzPct val="100000"/>
              <a:buBlip>
                <a:blip r:embed="rId2"/>
              </a:buBlip>
              <a:defRPr spc="36">
                <a:solidFill>
                  <a:schemeClr val="accent1">
                    <a:satOff val="36598"/>
                    <a:lumOff val="-17227"/>
                  </a:schemeClr>
                </a:solidFill>
              </a:defRPr>
            </a:lvl4pPr>
            <a:lvl5pPr marL="3175000" indent="-635000" algn="l" defTabSz="355600">
              <a:lnSpc>
                <a:spcPct val="100000"/>
              </a:lnSpc>
              <a:spcBef>
                <a:spcPts val="4300"/>
              </a:spcBef>
              <a:buSzPct val="100000"/>
              <a:buBlip>
                <a:blip r:embed="rId2"/>
              </a:buBlip>
              <a:defRPr spc="36">
                <a:solidFill>
                  <a:schemeClr val="accent1">
                    <a:satOff val="36598"/>
                    <a:lumOff val="-17227"/>
                  </a:schemeClr>
                </a:solidFill>
              </a:defRPr>
            </a:lvl5pPr>
          </a:lstStyle>
          <a:p>
            <a:r>
              <a:t>Slide bullet text</a:t>
            </a:r>
          </a:p>
          <a:p>
            <a:pPr lvl="1"/>
            <a:endParaRPr/>
          </a:p>
          <a:p>
            <a:pPr lvl="2"/>
            <a:endParaRPr/>
          </a:p>
          <a:p>
            <a:pPr lvl="3"/>
            <a:endParaRPr/>
          </a:p>
          <a:p>
            <a:pPr lvl="4"/>
            <a:endParaRPr/>
          </a:p>
        </p:txBody>
      </p:sp>
      <p:sp>
        <p:nvSpPr>
          <p:cNvPr id="57" name="Line"/>
          <p:cNvSpPr/>
          <p:nvPr/>
        </p:nvSpPr>
        <p:spPr>
          <a:xfrm>
            <a:off x="766879" y="952500"/>
            <a:ext cx="22850242"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58"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59" name="Slide Title"/>
          <p:cNvSpPr txBox="1">
            <a:spLocks noGrp="1"/>
          </p:cNvSpPr>
          <p:nvPr>
            <p:ph type="title" hasCustomPrompt="1"/>
          </p:nvPr>
        </p:nvSpPr>
        <p:spPr>
          <a:xfrm>
            <a:off x="2088436" y="1282700"/>
            <a:ext cx="20207128" cy="1649711"/>
          </a:xfrm>
          <a:prstGeom prst="rect">
            <a:avLst/>
          </a:prstGeom>
        </p:spPr>
        <p:txBody>
          <a:bodyPr/>
          <a:lstStyle>
            <a:lvl1pPr>
              <a:defRPr sz="9000" spc="270">
                <a:solidFill>
                  <a:schemeClr val="accent6"/>
                </a:solidFill>
              </a:defRPr>
            </a:lvl1pPr>
          </a:lstStyle>
          <a:p>
            <a:r>
              <a:t>Slide Title</a:t>
            </a:r>
          </a:p>
        </p:txBody>
      </p:sp>
      <p:sp>
        <p:nvSpPr>
          <p:cNvPr id="60"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Bullets">
    <p:bg>
      <p:bgPr>
        <a:solidFill>
          <a:srgbClr val="FFF5F2"/>
        </a:solidFill>
        <a:effectLst/>
      </p:bgPr>
    </p:bg>
    <p:spTree>
      <p:nvGrpSpPr>
        <p:cNvPr id="1" name=""/>
        <p:cNvGrpSpPr/>
        <p:nvPr/>
      </p:nvGrpSpPr>
      <p:grpSpPr>
        <a:xfrm>
          <a:off x="0" y="0"/>
          <a:ext cx="0" cy="0"/>
          <a:chOff x="0" y="0"/>
          <a:chExt cx="0" cy="0"/>
        </a:xfrm>
      </p:grpSpPr>
      <p:sp>
        <p:nvSpPr>
          <p:cNvPr id="67" name="Body Level One…"/>
          <p:cNvSpPr txBox="1">
            <a:spLocks noGrp="1"/>
          </p:cNvSpPr>
          <p:nvPr>
            <p:ph type="body" sz="half" idx="1" hasCustomPrompt="1"/>
          </p:nvPr>
        </p:nvSpPr>
        <p:spPr>
          <a:xfrm>
            <a:off x="2082800" y="4195233"/>
            <a:ext cx="20207127" cy="6282059"/>
          </a:xfrm>
          <a:prstGeom prst="rect">
            <a:avLst/>
          </a:prstGeom>
        </p:spPr>
        <p:txBody>
          <a:bodyPr numCol="2" spcCol="1289181" anchor="t"/>
          <a:lstStyle>
            <a:lvl1pPr marL="635000" indent="-635000" algn="l" defTabSz="355600">
              <a:lnSpc>
                <a:spcPct val="100000"/>
              </a:lnSpc>
              <a:spcBef>
                <a:spcPts val="4300"/>
              </a:spcBef>
              <a:buSzPct val="100000"/>
              <a:buBlip>
                <a:blip r:embed="rId2"/>
              </a:buBlip>
              <a:defRPr spc="36">
                <a:solidFill>
                  <a:schemeClr val="accent1">
                    <a:satOff val="36598"/>
                    <a:lumOff val="-17227"/>
                  </a:schemeClr>
                </a:solidFill>
              </a:defRPr>
            </a:lvl1pPr>
            <a:lvl2pPr marL="1270000" indent="-635000" algn="l" defTabSz="355600">
              <a:lnSpc>
                <a:spcPct val="100000"/>
              </a:lnSpc>
              <a:spcBef>
                <a:spcPts val="4300"/>
              </a:spcBef>
              <a:buSzPct val="100000"/>
              <a:buBlip>
                <a:blip r:embed="rId2"/>
              </a:buBlip>
              <a:defRPr spc="36">
                <a:solidFill>
                  <a:schemeClr val="accent1">
                    <a:satOff val="36598"/>
                    <a:lumOff val="-17227"/>
                  </a:schemeClr>
                </a:solidFill>
              </a:defRPr>
            </a:lvl2pPr>
            <a:lvl3pPr marL="1905000" indent="-635000" algn="l" defTabSz="355600">
              <a:lnSpc>
                <a:spcPct val="100000"/>
              </a:lnSpc>
              <a:spcBef>
                <a:spcPts val="4300"/>
              </a:spcBef>
              <a:buSzPct val="100000"/>
              <a:buBlip>
                <a:blip r:embed="rId2"/>
              </a:buBlip>
              <a:defRPr spc="36">
                <a:solidFill>
                  <a:schemeClr val="accent1">
                    <a:satOff val="36598"/>
                    <a:lumOff val="-17227"/>
                  </a:schemeClr>
                </a:solidFill>
              </a:defRPr>
            </a:lvl3pPr>
            <a:lvl4pPr marL="2540000" indent="-635000" algn="l" defTabSz="355600">
              <a:lnSpc>
                <a:spcPct val="100000"/>
              </a:lnSpc>
              <a:spcBef>
                <a:spcPts val="4300"/>
              </a:spcBef>
              <a:buSzPct val="100000"/>
              <a:buBlip>
                <a:blip r:embed="rId2"/>
              </a:buBlip>
              <a:defRPr spc="36">
                <a:solidFill>
                  <a:schemeClr val="accent1">
                    <a:satOff val="36598"/>
                    <a:lumOff val="-17227"/>
                  </a:schemeClr>
                </a:solidFill>
              </a:defRPr>
            </a:lvl4pPr>
            <a:lvl5pPr marL="3175000" indent="-635000" algn="l" defTabSz="355600">
              <a:lnSpc>
                <a:spcPct val="100000"/>
              </a:lnSpc>
              <a:spcBef>
                <a:spcPts val="4300"/>
              </a:spcBef>
              <a:buSzPct val="100000"/>
              <a:buBlip>
                <a:blip r:embed="rId2"/>
              </a:buBlip>
              <a:defRPr spc="36">
                <a:solidFill>
                  <a:schemeClr val="accent1">
                    <a:satOff val="36598"/>
                    <a:lumOff val="-17227"/>
                  </a:schemeClr>
                </a:solidFill>
              </a:defRPr>
            </a:lvl5pPr>
          </a:lstStyle>
          <a:p>
            <a:r>
              <a:t>Slide bullet text</a:t>
            </a:r>
          </a:p>
          <a:p>
            <a:pPr lvl="1"/>
            <a:endParaRPr/>
          </a:p>
          <a:p>
            <a:pPr lvl="2"/>
            <a:endParaRPr/>
          </a:p>
          <a:p>
            <a:pPr lvl="3"/>
            <a:endParaRPr/>
          </a:p>
          <a:p>
            <a:pPr lvl="4"/>
            <a:endParaRPr/>
          </a:p>
        </p:txBody>
      </p:sp>
      <p:sp>
        <p:nvSpPr>
          <p:cNvPr id="68" name="Line"/>
          <p:cNvSpPr/>
          <p:nvPr/>
        </p:nvSpPr>
        <p:spPr>
          <a:xfrm>
            <a:off x="766879" y="952500"/>
            <a:ext cx="22850242"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69"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70"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Bullets &amp; Photo">
    <p:bg>
      <p:bgPr>
        <a:solidFill>
          <a:srgbClr val="FFF5F2"/>
        </a:solidFill>
        <a:effectLst/>
      </p:bgPr>
    </p:bg>
    <p:spTree>
      <p:nvGrpSpPr>
        <p:cNvPr id="1" name=""/>
        <p:cNvGrpSpPr/>
        <p:nvPr/>
      </p:nvGrpSpPr>
      <p:grpSpPr>
        <a:xfrm>
          <a:off x="0" y="0"/>
          <a:ext cx="0" cy="0"/>
          <a:chOff x="0" y="0"/>
          <a:chExt cx="0" cy="0"/>
        </a:xfrm>
      </p:grpSpPr>
      <p:sp>
        <p:nvSpPr>
          <p:cNvPr id="77" name="Slide Title"/>
          <p:cNvSpPr txBox="1">
            <a:spLocks noGrp="1"/>
          </p:cNvSpPr>
          <p:nvPr>
            <p:ph type="title" hasCustomPrompt="1"/>
          </p:nvPr>
        </p:nvSpPr>
        <p:spPr>
          <a:xfrm>
            <a:off x="1270000" y="1851223"/>
            <a:ext cx="11785600" cy="4084936"/>
          </a:xfrm>
          <a:prstGeom prst="rect">
            <a:avLst/>
          </a:prstGeom>
        </p:spPr>
        <p:txBody>
          <a:bodyPr anchor="b"/>
          <a:lstStyle>
            <a:lvl1pPr>
              <a:defRPr sz="9000" spc="270">
                <a:solidFill>
                  <a:schemeClr val="accent6"/>
                </a:solidFill>
              </a:defRPr>
            </a:lvl1pPr>
          </a:lstStyle>
          <a:p>
            <a:r>
              <a:t>Slide Title</a:t>
            </a:r>
          </a:p>
        </p:txBody>
      </p:sp>
      <p:sp>
        <p:nvSpPr>
          <p:cNvPr id="78" name="Body Level One…"/>
          <p:cNvSpPr txBox="1">
            <a:spLocks noGrp="1"/>
          </p:cNvSpPr>
          <p:nvPr>
            <p:ph type="body" sz="quarter" idx="1" hasCustomPrompt="1"/>
          </p:nvPr>
        </p:nvSpPr>
        <p:spPr>
          <a:xfrm>
            <a:off x="2088435" y="6720284"/>
            <a:ext cx="10972801" cy="5467169"/>
          </a:xfrm>
          <a:prstGeom prst="rect">
            <a:avLst/>
          </a:prstGeom>
        </p:spPr>
        <p:txBody>
          <a:bodyPr anchor="t"/>
          <a:lstStyle>
            <a:lvl1pPr marL="635000" indent="-635000" algn="l" defTabSz="355600">
              <a:lnSpc>
                <a:spcPct val="100000"/>
              </a:lnSpc>
              <a:spcBef>
                <a:spcPts val="4300"/>
              </a:spcBef>
              <a:buSzPct val="100000"/>
              <a:buBlip>
                <a:blip r:embed="rId2"/>
              </a:buBlip>
              <a:defRPr spc="36">
                <a:solidFill>
                  <a:schemeClr val="accent1">
                    <a:satOff val="36598"/>
                    <a:lumOff val="-17227"/>
                  </a:schemeClr>
                </a:solidFill>
              </a:defRPr>
            </a:lvl1pPr>
            <a:lvl2pPr marL="1270000" indent="-635000" algn="l" defTabSz="355600">
              <a:lnSpc>
                <a:spcPct val="100000"/>
              </a:lnSpc>
              <a:spcBef>
                <a:spcPts val="4300"/>
              </a:spcBef>
              <a:buSzPct val="100000"/>
              <a:buBlip>
                <a:blip r:embed="rId2"/>
              </a:buBlip>
              <a:defRPr spc="36">
                <a:solidFill>
                  <a:schemeClr val="accent1">
                    <a:satOff val="36598"/>
                    <a:lumOff val="-17227"/>
                  </a:schemeClr>
                </a:solidFill>
              </a:defRPr>
            </a:lvl2pPr>
            <a:lvl3pPr marL="1905000" indent="-635000" algn="l" defTabSz="355600">
              <a:lnSpc>
                <a:spcPct val="100000"/>
              </a:lnSpc>
              <a:spcBef>
                <a:spcPts val="4300"/>
              </a:spcBef>
              <a:buSzPct val="100000"/>
              <a:buBlip>
                <a:blip r:embed="rId2"/>
              </a:buBlip>
              <a:defRPr spc="36">
                <a:solidFill>
                  <a:schemeClr val="accent1">
                    <a:satOff val="36598"/>
                    <a:lumOff val="-17227"/>
                  </a:schemeClr>
                </a:solidFill>
              </a:defRPr>
            </a:lvl3pPr>
            <a:lvl4pPr marL="2540000" indent="-635000" algn="l" defTabSz="355600">
              <a:lnSpc>
                <a:spcPct val="100000"/>
              </a:lnSpc>
              <a:spcBef>
                <a:spcPts val="4300"/>
              </a:spcBef>
              <a:buSzPct val="100000"/>
              <a:buBlip>
                <a:blip r:embed="rId2"/>
              </a:buBlip>
              <a:defRPr spc="36">
                <a:solidFill>
                  <a:schemeClr val="accent1">
                    <a:satOff val="36598"/>
                    <a:lumOff val="-17227"/>
                  </a:schemeClr>
                </a:solidFill>
              </a:defRPr>
            </a:lvl4pPr>
            <a:lvl5pPr marL="3175000" indent="-635000" algn="l" defTabSz="355600">
              <a:lnSpc>
                <a:spcPct val="100000"/>
              </a:lnSpc>
              <a:spcBef>
                <a:spcPts val="4300"/>
              </a:spcBef>
              <a:buSzPct val="100000"/>
              <a:buBlip>
                <a:blip r:embed="rId2"/>
              </a:buBlip>
              <a:defRPr spc="36">
                <a:solidFill>
                  <a:schemeClr val="accent1">
                    <a:satOff val="36598"/>
                    <a:lumOff val="-17227"/>
                  </a:schemeClr>
                </a:solidFill>
              </a:defRPr>
            </a:lvl5pPr>
          </a:lstStyle>
          <a:p>
            <a:r>
              <a:t>Slide bullet text</a:t>
            </a:r>
          </a:p>
          <a:p>
            <a:pPr lvl="1"/>
            <a:endParaRPr/>
          </a:p>
          <a:p>
            <a:pPr lvl="2"/>
            <a:endParaRPr/>
          </a:p>
          <a:p>
            <a:pPr lvl="3"/>
            <a:endParaRPr/>
          </a:p>
          <a:p>
            <a:pPr lvl="4"/>
            <a:endParaRPr/>
          </a:p>
        </p:txBody>
      </p:sp>
      <p:sp>
        <p:nvSpPr>
          <p:cNvPr id="79" name="Vintage television in front of yellow patterned wallpaper"/>
          <p:cNvSpPr>
            <a:spLocks noGrp="1"/>
          </p:cNvSpPr>
          <p:nvPr>
            <p:ph type="pic" idx="21"/>
          </p:nvPr>
        </p:nvSpPr>
        <p:spPr>
          <a:xfrm>
            <a:off x="12661900" y="-2501900"/>
            <a:ext cx="11077576" cy="14770100"/>
          </a:xfrm>
          <a:prstGeom prst="rect">
            <a:avLst/>
          </a:prstGeom>
          <a:ln w="114300">
            <a:solidFill>
              <a:srgbClr val="FFFFFF"/>
            </a:solidFill>
          </a:ln>
        </p:spPr>
        <p:txBody>
          <a:bodyPr lIns="91439" tIns="45719" rIns="91439" bIns="45719" anchor="t">
            <a:noAutofit/>
          </a:bodyPr>
          <a:lstStyle/>
          <a:p>
            <a:endParaRPr/>
          </a:p>
        </p:txBody>
      </p:sp>
      <p:sp>
        <p:nvSpPr>
          <p:cNvPr id="80"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81" name="Line"/>
          <p:cNvSpPr/>
          <p:nvPr/>
        </p:nvSpPr>
        <p:spPr>
          <a:xfrm>
            <a:off x="762000" y="12598400"/>
            <a:ext cx="22860001" cy="0"/>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82"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Section">
    <p:spTree>
      <p:nvGrpSpPr>
        <p:cNvPr id="1" name=""/>
        <p:cNvGrpSpPr/>
        <p:nvPr/>
      </p:nvGrpSpPr>
      <p:grpSpPr>
        <a:xfrm>
          <a:off x="0" y="0"/>
          <a:ext cx="0" cy="0"/>
          <a:chOff x="0" y="0"/>
          <a:chExt cx="0" cy="0"/>
        </a:xfrm>
      </p:grpSpPr>
      <p:sp>
        <p:nvSpPr>
          <p:cNvPr id="89" name="Section Title"/>
          <p:cNvSpPr txBox="1">
            <a:spLocks noGrp="1"/>
          </p:cNvSpPr>
          <p:nvPr>
            <p:ph type="title" hasCustomPrompt="1"/>
          </p:nvPr>
        </p:nvSpPr>
        <p:spPr>
          <a:xfrm>
            <a:off x="2086106" y="4292600"/>
            <a:ext cx="20205701" cy="5651500"/>
          </a:xfrm>
          <a:prstGeom prst="rect">
            <a:avLst/>
          </a:prstGeom>
        </p:spPr>
        <p:txBody>
          <a:bodyPr anchor="ctr"/>
          <a:lstStyle>
            <a:lvl1pPr>
              <a:defRPr>
                <a:solidFill>
                  <a:schemeClr val="accent5"/>
                </a:solidFill>
              </a:defRPr>
            </a:lvl1pPr>
          </a:lstStyle>
          <a:p>
            <a:r>
              <a:t>Section Title</a:t>
            </a:r>
          </a:p>
        </p:txBody>
      </p:sp>
      <p:sp>
        <p:nvSpPr>
          <p:cNvPr id="90" name="Line"/>
          <p:cNvSpPr/>
          <p:nvPr/>
        </p:nvSpPr>
        <p:spPr>
          <a:xfrm flipV="1">
            <a:off x="762000" y="952499"/>
            <a:ext cx="22860001" cy="2"/>
          </a:xfrm>
          <a:prstGeom prst="line">
            <a:avLst/>
          </a:prstGeom>
          <a:ln w="76200">
            <a:solidFill>
              <a:schemeClr val="accent5"/>
            </a:solidFill>
            <a:miter lim="400000"/>
          </a:ln>
        </p:spPr>
        <p:txBody>
          <a:bodyPr lIns="50800" tIns="50800" rIns="50800" bIns="50800" anchor="ctr"/>
          <a:lstStyle/>
          <a:p>
            <a:pPr defTabSz="825500">
              <a:defRPr sz="3200" spc="0">
                <a:solidFill>
                  <a:srgbClr val="000000"/>
                </a:solidFill>
              </a:defRPr>
            </a:pPr>
            <a:endParaRPr/>
          </a:p>
        </p:txBody>
      </p:sp>
      <p:sp>
        <p:nvSpPr>
          <p:cNvPr id="91" name="Line"/>
          <p:cNvSpPr/>
          <p:nvPr/>
        </p:nvSpPr>
        <p:spPr>
          <a:xfrm>
            <a:off x="762000" y="12598400"/>
            <a:ext cx="22860001" cy="0"/>
          </a:xfrm>
          <a:prstGeom prst="line">
            <a:avLst/>
          </a:prstGeom>
          <a:ln w="76200">
            <a:solidFill>
              <a:schemeClr val="accent5"/>
            </a:solidFill>
            <a:miter lim="400000"/>
          </a:ln>
        </p:spPr>
        <p:txBody>
          <a:bodyPr lIns="50800" tIns="50800" rIns="50800" bIns="50800" anchor="ctr"/>
          <a:lstStyle/>
          <a:p>
            <a:pPr defTabSz="825500">
              <a:defRPr sz="3200" spc="0">
                <a:solidFill>
                  <a:srgbClr val="000000"/>
                </a:solidFill>
              </a:defRPr>
            </a:pPr>
            <a:endParaRPr/>
          </a:p>
        </p:txBody>
      </p:sp>
      <p:sp>
        <p:nvSpPr>
          <p:cNvPr id="92" name="Slide Number"/>
          <p:cNvSpPr txBox="1">
            <a:spLocks noGrp="1"/>
          </p:cNvSpPr>
          <p:nvPr>
            <p:ph type="sldNum" sz="quarter" idx="2"/>
          </p:nvPr>
        </p:nvSpPr>
        <p:spPr>
          <a:xfrm>
            <a:off x="11990323" y="12890500"/>
            <a:ext cx="416053" cy="467107"/>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Title Only">
    <p:bg>
      <p:bgPr>
        <a:solidFill>
          <a:srgbClr val="FFF5F2"/>
        </a:solidFill>
        <a:effectLst/>
      </p:bgPr>
    </p:bg>
    <p:spTree>
      <p:nvGrpSpPr>
        <p:cNvPr id="1" name=""/>
        <p:cNvGrpSpPr/>
        <p:nvPr/>
      </p:nvGrpSpPr>
      <p:grpSpPr>
        <a:xfrm>
          <a:off x="0" y="0"/>
          <a:ext cx="0" cy="0"/>
          <a:chOff x="0" y="0"/>
          <a:chExt cx="0" cy="0"/>
        </a:xfrm>
      </p:grpSpPr>
      <p:sp>
        <p:nvSpPr>
          <p:cNvPr id="99" name="Line"/>
          <p:cNvSpPr/>
          <p:nvPr/>
        </p:nvSpPr>
        <p:spPr>
          <a:xfrm flipV="1">
            <a:off x="762000" y="952499"/>
            <a:ext cx="22860003" cy="2"/>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100" name="Line"/>
          <p:cNvSpPr/>
          <p:nvPr/>
        </p:nvSpPr>
        <p:spPr>
          <a:xfrm>
            <a:off x="757217" y="12603828"/>
            <a:ext cx="22862943" cy="1"/>
          </a:xfrm>
          <a:prstGeom prst="line">
            <a:avLst/>
          </a:prstGeom>
          <a:ln w="76200">
            <a:solidFill>
              <a:schemeClr val="accent6">
                <a:hueOff val="61929"/>
                <a:satOff val="10820"/>
                <a:lumOff val="-8848"/>
              </a:schemeClr>
            </a:solidFill>
            <a:miter lim="400000"/>
          </a:ln>
        </p:spPr>
        <p:txBody>
          <a:bodyPr lIns="50800" tIns="50800" rIns="50800" bIns="50800" anchor="ctr"/>
          <a:lstStyle/>
          <a:p>
            <a:pPr defTabSz="825500">
              <a:defRPr sz="3200" spc="0">
                <a:solidFill>
                  <a:srgbClr val="000000"/>
                </a:solidFill>
              </a:defRPr>
            </a:pPr>
            <a:endParaRPr/>
          </a:p>
        </p:txBody>
      </p:sp>
      <p:sp>
        <p:nvSpPr>
          <p:cNvPr id="101" name="Slide Title"/>
          <p:cNvSpPr txBox="1">
            <a:spLocks noGrp="1"/>
          </p:cNvSpPr>
          <p:nvPr>
            <p:ph type="title" hasCustomPrompt="1"/>
          </p:nvPr>
        </p:nvSpPr>
        <p:spPr>
          <a:xfrm>
            <a:off x="2082800" y="1282700"/>
            <a:ext cx="20205700" cy="1651000"/>
          </a:xfrm>
          <a:prstGeom prst="rect">
            <a:avLst/>
          </a:prstGeom>
        </p:spPr>
        <p:txBody>
          <a:bodyPr/>
          <a:lstStyle>
            <a:lvl1pPr>
              <a:defRPr sz="9000" spc="270">
                <a:solidFill>
                  <a:schemeClr val="accent6"/>
                </a:solidFill>
              </a:defRPr>
            </a:lvl1pPr>
          </a:lstStyle>
          <a:p>
            <a:r>
              <a:t>Slide Title</a:t>
            </a:r>
          </a:p>
        </p:txBody>
      </p:sp>
      <p:sp>
        <p:nvSpPr>
          <p:cNvPr id="102"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x">
  <p:cSld name="Agenda">
    <p:bg>
      <p:bgPr>
        <a:solidFill>
          <a:srgbClr val="FFF5F2"/>
        </a:solidFill>
        <a:effectLst/>
      </p:bgPr>
    </p:bg>
    <p:spTree>
      <p:nvGrpSpPr>
        <p:cNvPr id="1" name=""/>
        <p:cNvGrpSpPr/>
        <p:nvPr/>
      </p:nvGrpSpPr>
      <p:grpSpPr>
        <a:xfrm>
          <a:off x="0" y="0"/>
          <a:ext cx="0" cy="0"/>
          <a:chOff x="0" y="0"/>
          <a:chExt cx="0" cy="0"/>
        </a:xfrm>
      </p:grpSpPr>
      <p:sp>
        <p:nvSpPr>
          <p:cNvPr id="109" name="Agenda Subtitle"/>
          <p:cNvSpPr txBox="1">
            <a:spLocks noGrp="1"/>
          </p:cNvSpPr>
          <p:nvPr>
            <p:ph type="body" sz="quarter" idx="21" hasCustomPrompt="1"/>
          </p:nvPr>
        </p:nvSpPr>
        <p:spPr>
          <a:xfrm>
            <a:off x="2082800" y="2795091"/>
            <a:ext cx="20205700" cy="605029"/>
          </a:xfrm>
          <a:prstGeom prst="rect">
            <a:avLst/>
          </a:prstGeom>
        </p:spPr>
        <p:txBody>
          <a:bodyPr lIns="0" tIns="0" rIns="0" bIns="0" anchor="ctr"/>
          <a:lstStyle>
            <a:lvl1pPr>
              <a:defRPr>
                <a:solidFill>
                  <a:srgbClr val="8AACB9"/>
                </a:solidFill>
              </a:defRPr>
            </a:lvl1pPr>
          </a:lstStyle>
          <a:p>
            <a:r>
              <a:t>Agenda Subtitle</a:t>
            </a:r>
          </a:p>
        </p:txBody>
      </p:sp>
      <p:sp>
        <p:nvSpPr>
          <p:cNvPr id="110" name="Body Level One…"/>
          <p:cNvSpPr txBox="1">
            <a:spLocks noGrp="1"/>
          </p:cNvSpPr>
          <p:nvPr>
            <p:ph type="body" idx="1" hasCustomPrompt="1"/>
          </p:nvPr>
        </p:nvSpPr>
        <p:spPr>
          <a:xfrm>
            <a:off x="2082800" y="4055764"/>
            <a:ext cx="20205700" cy="6731001"/>
          </a:xfrm>
          <a:prstGeom prst="rect">
            <a:avLst/>
          </a:prstGeom>
        </p:spPr>
        <p:txBody>
          <a:bodyPr anchor="t"/>
          <a:lstStyle>
            <a:lvl1pPr marL="177800" indent="-177800" defTabSz="2641600">
              <a:lnSpc>
                <a:spcPct val="100000"/>
              </a:lnSpc>
              <a:spcBef>
                <a:spcPts val="4400"/>
              </a:spcBef>
              <a:tabLst>
                <a:tab pos="5384800" algn="l"/>
              </a:tabLst>
              <a:defRPr sz="5000" spc="0">
                <a:solidFill>
                  <a:schemeClr val="accent1">
                    <a:satOff val="36598"/>
                    <a:lumOff val="-17227"/>
                  </a:schemeClr>
                </a:solidFill>
              </a:defRPr>
            </a:lvl1pPr>
            <a:lvl2pPr marL="177800" indent="279400" defTabSz="2641600">
              <a:lnSpc>
                <a:spcPct val="100000"/>
              </a:lnSpc>
              <a:spcBef>
                <a:spcPts val="4400"/>
              </a:spcBef>
              <a:tabLst>
                <a:tab pos="5384800" algn="l"/>
              </a:tabLst>
              <a:defRPr sz="5000" spc="0">
                <a:solidFill>
                  <a:schemeClr val="accent1">
                    <a:satOff val="36598"/>
                    <a:lumOff val="-17227"/>
                  </a:schemeClr>
                </a:solidFill>
              </a:defRPr>
            </a:lvl2pPr>
            <a:lvl3pPr marL="177800" indent="736600" defTabSz="2641600">
              <a:lnSpc>
                <a:spcPct val="100000"/>
              </a:lnSpc>
              <a:spcBef>
                <a:spcPts val="4400"/>
              </a:spcBef>
              <a:tabLst>
                <a:tab pos="5384800" algn="l"/>
              </a:tabLst>
              <a:defRPr sz="5000" spc="0">
                <a:solidFill>
                  <a:schemeClr val="accent1">
                    <a:satOff val="36598"/>
                    <a:lumOff val="-17227"/>
                  </a:schemeClr>
                </a:solidFill>
              </a:defRPr>
            </a:lvl3pPr>
            <a:lvl4pPr marL="177800" indent="1193800" defTabSz="2641600">
              <a:lnSpc>
                <a:spcPct val="100000"/>
              </a:lnSpc>
              <a:spcBef>
                <a:spcPts val="4400"/>
              </a:spcBef>
              <a:tabLst>
                <a:tab pos="5384800" algn="l"/>
              </a:tabLst>
              <a:defRPr sz="5000" spc="0">
                <a:solidFill>
                  <a:schemeClr val="accent1">
                    <a:satOff val="36598"/>
                    <a:lumOff val="-17227"/>
                  </a:schemeClr>
                </a:solidFill>
              </a:defRPr>
            </a:lvl4pPr>
            <a:lvl5pPr marL="177800" indent="1651000" defTabSz="2641600">
              <a:lnSpc>
                <a:spcPct val="100000"/>
              </a:lnSpc>
              <a:spcBef>
                <a:spcPts val="4400"/>
              </a:spcBef>
              <a:tabLst>
                <a:tab pos="5384800" algn="l"/>
              </a:tabLst>
              <a:defRPr sz="5000" spc="0">
                <a:solidFill>
                  <a:schemeClr val="accent1">
                    <a:satOff val="36598"/>
                    <a:lumOff val="-17227"/>
                  </a:schemeClr>
                </a:solidFill>
              </a:defRPr>
            </a:lvl5pPr>
          </a:lstStyle>
          <a:p>
            <a:r>
              <a:t>Agenda Topics</a:t>
            </a:r>
          </a:p>
          <a:p>
            <a:pPr lvl="1"/>
            <a:endParaRPr/>
          </a:p>
          <a:p>
            <a:pPr lvl="2"/>
            <a:endParaRPr/>
          </a:p>
          <a:p>
            <a:pPr lvl="3"/>
            <a:endParaRPr/>
          </a:p>
          <a:p>
            <a:pPr lvl="4"/>
            <a:endParaRPr/>
          </a:p>
        </p:txBody>
      </p:sp>
      <p:sp>
        <p:nvSpPr>
          <p:cNvPr id="111" name="Agenda Title"/>
          <p:cNvSpPr txBox="1">
            <a:spLocks noGrp="1"/>
          </p:cNvSpPr>
          <p:nvPr>
            <p:ph type="title" hasCustomPrompt="1"/>
          </p:nvPr>
        </p:nvSpPr>
        <p:spPr>
          <a:xfrm>
            <a:off x="2082800" y="1282700"/>
            <a:ext cx="20205700" cy="1651000"/>
          </a:xfrm>
          <a:prstGeom prst="rect">
            <a:avLst/>
          </a:prstGeom>
        </p:spPr>
        <p:txBody>
          <a:bodyPr/>
          <a:lstStyle>
            <a:lvl1pPr>
              <a:defRPr sz="9000" spc="270">
                <a:solidFill>
                  <a:schemeClr val="accent1">
                    <a:satOff val="36598"/>
                    <a:lumOff val="-17227"/>
                  </a:schemeClr>
                </a:solidFill>
              </a:defRPr>
            </a:lvl1pPr>
          </a:lstStyle>
          <a:p>
            <a:r>
              <a:t>Agenda Title</a:t>
            </a:r>
          </a:p>
        </p:txBody>
      </p:sp>
      <p:sp>
        <p:nvSpPr>
          <p:cNvPr id="112" name="Line"/>
          <p:cNvSpPr/>
          <p:nvPr/>
        </p:nvSpPr>
        <p:spPr>
          <a:xfrm>
            <a:off x="757217" y="12603828"/>
            <a:ext cx="22862943" cy="1"/>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13" name="Line"/>
          <p:cNvSpPr/>
          <p:nvPr/>
        </p:nvSpPr>
        <p:spPr>
          <a:xfrm flipV="1">
            <a:off x="762000" y="952499"/>
            <a:ext cx="22860001" cy="2"/>
          </a:xfrm>
          <a:prstGeom prst="line">
            <a:avLst/>
          </a:prstGeom>
          <a:ln w="76200">
            <a:solidFill>
              <a:schemeClr val="accent1"/>
            </a:solidFill>
            <a:miter lim="400000"/>
          </a:ln>
        </p:spPr>
        <p:txBody>
          <a:bodyPr lIns="50800" tIns="50800" rIns="50800" bIns="50800" anchor="ctr"/>
          <a:lstStyle/>
          <a:p>
            <a:pPr defTabSz="825500">
              <a:defRPr sz="3200" spc="0">
                <a:solidFill>
                  <a:srgbClr val="000000"/>
                </a:solidFill>
              </a:defRPr>
            </a:pPr>
            <a:endParaRPr/>
          </a:p>
        </p:txBody>
      </p:sp>
      <p:sp>
        <p:nvSpPr>
          <p:cNvPr id="114" name="Slide Number"/>
          <p:cNvSpPr txBox="1">
            <a:spLocks noGrp="1"/>
          </p:cNvSpPr>
          <p:nvPr>
            <p:ph type="sldNum" sz="quarter" idx="2"/>
          </p:nvPr>
        </p:nvSpPr>
        <p:spPr>
          <a:xfrm>
            <a:off x="11990323" y="12890500"/>
            <a:ext cx="416053" cy="467107"/>
          </a:xfrm>
          <a:prstGeom prst="rect">
            <a:avLst/>
          </a:prstGeom>
        </p:spPr>
        <p:txBody>
          <a:bodyPr/>
          <a:lstStyle>
            <a:lvl1pPr>
              <a:defRPr>
                <a:solidFill>
                  <a:srgbClr val="5E5E5E"/>
                </a:solidFill>
              </a:defRPr>
            </a:lvl1p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solidFill>
        <a:effectLst/>
      </p:bgPr>
    </p:bg>
    <p:spTree>
      <p:nvGrpSpPr>
        <p:cNvPr id="1" name=""/>
        <p:cNvGrpSpPr/>
        <p:nvPr/>
      </p:nvGrpSpPr>
      <p:grpSpPr>
        <a:xfrm>
          <a:off x="0" y="0"/>
          <a:ext cx="0" cy="0"/>
          <a:chOff x="0" y="0"/>
          <a:chExt cx="0" cy="0"/>
        </a:xfrm>
      </p:grpSpPr>
      <p:sp>
        <p:nvSpPr>
          <p:cNvPr id="2" name="Presentation Title"/>
          <p:cNvSpPr txBox="1">
            <a:spLocks noGrp="1"/>
          </p:cNvSpPr>
          <p:nvPr>
            <p:ph type="title"/>
          </p:nvPr>
        </p:nvSpPr>
        <p:spPr>
          <a:xfrm>
            <a:off x="2082800" y="4902200"/>
            <a:ext cx="20205700" cy="3911600"/>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50800" tIns="50800" rIns="50800" bIns="50800">
            <a:normAutofit/>
          </a:bodyPr>
          <a:lstStyle/>
          <a:p>
            <a:r>
              <a:t>Presentation Title</a:t>
            </a:r>
          </a:p>
        </p:txBody>
      </p:sp>
      <p:sp>
        <p:nvSpPr>
          <p:cNvPr id="3" name="Body Level One…"/>
          <p:cNvSpPr txBox="1">
            <a:spLocks noGrp="1"/>
          </p:cNvSpPr>
          <p:nvPr>
            <p:ph type="body" idx="1"/>
          </p:nvPr>
        </p:nvSpPr>
        <p:spPr>
          <a:xfrm>
            <a:off x="2082800" y="3495675"/>
            <a:ext cx="20205700" cy="1614554"/>
          </a:xfrm>
          <a:prstGeom prst="rect">
            <a:avLst/>
          </a:prstGeom>
          <a:ln w="12700">
            <a:miter lim="400000"/>
          </a:ln>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lIns="50800" tIns="50800" rIns="50800" bIns="50800" anchor="b">
            <a:normAutofit/>
          </a:bodyPr>
          <a:lstStyle/>
          <a:p>
            <a:r>
              <a:t>Presentation Subtitle</a:t>
            </a:r>
          </a:p>
          <a:p>
            <a:pPr lvl="1"/>
            <a:endParaRPr/>
          </a:p>
          <a:p>
            <a:pPr lvl="2"/>
            <a:endParaRPr/>
          </a:p>
          <a:p>
            <a:pPr lvl="3"/>
            <a:endParaRPr/>
          </a:p>
          <a:p>
            <a:pPr lvl="4"/>
            <a:endParaRPr/>
          </a:p>
        </p:txBody>
      </p:sp>
      <p:sp>
        <p:nvSpPr>
          <p:cNvPr id="4" name="Line"/>
          <p:cNvSpPr/>
          <p:nvPr/>
        </p:nvSpPr>
        <p:spPr>
          <a:xfrm flipV="1">
            <a:off x="766879" y="12048066"/>
            <a:ext cx="22850240" cy="12701"/>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5" name="Line"/>
          <p:cNvSpPr/>
          <p:nvPr/>
        </p:nvSpPr>
        <p:spPr>
          <a:xfrm>
            <a:off x="766879" y="952500"/>
            <a:ext cx="22850242" cy="0"/>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6" name="Line"/>
          <p:cNvSpPr/>
          <p:nvPr/>
        </p:nvSpPr>
        <p:spPr>
          <a:xfrm flipV="1">
            <a:off x="6527799"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7" name="Line"/>
          <p:cNvSpPr/>
          <p:nvPr/>
        </p:nvSpPr>
        <p:spPr>
          <a:xfrm flipV="1">
            <a:off x="17856201" y="12034558"/>
            <a:ext cx="1" cy="1114983"/>
          </a:xfrm>
          <a:prstGeom prst="line">
            <a:avLst/>
          </a:prstGeom>
          <a:ln w="76200">
            <a:solidFill>
              <a:schemeClr val="accent1">
                <a:satOff val="36598"/>
                <a:lumOff val="-17227"/>
              </a:schemeClr>
            </a:solidFill>
            <a:miter lim="400000"/>
          </a:ln>
        </p:spPr>
        <p:txBody>
          <a:bodyPr lIns="50800" tIns="50800" rIns="50800" bIns="50800" anchor="ctr"/>
          <a:lstStyle/>
          <a:p>
            <a:pPr defTabSz="825500">
              <a:defRPr sz="3200" spc="0">
                <a:solidFill>
                  <a:srgbClr val="000000"/>
                </a:solidFill>
              </a:defRPr>
            </a:pPr>
            <a:endParaRPr/>
          </a:p>
        </p:txBody>
      </p:sp>
      <p:sp>
        <p:nvSpPr>
          <p:cNvPr id="8" name="Slide Number"/>
          <p:cNvSpPr txBox="1">
            <a:spLocks noGrp="1"/>
          </p:cNvSpPr>
          <p:nvPr>
            <p:ph type="sldNum" sz="quarter" idx="2"/>
          </p:nvPr>
        </p:nvSpPr>
        <p:spPr>
          <a:xfrm>
            <a:off x="11988800" y="12890500"/>
            <a:ext cx="416053" cy="467107"/>
          </a:xfrm>
          <a:prstGeom prst="rect">
            <a:avLst/>
          </a:prstGeom>
          <a:ln w="12700">
            <a:miter lim="400000"/>
          </a:ln>
        </p:spPr>
        <p:txBody>
          <a:bodyPr wrap="none" lIns="50800" tIns="50800" rIns="50800" bIns="50800" anchor="b">
            <a:spAutoFit/>
          </a:bodyPr>
          <a:lstStyle>
            <a:lvl1pPr defTabSz="584200">
              <a:defRPr spc="0">
                <a:solidFill>
                  <a:srgbClr val="FFFFFF"/>
                </a:solidFill>
                <a:latin typeface="+mn-lt"/>
                <a:ea typeface="+mn-ea"/>
                <a:cs typeface="+mn-cs"/>
                <a:sym typeface="Graphik"/>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 r:id="rId12"/>
    <p:sldLayoutId r:id="rId13"/>
    <p:sldLayoutId r:id="rId14"/>
    <p:sldLayoutId r:id="rId15"/>
  </p:sldLayoutIdLst>
  <p:transition spd="med"/>
  <p:txStyles>
    <p:titleStyle>
      <a:lvl1pPr marL="0" marR="0" indent="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1pPr>
      <a:lvl2pPr marL="0" marR="0" indent="4572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2pPr>
      <a:lvl3pPr marL="0" marR="0" indent="9144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3pPr>
      <a:lvl4pPr marL="0" marR="0" indent="13716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4pPr>
      <a:lvl5pPr marL="0" marR="0" indent="18288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5pPr>
      <a:lvl6pPr marL="0" marR="0" indent="22860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6pPr>
      <a:lvl7pPr marL="0" marR="0" indent="27432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7pPr>
      <a:lvl8pPr marL="0" marR="0" indent="32004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8pPr>
      <a:lvl9pPr marL="0" marR="0" indent="3657600" algn="ctr" defTabSz="584200" rtl="0" latinLnBrk="0">
        <a:lnSpc>
          <a:spcPct val="90000"/>
        </a:lnSpc>
        <a:spcBef>
          <a:spcPts val="0"/>
        </a:spcBef>
        <a:spcAft>
          <a:spcPts val="0"/>
        </a:spcAft>
        <a:buClrTx/>
        <a:buSzTx/>
        <a:buFontTx/>
        <a:buNone/>
        <a:tabLst/>
        <a:defRPr sz="11000" b="1" i="0" u="none" strike="noStrike" cap="all" spc="330" baseline="0">
          <a:solidFill>
            <a:srgbClr val="FFFFFF"/>
          </a:solidFill>
          <a:uFillTx/>
          <a:latin typeface="+mn-lt"/>
          <a:ea typeface="+mn-ea"/>
          <a:cs typeface="+mn-cs"/>
          <a:sym typeface="Graphik"/>
        </a:defRPr>
      </a:lvl9pPr>
    </p:titleStyle>
    <p:bodyStyle>
      <a:lvl1pPr marL="0" marR="0" indent="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1pPr>
      <a:lvl2pPr marL="0" marR="0" indent="4572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2pPr>
      <a:lvl3pPr marL="0" marR="0" indent="9144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3pPr>
      <a:lvl4pPr marL="0" marR="0" indent="13716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4pPr>
      <a:lvl5pPr marL="0" marR="0" indent="18288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5pPr>
      <a:lvl6pPr marL="0" marR="0" indent="22860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6pPr>
      <a:lvl7pPr marL="0" marR="0" indent="27432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7pPr>
      <a:lvl8pPr marL="0" marR="0" indent="32004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8pPr>
      <a:lvl9pPr marL="0" marR="0" indent="3657600" algn="ctr" defTabSz="584200" rtl="0" latinLnBrk="0">
        <a:lnSpc>
          <a:spcPct val="120000"/>
        </a:lnSpc>
        <a:spcBef>
          <a:spcPts val="0"/>
        </a:spcBef>
        <a:spcAft>
          <a:spcPts val="0"/>
        </a:spcAft>
        <a:buClrTx/>
        <a:buSzTx/>
        <a:buFontTx/>
        <a:buNone/>
        <a:tabLst/>
        <a:defRPr sz="3600" b="1" i="0" u="none" strike="noStrike" cap="none" spc="107" baseline="0">
          <a:solidFill>
            <a:schemeClr val="accent5"/>
          </a:solidFill>
          <a:uFillTx/>
          <a:latin typeface="+mn-lt"/>
          <a:ea typeface="+mn-ea"/>
          <a:cs typeface="+mn-cs"/>
          <a:sym typeface="Graphik"/>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 Id="rId3"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0" name="Monday October 16th 2023"/>
          <p:cNvSpPr txBox="1">
            <a:spLocks noGrp="1"/>
          </p:cNvSpPr>
          <p:nvPr>
            <p:ph type="body" idx="23"/>
          </p:nvPr>
        </p:nvSpPr>
        <p:spPr>
          <a:prstGeom prst="rect">
            <a:avLst/>
          </a:prstGeom>
          <a:extLst>
            <a:ext uri="{C572A759-6A51-4108-AA02-DFA0A04FC94B}">
              <ma14:wrappingTextBoxFlag xmln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xmlns:mv="urn:schemas-microsoft-com:mac:vml" xmlns:mc="http://schemas.openxmlformats.org/markup-compatibility/2006" val="1"/>
            </a:ext>
          </a:extLst>
        </p:spPr>
        <p:txBody>
          <a:bodyPr>
            <a:normAutofit lnSpcReduction="10000"/>
          </a:bodyPr>
          <a:lstStyle/>
          <a:p>
            <a:r>
              <a:t>Monday October 16th 2023</a:t>
            </a:r>
          </a:p>
        </p:txBody>
      </p:sp>
      <p:sp>
        <p:nvSpPr>
          <p:cNvPr id="181" name="Concord in the City…"/>
          <p:cNvSpPr txBox="1">
            <a:spLocks noGrp="1"/>
          </p:cNvSpPr>
          <p:nvPr>
            <p:ph type="ctrTitle"/>
          </p:nvPr>
        </p:nvSpPr>
        <p:spPr>
          <a:prstGeom prst="rect">
            <a:avLst/>
          </a:prstGeom>
        </p:spPr>
        <p:txBody>
          <a:bodyPr/>
          <a:lstStyle/>
          <a:p>
            <a:r>
              <a:t>Concord in the City</a:t>
            </a:r>
          </a:p>
          <a:p>
            <a:r>
              <a:t>AGM 2023</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2082800" y="1066800"/>
            <a:ext cx="20207127" cy="11430000"/>
          </a:xfrm>
        </p:spPr>
        <p:txBody>
          <a:bodyPr>
            <a:normAutofit/>
          </a:bodyPr>
          <a:lstStyle/>
          <a:p>
            <a:endParaRPr lang="en-US" dirty="0" smtClean="0">
              <a:latin typeface="Arial"/>
              <a:cs typeface="Arial"/>
            </a:endParaRPr>
          </a:p>
          <a:p>
            <a:r>
              <a:rPr lang="en-US" dirty="0" smtClean="0">
                <a:latin typeface="Arial"/>
                <a:cs typeface="Arial"/>
              </a:rPr>
              <a:t>This year we have also worked to bring awareness to the Intellectual Disability Community. We attended a rally for increased ODSP funding and continued work to establish the SLACK Channel for sharing information with other small day programs across the GTA. As well, later this month, entrepreneurs with Intellectual Disabilities will be able to sell their products at a ‘Spirit of Concord’ event held at the Franklin Horner Community Centre in </a:t>
            </a:r>
            <a:r>
              <a:rPr lang="en-US" dirty="0" err="1" smtClean="0">
                <a:latin typeface="Arial"/>
                <a:cs typeface="Arial"/>
              </a:rPr>
              <a:t>Etobicoke</a:t>
            </a:r>
            <a:r>
              <a:rPr lang="en-US" dirty="0" smtClean="0">
                <a:latin typeface="Arial"/>
                <a:cs typeface="Arial"/>
              </a:rPr>
              <a:t>.  </a:t>
            </a:r>
          </a:p>
          <a:p>
            <a:r>
              <a:rPr lang="en-US" dirty="0" smtClean="0">
                <a:latin typeface="Arial"/>
                <a:cs typeface="Arial"/>
              </a:rPr>
              <a:t>Last, housing remains an area of focus as aging individuals with Intellectual Disabilities continue to be placed in long term homes in the absence of adequate housing options. Concord is currently working with parents and others to come up with solutions. In fact, we are considering a Respite House as a first step and looking for partners to assist us in solving this issue.  </a:t>
            </a:r>
          </a:p>
          <a:p>
            <a:r>
              <a:rPr lang="en-US" dirty="0" smtClean="0">
                <a:latin typeface="Arial"/>
                <a:cs typeface="Arial"/>
              </a:rPr>
              <a:t>So in conclusion, although 2023 was a great year, we look forward to even more success in 2024. Thank you.</a:t>
            </a:r>
          </a:p>
          <a:p>
            <a:endParaRPr lang="en-US" dirty="0" smtClean="0"/>
          </a:p>
          <a:p>
            <a:endParaRPr lang="en-US"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 name="Report on Strategic Directions"/>
          <p:cNvSpPr txBox="1">
            <a:spLocks noGrp="1"/>
          </p:cNvSpPr>
          <p:nvPr>
            <p:ph type="title"/>
          </p:nvPr>
        </p:nvSpPr>
        <p:spPr>
          <a:prstGeom prst="rect">
            <a:avLst/>
          </a:prstGeom>
        </p:spPr>
        <p:txBody>
          <a:bodyPr/>
          <a:lstStyle/>
          <a:p>
            <a:r>
              <a:t>Report on Strategic Directions</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6" name="Advocacy"/>
          <p:cNvSpPr txBox="1">
            <a:spLocks noGrp="1"/>
          </p:cNvSpPr>
          <p:nvPr>
            <p:ph type="title"/>
          </p:nvPr>
        </p:nvSpPr>
        <p:spPr>
          <a:prstGeom prst="rect">
            <a:avLst/>
          </a:prstGeom>
        </p:spPr>
        <p:txBody>
          <a:bodyPr/>
          <a:lstStyle/>
          <a:p>
            <a:r>
              <a:t>Advocacy</a:t>
            </a:r>
          </a:p>
        </p:txBody>
      </p:sp>
      <p:graphicFrame>
        <p:nvGraphicFramePr>
          <p:cNvPr id="197" name="Table 1"/>
          <p:cNvGraphicFramePr/>
          <p:nvPr/>
        </p:nvGraphicFramePr>
        <p:xfrm>
          <a:off x="2773459" y="3224509"/>
          <a:ext cx="17799744" cy="8607445"/>
        </p:xfrm>
        <a:graphic>
          <a:graphicData uri="http://schemas.openxmlformats.org/drawingml/2006/table">
            <a:tbl>
              <a:tblPr firstRow="1" firstCol="1">
                <a:tableStyleId>{4C3C2611-4C71-4FC5-86AE-919BDF0F9419}</a:tableStyleId>
              </a:tblPr>
              <a:tblGrid>
                <a:gridCol w="5933248"/>
                <a:gridCol w="5933248"/>
                <a:gridCol w="5933248"/>
              </a:tblGrid>
              <a:tr h="1721489">
                <a:tc>
                  <a:txBody>
                    <a:bodyPr/>
                    <a:lstStyle/>
                    <a:p>
                      <a:pPr defTabSz="914400">
                        <a:tabLst>
                          <a:tab pos="1663700" algn="l"/>
                        </a:tabLst>
                        <a:defRPr sz="1800" b="0">
                          <a:solidFill>
                            <a:srgbClr val="000000"/>
                          </a:solidFill>
                        </a:defRPr>
                      </a:pPr>
                      <a:r>
                        <a:rPr sz="3200" b="1">
                          <a:solidFill>
                            <a:srgbClr val="5E5E5E"/>
                          </a:solidFill>
                        </a:rPr>
                        <a:t>Where we were</a:t>
                      </a:r>
                    </a:p>
                  </a:txBody>
                  <a:tcPr marL="50800" marR="50800" marT="50800" marB="50800" anchor="ctr" horzOverflow="overflow">
                    <a:lnL w="12700">
                      <a:miter lim="400000"/>
                    </a:lnL>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are</a:t>
                      </a:r>
                    </a:p>
                  </a:txBody>
                  <a:tcPr marL="50800" marR="50800" marT="50800" marB="50800" anchor="ctr" horzOverflow="overflow">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want to go</a:t>
                      </a:r>
                    </a:p>
                  </a:txBody>
                  <a:tcPr marL="50800" marR="50800" marT="50800" marB="50800" anchor="ctr" horzOverflow="overflow">
                    <a:lnR w="12700">
                      <a:miter lim="400000"/>
                    </a:lnR>
                    <a:lnT w="12700">
                      <a:miter lim="400000"/>
                    </a:lnT>
                  </a:tcPr>
                </a:tc>
              </a:tr>
              <a:tr h="1721489">
                <a:tc>
                  <a:txBody>
                    <a:bodyPr/>
                    <a:lstStyle/>
                    <a:p>
                      <a:pPr defTabSz="914400">
                        <a:defRPr sz="1800">
                          <a:solidFill>
                            <a:srgbClr val="000000"/>
                          </a:solidFill>
                        </a:defRPr>
                      </a:pPr>
                      <a:r>
                        <a:rPr sz="3200">
                          <a:solidFill>
                            <a:srgbClr val="5E5E5E"/>
                          </a:solidFill>
                          <a:sym typeface="Graphik Medium"/>
                        </a:rPr>
                        <a:t>Individual participant 
advocation</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Launched bursary that was delivered to one of our participants who suffered loss </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Continue to offer this funding</a:t>
                      </a:r>
                    </a:p>
                  </a:txBody>
                  <a:tcPr marL="50800" marR="50800" marT="50800" marB="50800" anchor="ctr" horzOverflow="overflow">
                    <a:lnR w="12700">
                      <a:miter lim="400000"/>
                    </a:lnR>
                  </a:tcPr>
                </a:tc>
              </a:tr>
              <a:tr h="1721489">
                <a:tc>
                  <a:txBody>
                    <a:bodyPr/>
                    <a:lstStyle/>
                    <a:p>
                      <a:pPr defTabSz="914400">
                        <a:defRPr sz="1800">
                          <a:solidFill>
                            <a:srgbClr val="000000"/>
                          </a:solidFill>
                        </a:defRPr>
                      </a:pPr>
                      <a:r>
                        <a:rPr sz="3200">
                          <a:solidFill>
                            <a:srgbClr val="5E5E5E"/>
                          </a:solidFill>
                          <a:sym typeface="Graphik Medium"/>
                        </a:rPr>
                        <a:t>Community over Competition</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Created SLACK channel, sharing resources. Need to refocus</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Create a larger working group of small day programs to meet and share resources</a:t>
                      </a:r>
                    </a:p>
                  </a:txBody>
                  <a:tcPr marL="50800" marR="50800" marT="50800" marB="50800" anchor="ctr" horzOverflow="overflow">
                    <a:lnR w="12700">
                      <a:miter lim="400000"/>
                    </a:lnR>
                  </a:tcPr>
                </a:tc>
              </a:tr>
              <a:tr h="1721489">
                <a:tc>
                  <a:txBody>
                    <a:bodyPr/>
                    <a:lstStyle/>
                    <a:p>
                      <a:pPr defTabSz="914400">
                        <a:defRPr sz="1800">
                          <a:solidFill>
                            <a:srgbClr val="000000"/>
                          </a:solidFill>
                        </a:defRPr>
                      </a:pPr>
                      <a:r>
                        <a:rPr sz="3200">
                          <a:solidFill>
                            <a:srgbClr val="5E5E5E"/>
                          </a:solidFill>
                          <a:sym typeface="Graphik Medium"/>
                        </a:rPr>
                        <a:t>Positive relationships with our 
community members </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Invite community members with disabilities to work at our shop/truck</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Provide continued resources for families whose needs are outside the scope of Concord</a:t>
                      </a:r>
                    </a:p>
                  </a:txBody>
                  <a:tcPr marL="50800" marR="50800" marT="50800" marB="50800" anchor="ctr" horzOverflow="overflow">
                    <a:lnR w="12700">
                      <a:miter lim="400000"/>
                    </a:lnR>
                  </a:tcPr>
                </a:tc>
              </a:tr>
              <a:tr h="1721489">
                <a:tc>
                  <a:txBody>
                    <a:bodyPr/>
                    <a:lstStyle/>
                    <a:p>
                      <a:pPr defTabSz="914400">
                        <a:defRPr sz="1800">
                          <a:solidFill>
                            <a:srgbClr val="000000"/>
                          </a:solidFill>
                        </a:defRPr>
                      </a:pPr>
                      <a:r>
                        <a:rPr sz="3200">
                          <a:solidFill>
                            <a:srgbClr val="5E5E5E"/>
                          </a:solidFill>
                          <a:sym typeface="Graphik Medium"/>
                        </a:rPr>
                        <a:t>Disability Advocation</a:t>
                      </a:r>
                    </a:p>
                  </a:txBody>
                  <a:tcPr marL="50800" marR="50800" marT="50800" marB="50800" anchor="ctr" horzOverflow="overflow">
                    <a:lnL w="12700">
                      <a:miter lim="400000"/>
                    </a:lnL>
                    <a:lnB w="12700">
                      <a:miter lim="400000"/>
                    </a:lnB>
                  </a:tcPr>
                </a:tc>
                <a:tc>
                  <a:txBody>
                    <a:bodyPr/>
                    <a:lstStyle/>
                    <a:p>
                      <a:pPr defTabSz="914400">
                        <a:defRPr sz="1800">
                          <a:solidFill>
                            <a:srgbClr val="000000"/>
                          </a:solidFill>
                        </a:defRPr>
                      </a:pPr>
                      <a:r>
                        <a:rPr sz="3200">
                          <a:solidFill>
                            <a:srgbClr val="5E5E5E"/>
                          </a:solidFill>
                          <a:sym typeface="Graphik Medium"/>
                        </a:rPr>
                        <a:t>Raised awareness for ODSP rally</a:t>
                      </a:r>
                    </a:p>
                  </a:txBody>
                  <a:tcPr marL="50800" marR="50800" marT="50800" marB="50800" anchor="ctr" horzOverflow="overflow">
                    <a:lnB w="12700">
                      <a:miter lim="400000"/>
                    </a:lnB>
                  </a:tcPr>
                </a:tc>
                <a:tc>
                  <a:txBody>
                    <a:bodyPr/>
                    <a:lstStyle/>
                    <a:p>
                      <a:pPr defTabSz="914400">
                        <a:defRPr sz="1800">
                          <a:solidFill>
                            <a:srgbClr val="000000"/>
                          </a:solidFill>
                        </a:defRPr>
                      </a:pPr>
                      <a:r>
                        <a:rPr sz="3200">
                          <a:solidFill>
                            <a:srgbClr val="5E5E5E"/>
                          </a:solidFill>
                          <a:sym typeface="Graphik Medium"/>
                        </a:rPr>
                        <a:t>Create a larger discussion around the use of RESP for those w/dev. Disability</a:t>
                      </a:r>
                    </a:p>
                  </a:txBody>
                  <a:tcPr marL="50800" marR="50800" marT="50800" marB="50800" anchor="ctr" horzOverflow="overflow">
                    <a:lnR w="12700">
                      <a:miter lim="400000"/>
                    </a:lnR>
                    <a:lnB w="12700">
                      <a:miter lim="400000"/>
                    </a:lnB>
                  </a:tcPr>
                </a:tc>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9" name="Program"/>
          <p:cNvSpPr txBox="1">
            <a:spLocks noGrp="1"/>
          </p:cNvSpPr>
          <p:nvPr>
            <p:ph type="title"/>
          </p:nvPr>
        </p:nvSpPr>
        <p:spPr>
          <a:prstGeom prst="rect">
            <a:avLst/>
          </a:prstGeom>
        </p:spPr>
        <p:txBody>
          <a:bodyPr/>
          <a:lstStyle/>
          <a:p>
            <a:r>
              <a:t>Program</a:t>
            </a:r>
          </a:p>
        </p:txBody>
      </p:sp>
      <p:graphicFrame>
        <p:nvGraphicFramePr>
          <p:cNvPr id="200" name="Table 1"/>
          <p:cNvGraphicFramePr/>
          <p:nvPr/>
        </p:nvGraphicFramePr>
        <p:xfrm>
          <a:off x="2773459" y="3224509"/>
          <a:ext cx="17799744" cy="8607445"/>
        </p:xfrm>
        <a:graphic>
          <a:graphicData uri="http://schemas.openxmlformats.org/drawingml/2006/table">
            <a:tbl>
              <a:tblPr firstRow="1" firstCol="1">
                <a:tableStyleId>{4C3C2611-4C71-4FC5-86AE-919BDF0F9419}</a:tableStyleId>
              </a:tblPr>
              <a:tblGrid>
                <a:gridCol w="5933248"/>
                <a:gridCol w="5933248"/>
                <a:gridCol w="5933248"/>
              </a:tblGrid>
              <a:tr h="1721489">
                <a:tc>
                  <a:txBody>
                    <a:bodyPr/>
                    <a:lstStyle/>
                    <a:p>
                      <a:pPr defTabSz="914400">
                        <a:tabLst>
                          <a:tab pos="1663700" algn="l"/>
                        </a:tabLst>
                        <a:defRPr sz="1800" b="0">
                          <a:solidFill>
                            <a:srgbClr val="000000"/>
                          </a:solidFill>
                        </a:defRPr>
                      </a:pPr>
                      <a:r>
                        <a:rPr sz="3200" b="1">
                          <a:solidFill>
                            <a:srgbClr val="5E5E5E"/>
                          </a:solidFill>
                        </a:rPr>
                        <a:t>Where we were</a:t>
                      </a:r>
                    </a:p>
                  </a:txBody>
                  <a:tcPr marL="50800" marR="50800" marT="50800" marB="50800" anchor="ctr" horzOverflow="overflow">
                    <a:lnL w="12700">
                      <a:miter lim="400000"/>
                    </a:lnL>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are</a:t>
                      </a:r>
                    </a:p>
                  </a:txBody>
                  <a:tcPr marL="50800" marR="50800" marT="50800" marB="50800" anchor="ctr" horzOverflow="overflow">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want to go</a:t>
                      </a:r>
                    </a:p>
                  </a:txBody>
                  <a:tcPr marL="50800" marR="50800" marT="50800" marB="50800" anchor="ctr" horzOverflow="overflow">
                    <a:lnR w="12700">
                      <a:miter lim="400000"/>
                    </a:lnR>
                    <a:lnT w="12700">
                      <a:miter lim="400000"/>
                    </a:lnT>
                  </a:tcPr>
                </a:tc>
              </a:tr>
              <a:tr h="1721489">
                <a:tc>
                  <a:txBody>
                    <a:bodyPr/>
                    <a:lstStyle/>
                    <a:p>
                      <a:pPr defTabSz="914400">
                        <a:defRPr sz="1800">
                          <a:solidFill>
                            <a:srgbClr val="000000"/>
                          </a:solidFill>
                        </a:defRPr>
                      </a:pPr>
                      <a:r>
                        <a:rPr sz="3200">
                          <a:solidFill>
                            <a:srgbClr val="5E5E5E"/>
                          </a:solidFill>
                          <a:sym typeface="Graphik Medium"/>
                        </a:rPr>
                        <a:t>Engaging in the community </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Leaf raking, coffee services</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Actively volunteering within our communities (BIA clean up, MJ hair)</a:t>
                      </a:r>
                    </a:p>
                  </a:txBody>
                  <a:tcPr marL="50800" marR="50800" marT="50800" marB="50800" anchor="ctr" horzOverflow="overflow">
                    <a:lnR w="12700">
                      <a:miter lim="400000"/>
                    </a:lnR>
                  </a:tcPr>
                </a:tc>
              </a:tr>
              <a:tr h="1721489">
                <a:tc>
                  <a:txBody>
                    <a:bodyPr/>
                    <a:lstStyle/>
                    <a:p>
                      <a:pPr defTabSz="914400">
                        <a:defRPr sz="1800">
                          <a:solidFill>
                            <a:srgbClr val="000000"/>
                          </a:solidFill>
                        </a:defRPr>
                      </a:pPr>
                      <a:r>
                        <a:rPr sz="3200">
                          <a:solidFill>
                            <a:srgbClr val="5E5E5E"/>
                          </a:solidFill>
                          <a:sym typeface="Graphik Medium"/>
                        </a:rPr>
                        <a:t>Pandemic levels</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Grow both locations to 12 - 14</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Toronto running a wait list/Brampton growing</a:t>
                      </a:r>
                    </a:p>
                  </a:txBody>
                  <a:tcPr marL="50800" marR="50800" marT="50800" marB="50800" anchor="ctr" horzOverflow="overflow">
                    <a:lnR w="12700">
                      <a:miter lim="400000"/>
                    </a:lnR>
                  </a:tcPr>
                </a:tc>
              </a:tr>
              <a:tr h="1721489">
                <a:tc>
                  <a:txBody>
                    <a:bodyPr/>
                    <a:lstStyle/>
                    <a:p>
                      <a:pPr defTabSz="914400">
                        <a:defRPr sz="1800">
                          <a:solidFill>
                            <a:srgbClr val="000000"/>
                          </a:solidFill>
                        </a:defRPr>
                      </a:pPr>
                      <a:r>
                        <a:rPr sz="3200">
                          <a:solidFill>
                            <a:srgbClr val="5E5E5E"/>
                          </a:solidFill>
                          <a:sym typeface="Graphik Medium"/>
                        </a:rPr>
                        <a:t>Community Thursday</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Social networking for both participants &amp; staff </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Larger opportunities: track and field meet/ gala</a:t>
                      </a:r>
                    </a:p>
                  </a:txBody>
                  <a:tcPr marL="50800" marR="50800" marT="50800" marB="50800" anchor="ctr" horzOverflow="overflow">
                    <a:lnR w="12700">
                      <a:miter lim="400000"/>
                    </a:lnR>
                  </a:tcPr>
                </a:tc>
              </a:tr>
              <a:tr h="1721489">
                <a:tc>
                  <a:txBody>
                    <a:bodyPr/>
                    <a:lstStyle/>
                    <a:p>
                      <a:pPr defTabSz="914400">
                        <a:defRPr sz="3200">
                          <a:sym typeface="Graphik Medium"/>
                        </a:defRPr>
                      </a:pPr>
                      <a:endParaRPr/>
                    </a:p>
                  </a:txBody>
                  <a:tcPr marL="50800" marR="50800" marT="50800" marB="50800" anchor="ctr" horzOverflow="overflow">
                    <a:lnL w="12700">
                      <a:miter lim="400000"/>
                    </a:lnL>
                    <a:lnB w="12700">
                      <a:miter lim="400000"/>
                    </a:lnB>
                  </a:tcPr>
                </a:tc>
                <a:tc>
                  <a:txBody>
                    <a:bodyPr/>
                    <a:lstStyle/>
                    <a:p>
                      <a:pPr defTabSz="914400">
                        <a:defRPr sz="3200">
                          <a:sym typeface="Graphik Medium"/>
                        </a:defRPr>
                      </a:pPr>
                      <a:endParaRPr/>
                    </a:p>
                  </a:txBody>
                  <a:tcPr marL="50800" marR="50800" marT="50800" marB="50800" anchor="ctr" horzOverflow="overflow">
                    <a:lnB w="12700">
                      <a:miter lim="400000"/>
                    </a:lnB>
                  </a:tcPr>
                </a:tc>
                <a:tc>
                  <a:txBody>
                    <a:bodyPr/>
                    <a:lstStyle/>
                    <a:p>
                      <a:pPr defTabSz="914400">
                        <a:defRPr sz="3200">
                          <a:sym typeface="Graphik Medium"/>
                        </a:defRPr>
                      </a:pPr>
                      <a:endParaRPr/>
                    </a:p>
                  </a:txBody>
                  <a:tcPr marL="50800" marR="50800" marT="50800" marB="50800" anchor="ctr" horzOverflow="overflow">
                    <a:lnR w="12700">
                      <a:miter lim="400000"/>
                    </a:lnR>
                    <a:lnB w="12700">
                      <a:miter lim="400000"/>
                    </a:lnB>
                  </a:tcPr>
                </a:tc>
              </a:tr>
            </a:tbl>
          </a:graphicData>
        </a:graphic>
      </p:graphicFrame>
    </p:spTree>
  </p:cSld>
  <p:clrMapOvr>
    <a:masterClrMapping/>
  </p:clrMapOvr>
  <p:transition spd="med"/>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2" name="Education"/>
          <p:cNvSpPr txBox="1">
            <a:spLocks noGrp="1"/>
          </p:cNvSpPr>
          <p:nvPr>
            <p:ph type="title"/>
          </p:nvPr>
        </p:nvSpPr>
        <p:spPr>
          <a:prstGeom prst="rect">
            <a:avLst/>
          </a:prstGeom>
        </p:spPr>
        <p:txBody>
          <a:bodyPr/>
          <a:lstStyle/>
          <a:p>
            <a:r>
              <a:t>Education</a:t>
            </a:r>
          </a:p>
        </p:txBody>
      </p:sp>
      <p:graphicFrame>
        <p:nvGraphicFramePr>
          <p:cNvPr id="203" name="Table 1"/>
          <p:cNvGraphicFramePr/>
          <p:nvPr/>
        </p:nvGraphicFramePr>
        <p:xfrm>
          <a:off x="2773459" y="3224509"/>
          <a:ext cx="17799744" cy="8607444"/>
        </p:xfrm>
        <a:graphic>
          <a:graphicData uri="http://schemas.openxmlformats.org/drawingml/2006/table">
            <a:tbl>
              <a:tblPr firstRow="1" firstCol="1">
                <a:tableStyleId>{4C3C2611-4C71-4FC5-86AE-919BDF0F9419}</a:tableStyleId>
              </a:tblPr>
              <a:tblGrid>
                <a:gridCol w="5933248"/>
                <a:gridCol w="5933248"/>
                <a:gridCol w="5933248"/>
              </a:tblGrid>
              <a:tr h="2151861">
                <a:tc>
                  <a:txBody>
                    <a:bodyPr/>
                    <a:lstStyle/>
                    <a:p>
                      <a:pPr defTabSz="914400">
                        <a:tabLst>
                          <a:tab pos="1663700" algn="l"/>
                        </a:tabLst>
                        <a:defRPr sz="1800" b="0">
                          <a:solidFill>
                            <a:srgbClr val="000000"/>
                          </a:solidFill>
                        </a:defRPr>
                      </a:pPr>
                      <a:r>
                        <a:rPr sz="3200" b="1">
                          <a:solidFill>
                            <a:srgbClr val="5E5E5E"/>
                          </a:solidFill>
                        </a:rPr>
                        <a:t>Where we were</a:t>
                      </a:r>
                    </a:p>
                  </a:txBody>
                  <a:tcPr marL="50800" marR="50800" marT="50800" marB="50800" anchor="ctr" horzOverflow="overflow">
                    <a:lnL w="12700">
                      <a:miter lim="400000"/>
                    </a:lnL>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are</a:t>
                      </a:r>
                    </a:p>
                  </a:txBody>
                  <a:tcPr marL="50800" marR="50800" marT="50800" marB="50800" anchor="ctr" horzOverflow="overflow">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want to go</a:t>
                      </a:r>
                    </a:p>
                  </a:txBody>
                  <a:tcPr marL="50800" marR="50800" marT="50800" marB="50800" anchor="ctr" horzOverflow="overflow">
                    <a:lnR w="12700">
                      <a:miter lim="400000"/>
                    </a:lnR>
                    <a:lnT w="12700">
                      <a:miter lim="400000"/>
                    </a:lnT>
                  </a:tcPr>
                </a:tc>
              </a:tr>
              <a:tr h="2151861">
                <a:tc>
                  <a:txBody>
                    <a:bodyPr/>
                    <a:lstStyle/>
                    <a:p>
                      <a:pPr defTabSz="914400">
                        <a:defRPr sz="1800">
                          <a:solidFill>
                            <a:srgbClr val="000000"/>
                          </a:solidFill>
                        </a:defRPr>
                      </a:pPr>
                      <a:r>
                        <a:rPr>
                          <a:solidFill>
                            <a:srgbClr val="5E5E5E"/>
                          </a:solidFill>
                          <a:sym typeface="Graphik Medium"/>
                        </a:rPr>
                        <a:t>Pandemic programming, beginning to provide a complete approach to in person</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Develop goals for participation </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Collaboration with participants and families for goal development </a:t>
                      </a:r>
                    </a:p>
                  </a:txBody>
                  <a:tcPr marL="50800" marR="50800" marT="50800" marB="50800" anchor="ctr" horzOverflow="overflow">
                    <a:lnR w="12700">
                      <a:miter lim="400000"/>
                    </a:lnR>
                  </a:tcPr>
                </a:tc>
              </a:tr>
              <a:tr h="2151861">
                <a:tc>
                  <a:txBody>
                    <a:bodyPr/>
                    <a:lstStyle/>
                    <a:p>
                      <a:pPr defTabSz="914400">
                        <a:defRPr sz="1800">
                          <a:solidFill>
                            <a:srgbClr val="000000"/>
                          </a:solidFill>
                        </a:defRPr>
                      </a:pPr>
                      <a:r>
                        <a:rPr sz="3200">
                          <a:solidFill>
                            <a:srgbClr val="5E5E5E"/>
                          </a:solidFill>
                          <a:sym typeface="Graphik Medium"/>
                        </a:rPr>
                        <a:t>Zoom packets, hands on life skills, grocery shopping, cooking</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Building on transferable skills (cooking, transit, grocery shopping)</a:t>
                      </a:r>
                    </a:p>
                  </a:txBody>
                  <a:tcPr marL="50800" marR="50800" marT="50800" marB="50800" anchor="ctr" horzOverflow="overflow"/>
                </a:tc>
                <a:tc>
                  <a:txBody>
                    <a:bodyPr/>
                    <a:lstStyle/>
                    <a:p>
                      <a:pPr defTabSz="914400">
                        <a:defRPr sz="1800">
                          <a:solidFill>
                            <a:srgbClr val="000000"/>
                          </a:solidFill>
                        </a:defRPr>
                      </a:pPr>
                      <a:r>
                        <a:rPr sz="3200">
                          <a:solidFill>
                            <a:srgbClr val="5E5E5E"/>
                          </a:solidFill>
                          <a:sym typeface="Graphik Medium"/>
                        </a:rPr>
                        <a:t>Use of transferable skills in participants own lives/living situations</a:t>
                      </a:r>
                    </a:p>
                  </a:txBody>
                  <a:tcPr marL="50800" marR="50800" marT="50800" marB="50800" anchor="ctr" horzOverflow="overflow">
                    <a:lnR w="12700">
                      <a:miter lim="400000"/>
                    </a:lnR>
                  </a:tcPr>
                </a:tc>
              </a:tr>
              <a:tr h="2151861">
                <a:tc>
                  <a:txBody>
                    <a:bodyPr/>
                    <a:lstStyle/>
                    <a:p>
                      <a:pPr defTabSz="914400">
                        <a:defRPr sz="1800">
                          <a:solidFill>
                            <a:srgbClr val="000000"/>
                          </a:solidFill>
                        </a:defRPr>
                      </a:pPr>
                      <a:r>
                        <a:rPr sz="3200">
                          <a:solidFill>
                            <a:srgbClr val="5E5E5E"/>
                          </a:solidFill>
                          <a:sym typeface="Graphik Medium"/>
                        </a:rPr>
                        <a:t>Provide in person fitness </a:t>
                      </a:r>
                    </a:p>
                  </a:txBody>
                  <a:tcPr marL="50800" marR="50800" marT="50800" marB="50800" anchor="ctr" horzOverflow="overflow">
                    <a:lnL w="12700">
                      <a:miter lim="400000"/>
                    </a:lnL>
                    <a:lnB w="12700">
                      <a:miter lim="400000"/>
                    </a:lnB>
                  </a:tcPr>
                </a:tc>
                <a:tc>
                  <a:txBody>
                    <a:bodyPr/>
                    <a:lstStyle/>
                    <a:p>
                      <a:pPr defTabSz="914400">
                        <a:defRPr sz="1800">
                          <a:solidFill>
                            <a:srgbClr val="000000"/>
                          </a:solidFill>
                        </a:defRPr>
                      </a:pPr>
                      <a:r>
                        <a:rPr sz="3200">
                          <a:solidFill>
                            <a:srgbClr val="5E5E5E"/>
                          </a:solidFill>
                          <a:sym typeface="Graphik Medium"/>
                        </a:rPr>
                        <a:t>Added to Fitness opportunities and OT/PT assessments and programs</a:t>
                      </a:r>
                    </a:p>
                  </a:txBody>
                  <a:tcPr marL="50800" marR="50800" marT="50800" marB="50800" anchor="ctr" horzOverflow="overflow">
                    <a:lnB w="12700">
                      <a:miter lim="400000"/>
                    </a:lnB>
                  </a:tcPr>
                </a:tc>
                <a:tc>
                  <a:txBody>
                    <a:bodyPr/>
                    <a:lstStyle/>
                    <a:p>
                      <a:pPr defTabSz="914400">
                        <a:defRPr sz="1800">
                          <a:solidFill>
                            <a:srgbClr val="000000"/>
                          </a:solidFill>
                        </a:defRPr>
                      </a:pPr>
                      <a:r>
                        <a:rPr sz="1900">
                          <a:solidFill>
                            <a:srgbClr val="5E5E5E"/>
                          </a:solidFill>
                          <a:sym typeface="Graphik Medium"/>
                        </a:rPr>
                        <a:t>Continue to develop the fitness program. 
Continue to follow up and assess progress over time. 
Apply for a grant that allows us to track and increase physical activity in participants</a:t>
                      </a:r>
                    </a:p>
                  </a:txBody>
                  <a:tcPr marL="50800" marR="50800" marT="50800" marB="50800" anchor="ctr" horzOverflow="overflow">
                    <a:lnR w="12700">
                      <a:miter lim="400000"/>
                    </a:lnR>
                    <a:lnB w="12700">
                      <a:miter lim="400000"/>
                    </a:lnB>
                  </a:tcPr>
                </a:tc>
              </a:tr>
            </a:tbl>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 name="Employment/Housing"/>
          <p:cNvSpPr txBox="1">
            <a:spLocks noGrp="1"/>
          </p:cNvSpPr>
          <p:nvPr>
            <p:ph type="title"/>
          </p:nvPr>
        </p:nvSpPr>
        <p:spPr>
          <a:prstGeom prst="rect">
            <a:avLst/>
          </a:prstGeom>
        </p:spPr>
        <p:txBody>
          <a:bodyPr/>
          <a:lstStyle/>
          <a:p>
            <a:r>
              <a:t>Employment/Housing</a:t>
            </a:r>
          </a:p>
        </p:txBody>
      </p:sp>
      <p:graphicFrame>
        <p:nvGraphicFramePr>
          <p:cNvPr id="206" name="Table 1"/>
          <p:cNvGraphicFramePr/>
          <p:nvPr/>
        </p:nvGraphicFramePr>
        <p:xfrm>
          <a:off x="2773459" y="3224509"/>
          <a:ext cx="17799744" cy="8607445"/>
        </p:xfrm>
        <a:graphic>
          <a:graphicData uri="http://schemas.openxmlformats.org/drawingml/2006/table">
            <a:tbl>
              <a:tblPr firstRow="1" firstCol="1">
                <a:tableStyleId>{4C3C2611-4C71-4FC5-86AE-919BDF0F9419}</a:tableStyleId>
              </a:tblPr>
              <a:tblGrid>
                <a:gridCol w="5933248"/>
                <a:gridCol w="5933248"/>
                <a:gridCol w="5933248"/>
              </a:tblGrid>
              <a:tr h="1721489">
                <a:tc>
                  <a:txBody>
                    <a:bodyPr/>
                    <a:lstStyle/>
                    <a:p>
                      <a:pPr defTabSz="914400">
                        <a:tabLst>
                          <a:tab pos="1663700" algn="l"/>
                        </a:tabLst>
                        <a:defRPr sz="1800" b="0">
                          <a:solidFill>
                            <a:srgbClr val="000000"/>
                          </a:solidFill>
                        </a:defRPr>
                      </a:pPr>
                      <a:r>
                        <a:rPr sz="3200" b="1">
                          <a:solidFill>
                            <a:srgbClr val="5E5E5E"/>
                          </a:solidFill>
                        </a:rPr>
                        <a:t>Where we were</a:t>
                      </a:r>
                    </a:p>
                  </a:txBody>
                  <a:tcPr marL="50800" marR="50800" marT="50800" marB="50800" anchor="ctr" horzOverflow="overflow">
                    <a:lnL w="12700">
                      <a:miter lim="400000"/>
                    </a:lnL>
                    <a:lnR w="12700">
                      <a:miter lim="400000"/>
                    </a:lnR>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are</a:t>
                      </a:r>
                    </a:p>
                  </a:txBody>
                  <a:tcPr marL="50800" marR="50800" marT="50800" marB="50800" anchor="ctr" horzOverflow="overflow">
                    <a:lnL w="12700">
                      <a:miter lim="400000"/>
                    </a:lnL>
                    <a:lnR w="12700">
                      <a:miter lim="400000"/>
                    </a:lnR>
                    <a:lnT w="12700">
                      <a:miter lim="400000"/>
                    </a:lnT>
                  </a:tcPr>
                </a:tc>
                <a:tc>
                  <a:txBody>
                    <a:bodyPr/>
                    <a:lstStyle/>
                    <a:p>
                      <a:pPr defTabSz="914400">
                        <a:tabLst>
                          <a:tab pos="1663700" algn="l"/>
                        </a:tabLst>
                        <a:defRPr sz="1800" b="0">
                          <a:solidFill>
                            <a:srgbClr val="000000"/>
                          </a:solidFill>
                        </a:defRPr>
                      </a:pPr>
                      <a:r>
                        <a:rPr sz="3200" b="1">
                          <a:solidFill>
                            <a:srgbClr val="5E5E5E"/>
                          </a:solidFill>
                        </a:rPr>
                        <a:t>Where we want to go</a:t>
                      </a:r>
                    </a:p>
                  </a:txBody>
                  <a:tcPr marL="50800" marR="50800" marT="50800" marB="50800" anchor="ctr" horzOverflow="overflow">
                    <a:lnL w="12700">
                      <a:miter lim="400000"/>
                    </a:lnL>
                    <a:lnR w="12700">
                      <a:miter lim="400000"/>
                    </a:lnR>
                    <a:lnT w="12700">
                      <a:miter lim="400000"/>
                    </a:lnT>
                  </a:tcPr>
                </a:tc>
              </a:tr>
              <a:tr h="1721489">
                <a:tc>
                  <a:txBody>
                    <a:bodyPr/>
                    <a:lstStyle/>
                    <a:p>
                      <a:pPr defTabSz="914400">
                        <a:defRPr sz="1800">
                          <a:solidFill>
                            <a:srgbClr val="000000"/>
                          </a:solidFill>
                        </a:defRPr>
                      </a:pPr>
                      <a:r>
                        <a:rPr sz="3200">
                          <a:solidFill>
                            <a:srgbClr val="5E5E5E"/>
                          </a:solidFill>
                          <a:sym typeface="Graphik Medium"/>
                        </a:rPr>
                        <a:t>Coffee Shop</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Extended hours, engaging community </a:t>
                      </a:r>
                    </a:p>
                  </a:txBody>
                  <a:tcPr marL="50800" marR="50800" marT="50800" marB="50800" anchor="ctr" horzOverflow="overflow">
                    <a:lnR w="12700">
                      <a:miter lim="400000"/>
                    </a:lnR>
                  </a:tcPr>
                </a:tc>
                <a:tc>
                  <a:txBody>
                    <a:bodyPr/>
                    <a:lstStyle/>
                    <a:p>
                      <a:pPr defTabSz="914400">
                        <a:defRPr sz="1800">
                          <a:solidFill>
                            <a:srgbClr val="000000"/>
                          </a:solidFill>
                        </a:defRPr>
                      </a:pPr>
                      <a:r>
                        <a:rPr sz="3200">
                          <a:solidFill>
                            <a:srgbClr val="5E5E5E"/>
                          </a:solidFill>
                          <a:sym typeface="Graphik Medium"/>
                        </a:rPr>
                        <a:t>Catering gigs outside the coffee shop</a:t>
                      </a:r>
                    </a:p>
                  </a:txBody>
                  <a:tcPr marL="50800" marR="50800" marT="50800" marB="50800" anchor="ctr" horzOverflow="overflow">
                    <a:lnL w="12700">
                      <a:miter lim="400000"/>
                    </a:lnL>
                    <a:lnR w="12700">
                      <a:miter lim="400000"/>
                    </a:lnR>
                  </a:tcPr>
                </a:tc>
              </a:tr>
              <a:tr h="1721489">
                <a:tc>
                  <a:txBody>
                    <a:bodyPr/>
                    <a:lstStyle/>
                    <a:p>
                      <a:pPr defTabSz="914400">
                        <a:defRPr sz="1800">
                          <a:solidFill>
                            <a:srgbClr val="000000"/>
                          </a:solidFill>
                        </a:defRPr>
                      </a:pPr>
                      <a:r>
                        <a:rPr sz="3200">
                          <a:solidFill>
                            <a:srgbClr val="5E5E5E"/>
                          </a:solidFill>
                          <a:sym typeface="Graphik Medium"/>
                        </a:rPr>
                        <a:t>Coffee truck </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Provide employment opportunities for those who need employment support</a:t>
                      </a:r>
                    </a:p>
                  </a:txBody>
                  <a:tcPr marL="50800" marR="50800" marT="50800" marB="50800" anchor="ctr" horzOverflow="overflow">
                    <a:lnR w="12700">
                      <a:miter lim="400000"/>
                    </a:lnR>
                  </a:tcPr>
                </a:tc>
                <a:tc>
                  <a:txBody>
                    <a:bodyPr/>
                    <a:lstStyle/>
                    <a:p>
                      <a:pPr defTabSz="914400">
                        <a:defRPr sz="1800">
                          <a:solidFill>
                            <a:srgbClr val="000000"/>
                          </a:solidFill>
                        </a:defRPr>
                      </a:pPr>
                      <a:r>
                        <a:rPr sz="3200">
                          <a:solidFill>
                            <a:srgbClr val="5E5E5E"/>
                          </a:solidFill>
                          <a:sym typeface="Graphik Medium"/>
                        </a:rPr>
                        <a:t>Create awareness, hire specific staff to run the truck to allow for more opportunity </a:t>
                      </a:r>
                    </a:p>
                  </a:txBody>
                  <a:tcPr marL="50800" marR="50800" marT="50800" marB="50800" anchor="ctr" horzOverflow="overflow">
                    <a:lnL w="12700">
                      <a:miter lim="400000"/>
                    </a:lnL>
                    <a:lnR w="12700">
                      <a:miter lim="400000"/>
                    </a:lnR>
                  </a:tcPr>
                </a:tc>
              </a:tr>
              <a:tr h="1721489">
                <a:tc>
                  <a:txBody>
                    <a:bodyPr/>
                    <a:lstStyle/>
                    <a:p>
                      <a:pPr defTabSz="914400">
                        <a:defRPr sz="1800">
                          <a:solidFill>
                            <a:srgbClr val="000000"/>
                          </a:solidFill>
                        </a:defRPr>
                      </a:pPr>
                      <a:r>
                        <a:rPr sz="3200">
                          <a:solidFill>
                            <a:srgbClr val="5E5E5E"/>
                          </a:solidFill>
                          <a:sym typeface="Graphik Medium"/>
                        </a:rPr>
                        <a:t>Leaf Raking
</a:t>
                      </a:r>
                    </a:p>
                  </a:txBody>
                  <a:tcPr marL="50800" marR="50800" marT="50800" marB="50800" anchor="ctr" horzOverflow="overflow">
                    <a:lnL w="12700">
                      <a:miter lim="400000"/>
                    </a:lnL>
                  </a:tcPr>
                </a:tc>
                <a:tc>
                  <a:txBody>
                    <a:bodyPr/>
                    <a:lstStyle/>
                    <a:p>
                      <a:pPr defTabSz="914400">
                        <a:defRPr sz="1800">
                          <a:solidFill>
                            <a:srgbClr val="000000"/>
                          </a:solidFill>
                        </a:defRPr>
                      </a:pPr>
                      <a:r>
                        <a:rPr sz="3200">
                          <a:solidFill>
                            <a:srgbClr val="5E5E5E"/>
                          </a:solidFill>
                          <a:sym typeface="Graphik Medium"/>
                        </a:rPr>
                        <a:t>Create opportunities for participants to be part of the booking/scheduling process
</a:t>
                      </a:r>
                    </a:p>
                  </a:txBody>
                  <a:tcPr marL="50800" marR="50800" marT="50800" marB="50800" anchor="ctr" horzOverflow="overflow">
                    <a:lnR w="12700">
                      <a:miter lim="400000"/>
                    </a:lnR>
                  </a:tcPr>
                </a:tc>
                <a:tc>
                  <a:txBody>
                    <a:bodyPr/>
                    <a:lstStyle/>
                    <a:p>
                      <a:pPr defTabSz="914400">
                        <a:defRPr sz="1800">
                          <a:solidFill>
                            <a:srgbClr val="000000"/>
                          </a:solidFill>
                        </a:defRPr>
                      </a:pPr>
                      <a:r>
                        <a:rPr sz="3000">
                          <a:solidFill>
                            <a:srgbClr val="5E5E5E"/>
                          </a:solidFill>
                          <a:sym typeface="Graphik Medium"/>
                        </a:rPr>
                        <a:t>Require a portion of the money to go back to participants to be used for gifts</a:t>
                      </a:r>
                    </a:p>
                  </a:txBody>
                  <a:tcPr marL="50800" marR="50800" marT="50800" marB="50800" anchor="ctr" horzOverflow="overflow">
                    <a:lnL w="12700">
                      <a:miter lim="400000"/>
                    </a:lnL>
                    <a:lnR w="12700">
                      <a:miter lim="400000"/>
                    </a:lnR>
                  </a:tcPr>
                </a:tc>
              </a:tr>
              <a:tr h="1721489">
                <a:tc>
                  <a:txBody>
                    <a:bodyPr/>
                    <a:lstStyle/>
                    <a:p>
                      <a:pPr defTabSz="914400">
                        <a:defRPr sz="1800">
                          <a:solidFill>
                            <a:srgbClr val="000000"/>
                          </a:solidFill>
                        </a:defRPr>
                      </a:pPr>
                      <a:r>
                        <a:rPr sz="3200">
                          <a:solidFill>
                            <a:srgbClr val="5E5E5E"/>
                          </a:solidFill>
                          <a:sym typeface="Graphik Medium"/>
                        </a:rPr>
                        <a:t>Housing</a:t>
                      </a:r>
                    </a:p>
                  </a:txBody>
                  <a:tcPr marL="50800" marR="50800" marT="50800" marB="50800" anchor="ctr" horzOverflow="overflow">
                    <a:lnL w="12700">
                      <a:miter lim="400000"/>
                    </a:lnL>
                    <a:lnB w="12700">
                      <a:miter lim="400000"/>
                    </a:lnB>
                  </a:tcPr>
                </a:tc>
                <a:tc>
                  <a:txBody>
                    <a:bodyPr/>
                    <a:lstStyle/>
                    <a:p>
                      <a:pPr defTabSz="914400">
                        <a:defRPr sz="1800">
                          <a:solidFill>
                            <a:srgbClr val="000000"/>
                          </a:solidFill>
                        </a:defRPr>
                      </a:pPr>
                      <a:r>
                        <a:rPr sz="3200">
                          <a:solidFill>
                            <a:srgbClr val="5E5E5E"/>
                          </a:solidFill>
                          <a:sym typeface="Graphik Medium"/>
                        </a:rPr>
                        <a:t>Discussion with potential investors</a:t>
                      </a:r>
                    </a:p>
                  </a:txBody>
                  <a:tcPr marL="50800" marR="50800" marT="50800" marB="50800" anchor="ctr" horzOverflow="overflow">
                    <a:lnR w="12700">
                      <a:miter lim="400000"/>
                    </a:lnR>
                    <a:lnB w="12700">
                      <a:miter lim="400000"/>
                    </a:lnB>
                  </a:tcPr>
                </a:tc>
                <a:tc>
                  <a:txBody>
                    <a:bodyPr/>
                    <a:lstStyle/>
                    <a:p>
                      <a:pPr defTabSz="914400">
                        <a:defRPr sz="1800">
                          <a:solidFill>
                            <a:srgbClr val="000000"/>
                          </a:solidFill>
                        </a:defRPr>
                      </a:pPr>
                      <a:r>
                        <a:rPr sz="3200">
                          <a:solidFill>
                            <a:srgbClr val="5E5E5E"/>
                          </a:solidFill>
                          <a:sym typeface="Graphik Medium"/>
                        </a:rPr>
                        <a:t>Start small with a respite house</a:t>
                      </a:r>
                    </a:p>
                  </a:txBody>
                  <a:tcPr marL="50800" marR="50800" marT="50800" marB="50800" anchor="ctr" horzOverflow="overflow">
                    <a:lnL w="12700">
                      <a:miter lim="400000"/>
                    </a:lnL>
                    <a:lnR w="12700">
                      <a:miter lim="400000"/>
                    </a:lnR>
                    <a:lnB w="12700">
                      <a:miter lim="400000"/>
                    </a:lnB>
                  </a:tcPr>
                </a:tc>
              </a:tr>
            </a:tbl>
          </a:graphicData>
        </a:graphic>
      </p:graphicFrame>
    </p:spTree>
  </p:cSld>
  <p:clrMapOvr>
    <a:masterClrMapping/>
  </p:clrMapOvr>
  <p:transition spd="med"/>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 name="Finances"/>
          <p:cNvSpPr txBox="1">
            <a:spLocks noGrp="1"/>
          </p:cNvSpPr>
          <p:nvPr>
            <p:ph type="title"/>
          </p:nvPr>
        </p:nvSpPr>
        <p:spPr>
          <a:prstGeom prst="rect">
            <a:avLst/>
          </a:prstGeom>
        </p:spPr>
        <p:txBody>
          <a:bodyPr/>
          <a:lstStyle/>
          <a:p>
            <a:r>
              <a:t>Finances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0" name="2022"/>
          <p:cNvSpPr txBox="1">
            <a:spLocks noGrp="1"/>
          </p:cNvSpPr>
          <p:nvPr>
            <p:ph type="title"/>
          </p:nvPr>
        </p:nvSpPr>
        <p:spPr>
          <a:prstGeom prst="rect">
            <a:avLst/>
          </a:prstGeom>
        </p:spPr>
        <p:txBody>
          <a:bodyPr/>
          <a:lstStyle/>
          <a:p>
            <a:r>
              <a:t>2022</a:t>
            </a:r>
          </a:p>
        </p:txBody>
      </p:sp>
      <p:graphicFrame>
        <p:nvGraphicFramePr>
          <p:cNvPr id="211" name="2022 Income"/>
          <p:cNvGraphicFramePr/>
          <p:nvPr/>
        </p:nvGraphicFramePr>
        <p:xfrm>
          <a:off x="583113" y="2438063"/>
          <a:ext cx="8163674" cy="9089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2" name="2022 Expenses"/>
          <p:cNvGraphicFramePr/>
          <p:nvPr/>
        </p:nvGraphicFramePr>
        <p:xfrm>
          <a:off x="12204051" y="2980404"/>
          <a:ext cx="8993782" cy="813902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 name="Question and Answer Period"/>
          <p:cNvSpPr txBox="1">
            <a:spLocks noGrp="1"/>
          </p:cNvSpPr>
          <p:nvPr>
            <p:ph type="title"/>
          </p:nvPr>
        </p:nvSpPr>
        <p:spPr>
          <a:prstGeom prst="rect">
            <a:avLst/>
          </a:prstGeom>
        </p:spPr>
        <p:txBody>
          <a:bodyPr/>
          <a:lstStyle/>
          <a:p>
            <a:r>
              <a:t>Question and Answer Period</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6" name="Thank You!"/>
          <p:cNvSpPr txBox="1">
            <a:spLocks noGrp="1"/>
          </p:cNvSpPr>
          <p:nvPr>
            <p:ph type="title"/>
          </p:nvPr>
        </p:nvSpPr>
        <p:spPr>
          <a:prstGeom prst="rect">
            <a:avLst/>
          </a:prstGeom>
        </p:spPr>
        <p:txBody>
          <a:bodyPr/>
          <a:lstStyle/>
          <a:p>
            <a:r>
              <a:t>Thank You!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 name="Agenda Subtitle"/>
          <p:cNvSpPr txBox="1">
            <a:spLocks noGrp="1"/>
          </p:cNvSpPr>
          <p:nvPr>
            <p:ph type="body" idx="21"/>
          </p:nvPr>
        </p:nvSpPr>
        <p:spPr>
          <a:prstGeom prst="rect">
            <a:avLst/>
          </a:prstGeom>
        </p:spPr>
        <p:txBody>
          <a:bodyPr>
            <a:normAutofit lnSpcReduction="10000"/>
          </a:bodyPr>
          <a:lstStyle/>
          <a:p>
            <a:endParaRPr/>
          </a:p>
        </p:txBody>
      </p:sp>
      <p:sp>
        <p:nvSpPr>
          <p:cNvPr id="184" name="Call to Order – Chairperson…"/>
          <p:cNvSpPr txBox="1">
            <a:spLocks noGrp="1"/>
          </p:cNvSpPr>
          <p:nvPr>
            <p:ph type="body" idx="1"/>
          </p:nvPr>
        </p:nvSpPr>
        <p:spPr>
          <a:prstGeom prst="rect">
            <a:avLst/>
          </a:prstGeom>
        </p:spPr>
        <p:txBody>
          <a:bodyPr>
            <a:normAutofit fontScale="85000" lnSpcReduction="20000"/>
          </a:bodyPr>
          <a:lstStyle/>
          <a:p>
            <a:pPr marL="0" indent="0" defTabSz="182880">
              <a:spcBef>
                <a:spcPts val="0"/>
              </a:spcBef>
              <a:tabLst/>
              <a:defRPr sz="480" b="0" i="1">
                <a:solidFill>
                  <a:srgbClr val="808080"/>
                </a:solidFill>
                <a:uFill>
                  <a:solidFill>
                    <a:srgbClr val="808080"/>
                  </a:solidFill>
                </a:uFill>
                <a:latin typeface="Arial"/>
                <a:ea typeface="Arial"/>
                <a:cs typeface="Arial"/>
                <a:sym typeface="Arial"/>
              </a:defRPr>
            </a:pPr>
            <a:endParaRPr/>
          </a:p>
          <a:p>
            <a:pPr marL="0" indent="0" algn="l" defTabSz="142239">
              <a:spcBef>
                <a:spcPts val="1700"/>
              </a:spcBef>
              <a:tabLst/>
              <a:defRPr sz="1440" spc="14"/>
            </a:pPr>
            <a:endParaRPr/>
          </a:p>
          <a:p>
            <a:pPr marL="297179" indent="-205739" algn="l" defTabSz="142239">
              <a:spcBef>
                <a:spcPts val="1700"/>
              </a:spcBef>
              <a:buSzPct val="100000"/>
              <a:buAutoNum type="arabicPeriod"/>
              <a:tabLst/>
              <a:defRPr sz="1440" spc="14"/>
            </a:pPr>
            <a:r>
              <a:t>Call to Order – Chairperson </a:t>
            </a:r>
          </a:p>
          <a:p>
            <a:pPr marL="297179" indent="-205739" algn="l" defTabSz="142239">
              <a:spcBef>
                <a:spcPts val="1700"/>
              </a:spcBef>
              <a:buSzPct val="100000"/>
              <a:buAutoNum type="arabicPeriod"/>
              <a:tabLst/>
              <a:defRPr sz="1440" spc="14"/>
            </a:pPr>
            <a:r>
              <a:t>Comments and Introductions - Chairperson </a:t>
            </a:r>
          </a:p>
          <a:p>
            <a:pPr marL="297179" indent="-205739" algn="l" defTabSz="142239">
              <a:spcBef>
                <a:spcPts val="1700"/>
              </a:spcBef>
              <a:buSzPct val="100000"/>
              <a:buAutoNum type="arabicPeriod"/>
              <a:tabLst/>
              <a:defRPr sz="1440" spc="14"/>
            </a:pPr>
            <a:r>
              <a:t>Approval of Agenda</a:t>
            </a:r>
          </a:p>
          <a:p>
            <a:pPr marL="0" indent="0" algn="l" defTabSz="142239">
              <a:spcBef>
                <a:spcPts val="1700"/>
              </a:spcBef>
              <a:tabLst/>
              <a:defRPr sz="1440" spc="14"/>
            </a:pPr>
            <a:r>
              <a:rPr i="1">
                <a:latin typeface="Arial"/>
                <a:ea typeface="Arial"/>
                <a:cs typeface="Arial"/>
                <a:sym typeface="Arial"/>
              </a:rPr>
              <a:t>(Review agenda, make corrections, add items and then approve)</a:t>
            </a:r>
          </a:p>
          <a:p>
            <a:pPr marL="297179" indent="-205739" algn="l" defTabSz="142239">
              <a:spcBef>
                <a:spcPts val="1700"/>
              </a:spcBef>
              <a:buSzPct val="100000"/>
              <a:buAutoNum type="arabicPeriod" startAt="4"/>
              <a:tabLst/>
              <a:defRPr sz="1440" spc="14"/>
            </a:pPr>
            <a:r>
              <a:t>Guest Speaker</a:t>
            </a:r>
            <a:r>
              <a:rPr i="1">
                <a:solidFill>
                  <a:srgbClr val="A6A6A6"/>
                </a:solidFill>
                <a:uFill>
                  <a:solidFill>
                    <a:srgbClr val="A6A6A6"/>
                  </a:solidFill>
                </a:uFill>
                <a:latin typeface="Arial"/>
                <a:ea typeface="Arial"/>
                <a:cs typeface="Arial"/>
                <a:sym typeface="Arial"/>
              </a:rPr>
              <a:t> (time)</a:t>
            </a:r>
          </a:p>
          <a:p>
            <a:pPr marL="297179" indent="-205739" algn="l" defTabSz="142239">
              <a:spcBef>
                <a:spcPts val="1700"/>
              </a:spcBef>
              <a:buSzPct val="100000"/>
              <a:buAutoNum type="arabicPeriod" startAt="4"/>
              <a:tabLst/>
              <a:defRPr sz="1440" spc="14"/>
            </a:pPr>
            <a:r>
              <a:t>Explanation and Approval of Actions of Board of Directors for 2022- Chairperson</a:t>
            </a:r>
          </a:p>
          <a:p>
            <a:pPr marL="297179" indent="-205739" algn="l" defTabSz="142239">
              <a:spcBef>
                <a:spcPts val="1700"/>
              </a:spcBef>
              <a:buSzPct val="100000"/>
              <a:buAutoNum type="arabicPeriod" startAt="4"/>
              <a:tabLst/>
              <a:defRPr sz="1440" spc="14"/>
            </a:pPr>
            <a:r>
              <a:t>Report on Strategic Directions</a:t>
            </a:r>
          </a:p>
          <a:p>
            <a:pPr marL="480059" lvl="1" indent="-205740" algn="l" defTabSz="142239">
              <a:spcBef>
                <a:spcPts val="1700"/>
              </a:spcBef>
              <a:buSzPct val="100000"/>
              <a:buFont typeface="Arial"/>
              <a:buChar char="•"/>
              <a:tabLst/>
              <a:defRPr sz="1440" spc="14"/>
            </a:pPr>
            <a:r>
              <a:t>Advocacy - Melissa Ray</a:t>
            </a:r>
          </a:p>
          <a:p>
            <a:pPr marL="480059" lvl="1" indent="-205740" algn="l" defTabSz="142239">
              <a:spcBef>
                <a:spcPts val="1700"/>
              </a:spcBef>
              <a:buSzPct val="100000"/>
              <a:buFont typeface="Arial"/>
              <a:buChar char="•"/>
              <a:tabLst/>
              <a:defRPr sz="1440" spc="14"/>
            </a:pPr>
            <a:r>
              <a:t>Program - Matthew DeLeon</a:t>
            </a:r>
          </a:p>
          <a:p>
            <a:pPr marL="480059" lvl="1" indent="-205740" algn="l" defTabSz="142239">
              <a:spcBef>
                <a:spcPts val="1700"/>
              </a:spcBef>
              <a:buSzPct val="100000"/>
              <a:buFont typeface="Arial"/>
              <a:buChar char="•"/>
              <a:tabLst/>
              <a:defRPr sz="1440" spc="14"/>
            </a:pPr>
            <a:r>
              <a:t>Education - Michelle Ivan</a:t>
            </a:r>
          </a:p>
          <a:p>
            <a:pPr marL="480059" lvl="1" indent="-205740" algn="l" defTabSz="142239">
              <a:spcBef>
                <a:spcPts val="1700"/>
              </a:spcBef>
              <a:buSzPct val="100000"/>
              <a:buFont typeface="Arial"/>
              <a:buChar char="•"/>
              <a:tabLst/>
              <a:defRPr sz="1440" spc="14"/>
            </a:pPr>
            <a:r>
              <a:t>Employment - Kevin Troake </a:t>
            </a:r>
          </a:p>
          <a:p>
            <a:pPr marL="296227" indent="-204025" algn="l" defTabSz="142239">
              <a:spcBef>
                <a:spcPts val="1700"/>
              </a:spcBef>
              <a:buSzPct val="100000"/>
              <a:buAutoNum type="arabicPeriod" startAt="6"/>
              <a:tabLst/>
              <a:defRPr sz="1440" spc="14"/>
            </a:pPr>
            <a:r>
              <a:t>Financial Report</a:t>
            </a:r>
          </a:p>
          <a:p>
            <a:pPr marL="480059" lvl="1" indent="-205740" algn="l" defTabSz="142239">
              <a:spcBef>
                <a:spcPts val="1700"/>
              </a:spcBef>
              <a:buSzPct val="100000"/>
              <a:buFont typeface="Symbol"/>
              <a:buChar char="·"/>
              <a:tabLst/>
              <a:defRPr sz="1440" spc="14"/>
            </a:pPr>
            <a:r>
              <a:t>Annual financial report – treasurer</a:t>
            </a:r>
          </a:p>
          <a:p>
            <a:pPr marL="297179" indent="-205739" algn="l" defTabSz="142239">
              <a:spcBef>
                <a:spcPts val="1700"/>
              </a:spcBef>
              <a:buSzPct val="100000"/>
              <a:buAutoNum type="arabicPeriod" startAt="7"/>
              <a:tabLst/>
              <a:defRPr sz="1440" spc="14"/>
            </a:pPr>
            <a:r>
              <a:t>Question &amp; Answer Period</a:t>
            </a:r>
          </a:p>
          <a:p>
            <a:pPr marL="297179" indent="-205739" algn="l" defTabSz="142239">
              <a:spcBef>
                <a:spcPts val="1700"/>
              </a:spcBef>
              <a:buSzPct val="100000"/>
              <a:buAutoNum type="arabicPeriod" startAt="7"/>
              <a:tabLst/>
              <a:defRPr sz="1440" spc="14"/>
            </a:pPr>
            <a:r>
              <a:t>Adjournment</a:t>
            </a:r>
          </a:p>
        </p:txBody>
      </p:sp>
      <p:sp>
        <p:nvSpPr>
          <p:cNvPr id="185" name="Agenda Title"/>
          <p:cNvSpPr txBox="1">
            <a:spLocks noGrp="1"/>
          </p:cNvSpPr>
          <p:nvPr>
            <p:ph type="title"/>
          </p:nvPr>
        </p:nvSpPr>
        <p:spPr>
          <a:prstGeom prst="rect">
            <a:avLst/>
          </a:prstGeom>
        </p:spPr>
        <p:txBody>
          <a:bodyP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7" name="Comments &amp; Introductions"/>
          <p:cNvSpPr txBox="1">
            <a:spLocks noGrp="1"/>
          </p:cNvSpPr>
          <p:nvPr>
            <p:ph type="title"/>
          </p:nvPr>
        </p:nvSpPr>
        <p:spPr>
          <a:prstGeom prst="rect">
            <a:avLst/>
          </a:prstGeom>
        </p:spPr>
        <p:txBody>
          <a:bodyPr/>
          <a:lstStyle/>
          <a:p>
            <a:r>
              <a:t>Comments &amp; Introductions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Guest Speaker: Sid</a:t>
            </a:r>
            <a:endParaRPr lang="en-US"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 name="Call to Order – Chairperson…"/>
          <p:cNvSpPr txBox="1">
            <a:spLocks noGrp="1"/>
          </p:cNvSpPr>
          <p:nvPr>
            <p:ph type="body" idx="1"/>
          </p:nvPr>
        </p:nvSpPr>
        <p:spPr>
          <a:xfrm>
            <a:off x="990600" y="2514600"/>
            <a:ext cx="20815300" cy="10134600"/>
          </a:xfrm>
          <a:prstGeom prst="rect">
            <a:avLst/>
          </a:prstGeom>
        </p:spPr>
        <p:txBody>
          <a:bodyPr>
            <a:normAutofit fontScale="62500" lnSpcReduction="20000"/>
          </a:bodyPr>
          <a:lstStyle/>
          <a:p>
            <a:r>
              <a:rPr lang="en-CA" dirty="0" smtClean="0"/>
              <a:t>Good evening everyone, </a:t>
            </a:r>
            <a:endParaRPr lang="en-US" dirty="0" smtClean="0"/>
          </a:p>
          <a:p>
            <a:pPr algn="l"/>
            <a:r>
              <a:rPr lang="en-CA" dirty="0" smtClean="0"/>
              <a:t>  My </a:t>
            </a:r>
            <a:r>
              <a:rPr lang="en-CA" dirty="0" smtClean="0"/>
              <a:t>name is Sid and thank you Melissa for inviting me to speak tonight. I would also like to thank </a:t>
            </a:r>
            <a:r>
              <a:rPr lang="en-CA" dirty="0" err="1" smtClean="0"/>
              <a:t>Dela</a:t>
            </a:r>
            <a:r>
              <a:rPr lang="en-CA" dirty="0" smtClean="0"/>
              <a:t> </a:t>
            </a:r>
            <a:r>
              <a:rPr lang="en-CA" dirty="0" smtClean="0"/>
              <a:t>for telling </a:t>
            </a:r>
            <a:r>
              <a:rPr lang="en-CA" dirty="0" smtClean="0"/>
              <a:t>my family about this program. </a:t>
            </a:r>
            <a:endParaRPr lang="en-US" dirty="0" smtClean="0"/>
          </a:p>
          <a:p>
            <a:pPr algn="l"/>
            <a:r>
              <a:rPr lang="en-CA" dirty="0" smtClean="0"/>
              <a:t>  I am </a:t>
            </a:r>
            <a:r>
              <a:rPr lang="en-CA" dirty="0" smtClean="0"/>
              <a:t>here tonight to talk about my experience at the Concord Coffee Truck. I started my volunteering at the truck on Canada Day. I have been learning  a number of things including how to count money and give correct change; listening skills-like doing what other staff ask me, taking customers orders; communication skills such as asking staff questions or talking to customers; and good customer service skills such as making sure that the customer is happy with the order and telling them to enjoy their drink. I have also picked up some new skills on the </a:t>
            </a:r>
            <a:r>
              <a:rPr lang="en-CA" dirty="0" err="1" smtClean="0"/>
              <a:t>iPad</a:t>
            </a:r>
            <a:r>
              <a:rPr lang="en-CA" dirty="0" smtClean="0"/>
              <a:t> on how to place a customer’s drink order and how to use the POS system. </a:t>
            </a:r>
            <a:endParaRPr lang="en-US" dirty="0" smtClean="0"/>
          </a:p>
          <a:p>
            <a:pPr algn="l"/>
            <a:r>
              <a:rPr lang="en-CA" dirty="0" smtClean="0"/>
              <a:t>  One </a:t>
            </a:r>
            <a:r>
              <a:rPr lang="en-CA" dirty="0" smtClean="0"/>
              <a:t>of my favourite things to do in the Coffee Truck is to have conversation with the customers while they wait for their drinks. This makes me very happy and it gets me in a good mood. Two of my favourite drinks are the apple cider and the </a:t>
            </a:r>
            <a:r>
              <a:rPr lang="en-CA" dirty="0" err="1" smtClean="0"/>
              <a:t>chai</a:t>
            </a:r>
            <a:r>
              <a:rPr lang="en-CA" dirty="0" smtClean="0"/>
              <a:t> latte. When customers don’t know what to order, I suggest trying the apple cider or the </a:t>
            </a:r>
            <a:r>
              <a:rPr lang="en-CA" dirty="0" err="1" smtClean="0"/>
              <a:t>chai</a:t>
            </a:r>
            <a:r>
              <a:rPr lang="en-CA" dirty="0" smtClean="0"/>
              <a:t> latte. </a:t>
            </a:r>
            <a:endParaRPr lang="en-US" dirty="0" smtClean="0"/>
          </a:p>
          <a:p>
            <a:pPr algn="l"/>
            <a:r>
              <a:rPr lang="en-CA" dirty="0" smtClean="0"/>
              <a:t>  I attended </a:t>
            </a:r>
            <a:r>
              <a:rPr lang="en-CA" dirty="0" smtClean="0"/>
              <a:t>two golf events with the Coffee Truck during the summer, one in Caledon and the other </a:t>
            </a:r>
            <a:r>
              <a:rPr lang="en-CA" dirty="0" smtClean="0"/>
              <a:t>in </a:t>
            </a:r>
            <a:r>
              <a:rPr lang="en-CA" dirty="0" err="1" smtClean="0"/>
              <a:t>Thornhill</a:t>
            </a:r>
            <a:r>
              <a:rPr lang="en-CA" dirty="0" smtClean="0"/>
              <a:t>. At the </a:t>
            </a:r>
            <a:r>
              <a:rPr lang="en-CA" dirty="0" err="1" smtClean="0"/>
              <a:t>Thornhill</a:t>
            </a:r>
            <a:r>
              <a:rPr lang="en-CA" dirty="0" smtClean="0"/>
              <a:t> event, I sold some energy bars and a cup of coffee. At the Caledon event, we helped hand out breakfast and served hot drinks. In October, we were invited to a few school Open House events where we served drinks to staff, students, and their parents.  </a:t>
            </a:r>
            <a:endParaRPr lang="en-US" dirty="0" smtClean="0"/>
          </a:p>
          <a:p>
            <a:pPr algn="l"/>
            <a:endParaRPr lang="en-US" dirty="0" smtClean="0"/>
          </a:p>
          <a:p>
            <a:pPr marL="0" indent="0" defTabSz="182880">
              <a:spcBef>
                <a:spcPts val="0"/>
              </a:spcBef>
              <a:tabLst/>
              <a:defRPr sz="480" b="0" i="1">
                <a:solidFill>
                  <a:srgbClr val="808080"/>
                </a:solidFill>
                <a:uFill>
                  <a:solidFill>
                    <a:srgbClr val="808080"/>
                  </a:solidFill>
                </a:uFill>
                <a:latin typeface="Arial"/>
                <a:ea typeface="Arial"/>
                <a:cs typeface="Arial"/>
                <a:sym typeface="Arial"/>
              </a:defRPr>
            </a:pPr>
            <a:endParaRPr dirty="0" smtClean="0"/>
          </a:p>
        </p:txBody>
      </p:sp>
      <p:sp>
        <p:nvSpPr>
          <p:cNvPr id="185" name="Agenda Title"/>
          <p:cNvSpPr txBox="1">
            <a:spLocks noGrp="1"/>
          </p:cNvSpPr>
          <p:nvPr>
            <p:ph type="title"/>
          </p:nvPr>
        </p:nvSpPr>
        <p:spPr>
          <a:xfrm>
            <a:off x="2082800" y="1282700"/>
            <a:ext cx="20205700" cy="1231900"/>
          </a:xfrm>
          <a:prstGeom prst="rect">
            <a:avLst/>
          </a:prstGeom>
        </p:spPr>
        <p:txBody>
          <a:bodyPr>
            <a:normAutofit fontScale="90000"/>
          </a:bodyPr>
          <a:lstStyle/>
          <a:p>
            <a:r>
              <a:rPr lang="en-CA" dirty="0" smtClean="0"/>
              <a:t>Guest Speaker</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9200" y="1676400"/>
            <a:ext cx="21069300" cy="10515600"/>
          </a:xfrm>
        </p:spPr>
        <p:txBody>
          <a:bodyPr>
            <a:normAutofit fontScale="62500" lnSpcReduction="20000"/>
          </a:bodyPr>
          <a:lstStyle/>
          <a:p>
            <a:pPr algn="l"/>
            <a:r>
              <a:rPr lang="en-CA" dirty="0" smtClean="0"/>
              <a:t> Sometimes </a:t>
            </a:r>
            <a:r>
              <a:rPr lang="en-CA" dirty="0" smtClean="0"/>
              <a:t>when I’m in the Coffee Truck, I like to switch it up. A lot of the time I’m on cash, so I will ask Melissa or Kevin if I can make the drinks, and another staff can be on cash. When it is not busy, I always refill the cups, lids, and straws. I remember when a homeless lady came to the coffee truck, and she did not have any money. We gave her a free coffee. We know what it is like to need help, so we do our best to help those less fortunate people. </a:t>
            </a:r>
            <a:r>
              <a:rPr lang="en-CA" dirty="0" smtClean="0"/>
              <a:t> </a:t>
            </a:r>
            <a:endParaRPr lang="en-US" dirty="0" smtClean="0"/>
          </a:p>
          <a:p>
            <a:pPr algn="l"/>
            <a:r>
              <a:rPr lang="en-US" dirty="0" smtClean="0"/>
              <a:t>  I</a:t>
            </a:r>
            <a:r>
              <a:rPr lang="en-CA" dirty="0" smtClean="0"/>
              <a:t> </a:t>
            </a:r>
            <a:r>
              <a:rPr lang="en-CA" dirty="0" smtClean="0"/>
              <a:t>was also invited to volunteer at the Brampton Concord In The City location on September 25</a:t>
            </a:r>
            <a:r>
              <a:rPr lang="en-CA" baseline="30000" dirty="0" smtClean="0"/>
              <a:t>th</a:t>
            </a:r>
            <a:r>
              <a:rPr lang="en-CA" dirty="0" smtClean="0"/>
              <a:t> and October 2</a:t>
            </a:r>
            <a:r>
              <a:rPr lang="en-CA" baseline="30000" dirty="0" smtClean="0"/>
              <a:t>nd</a:t>
            </a:r>
            <a:r>
              <a:rPr lang="en-CA" dirty="0" smtClean="0"/>
              <a:t>. I helped the students bake cupcakes, pizza, </a:t>
            </a:r>
            <a:r>
              <a:rPr lang="en-CA" dirty="0" err="1" smtClean="0"/>
              <a:t>mac</a:t>
            </a:r>
            <a:r>
              <a:rPr lang="en-CA" dirty="0" smtClean="0"/>
              <a:t> </a:t>
            </a:r>
            <a:r>
              <a:rPr lang="en-CA" dirty="0" err="1" smtClean="0"/>
              <a:t>n</a:t>
            </a:r>
            <a:r>
              <a:rPr lang="en-CA" dirty="0" smtClean="0"/>
              <a:t> cheese and cookies. I explained to them what ingredients were needed to make the product, I told them to measure and mix the ingredients and they followed my instructions. When the finished product was done, everyone enjoyed eating it including myself. As well, I helped the students with shopping. Once at the store, I ask them to take out their shopping list and follow me. I looked at the specific item that they have on their list and tried to find it. I then asked them to grab it and put it into a bag. They listened, followed instructions and we moved on to the cash register. I ask them to take out their wallet, and once the cashier had scanned the item, I told them the amount and helped them get the correct cash. The students gave the money to the cashier and if there was any change, I suggested that they put it back into their wallet. </a:t>
            </a:r>
            <a:endParaRPr lang="en-US" dirty="0" smtClean="0"/>
          </a:p>
          <a:p>
            <a:pPr algn="l"/>
            <a:r>
              <a:rPr lang="en-CA" dirty="0" smtClean="0"/>
              <a:t>  Since </a:t>
            </a:r>
            <a:r>
              <a:rPr lang="en-CA" dirty="0" smtClean="0"/>
              <a:t>working at Concord, I have learned new skills and now feel ready to try and get employment.   I started a program at Jakes House in Mississauga after the Thanksgiving long weekend called The Skills Development Program. This program has helped me with job searches, how important it is to spend your money wisely, self care, and how to communicate with other people in the workplace. After the program at Jakes House, I’m planning to go back to St. Paul’s to help the students with baking and their shopping list. </a:t>
            </a:r>
            <a:endParaRPr lang="en-US" dirty="0" smtClean="0"/>
          </a:p>
          <a:p>
            <a:pPr algn="l"/>
            <a:r>
              <a:rPr lang="en-CA" dirty="0" smtClean="0"/>
              <a:t>   Thank </a:t>
            </a:r>
            <a:r>
              <a:rPr lang="en-CA" dirty="0" smtClean="0"/>
              <a:t>you for your support for Concord.</a:t>
            </a: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9" name="Four vintage television sets in a row with fluorescent colors: pink, blue, orange, and green" descr="Four vintage television sets in a row with fluorescent colors: pink, blue, orange, and green"/>
          <p:cNvPicPr>
            <a:picLocks noGrp="1" noChangeAspect="1"/>
          </p:cNvPicPr>
          <p:nvPr>
            <p:ph type="pic" idx="21"/>
          </p:nvPr>
        </p:nvPicPr>
        <p:blipFill>
          <a:blip r:embed="rId2">
            <a:extLst/>
          </a:blip>
          <a:srcRect t="5108" b="5210"/>
          <a:stretch>
            <a:fillRect/>
          </a:stretch>
        </p:blipFill>
        <p:spPr>
          <a:xfrm>
            <a:off x="760214" y="936677"/>
            <a:ext cx="22863633" cy="11539036"/>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1" name="Chairperson…"/>
          <p:cNvSpPr txBox="1">
            <a:spLocks noGrp="1"/>
          </p:cNvSpPr>
          <p:nvPr>
            <p:ph type="body" sz="half" idx="1"/>
          </p:nvPr>
        </p:nvSpPr>
        <p:spPr>
          <a:prstGeom prst="rect">
            <a:avLst/>
          </a:prstGeom>
        </p:spPr>
        <p:txBody>
          <a:bodyPr/>
          <a:lstStyle/>
          <a:p>
            <a:pPr>
              <a:buBlip>
                <a:blip r:embed="rId2"/>
              </a:buBlip>
            </a:pPr>
            <a:r>
              <a:t>Chairperson </a:t>
            </a:r>
          </a:p>
          <a:p>
            <a:pPr>
              <a:buBlip>
                <a:blip r:embed="rId2"/>
              </a:buBlip>
            </a:pPr>
            <a:r>
              <a:t>Vote for approval</a:t>
            </a:r>
          </a:p>
        </p:txBody>
      </p:sp>
      <p:sp>
        <p:nvSpPr>
          <p:cNvPr id="192" name="Board Report"/>
          <p:cNvSpPr txBox="1">
            <a:spLocks noGrp="1"/>
          </p:cNvSpPr>
          <p:nvPr>
            <p:ph type="title"/>
          </p:nvPr>
        </p:nvSpPr>
        <p:spPr>
          <a:prstGeom prst="rect">
            <a:avLst/>
          </a:prstGeom>
        </p:spPr>
        <p:txBody>
          <a:bodyPr/>
          <a:lstStyle/>
          <a:p>
            <a:r>
              <a:t>Board Report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2082800" y="2514600"/>
            <a:ext cx="20207127" cy="10515599"/>
          </a:xfrm>
        </p:spPr>
        <p:txBody>
          <a:bodyPr>
            <a:noAutofit/>
          </a:bodyPr>
          <a:lstStyle/>
          <a:p>
            <a:r>
              <a:rPr lang="en-US" sz="2800" dirty="0" smtClean="0">
                <a:latin typeface="Arial"/>
                <a:cs typeface="Arial"/>
              </a:rPr>
              <a:t>Concord continues to be an innovative centre in </a:t>
            </a:r>
            <a:r>
              <a:rPr lang="en-US" sz="2800" dirty="0" err="1" smtClean="0">
                <a:latin typeface="Arial"/>
                <a:cs typeface="Arial"/>
              </a:rPr>
              <a:t>Etobicoke</a:t>
            </a:r>
            <a:r>
              <a:rPr lang="en-US" sz="2800" dirty="0" smtClean="0">
                <a:latin typeface="Arial"/>
                <a:cs typeface="Arial"/>
              </a:rPr>
              <a:t> and Brampton and is purposefully committed to being an organization that embraces inclusion, education, employment, advocacy and housing. As the impact of COVID has diminished, we have been able to accept several new participants but still have clients on the waiting list. As you will hear in the reports from our Directors and Program Leaders, this year we have resumed our previous activities, while adding a few new initiatives along the way. Although academics and active listening continue to be a focus within our programs, one of our recent goals is to increase the amount of socialization and interaction with other day programs in order to build new friendships. However, limited transportation options continue to hamper our ability to travel to certain events and locations.  </a:t>
            </a:r>
          </a:p>
          <a:p>
            <a:r>
              <a:rPr lang="en-US" sz="2800" dirty="0" smtClean="0">
                <a:latin typeface="Arial"/>
                <a:cs typeface="Arial"/>
              </a:rPr>
              <a:t> To support these activities, this year we have been successful in several areas of fundraising. Grants were received from Unity for Autism, The City of Brampton, Canadian Tire Jump Start, Brampton Caledon Community Foundation and the </a:t>
            </a:r>
            <a:r>
              <a:rPr lang="en-US" sz="2800" dirty="0" err="1" smtClean="0">
                <a:latin typeface="Arial"/>
                <a:cs typeface="Arial"/>
              </a:rPr>
              <a:t>Bramalea</a:t>
            </a:r>
            <a:r>
              <a:rPr lang="en-US" sz="2800" dirty="0" smtClean="0">
                <a:latin typeface="Arial"/>
                <a:cs typeface="Arial"/>
              </a:rPr>
              <a:t> Rotary Club. Grants are essential in helping us provide opportunities to give  participant’s new experiences and skills. For example, The Concord Coffee Truck has provided work experience for participants and the feedback from all involved has been overwhelmingly positive. </a:t>
            </a:r>
            <a:r>
              <a:rPr lang="en-US" sz="2800" dirty="0" err="1" smtClean="0">
                <a:latin typeface="Arial"/>
                <a:cs typeface="Arial"/>
              </a:rPr>
              <a:t>Concordians</a:t>
            </a:r>
            <a:r>
              <a:rPr lang="en-US" sz="2800" dirty="0" smtClean="0">
                <a:latin typeface="Arial"/>
                <a:cs typeface="Arial"/>
              </a:rPr>
              <a:t> work on the truck and rotate positions to gain hands-on job experience.  So much has been learned including engaging with the public, working as a team, taking drink orders, collecting and counting money, and using our cashier software (POS System). The Coffee Truck has operated at many locations during the year such as Gage Park, Brampton’s Farmers Market (June to October), golf courses, schools, craft shows, the Mayor’s Levee, and various fundraising events.  </a:t>
            </a:r>
          </a:p>
          <a:p>
            <a:r>
              <a:rPr lang="en-US" sz="2800" dirty="0" smtClean="0">
                <a:latin typeface="Arial"/>
                <a:cs typeface="Arial"/>
              </a:rPr>
              <a:t>Concord in the City </a:t>
            </a:r>
            <a:r>
              <a:rPr lang="en-US" sz="2800" dirty="0" err="1" smtClean="0">
                <a:latin typeface="Arial"/>
                <a:cs typeface="Arial"/>
              </a:rPr>
              <a:t>Etobicoke</a:t>
            </a:r>
            <a:r>
              <a:rPr lang="en-US" sz="2800" dirty="0" smtClean="0">
                <a:latin typeface="Arial"/>
                <a:cs typeface="Arial"/>
              </a:rPr>
              <a:t> also runs a successful Coffee Shop three times a week, as well as working at </a:t>
            </a:r>
            <a:r>
              <a:rPr lang="en-US" sz="2800" dirty="0" err="1" smtClean="0">
                <a:latin typeface="Arial"/>
                <a:cs typeface="Arial"/>
              </a:rPr>
              <a:t>Sher</a:t>
            </a:r>
            <a:r>
              <a:rPr lang="en-US" sz="2800" dirty="0" smtClean="0">
                <a:latin typeface="Arial"/>
                <a:cs typeface="Arial"/>
              </a:rPr>
              <a:t> Produce each Friday and has recently started their leaf raking business again this fall. </a:t>
            </a:r>
          </a:p>
        </p:txBody>
      </p:sp>
      <p:sp>
        <p:nvSpPr>
          <p:cNvPr id="3" name="Title 2"/>
          <p:cNvSpPr>
            <a:spLocks noGrp="1"/>
          </p:cNvSpPr>
          <p:nvPr>
            <p:ph type="title"/>
          </p:nvPr>
        </p:nvSpPr>
        <p:spPr>
          <a:xfrm>
            <a:off x="2667000" y="1282700"/>
            <a:ext cx="20207128" cy="1649711"/>
          </a:xfrm>
        </p:spPr>
        <p:txBody>
          <a:bodyPr/>
          <a:lstStyle/>
          <a:p>
            <a:r>
              <a:rPr lang="en-US" dirty="0" smtClean="0"/>
              <a:t>Co-Chair Report</a:t>
            </a:r>
            <a:endParaRPr lang="en-US" dirty="0"/>
          </a:p>
        </p:txBody>
      </p:sp>
    </p:spTree>
  </p:cSld>
  <p:clrMapOvr>
    <a:masterClrMapping/>
  </p:clrMapOvr>
  <p:transition spd="med"/>
</p:sld>
</file>

<file path=ppt/theme/theme1.xml><?xml version="1.0" encoding="utf-8"?>
<a:theme xmlns:a="http://schemas.openxmlformats.org/drawingml/2006/main" name="24_Briefing">
  <a:themeElements>
    <a:clrScheme name="24_Briefing">
      <a:dk1>
        <a:srgbClr val="002C3A"/>
      </a:dk1>
      <a:lt1>
        <a:srgbClr val="54818F"/>
      </a:lt1>
      <a:dk2>
        <a:srgbClr val="5E5E5E"/>
      </a:dk2>
      <a:lt2>
        <a:srgbClr val="D5D5D5"/>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Graphik"/>
        <a:ea typeface="Graphik"/>
        <a:cs typeface="Graphik"/>
      </a:majorFont>
      <a:minorFont>
        <a:latin typeface="Graphik"/>
        <a:ea typeface="Graphik"/>
        <a:cs typeface="Graphik"/>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76200" cap="flat">
          <a:solidFill>
            <a:schemeClr val="accent6">
              <a:hueOff val="61929"/>
              <a:satOff val="10820"/>
              <a:lumOff val="-8848"/>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4_Briefing">
  <a:themeElements>
    <a:clrScheme name="24_Briefing">
      <a:dk1>
        <a:srgbClr val="000000"/>
      </a:dk1>
      <a:lt1>
        <a:srgbClr val="FFFFFF"/>
      </a:lt1>
      <a:dk2>
        <a:srgbClr val="5E5E5E"/>
      </a:dk2>
      <a:lt2>
        <a:srgbClr val="D5D5D5"/>
      </a:lt2>
      <a:accent1>
        <a:srgbClr val="54818F"/>
      </a:accent1>
      <a:accent2>
        <a:srgbClr val="308C8B"/>
      </a:accent2>
      <a:accent3>
        <a:srgbClr val="7A9105"/>
      </a:accent3>
      <a:accent4>
        <a:srgbClr val="C26E6A"/>
      </a:accent4>
      <a:accent5>
        <a:srgbClr val="E4E942"/>
      </a:accent5>
      <a:accent6>
        <a:srgbClr val="5B516A"/>
      </a:accent6>
      <a:hlink>
        <a:srgbClr val="0000FF"/>
      </a:hlink>
      <a:folHlink>
        <a:srgbClr val="FF00FF"/>
      </a:folHlink>
    </a:clrScheme>
    <a:fontScheme name="24_Briefing">
      <a:majorFont>
        <a:latin typeface="Graphik"/>
        <a:ea typeface="Graphik"/>
        <a:cs typeface="Graphik"/>
      </a:majorFont>
      <a:minorFont>
        <a:latin typeface="Graphik"/>
        <a:ea typeface="Graphik"/>
        <a:cs typeface="Graphik"/>
      </a:minorFont>
    </a:fontScheme>
    <a:fmtScheme name="24_Briefi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76200" cap="flat">
          <a:solidFill>
            <a:schemeClr val="accent6">
              <a:hueOff val="61929"/>
              <a:satOff val="10820"/>
              <a:lumOff val="-8848"/>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355600" rtl="0" fontAlgn="auto" latinLnBrk="0" hangingPunct="0">
          <a:lnSpc>
            <a:spcPct val="100000"/>
          </a:lnSpc>
          <a:spcBef>
            <a:spcPts val="0"/>
          </a:spcBef>
          <a:spcAft>
            <a:spcPts val="0"/>
          </a:spcAft>
          <a:buClrTx/>
          <a:buSzTx/>
          <a:buFontTx/>
          <a:buNone/>
          <a:tabLst/>
          <a:defRPr kumimoji="0" sz="2200" b="0" i="0" u="none" strike="noStrike" cap="none" spc="44" normalizeH="0" baseline="0">
            <a:ln>
              <a:noFill/>
            </a:ln>
            <a:solidFill>
              <a:schemeClr val="accent1">
                <a:satOff val="74278"/>
                <a:lumOff val="-33241"/>
              </a:schemeClr>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TotalTime>
  <Words>1815</Words>
  <PresentationFormat>Custom</PresentationFormat>
  <Paragraphs>108</Paragraphs>
  <Slides>19</Slides>
  <Notes>0</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24_Briefing</vt:lpstr>
      <vt:lpstr>Concord in the City AGM 2023</vt:lpstr>
      <vt:lpstr>Slide 2</vt:lpstr>
      <vt:lpstr>Comments &amp; Introductions</vt:lpstr>
      <vt:lpstr>Guest Speaker: Sid</vt:lpstr>
      <vt:lpstr>Guest Speaker</vt:lpstr>
      <vt:lpstr>Slide 6</vt:lpstr>
      <vt:lpstr>Slide 7</vt:lpstr>
      <vt:lpstr>Board Report</vt:lpstr>
      <vt:lpstr>Co-Chair Report</vt:lpstr>
      <vt:lpstr>Slide 10</vt:lpstr>
      <vt:lpstr>Report on Strategic Directions</vt:lpstr>
      <vt:lpstr>Advocacy</vt:lpstr>
      <vt:lpstr>Program</vt:lpstr>
      <vt:lpstr>Education</vt:lpstr>
      <vt:lpstr>Employment/Housing</vt:lpstr>
      <vt:lpstr>Finances</vt:lpstr>
      <vt:lpstr>2022</vt:lpstr>
      <vt:lpstr>Question and Answer Period</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Concord in the City AGM 2023</dc:title>
  <cp:lastModifiedBy>Karen Ray</cp:lastModifiedBy>
  <cp:revision>2</cp:revision>
  <dcterms:created xsi:type="dcterms:W3CDTF">2023-11-07T21:30:02Z</dcterms:created>
  <dcterms:modified xsi:type="dcterms:W3CDTF">2023-11-07T21:41:10Z</dcterms:modified>
</cp:coreProperties>
</file>