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ACD6-15BD-79EF-80FC-E3E18F9C1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438B6-25AF-8F00-A799-20C3B4589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F8AC-B65A-A30C-47B8-842687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0AD3-92D4-7FE5-2B4B-6A5F402B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4D6A9-453C-05DE-36AD-12B3F574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33C9-B2B3-1033-FB5D-CF0EE59A9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D8B3B-30A4-5012-899B-F5E1FC2CF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C12C7-343D-8EA3-A789-5EA162A0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3A357-540E-02F5-16C8-52A604A5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DDE65-D730-74DB-8B9D-AA7D274B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7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E91F9-CAB5-E34E-C9ED-C65F570D3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051A6-69EC-D4B6-2FA2-8E89D0A60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07B1A-4809-FE81-0BD3-BFE4AC5E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E3B01-AC56-5DB9-5D4B-7AFDDD8B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05B03-1413-8B24-D0AF-A5E18661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0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DD0B-911A-0F74-F00A-77F8074C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6D4B-3DB7-69EA-234D-81E68AE5C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318CF-FC05-E2C4-8385-95EA6F87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06881-6AA0-DE07-24FF-3064FD78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6312-A82D-2E2D-43BE-2E1153E8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1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A850C-025B-4F06-8A9E-AF6F9110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F11CC-15E5-8498-CDBC-DD536BEA1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2FEC3-5D0D-AA97-CD94-E7337E28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2F9EB-1A74-D71A-33C0-13369CD9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48152-665F-B173-6978-1012079B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7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A0D8-BC2F-1634-3805-312C0CA7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402E1-EB02-3FAB-8B73-30501B957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A93B1-2D16-08AA-AF06-E73A09319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640E0-18E3-31B2-A8FE-DE2138C2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54803-0BD6-8D47-9428-3C2EB9D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62907-8F9A-B2BD-5270-09CE724A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3CD3-8A6D-D558-A013-64D6CB7C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EAD43-1F11-2BDB-785A-6B8585E0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1F1D4-9700-66CB-E19D-1388F1AB1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E2CFA-1915-49CD-FCE1-0EB6F8855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22798-F96D-4599-9CF1-F81AF07F7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4C0A3-1F05-6C37-0E51-66DB7755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9A87A-7053-44DC-A64B-26765FF6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9CDEF-61F6-5C7A-7DC9-171795A7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BBE8-185D-8AA1-6587-F768CAEF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AE273-5EB8-4753-F526-36695318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B33D5-4584-3695-5A56-97EC3A96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19E3D-5424-096B-760F-D5AAFEA1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0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3FCBE-F6DD-F87A-D6E0-57C67C03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8A6DD-DA65-E1F6-B6A3-B8C8BBE3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7B962-C6F4-974F-1464-B8744957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68D3-E92A-C153-B322-2D1C2385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2D89-EA8F-1AA0-1AB7-C472C7BC9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E0564-ACD6-F874-93BE-7E4E0C7FB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E5FF4-127C-0674-86DD-340BEC6C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A4E3B-6A01-55D2-9E4C-A398D342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348F3-E6AA-34C4-41AC-388F4257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8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F789-60FF-70EE-C8F7-1BB1FC55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2113BA-A5BA-4E6E-C173-BFDD02752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F0DDC-04B3-A580-D461-DC165832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A8684-C032-709A-CE2F-34422A5A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E4618-FCEB-D0BD-E988-16AB02BF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BE-96AA-4466-38AD-B6198853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6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DF649-2F49-1FF1-DCD0-6BEE34B0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B741C-863D-DE32-4811-DA3EE32FE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8957D-D94B-EF9E-36DF-8A9EB07AE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09BD1A-71EF-492C-86A8-4A93AEDB2D96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ACB54-5EBA-D1B5-6613-24FB92AA4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C347-0E0C-3554-0D48-5172641F2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44398-AE34-491C-BBA8-8251ABBB3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03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ldvirginiablog.blogspot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lsaolofsson/5061071287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7420-smiley-photos-free-clipart-h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o-drugs-sign-healthy-forbidden-156771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ioemployerlawblog.com/2016/11/employers-do-not-ignore-obviou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ilhouettes-human-group-68483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rner of a building with a sign on the front&#10;&#10;Description automatically generated">
            <a:extLst>
              <a:ext uri="{FF2B5EF4-FFF2-40B4-BE49-F238E27FC236}">
                <a16:creationId xmlns:a16="http://schemas.microsoft.com/office/drawing/2014/main" id="{B8D9B4AB-E93A-7BFA-3E03-A32CB47EA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/>
          <a:stretch/>
        </p:blipFill>
        <p:spPr>
          <a:xfrm>
            <a:off x="2522358" y="-128006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E8C66-0796-40AC-9307-61914EB96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24" y="466530"/>
            <a:ext cx="3973385" cy="158030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/>
              <a:t>MARIJUANA</a:t>
            </a:r>
            <a:br>
              <a:rPr lang="en-US" sz="5200" dirty="0"/>
            </a:br>
            <a:r>
              <a:rPr lang="en-US" sz="5200" dirty="0"/>
              <a:t>Concerns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904A8-2D55-7E48-B908-B3B059ADF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217" y="2147412"/>
            <a:ext cx="3973386" cy="409297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Is it </a:t>
            </a:r>
            <a:r>
              <a:rPr lang="en-US" sz="3200" b="1" i="1" dirty="0"/>
              <a:t>“legal” </a:t>
            </a:r>
            <a:r>
              <a:rPr lang="en-US" sz="3200" b="1" dirty="0">
                <a:solidFill>
                  <a:srgbClr val="FF0000"/>
                </a:solidFill>
              </a:rPr>
              <a:t>or not?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3A462-27F0-96BA-9E7F-9278DDB1CF30}"/>
              </a:ext>
            </a:extLst>
          </p:cNvPr>
          <p:cNvSpPr txBox="1"/>
          <p:nvPr/>
        </p:nvSpPr>
        <p:spPr>
          <a:xfrm>
            <a:off x="535665" y="5248833"/>
            <a:ext cx="480246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Kevin Odenbaugh, President</a:t>
            </a:r>
          </a:p>
          <a:p>
            <a:r>
              <a:rPr lang="en-US" dirty="0"/>
              <a:t>Cell:       760-625-9992</a:t>
            </a:r>
          </a:p>
          <a:p>
            <a:r>
              <a:rPr lang="en-US" dirty="0"/>
              <a:t>Office:   760-770-6068</a:t>
            </a:r>
          </a:p>
          <a:p>
            <a:r>
              <a:rPr lang="en-US" dirty="0">
                <a:solidFill>
                  <a:srgbClr val="00B0F0"/>
                </a:solidFill>
              </a:rPr>
              <a:t>kevin@fdtsi.com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AD1F611E-84ED-A197-8F49-91B0DEA7A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78" y="5601149"/>
            <a:ext cx="3461906" cy="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1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3F03-2B0E-81D8-A2BF-9DF452D5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412734">
            <a:off x="-2115312" y="-435901"/>
            <a:ext cx="9144000" cy="2387600"/>
          </a:xfrm>
        </p:spPr>
        <p:txBody>
          <a:bodyPr/>
          <a:lstStyle/>
          <a:p>
            <a:r>
              <a:rPr lang="en-US" dirty="0"/>
              <a:t>Testing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73772-173C-0E57-7251-383142958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056" y="2551176"/>
            <a:ext cx="9144000" cy="3529584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en-US" sz="2800" b="1" u="sng" dirty="0">
                <a:solidFill>
                  <a:srgbClr val="FF0000"/>
                </a:solidFill>
              </a:rPr>
              <a:t>CARVE OUT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T.H.C. from your current urine testing panel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b="1" u="sng" dirty="0">
                <a:solidFill>
                  <a:srgbClr val="00B050"/>
                </a:solidFill>
              </a:rPr>
              <a:t>ADD</a:t>
            </a:r>
            <a:r>
              <a:rPr lang="en-US" sz="2800" dirty="0">
                <a:solidFill>
                  <a:srgbClr val="00B050"/>
                </a:solidFill>
              </a:rPr>
              <a:t> T.H.C. </a:t>
            </a:r>
            <a:r>
              <a:rPr lang="en-US" sz="2800" b="1" u="sng" dirty="0">
                <a:solidFill>
                  <a:srgbClr val="00B050"/>
                </a:solidFill>
              </a:rPr>
              <a:t>SALIVA</a:t>
            </a:r>
            <a:r>
              <a:rPr lang="en-US" sz="2800" dirty="0">
                <a:solidFill>
                  <a:srgbClr val="00B050"/>
                </a:solidFill>
              </a:rPr>
              <a:t> to your current testing panel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dirty="0"/>
              <a:t>Continue “</a:t>
            </a:r>
            <a:r>
              <a:rPr lang="en-US" sz="2800" i="1" dirty="0"/>
              <a:t>As-Is</a:t>
            </a:r>
            <a:r>
              <a:rPr lang="en-US" sz="2800" dirty="0"/>
              <a:t>” and do a “</a:t>
            </a:r>
            <a:r>
              <a:rPr lang="en-US" sz="2800" i="1" dirty="0">
                <a:solidFill>
                  <a:srgbClr val="FFFF00"/>
                </a:solidFill>
              </a:rPr>
              <a:t>Fitness For Duty</a:t>
            </a:r>
            <a:r>
              <a:rPr lang="en-US" sz="2800" dirty="0"/>
              <a:t>” evaluation for all positive THC Metabolite findings. </a:t>
            </a:r>
          </a:p>
        </p:txBody>
      </p:sp>
    </p:spTree>
    <p:extLst>
      <p:ext uri="{BB962C8B-B14F-4D97-AF65-F5344CB8AC3E}">
        <p14:creationId xmlns:p14="http://schemas.microsoft.com/office/powerpoint/2010/main" val="378716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67F3-B724-765E-D444-2170901C4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751"/>
            <a:ext cx="9144000" cy="903923"/>
          </a:xfrm>
        </p:spPr>
        <p:txBody>
          <a:bodyPr>
            <a:normAutofit fontScale="90000"/>
          </a:bodyPr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50716-544E-D36F-914B-0428A310A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584" y="1286097"/>
            <a:ext cx="11286744" cy="1655762"/>
          </a:xfrm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rgbClr val="FF0000"/>
                </a:solidFill>
              </a:rPr>
              <a:t>CARVING OUT THC</a:t>
            </a:r>
          </a:p>
          <a:p>
            <a:r>
              <a:rPr lang="en-US" sz="1800" dirty="0"/>
              <a:t>Will open up some potential liability for those THC related accidents/incidents that occur within the workplace.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Trial Question:  </a:t>
            </a:r>
            <a:r>
              <a:rPr lang="en-US" sz="1800" dirty="0"/>
              <a:t>What did you do to prevent this T.H.C. related accident from occurring?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1A29061-05E2-3C7B-EE4C-F16847E0DD32}"/>
              </a:ext>
            </a:extLst>
          </p:cNvPr>
          <p:cNvSpPr txBox="1">
            <a:spLocks/>
          </p:cNvSpPr>
          <p:nvPr/>
        </p:nvSpPr>
        <p:spPr>
          <a:xfrm>
            <a:off x="481584" y="3010568"/>
            <a:ext cx="1128674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srgbClr val="00B050"/>
                </a:solidFill>
              </a:rPr>
              <a:t>ADDING T.H.C. SALIVA</a:t>
            </a:r>
          </a:p>
          <a:p>
            <a:r>
              <a:rPr lang="en-US" sz="1800" dirty="0"/>
              <a:t>Will help shore-up any potential liability for those T.H.C. related accidents/incidents that occur within the workplace.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Trial Question:  </a:t>
            </a:r>
            <a:r>
              <a:rPr lang="en-US" sz="1800" dirty="0"/>
              <a:t>What did you do to prevent this T.H.C. related accident from occurring?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2E0D458-5974-751C-5CAD-9EE521A381CD}"/>
              </a:ext>
            </a:extLst>
          </p:cNvPr>
          <p:cNvSpPr txBox="1">
            <a:spLocks/>
          </p:cNvSpPr>
          <p:nvPr/>
        </p:nvSpPr>
        <p:spPr>
          <a:xfrm>
            <a:off x="481584" y="4911345"/>
            <a:ext cx="1128674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>
                <a:solidFill>
                  <a:srgbClr val="FFFF00"/>
                </a:solidFill>
              </a:rPr>
              <a:t>FITNESS FOR DUTY</a:t>
            </a:r>
          </a:p>
          <a:p>
            <a:r>
              <a:rPr lang="en-US" sz="1800" dirty="0"/>
              <a:t>Will open up some potential liability for those T.H.C. related accidents/incidents that occur within the workplace.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Trial Question:  </a:t>
            </a:r>
            <a:r>
              <a:rPr lang="en-US" sz="1800" dirty="0"/>
              <a:t>What did you do to prevent this T.H.C. related accident from occurring?</a:t>
            </a:r>
          </a:p>
        </p:txBody>
      </p:sp>
    </p:spTree>
    <p:extLst>
      <p:ext uri="{BB962C8B-B14F-4D97-AF65-F5344CB8AC3E}">
        <p14:creationId xmlns:p14="http://schemas.microsoft.com/office/powerpoint/2010/main" val="227520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372E-9DE7-4578-8B4D-41F2272B3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608506">
            <a:off x="-2421893" y="465417"/>
            <a:ext cx="9144000" cy="1706687"/>
          </a:xfrm>
        </p:spPr>
        <p:txBody>
          <a:bodyPr>
            <a:normAutofit fontScale="90000"/>
          </a:bodyPr>
          <a:lstStyle/>
          <a:p>
            <a:r>
              <a:rPr lang="en-US" dirty="0"/>
              <a:t>T.H.C.</a:t>
            </a:r>
            <a:br>
              <a:rPr lang="en-US" dirty="0"/>
            </a:br>
            <a:r>
              <a:rPr lang="en-US" dirty="0"/>
              <a:t>Detection Times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E9B16-09A1-0111-4D80-4937C5E16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92" y="2577910"/>
            <a:ext cx="11338560" cy="299078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URINE:  UP TO 30 DAYS</a:t>
            </a:r>
          </a:p>
          <a:p>
            <a:endParaRPr lang="en-US" sz="4400" dirty="0">
              <a:solidFill>
                <a:srgbClr val="FFFF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HAIR/FINGERNAIL:  UP TO 6 MONTHS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00B050"/>
                </a:solidFill>
              </a:rPr>
              <a:t>SALIVA:  UP TO 12 </a:t>
            </a:r>
            <a:r>
              <a:rPr lang="en-US" sz="4400" b="1" u="sng" dirty="0">
                <a:solidFill>
                  <a:schemeClr val="tx1">
                    <a:lumMod val="95000"/>
                  </a:schemeClr>
                </a:solidFill>
              </a:rPr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353598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5CFF-F636-B850-D034-C226A0BCB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6549"/>
            <a:ext cx="9144000" cy="967931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5AF4D-2BC5-33AE-4287-41C15DFC8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4718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CARVE OUT T.H.C. </a:t>
            </a:r>
            <a:r>
              <a:rPr lang="en-US" dirty="0"/>
              <a:t>from your current testing process, then</a:t>
            </a:r>
          </a:p>
          <a:p>
            <a:r>
              <a:rPr lang="en-US" sz="5400" b="1" dirty="0">
                <a:solidFill>
                  <a:srgbClr val="00B050"/>
                </a:solidFill>
              </a:rPr>
              <a:t>ADD T.H.C. SALIVA</a:t>
            </a:r>
          </a:p>
        </p:txBody>
      </p:sp>
      <p:pic>
        <p:nvPicPr>
          <p:cNvPr id="6" name="Picture 5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5F753791-4ED6-8B9F-A4C1-FE0D96A57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82" y="3694921"/>
            <a:ext cx="4535340" cy="2873829"/>
          </a:xfrm>
          <a:prstGeom prst="rect">
            <a:avLst/>
          </a:prstGeom>
        </p:spPr>
      </p:pic>
      <p:pic>
        <p:nvPicPr>
          <p:cNvPr id="8" name="Picture 7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4F999C8-3A1E-8D91-856D-6F64BBD72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22" y="3694921"/>
            <a:ext cx="5351853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9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0814-A4AD-7409-2B3B-748C98E66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08959"/>
            <a:ext cx="9144000" cy="2387600"/>
          </a:xfrm>
        </p:spPr>
        <p:txBody>
          <a:bodyPr/>
          <a:lstStyle/>
          <a:p>
            <a:r>
              <a:rPr lang="en-US" dirty="0"/>
              <a:t>FEDERAL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A95F0-8001-E8D3-EC37-56138D77A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9268"/>
            <a:ext cx="9144000" cy="1655762"/>
          </a:xfrm>
        </p:spPr>
        <p:txBody>
          <a:bodyPr/>
          <a:lstStyle/>
          <a:p>
            <a:r>
              <a:rPr lang="en-US" dirty="0"/>
              <a:t>Controlled Substance Act</a:t>
            </a:r>
          </a:p>
          <a:p>
            <a:r>
              <a:rPr lang="en-US" i="1" dirty="0"/>
              <a:t>Still has Marijuana listed as a Schedule One “</a:t>
            </a:r>
            <a:r>
              <a:rPr lang="en-US" i="1" dirty="0">
                <a:solidFill>
                  <a:srgbClr val="FF0000"/>
                </a:solidFill>
              </a:rPr>
              <a:t>Illegal</a:t>
            </a:r>
            <a:r>
              <a:rPr lang="en-US" i="1" dirty="0"/>
              <a:t>” Substance</a:t>
            </a:r>
          </a:p>
          <a:p>
            <a:r>
              <a:rPr lang="en-US" i="1" dirty="0">
                <a:solidFill>
                  <a:srgbClr val="FF0000"/>
                </a:solidFill>
              </a:rPr>
              <a:t>(Title 21 USC Section 801)</a:t>
            </a:r>
          </a:p>
        </p:txBody>
      </p:sp>
      <p:pic>
        <p:nvPicPr>
          <p:cNvPr id="5" name="Picture 4" descr="Rows of American flags in twilight">
            <a:extLst>
              <a:ext uri="{FF2B5EF4-FFF2-40B4-BE49-F238E27FC236}">
                <a16:creationId xmlns:a16="http://schemas.microsoft.com/office/drawing/2014/main" id="{ACD466BC-BF68-6101-8B87-BA2FC536A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07" y="3175030"/>
            <a:ext cx="4476786" cy="29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3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F9F34049-6E54-30E9-7A55-4E90C1105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BB12-351F-F3B1-BF81-8EEB0544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95973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CALIFORNIA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70392-8FA3-525C-37EB-D9AE43B7F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2215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Marijuana use is still </a:t>
            </a:r>
            <a:r>
              <a:rPr lang="en-US" b="1" u="sng" dirty="0">
                <a:solidFill>
                  <a:srgbClr val="FF0000"/>
                </a:solidFill>
              </a:rPr>
              <a:t>prohibited</a:t>
            </a:r>
            <a:r>
              <a:rPr lang="en-US" dirty="0"/>
              <a:t> within the workplace, in public places and within motor vehicles.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33CDB-A0E3-4B5F-E589-4F10F1383ACA}"/>
              </a:ext>
            </a:extLst>
          </p:cNvPr>
          <p:cNvSpPr txBox="1"/>
          <p:nvPr/>
        </p:nvSpPr>
        <p:spPr>
          <a:xfrm>
            <a:off x="3701723" y="2276856"/>
            <a:ext cx="478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DUI 23152(a) - Use/Possession 11357 H &amp; S,  </a:t>
            </a:r>
          </a:p>
        </p:txBody>
      </p:sp>
      <p:pic>
        <p:nvPicPr>
          <p:cNvPr id="6" name="Picture 5" descr="A flag with a bear and a star&#10;&#10;Description automatically generated">
            <a:extLst>
              <a:ext uri="{FF2B5EF4-FFF2-40B4-BE49-F238E27FC236}">
                <a16:creationId xmlns:a16="http://schemas.microsoft.com/office/drawing/2014/main" id="{000D84C7-1802-4684-0C19-E2FB4FB6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3780" y="2962402"/>
            <a:ext cx="4838700" cy="3435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043CD0-C13C-6962-26C1-B385EF157E08}"/>
              </a:ext>
            </a:extLst>
          </p:cNvPr>
          <p:cNvSpPr txBox="1"/>
          <p:nvPr/>
        </p:nvSpPr>
        <p:spPr>
          <a:xfrm>
            <a:off x="3573780" y="6529222"/>
            <a:ext cx="4838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oldvirginiablog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3862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BB4-1122-C7E7-FD9A-2CBE491D5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3463"/>
            <a:ext cx="9144000" cy="958787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CALIFORNIA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54980-6E82-0400-22BB-0F7E36519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14870"/>
            <a:ext cx="9144000" cy="1655762"/>
          </a:xfrm>
        </p:spPr>
        <p:txBody>
          <a:bodyPr/>
          <a:lstStyle/>
          <a:p>
            <a:r>
              <a:rPr lang="en-US" dirty="0"/>
              <a:t>POTHEAD PROTECTIONS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F54A0-1A4D-455F-2B82-EC858EE38741}"/>
              </a:ext>
            </a:extLst>
          </p:cNvPr>
          <p:cNvSpPr txBox="1"/>
          <p:nvPr/>
        </p:nvSpPr>
        <p:spPr>
          <a:xfrm>
            <a:off x="2404636" y="1550437"/>
            <a:ext cx="738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AB 2188 – T.H.C. ANTI-DISCRIMINATION 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D49808-3C92-0838-18E5-8040DB3F8050}"/>
              </a:ext>
            </a:extLst>
          </p:cNvPr>
          <p:cNvSpPr txBox="1"/>
          <p:nvPr/>
        </p:nvSpPr>
        <p:spPr>
          <a:xfrm>
            <a:off x="1106659" y="2586376"/>
            <a:ext cx="86158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California Government Code Section 12954 </a:t>
            </a:r>
            <a:r>
              <a:rPr lang="en-US" dirty="0"/>
              <a:t>makes is “</a:t>
            </a:r>
            <a:r>
              <a:rPr lang="en-US" b="1" i="1" dirty="0">
                <a:solidFill>
                  <a:srgbClr val="FF0000"/>
                </a:solidFill>
              </a:rPr>
              <a:t>illegal</a:t>
            </a:r>
            <a:r>
              <a:rPr lang="en-US" dirty="0"/>
              <a:t>” for employers to: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any negative job action based on a person’s off-duty use of THC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negative job action based on a positive “</a:t>
            </a:r>
            <a:r>
              <a:rPr lang="en-US" dirty="0">
                <a:solidFill>
                  <a:srgbClr val="00B0F0"/>
                </a:solidFill>
              </a:rPr>
              <a:t>Metabolite</a:t>
            </a:r>
            <a:r>
              <a:rPr lang="en-US" dirty="0"/>
              <a:t>” testing event </a:t>
            </a:r>
            <a:r>
              <a:rPr lang="en-US" i="1" dirty="0"/>
              <a:t>(Hair/Urine)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hand holding a cigarette&#10;&#10;Description automatically generated">
            <a:extLst>
              <a:ext uri="{FF2B5EF4-FFF2-40B4-BE49-F238E27FC236}">
                <a16:creationId xmlns:a16="http://schemas.microsoft.com/office/drawing/2014/main" id="{AB1EA35C-1671-FE72-2D2D-19B2B3A0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8962" y="4200461"/>
            <a:ext cx="4054075" cy="2028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9F47DC-E11E-B661-C43B-C6EF596837A5}"/>
              </a:ext>
            </a:extLst>
          </p:cNvPr>
          <p:cNvSpPr txBox="1"/>
          <p:nvPr/>
        </p:nvSpPr>
        <p:spPr>
          <a:xfrm>
            <a:off x="4068962" y="6229286"/>
            <a:ext cx="4054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elsaolofsson/5061071287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841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E21A-246F-CEEE-8950-307747C7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298" y="457201"/>
            <a:ext cx="9144000" cy="2296982"/>
          </a:xfrm>
        </p:spPr>
        <p:txBody>
          <a:bodyPr>
            <a:normAutofit fontScale="90000"/>
          </a:bodyPr>
          <a:lstStyle/>
          <a:p>
            <a:r>
              <a:rPr lang="en-US" sz="10700" b="1" dirty="0"/>
              <a:t>BIG WIN</a:t>
            </a:r>
            <a:br>
              <a:rPr lang="en-US" i="1" dirty="0"/>
            </a:br>
            <a:r>
              <a:rPr lang="en-US" i="1" dirty="0"/>
              <a:t>For the Pot Using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A0725-DBAC-AF90-6B09-6847E5237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266" y="5849048"/>
            <a:ext cx="9144000" cy="445326"/>
          </a:xfrm>
        </p:spPr>
        <p:txBody>
          <a:bodyPr/>
          <a:lstStyle/>
          <a:p>
            <a:r>
              <a:rPr lang="en-US" dirty="0"/>
              <a:t>BUT WAIT……….</a:t>
            </a:r>
            <a:r>
              <a:rPr lang="en-US" b="1" i="1" dirty="0">
                <a:solidFill>
                  <a:srgbClr val="FFC000"/>
                </a:solidFill>
              </a:rPr>
              <a:t>there are some exceptions</a:t>
            </a:r>
            <a:r>
              <a:rPr lang="en-US" dirty="0"/>
              <a:t>…….</a:t>
            </a:r>
          </a:p>
        </p:txBody>
      </p:sp>
      <p:pic>
        <p:nvPicPr>
          <p:cNvPr id="5" name="Picture 4" descr="A yellow smiley face with sunglasses&#10;&#10;Description automatically generated">
            <a:extLst>
              <a:ext uri="{FF2B5EF4-FFF2-40B4-BE49-F238E27FC236}">
                <a16:creationId xmlns:a16="http://schemas.microsoft.com/office/drawing/2014/main" id="{115428A2-4ADE-E7A1-9E1E-6F6AA9872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6388" y="2754183"/>
            <a:ext cx="2901819" cy="2901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2287B-3DF0-BD13-EBBD-3510BA2DCB7E}"/>
              </a:ext>
            </a:extLst>
          </p:cNvPr>
          <p:cNvSpPr txBox="1"/>
          <p:nvPr/>
        </p:nvSpPr>
        <p:spPr>
          <a:xfrm>
            <a:off x="4189444" y="6932746"/>
            <a:ext cx="53355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47420-smiley-photos-free-clipart-hq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9636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495E1-1E0A-6046-B8AD-E154AA1BB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78294"/>
            <a:ext cx="5334930" cy="10195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Exceptions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6FE61-EBD1-3560-2D44-5451C0C2E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814420"/>
            <a:ext cx="5334931" cy="218921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92D050"/>
                </a:solidFill>
              </a:rPr>
              <a:t>Employers may </a:t>
            </a:r>
            <a:r>
              <a:rPr lang="en-US" b="1" u="sng" dirty="0">
                <a:solidFill>
                  <a:srgbClr val="FFFF00"/>
                </a:solidFill>
              </a:rPr>
              <a:t>still</a:t>
            </a:r>
            <a:r>
              <a:rPr lang="en-US" b="1" u="sng" dirty="0">
                <a:solidFill>
                  <a:srgbClr val="92D050"/>
                </a:solidFill>
              </a:rPr>
              <a:t> do the following:</a:t>
            </a:r>
          </a:p>
          <a:p>
            <a:r>
              <a:rPr lang="en-US" dirty="0"/>
              <a:t>Maintain a Drug Free Workplace</a:t>
            </a:r>
          </a:p>
          <a:p>
            <a:r>
              <a:rPr lang="en-US" dirty="0"/>
              <a:t>Test for Psychoactive THC (Saliva)</a:t>
            </a:r>
          </a:p>
          <a:p>
            <a:r>
              <a:rPr lang="en-US" dirty="0"/>
              <a:t>Prohibit use/possession while at work</a:t>
            </a:r>
          </a:p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no drugs sign with a bottle of alcohol and marijuana leaves&#10;&#10;Description automatically generated">
            <a:extLst>
              <a:ext uri="{FF2B5EF4-FFF2-40B4-BE49-F238E27FC236}">
                <a16:creationId xmlns:a16="http://schemas.microsoft.com/office/drawing/2014/main" id="{5773A372-2FE1-07A3-81A7-FF2F7D944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8" r="339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6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2DA8-120F-346F-6F67-D736B1FC8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774" y="443269"/>
            <a:ext cx="7352524" cy="2387600"/>
          </a:xfrm>
        </p:spPr>
        <p:txBody>
          <a:bodyPr>
            <a:normAutofit/>
          </a:bodyPr>
          <a:lstStyle/>
          <a:p>
            <a:r>
              <a:rPr lang="en-US" i="1" dirty="0"/>
              <a:t>Which employers get to </a:t>
            </a:r>
            <a:r>
              <a:rPr lang="en-US" b="1" i="1" u="sng" dirty="0">
                <a:solidFill>
                  <a:srgbClr val="FF0000"/>
                </a:solidFill>
              </a:rPr>
              <a:t>ignore</a:t>
            </a:r>
            <a:r>
              <a:rPr lang="en-US" i="1" dirty="0"/>
              <a:t> this new law?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B319-79D8-C84E-6EB1-4067A83F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6" y="3499191"/>
            <a:ext cx="11544667" cy="1655762"/>
          </a:xfrm>
        </p:spPr>
        <p:txBody>
          <a:bodyPr>
            <a:normAutofit/>
          </a:bodyPr>
          <a:lstStyle/>
          <a:p>
            <a:r>
              <a:rPr lang="en-US" dirty="0"/>
              <a:t>Federal or State Mandated Employers (DOT/CHP/CPUC)</a:t>
            </a:r>
          </a:p>
          <a:p>
            <a:r>
              <a:rPr lang="en-US" dirty="0"/>
              <a:t>Employers in the Building and Construction Trades </a:t>
            </a:r>
            <a:r>
              <a:rPr lang="en-US" sz="2000" i="1" dirty="0">
                <a:solidFill>
                  <a:srgbClr val="FF0000"/>
                </a:solidFill>
              </a:rPr>
              <a:t>(Contractor’s License?)</a:t>
            </a:r>
          </a:p>
          <a:p>
            <a:r>
              <a:rPr lang="en-US" dirty="0"/>
              <a:t>USDOD persons requiring a federal government background or security clearance.</a:t>
            </a:r>
          </a:p>
        </p:txBody>
      </p:sp>
      <p:pic>
        <p:nvPicPr>
          <p:cNvPr id="5" name="Picture 4" descr="A child with her fingers in her ears&#10;&#10;Description automatically generated">
            <a:extLst>
              <a:ext uri="{FF2B5EF4-FFF2-40B4-BE49-F238E27FC236}">
                <a16:creationId xmlns:a16="http://schemas.microsoft.com/office/drawing/2014/main" id="{03BF280A-A1ED-E0A5-D7DB-58966F79B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631" y="182919"/>
            <a:ext cx="3990975" cy="2647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E822BB-0B24-0EA9-9240-5E8E96017093}"/>
              </a:ext>
            </a:extLst>
          </p:cNvPr>
          <p:cNvSpPr txBox="1"/>
          <p:nvPr/>
        </p:nvSpPr>
        <p:spPr>
          <a:xfrm>
            <a:off x="265631" y="2830869"/>
            <a:ext cx="3990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ohioemployerlawblog.com/2016/11/employers-do-not-ignore-obviou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7319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F843-6B29-377C-416C-653115D5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9483"/>
            <a:ext cx="9144000" cy="1084004"/>
          </a:xfrm>
        </p:spPr>
        <p:txBody>
          <a:bodyPr/>
          <a:lstStyle/>
          <a:p>
            <a:r>
              <a:rPr lang="en-US" dirty="0"/>
              <a:t>What about the rest of us?</a:t>
            </a:r>
          </a:p>
        </p:txBody>
      </p:sp>
      <p:pic>
        <p:nvPicPr>
          <p:cNvPr id="5" name="Picture 4" descr="A group of people standing in front of a question mark&#10;&#10;Description automatically generated">
            <a:extLst>
              <a:ext uri="{FF2B5EF4-FFF2-40B4-BE49-F238E27FC236}">
                <a16:creationId xmlns:a16="http://schemas.microsoft.com/office/drawing/2014/main" id="{7B426CD0-2B16-9409-ECAD-836D8FA3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85872" y="1533487"/>
            <a:ext cx="6808237" cy="48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0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520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MARIJUANA Concerns</vt:lpstr>
      <vt:lpstr>FEDERAL</vt:lpstr>
      <vt:lpstr>PowerPoint Presentation</vt:lpstr>
      <vt:lpstr>CALIFORNIA</vt:lpstr>
      <vt:lpstr>CALIFORNIA</vt:lpstr>
      <vt:lpstr>BIG WIN For the Pot Using Community</vt:lpstr>
      <vt:lpstr>Exceptions</vt:lpstr>
      <vt:lpstr>Which employers get to ignore this new law?</vt:lpstr>
      <vt:lpstr>What about the rest of us?</vt:lpstr>
      <vt:lpstr>Testing Options</vt:lpstr>
      <vt:lpstr>CONSIDERATIONS</vt:lpstr>
      <vt:lpstr>T.H.C. Detection Times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Concerns</dc:title>
  <dc:creator>FORENSIC DTS Kevin</dc:creator>
  <cp:lastModifiedBy>FDTSI Corporate</cp:lastModifiedBy>
  <cp:revision>1</cp:revision>
  <dcterms:created xsi:type="dcterms:W3CDTF">2024-03-11T22:15:20Z</dcterms:created>
  <dcterms:modified xsi:type="dcterms:W3CDTF">2024-03-12T00:22:36Z</dcterms:modified>
</cp:coreProperties>
</file>