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7" r:id="rId2"/>
    <p:sldId id="258" r:id="rId3"/>
    <p:sldId id="260" r:id="rId4"/>
    <p:sldId id="261" r:id="rId5"/>
    <p:sldId id="262" r:id="rId6"/>
    <p:sldId id="263" r:id="rId7"/>
    <p:sldId id="264" r:id="rId8"/>
    <p:sldId id="265" r:id="rId9"/>
    <p:sldId id="357" r:id="rId10"/>
    <p:sldId id="358" r:id="rId11"/>
    <p:sldId id="359" r:id="rId12"/>
    <p:sldId id="360" r:id="rId13"/>
    <p:sldId id="361" r:id="rId14"/>
    <p:sldId id="362"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63"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259"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84BEB4-EDDD-4645-A15B-190ABCA893FA}">
          <p14:sldIdLst>
            <p14:sldId id="257"/>
            <p14:sldId id="258"/>
            <p14:sldId id="260"/>
            <p14:sldId id="261"/>
            <p14:sldId id="262"/>
            <p14:sldId id="263"/>
            <p14:sldId id="264"/>
            <p14:sldId id="265"/>
            <p14:sldId id="357"/>
            <p14:sldId id="358"/>
            <p14:sldId id="359"/>
            <p14:sldId id="360"/>
            <p14:sldId id="361"/>
            <p14:sldId id="362"/>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63"/>
            <p14:sldId id="316"/>
            <p14:sldId id="317"/>
            <p14:sldId id="318"/>
            <p14:sldId id="319"/>
            <p14:sldId id="320"/>
            <p14:sldId id="321"/>
            <p14:sldId id="322"/>
            <p14:sldId id="323"/>
            <p14:sldId id="324"/>
            <p14:sldId id="325"/>
            <p14:sldId id="326"/>
            <p14:sldId id="327"/>
            <p14:sldId id="328"/>
            <p14:sldId id="329"/>
            <p14:sldId id="330"/>
            <p14:sldId id="331"/>
          </p14:sldIdLst>
        </p14:section>
        <p14:section name="Untitled Section" id="{1FA61B60-5547-4D3F-8276-648CBADA987F}">
          <p14:sldIdLst>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9" d="100"/>
          <a:sy n="159" d="100"/>
        </p:scale>
        <p:origin x="244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25F58-2A41-406A-BCD2-207BA2C9A8CD}" type="datetimeFigureOut">
              <a:rPr lang="en-US" smtClean="0"/>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2A697-5AD2-4A14-B90F-B65ED4BA1DFA}" type="slidenum">
              <a:rPr lang="en-US" smtClean="0"/>
              <a:t>‹#›</a:t>
            </a:fld>
            <a:endParaRPr lang="en-US"/>
          </a:p>
        </p:txBody>
      </p:sp>
    </p:spTree>
    <p:extLst>
      <p:ext uri="{BB962C8B-B14F-4D97-AF65-F5344CB8AC3E}">
        <p14:creationId xmlns:p14="http://schemas.microsoft.com/office/powerpoint/2010/main" val="404645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FC89E-5433-4CDB-A274-993FEAC6113B}"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1559-F448-4037-A049-5D0609B50DDA}" type="slidenum">
              <a:rPr lang="en-US" smtClean="0"/>
              <a:t>‹#›</a:t>
            </a:fld>
            <a:endParaRPr lang="en-US"/>
          </a:p>
        </p:txBody>
      </p:sp>
    </p:spTree>
    <p:extLst>
      <p:ext uri="{BB962C8B-B14F-4D97-AF65-F5344CB8AC3E}">
        <p14:creationId xmlns:p14="http://schemas.microsoft.com/office/powerpoint/2010/main" val="100857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FC89E-5433-4CDB-A274-993FEAC6113B}"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1559-F448-4037-A049-5D0609B50DDA}" type="slidenum">
              <a:rPr lang="en-US" smtClean="0"/>
              <a:t>‹#›</a:t>
            </a:fld>
            <a:endParaRPr lang="en-US"/>
          </a:p>
        </p:txBody>
      </p:sp>
    </p:spTree>
    <p:extLst>
      <p:ext uri="{BB962C8B-B14F-4D97-AF65-F5344CB8AC3E}">
        <p14:creationId xmlns:p14="http://schemas.microsoft.com/office/powerpoint/2010/main" val="1136690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FC89E-5433-4CDB-A274-993FEAC6113B}"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1559-F448-4037-A049-5D0609B50DDA}" type="slidenum">
              <a:rPr lang="en-US" smtClean="0"/>
              <a:t>‹#›</a:t>
            </a:fld>
            <a:endParaRPr lang="en-US"/>
          </a:p>
        </p:txBody>
      </p:sp>
    </p:spTree>
    <p:extLst>
      <p:ext uri="{BB962C8B-B14F-4D97-AF65-F5344CB8AC3E}">
        <p14:creationId xmlns:p14="http://schemas.microsoft.com/office/powerpoint/2010/main" val="77116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FC89E-5433-4CDB-A274-993FEAC6113B}"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1559-F448-4037-A049-5D0609B50DDA}" type="slidenum">
              <a:rPr lang="en-US" smtClean="0"/>
              <a:t>‹#›</a:t>
            </a:fld>
            <a:endParaRPr lang="en-US"/>
          </a:p>
        </p:txBody>
      </p:sp>
    </p:spTree>
    <p:extLst>
      <p:ext uri="{BB962C8B-B14F-4D97-AF65-F5344CB8AC3E}">
        <p14:creationId xmlns:p14="http://schemas.microsoft.com/office/powerpoint/2010/main" val="221062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EFC89E-5433-4CDB-A274-993FEAC6113B}"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1559-F448-4037-A049-5D0609B50DDA}" type="slidenum">
              <a:rPr lang="en-US" smtClean="0"/>
              <a:t>‹#›</a:t>
            </a:fld>
            <a:endParaRPr lang="en-US"/>
          </a:p>
        </p:txBody>
      </p:sp>
    </p:spTree>
    <p:extLst>
      <p:ext uri="{BB962C8B-B14F-4D97-AF65-F5344CB8AC3E}">
        <p14:creationId xmlns:p14="http://schemas.microsoft.com/office/powerpoint/2010/main" val="123081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FC89E-5433-4CDB-A274-993FEAC6113B}"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1559-F448-4037-A049-5D0609B50DDA}" type="slidenum">
              <a:rPr lang="en-US" smtClean="0"/>
              <a:t>‹#›</a:t>
            </a:fld>
            <a:endParaRPr lang="en-US"/>
          </a:p>
        </p:txBody>
      </p:sp>
    </p:spTree>
    <p:extLst>
      <p:ext uri="{BB962C8B-B14F-4D97-AF65-F5344CB8AC3E}">
        <p14:creationId xmlns:p14="http://schemas.microsoft.com/office/powerpoint/2010/main" val="120400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FC89E-5433-4CDB-A274-993FEAC6113B}"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C1559-F448-4037-A049-5D0609B50DDA}" type="slidenum">
              <a:rPr lang="en-US" smtClean="0"/>
              <a:t>‹#›</a:t>
            </a:fld>
            <a:endParaRPr lang="en-US"/>
          </a:p>
        </p:txBody>
      </p:sp>
    </p:spTree>
    <p:extLst>
      <p:ext uri="{BB962C8B-B14F-4D97-AF65-F5344CB8AC3E}">
        <p14:creationId xmlns:p14="http://schemas.microsoft.com/office/powerpoint/2010/main" val="198674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FC89E-5433-4CDB-A274-993FEAC6113B}"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C1559-F448-4037-A049-5D0609B50DDA}" type="slidenum">
              <a:rPr lang="en-US" smtClean="0"/>
              <a:t>‹#›</a:t>
            </a:fld>
            <a:endParaRPr lang="en-US"/>
          </a:p>
        </p:txBody>
      </p:sp>
    </p:spTree>
    <p:extLst>
      <p:ext uri="{BB962C8B-B14F-4D97-AF65-F5344CB8AC3E}">
        <p14:creationId xmlns:p14="http://schemas.microsoft.com/office/powerpoint/2010/main" val="342236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FC89E-5433-4CDB-A274-993FEAC6113B}"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C1559-F448-4037-A049-5D0609B50DDA}" type="slidenum">
              <a:rPr lang="en-US" smtClean="0"/>
              <a:t>‹#›</a:t>
            </a:fld>
            <a:endParaRPr lang="en-US"/>
          </a:p>
        </p:txBody>
      </p:sp>
    </p:spTree>
    <p:extLst>
      <p:ext uri="{BB962C8B-B14F-4D97-AF65-F5344CB8AC3E}">
        <p14:creationId xmlns:p14="http://schemas.microsoft.com/office/powerpoint/2010/main" val="404137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EFC89E-5433-4CDB-A274-993FEAC6113B}"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1559-F448-4037-A049-5D0609B50DDA}" type="slidenum">
              <a:rPr lang="en-US" smtClean="0"/>
              <a:t>‹#›</a:t>
            </a:fld>
            <a:endParaRPr lang="en-US"/>
          </a:p>
        </p:txBody>
      </p:sp>
    </p:spTree>
    <p:extLst>
      <p:ext uri="{BB962C8B-B14F-4D97-AF65-F5344CB8AC3E}">
        <p14:creationId xmlns:p14="http://schemas.microsoft.com/office/powerpoint/2010/main" val="358672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EFC89E-5433-4CDB-A274-993FEAC6113B}"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1559-F448-4037-A049-5D0609B50DDA}" type="slidenum">
              <a:rPr lang="en-US" smtClean="0"/>
              <a:t>‹#›</a:t>
            </a:fld>
            <a:endParaRPr lang="en-US"/>
          </a:p>
        </p:txBody>
      </p:sp>
    </p:spTree>
    <p:extLst>
      <p:ext uri="{BB962C8B-B14F-4D97-AF65-F5344CB8AC3E}">
        <p14:creationId xmlns:p14="http://schemas.microsoft.com/office/powerpoint/2010/main" val="117201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FC89E-5433-4CDB-A274-993FEAC6113B}" type="datetimeFigureOut">
              <a:rPr lang="en-US" smtClean="0"/>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C1559-F448-4037-A049-5D0609B50DDA}" type="slidenum">
              <a:rPr lang="en-US" smtClean="0"/>
              <a:t>‹#›</a:t>
            </a:fld>
            <a:endParaRPr lang="en-US"/>
          </a:p>
        </p:txBody>
      </p:sp>
    </p:spTree>
    <p:extLst>
      <p:ext uri="{BB962C8B-B14F-4D97-AF65-F5344CB8AC3E}">
        <p14:creationId xmlns:p14="http://schemas.microsoft.com/office/powerpoint/2010/main" val="1108803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ibm.com/support/knowledgecenter/SSGU8G_14.1.0/com.ibm.perf.doc/ids_prf_682.htm?view=kc" TargetMode="External"/><Relationship Id="rId5" Type="http://schemas.openxmlformats.org/officeDocument/2006/relationships/hyperlink" Target="https://www.ibm.com/support/knowledgecenter/SSGU8G_14.1.0/com.ibm.adref.doc/ids_adr_0199.htm?view=kc"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itdataconsulting.com/" TargetMode="External"/><Relationship Id="rId5" Type="http://schemas.openxmlformats.org/officeDocument/2006/relationships/hyperlink" Target="mailto:jeff.filippi@itdataconsulting.com"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723569" y="201788"/>
            <a:ext cx="10050448" cy="6037289"/>
          </a:xfrm>
          <a:prstGeom prst="rect">
            <a:avLst/>
          </a:prstGeom>
        </p:spPr>
      </p:pic>
      <p:sp>
        <p:nvSpPr>
          <p:cNvPr id="2" name="Title 1"/>
          <p:cNvSpPr>
            <a:spLocks noGrp="1"/>
          </p:cNvSpPr>
          <p:nvPr>
            <p:ph type="ctrTitle"/>
          </p:nvPr>
        </p:nvSpPr>
        <p:spPr/>
        <p:txBody>
          <a:bodyPr>
            <a:normAutofit/>
          </a:bodyPr>
          <a:lstStyle/>
          <a:p>
            <a:r>
              <a:rPr lang="en-US" sz="4000" dirty="0">
                <a:latin typeface="Cooper Std Black" panose="0208090304030B020404" pitchFamily="18" charset="0"/>
              </a:rPr>
              <a:t>Informix SQL </a:t>
            </a:r>
            <a:br>
              <a:rPr lang="en-US" sz="4000" dirty="0">
                <a:latin typeface="Cooper Std Black" panose="0208090304030B020404" pitchFamily="18" charset="0"/>
              </a:rPr>
            </a:br>
            <a:r>
              <a:rPr lang="en-US" sz="4000" dirty="0">
                <a:latin typeface="Cooper Std Black" panose="0208090304030B020404" pitchFamily="18" charset="0"/>
              </a:rPr>
              <a:t>Performance Tuning Tips</a:t>
            </a:r>
          </a:p>
        </p:txBody>
      </p:sp>
      <p:sp>
        <p:nvSpPr>
          <p:cNvPr id="3" name="Subtitle 2"/>
          <p:cNvSpPr>
            <a:spLocks noGrp="1"/>
          </p:cNvSpPr>
          <p:nvPr>
            <p:ph type="subTitle" idx="1"/>
          </p:nvPr>
        </p:nvSpPr>
        <p:spPr/>
        <p:txBody>
          <a:bodyPr/>
          <a:lstStyle/>
          <a:p>
            <a:r>
              <a:rPr lang="en-US" dirty="0">
                <a:latin typeface="Cooper Std Black" panose="0208090304030B020404" pitchFamily="18" charset="0"/>
              </a:rPr>
              <a:t>Jeff Filippi</a:t>
            </a:r>
          </a:p>
          <a:p>
            <a:r>
              <a:rPr lang="en-US" dirty="0">
                <a:latin typeface="Cooper Std Black" panose="0208090304030B020404" pitchFamily="18" charset="0"/>
              </a:rPr>
              <a:t>Integrated Data Consulting, LLC</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6180678"/>
            <a:ext cx="915061" cy="54903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192" y="6394055"/>
            <a:ext cx="1646706" cy="335660"/>
          </a:xfrm>
          <a:prstGeom prst="rect">
            <a:avLst/>
          </a:prstGeom>
        </p:spPr>
      </p:pic>
      <p:pic>
        <p:nvPicPr>
          <p:cNvPr id="8" name="Picture 7">
            <a:extLst>
              <a:ext uri="{FF2B5EF4-FFF2-40B4-BE49-F238E27FC236}">
                <a16:creationId xmlns:a16="http://schemas.microsoft.com/office/drawing/2014/main" id="{670FE330-03EE-4700-83E4-561A8B3130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6410" y="4651345"/>
            <a:ext cx="4259179" cy="787166"/>
          </a:xfrm>
          <a:prstGeom prst="rect">
            <a:avLst/>
          </a:prstGeom>
        </p:spPr>
      </p:pic>
    </p:spTree>
    <p:extLst>
      <p:ext uri="{BB962C8B-B14F-4D97-AF65-F5344CB8AC3E}">
        <p14:creationId xmlns:p14="http://schemas.microsoft.com/office/powerpoint/2010/main" val="209160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282498" y="1198768"/>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923330"/>
          </a:xfrm>
          <a:prstGeom prst="rect">
            <a:avLst/>
          </a:prstGeom>
          <a:noFill/>
        </p:spPr>
        <p:txBody>
          <a:bodyPr wrap="square" rtlCol="0">
            <a:spAutoFit/>
          </a:bodyPr>
          <a:lstStyle/>
          <a:p>
            <a:pPr algn="ctr"/>
            <a:r>
              <a:rPr lang="en-US" sz="3600" spc="-1" dirty="0">
                <a:solidFill>
                  <a:srgbClr val="000000"/>
                </a:solidFill>
                <a:uFill>
                  <a:solidFill>
                    <a:srgbClr val="FFFFFF"/>
                  </a:solidFill>
                </a:uFill>
                <a:latin typeface="Arial"/>
              </a:rPr>
              <a:t>Use SQL Statement Cache</a:t>
            </a:r>
          </a:p>
          <a:p>
            <a:pPr algn="ctr"/>
            <a:r>
              <a:rPr lang="en-US" dirty="0"/>
              <a:t>	</a:t>
            </a:r>
          </a:p>
        </p:txBody>
      </p:sp>
      <p:sp>
        <p:nvSpPr>
          <p:cNvPr id="10" name="Rectangle 9">
            <a:extLst>
              <a:ext uri="{FF2B5EF4-FFF2-40B4-BE49-F238E27FC236}">
                <a16:creationId xmlns:a16="http://schemas.microsoft.com/office/drawing/2014/main" id="{B3907E83-A882-45CA-B532-9B53D2A109D9}"/>
              </a:ext>
            </a:extLst>
          </p:cNvPr>
          <p:cNvSpPr/>
          <p:nvPr/>
        </p:nvSpPr>
        <p:spPr>
          <a:xfrm>
            <a:off x="592524" y="1329711"/>
            <a:ext cx="11463453" cy="584775"/>
          </a:xfrm>
          <a:prstGeom prst="rect">
            <a:avLst/>
          </a:prstGeom>
        </p:spPr>
        <p:txBody>
          <a:bodyPr wrap="square">
            <a:spAutoFit/>
          </a:bodyPr>
          <a:lstStyle/>
          <a:p>
            <a:pPr>
              <a:buFontTx/>
              <a:buNone/>
            </a:pPr>
            <a:endParaRPr lang="en-US" altLang="en-US" sz="1400" dirty="0"/>
          </a:p>
          <a:p>
            <a:pPr>
              <a:buFont typeface="Arial" panose="020B0604020202020204" pitchFamily="34" charset="0"/>
              <a:buNone/>
            </a:pPr>
            <a:endParaRPr lang="en-US" altLang="en-US" dirty="0"/>
          </a:p>
        </p:txBody>
      </p:sp>
      <p:sp>
        <p:nvSpPr>
          <p:cNvPr id="9" name="Rectangle 8">
            <a:extLst>
              <a:ext uri="{FF2B5EF4-FFF2-40B4-BE49-F238E27FC236}">
                <a16:creationId xmlns:a16="http://schemas.microsoft.com/office/drawing/2014/main" id="{30453184-935A-45E0-95C8-151BD7390E1C}"/>
              </a:ext>
            </a:extLst>
          </p:cNvPr>
          <p:cNvSpPr/>
          <p:nvPr/>
        </p:nvSpPr>
        <p:spPr>
          <a:xfrm>
            <a:off x="758283" y="1349298"/>
            <a:ext cx="10783229" cy="4832092"/>
          </a:xfrm>
          <a:prstGeom prst="rect">
            <a:avLst/>
          </a:prstGeom>
        </p:spPr>
        <p:txBody>
          <a:bodyPr wrap="square">
            <a:spAutoFit/>
          </a:bodyPr>
          <a:lstStyle/>
          <a:p>
            <a:pPr fontAlgn="base"/>
            <a:r>
              <a:rPr lang="en-US" sz="2800" b="1" dirty="0"/>
              <a:t>New features were added in 14.10 for Statement Cache</a:t>
            </a:r>
          </a:p>
          <a:p>
            <a:pPr fontAlgn="base"/>
            <a:endParaRPr lang="en-US" sz="2800" b="1" dirty="0"/>
          </a:p>
          <a:p>
            <a:pPr fontAlgn="base"/>
            <a:r>
              <a:rPr lang="en-US" sz="2800" b="1" dirty="0"/>
              <a:t>Statement cache enhancements</a:t>
            </a:r>
          </a:p>
          <a:p>
            <a:pPr fontAlgn="base"/>
            <a:r>
              <a:rPr lang="en-US" sz="2800" dirty="0"/>
              <a:t>New sysmaster:syssscelem pseudo table to coincide with onstat -g ssc.For more information, see </a:t>
            </a:r>
            <a:r>
              <a:rPr lang="en-US" sz="2800" i="1" dirty="0">
                <a:hlinkClick r:id="rId5"/>
              </a:rPr>
              <a:t>The sysmaster database</a:t>
            </a:r>
            <a:r>
              <a:rPr lang="en-US" sz="2800" dirty="0"/>
              <a:t>.</a:t>
            </a:r>
          </a:p>
          <a:p>
            <a:pPr fontAlgn="base"/>
            <a:endParaRPr lang="en-US" sz="2800" dirty="0"/>
          </a:p>
          <a:p>
            <a:pPr fontAlgn="base"/>
            <a:r>
              <a:rPr lang="en-US" sz="2800" dirty="0"/>
              <a:t>Invalidate specific statement(s) in the Statement Cache.For more information, see </a:t>
            </a:r>
            <a:r>
              <a:rPr lang="en-US" sz="2800" i="1" dirty="0">
                <a:hlinkClick r:id="rId6"/>
              </a:rPr>
              <a:t>Monitoring usage of the SQL statement cache</a:t>
            </a:r>
            <a:r>
              <a:rPr lang="en-US" sz="2800" dirty="0"/>
              <a:t>.</a:t>
            </a:r>
          </a:p>
          <a:p>
            <a:pPr fontAlgn="base"/>
            <a:endParaRPr lang="en-US" sz="2800" dirty="0"/>
          </a:p>
          <a:p>
            <a:pPr fontAlgn="base"/>
            <a:r>
              <a:rPr lang="en-US" sz="2800" dirty="0"/>
              <a:t>Lock query plan(s) in the Statement Cache.For more information, see </a:t>
            </a:r>
            <a:r>
              <a:rPr lang="en-US" sz="2800" i="1" dirty="0">
                <a:hlinkClick r:id="rId6"/>
              </a:rPr>
              <a:t>Monitoring usage of the SQL statement cache</a:t>
            </a:r>
            <a:r>
              <a:rPr lang="en-US" sz="2800" dirty="0"/>
              <a:t>.</a:t>
            </a:r>
          </a:p>
        </p:txBody>
      </p:sp>
    </p:spTree>
    <p:extLst>
      <p:ext uri="{BB962C8B-B14F-4D97-AF65-F5344CB8AC3E}">
        <p14:creationId xmlns:p14="http://schemas.microsoft.com/office/powerpoint/2010/main" val="2092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282498" y="1198768"/>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923330"/>
          </a:xfrm>
          <a:prstGeom prst="rect">
            <a:avLst/>
          </a:prstGeom>
          <a:noFill/>
        </p:spPr>
        <p:txBody>
          <a:bodyPr wrap="square" rtlCol="0">
            <a:spAutoFit/>
          </a:bodyPr>
          <a:lstStyle/>
          <a:p>
            <a:pPr algn="ctr"/>
            <a:r>
              <a:rPr lang="en-US" sz="3600" spc="-1" dirty="0">
                <a:solidFill>
                  <a:srgbClr val="000000"/>
                </a:solidFill>
                <a:uFill>
                  <a:solidFill>
                    <a:srgbClr val="FFFFFF"/>
                  </a:solidFill>
                </a:uFill>
                <a:latin typeface="Arial"/>
              </a:rPr>
              <a:t>Use SQL Statement Cache</a:t>
            </a:r>
          </a:p>
          <a:p>
            <a:pPr algn="ctr"/>
            <a:r>
              <a:rPr lang="en-US" dirty="0"/>
              <a:t>	</a:t>
            </a:r>
          </a:p>
        </p:txBody>
      </p:sp>
      <p:sp>
        <p:nvSpPr>
          <p:cNvPr id="10" name="Rectangle 9">
            <a:extLst>
              <a:ext uri="{FF2B5EF4-FFF2-40B4-BE49-F238E27FC236}">
                <a16:creationId xmlns:a16="http://schemas.microsoft.com/office/drawing/2014/main" id="{B3907E83-A882-45CA-B532-9B53D2A109D9}"/>
              </a:ext>
            </a:extLst>
          </p:cNvPr>
          <p:cNvSpPr/>
          <p:nvPr/>
        </p:nvSpPr>
        <p:spPr>
          <a:xfrm>
            <a:off x="592524" y="1329711"/>
            <a:ext cx="11463453" cy="584775"/>
          </a:xfrm>
          <a:prstGeom prst="rect">
            <a:avLst/>
          </a:prstGeom>
        </p:spPr>
        <p:txBody>
          <a:bodyPr wrap="square">
            <a:spAutoFit/>
          </a:bodyPr>
          <a:lstStyle/>
          <a:p>
            <a:pPr>
              <a:buFontTx/>
              <a:buNone/>
            </a:pPr>
            <a:endParaRPr lang="en-US" altLang="en-US" sz="1400" dirty="0"/>
          </a:p>
          <a:p>
            <a:pPr>
              <a:buFont typeface="Arial" panose="020B0604020202020204" pitchFamily="34" charset="0"/>
              <a:buNone/>
            </a:pPr>
            <a:endParaRPr lang="en-US" altLang="en-US" dirty="0"/>
          </a:p>
        </p:txBody>
      </p:sp>
      <p:sp>
        <p:nvSpPr>
          <p:cNvPr id="11" name="Rectangle 10">
            <a:extLst>
              <a:ext uri="{FF2B5EF4-FFF2-40B4-BE49-F238E27FC236}">
                <a16:creationId xmlns:a16="http://schemas.microsoft.com/office/drawing/2014/main" id="{F8867AE6-9E89-426E-BD4B-DEF416019931}"/>
              </a:ext>
            </a:extLst>
          </p:cNvPr>
          <p:cNvSpPr/>
          <p:nvPr/>
        </p:nvSpPr>
        <p:spPr>
          <a:xfrm>
            <a:off x="518140" y="1572919"/>
            <a:ext cx="10932695" cy="3970318"/>
          </a:xfrm>
          <a:prstGeom prst="rect">
            <a:avLst/>
          </a:prstGeom>
        </p:spPr>
        <p:txBody>
          <a:bodyPr wrap="square">
            <a:spAutoFit/>
          </a:bodyPr>
          <a:lstStyle/>
          <a:p>
            <a:pPr marL="285750" indent="-285750">
              <a:buFont typeface="Arial" panose="020B0604020202020204" pitchFamily="34" charset="0"/>
              <a:buChar char="•"/>
            </a:pPr>
            <a:r>
              <a:rPr lang="en-US" dirty="0"/>
              <a:t>If you notice a sudden increase in response time for a query that had been using the SQL statement cache, the entry might have been dropped or deleted. You can monitor the usage of the SQL statement cache and check for a dropped or deleted entry by displaying onstat -g ssc command output.</a:t>
            </a:r>
          </a:p>
          <a:p>
            <a:endParaRPr lang="en-US" dirty="0"/>
          </a:p>
          <a:p>
            <a:pPr marL="285750" indent="-285750">
              <a:buFont typeface="Arial" panose="020B0604020202020204" pitchFamily="34" charset="0"/>
              <a:buChar char="•"/>
            </a:pPr>
            <a:r>
              <a:rPr lang="en-US" dirty="0"/>
              <a:t>The database server drops an entry from the cache when one of the objects that the query depends on is altered so that it invalidates the data dictionary cache entry for the query. The following operations cause a dependency check failure:</a:t>
            </a:r>
          </a:p>
          <a:p>
            <a:pPr marL="742950" lvl="1" indent="-285750">
              <a:buFont typeface="Arial" panose="020B0604020202020204" pitchFamily="34" charset="0"/>
              <a:buChar char="•"/>
            </a:pPr>
            <a:r>
              <a:rPr lang="en-US" dirty="0"/>
              <a:t>Execution of any data definition language (DDL) statement (such as ALTER TABLE, DROP INDEX, or CREATE INDEX) that might alter the query plan</a:t>
            </a:r>
          </a:p>
          <a:p>
            <a:pPr marL="742950" lvl="1" indent="-285750">
              <a:buFont typeface="Arial" panose="020B0604020202020204" pitchFamily="34" charset="0"/>
              <a:buChar char="•"/>
            </a:pPr>
            <a:r>
              <a:rPr lang="en-US" dirty="0"/>
              <a:t>Alteration of a table that is linked to another table with a referential constraint (in either direction)</a:t>
            </a:r>
          </a:p>
          <a:p>
            <a:pPr marL="742950" lvl="1" indent="-285750">
              <a:buFont typeface="Arial" panose="020B0604020202020204" pitchFamily="34" charset="0"/>
              <a:buChar char="•"/>
            </a:pPr>
            <a:r>
              <a:rPr lang="en-US" dirty="0"/>
              <a:t>Execution of UPDATE STATISTICS FOR TABLE for any table or column involved in the query</a:t>
            </a:r>
          </a:p>
          <a:p>
            <a:pPr marL="742950" lvl="1" indent="-285750">
              <a:buFont typeface="Arial" panose="020B0604020202020204" pitchFamily="34" charset="0"/>
              <a:buChar char="•"/>
            </a:pPr>
            <a:r>
              <a:rPr lang="en-US" dirty="0"/>
              <a:t>Renaming a column, database, or index with the RENAME statement</a:t>
            </a:r>
          </a:p>
          <a:p>
            <a:pPr marL="742950" lvl="1" indent="-285750">
              <a:buFont typeface="Arial" panose="020B0604020202020204" pitchFamily="34" charset="0"/>
              <a:buChar char="•"/>
            </a:pPr>
            <a:r>
              <a:rPr lang="en-US" dirty="0"/>
              <a:t>When an entry is marked as dropped or deleted, the database server must reparse and reoptimize the SQL statement the next time it executes. </a:t>
            </a:r>
          </a:p>
        </p:txBody>
      </p:sp>
    </p:spTree>
    <p:extLst>
      <p:ext uri="{BB962C8B-B14F-4D97-AF65-F5344CB8AC3E}">
        <p14:creationId xmlns:p14="http://schemas.microsoft.com/office/powerpoint/2010/main" val="3549073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282498" y="1198768"/>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923330"/>
          </a:xfrm>
          <a:prstGeom prst="rect">
            <a:avLst/>
          </a:prstGeom>
          <a:noFill/>
        </p:spPr>
        <p:txBody>
          <a:bodyPr wrap="square" rtlCol="0">
            <a:spAutoFit/>
          </a:bodyPr>
          <a:lstStyle/>
          <a:p>
            <a:pPr algn="ctr"/>
            <a:r>
              <a:rPr lang="en-US" sz="3600" spc="-1" dirty="0">
                <a:solidFill>
                  <a:srgbClr val="000000"/>
                </a:solidFill>
                <a:uFill>
                  <a:solidFill>
                    <a:srgbClr val="FFFFFF"/>
                  </a:solidFill>
                </a:uFill>
                <a:latin typeface="Arial"/>
              </a:rPr>
              <a:t>Use SQL Statement Cache</a:t>
            </a:r>
          </a:p>
          <a:p>
            <a:pPr algn="ctr"/>
            <a:r>
              <a:rPr lang="en-US" dirty="0"/>
              <a:t>	</a:t>
            </a:r>
          </a:p>
        </p:txBody>
      </p:sp>
      <p:sp>
        <p:nvSpPr>
          <p:cNvPr id="10" name="Rectangle 9">
            <a:extLst>
              <a:ext uri="{FF2B5EF4-FFF2-40B4-BE49-F238E27FC236}">
                <a16:creationId xmlns:a16="http://schemas.microsoft.com/office/drawing/2014/main" id="{B3907E83-A882-45CA-B532-9B53D2A109D9}"/>
              </a:ext>
            </a:extLst>
          </p:cNvPr>
          <p:cNvSpPr/>
          <p:nvPr/>
        </p:nvSpPr>
        <p:spPr>
          <a:xfrm>
            <a:off x="592524" y="1329711"/>
            <a:ext cx="11463453" cy="584775"/>
          </a:xfrm>
          <a:prstGeom prst="rect">
            <a:avLst/>
          </a:prstGeom>
        </p:spPr>
        <p:txBody>
          <a:bodyPr wrap="square">
            <a:spAutoFit/>
          </a:bodyPr>
          <a:lstStyle/>
          <a:p>
            <a:pPr>
              <a:buFontTx/>
              <a:buNone/>
            </a:pPr>
            <a:endParaRPr lang="en-US" altLang="en-US" sz="1400" dirty="0"/>
          </a:p>
          <a:p>
            <a:pPr>
              <a:buFont typeface="Arial" panose="020B0604020202020204" pitchFamily="34" charset="0"/>
              <a:buNone/>
            </a:pPr>
            <a:endParaRPr lang="en-US" altLang="en-US" dirty="0"/>
          </a:p>
        </p:txBody>
      </p:sp>
      <p:sp>
        <p:nvSpPr>
          <p:cNvPr id="12" name="Rectangle 11">
            <a:extLst>
              <a:ext uri="{FF2B5EF4-FFF2-40B4-BE49-F238E27FC236}">
                <a16:creationId xmlns:a16="http://schemas.microsoft.com/office/drawing/2014/main" id="{818458EB-CF7B-40F7-A745-C207EE093E2F}"/>
              </a:ext>
            </a:extLst>
          </p:cNvPr>
          <p:cNvSpPr/>
          <p:nvPr/>
        </p:nvSpPr>
        <p:spPr>
          <a:xfrm>
            <a:off x="518140" y="1747376"/>
            <a:ext cx="10932695" cy="2862322"/>
          </a:xfrm>
          <a:prstGeom prst="rect">
            <a:avLst/>
          </a:prstGeom>
        </p:spPr>
        <p:txBody>
          <a:bodyPr wrap="square">
            <a:spAutoFit/>
          </a:bodyPr>
          <a:lstStyle/>
          <a:p>
            <a:endParaRPr lang="en-US" dirty="0"/>
          </a:p>
          <a:p>
            <a:pPr marL="285750" indent="-285750">
              <a:buFont typeface="Arial" panose="020B0604020202020204" pitchFamily="34" charset="0"/>
              <a:buChar char="•"/>
            </a:pPr>
            <a:r>
              <a:rPr lang="en-US" dirty="0"/>
              <a:t>The Statement Cache Entries portion of the onstat -g ssc output displays a flag field that indicates whether or not an entry has been dropped or deleted from the SQL statement cache.</a:t>
            </a:r>
          </a:p>
          <a:p>
            <a:endParaRPr lang="en-US" dirty="0"/>
          </a:p>
          <a:p>
            <a:pPr marL="285750" indent="-285750">
              <a:buFont typeface="Arial" panose="020B0604020202020204" pitchFamily="34" charset="0"/>
              <a:buChar char="•"/>
            </a:pPr>
            <a:r>
              <a:rPr lang="en-US" dirty="0"/>
              <a:t>The first entry has a flag column with the value DF, which indicates that the entry is fully cached, but is now dropped because its entry was invalidated.</a:t>
            </a:r>
          </a:p>
          <a:p>
            <a:endParaRPr lang="en-US" dirty="0"/>
          </a:p>
          <a:p>
            <a:pPr marL="285750" indent="-285750">
              <a:buFont typeface="Arial" panose="020B0604020202020204" pitchFamily="34" charset="0"/>
              <a:buChar char="•"/>
            </a:pPr>
            <a:r>
              <a:rPr lang="en-US" dirty="0"/>
              <a:t>The second entry has the same statement text as the third entry, which indicates that it was reparsed and reoptimized when it was executed after the UPDATE STATISTICS statement.</a:t>
            </a:r>
          </a:p>
          <a:p>
            <a:endParaRPr lang="en-US" dirty="0"/>
          </a:p>
        </p:txBody>
      </p:sp>
    </p:spTree>
    <p:extLst>
      <p:ext uri="{BB962C8B-B14F-4D97-AF65-F5344CB8AC3E}">
        <p14:creationId xmlns:p14="http://schemas.microsoft.com/office/powerpoint/2010/main" val="588897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282498" y="1198768"/>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923330"/>
          </a:xfrm>
          <a:prstGeom prst="rect">
            <a:avLst/>
          </a:prstGeom>
          <a:noFill/>
        </p:spPr>
        <p:txBody>
          <a:bodyPr wrap="square" rtlCol="0">
            <a:spAutoFit/>
          </a:bodyPr>
          <a:lstStyle/>
          <a:p>
            <a:pPr algn="ctr"/>
            <a:r>
              <a:rPr lang="en-US" sz="3600" spc="-1" dirty="0">
                <a:solidFill>
                  <a:srgbClr val="000000"/>
                </a:solidFill>
                <a:uFill>
                  <a:solidFill>
                    <a:srgbClr val="FFFFFF"/>
                  </a:solidFill>
                </a:uFill>
                <a:latin typeface="Arial"/>
              </a:rPr>
              <a:t>Use SQL Statement Cache</a:t>
            </a:r>
          </a:p>
          <a:p>
            <a:pPr algn="ctr"/>
            <a:r>
              <a:rPr lang="en-US" dirty="0"/>
              <a:t>	</a:t>
            </a:r>
          </a:p>
        </p:txBody>
      </p:sp>
      <p:sp>
        <p:nvSpPr>
          <p:cNvPr id="10" name="Rectangle 9">
            <a:extLst>
              <a:ext uri="{FF2B5EF4-FFF2-40B4-BE49-F238E27FC236}">
                <a16:creationId xmlns:a16="http://schemas.microsoft.com/office/drawing/2014/main" id="{B3907E83-A882-45CA-B532-9B53D2A109D9}"/>
              </a:ext>
            </a:extLst>
          </p:cNvPr>
          <p:cNvSpPr/>
          <p:nvPr/>
        </p:nvSpPr>
        <p:spPr>
          <a:xfrm>
            <a:off x="592524" y="1329711"/>
            <a:ext cx="11463453" cy="584775"/>
          </a:xfrm>
          <a:prstGeom prst="rect">
            <a:avLst/>
          </a:prstGeom>
        </p:spPr>
        <p:txBody>
          <a:bodyPr wrap="square">
            <a:spAutoFit/>
          </a:bodyPr>
          <a:lstStyle/>
          <a:p>
            <a:pPr>
              <a:buFontTx/>
              <a:buNone/>
            </a:pPr>
            <a:endParaRPr lang="en-US" altLang="en-US" sz="1400" dirty="0"/>
          </a:p>
          <a:p>
            <a:pPr>
              <a:buFont typeface="Arial" panose="020B0604020202020204" pitchFamily="34" charset="0"/>
              <a:buNone/>
            </a:pPr>
            <a:endParaRPr lang="en-US" altLang="en-US" dirty="0"/>
          </a:p>
        </p:txBody>
      </p:sp>
      <p:sp>
        <p:nvSpPr>
          <p:cNvPr id="11" name="Rectangle 10">
            <a:extLst>
              <a:ext uri="{FF2B5EF4-FFF2-40B4-BE49-F238E27FC236}">
                <a16:creationId xmlns:a16="http://schemas.microsoft.com/office/drawing/2014/main" id="{93AD3DD3-ACBD-4280-94BA-825BE42D0CA8}"/>
              </a:ext>
            </a:extLst>
          </p:cNvPr>
          <p:cNvSpPr/>
          <p:nvPr/>
        </p:nvSpPr>
        <p:spPr>
          <a:xfrm>
            <a:off x="324853" y="1395663"/>
            <a:ext cx="11243510" cy="4862870"/>
          </a:xfrm>
          <a:prstGeom prst="rect">
            <a:avLst/>
          </a:prstGeom>
        </p:spPr>
        <p:txBody>
          <a:bodyPr wrap="square">
            <a:spAutoFit/>
          </a:bodyPr>
          <a:lstStyle/>
          <a:p>
            <a:r>
              <a:rPr lang="en-US" dirty="0"/>
              <a:t> Sample onstat -g ssc command output for a dropped entry</a:t>
            </a:r>
          </a:p>
          <a:p>
            <a:r>
              <a:rPr lang="en-US" dirty="0"/>
              <a:t>onstat -g ssc</a:t>
            </a:r>
          </a:p>
          <a:p>
            <a:endParaRPr lang="en-US" dirty="0"/>
          </a:p>
          <a:p>
            <a:r>
              <a:rPr lang="en-US" sz="1600" dirty="0"/>
              <a:t>Statement Cache Entries: </a:t>
            </a:r>
          </a:p>
          <a:p>
            <a:endParaRPr lang="en-US" sz="1600" dirty="0"/>
          </a:p>
          <a:p>
            <a:r>
              <a:rPr lang="en-US" sz="1600" dirty="0"/>
              <a:t>lru hash ref_cnt hits  flag  heap_ptr  database     user</a:t>
            </a:r>
          </a:p>
          <a:p>
            <a:r>
              <a:rPr lang="en-US" sz="1600" dirty="0"/>
              <a:t>---------------------- ---- ---------------------------------------------------</a:t>
            </a:r>
          </a:p>
          <a:p>
            <a:r>
              <a:rPr lang="en-US" sz="1600" dirty="0"/>
              <a:t>...</a:t>
            </a:r>
          </a:p>
          <a:p>
            <a:r>
              <a:rPr lang="en-US" sz="1600" dirty="0"/>
              <a:t>  2  232       1    1    </a:t>
            </a:r>
            <a:r>
              <a:rPr lang="en-US" sz="1600" b="1" dirty="0"/>
              <a:t>DF</a:t>
            </a:r>
            <a:r>
              <a:rPr lang="en-US" sz="1600" dirty="0"/>
              <a:t>   aa3d020  vjp_stores   virginia</a:t>
            </a:r>
          </a:p>
          <a:p>
            <a:r>
              <a:rPr lang="en-US" sz="1600" dirty="0"/>
              <a:t>  SELECT C.customer_num, O.order_num</a:t>
            </a:r>
          </a:p>
          <a:p>
            <a:r>
              <a:rPr lang="en-US" sz="1600" dirty="0"/>
              <a:t>    FROM customer C, orders O, items I</a:t>
            </a:r>
          </a:p>
          <a:p>
            <a:r>
              <a:rPr lang="en-US" sz="1600" dirty="0"/>
              <a:t>    WHERE C.customer_num = O.customer_num</a:t>
            </a:r>
          </a:p>
          <a:p>
            <a:r>
              <a:rPr lang="en-US" sz="1600" dirty="0"/>
              <a:t>    AND O.order_num = I.order_num</a:t>
            </a:r>
          </a:p>
          <a:p>
            <a:endParaRPr lang="en-US" sz="1600" dirty="0"/>
          </a:p>
          <a:p>
            <a:r>
              <a:rPr lang="en-US" sz="1600" dirty="0"/>
              <a:t>  3  232       1    0   -F  aa8b020  vjp_stores   virginia</a:t>
            </a:r>
          </a:p>
          <a:p>
            <a:r>
              <a:rPr lang="en-US" sz="1600" dirty="0"/>
              <a:t>   SELECT C.customer_num, O.order_num</a:t>
            </a:r>
          </a:p>
          <a:p>
            <a:r>
              <a:rPr lang="en-US" sz="1600" dirty="0"/>
              <a:t>    FROM customer C, orders O, items I</a:t>
            </a:r>
          </a:p>
          <a:p>
            <a:r>
              <a:rPr lang="en-US" sz="1600" dirty="0"/>
              <a:t>    WHERE C.customer_num = O.customer_num</a:t>
            </a:r>
          </a:p>
          <a:p>
            <a:r>
              <a:rPr lang="en-US" sz="1600" dirty="0"/>
              <a:t>    AND O.order_num = I.order_num </a:t>
            </a:r>
          </a:p>
        </p:txBody>
      </p:sp>
    </p:spTree>
    <p:extLst>
      <p:ext uri="{BB962C8B-B14F-4D97-AF65-F5344CB8AC3E}">
        <p14:creationId xmlns:p14="http://schemas.microsoft.com/office/powerpoint/2010/main" val="332860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282498" y="1198768"/>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923330"/>
          </a:xfrm>
          <a:prstGeom prst="rect">
            <a:avLst/>
          </a:prstGeom>
          <a:noFill/>
        </p:spPr>
        <p:txBody>
          <a:bodyPr wrap="square" rtlCol="0">
            <a:spAutoFit/>
          </a:bodyPr>
          <a:lstStyle/>
          <a:p>
            <a:pPr algn="ctr"/>
            <a:r>
              <a:rPr lang="en-US" sz="3600" spc="-1" dirty="0">
                <a:solidFill>
                  <a:srgbClr val="000000"/>
                </a:solidFill>
                <a:uFill>
                  <a:solidFill>
                    <a:srgbClr val="FFFFFF"/>
                  </a:solidFill>
                </a:uFill>
                <a:latin typeface="Arial"/>
              </a:rPr>
              <a:t>Use SQL Statement Cache</a:t>
            </a:r>
          </a:p>
          <a:p>
            <a:pPr algn="ctr"/>
            <a:r>
              <a:rPr lang="en-US" dirty="0"/>
              <a:t>	</a:t>
            </a:r>
          </a:p>
        </p:txBody>
      </p:sp>
      <p:sp>
        <p:nvSpPr>
          <p:cNvPr id="12" name="Rectangle 11">
            <a:extLst>
              <a:ext uri="{FF2B5EF4-FFF2-40B4-BE49-F238E27FC236}">
                <a16:creationId xmlns:a16="http://schemas.microsoft.com/office/drawing/2014/main" id="{9CD9CDF3-5AC1-4959-BF12-F2FC7F098188}"/>
              </a:ext>
            </a:extLst>
          </p:cNvPr>
          <p:cNvSpPr/>
          <p:nvPr/>
        </p:nvSpPr>
        <p:spPr>
          <a:xfrm>
            <a:off x="324853" y="1395663"/>
            <a:ext cx="11243510" cy="1754326"/>
          </a:xfrm>
          <a:prstGeom prst="rect">
            <a:avLst/>
          </a:prstGeom>
        </p:spPr>
        <p:txBody>
          <a:bodyPr wrap="square">
            <a:spAutoFit/>
          </a:bodyPr>
          <a:lstStyle/>
          <a:p>
            <a:pPr marL="285750" indent="-285750">
              <a:buFont typeface="Arial" panose="020B0604020202020204" pitchFamily="34" charset="0"/>
              <a:buChar char="•"/>
            </a:pPr>
            <a:r>
              <a:rPr lang="en-US" dirty="0"/>
              <a:t>Invalidating a statement</a:t>
            </a:r>
          </a:p>
          <a:p>
            <a:pPr marL="742950" lvl="1" indent="-285750">
              <a:buFont typeface="Arial" panose="020B0604020202020204" pitchFamily="34" charset="0"/>
              <a:buChar char="•"/>
            </a:pPr>
            <a:r>
              <a:rPr lang="en-US" dirty="0"/>
              <a:t>You can selectively invalidate entries of your choice by setting the sysmaster:syssscelem:valid column to 0 as user Informix</a:t>
            </a:r>
          </a:p>
          <a:p>
            <a:endParaRPr lang="en-US" dirty="0"/>
          </a:p>
          <a:p>
            <a:pPr marL="285750" indent="-285750">
              <a:buFont typeface="Arial" panose="020B0604020202020204" pitchFamily="34" charset="0"/>
              <a:buChar char="•"/>
            </a:pPr>
            <a:r>
              <a:rPr lang="en-US" dirty="0"/>
              <a:t>The Statement Cache Entries portion of the onstat -g ssc output displays a flag field that indicates whether or not an entry has been invalidated in the SQL statement cache.</a:t>
            </a:r>
          </a:p>
        </p:txBody>
      </p:sp>
    </p:spTree>
    <p:extLst>
      <p:ext uri="{BB962C8B-B14F-4D97-AF65-F5344CB8AC3E}">
        <p14:creationId xmlns:p14="http://schemas.microsoft.com/office/powerpoint/2010/main" val="802103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923330"/>
          </a:xfrm>
          <a:prstGeom prst="rect">
            <a:avLst/>
          </a:prstGeom>
          <a:noFill/>
        </p:spPr>
        <p:txBody>
          <a:bodyPr wrap="square" rtlCol="0">
            <a:spAutoFit/>
          </a:bodyPr>
          <a:lstStyle/>
          <a:p>
            <a:pPr algn="ctr"/>
            <a:r>
              <a:rPr lang="en-US" sz="3600" spc="-1" dirty="0">
                <a:solidFill>
                  <a:srgbClr val="000000"/>
                </a:solidFill>
                <a:uFill>
                  <a:solidFill>
                    <a:srgbClr val="FFFFFF"/>
                  </a:solidFill>
                </a:uFill>
                <a:latin typeface="Arial"/>
              </a:rPr>
              <a:t>Tracing SQL in Informix</a:t>
            </a:r>
          </a:p>
          <a:p>
            <a:pPr algn="ctr"/>
            <a:r>
              <a:rPr lang="en-US" dirty="0"/>
              <a:t>	</a:t>
            </a:r>
          </a:p>
        </p:txBody>
      </p:sp>
      <p:sp>
        <p:nvSpPr>
          <p:cNvPr id="9" name="Rectangle 8">
            <a:extLst>
              <a:ext uri="{FF2B5EF4-FFF2-40B4-BE49-F238E27FC236}">
                <a16:creationId xmlns:a16="http://schemas.microsoft.com/office/drawing/2014/main" id="{264EAEC3-76F5-4BCE-A168-6793A5EE7820}"/>
              </a:ext>
            </a:extLst>
          </p:cNvPr>
          <p:cNvSpPr/>
          <p:nvPr/>
        </p:nvSpPr>
        <p:spPr>
          <a:xfrm>
            <a:off x="880945" y="2413338"/>
            <a:ext cx="9567747" cy="2308324"/>
          </a:xfrm>
          <a:prstGeom prst="rect">
            <a:avLst/>
          </a:prstGeom>
        </p:spPr>
        <p:txBody>
          <a:bodyPr wrap="square">
            <a:spAutoFit/>
          </a:bodyPr>
          <a:lstStyle/>
          <a:p>
            <a:r>
              <a:rPr lang="en-US" altLang="en-US" sz="2400" dirty="0"/>
              <a:t>There are more ways to find information to tune in Informix utilizing the tracing of SQL.</a:t>
            </a:r>
          </a:p>
          <a:p>
            <a:pPr>
              <a:buFont typeface="Arial" panose="020B0604020202020204" pitchFamily="34" charset="0"/>
              <a:buNone/>
            </a:pPr>
            <a:endParaRPr lang="en-US" altLang="en-US" sz="2400" dirty="0"/>
          </a:p>
          <a:p>
            <a:pPr marL="800100" lvl="1" indent="-342900">
              <a:buFont typeface="Arial" panose="020B0604020202020204" pitchFamily="34" charset="0"/>
              <a:buChar char="•"/>
            </a:pPr>
            <a:r>
              <a:rPr lang="en-US" altLang="en-US" sz="2400" dirty="0"/>
              <a:t>onconfig parameter: SQLTRACE</a:t>
            </a:r>
          </a:p>
          <a:p>
            <a:pPr marL="800100" lvl="1" indent="-342900">
              <a:buFont typeface="Arial" panose="020B0604020202020204" pitchFamily="34" charset="0"/>
              <a:buChar char="•"/>
            </a:pPr>
            <a:r>
              <a:rPr lang="en-US" altLang="en-US" sz="2400" dirty="0"/>
              <a:t>SQL Admin API</a:t>
            </a:r>
          </a:p>
          <a:p>
            <a:pPr marL="800100" lvl="1" indent="-342900">
              <a:buFont typeface="Arial" panose="020B0604020202020204" pitchFamily="34" charset="0"/>
              <a:buChar char="•"/>
            </a:pPr>
            <a:r>
              <a:rPr lang="en-US" altLang="en-US" sz="2400" dirty="0"/>
              <a:t>Informix HQ (NEW in 14.10 and later releases of 12.10)</a:t>
            </a:r>
          </a:p>
        </p:txBody>
      </p:sp>
    </p:spTree>
    <p:extLst>
      <p:ext uri="{BB962C8B-B14F-4D97-AF65-F5344CB8AC3E}">
        <p14:creationId xmlns:p14="http://schemas.microsoft.com/office/powerpoint/2010/main" val="232671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209260" y="1342998"/>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923330"/>
          </a:xfrm>
          <a:prstGeom prst="rect">
            <a:avLst/>
          </a:prstGeom>
          <a:noFill/>
        </p:spPr>
        <p:txBody>
          <a:bodyPr wrap="square" rtlCol="0">
            <a:spAutoFit/>
          </a:bodyPr>
          <a:lstStyle/>
          <a:p>
            <a:pPr algn="ctr"/>
            <a:r>
              <a:rPr lang="en-US" sz="3600" spc="-1" dirty="0">
                <a:solidFill>
                  <a:srgbClr val="000000"/>
                </a:solidFill>
                <a:uFill>
                  <a:solidFill>
                    <a:srgbClr val="FFFFFF"/>
                  </a:solidFill>
                </a:uFill>
                <a:latin typeface="Arial"/>
              </a:rPr>
              <a:t>Tracing SQL in Informix</a:t>
            </a:r>
          </a:p>
          <a:p>
            <a:pPr algn="ctr"/>
            <a:r>
              <a:rPr lang="en-US" dirty="0"/>
              <a:t>	</a:t>
            </a:r>
          </a:p>
        </p:txBody>
      </p:sp>
      <p:sp>
        <p:nvSpPr>
          <p:cNvPr id="9" name="Rectangle 8">
            <a:extLst>
              <a:ext uri="{FF2B5EF4-FFF2-40B4-BE49-F238E27FC236}">
                <a16:creationId xmlns:a16="http://schemas.microsoft.com/office/drawing/2014/main" id="{220CB8B9-6311-4B46-9D96-90C4FE71C8A7}"/>
              </a:ext>
            </a:extLst>
          </p:cNvPr>
          <p:cNvSpPr/>
          <p:nvPr/>
        </p:nvSpPr>
        <p:spPr>
          <a:xfrm>
            <a:off x="646770" y="2009430"/>
            <a:ext cx="10482147" cy="4154984"/>
          </a:xfrm>
          <a:prstGeom prst="rect">
            <a:avLst/>
          </a:prstGeom>
        </p:spPr>
        <p:txBody>
          <a:bodyPr wrap="square">
            <a:spAutoFit/>
          </a:bodyPr>
          <a:lstStyle/>
          <a:p>
            <a:r>
              <a:rPr lang="en-US" altLang="en-US" sz="2400" dirty="0"/>
              <a:t>There are a couple ways to turn tracing on in Informix </a:t>
            </a:r>
          </a:p>
          <a:p>
            <a:pPr marL="800100" lvl="1" indent="-342900">
              <a:buFont typeface="Arial" panose="020B0604020202020204" pitchFamily="34" charset="0"/>
              <a:buChar char="•"/>
            </a:pPr>
            <a:r>
              <a:rPr lang="en-US" altLang="en-US" sz="2400" dirty="0"/>
              <a:t>onconfig parameter: SQLTRACE</a:t>
            </a:r>
          </a:p>
          <a:p>
            <a:pPr lvl="2"/>
            <a:r>
              <a:rPr lang="en-US" altLang="en-US" sz="2400" dirty="0"/>
              <a:t>level = [off,low,med,high]</a:t>
            </a:r>
          </a:p>
          <a:p>
            <a:pPr lvl="2"/>
            <a:r>
              <a:rPr lang="en-US" altLang="en-US" sz="2400" dirty="0"/>
              <a:t>ntraces = [# of traces]</a:t>
            </a:r>
          </a:p>
          <a:p>
            <a:pPr lvl="2"/>
            <a:r>
              <a:rPr lang="en-US" altLang="en-US" sz="2400" dirty="0"/>
              <a:t>size = [size of each trace buffer in kb]</a:t>
            </a:r>
          </a:p>
          <a:p>
            <a:pPr lvl="2"/>
            <a:r>
              <a:rPr lang="en-US" altLang="en-US" sz="2400" dirty="0"/>
              <a:t>mode = [global,user]</a:t>
            </a:r>
          </a:p>
          <a:p>
            <a:pPr lvl="2"/>
            <a:r>
              <a:rPr lang="en-US" altLang="en-US" sz="2400" dirty="0"/>
              <a:t>Example:</a:t>
            </a:r>
          </a:p>
          <a:p>
            <a:pPr lvl="3"/>
            <a:r>
              <a:rPr lang="en-US" altLang="en-US" sz="2400" dirty="0"/>
              <a:t>SQLTRACE level=low,ntraces=1000,size=2,mode= global</a:t>
            </a:r>
          </a:p>
          <a:p>
            <a:pPr lvl="2">
              <a:buFont typeface="Arial" panose="020B0604020202020204" pitchFamily="34" charset="0"/>
              <a:buNone/>
            </a:pPr>
            <a:r>
              <a:rPr lang="en-US" altLang="en-US" sz="2400" dirty="0"/>
              <a:t>		(This allows me to trace the last 1000 sql </a:t>
            </a:r>
          </a:p>
          <a:p>
            <a:pPr lvl="2">
              <a:buFont typeface="Arial" panose="020B0604020202020204" pitchFamily="34" charset="0"/>
              <a:buNone/>
            </a:pPr>
            <a:r>
              <a:rPr lang="en-US" altLang="en-US" sz="2400" dirty="0"/>
              <a:t>		  statements of the instance)</a:t>
            </a:r>
          </a:p>
          <a:p>
            <a:pPr marL="800100" lvl="1" indent="-342900">
              <a:buFont typeface="Arial" panose="020B0604020202020204" pitchFamily="34" charset="0"/>
              <a:buChar char="•"/>
            </a:pPr>
            <a:r>
              <a:rPr lang="en-US" altLang="en-US" sz="2400" dirty="0"/>
              <a:t>Informix HQ</a:t>
            </a:r>
          </a:p>
        </p:txBody>
      </p:sp>
    </p:spTree>
    <p:extLst>
      <p:ext uri="{BB962C8B-B14F-4D97-AF65-F5344CB8AC3E}">
        <p14:creationId xmlns:p14="http://schemas.microsoft.com/office/powerpoint/2010/main" val="2983698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09260" y="277316"/>
            <a:ext cx="11773479" cy="923330"/>
          </a:xfrm>
          <a:prstGeom prst="rect">
            <a:avLst/>
          </a:prstGeom>
          <a:noFill/>
        </p:spPr>
        <p:txBody>
          <a:bodyPr wrap="square" rtlCol="0">
            <a:spAutoFit/>
          </a:bodyPr>
          <a:lstStyle/>
          <a:p>
            <a:pPr algn="ctr"/>
            <a:r>
              <a:rPr lang="en-US" sz="3600" spc="-1" dirty="0">
                <a:solidFill>
                  <a:srgbClr val="000000"/>
                </a:solidFill>
                <a:uFill>
                  <a:solidFill>
                    <a:srgbClr val="FFFFFF"/>
                  </a:solidFill>
                </a:uFill>
                <a:latin typeface="Arial"/>
              </a:rPr>
              <a:t>Tracing SQL in Informix</a:t>
            </a:r>
          </a:p>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985819" y="415815"/>
            <a:ext cx="11773479" cy="369332"/>
          </a:xfrm>
          <a:prstGeom prst="rect">
            <a:avLst/>
          </a:prstGeom>
          <a:noFill/>
        </p:spPr>
        <p:txBody>
          <a:bodyPr wrap="square" rtlCol="0">
            <a:spAutoFit/>
          </a:bodyPr>
          <a:lstStyle/>
          <a:p>
            <a:pPr algn="ctr"/>
            <a:r>
              <a:rPr lang="en-US" dirty="0"/>
              <a:t>	</a:t>
            </a:r>
          </a:p>
        </p:txBody>
      </p:sp>
      <p:sp>
        <p:nvSpPr>
          <p:cNvPr id="10" name="Rectangle 9">
            <a:extLst>
              <a:ext uri="{FF2B5EF4-FFF2-40B4-BE49-F238E27FC236}">
                <a16:creationId xmlns:a16="http://schemas.microsoft.com/office/drawing/2014/main" id="{E099B63C-1146-47C8-BF40-891F7C3B57A3}"/>
              </a:ext>
            </a:extLst>
          </p:cNvPr>
          <p:cNvSpPr/>
          <p:nvPr/>
        </p:nvSpPr>
        <p:spPr>
          <a:xfrm>
            <a:off x="747132" y="1582341"/>
            <a:ext cx="10827834" cy="3970318"/>
          </a:xfrm>
          <a:prstGeom prst="rect">
            <a:avLst/>
          </a:prstGeom>
        </p:spPr>
        <p:txBody>
          <a:bodyPr wrap="square">
            <a:spAutoFit/>
          </a:bodyPr>
          <a:lstStyle/>
          <a:p>
            <a:r>
              <a:rPr lang="en-US" altLang="en-US" sz="2800" dirty="0"/>
              <a:t>Improved SQL tracing with the SQL Admin API in Informix</a:t>
            </a:r>
          </a:p>
          <a:p>
            <a:pPr marL="914400" lvl="1" indent="-457200">
              <a:buFont typeface="Arial" panose="020B0604020202020204" pitchFamily="34" charset="0"/>
              <a:buChar char="•"/>
            </a:pPr>
            <a:r>
              <a:rPr lang="en-US" altLang="en-US" sz="2800" dirty="0"/>
              <a:t>You can use these commands to manage SQL tracing by databases.</a:t>
            </a:r>
          </a:p>
          <a:p>
            <a:pPr lvl="2"/>
            <a:r>
              <a:rPr lang="en-US" altLang="en-US" sz="2800" dirty="0"/>
              <a:t>SET SQL TRACING DATABASE  ADD {Database}</a:t>
            </a:r>
          </a:p>
          <a:p>
            <a:pPr lvl="2">
              <a:buFont typeface="Arial" panose="020B0604020202020204" pitchFamily="34" charset="0"/>
              <a:buNone/>
            </a:pPr>
            <a:r>
              <a:rPr lang="en-US" altLang="en-US" sz="2800" dirty="0"/>
              <a:t>					      CLEAR</a:t>
            </a:r>
          </a:p>
          <a:p>
            <a:pPr lvl="2">
              <a:buFont typeface="Arial" panose="020B0604020202020204" pitchFamily="34" charset="0"/>
              <a:buNone/>
            </a:pPr>
            <a:r>
              <a:rPr lang="en-US" altLang="en-US" sz="2800" dirty="0"/>
              <a:t>					      LIST</a:t>
            </a:r>
          </a:p>
          <a:p>
            <a:pPr lvl="2">
              <a:buFont typeface="Arial" panose="020B0604020202020204" pitchFamily="34" charset="0"/>
              <a:buNone/>
            </a:pPr>
            <a:r>
              <a:rPr lang="en-US" altLang="en-US" sz="2800" dirty="0"/>
              <a:t>					      REMOVE {Database}</a:t>
            </a:r>
          </a:p>
          <a:p>
            <a:pPr marL="914400" lvl="1" indent="-457200">
              <a:buFont typeface="Arial" panose="020B0604020202020204" pitchFamily="34" charset="0"/>
              <a:buChar char="•"/>
            </a:pPr>
            <a:r>
              <a:rPr lang="en-US" altLang="en-US" sz="2800" dirty="0"/>
              <a:t>You can also suspend and resume all tracing at the server without de-allocating any resources.</a:t>
            </a:r>
          </a:p>
          <a:p>
            <a:pPr lvl="2"/>
            <a:r>
              <a:rPr lang="en-US" altLang="en-US" sz="2800" dirty="0"/>
              <a:t>SET SQL TRACING SUSPEND/RESUME</a:t>
            </a:r>
          </a:p>
        </p:txBody>
      </p:sp>
    </p:spTree>
    <p:extLst>
      <p:ext uri="{BB962C8B-B14F-4D97-AF65-F5344CB8AC3E}">
        <p14:creationId xmlns:p14="http://schemas.microsoft.com/office/powerpoint/2010/main" val="986283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spc="-1" dirty="0">
                <a:solidFill>
                  <a:srgbClr val="000000"/>
                </a:solidFill>
                <a:uFill>
                  <a:solidFill>
                    <a:srgbClr val="FFFFFF"/>
                  </a:solidFill>
                </a:uFill>
                <a:latin typeface="Arial"/>
              </a:rPr>
              <a:t>Tracing SQL in Informix</a:t>
            </a:r>
          </a:p>
        </p:txBody>
      </p:sp>
      <p:sp>
        <p:nvSpPr>
          <p:cNvPr id="9" name="Rectangle 8">
            <a:extLst>
              <a:ext uri="{FF2B5EF4-FFF2-40B4-BE49-F238E27FC236}">
                <a16:creationId xmlns:a16="http://schemas.microsoft.com/office/drawing/2014/main" id="{919ECF55-7611-4D8B-9027-5ED558ECD31F}"/>
              </a:ext>
            </a:extLst>
          </p:cNvPr>
          <p:cNvSpPr/>
          <p:nvPr/>
        </p:nvSpPr>
        <p:spPr>
          <a:xfrm>
            <a:off x="401443" y="2136339"/>
            <a:ext cx="11329639" cy="3539430"/>
          </a:xfrm>
          <a:prstGeom prst="rect">
            <a:avLst/>
          </a:prstGeom>
        </p:spPr>
        <p:txBody>
          <a:bodyPr wrap="square">
            <a:spAutoFit/>
          </a:bodyPr>
          <a:lstStyle/>
          <a:p>
            <a:r>
              <a:rPr lang="en-US" altLang="en-US" sz="2800" dirty="0"/>
              <a:t>Here is how you enable tracing thru the “sysadmin” database by running the following command:</a:t>
            </a:r>
          </a:p>
          <a:p>
            <a:pPr marL="914400" lvl="1" indent="-457200">
              <a:buFont typeface="Arial" panose="020B0604020202020204" pitchFamily="34" charset="0"/>
              <a:buChar char="•"/>
            </a:pPr>
            <a:r>
              <a:rPr lang="en-US" altLang="en-US" sz="2800" dirty="0"/>
              <a:t>EXECUTE FUNCTION task(“set sql tracing on”,1000,2,”low”,”global”)</a:t>
            </a:r>
          </a:p>
          <a:p>
            <a:pPr lvl="1">
              <a:buFont typeface="Arial" panose="020B0604020202020204" pitchFamily="34" charset="0"/>
              <a:buNone/>
            </a:pPr>
            <a:endParaRPr lang="en-US" altLang="en-US" sz="2800" dirty="0"/>
          </a:p>
          <a:p>
            <a:r>
              <a:rPr lang="en-US" altLang="en-US" sz="2800" dirty="0"/>
              <a:t>To validate that tracing is turned on by:</a:t>
            </a:r>
          </a:p>
          <a:p>
            <a:pPr marL="914400" lvl="1" indent="-457200">
              <a:buFont typeface="Arial" panose="020B0604020202020204" pitchFamily="34" charset="0"/>
              <a:buChar char="•"/>
            </a:pPr>
            <a:r>
              <a:rPr lang="en-US" altLang="en-US" sz="2800" dirty="0"/>
              <a:t> onstat –g his</a:t>
            </a:r>
          </a:p>
          <a:p>
            <a:pPr lvl="1"/>
            <a:r>
              <a:rPr lang="en-US" altLang="en-US" sz="2800" dirty="0"/>
              <a:t>This option prints information about the SQLTRACE configuration parameter.</a:t>
            </a:r>
          </a:p>
        </p:txBody>
      </p:sp>
    </p:spTree>
    <p:extLst>
      <p:ext uri="{BB962C8B-B14F-4D97-AF65-F5344CB8AC3E}">
        <p14:creationId xmlns:p14="http://schemas.microsoft.com/office/powerpoint/2010/main" val="1991621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586731" y="451934"/>
            <a:ext cx="11773479" cy="923330"/>
          </a:xfrm>
          <a:prstGeom prst="rect">
            <a:avLst/>
          </a:prstGeom>
          <a:noFill/>
        </p:spPr>
        <p:txBody>
          <a:bodyPr wrap="square" rtlCol="0">
            <a:spAutoFit/>
          </a:bodyPr>
          <a:lstStyle/>
          <a:p>
            <a:pPr algn="ctr"/>
            <a:r>
              <a:rPr lang="en-US" sz="3600" spc="-1" dirty="0">
                <a:solidFill>
                  <a:srgbClr val="000000"/>
                </a:solidFill>
                <a:uFill>
                  <a:solidFill>
                    <a:srgbClr val="FFFFFF"/>
                  </a:solidFill>
                </a:uFill>
                <a:latin typeface="Arial"/>
              </a:rPr>
              <a:t>Tracing SQL in Informix</a:t>
            </a:r>
          </a:p>
          <a:p>
            <a:pPr algn="ctr"/>
            <a:r>
              <a:rPr lang="en-US" dirty="0"/>
              <a:t>	</a:t>
            </a:r>
          </a:p>
        </p:txBody>
      </p:sp>
      <p:sp>
        <p:nvSpPr>
          <p:cNvPr id="9" name="Rectangle 8">
            <a:extLst>
              <a:ext uri="{FF2B5EF4-FFF2-40B4-BE49-F238E27FC236}">
                <a16:creationId xmlns:a16="http://schemas.microsoft.com/office/drawing/2014/main" id="{21C3B1D4-822C-479F-90F9-216B3E06E1CE}"/>
              </a:ext>
            </a:extLst>
          </p:cNvPr>
          <p:cNvSpPr/>
          <p:nvPr/>
        </p:nvSpPr>
        <p:spPr>
          <a:xfrm>
            <a:off x="1135464" y="1305342"/>
            <a:ext cx="10919004" cy="5632311"/>
          </a:xfrm>
          <a:prstGeom prst="rect">
            <a:avLst/>
          </a:prstGeom>
        </p:spPr>
        <p:txBody>
          <a:bodyPr wrap="square">
            <a:spAutoFit/>
          </a:bodyPr>
          <a:lstStyle/>
          <a:p>
            <a:pPr>
              <a:buFont typeface="Arial" panose="020B0604020202020204" pitchFamily="34" charset="0"/>
              <a:buNone/>
            </a:pPr>
            <a:r>
              <a:rPr lang="en-US" altLang="en-US" sz="2400" b="1" dirty="0"/>
              <a:t>onstat –g his</a:t>
            </a:r>
          </a:p>
          <a:p>
            <a:endParaRPr lang="en-US" altLang="en-US" sz="2400" dirty="0"/>
          </a:p>
          <a:p>
            <a:pPr>
              <a:buFont typeface="Arial" panose="020B0604020202020204" pitchFamily="34" charset="0"/>
              <a:buNone/>
            </a:pPr>
            <a:r>
              <a:rPr lang="en-US" altLang="en-US" sz="2400" dirty="0"/>
              <a:t>IBM Informix Dynamic Server Version 12.10.FC10   -- On-Line -- Up 25 days 23:44:15 -- 2530056 Kbytes</a:t>
            </a:r>
          </a:p>
          <a:p>
            <a:endParaRPr lang="en-US" altLang="en-US" sz="2400" dirty="0"/>
          </a:p>
          <a:p>
            <a:pPr>
              <a:buFont typeface="Arial" panose="020B0604020202020204" pitchFamily="34" charset="0"/>
              <a:buNone/>
            </a:pPr>
            <a:r>
              <a:rPr lang="en-US" altLang="en-US" sz="2400" dirty="0"/>
              <a:t>Statement history:</a:t>
            </a:r>
          </a:p>
          <a:p>
            <a:endParaRPr lang="en-US" altLang="en-US" sz="2400" dirty="0"/>
          </a:p>
          <a:p>
            <a:pPr>
              <a:buFont typeface="Arial" panose="020B0604020202020204" pitchFamily="34" charset="0"/>
              <a:buNone/>
            </a:pPr>
            <a:r>
              <a:rPr lang="en-US" altLang="en-US" sz="2400" dirty="0"/>
              <a:t>Trace Level                   Low</a:t>
            </a:r>
          </a:p>
          <a:p>
            <a:pPr>
              <a:buFont typeface="Arial" panose="020B0604020202020204" pitchFamily="34" charset="0"/>
              <a:buNone/>
            </a:pPr>
            <a:r>
              <a:rPr lang="en-US" altLang="en-US" sz="2400" dirty="0"/>
              <a:t>Trace Mode                  Global</a:t>
            </a:r>
          </a:p>
          <a:p>
            <a:pPr>
              <a:buFont typeface="Arial" panose="020B0604020202020204" pitchFamily="34" charset="0"/>
              <a:buNone/>
            </a:pPr>
            <a:r>
              <a:rPr lang="en-US" altLang="en-US" sz="2400" dirty="0"/>
              <a:t>Number of traces             3000</a:t>
            </a:r>
          </a:p>
          <a:p>
            <a:pPr>
              <a:buFont typeface="Arial" panose="020B0604020202020204" pitchFamily="34" charset="0"/>
              <a:buNone/>
            </a:pPr>
            <a:r>
              <a:rPr lang="en-US" altLang="en-US" sz="2400" dirty="0"/>
              <a:t>Current Stmt ID         939412632</a:t>
            </a:r>
          </a:p>
          <a:p>
            <a:pPr>
              <a:buFont typeface="Arial" panose="020B0604020202020204" pitchFamily="34" charset="0"/>
              <a:buNone/>
            </a:pPr>
            <a:r>
              <a:rPr lang="en-US" altLang="en-US" sz="2400" dirty="0"/>
              <a:t>Trace Buffer size            2024</a:t>
            </a:r>
          </a:p>
          <a:p>
            <a:pPr>
              <a:buFont typeface="Arial" panose="020B0604020202020204" pitchFamily="34" charset="0"/>
              <a:buNone/>
            </a:pPr>
            <a:r>
              <a:rPr lang="en-US" altLang="en-US" sz="2400" dirty="0"/>
              <a:t>Duration of buffer           8241 Seconds</a:t>
            </a:r>
          </a:p>
          <a:p>
            <a:pPr>
              <a:buFont typeface="Arial" panose="020B0604020202020204" pitchFamily="34" charset="0"/>
              <a:buNone/>
            </a:pPr>
            <a:r>
              <a:rPr lang="en-US" altLang="en-US" sz="2400" dirty="0"/>
              <a:t>Trace Flags            0x00001611</a:t>
            </a:r>
          </a:p>
          <a:p>
            <a:pPr>
              <a:buFont typeface="Arial" panose="020B0604020202020204" pitchFamily="34" charset="0"/>
              <a:buNone/>
            </a:pPr>
            <a:r>
              <a:rPr lang="en-US" altLang="en-US" sz="2400" dirty="0"/>
              <a:t>Control Block          9df53018</a:t>
            </a:r>
          </a:p>
        </p:txBody>
      </p:sp>
    </p:spTree>
    <p:extLst>
      <p:ext uri="{BB962C8B-B14F-4D97-AF65-F5344CB8AC3E}">
        <p14:creationId xmlns:p14="http://schemas.microsoft.com/office/powerpoint/2010/main" val="409972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dirty="0"/>
              <a:t>	</a:t>
            </a:r>
            <a:r>
              <a:rPr lang="en-US" sz="3600" dirty="0"/>
              <a:t>Introduction</a:t>
            </a:r>
          </a:p>
        </p:txBody>
      </p:sp>
      <p:sp>
        <p:nvSpPr>
          <p:cNvPr id="9" name="Content Placeholder 2">
            <a:extLst>
              <a:ext uri="{FF2B5EF4-FFF2-40B4-BE49-F238E27FC236}">
                <a16:creationId xmlns:a16="http://schemas.microsoft.com/office/drawing/2014/main" id="{E716A188-402E-4BF9-AC45-5F13B7569B0C}"/>
              </a:ext>
            </a:extLst>
          </p:cNvPr>
          <p:cNvSpPr txBox="1">
            <a:spLocks/>
          </p:cNvSpPr>
          <p:nvPr/>
        </p:nvSpPr>
        <p:spPr>
          <a:xfrm>
            <a:off x="520508" y="1445270"/>
            <a:ext cx="11273883" cy="493122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30 years of working with Informix products</a:t>
            </a:r>
          </a:p>
          <a:p>
            <a:r>
              <a:rPr lang="en-US" altLang="en-US" dirty="0"/>
              <a:t>26 years as an Informix DBA</a:t>
            </a:r>
          </a:p>
          <a:p>
            <a:r>
              <a:rPr lang="en-US" altLang="en-US" dirty="0"/>
              <a:t>IBM Champion</a:t>
            </a:r>
          </a:p>
          <a:p>
            <a:r>
              <a:rPr lang="en-US" altLang="en-US" dirty="0"/>
              <a:t>I run the Chicago IIUG User Group</a:t>
            </a:r>
          </a:p>
          <a:p>
            <a:r>
              <a:rPr lang="en-US" altLang="en-US" dirty="0"/>
              <a:t>Worked for Informix for 5 years 1996 – 2001</a:t>
            </a:r>
          </a:p>
          <a:p>
            <a:r>
              <a:rPr lang="en-US" altLang="en-US" dirty="0"/>
              <a:t>Certified Informix DBA</a:t>
            </a:r>
          </a:p>
          <a:p>
            <a:r>
              <a:rPr lang="en-US" altLang="en-US" dirty="0"/>
              <a:t>Started my own company in 2001 specializing in Informix Database Administration consulting</a:t>
            </a:r>
          </a:p>
          <a:p>
            <a:r>
              <a:rPr lang="en-US" altLang="en-US" dirty="0"/>
              <a:t>IBM Business Partner</a:t>
            </a:r>
          </a:p>
          <a:p>
            <a:r>
              <a:rPr lang="en-US" altLang="en-US" dirty="0"/>
              <a:t>OLTP and Data warehouse systems</a:t>
            </a:r>
          </a:p>
          <a:p>
            <a:r>
              <a:rPr lang="en-US" altLang="en-US" dirty="0"/>
              <a:t>Informix 4 thru 14.10</a:t>
            </a:r>
          </a:p>
        </p:txBody>
      </p:sp>
    </p:spTree>
    <p:extLst>
      <p:ext uri="{BB962C8B-B14F-4D97-AF65-F5344CB8AC3E}">
        <p14:creationId xmlns:p14="http://schemas.microsoft.com/office/powerpoint/2010/main" val="1658526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923330"/>
          </a:xfrm>
          <a:prstGeom prst="rect">
            <a:avLst/>
          </a:prstGeom>
          <a:noFill/>
        </p:spPr>
        <p:txBody>
          <a:bodyPr wrap="square" rtlCol="0">
            <a:spAutoFit/>
          </a:bodyPr>
          <a:lstStyle/>
          <a:p>
            <a:pPr algn="ctr"/>
            <a:r>
              <a:rPr lang="en-US" sz="3600" spc="-1" dirty="0">
                <a:solidFill>
                  <a:srgbClr val="000000"/>
                </a:solidFill>
                <a:uFill>
                  <a:solidFill>
                    <a:srgbClr val="FFFFFF"/>
                  </a:solidFill>
                </a:uFill>
                <a:latin typeface="Arial"/>
              </a:rPr>
              <a:t>Tracing SQL in Informix</a:t>
            </a:r>
          </a:p>
          <a:p>
            <a:pPr algn="ctr"/>
            <a:r>
              <a:rPr lang="en-US" dirty="0"/>
              <a:t>	</a:t>
            </a:r>
          </a:p>
        </p:txBody>
      </p:sp>
      <p:sp>
        <p:nvSpPr>
          <p:cNvPr id="9" name="Rectangle 8">
            <a:extLst>
              <a:ext uri="{FF2B5EF4-FFF2-40B4-BE49-F238E27FC236}">
                <a16:creationId xmlns:a16="http://schemas.microsoft.com/office/drawing/2014/main" id="{8773D85B-9DA1-45FB-807F-B50A177BCFE2}"/>
              </a:ext>
            </a:extLst>
          </p:cNvPr>
          <p:cNvSpPr/>
          <p:nvPr/>
        </p:nvSpPr>
        <p:spPr>
          <a:xfrm>
            <a:off x="412595" y="1443841"/>
            <a:ext cx="11229278" cy="4401205"/>
          </a:xfrm>
          <a:prstGeom prst="rect">
            <a:avLst/>
          </a:prstGeom>
        </p:spPr>
        <p:txBody>
          <a:bodyPr wrap="square">
            <a:spAutoFit/>
          </a:bodyPr>
          <a:lstStyle/>
          <a:p>
            <a:pPr>
              <a:buFont typeface="Arial" panose="020B0604020202020204" pitchFamily="34" charset="0"/>
              <a:buNone/>
            </a:pPr>
            <a:r>
              <a:rPr lang="en-US" altLang="en-US" sz="2000" dirty="0"/>
              <a:t>Statement # 94653656:     @ 9df68cb0</a:t>
            </a:r>
          </a:p>
          <a:p>
            <a:endParaRPr lang="en-US" altLang="en-US" sz="2000" dirty="0"/>
          </a:p>
          <a:p>
            <a:pPr>
              <a:buFont typeface="Arial" panose="020B0604020202020204" pitchFamily="34" charset="0"/>
              <a:buNone/>
            </a:pPr>
            <a:r>
              <a:rPr lang="en-US" altLang="en-US" sz="2000" dirty="0"/>
              <a:t> Database:        0x1700002</a:t>
            </a:r>
          </a:p>
          <a:p>
            <a:pPr>
              <a:buFont typeface="Arial" panose="020B0604020202020204" pitchFamily="34" charset="0"/>
              <a:buNone/>
            </a:pPr>
            <a:r>
              <a:rPr lang="en-US" altLang="en-US" sz="2000" dirty="0"/>
              <a:t> Statement text:</a:t>
            </a:r>
          </a:p>
          <a:p>
            <a:pPr>
              <a:buFont typeface="Arial" panose="020B0604020202020204" pitchFamily="34" charset="0"/>
              <a:buNone/>
            </a:pPr>
            <a:r>
              <a:rPr lang="en-US" altLang="en-US" sz="2000" dirty="0"/>
              <a:t>  SELECT * FROM invc_state WHERE seq_nbr = ?</a:t>
            </a:r>
          </a:p>
          <a:p>
            <a:endParaRPr lang="en-US" altLang="en-US" sz="2000" dirty="0"/>
          </a:p>
          <a:p>
            <a:pPr>
              <a:buFont typeface="Arial" panose="020B0604020202020204" pitchFamily="34" charset="0"/>
              <a:buNone/>
            </a:pPr>
            <a:r>
              <a:rPr lang="en-US" altLang="en-US" sz="2000" dirty="0"/>
              <a:t> Iterator/Explain</a:t>
            </a:r>
          </a:p>
          <a:p>
            <a:pPr>
              <a:buFont typeface="Arial" panose="020B0604020202020204" pitchFamily="34" charset="0"/>
              <a:buNone/>
            </a:pPr>
            <a:r>
              <a:rPr lang="en-US" altLang="en-US" sz="2000" dirty="0"/>
              <a:t> ================</a:t>
            </a:r>
          </a:p>
          <a:p>
            <a:pPr>
              <a:buFont typeface="Arial" panose="020B0604020202020204" pitchFamily="34" charset="0"/>
              <a:buNone/>
            </a:pPr>
            <a:r>
              <a:rPr lang="en-US" altLang="en-US" sz="2000" dirty="0"/>
              <a:t>    ID   Left  Right   Est Cost   Est Rows   Num Rows     Type</a:t>
            </a:r>
          </a:p>
          <a:p>
            <a:pPr>
              <a:buFont typeface="Arial" panose="020B0604020202020204" pitchFamily="34" charset="0"/>
              <a:buNone/>
            </a:pPr>
            <a:r>
              <a:rPr lang="en-US" altLang="en-US" sz="2000" dirty="0"/>
              <a:t>     1      0      0               26                 4                  6       Index Scan</a:t>
            </a:r>
          </a:p>
          <a:p>
            <a:pPr>
              <a:buFont typeface="Arial" panose="020B0604020202020204" pitchFamily="34" charset="0"/>
              <a:buNone/>
            </a:pPr>
            <a:endParaRPr lang="en-US" altLang="en-US" sz="2000" dirty="0"/>
          </a:p>
          <a:p>
            <a:pPr>
              <a:buFont typeface="Arial" panose="020B0604020202020204" pitchFamily="34" charset="0"/>
              <a:buNone/>
            </a:pPr>
            <a:r>
              <a:rPr lang="en-US" altLang="en-US" sz="2000" dirty="0"/>
              <a:t> Statement information:</a:t>
            </a:r>
          </a:p>
          <a:p>
            <a:pPr>
              <a:buFont typeface="Arial" panose="020B0604020202020204" pitchFamily="34" charset="0"/>
              <a:buNone/>
            </a:pPr>
            <a:r>
              <a:rPr lang="en-US" altLang="en-US" sz="2000" dirty="0"/>
              <a:t>  Sess_id  User_id  Stmt Type          Finish Time    Run Time</a:t>
            </a:r>
          </a:p>
          <a:p>
            <a:pPr>
              <a:buFont typeface="Arial" panose="020B0604020202020204" pitchFamily="34" charset="0"/>
              <a:buNone/>
            </a:pPr>
            <a:r>
              <a:rPr lang="en-US" altLang="en-US" sz="2000" dirty="0"/>
              <a:t>      7640       1001     SELECT             18:44:20       0.0006</a:t>
            </a:r>
            <a:endParaRPr lang="en-US" sz="2000" dirty="0"/>
          </a:p>
        </p:txBody>
      </p:sp>
    </p:spTree>
    <p:extLst>
      <p:ext uri="{BB962C8B-B14F-4D97-AF65-F5344CB8AC3E}">
        <p14:creationId xmlns:p14="http://schemas.microsoft.com/office/powerpoint/2010/main" val="4162166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923330"/>
          </a:xfrm>
          <a:prstGeom prst="rect">
            <a:avLst/>
          </a:prstGeom>
          <a:noFill/>
        </p:spPr>
        <p:txBody>
          <a:bodyPr wrap="square" rtlCol="0">
            <a:spAutoFit/>
          </a:bodyPr>
          <a:lstStyle/>
          <a:p>
            <a:pPr algn="ctr"/>
            <a:r>
              <a:rPr lang="en-US" sz="3600" spc="-1" dirty="0">
                <a:solidFill>
                  <a:srgbClr val="000000"/>
                </a:solidFill>
                <a:uFill>
                  <a:solidFill>
                    <a:srgbClr val="FFFFFF"/>
                  </a:solidFill>
                </a:uFill>
                <a:latin typeface="Arial"/>
              </a:rPr>
              <a:t>Tracing SQL in Informix</a:t>
            </a:r>
          </a:p>
          <a:p>
            <a:pPr algn="ctr"/>
            <a:r>
              <a:rPr lang="en-US" dirty="0"/>
              <a:t>	</a:t>
            </a:r>
          </a:p>
        </p:txBody>
      </p:sp>
      <p:sp>
        <p:nvSpPr>
          <p:cNvPr id="9" name="Rectangle 8">
            <a:extLst>
              <a:ext uri="{FF2B5EF4-FFF2-40B4-BE49-F238E27FC236}">
                <a16:creationId xmlns:a16="http://schemas.microsoft.com/office/drawing/2014/main" id="{28BFFA57-FB11-4778-8E45-6031308EDA43}"/>
              </a:ext>
            </a:extLst>
          </p:cNvPr>
          <p:cNvSpPr/>
          <p:nvPr/>
        </p:nvSpPr>
        <p:spPr>
          <a:xfrm>
            <a:off x="724032" y="1342998"/>
            <a:ext cx="10487723" cy="5016758"/>
          </a:xfrm>
          <a:prstGeom prst="rect">
            <a:avLst/>
          </a:prstGeom>
        </p:spPr>
        <p:txBody>
          <a:bodyPr wrap="square">
            <a:spAutoFit/>
          </a:bodyPr>
          <a:lstStyle/>
          <a:p>
            <a:pPr>
              <a:buFont typeface="Arial" panose="020B0604020202020204" pitchFamily="34" charset="0"/>
              <a:buNone/>
            </a:pPr>
            <a:r>
              <a:rPr lang="en-US" altLang="en-US" sz="2000" dirty="0"/>
              <a:t>Statement Statistics:</a:t>
            </a:r>
          </a:p>
          <a:p>
            <a:pPr>
              <a:buFont typeface="Arial" panose="020B0604020202020204" pitchFamily="34" charset="0"/>
              <a:buNone/>
            </a:pPr>
            <a:r>
              <a:rPr lang="en-US" altLang="en-US" sz="2000" dirty="0"/>
              <a:t>  Page       Buffer      Read          Buffer         Page      Buffer     Write</a:t>
            </a:r>
          </a:p>
          <a:p>
            <a:pPr>
              <a:buFont typeface="Arial" panose="020B0604020202020204" pitchFamily="34" charset="0"/>
              <a:buNone/>
            </a:pPr>
            <a:r>
              <a:rPr lang="en-US" altLang="en-US" sz="2000" dirty="0"/>
              <a:t>  Read             % Cache    IDX Read   Write           % Cache</a:t>
            </a:r>
          </a:p>
          <a:p>
            <a:pPr>
              <a:buFont typeface="Arial" panose="020B0604020202020204" pitchFamily="34" charset="0"/>
              <a:buNone/>
            </a:pPr>
            <a:r>
              <a:rPr lang="en-US" altLang="en-US" sz="2000" dirty="0"/>
              <a:t>  0                  17          100.00                  0          0             0          0.00</a:t>
            </a:r>
          </a:p>
          <a:p>
            <a:pPr>
              <a:buFont typeface="Arial" panose="020B0604020202020204" pitchFamily="34" charset="0"/>
              <a:buNone/>
            </a:pPr>
            <a:endParaRPr lang="en-US" altLang="en-US" sz="2000" dirty="0"/>
          </a:p>
          <a:p>
            <a:pPr>
              <a:buFont typeface="Arial" panose="020B0604020202020204" pitchFamily="34" charset="0"/>
              <a:buNone/>
            </a:pPr>
            <a:r>
              <a:rPr lang="en-US" altLang="en-US" sz="2000" dirty="0"/>
              <a:t>  Lock                 LK Wait    Log          Num       Disk       Memory</a:t>
            </a:r>
          </a:p>
          <a:p>
            <a:pPr>
              <a:buFont typeface="Arial" panose="020B0604020202020204" pitchFamily="34" charset="0"/>
              <a:buNone/>
            </a:pPr>
            <a:r>
              <a:rPr lang="en-US" altLang="en-US" sz="2000" dirty="0"/>
              <a:t>  Requests   Waits      Time (S)   Space      Sorts           </a:t>
            </a:r>
          </a:p>
          <a:p>
            <a:pPr>
              <a:buFont typeface="Arial" panose="020B0604020202020204" pitchFamily="34" charset="0"/>
              <a:buNone/>
            </a:pPr>
            <a:r>
              <a:rPr lang="en-US" altLang="en-US" sz="2000" dirty="0"/>
              <a:t>          13            0          0.0000     0.000 B       0            0              0</a:t>
            </a:r>
          </a:p>
          <a:p>
            <a:pPr>
              <a:buFont typeface="Arial" panose="020B0604020202020204" pitchFamily="34" charset="0"/>
              <a:buNone/>
            </a:pPr>
            <a:endParaRPr lang="en-US" altLang="en-US" sz="2000" dirty="0"/>
          </a:p>
          <a:p>
            <a:pPr>
              <a:buFont typeface="Arial" panose="020B0604020202020204" pitchFamily="34" charset="0"/>
              <a:buNone/>
            </a:pPr>
            <a:r>
              <a:rPr lang="en-US" altLang="en-US" sz="2000" dirty="0"/>
              <a:t>  Total                  Avg           Max            Avg            I/O Wait     Avg Rows</a:t>
            </a:r>
          </a:p>
          <a:p>
            <a:pPr>
              <a:buFont typeface="Arial" panose="020B0604020202020204" pitchFamily="34" charset="0"/>
              <a:buNone/>
            </a:pPr>
            <a:r>
              <a:rPr lang="en-US" altLang="en-US" sz="2000" dirty="0"/>
              <a:t>  Executions Time (S)   Time (S)   Time (S)     IO Wait      Time (S)     Per Sec</a:t>
            </a:r>
          </a:p>
          <a:p>
            <a:pPr>
              <a:buFont typeface="Arial" panose="020B0604020202020204" pitchFamily="34" charset="0"/>
              <a:buNone/>
            </a:pPr>
            <a:r>
              <a:rPr lang="en-US" altLang="en-US" sz="2000" dirty="0"/>
              <a:t>  7294             6.6040     0.0009      0.0015     0.000000   0.000000   10869.5652</a:t>
            </a:r>
          </a:p>
          <a:p>
            <a:pPr>
              <a:buFont typeface="Arial" panose="020B0604020202020204" pitchFamily="34" charset="0"/>
              <a:buNone/>
            </a:pPr>
            <a:endParaRPr lang="en-US" altLang="en-US" sz="2000" dirty="0"/>
          </a:p>
          <a:p>
            <a:pPr>
              <a:buFont typeface="Arial" panose="020B0604020202020204" pitchFamily="34" charset="0"/>
              <a:buNone/>
            </a:pPr>
            <a:r>
              <a:rPr lang="en-US" altLang="en-US" sz="2000" dirty="0"/>
              <a:t>  Estimated   Actual      SQL        ISAM       Isolation  SQL</a:t>
            </a:r>
          </a:p>
          <a:p>
            <a:pPr>
              <a:buFont typeface="Arial" panose="020B0604020202020204" pitchFamily="34" charset="0"/>
              <a:buNone/>
            </a:pPr>
            <a:r>
              <a:rPr lang="en-US" altLang="en-US" sz="2000" dirty="0"/>
              <a:t>  Cost           Rows    ,    Rows       Error             Level        Memory</a:t>
            </a:r>
          </a:p>
          <a:p>
            <a:pPr>
              <a:buFont typeface="Arial" panose="020B0604020202020204" pitchFamily="34" charset="0"/>
              <a:buNone/>
            </a:pPr>
            <a:r>
              <a:rPr lang="en-US" altLang="en-US" sz="2000" dirty="0"/>
              <a:t>            26                4           6            0              0          LC           13416</a:t>
            </a:r>
          </a:p>
        </p:txBody>
      </p:sp>
    </p:spTree>
    <p:extLst>
      <p:ext uri="{BB962C8B-B14F-4D97-AF65-F5344CB8AC3E}">
        <p14:creationId xmlns:p14="http://schemas.microsoft.com/office/powerpoint/2010/main" val="3271963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dirty="0"/>
              <a:t>	</a:t>
            </a:r>
            <a:r>
              <a:rPr lang="en-US" sz="3600" dirty="0"/>
              <a:t>Tracing SQL in Informix</a:t>
            </a:r>
          </a:p>
        </p:txBody>
      </p:sp>
      <p:sp>
        <p:nvSpPr>
          <p:cNvPr id="10" name="Rectangle 9">
            <a:extLst>
              <a:ext uri="{FF2B5EF4-FFF2-40B4-BE49-F238E27FC236}">
                <a16:creationId xmlns:a16="http://schemas.microsoft.com/office/drawing/2014/main" id="{0EB4826A-B99F-4C75-9E3F-5949CEA8C9E9}"/>
              </a:ext>
            </a:extLst>
          </p:cNvPr>
          <p:cNvSpPr/>
          <p:nvPr/>
        </p:nvSpPr>
        <p:spPr>
          <a:xfrm>
            <a:off x="369849" y="1859780"/>
            <a:ext cx="11452302" cy="3323987"/>
          </a:xfrm>
          <a:prstGeom prst="rect">
            <a:avLst/>
          </a:prstGeom>
        </p:spPr>
        <p:txBody>
          <a:bodyPr wrap="square">
            <a:spAutoFit/>
          </a:bodyPr>
          <a:lstStyle/>
          <a:p>
            <a:r>
              <a:rPr lang="en-US" altLang="en-US" sz="2400" dirty="0"/>
              <a:t>You can also get information on the tracing thru the </a:t>
            </a:r>
            <a:r>
              <a:rPr lang="en-US" altLang="en-US" sz="2400" b="1" u="sng" dirty="0"/>
              <a:t>“syssqltrace” </a:t>
            </a:r>
            <a:r>
              <a:rPr lang="en-US" altLang="en-US" sz="2400" dirty="0"/>
              <a:t>table in the sysmaster database.</a:t>
            </a:r>
          </a:p>
          <a:p>
            <a:pPr lvl="1"/>
            <a:r>
              <a:rPr lang="en-US" altLang="en-US" dirty="0"/>
              <a:t>Ex. {# of queries that ran &gt; 2 seconds)</a:t>
            </a:r>
          </a:p>
          <a:p>
            <a:pPr lvl="1">
              <a:buFont typeface="Arial" panose="020B0604020202020204" pitchFamily="34" charset="0"/>
              <a:buNone/>
            </a:pPr>
            <a:r>
              <a:rPr lang="en-US" altLang="en-US" dirty="0"/>
              <a:t>		     SELECT count(*)</a:t>
            </a:r>
          </a:p>
          <a:p>
            <a:pPr lvl="1">
              <a:buFont typeface="Arial" panose="020B0604020202020204" pitchFamily="34" charset="0"/>
              <a:buNone/>
            </a:pPr>
            <a:r>
              <a:rPr lang="en-US" altLang="en-US" dirty="0"/>
              <a:t>          FROM syssqltrace </a:t>
            </a:r>
          </a:p>
          <a:p>
            <a:pPr lvl="1">
              <a:buFont typeface="Arial" panose="020B0604020202020204" pitchFamily="34" charset="0"/>
              <a:buNone/>
            </a:pPr>
            <a:r>
              <a:rPr lang="en-US" altLang="en-US" dirty="0"/>
              <a:t>          WHERE sql_totaltime &gt; 2;</a:t>
            </a:r>
          </a:p>
          <a:p>
            <a:pPr lvl="1">
              <a:buFont typeface="Arial" panose="020B0604020202020204" pitchFamily="34" charset="0"/>
              <a:buNone/>
            </a:pPr>
            <a:endParaRPr lang="en-US" altLang="en-US" dirty="0"/>
          </a:p>
          <a:p>
            <a:r>
              <a:rPr lang="en-US" altLang="en-US" sz="2400" dirty="0"/>
              <a:t>Another useful table is the </a:t>
            </a:r>
            <a:r>
              <a:rPr lang="en-US" altLang="en-US" sz="2400" b="1" u="sng" dirty="0"/>
              <a:t>“syssqltrace_iter” </a:t>
            </a:r>
            <a:r>
              <a:rPr lang="en-US" altLang="en-US" sz="2400" dirty="0"/>
              <a:t>which gives information in the form of an iteration tree for each SQL.  It allows you to identify which part of the query plan took the most time to run.</a:t>
            </a:r>
          </a:p>
        </p:txBody>
      </p:sp>
    </p:spTree>
    <p:extLst>
      <p:ext uri="{BB962C8B-B14F-4D97-AF65-F5344CB8AC3E}">
        <p14:creationId xmlns:p14="http://schemas.microsoft.com/office/powerpoint/2010/main" val="2416648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Tracing SQL in Informix</a:t>
            </a:r>
            <a:r>
              <a:rPr lang="en-US" dirty="0"/>
              <a:t>	</a:t>
            </a:r>
          </a:p>
        </p:txBody>
      </p:sp>
      <p:sp>
        <p:nvSpPr>
          <p:cNvPr id="9" name="Rectangle 8">
            <a:extLst>
              <a:ext uri="{FF2B5EF4-FFF2-40B4-BE49-F238E27FC236}">
                <a16:creationId xmlns:a16="http://schemas.microsoft.com/office/drawing/2014/main" id="{7A7F1D87-5ECA-478C-B296-00F895BA466C}"/>
              </a:ext>
            </a:extLst>
          </p:cNvPr>
          <p:cNvSpPr/>
          <p:nvPr/>
        </p:nvSpPr>
        <p:spPr>
          <a:xfrm>
            <a:off x="434898" y="1739590"/>
            <a:ext cx="11229278" cy="1754326"/>
          </a:xfrm>
          <a:prstGeom prst="rect">
            <a:avLst/>
          </a:prstGeom>
        </p:spPr>
        <p:txBody>
          <a:bodyPr wrap="square">
            <a:spAutoFit/>
          </a:bodyPr>
          <a:lstStyle/>
          <a:p>
            <a:r>
              <a:rPr lang="en-US" altLang="en-US" dirty="0"/>
              <a:t>You can run the following SQL statement to get the SQL for the ones that have a higher run time than ½ a second.</a:t>
            </a:r>
          </a:p>
          <a:p>
            <a:endParaRPr lang="en-US" altLang="en-US" dirty="0"/>
          </a:p>
          <a:p>
            <a:r>
              <a:rPr lang="en-US" altLang="en-US" dirty="0"/>
              <a:t>	select sql_runtime, sql_statement</a:t>
            </a:r>
          </a:p>
          <a:p>
            <a:r>
              <a:rPr lang="en-US" altLang="en-US" dirty="0"/>
              <a:t>	from sysmaster:syssqltrace</a:t>
            </a:r>
          </a:p>
          <a:p>
            <a:r>
              <a:rPr lang="en-US" altLang="en-US" dirty="0"/>
              <a:t>	where sql_runtime &gt; .5</a:t>
            </a:r>
          </a:p>
          <a:p>
            <a:r>
              <a:rPr lang="en-US" altLang="en-US" dirty="0"/>
              <a:t>	order by 1 desc</a:t>
            </a:r>
          </a:p>
        </p:txBody>
      </p:sp>
    </p:spTree>
    <p:extLst>
      <p:ext uri="{BB962C8B-B14F-4D97-AF65-F5344CB8AC3E}">
        <p14:creationId xmlns:p14="http://schemas.microsoft.com/office/powerpoint/2010/main" val="3005761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270711" y="128768"/>
            <a:ext cx="11773479" cy="646331"/>
          </a:xfrm>
          <a:prstGeom prst="rect">
            <a:avLst/>
          </a:prstGeom>
          <a:noFill/>
        </p:spPr>
        <p:txBody>
          <a:bodyPr wrap="square" rtlCol="0">
            <a:spAutoFit/>
          </a:bodyPr>
          <a:lstStyle/>
          <a:p>
            <a:pPr algn="ctr"/>
            <a:r>
              <a:rPr lang="en-US" sz="3600" dirty="0"/>
              <a:t>Tracing SQL in Informix</a:t>
            </a:r>
            <a:r>
              <a:rPr lang="en-US" dirty="0"/>
              <a:t>	</a:t>
            </a:r>
          </a:p>
        </p:txBody>
      </p:sp>
      <p:sp>
        <p:nvSpPr>
          <p:cNvPr id="9" name="Rectangle 8">
            <a:extLst>
              <a:ext uri="{FF2B5EF4-FFF2-40B4-BE49-F238E27FC236}">
                <a16:creationId xmlns:a16="http://schemas.microsoft.com/office/drawing/2014/main" id="{EAABDE70-98F6-4A07-A1CF-F06185AE95A5}"/>
              </a:ext>
            </a:extLst>
          </p:cNvPr>
          <p:cNvSpPr/>
          <p:nvPr/>
        </p:nvSpPr>
        <p:spPr>
          <a:xfrm>
            <a:off x="711820" y="1305341"/>
            <a:ext cx="11192107" cy="5632311"/>
          </a:xfrm>
          <a:prstGeom prst="rect">
            <a:avLst/>
          </a:prstGeom>
        </p:spPr>
        <p:txBody>
          <a:bodyPr wrap="square">
            <a:spAutoFit/>
          </a:bodyPr>
          <a:lstStyle/>
          <a:p>
            <a:r>
              <a:rPr lang="en-US" altLang="en-US" sz="2400" dirty="0"/>
              <a:t>Here is what the “syssqltrace” table looks like</a:t>
            </a:r>
          </a:p>
          <a:p>
            <a:endParaRPr lang="en-US" altLang="en-US" sz="2400" dirty="0"/>
          </a:p>
          <a:p>
            <a:pPr lvl="2"/>
            <a:r>
              <a:rPr lang="en-US" altLang="en-US" sz="2400" dirty="0"/>
              <a:t>sql_id            9894804</a:t>
            </a:r>
          </a:p>
          <a:p>
            <a:pPr lvl="2"/>
            <a:r>
              <a:rPr lang="en-US" altLang="en-US" sz="2400" dirty="0"/>
              <a:t>sql_address       13746521704</a:t>
            </a:r>
          </a:p>
          <a:p>
            <a:pPr lvl="2"/>
            <a:r>
              <a:rPr lang="en-US" altLang="en-US" sz="2400" dirty="0"/>
              <a:t>sql_sid           26646</a:t>
            </a:r>
          </a:p>
          <a:p>
            <a:pPr lvl="2"/>
            <a:r>
              <a:rPr lang="en-US" altLang="en-US" sz="2400" dirty="0"/>
              <a:t>sql_uid           668</a:t>
            </a:r>
          </a:p>
          <a:p>
            <a:pPr lvl="2"/>
            <a:r>
              <a:rPr lang="en-US" altLang="en-US" sz="2400" dirty="0"/>
              <a:t>sql_stmttype      2</a:t>
            </a:r>
          </a:p>
          <a:p>
            <a:pPr lvl="2"/>
            <a:r>
              <a:rPr lang="en-US" altLang="en-US" sz="2400" dirty="0"/>
              <a:t>sql_stmtname      SELECT</a:t>
            </a:r>
          </a:p>
          <a:p>
            <a:pPr lvl="2"/>
            <a:r>
              <a:rPr lang="en-US" altLang="en-US" sz="2400" dirty="0"/>
              <a:t>sql_finishtime    1396011341</a:t>
            </a:r>
          </a:p>
          <a:p>
            <a:pPr lvl="2"/>
            <a:r>
              <a:rPr lang="en-US" altLang="en-US" sz="2400" dirty="0"/>
              <a:t>sql_begintxtime   301590260</a:t>
            </a:r>
          </a:p>
          <a:p>
            <a:pPr lvl="2"/>
            <a:r>
              <a:rPr lang="en-US" altLang="en-US" sz="2400" dirty="0"/>
              <a:t>sql_runtime       4.7</a:t>
            </a:r>
          </a:p>
          <a:p>
            <a:pPr lvl="2"/>
            <a:r>
              <a:rPr lang="en-US" altLang="en-US" sz="2400" dirty="0"/>
              <a:t>sql_pgreads       0</a:t>
            </a:r>
          </a:p>
          <a:p>
            <a:pPr lvl="2"/>
            <a:r>
              <a:rPr lang="en-US" altLang="en-US" sz="2400" dirty="0"/>
              <a:t>sql_bfreads       5</a:t>
            </a:r>
          </a:p>
          <a:p>
            <a:pPr lvl="2"/>
            <a:r>
              <a:rPr lang="en-US" altLang="en-US" sz="2400" dirty="0"/>
              <a:t>sql_rdcache       100.0000000000</a:t>
            </a:r>
          </a:p>
          <a:p>
            <a:pPr lvl="2"/>
            <a:r>
              <a:rPr lang="en-US" altLang="en-US" sz="2400" dirty="0"/>
              <a:t>sql_bfidxreads    0</a:t>
            </a:r>
          </a:p>
        </p:txBody>
      </p:sp>
    </p:spTree>
    <p:extLst>
      <p:ext uri="{BB962C8B-B14F-4D97-AF65-F5344CB8AC3E}">
        <p14:creationId xmlns:p14="http://schemas.microsoft.com/office/powerpoint/2010/main" val="1191047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174927" y="451934"/>
            <a:ext cx="11773479" cy="646331"/>
          </a:xfrm>
          <a:prstGeom prst="rect">
            <a:avLst/>
          </a:prstGeom>
          <a:noFill/>
        </p:spPr>
        <p:txBody>
          <a:bodyPr wrap="square" rtlCol="0">
            <a:spAutoFit/>
          </a:bodyPr>
          <a:lstStyle/>
          <a:p>
            <a:pPr algn="ctr"/>
            <a:r>
              <a:rPr lang="en-US" dirty="0"/>
              <a:t>	</a:t>
            </a:r>
            <a:r>
              <a:rPr lang="en-US" sz="3600" dirty="0"/>
              <a:t>Tracing SQL in Informix</a:t>
            </a:r>
          </a:p>
        </p:txBody>
      </p:sp>
      <p:sp>
        <p:nvSpPr>
          <p:cNvPr id="9" name="Rectangle 8">
            <a:extLst>
              <a:ext uri="{FF2B5EF4-FFF2-40B4-BE49-F238E27FC236}">
                <a16:creationId xmlns:a16="http://schemas.microsoft.com/office/drawing/2014/main" id="{9FD47FE8-5125-4A79-9BAC-F6FA8EF7FDDE}"/>
              </a:ext>
            </a:extLst>
          </p:cNvPr>
          <p:cNvSpPr/>
          <p:nvPr/>
        </p:nvSpPr>
        <p:spPr>
          <a:xfrm>
            <a:off x="427462" y="1337622"/>
            <a:ext cx="9809357" cy="5632311"/>
          </a:xfrm>
          <a:prstGeom prst="rect">
            <a:avLst/>
          </a:prstGeom>
        </p:spPr>
        <p:txBody>
          <a:bodyPr wrap="square">
            <a:spAutoFit/>
          </a:bodyPr>
          <a:lstStyle/>
          <a:p>
            <a:pPr lvl="2"/>
            <a:r>
              <a:rPr lang="en-US" altLang="en-US" sz="2000" dirty="0"/>
              <a:t>sql_pgwrites      0</a:t>
            </a:r>
          </a:p>
          <a:p>
            <a:pPr lvl="2"/>
            <a:r>
              <a:rPr lang="en-US" altLang="en-US" sz="2000" dirty="0"/>
              <a:t>sql_bfwrites      0</a:t>
            </a:r>
          </a:p>
          <a:p>
            <a:pPr lvl="2"/>
            <a:r>
              <a:rPr lang="en-US" altLang="en-US" sz="2000" dirty="0"/>
              <a:t>sql_wrcache       0.00</a:t>
            </a:r>
          </a:p>
          <a:p>
            <a:pPr lvl="2"/>
            <a:r>
              <a:rPr lang="en-US" altLang="en-US" sz="2000" dirty="0"/>
              <a:t>sql_lockreq       1</a:t>
            </a:r>
          </a:p>
          <a:p>
            <a:pPr lvl="2"/>
            <a:r>
              <a:rPr lang="en-US" altLang="en-US" sz="2000" dirty="0"/>
              <a:t>sql_lockwaits     0</a:t>
            </a:r>
          </a:p>
          <a:p>
            <a:pPr lvl="2"/>
            <a:r>
              <a:rPr lang="en-US" altLang="en-US" sz="2000" dirty="0"/>
              <a:t>sql_lockwttime    0.00</a:t>
            </a:r>
          </a:p>
          <a:p>
            <a:pPr lvl="2"/>
            <a:r>
              <a:rPr lang="en-US" altLang="en-US" sz="2000" dirty="0"/>
              <a:t>sql_logspace      0</a:t>
            </a:r>
          </a:p>
          <a:p>
            <a:pPr lvl="2"/>
            <a:r>
              <a:rPr lang="en-US" altLang="en-US" sz="2000" dirty="0"/>
              <a:t>sql_sorttotal     0</a:t>
            </a:r>
          </a:p>
          <a:p>
            <a:pPr lvl="2"/>
            <a:r>
              <a:rPr lang="en-US" altLang="en-US" sz="2000" dirty="0"/>
              <a:t>sql_sortdisk      0</a:t>
            </a:r>
          </a:p>
          <a:p>
            <a:pPr lvl="2"/>
            <a:r>
              <a:rPr lang="en-US" altLang="en-US" sz="2000" dirty="0"/>
              <a:t>sql_sortmem       0</a:t>
            </a:r>
          </a:p>
          <a:p>
            <a:pPr lvl="2"/>
            <a:r>
              <a:rPr lang="en-US" altLang="en-US" sz="2000" dirty="0"/>
              <a:t>sql_executions    1</a:t>
            </a:r>
          </a:p>
          <a:p>
            <a:pPr lvl="2"/>
            <a:r>
              <a:rPr lang="en-US" altLang="en-US" sz="2000" dirty="0"/>
              <a:t>sql_totaltime     4.7</a:t>
            </a:r>
          </a:p>
          <a:p>
            <a:pPr lvl="2"/>
            <a:r>
              <a:rPr lang="en-US" altLang="en-US" sz="2000" dirty="0"/>
              <a:t>sql_avgtime       4.7</a:t>
            </a:r>
          </a:p>
          <a:p>
            <a:pPr lvl="2"/>
            <a:r>
              <a:rPr lang="en-US" altLang="en-US" sz="2000" dirty="0"/>
              <a:t>sql_maxtime       4.7</a:t>
            </a:r>
          </a:p>
          <a:p>
            <a:pPr lvl="2"/>
            <a:r>
              <a:rPr lang="en-US" altLang="en-US" sz="2000" dirty="0"/>
              <a:t>sql_numiowaits    0</a:t>
            </a:r>
          </a:p>
          <a:p>
            <a:pPr lvl="2"/>
            <a:r>
              <a:rPr lang="en-US" altLang="en-US" sz="2000" dirty="0"/>
              <a:t>sql_avgiowaits    0.00</a:t>
            </a:r>
          </a:p>
          <a:p>
            <a:pPr lvl="2"/>
            <a:r>
              <a:rPr lang="en-US" altLang="en-US" sz="2000" dirty="0"/>
              <a:t>sql_totaliowaits  0.00</a:t>
            </a:r>
          </a:p>
          <a:p>
            <a:pPr lvl="2"/>
            <a:r>
              <a:rPr lang="en-US" altLang="en-US" sz="2000" dirty="0"/>
              <a:t>sql_rowspersec    20898.94078138</a:t>
            </a:r>
          </a:p>
        </p:txBody>
      </p:sp>
    </p:spTree>
    <p:extLst>
      <p:ext uri="{BB962C8B-B14F-4D97-AF65-F5344CB8AC3E}">
        <p14:creationId xmlns:p14="http://schemas.microsoft.com/office/powerpoint/2010/main" val="4229314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Tracing SQL in Informix</a:t>
            </a:r>
            <a:r>
              <a:rPr lang="en-US" dirty="0"/>
              <a:t>	</a:t>
            </a:r>
          </a:p>
        </p:txBody>
      </p:sp>
      <p:sp>
        <p:nvSpPr>
          <p:cNvPr id="9" name="Rectangle 8">
            <a:extLst>
              <a:ext uri="{FF2B5EF4-FFF2-40B4-BE49-F238E27FC236}">
                <a16:creationId xmlns:a16="http://schemas.microsoft.com/office/drawing/2014/main" id="{B74268E6-F9DB-46C2-B276-7A06FAED256D}"/>
              </a:ext>
            </a:extLst>
          </p:cNvPr>
          <p:cNvSpPr/>
          <p:nvPr/>
        </p:nvSpPr>
        <p:spPr>
          <a:xfrm>
            <a:off x="334537" y="1416205"/>
            <a:ext cx="10459843" cy="5355312"/>
          </a:xfrm>
          <a:prstGeom prst="rect">
            <a:avLst/>
          </a:prstGeom>
        </p:spPr>
        <p:txBody>
          <a:bodyPr wrap="square">
            <a:spAutoFit/>
          </a:bodyPr>
          <a:lstStyle/>
          <a:p>
            <a:pPr lvl="2"/>
            <a:r>
              <a:rPr lang="en-US" altLang="en-US" dirty="0"/>
              <a:t>sql_estcost       23</a:t>
            </a:r>
          </a:p>
          <a:p>
            <a:pPr lvl="2"/>
            <a:r>
              <a:rPr lang="en-US" altLang="en-US" dirty="0"/>
              <a:t>sql_estrows       46</a:t>
            </a:r>
          </a:p>
          <a:p>
            <a:pPr lvl="2"/>
            <a:r>
              <a:rPr lang="en-US" altLang="en-US" dirty="0"/>
              <a:t>sql_actualrows    1</a:t>
            </a:r>
          </a:p>
          <a:p>
            <a:pPr lvl="2"/>
            <a:r>
              <a:rPr lang="en-US" altLang="en-US" dirty="0"/>
              <a:t>sql_sqlerror      0</a:t>
            </a:r>
          </a:p>
          <a:p>
            <a:pPr lvl="2"/>
            <a:r>
              <a:rPr lang="en-US" altLang="en-US" dirty="0"/>
              <a:t>sql_isamerror     0</a:t>
            </a:r>
          </a:p>
          <a:p>
            <a:pPr lvl="2"/>
            <a:r>
              <a:rPr lang="en-US" altLang="en-US" dirty="0"/>
              <a:t>sql_isollevel     1</a:t>
            </a:r>
          </a:p>
          <a:p>
            <a:pPr lvl="2"/>
            <a:r>
              <a:rPr lang="en-US" altLang="en-US" dirty="0"/>
              <a:t>sql_sqlmemory     24200</a:t>
            </a:r>
          </a:p>
          <a:p>
            <a:pPr lvl="2"/>
            <a:r>
              <a:rPr lang="en-US" altLang="en-US" dirty="0"/>
              <a:t>sql_numiterators  1</a:t>
            </a:r>
          </a:p>
          <a:p>
            <a:pPr lvl="2"/>
            <a:r>
              <a:rPr lang="en-US" altLang="en-US" dirty="0"/>
              <a:t>sql_database      ir_live2</a:t>
            </a:r>
          </a:p>
          <a:p>
            <a:pPr lvl="2"/>
            <a:r>
              <a:rPr lang="en-US" altLang="en-US" dirty="0"/>
              <a:t>sql_numtables     4</a:t>
            </a:r>
          </a:p>
          <a:p>
            <a:pPr lvl="2"/>
            <a:r>
              <a:rPr lang="en-US" altLang="en-US" dirty="0"/>
              <a:t>sql_tablelist     systables</a:t>
            </a:r>
          </a:p>
          <a:p>
            <a:pPr lvl="2"/>
            <a:r>
              <a:rPr lang="en-US" altLang="en-US" dirty="0"/>
              <a:t>sql_statement     select owner,tabname,tabtype,tabid from informix.systables </a:t>
            </a:r>
          </a:p>
          <a:p>
            <a:pPr lvl="2"/>
            <a:r>
              <a:rPr lang="en-US" altLang="en-US" dirty="0"/>
              <a:t>sql_stmtlen       117</a:t>
            </a:r>
          </a:p>
          <a:p>
            <a:pPr lvl="2"/>
            <a:r>
              <a:rPr lang="en-US" altLang="en-US" dirty="0"/>
              <a:t>sql_stmthash      206750675</a:t>
            </a:r>
          </a:p>
          <a:p>
            <a:pPr lvl="2"/>
            <a:r>
              <a:rPr lang="en-US" altLang="en-US" dirty="0"/>
              <a:t>sql_pdq           0</a:t>
            </a:r>
          </a:p>
          <a:p>
            <a:pPr lvl="2"/>
            <a:r>
              <a:rPr lang="en-US" altLang="en-US" dirty="0"/>
              <a:t>sql_num_hvars     0</a:t>
            </a:r>
          </a:p>
          <a:p>
            <a:pPr lvl="2"/>
            <a:r>
              <a:rPr lang="en-US" altLang="en-US" dirty="0"/>
              <a:t>sql_dbspartnum    10488544</a:t>
            </a:r>
          </a:p>
          <a:p>
            <a:pPr lvl="2"/>
            <a:r>
              <a:rPr lang="en-US" altLang="en-US" dirty="0"/>
              <a:t>sql_aqt           None</a:t>
            </a:r>
          </a:p>
          <a:p>
            <a:pPr lvl="2"/>
            <a:r>
              <a:rPr lang="en-US" altLang="en-US" dirty="0"/>
              <a:t>sql_aqtinfo       -26500</a:t>
            </a:r>
          </a:p>
        </p:txBody>
      </p:sp>
    </p:spTree>
    <p:extLst>
      <p:ext uri="{BB962C8B-B14F-4D97-AF65-F5344CB8AC3E}">
        <p14:creationId xmlns:p14="http://schemas.microsoft.com/office/powerpoint/2010/main" val="3012779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Tracing SQL in Informix</a:t>
            </a:r>
            <a:r>
              <a:rPr lang="en-US" dirty="0"/>
              <a:t>	</a:t>
            </a:r>
          </a:p>
        </p:txBody>
      </p:sp>
      <p:sp>
        <p:nvSpPr>
          <p:cNvPr id="9" name="Rectangle 8">
            <a:extLst>
              <a:ext uri="{FF2B5EF4-FFF2-40B4-BE49-F238E27FC236}">
                <a16:creationId xmlns:a16="http://schemas.microsoft.com/office/drawing/2014/main" id="{EF5585EA-045D-401D-A4B0-58B9B5B0FF53}"/>
              </a:ext>
            </a:extLst>
          </p:cNvPr>
          <p:cNvSpPr/>
          <p:nvPr/>
        </p:nvSpPr>
        <p:spPr>
          <a:xfrm>
            <a:off x="407018" y="1269652"/>
            <a:ext cx="11279459" cy="4401205"/>
          </a:xfrm>
          <a:prstGeom prst="rect">
            <a:avLst/>
          </a:prstGeom>
        </p:spPr>
        <p:txBody>
          <a:bodyPr wrap="square">
            <a:spAutoFit/>
          </a:bodyPr>
          <a:lstStyle/>
          <a:p>
            <a:r>
              <a:rPr lang="en-US" altLang="en-US" sz="2800" dirty="0"/>
              <a:t>You can also save the history of the SQL tracing information.  </a:t>
            </a:r>
            <a:r>
              <a:rPr lang="en-US" altLang="en-US" sz="2800" b="1" dirty="0"/>
              <a:t>NOTE</a:t>
            </a:r>
            <a:r>
              <a:rPr lang="en-US" altLang="en-US" sz="2800" dirty="0"/>
              <a:t>: Caution when using this, it can use a lot of space very quickly.  I had a customer fill a 20 gig dbspace in 24 hours.</a:t>
            </a:r>
          </a:p>
          <a:p>
            <a:pPr>
              <a:buFont typeface="Arial" panose="020B0604020202020204" pitchFamily="34" charset="0"/>
              <a:buNone/>
            </a:pPr>
            <a:endParaRPr lang="en-US" altLang="en-US" sz="2800" dirty="0"/>
          </a:p>
          <a:p>
            <a:r>
              <a:rPr lang="en-US" altLang="en-US" sz="2800" dirty="0"/>
              <a:t>In the Scheduler there is a new task “Save SQL Trace”.</a:t>
            </a:r>
          </a:p>
          <a:p>
            <a:pPr>
              <a:buFont typeface="Arial" panose="020B0604020202020204" pitchFamily="34" charset="0"/>
              <a:buNone/>
            </a:pPr>
            <a:endParaRPr lang="en-US" altLang="en-US" sz="2800" dirty="0"/>
          </a:p>
          <a:p>
            <a:r>
              <a:rPr lang="en-US" altLang="en-US" sz="2800" dirty="0"/>
              <a:t>Information is saved in the following tables in the sysadmin database:</a:t>
            </a:r>
          </a:p>
          <a:p>
            <a:pPr marL="914400" lvl="1" indent="-457200">
              <a:buFont typeface="Arial" panose="020B0604020202020204" pitchFamily="34" charset="0"/>
              <a:buChar char="•"/>
            </a:pPr>
            <a:r>
              <a:rPr lang="en-US" altLang="en-US" sz="2800" dirty="0"/>
              <a:t>mon_syssqltrace	(SQL Statement text and profile info)</a:t>
            </a:r>
          </a:p>
          <a:p>
            <a:pPr marL="914400" lvl="1" indent="-457200">
              <a:buFont typeface="Arial" panose="020B0604020202020204" pitchFamily="34" charset="0"/>
              <a:buChar char="•"/>
            </a:pPr>
            <a:r>
              <a:rPr lang="en-US" altLang="en-US" sz="2800" dirty="0"/>
              <a:t>mon_syssqltrace_info	(SQL Statement tracing setup info)</a:t>
            </a:r>
          </a:p>
          <a:p>
            <a:pPr marL="914400" lvl="1" indent="-457200">
              <a:buFont typeface="Arial" panose="020B0604020202020204" pitchFamily="34" charset="0"/>
              <a:buChar char="•"/>
            </a:pPr>
            <a:r>
              <a:rPr lang="en-US" altLang="en-US" sz="2800" dirty="0"/>
              <a:t>mon_sqltrace_iter	(SQL Statement iterators)</a:t>
            </a:r>
          </a:p>
        </p:txBody>
      </p:sp>
    </p:spTree>
    <p:extLst>
      <p:ext uri="{BB962C8B-B14F-4D97-AF65-F5344CB8AC3E}">
        <p14:creationId xmlns:p14="http://schemas.microsoft.com/office/powerpoint/2010/main" val="2734241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646331"/>
          </a:xfrm>
          <a:prstGeom prst="rect">
            <a:avLst/>
          </a:prstGeom>
          <a:noFill/>
        </p:spPr>
        <p:txBody>
          <a:bodyPr wrap="square" rtlCol="0">
            <a:spAutoFit/>
          </a:bodyPr>
          <a:lstStyle/>
          <a:p>
            <a:pPr algn="ctr"/>
            <a:r>
              <a:rPr lang="en-US" sz="3600" dirty="0"/>
              <a:t>Tracing SQL in Informix</a:t>
            </a: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369332"/>
          </a:xfrm>
          <a:prstGeom prst="rect">
            <a:avLst/>
          </a:prstGeom>
          <a:noFill/>
        </p:spPr>
        <p:txBody>
          <a:bodyPr wrap="square" rtlCol="0">
            <a:spAutoFit/>
          </a:bodyPr>
          <a:lstStyle/>
          <a:p>
            <a:pPr algn="ctr"/>
            <a:r>
              <a:rPr lang="en-US" dirty="0"/>
              <a:t>	</a:t>
            </a:r>
          </a:p>
        </p:txBody>
      </p:sp>
      <p:sp>
        <p:nvSpPr>
          <p:cNvPr id="9" name="Rectangle 8">
            <a:extLst>
              <a:ext uri="{FF2B5EF4-FFF2-40B4-BE49-F238E27FC236}">
                <a16:creationId xmlns:a16="http://schemas.microsoft.com/office/drawing/2014/main" id="{BF0CDCBA-154D-42FD-AD65-9A5E3E982789}"/>
              </a:ext>
            </a:extLst>
          </p:cNvPr>
          <p:cNvSpPr/>
          <p:nvPr/>
        </p:nvSpPr>
        <p:spPr>
          <a:xfrm>
            <a:off x="414454" y="2274849"/>
            <a:ext cx="11363092" cy="3108543"/>
          </a:xfrm>
          <a:prstGeom prst="rect">
            <a:avLst/>
          </a:prstGeom>
        </p:spPr>
        <p:txBody>
          <a:bodyPr wrap="square">
            <a:spAutoFit/>
          </a:bodyPr>
          <a:lstStyle/>
          <a:p>
            <a:r>
              <a:rPr lang="en-US" altLang="en-US" sz="2800" dirty="0"/>
              <a:t>Here is an alternative to saving ALL tracing information.</a:t>
            </a:r>
          </a:p>
          <a:p>
            <a:endParaRPr lang="en-US" altLang="en-US" sz="2800" dirty="0"/>
          </a:p>
          <a:p>
            <a:pPr marL="457200" indent="-457200">
              <a:buFont typeface="Arial" panose="020B0604020202020204" pitchFamily="34" charset="0"/>
              <a:buChar char="•"/>
            </a:pPr>
            <a:r>
              <a:rPr lang="en-US" altLang="en-US" sz="2800" dirty="0"/>
              <a:t>Create a task which saves SQL trace information for SQL’s that have a run time of greater than 10 seconds.</a:t>
            </a:r>
          </a:p>
          <a:p>
            <a:endParaRPr lang="en-US" altLang="en-US" sz="2800" dirty="0"/>
          </a:p>
          <a:p>
            <a:pPr marL="457200" indent="-457200">
              <a:buFont typeface="Arial" panose="020B0604020202020204" pitchFamily="34" charset="0"/>
              <a:buChar char="•"/>
            </a:pPr>
            <a:r>
              <a:rPr lang="en-US" altLang="en-US" sz="2800" dirty="0"/>
              <a:t>This allows you to still trace SQL statements, but only show you the really long running SQL statements</a:t>
            </a:r>
          </a:p>
        </p:txBody>
      </p:sp>
    </p:spTree>
    <p:extLst>
      <p:ext uri="{BB962C8B-B14F-4D97-AF65-F5344CB8AC3E}">
        <p14:creationId xmlns:p14="http://schemas.microsoft.com/office/powerpoint/2010/main" val="4283217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Tracing SQL in Informix</a:t>
            </a:r>
            <a:r>
              <a:rPr lang="en-US" dirty="0"/>
              <a:t>	</a:t>
            </a:r>
          </a:p>
        </p:txBody>
      </p:sp>
      <p:sp>
        <p:nvSpPr>
          <p:cNvPr id="9" name="Rectangle 8">
            <a:extLst>
              <a:ext uri="{FF2B5EF4-FFF2-40B4-BE49-F238E27FC236}">
                <a16:creationId xmlns:a16="http://schemas.microsoft.com/office/drawing/2014/main" id="{64B17C61-08AD-4674-9115-4F09B109B1D4}"/>
              </a:ext>
            </a:extLst>
          </p:cNvPr>
          <p:cNvSpPr/>
          <p:nvPr/>
        </p:nvSpPr>
        <p:spPr>
          <a:xfrm>
            <a:off x="572030" y="1078596"/>
            <a:ext cx="10549054" cy="5878532"/>
          </a:xfrm>
          <a:prstGeom prst="rect">
            <a:avLst/>
          </a:prstGeom>
        </p:spPr>
        <p:txBody>
          <a:bodyPr wrap="square">
            <a:spAutoFit/>
          </a:bodyPr>
          <a:lstStyle/>
          <a:p>
            <a:pPr marL="342900" indent="-342900">
              <a:buFont typeface="Arial" panose="020B0604020202020204" pitchFamily="34" charset="0"/>
              <a:buChar char="•"/>
            </a:pPr>
            <a:r>
              <a:rPr lang="en-US" altLang="en-US" sz="2400" dirty="0"/>
              <a:t>Create a Table to save the SQL Trace information</a:t>
            </a:r>
          </a:p>
          <a:p>
            <a:pPr marL="342900" indent="-342900">
              <a:buFont typeface="Arial" panose="020B0604020202020204" pitchFamily="34" charset="0"/>
              <a:buChar char="•"/>
            </a:pPr>
            <a:r>
              <a:rPr lang="en-US" altLang="en-US" sz="2400" dirty="0"/>
              <a:t>Create a new dbspace to put the table in so that if it does fill up a dbspace it does not affect any other processes.</a:t>
            </a:r>
          </a:p>
          <a:p>
            <a:pPr>
              <a:buFont typeface="Arial" panose="020B0604020202020204" pitchFamily="34" charset="0"/>
              <a:buNone/>
            </a:pPr>
            <a:endParaRPr lang="en-US" altLang="en-US" dirty="0"/>
          </a:p>
          <a:p>
            <a:pPr>
              <a:buFont typeface="Arial" panose="020B0604020202020204" pitchFamily="34" charset="0"/>
              <a:buNone/>
            </a:pPr>
            <a:r>
              <a:rPr lang="en-US" altLang="en-US" dirty="0"/>
              <a:t>		</a:t>
            </a:r>
            <a:r>
              <a:rPr lang="en-US" altLang="en-US" b="1" dirty="0"/>
              <a:t>create raw table "</a:t>
            </a:r>
            <a:r>
              <a:rPr lang="en-US" altLang="en-US" b="1" dirty="0" err="1"/>
              <a:t>informix".save_sqltrace</a:t>
            </a:r>
            <a:endParaRPr lang="en-US" altLang="en-US" b="1" dirty="0"/>
          </a:p>
          <a:p>
            <a:pPr>
              <a:buFont typeface="Arial" panose="020B0604020202020204" pitchFamily="34" charset="0"/>
              <a:buNone/>
            </a:pPr>
            <a:r>
              <a:rPr lang="en-US" altLang="en-US" dirty="0"/>
              <a:t> 		 (</a:t>
            </a:r>
          </a:p>
          <a:p>
            <a:pPr>
              <a:buFont typeface="Arial" panose="020B0604020202020204" pitchFamily="34" charset="0"/>
              <a:buNone/>
            </a:pPr>
            <a:r>
              <a:rPr lang="en-US" altLang="en-US" dirty="0"/>
              <a:t>   		 date_time datetime year to second,</a:t>
            </a:r>
          </a:p>
          <a:p>
            <a:pPr>
              <a:buFont typeface="Arial" panose="020B0604020202020204" pitchFamily="34" charset="0"/>
              <a:buNone/>
            </a:pPr>
            <a:r>
              <a:rPr lang="en-US" altLang="en-US" dirty="0"/>
              <a:t>    		sql_id int8,</a:t>
            </a:r>
          </a:p>
          <a:p>
            <a:pPr>
              <a:buFont typeface="Arial" panose="020B0604020202020204" pitchFamily="34" charset="0"/>
              <a:buNone/>
            </a:pPr>
            <a:r>
              <a:rPr lang="en-US" altLang="en-US" dirty="0"/>
              <a:t>    		sql_runtime float,</a:t>
            </a:r>
          </a:p>
          <a:p>
            <a:pPr>
              <a:buFont typeface="Arial" panose="020B0604020202020204" pitchFamily="34" charset="0"/>
              <a:buNone/>
            </a:pPr>
            <a:r>
              <a:rPr lang="en-US" altLang="en-US" dirty="0"/>
              <a:t>    		sql_sid int8,</a:t>
            </a:r>
          </a:p>
          <a:p>
            <a:pPr>
              <a:buFont typeface="Arial" panose="020B0604020202020204" pitchFamily="34" charset="0"/>
              <a:buNone/>
            </a:pPr>
            <a:r>
              <a:rPr lang="en-US" altLang="en-US" dirty="0"/>
              <a:t>    		sql_uid int8,</a:t>
            </a:r>
          </a:p>
          <a:p>
            <a:pPr>
              <a:buFont typeface="Arial" panose="020B0604020202020204" pitchFamily="34" charset="0"/>
              <a:buNone/>
            </a:pPr>
            <a:r>
              <a:rPr lang="en-US" altLang="en-US" dirty="0"/>
              <a:t>    		sql_statement char(11000),</a:t>
            </a:r>
          </a:p>
          <a:p>
            <a:pPr>
              <a:buFont typeface="Arial" panose="020B0604020202020204" pitchFamily="34" charset="0"/>
              <a:buNone/>
            </a:pPr>
            <a:r>
              <a:rPr lang="en-US" altLang="en-US" dirty="0"/>
              <a:t>   	   	sql_database char(30)</a:t>
            </a:r>
          </a:p>
          <a:p>
            <a:pPr>
              <a:buFont typeface="Arial" panose="020B0604020202020204" pitchFamily="34" charset="0"/>
              <a:buNone/>
            </a:pPr>
            <a:r>
              <a:rPr lang="en-US" altLang="en-US" dirty="0"/>
              <a:t>  		) in sqltrace  extent size 100000 next size 50000 lock mode row;</a:t>
            </a:r>
          </a:p>
          <a:p>
            <a:pPr>
              <a:buFont typeface="Arial" panose="020B0604020202020204" pitchFamily="34" charset="0"/>
              <a:buNone/>
            </a:pPr>
            <a:endParaRPr lang="en-US" altLang="en-US" dirty="0"/>
          </a:p>
          <a:p>
            <a:pPr>
              <a:buFont typeface="Arial" panose="020B0604020202020204" pitchFamily="34" charset="0"/>
              <a:buNone/>
            </a:pPr>
            <a:endParaRPr lang="en-US" altLang="en-US" dirty="0"/>
          </a:p>
          <a:p>
            <a:pPr>
              <a:buFont typeface="Arial" panose="020B0604020202020204" pitchFamily="34" charset="0"/>
              <a:buNone/>
            </a:pPr>
            <a:r>
              <a:rPr lang="en-US" altLang="en-US" dirty="0"/>
              <a:t>		create index "informix".idx_savesql1 on "informix".save_sqltrace (date_time) in sqltrace;</a:t>
            </a:r>
          </a:p>
          <a:p>
            <a:pPr>
              <a:buFont typeface="Arial" panose="020B0604020202020204" pitchFamily="34" charset="0"/>
              <a:buNone/>
            </a:pPr>
            <a:r>
              <a:rPr lang="en-US" altLang="en-US" dirty="0"/>
              <a:t>		create index "informix".idx_savesql2 on "informix".save_sqltrace (sql_runtime) in sqltrace;</a:t>
            </a:r>
          </a:p>
          <a:p>
            <a:pPr>
              <a:buFont typeface="Arial" panose="020B0604020202020204" pitchFamily="34" charset="0"/>
              <a:buNone/>
            </a:pPr>
            <a:r>
              <a:rPr lang="en-US" altLang="en-US" dirty="0"/>
              <a:t>		create index "informix".idx_savesql3 on "informix".save_sqltrace  (sql_id) in sqltrace;</a:t>
            </a:r>
          </a:p>
          <a:p>
            <a:pPr>
              <a:buFont typeface="Arial" panose="020B0604020202020204" pitchFamily="34" charset="0"/>
              <a:buNone/>
            </a:pPr>
            <a:endParaRPr lang="en-US" altLang="en-US" sz="1600" dirty="0"/>
          </a:p>
        </p:txBody>
      </p:sp>
    </p:spTree>
    <p:extLst>
      <p:ext uri="{BB962C8B-B14F-4D97-AF65-F5344CB8AC3E}">
        <p14:creationId xmlns:p14="http://schemas.microsoft.com/office/powerpoint/2010/main" val="1497107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dirty="0"/>
              <a:t>	</a:t>
            </a:r>
            <a:r>
              <a:rPr lang="en-US" sz="3600" dirty="0"/>
              <a:t>Overview</a:t>
            </a:r>
          </a:p>
        </p:txBody>
      </p:sp>
      <p:sp>
        <p:nvSpPr>
          <p:cNvPr id="9" name="Content Placeholder 2">
            <a:extLst>
              <a:ext uri="{FF2B5EF4-FFF2-40B4-BE49-F238E27FC236}">
                <a16:creationId xmlns:a16="http://schemas.microsoft.com/office/drawing/2014/main" id="{57C39CCF-4B35-4EB8-A12D-3696C8C2038A}"/>
              </a:ext>
            </a:extLst>
          </p:cNvPr>
          <p:cNvSpPr txBox="1">
            <a:spLocks/>
          </p:cNvSpPr>
          <p:nvPr/>
        </p:nvSpPr>
        <p:spPr>
          <a:xfrm>
            <a:off x="1346199" y="1667865"/>
            <a:ext cx="9172135" cy="46144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t>Identify Problem SQL Statements</a:t>
            </a:r>
          </a:p>
          <a:p>
            <a:r>
              <a:rPr lang="en-US" altLang="en-US" sz="2000" dirty="0"/>
              <a:t>New features with SQL Statement Cache</a:t>
            </a:r>
          </a:p>
          <a:p>
            <a:r>
              <a:rPr lang="en-US" altLang="en-US" sz="2000" dirty="0"/>
              <a:t>Tracing SQL in Informix</a:t>
            </a:r>
          </a:p>
          <a:p>
            <a:r>
              <a:rPr lang="en-US" altLang="en-US" sz="2000" dirty="0"/>
              <a:t>Options Available with Set Explain &amp; Reading sqexplain output with tuning examples</a:t>
            </a:r>
          </a:p>
          <a:p>
            <a:r>
              <a:rPr lang="en-US" altLang="en-US" sz="2000" dirty="0"/>
              <a:t>Methods to use for Improving SQL Performance</a:t>
            </a:r>
          </a:p>
          <a:p>
            <a:pPr marL="0" indent="0">
              <a:buFont typeface="Arial" panose="020B0604020202020204" pitchFamily="34" charset="0"/>
              <a:buNone/>
            </a:pPr>
            <a:endParaRPr lang="en-US" altLang="en-US" sz="2000" dirty="0"/>
          </a:p>
        </p:txBody>
      </p:sp>
    </p:spTree>
    <p:extLst>
      <p:ext uri="{BB962C8B-B14F-4D97-AF65-F5344CB8AC3E}">
        <p14:creationId xmlns:p14="http://schemas.microsoft.com/office/powerpoint/2010/main" val="1985744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369332"/>
          </a:xfrm>
          <a:prstGeom prst="rect">
            <a:avLst/>
          </a:prstGeom>
          <a:noFill/>
        </p:spPr>
        <p:txBody>
          <a:bodyPr wrap="square" rtlCol="0">
            <a:spAutoFit/>
          </a:bodyPr>
          <a:lstStyle/>
          <a:p>
            <a:pPr algn="ctr"/>
            <a:r>
              <a:rPr lang="en-US" dirty="0"/>
              <a:t>Tracing SQL in Informix	</a:t>
            </a:r>
          </a:p>
        </p:txBody>
      </p:sp>
      <p:sp>
        <p:nvSpPr>
          <p:cNvPr id="9" name="Rectangle 8">
            <a:extLst>
              <a:ext uri="{FF2B5EF4-FFF2-40B4-BE49-F238E27FC236}">
                <a16:creationId xmlns:a16="http://schemas.microsoft.com/office/drawing/2014/main" id="{56BB5943-C9BE-4EEA-A394-9E5931F60DA7}"/>
              </a:ext>
            </a:extLst>
          </p:cNvPr>
          <p:cNvSpPr/>
          <p:nvPr/>
        </p:nvSpPr>
        <p:spPr>
          <a:xfrm>
            <a:off x="349404" y="1258053"/>
            <a:ext cx="11515493" cy="4893647"/>
          </a:xfrm>
          <a:prstGeom prst="rect">
            <a:avLst/>
          </a:prstGeom>
        </p:spPr>
        <p:txBody>
          <a:bodyPr wrap="square">
            <a:spAutoFit/>
          </a:bodyPr>
          <a:lstStyle/>
          <a:p>
            <a:r>
              <a:rPr lang="en-US" altLang="en-US" sz="2400" dirty="0"/>
              <a:t>Here is the information that needs to be inserted into the “ph_task” table to activate the task.</a:t>
            </a:r>
          </a:p>
          <a:p>
            <a:pPr marL="342900" indent="-342900">
              <a:buFont typeface="Arial" panose="020B0604020202020204" pitchFamily="34" charset="0"/>
              <a:buChar char="•"/>
            </a:pPr>
            <a:r>
              <a:rPr lang="en-US" altLang="en-US" sz="2400" dirty="0"/>
              <a:t>In my case I was running it every minute.</a:t>
            </a:r>
          </a:p>
          <a:p>
            <a:pPr marL="342900" indent="-342900">
              <a:buFont typeface="Arial" panose="020B0604020202020204" pitchFamily="34" charset="0"/>
              <a:buChar char="•"/>
            </a:pPr>
            <a:r>
              <a:rPr lang="en-US" altLang="en-US" sz="2400" dirty="0"/>
              <a:t>You will want to see what the shortest time that your trace buffer is and make the frequency the task runs  smaller than that.</a:t>
            </a:r>
          </a:p>
          <a:p>
            <a:pPr>
              <a:buFont typeface="Arial" panose="020B0604020202020204" pitchFamily="34" charset="0"/>
              <a:buNone/>
            </a:pPr>
            <a:endParaRPr lang="en-US" altLang="en-US" sz="2400" dirty="0"/>
          </a:p>
          <a:p>
            <a:pPr>
              <a:buFont typeface="Arial" panose="020B0604020202020204" pitchFamily="34" charset="0"/>
              <a:buNone/>
            </a:pPr>
            <a:r>
              <a:rPr lang="en-US" altLang="en-US" sz="2400" dirty="0"/>
              <a:t>	0|save_trace|Saves SQL Trace when run time greater than set value.|TASK|9251|||sysadmin|insert into save_sqltrace </a:t>
            </a:r>
            <a:r>
              <a:rPr lang="en-US" altLang="en-US" sz="2400" b="1" dirty="0"/>
              <a:t>select current, sql_id, sql_runtime, sql_finishtime, sql_sid, sql_uid, sql_statement, sql_database from sysmaster:syssqltrace where (sql_runtime &gt; 5 and (sql_finishtime &gt; (select max(sql_finishtime) from save_sqltrace)) or (sql_runtime &gt; 5 and ((select count(*) from save_sqltrace) = 0)))</a:t>
            </a:r>
            <a:r>
              <a:rPr lang="en-US" altLang="en-US" sz="2400" dirty="0"/>
              <a:t>;| 30 00:00:00|00:00:00||  0 00:01:00|2014-03-27 14:54:17|9237|0|t|t|t|t|t|t|t|400|PERFORMANCE|t|0|</a:t>
            </a:r>
          </a:p>
        </p:txBody>
      </p:sp>
    </p:spTree>
    <p:extLst>
      <p:ext uri="{BB962C8B-B14F-4D97-AF65-F5344CB8AC3E}">
        <p14:creationId xmlns:p14="http://schemas.microsoft.com/office/powerpoint/2010/main" val="219147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646331"/>
          </a:xfrm>
          <a:prstGeom prst="rect">
            <a:avLst/>
          </a:prstGeom>
          <a:noFill/>
        </p:spPr>
        <p:txBody>
          <a:bodyPr wrap="square" rtlCol="0">
            <a:spAutoFit/>
          </a:bodyPr>
          <a:lstStyle/>
          <a:p>
            <a:pPr algn="ctr"/>
            <a:r>
              <a:rPr lang="en-US" sz="3600" dirty="0"/>
              <a:t>Use Informix HQ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1237027" y="504720"/>
            <a:ext cx="11773479" cy="369332"/>
          </a:xfrm>
          <a:prstGeom prst="rect">
            <a:avLst/>
          </a:prstGeom>
          <a:noFill/>
        </p:spPr>
        <p:txBody>
          <a:bodyPr wrap="square" rtlCol="0">
            <a:spAutoFit/>
          </a:bodyPr>
          <a:lstStyle/>
          <a:p>
            <a:pPr algn="ctr"/>
            <a:r>
              <a:rPr lang="en-US" dirty="0"/>
              <a:t>	</a:t>
            </a:r>
          </a:p>
        </p:txBody>
      </p:sp>
      <p:sp>
        <p:nvSpPr>
          <p:cNvPr id="9" name="Rectangle 8">
            <a:extLst>
              <a:ext uri="{FF2B5EF4-FFF2-40B4-BE49-F238E27FC236}">
                <a16:creationId xmlns:a16="http://schemas.microsoft.com/office/drawing/2014/main" id="{9E8F6A10-7B6D-4B1D-855F-B002FC56CC51}"/>
              </a:ext>
            </a:extLst>
          </p:cNvPr>
          <p:cNvSpPr/>
          <p:nvPr/>
        </p:nvSpPr>
        <p:spPr>
          <a:xfrm>
            <a:off x="1739590" y="1806499"/>
            <a:ext cx="7404410" cy="2246769"/>
          </a:xfrm>
          <a:prstGeom prst="rect">
            <a:avLst/>
          </a:prstGeom>
        </p:spPr>
        <p:txBody>
          <a:bodyPr wrap="square">
            <a:spAutoFit/>
          </a:bodyPr>
          <a:lstStyle/>
          <a:p>
            <a:pPr marL="457200" indent="-457200">
              <a:buFont typeface="Arial" panose="020B0604020202020204" pitchFamily="34" charset="0"/>
              <a:buChar char="•"/>
            </a:pPr>
            <a:r>
              <a:rPr lang="en-US" altLang="en-US" sz="2800" dirty="0"/>
              <a:t>Informix HQ is a new monitoring tool replacing Open Admin Tool.</a:t>
            </a:r>
          </a:p>
          <a:p>
            <a:endParaRPr lang="en-US" altLang="en-US" sz="2800" dirty="0"/>
          </a:p>
          <a:p>
            <a:pPr marL="457200" indent="-457200">
              <a:buFont typeface="Arial" panose="020B0604020202020204" pitchFamily="34" charset="0"/>
              <a:buChar char="•"/>
            </a:pPr>
            <a:r>
              <a:rPr lang="en-US" altLang="en-US" sz="2800" dirty="0"/>
              <a:t>Use Informix HQ to look at session information to see long running SQL.</a:t>
            </a:r>
          </a:p>
        </p:txBody>
      </p:sp>
    </p:spTree>
    <p:extLst>
      <p:ext uri="{BB962C8B-B14F-4D97-AF65-F5344CB8AC3E}">
        <p14:creationId xmlns:p14="http://schemas.microsoft.com/office/powerpoint/2010/main" val="1237192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646331"/>
          </a:xfrm>
          <a:prstGeom prst="rect">
            <a:avLst/>
          </a:prstGeom>
          <a:noFill/>
        </p:spPr>
        <p:txBody>
          <a:bodyPr wrap="square" rtlCol="0">
            <a:spAutoFit/>
          </a:bodyPr>
          <a:lstStyle/>
          <a:p>
            <a:pPr algn="ctr"/>
            <a:r>
              <a:rPr lang="en-US" dirty="0"/>
              <a:t>	</a:t>
            </a:r>
            <a:r>
              <a:rPr lang="en-US" sz="3600" dirty="0"/>
              <a:t>Use Informix HQ</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369332"/>
          </a:xfrm>
          <a:prstGeom prst="rect">
            <a:avLst/>
          </a:prstGeom>
          <a:noFill/>
        </p:spPr>
        <p:txBody>
          <a:bodyPr wrap="square" rtlCol="0">
            <a:spAutoFit/>
          </a:bodyPr>
          <a:lstStyle/>
          <a:p>
            <a:pPr algn="ctr"/>
            <a:r>
              <a:rPr lang="en-US" dirty="0"/>
              <a:t>	</a:t>
            </a:r>
          </a:p>
        </p:txBody>
      </p:sp>
      <p:pic>
        <p:nvPicPr>
          <p:cNvPr id="9" name="Picture 8">
            <a:extLst>
              <a:ext uri="{FF2B5EF4-FFF2-40B4-BE49-F238E27FC236}">
                <a16:creationId xmlns:a16="http://schemas.microsoft.com/office/drawing/2014/main" id="{8DE184E4-E34E-4859-8EF3-452638AC99C3}"/>
              </a:ext>
            </a:extLst>
          </p:cNvPr>
          <p:cNvPicPr/>
          <p:nvPr/>
        </p:nvPicPr>
        <p:blipFill rotWithShape="1">
          <a:blip r:embed="rId5"/>
          <a:srcRect t="14044" r="1147" b="4534"/>
          <a:stretch/>
        </p:blipFill>
        <p:spPr bwMode="auto">
          <a:xfrm>
            <a:off x="911391" y="880283"/>
            <a:ext cx="10685015" cy="59099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1683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80760" y="234760"/>
            <a:ext cx="11773479" cy="646331"/>
          </a:xfrm>
          <a:prstGeom prst="rect">
            <a:avLst/>
          </a:prstGeom>
          <a:noFill/>
        </p:spPr>
        <p:txBody>
          <a:bodyPr wrap="square" rtlCol="0">
            <a:spAutoFit/>
          </a:bodyPr>
          <a:lstStyle/>
          <a:p>
            <a:pPr algn="ctr"/>
            <a:r>
              <a:rPr lang="en-US" dirty="0"/>
              <a:t>	</a:t>
            </a:r>
            <a:r>
              <a:rPr lang="en-US" sz="3600" dirty="0"/>
              <a:t>Use Informix HQ</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9" y="126380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586731" y="419426"/>
            <a:ext cx="11773479" cy="369332"/>
          </a:xfrm>
          <a:prstGeom prst="rect">
            <a:avLst/>
          </a:prstGeom>
          <a:noFill/>
        </p:spPr>
        <p:txBody>
          <a:bodyPr wrap="square" rtlCol="0">
            <a:spAutoFit/>
          </a:bodyPr>
          <a:lstStyle/>
          <a:p>
            <a:pPr algn="ctr"/>
            <a:r>
              <a:rPr lang="en-US" dirty="0"/>
              <a:t>	</a:t>
            </a:r>
          </a:p>
        </p:txBody>
      </p:sp>
      <p:pic>
        <p:nvPicPr>
          <p:cNvPr id="9" name="Picture 8">
            <a:extLst>
              <a:ext uri="{FF2B5EF4-FFF2-40B4-BE49-F238E27FC236}">
                <a16:creationId xmlns:a16="http://schemas.microsoft.com/office/drawing/2014/main" id="{329CB3D9-2218-4FB8-B884-AB1753C5F73B}"/>
              </a:ext>
            </a:extLst>
          </p:cNvPr>
          <p:cNvPicPr/>
          <p:nvPr/>
        </p:nvPicPr>
        <p:blipFill rotWithShape="1">
          <a:blip r:embed="rId5"/>
          <a:srcRect l="535" t="14815" b="5413"/>
          <a:stretch/>
        </p:blipFill>
        <p:spPr bwMode="auto">
          <a:xfrm>
            <a:off x="767859" y="1122218"/>
            <a:ext cx="10856105" cy="54806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0960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646331"/>
          </a:xfrm>
          <a:prstGeom prst="rect">
            <a:avLst/>
          </a:prstGeom>
          <a:noFill/>
        </p:spPr>
        <p:txBody>
          <a:bodyPr wrap="square" rtlCol="0">
            <a:spAutoFit/>
          </a:bodyPr>
          <a:lstStyle/>
          <a:p>
            <a:pPr algn="ctr"/>
            <a:r>
              <a:rPr lang="en-US" dirty="0"/>
              <a:t>	</a:t>
            </a:r>
            <a:r>
              <a:rPr lang="en-US" sz="3600" dirty="0"/>
              <a:t>Options Available with SQEXPLAIN</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369332"/>
          </a:xfrm>
          <a:prstGeom prst="rect">
            <a:avLst/>
          </a:prstGeom>
          <a:noFill/>
        </p:spPr>
        <p:txBody>
          <a:bodyPr wrap="square" rtlCol="0">
            <a:spAutoFit/>
          </a:bodyPr>
          <a:lstStyle/>
          <a:p>
            <a:pPr algn="ctr"/>
            <a:r>
              <a:rPr lang="en-US" dirty="0"/>
              <a:t>	</a:t>
            </a:r>
          </a:p>
        </p:txBody>
      </p:sp>
      <p:sp>
        <p:nvSpPr>
          <p:cNvPr id="9" name="Rectangle 8">
            <a:extLst>
              <a:ext uri="{FF2B5EF4-FFF2-40B4-BE49-F238E27FC236}">
                <a16:creationId xmlns:a16="http://schemas.microsoft.com/office/drawing/2014/main" id="{808F37B1-5C8F-4F14-87F3-9CDB7FC3F96E}"/>
              </a:ext>
            </a:extLst>
          </p:cNvPr>
          <p:cNvSpPr/>
          <p:nvPr/>
        </p:nvSpPr>
        <p:spPr>
          <a:xfrm>
            <a:off x="748144" y="1585364"/>
            <a:ext cx="10737273" cy="3416320"/>
          </a:xfrm>
          <a:prstGeom prst="rect">
            <a:avLst/>
          </a:prstGeom>
        </p:spPr>
        <p:txBody>
          <a:bodyPr wrap="square">
            <a:spAutoFit/>
          </a:bodyPr>
          <a:lstStyle/>
          <a:p>
            <a:r>
              <a:rPr lang="en-US" altLang="en-US" sz="2400" dirty="0"/>
              <a:t>Optimizer Directives – AVOID_EXECUTE</a:t>
            </a:r>
          </a:p>
          <a:p>
            <a:pPr>
              <a:buFont typeface="Arial" panose="020B0604020202020204" pitchFamily="34" charset="0"/>
              <a:buNone/>
            </a:pPr>
            <a:endParaRPr lang="en-US" altLang="en-US" sz="2400" dirty="0"/>
          </a:p>
          <a:p>
            <a:pPr marL="800100" lvl="1" indent="-342900">
              <a:buFont typeface="Arial" panose="020B0604020202020204" pitchFamily="34" charset="0"/>
              <a:buChar char="•"/>
            </a:pPr>
            <a:r>
              <a:rPr lang="en-US" altLang="en-US" sz="2400" dirty="0"/>
              <a:t>Generate query plan without executing SQL, useful for getting query plans for inserts, updates and delete where data is manipulated, but you do not want to change data</a:t>
            </a:r>
          </a:p>
          <a:p>
            <a:pPr lvl="1">
              <a:buFont typeface="Arial" panose="020B0604020202020204" pitchFamily="34" charset="0"/>
              <a:buNone/>
            </a:pPr>
            <a:endParaRPr lang="en-US" altLang="en-US" sz="2400" dirty="0"/>
          </a:p>
          <a:p>
            <a:pPr marL="800100" lvl="1" indent="-342900">
              <a:buFont typeface="Arial" panose="020B0604020202020204" pitchFamily="34" charset="0"/>
              <a:buChar char="•"/>
            </a:pPr>
            <a:r>
              <a:rPr lang="en-US" altLang="en-US" sz="2400" dirty="0"/>
              <a:t>Example:</a:t>
            </a:r>
          </a:p>
          <a:p>
            <a:pPr lvl="2"/>
            <a:r>
              <a:rPr lang="en-US" altLang="en-US" sz="2400" dirty="0"/>
              <a:t>set explain on AVOID_EXECUTE;</a:t>
            </a:r>
          </a:p>
          <a:p>
            <a:pPr lvl="2"/>
            <a:r>
              <a:rPr lang="en-US" altLang="en-US" sz="2400" dirty="0"/>
              <a:t>SQL Statement</a:t>
            </a:r>
          </a:p>
        </p:txBody>
      </p:sp>
    </p:spTree>
    <p:extLst>
      <p:ext uri="{BB962C8B-B14F-4D97-AF65-F5344CB8AC3E}">
        <p14:creationId xmlns:p14="http://schemas.microsoft.com/office/powerpoint/2010/main" val="88655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646331"/>
          </a:xfrm>
          <a:prstGeom prst="rect">
            <a:avLst/>
          </a:prstGeom>
          <a:noFill/>
        </p:spPr>
        <p:txBody>
          <a:bodyPr wrap="square" rtlCol="0">
            <a:spAutoFit/>
          </a:bodyPr>
          <a:lstStyle/>
          <a:p>
            <a:pPr algn="ctr"/>
            <a:r>
              <a:rPr lang="en-US" dirty="0"/>
              <a:t>	</a:t>
            </a:r>
            <a:r>
              <a:rPr lang="en-US" sz="3600" dirty="0"/>
              <a:t>Options Available with Set Explain</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935577" y="451934"/>
            <a:ext cx="11773479" cy="369332"/>
          </a:xfrm>
          <a:prstGeom prst="rect">
            <a:avLst/>
          </a:prstGeom>
          <a:noFill/>
        </p:spPr>
        <p:txBody>
          <a:bodyPr wrap="square" rtlCol="0">
            <a:spAutoFit/>
          </a:bodyPr>
          <a:lstStyle/>
          <a:p>
            <a:pPr algn="ctr"/>
            <a:r>
              <a:rPr lang="en-US" dirty="0"/>
              <a:t>	</a:t>
            </a:r>
          </a:p>
        </p:txBody>
      </p:sp>
      <p:sp>
        <p:nvSpPr>
          <p:cNvPr id="9" name="Rectangle 8">
            <a:extLst>
              <a:ext uri="{FF2B5EF4-FFF2-40B4-BE49-F238E27FC236}">
                <a16:creationId xmlns:a16="http://schemas.microsoft.com/office/drawing/2014/main" id="{1266919F-8DC7-480B-B831-6ABC44B1E73F}"/>
              </a:ext>
            </a:extLst>
          </p:cNvPr>
          <p:cNvSpPr/>
          <p:nvPr/>
        </p:nvSpPr>
        <p:spPr>
          <a:xfrm>
            <a:off x="831004" y="1292048"/>
            <a:ext cx="10851118" cy="4893647"/>
          </a:xfrm>
          <a:prstGeom prst="rect">
            <a:avLst/>
          </a:prstGeom>
        </p:spPr>
        <p:txBody>
          <a:bodyPr wrap="square">
            <a:spAutoFit/>
          </a:bodyPr>
          <a:lstStyle/>
          <a:p>
            <a:r>
              <a:rPr lang="en-US" altLang="en-US" sz="2400" dirty="0"/>
              <a:t>Set Explain Enhancements</a:t>
            </a:r>
          </a:p>
          <a:p>
            <a:pPr>
              <a:buFont typeface="Arial" panose="020B0604020202020204" pitchFamily="34" charset="0"/>
              <a:buNone/>
            </a:pPr>
            <a:endParaRPr lang="en-US" altLang="en-US" sz="2400" dirty="0"/>
          </a:p>
          <a:p>
            <a:pPr marL="800100" lvl="1" indent="-342900">
              <a:buFont typeface="Arial" panose="020B0604020202020204" pitchFamily="34" charset="0"/>
              <a:buChar char="•"/>
            </a:pPr>
            <a:r>
              <a:rPr lang="en-US" altLang="en-US" sz="2400" dirty="0"/>
              <a:t>You can turn on/off explain statistics thru the onconfig parameter “EXPLAIN_STAT”.</a:t>
            </a:r>
          </a:p>
          <a:p>
            <a:pPr lvl="2"/>
            <a:r>
              <a:rPr lang="en-US" altLang="en-US" sz="2400" dirty="0"/>
              <a:t>0 – Disables the display of query statistics</a:t>
            </a:r>
          </a:p>
          <a:p>
            <a:pPr lvl="2"/>
            <a:r>
              <a:rPr lang="en-US" altLang="en-US" sz="2400" dirty="0"/>
              <a:t>1 – Enables the display of query statistics</a:t>
            </a:r>
          </a:p>
          <a:p>
            <a:pPr lvl="2">
              <a:buFont typeface="Arial" panose="020B0604020202020204" pitchFamily="34" charset="0"/>
              <a:buNone/>
            </a:pPr>
            <a:endParaRPr lang="en-US" altLang="en-US" sz="2400" dirty="0"/>
          </a:p>
          <a:p>
            <a:pPr marL="800100" lvl="1" indent="-342900">
              <a:buFont typeface="Arial" panose="020B0604020202020204" pitchFamily="34" charset="0"/>
              <a:buChar char="•"/>
            </a:pPr>
            <a:r>
              <a:rPr lang="en-US" altLang="en-US" sz="2400" dirty="0"/>
              <a:t>You can also set it with the following statement:</a:t>
            </a:r>
          </a:p>
          <a:p>
            <a:pPr lvl="2"/>
            <a:r>
              <a:rPr lang="en-US" altLang="en-US" sz="2400" dirty="0"/>
              <a:t>SET EXPLAIN STATISTICS</a:t>
            </a:r>
          </a:p>
          <a:p>
            <a:pPr lvl="2">
              <a:buFont typeface="Arial" panose="020B0604020202020204" pitchFamily="34" charset="0"/>
              <a:buNone/>
            </a:pPr>
            <a:endParaRPr lang="en-US" altLang="en-US" sz="2400" dirty="0"/>
          </a:p>
          <a:p>
            <a:pPr marL="800100" lvl="1" indent="-342900">
              <a:buFont typeface="Arial" panose="020B0604020202020204" pitchFamily="34" charset="0"/>
              <a:buChar char="•"/>
            </a:pPr>
            <a:r>
              <a:rPr lang="en-US" altLang="en-US" sz="2400" dirty="0"/>
              <a:t>When this is enabled, the inclusion of the “Query Statistics” section in the explain output file.  It shows the query plan’s estimated number of rows and the actual number of rows returned.</a:t>
            </a:r>
          </a:p>
        </p:txBody>
      </p:sp>
    </p:spTree>
    <p:extLst>
      <p:ext uri="{BB962C8B-B14F-4D97-AF65-F5344CB8AC3E}">
        <p14:creationId xmlns:p14="http://schemas.microsoft.com/office/powerpoint/2010/main" val="3044329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270710" y="1182868"/>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Options Available with Set Explain Query Statistics</a:t>
            </a:r>
            <a:r>
              <a:rPr lang="en-US" dirty="0"/>
              <a:t>	</a:t>
            </a:r>
          </a:p>
        </p:txBody>
      </p:sp>
      <p:sp>
        <p:nvSpPr>
          <p:cNvPr id="9" name="Rectangle 8">
            <a:extLst>
              <a:ext uri="{FF2B5EF4-FFF2-40B4-BE49-F238E27FC236}">
                <a16:creationId xmlns:a16="http://schemas.microsoft.com/office/drawing/2014/main" id="{E260F5FE-DA7B-41CC-B99B-085E54E55E44}"/>
              </a:ext>
            </a:extLst>
          </p:cNvPr>
          <p:cNvSpPr/>
          <p:nvPr/>
        </p:nvSpPr>
        <p:spPr>
          <a:xfrm>
            <a:off x="516235" y="1367534"/>
            <a:ext cx="11596254" cy="4893647"/>
          </a:xfrm>
          <a:prstGeom prst="rect">
            <a:avLst/>
          </a:prstGeom>
        </p:spPr>
        <p:txBody>
          <a:bodyPr wrap="square">
            <a:spAutoFit/>
          </a:bodyPr>
          <a:lstStyle/>
          <a:p>
            <a:pPr>
              <a:buFont typeface="Arial" panose="020B0604020202020204" pitchFamily="34" charset="0"/>
              <a:buNone/>
            </a:pPr>
            <a:r>
              <a:rPr lang="en-US" altLang="en-US" sz="1200" dirty="0"/>
              <a:t>QUERY:</a:t>
            </a:r>
          </a:p>
          <a:p>
            <a:pPr>
              <a:buFont typeface="Arial" panose="020B0604020202020204" pitchFamily="34" charset="0"/>
              <a:buNone/>
            </a:pPr>
            <a:r>
              <a:rPr lang="en-US" altLang="en-US" sz="1200" dirty="0"/>
              <a:t>select *</a:t>
            </a:r>
          </a:p>
          <a:p>
            <a:pPr>
              <a:buFont typeface="Arial" panose="020B0604020202020204" pitchFamily="34" charset="0"/>
              <a:buNone/>
            </a:pPr>
            <a:r>
              <a:rPr lang="en-US" altLang="en-US" sz="1200" dirty="0"/>
              <a:t>from partsupp</a:t>
            </a:r>
          </a:p>
          <a:p>
            <a:pPr>
              <a:buFont typeface="Arial" panose="020B0604020202020204" pitchFamily="34" charset="0"/>
              <a:buNone/>
            </a:pPr>
            <a:r>
              <a:rPr lang="en-US" altLang="en-US" sz="1200" dirty="0"/>
              <a:t>where ps_partkey &gt;= 1 and ps_partkey &lt;= 100 and ps_suppkey &gt;= 0 and ps_suppkey &lt;= 100000 and ps_availqty &gt;= 1000 and ps_availqty &lt;= 1000000</a:t>
            </a:r>
          </a:p>
          <a:p>
            <a:pPr>
              <a:buFont typeface="Arial" panose="020B0604020202020204" pitchFamily="34" charset="0"/>
              <a:buNone/>
            </a:pPr>
            <a:endParaRPr lang="en-US" altLang="en-US" sz="1200" dirty="0"/>
          </a:p>
          <a:p>
            <a:pPr>
              <a:buFont typeface="Arial" panose="020B0604020202020204" pitchFamily="34" charset="0"/>
              <a:buNone/>
            </a:pPr>
            <a:r>
              <a:rPr lang="en-US" altLang="en-US" sz="1200" dirty="0"/>
              <a:t>Estimated Cost: 49</a:t>
            </a:r>
          </a:p>
          <a:p>
            <a:pPr>
              <a:buFont typeface="Arial" panose="020B0604020202020204" pitchFamily="34" charset="0"/>
              <a:buNone/>
            </a:pPr>
            <a:r>
              <a:rPr lang="en-US" altLang="en-US" sz="1200" dirty="0"/>
              <a:t>Estimated # of Rows Returned: 360</a:t>
            </a:r>
          </a:p>
          <a:p>
            <a:pPr>
              <a:buFont typeface="Arial" panose="020B0604020202020204" pitchFamily="34" charset="0"/>
              <a:buNone/>
            </a:pPr>
            <a:endParaRPr lang="en-US" altLang="en-US" sz="1200" dirty="0"/>
          </a:p>
          <a:p>
            <a:pPr>
              <a:buFont typeface="Arial" panose="020B0604020202020204" pitchFamily="34" charset="0"/>
              <a:buNone/>
            </a:pPr>
            <a:r>
              <a:rPr lang="en-US" altLang="en-US" sz="1200" dirty="0"/>
              <a:t>  1) informix.partsupp: INDEX PATH</a:t>
            </a:r>
          </a:p>
          <a:p>
            <a:pPr>
              <a:buFont typeface="Arial" panose="020B0604020202020204" pitchFamily="34" charset="0"/>
              <a:buNone/>
            </a:pPr>
            <a:r>
              <a:rPr lang="en-US" altLang="en-US" sz="1200" dirty="0"/>
              <a:t>    (1) Index Keys: ps_partkey ps_suppkey ps_availqty   (Key-First)  (Serial, fragments: ALL)</a:t>
            </a:r>
          </a:p>
          <a:p>
            <a:pPr>
              <a:buFont typeface="Arial" panose="020B0604020202020204" pitchFamily="34" charset="0"/>
              <a:buNone/>
            </a:pPr>
            <a:r>
              <a:rPr lang="en-US" altLang="en-US" sz="1200" dirty="0"/>
              <a:t>        Lower Index Filter: informix.partsupp.ps_partkey &gt;= 1 AND (informix.partsupp.ps_availqty &gt;= 1000 ) AND (informix.partsupp.ps_suppkey &gt;= 0 ) </a:t>
            </a:r>
          </a:p>
          <a:p>
            <a:pPr>
              <a:buFont typeface="Arial" panose="020B0604020202020204" pitchFamily="34" charset="0"/>
              <a:buNone/>
            </a:pPr>
            <a:r>
              <a:rPr lang="en-US" altLang="en-US" sz="1200" dirty="0"/>
              <a:t>        Upper Index Filter: informix.partsupp.ps_partkey &lt;= 100 AND (informix.partsupp.ps_availqty &lt;= 1000000 ) AND (informix.partsupp.ps_suppkey &lt;=100000 ) </a:t>
            </a:r>
          </a:p>
          <a:p>
            <a:pPr>
              <a:buFont typeface="Arial" panose="020B0604020202020204" pitchFamily="34" charset="0"/>
              <a:buNone/>
            </a:pPr>
            <a:r>
              <a:rPr lang="en-US" altLang="en-US" sz="1200" dirty="0"/>
              <a:t>        Index Key Filters:  (informix.partsupp.ps_availqty &gt;= 1000 ) AND   (informix.partsupp.ps_availqty &lt;= 1000000 ) AND</a:t>
            </a:r>
          </a:p>
          <a:p>
            <a:pPr>
              <a:buFont typeface="Arial" panose="020B0604020202020204" pitchFamily="34" charset="0"/>
              <a:buNone/>
            </a:pPr>
            <a:r>
              <a:rPr lang="en-US" altLang="en-US" sz="1200" dirty="0"/>
              <a:t>                           (informix.partsupp.ps_suppkey &lt;= 100000 ) AND  (informix.partsupp.ps_suppkey &gt;= 0 )</a:t>
            </a:r>
          </a:p>
          <a:p>
            <a:pPr>
              <a:buFont typeface="Arial" panose="020B0604020202020204" pitchFamily="34" charset="0"/>
              <a:buNone/>
            </a:pPr>
            <a:endParaRPr lang="en-US" altLang="en-US" sz="1200" dirty="0"/>
          </a:p>
          <a:p>
            <a:pPr>
              <a:buFont typeface="Arial" panose="020B0604020202020204" pitchFamily="34" charset="0"/>
              <a:buNone/>
            </a:pPr>
            <a:r>
              <a:rPr lang="en-US" altLang="en-US" sz="1200" b="1" dirty="0"/>
              <a:t>Query statistics:</a:t>
            </a:r>
          </a:p>
          <a:p>
            <a:pPr>
              <a:buFont typeface="Arial" panose="020B0604020202020204" pitchFamily="34" charset="0"/>
              <a:buNone/>
            </a:pPr>
            <a:r>
              <a:rPr lang="en-US" altLang="en-US" sz="1200" b="1" dirty="0"/>
              <a:t>-----------------</a:t>
            </a:r>
          </a:p>
          <a:p>
            <a:pPr>
              <a:buFont typeface="Arial" panose="020B0604020202020204" pitchFamily="34" charset="0"/>
              <a:buNone/>
            </a:pPr>
            <a:r>
              <a:rPr lang="en-US" altLang="en-US" sz="1200" b="1" dirty="0"/>
              <a:t>  Table map :</a:t>
            </a:r>
          </a:p>
          <a:p>
            <a:pPr>
              <a:buFont typeface="Arial" panose="020B0604020202020204" pitchFamily="34" charset="0"/>
              <a:buNone/>
            </a:pPr>
            <a:r>
              <a:rPr lang="en-US" altLang="en-US" sz="1200" b="1" dirty="0"/>
              <a:t>  ----------------------------</a:t>
            </a:r>
          </a:p>
          <a:p>
            <a:pPr>
              <a:buFont typeface="Arial" panose="020B0604020202020204" pitchFamily="34" charset="0"/>
              <a:buNone/>
            </a:pPr>
            <a:r>
              <a:rPr lang="en-US" altLang="en-US" sz="1200" b="1" dirty="0"/>
              <a:t>  Internal name     Table name</a:t>
            </a:r>
          </a:p>
          <a:p>
            <a:pPr>
              <a:buFont typeface="Arial" panose="020B0604020202020204" pitchFamily="34" charset="0"/>
              <a:buNone/>
            </a:pPr>
            <a:r>
              <a:rPr lang="en-US" altLang="en-US" sz="1200" b="1" dirty="0"/>
              <a:t>  --------------------------------------</a:t>
            </a:r>
          </a:p>
          <a:p>
            <a:pPr>
              <a:buFont typeface="Arial" panose="020B0604020202020204" pitchFamily="34" charset="0"/>
              <a:buNone/>
            </a:pPr>
            <a:r>
              <a:rPr lang="en-US" altLang="en-US" sz="1200" b="1" dirty="0"/>
              <a:t>  t1                         partsupp</a:t>
            </a:r>
          </a:p>
          <a:p>
            <a:pPr>
              <a:buFont typeface="Arial" panose="020B0604020202020204" pitchFamily="34" charset="0"/>
              <a:buNone/>
            </a:pPr>
            <a:endParaRPr lang="en-US" altLang="en-US" sz="1200" b="1" dirty="0"/>
          </a:p>
          <a:p>
            <a:pPr>
              <a:buFont typeface="Arial" panose="020B0604020202020204" pitchFamily="34" charset="0"/>
              <a:buNone/>
            </a:pPr>
            <a:r>
              <a:rPr lang="en-US" altLang="en-US" sz="1200" b="1" dirty="0"/>
              <a:t>  type     table  rows_prod  est_rows  rows_scan     time       est_cost</a:t>
            </a:r>
          </a:p>
          <a:p>
            <a:pPr>
              <a:buFont typeface="Arial" panose="020B0604020202020204" pitchFamily="34" charset="0"/>
              <a:buNone/>
            </a:pPr>
            <a:r>
              <a:rPr lang="en-US" altLang="en-US" sz="1200" b="1" dirty="0"/>
              <a:t>  ------------------------------------------------------------------------------------------------</a:t>
            </a:r>
          </a:p>
          <a:p>
            <a:pPr>
              <a:buFont typeface="Arial" panose="020B0604020202020204" pitchFamily="34" charset="0"/>
              <a:buNone/>
            </a:pPr>
            <a:r>
              <a:rPr lang="fr-FR" altLang="en-US" sz="1200" b="1" dirty="0"/>
              <a:t>  scan     t1             26           360              26            00:00:00       49      </a:t>
            </a:r>
          </a:p>
        </p:txBody>
      </p:sp>
    </p:spTree>
    <p:extLst>
      <p:ext uri="{BB962C8B-B14F-4D97-AF65-F5344CB8AC3E}">
        <p14:creationId xmlns:p14="http://schemas.microsoft.com/office/powerpoint/2010/main" val="472763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646331"/>
          </a:xfrm>
          <a:prstGeom prst="rect">
            <a:avLst/>
          </a:prstGeom>
          <a:noFill/>
        </p:spPr>
        <p:txBody>
          <a:bodyPr wrap="square" rtlCol="0">
            <a:spAutoFit/>
          </a:bodyPr>
          <a:lstStyle/>
          <a:p>
            <a:pPr algn="ctr"/>
            <a:r>
              <a:rPr lang="en-US" dirty="0"/>
              <a:t>	</a:t>
            </a:r>
            <a:r>
              <a:rPr lang="en-US" sz="3600" dirty="0"/>
              <a:t>Dynamic Set Explain</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369332"/>
          </a:xfrm>
          <a:prstGeom prst="rect">
            <a:avLst/>
          </a:prstGeom>
          <a:noFill/>
        </p:spPr>
        <p:txBody>
          <a:bodyPr wrap="square" rtlCol="0">
            <a:spAutoFit/>
          </a:bodyPr>
          <a:lstStyle/>
          <a:p>
            <a:pPr algn="ctr"/>
            <a:r>
              <a:rPr lang="en-US" dirty="0"/>
              <a:t>	</a:t>
            </a:r>
          </a:p>
        </p:txBody>
      </p:sp>
      <p:sp>
        <p:nvSpPr>
          <p:cNvPr id="9" name="Rectangle 8">
            <a:extLst>
              <a:ext uri="{FF2B5EF4-FFF2-40B4-BE49-F238E27FC236}">
                <a16:creationId xmlns:a16="http://schemas.microsoft.com/office/drawing/2014/main" id="{235D4C45-1EBA-44D7-8CDB-F65E730C03D6}"/>
              </a:ext>
            </a:extLst>
          </p:cNvPr>
          <p:cNvSpPr/>
          <p:nvPr/>
        </p:nvSpPr>
        <p:spPr>
          <a:xfrm>
            <a:off x="717394" y="1483762"/>
            <a:ext cx="10679151" cy="5262979"/>
          </a:xfrm>
          <a:prstGeom prst="rect">
            <a:avLst/>
          </a:prstGeom>
        </p:spPr>
        <p:txBody>
          <a:bodyPr wrap="square">
            <a:spAutoFit/>
          </a:bodyPr>
          <a:lstStyle/>
          <a:p>
            <a:r>
              <a:rPr lang="en-US" altLang="en-US" sz="2400" dirty="0"/>
              <a:t>Dynamically set explain on for a session </a:t>
            </a:r>
          </a:p>
          <a:p>
            <a:pPr>
              <a:buFont typeface="Arial" panose="020B0604020202020204" pitchFamily="34" charset="0"/>
              <a:buNone/>
            </a:pPr>
            <a:r>
              <a:rPr lang="en-US" altLang="en-US" sz="2400" dirty="0"/>
              <a:t>	onmode –Y {session id} {0|1}  	(0 – Off/1 – On)</a:t>
            </a:r>
          </a:p>
          <a:p>
            <a:pPr marL="800100" lvl="1" indent="-342900">
              <a:buFont typeface="Arial" panose="020B0604020202020204" pitchFamily="34" charset="0"/>
              <a:buChar char="•"/>
            </a:pPr>
            <a:r>
              <a:rPr lang="en-US" altLang="en-US" sz="2400" dirty="0"/>
              <a:t>Output is to a file “sqexplain.out.{session id}</a:t>
            </a:r>
          </a:p>
          <a:p>
            <a:pPr marL="800100" lvl="1" indent="-342900">
              <a:buFont typeface="Arial" panose="020B0604020202020204" pitchFamily="34" charset="0"/>
              <a:buChar char="•"/>
            </a:pPr>
            <a:r>
              <a:rPr lang="en-US" altLang="en-US" sz="2400" dirty="0"/>
              <a:t>With Informix 11 there are a couple changes:</a:t>
            </a:r>
          </a:p>
          <a:p>
            <a:pPr lvl="2"/>
            <a:r>
              <a:rPr lang="en-US" altLang="en-US" sz="2400" dirty="0"/>
              <a:t>An additional value “2” (explain without statistics for session, displays query plan only)</a:t>
            </a:r>
          </a:p>
          <a:p>
            <a:pPr lvl="2"/>
            <a:r>
              <a:rPr lang="en-US" altLang="en-US" sz="2400" dirty="0"/>
              <a:t>Also you can specify the file name and directory that you want the explain output to be sent:</a:t>
            </a:r>
          </a:p>
          <a:p>
            <a:pPr lvl="3"/>
            <a:r>
              <a:rPr lang="en-US" altLang="en-US" sz="2400" dirty="0"/>
              <a:t>onmode –Y {session id} {0|1|2} {filename}</a:t>
            </a:r>
          </a:p>
          <a:p>
            <a:pPr lvl="3"/>
            <a:endParaRPr lang="en-US" altLang="en-US" sz="2400" dirty="0"/>
          </a:p>
          <a:p>
            <a:r>
              <a:rPr lang="en-US" altLang="en-US" sz="2400" dirty="0"/>
              <a:t>This is a great feature to allow you to see the SQL statements executed and the explain plan for each SQL statement.  </a:t>
            </a:r>
          </a:p>
          <a:p>
            <a:pPr lvl="1"/>
            <a:r>
              <a:rPr lang="en-US" altLang="en-US" sz="2400" b="1" dirty="0"/>
              <a:t>NOTE</a:t>
            </a:r>
            <a:r>
              <a:rPr lang="en-US" altLang="en-US" sz="2400" dirty="0"/>
              <a:t>: make sure that you only have this turned on for a short period of time, it creates a large file.</a:t>
            </a:r>
          </a:p>
        </p:txBody>
      </p:sp>
    </p:spTree>
    <p:extLst>
      <p:ext uri="{BB962C8B-B14F-4D97-AF65-F5344CB8AC3E}">
        <p14:creationId xmlns:p14="http://schemas.microsoft.com/office/powerpoint/2010/main" val="2296834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18521" y="451934"/>
            <a:ext cx="11773479" cy="646331"/>
          </a:xfrm>
          <a:prstGeom prst="rect">
            <a:avLst/>
          </a:prstGeom>
          <a:noFill/>
        </p:spPr>
        <p:txBody>
          <a:bodyPr wrap="square" rtlCol="0">
            <a:spAutoFit/>
          </a:bodyPr>
          <a:lstStyle/>
          <a:p>
            <a:pPr algn="ctr"/>
            <a:r>
              <a:rPr lang="en-US" sz="3600" dirty="0"/>
              <a:t>Set Explain Output	</a:t>
            </a:r>
          </a:p>
        </p:txBody>
      </p:sp>
      <p:sp>
        <p:nvSpPr>
          <p:cNvPr id="9" name="Rectangle 8">
            <a:extLst>
              <a:ext uri="{FF2B5EF4-FFF2-40B4-BE49-F238E27FC236}">
                <a16:creationId xmlns:a16="http://schemas.microsoft.com/office/drawing/2014/main" id="{19039770-C024-4B2E-99E9-4750563DA0AB}"/>
              </a:ext>
            </a:extLst>
          </p:cNvPr>
          <p:cNvSpPr/>
          <p:nvPr/>
        </p:nvSpPr>
        <p:spPr>
          <a:xfrm>
            <a:off x="713520" y="1443841"/>
            <a:ext cx="11006411" cy="3785652"/>
          </a:xfrm>
          <a:prstGeom prst="rect">
            <a:avLst/>
          </a:prstGeom>
        </p:spPr>
        <p:txBody>
          <a:bodyPr wrap="square">
            <a:spAutoFit/>
          </a:bodyPr>
          <a:lstStyle/>
          <a:p>
            <a:pPr marL="342900" indent="-342900">
              <a:buFont typeface="Arial" panose="020B0604020202020204" pitchFamily="34" charset="0"/>
              <a:buChar char="•"/>
            </a:pPr>
            <a:r>
              <a:rPr lang="en-US" altLang="en-US" sz="2400" dirty="0"/>
              <a:t>Add “set explain on” before the statement you want to examine</a:t>
            </a:r>
          </a:p>
          <a:p>
            <a:endParaRPr lang="en-US" altLang="en-US" sz="2400" dirty="0"/>
          </a:p>
          <a:p>
            <a:pPr marL="342900" indent="-342900">
              <a:buFont typeface="Arial" panose="020B0604020202020204" pitchFamily="34" charset="0"/>
              <a:buChar char="•"/>
            </a:pPr>
            <a:r>
              <a:rPr lang="en-US" altLang="en-US" sz="2400" dirty="0"/>
              <a:t>You can specify the directory that you want the file to go:</a:t>
            </a:r>
          </a:p>
          <a:p>
            <a:pPr lvl="1"/>
            <a:r>
              <a:rPr lang="en-US" altLang="en-US" sz="2400" dirty="0"/>
              <a:t>set explain file to “filename”</a:t>
            </a:r>
          </a:p>
          <a:p>
            <a:pPr lvl="1">
              <a:buFont typeface="Arial" panose="020B0604020202020204" pitchFamily="34" charset="0"/>
              <a:buNone/>
            </a:pPr>
            <a:endParaRPr lang="en-US" altLang="en-US" sz="2400" dirty="0"/>
          </a:p>
          <a:p>
            <a:pPr marL="342900" indent="-342900">
              <a:buFont typeface="Arial" panose="020B0604020202020204" pitchFamily="34" charset="0"/>
              <a:buChar char="•"/>
            </a:pPr>
            <a:r>
              <a:rPr lang="en-US" altLang="en-US" sz="2400" dirty="0"/>
              <a:t>Review the “set explain” output:</a:t>
            </a:r>
          </a:p>
          <a:p>
            <a:pPr lvl="1"/>
            <a:r>
              <a:rPr lang="en-US" altLang="en-US" sz="2400" dirty="0"/>
              <a:t>UNIX: The file “sqexplain.out” will be generated in the directory that you run the query from</a:t>
            </a:r>
          </a:p>
          <a:p>
            <a:pPr lvl="1"/>
            <a:r>
              <a:rPr lang="en-US" altLang="en-US" sz="2400" dirty="0"/>
              <a:t>Windows: Look for a file “username.out” in the directory on the UNIX server %INFORMIXDIR%\sqexpln</a:t>
            </a:r>
          </a:p>
        </p:txBody>
      </p:sp>
    </p:spTree>
    <p:extLst>
      <p:ext uri="{BB962C8B-B14F-4D97-AF65-F5344CB8AC3E}">
        <p14:creationId xmlns:p14="http://schemas.microsoft.com/office/powerpoint/2010/main" val="2669933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646331"/>
          </a:xfrm>
          <a:prstGeom prst="rect">
            <a:avLst/>
          </a:prstGeom>
          <a:noFill/>
        </p:spPr>
        <p:txBody>
          <a:bodyPr wrap="square" rtlCol="0">
            <a:spAutoFit/>
          </a:bodyPr>
          <a:lstStyle/>
          <a:p>
            <a:pPr algn="ctr"/>
            <a:r>
              <a:rPr lang="en-US" dirty="0"/>
              <a:t>	</a:t>
            </a:r>
            <a:r>
              <a:rPr lang="en-US" sz="3600" dirty="0"/>
              <a:t>Set Explain Output</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1176737" y="456492"/>
            <a:ext cx="11773479" cy="369332"/>
          </a:xfrm>
          <a:prstGeom prst="rect">
            <a:avLst/>
          </a:prstGeom>
          <a:noFill/>
        </p:spPr>
        <p:txBody>
          <a:bodyPr wrap="square" rtlCol="0">
            <a:spAutoFit/>
          </a:bodyPr>
          <a:lstStyle/>
          <a:p>
            <a:pPr algn="ctr"/>
            <a:r>
              <a:rPr lang="en-US" dirty="0"/>
              <a:t>	</a:t>
            </a:r>
          </a:p>
        </p:txBody>
      </p:sp>
      <p:sp>
        <p:nvSpPr>
          <p:cNvPr id="9" name="Rectangle 8">
            <a:extLst>
              <a:ext uri="{FF2B5EF4-FFF2-40B4-BE49-F238E27FC236}">
                <a16:creationId xmlns:a16="http://schemas.microsoft.com/office/drawing/2014/main" id="{17658555-E5AF-4967-AA1A-95CDA57F2719}"/>
              </a:ext>
            </a:extLst>
          </p:cNvPr>
          <p:cNvSpPr/>
          <p:nvPr/>
        </p:nvSpPr>
        <p:spPr>
          <a:xfrm>
            <a:off x="1176737" y="1569047"/>
            <a:ext cx="8341112" cy="4524315"/>
          </a:xfrm>
          <a:prstGeom prst="rect">
            <a:avLst/>
          </a:prstGeom>
        </p:spPr>
        <p:txBody>
          <a:bodyPr wrap="square">
            <a:spAutoFit/>
          </a:bodyPr>
          <a:lstStyle/>
          <a:p>
            <a:r>
              <a:rPr lang="en-US" altLang="en-US" sz="2400" b="1" dirty="0"/>
              <a:t>Query</a:t>
            </a:r>
            <a:r>
              <a:rPr lang="en-US" altLang="en-US" sz="2400" dirty="0"/>
              <a:t> – Displays the executed query and indicates whether “set optimization” was set to high or low</a:t>
            </a:r>
          </a:p>
          <a:p>
            <a:pPr>
              <a:buFont typeface="Arial" panose="020B0604020202020204" pitchFamily="34" charset="0"/>
              <a:buNone/>
            </a:pPr>
            <a:endParaRPr lang="en-US" altLang="en-US" sz="2400" dirty="0"/>
          </a:p>
          <a:p>
            <a:r>
              <a:rPr lang="en-US" altLang="en-US" sz="2400" b="1" dirty="0"/>
              <a:t>Directives Followed</a:t>
            </a:r>
            <a:r>
              <a:rPr lang="en-US" altLang="en-US" sz="2400" dirty="0"/>
              <a:t> – Lists any directives used for the query</a:t>
            </a:r>
          </a:p>
          <a:p>
            <a:pPr>
              <a:buFont typeface="Arial" panose="020B0604020202020204" pitchFamily="34" charset="0"/>
              <a:buNone/>
            </a:pPr>
            <a:endParaRPr lang="en-US" altLang="en-US" sz="2400" dirty="0"/>
          </a:p>
          <a:p>
            <a:r>
              <a:rPr lang="en-US" altLang="en-US" sz="2400" b="1" dirty="0"/>
              <a:t>Estimated Cost</a:t>
            </a:r>
            <a:r>
              <a:rPr lang="en-US" altLang="en-US" sz="2400" dirty="0"/>
              <a:t> – An estimated of the amount of work for the query.  The number does not translate into time.  Only compare to same query not others.</a:t>
            </a:r>
          </a:p>
          <a:p>
            <a:pPr>
              <a:buFont typeface="Arial" panose="020B0604020202020204" pitchFamily="34" charset="0"/>
              <a:buNone/>
            </a:pPr>
            <a:endParaRPr lang="en-US" altLang="en-US" sz="2400" dirty="0"/>
          </a:p>
          <a:p>
            <a:r>
              <a:rPr lang="en-US" altLang="en-US" sz="2400" b="1" dirty="0"/>
              <a:t>Estimated number of rows returned</a:t>
            </a:r>
            <a:r>
              <a:rPr lang="en-US" altLang="en-US" sz="2400" dirty="0"/>
              <a:t> – An estimate of the number of rows returned, number based on information from system catalog tables</a:t>
            </a:r>
          </a:p>
        </p:txBody>
      </p:sp>
    </p:spTree>
    <p:extLst>
      <p:ext uri="{BB962C8B-B14F-4D97-AF65-F5344CB8AC3E}">
        <p14:creationId xmlns:p14="http://schemas.microsoft.com/office/powerpoint/2010/main" val="1062966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825045" y="451934"/>
            <a:ext cx="11773479" cy="923330"/>
          </a:xfrm>
          <a:prstGeom prst="rect">
            <a:avLst/>
          </a:prstGeom>
          <a:noFill/>
        </p:spPr>
        <p:txBody>
          <a:bodyPr wrap="square" rtlCol="0">
            <a:spAutoFit/>
          </a:bodyPr>
          <a:lstStyle/>
          <a:p>
            <a:pPr algn="ctr"/>
            <a:r>
              <a:rPr lang="en-US" sz="3600" spc="-1" dirty="0">
                <a:solidFill>
                  <a:srgbClr val="000000"/>
                </a:solidFill>
                <a:uFill>
                  <a:solidFill>
                    <a:srgbClr val="FFFFFF"/>
                  </a:solidFill>
                </a:uFill>
                <a:latin typeface="Arial"/>
              </a:rPr>
              <a:t>Identify Problem SQL Statements</a:t>
            </a:r>
          </a:p>
          <a:p>
            <a:pPr algn="ctr"/>
            <a:r>
              <a:rPr lang="en-US" dirty="0"/>
              <a:t>	</a:t>
            </a:r>
          </a:p>
        </p:txBody>
      </p:sp>
      <p:sp>
        <p:nvSpPr>
          <p:cNvPr id="10" name="Rectangle 9">
            <a:extLst>
              <a:ext uri="{FF2B5EF4-FFF2-40B4-BE49-F238E27FC236}">
                <a16:creationId xmlns:a16="http://schemas.microsoft.com/office/drawing/2014/main" id="{2AC55FE1-84C4-4162-8143-EC29041B22FB}"/>
              </a:ext>
            </a:extLst>
          </p:cNvPr>
          <p:cNvSpPr/>
          <p:nvPr/>
        </p:nvSpPr>
        <p:spPr>
          <a:xfrm>
            <a:off x="1129989" y="1907059"/>
            <a:ext cx="9541727" cy="3877985"/>
          </a:xfrm>
          <a:prstGeom prst="rect">
            <a:avLst/>
          </a:prstGeom>
        </p:spPr>
        <p:txBody>
          <a:bodyPr wrap="square">
            <a:spAutoFit/>
          </a:bodyPr>
          <a:lstStyle/>
          <a:p>
            <a:r>
              <a:rPr lang="en-US" altLang="en-US" sz="2200" dirty="0"/>
              <a:t>First you have to identify what SQL statements are the culprits in causing performance issues</a:t>
            </a:r>
          </a:p>
          <a:p>
            <a:endParaRPr lang="en-US" altLang="en-US" sz="2200" dirty="0"/>
          </a:p>
          <a:p>
            <a:pPr marL="800100" lvl="1" indent="-342900">
              <a:buFont typeface="Arial" panose="020B0604020202020204" pitchFamily="34" charset="0"/>
              <a:buChar char="•"/>
            </a:pPr>
            <a:r>
              <a:rPr lang="en-US" altLang="en-US" sz="2000" dirty="0"/>
              <a:t>Use “onstat –g ntt” to identify the last time read/writes occurred</a:t>
            </a:r>
          </a:p>
          <a:p>
            <a:pPr marL="800100" lvl="1" indent="-342900">
              <a:buFont typeface="Arial" panose="020B0604020202020204" pitchFamily="34" charset="0"/>
              <a:buChar char="•"/>
            </a:pPr>
            <a:r>
              <a:rPr lang="en-US" altLang="en-US" sz="2000" dirty="0"/>
              <a:t>Gather slow SQL statements from onstats, Informix HQ, OAT and 3</a:t>
            </a:r>
            <a:r>
              <a:rPr lang="en-US" altLang="en-US" sz="2000" baseline="30000" dirty="0"/>
              <a:t>rd</a:t>
            </a:r>
            <a:r>
              <a:rPr lang="en-US" altLang="en-US" sz="2000" dirty="0"/>
              <a:t> party tools like Server Studio.</a:t>
            </a:r>
          </a:p>
          <a:p>
            <a:pPr marL="800100" lvl="1" indent="-342900">
              <a:buFont typeface="Arial" panose="020B0604020202020204" pitchFamily="34" charset="0"/>
              <a:buChar char="•"/>
            </a:pPr>
            <a:r>
              <a:rPr lang="en-US" altLang="en-US" sz="2000" dirty="0"/>
              <a:t>Look at how many times SQL statements have been executed using SQL Statement Cache (onstat –g ssc)</a:t>
            </a:r>
          </a:p>
          <a:p>
            <a:pPr marL="800100" lvl="1" indent="-342900">
              <a:buFont typeface="Arial" panose="020B0604020202020204" pitchFamily="34" charset="0"/>
              <a:buChar char="•"/>
            </a:pPr>
            <a:r>
              <a:rPr lang="en-US" altLang="en-US" sz="2000" dirty="0"/>
              <a:t>Informix tracing feature (SQLTRACE)</a:t>
            </a:r>
          </a:p>
          <a:p>
            <a:pPr marL="800100" lvl="1" indent="-342900">
              <a:buFont typeface="Arial" panose="020B0604020202020204" pitchFamily="34" charset="0"/>
              <a:buChar char="•"/>
            </a:pPr>
            <a:r>
              <a:rPr lang="en-US" altLang="en-US" sz="2000" dirty="0"/>
              <a:t>Review with developers known problem areas in the application</a:t>
            </a:r>
          </a:p>
          <a:p>
            <a:pPr marL="800100" lvl="1" indent="-342900">
              <a:buFont typeface="Arial" panose="020B0604020202020204" pitchFamily="34" charset="0"/>
              <a:buChar char="•"/>
            </a:pPr>
            <a:r>
              <a:rPr lang="en-US" altLang="en-US" sz="2000" dirty="0"/>
              <a:t>Verify update statistics are current</a:t>
            </a:r>
          </a:p>
          <a:p>
            <a:pPr marL="800100" lvl="1" indent="-342900">
              <a:buFont typeface="Arial" panose="020B0604020202020204" pitchFamily="34" charset="0"/>
              <a:buChar char="•"/>
            </a:pPr>
            <a:r>
              <a:rPr lang="en-US" altLang="en-US" sz="2000" dirty="0"/>
              <a:t>Review what tables/indexes have the most reads</a:t>
            </a:r>
          </a:p>
        </p:txBody>
      </p:sp>
    </p:spTree>
    <p:extLst>
      <p:ext uri="{BB962C8B-B14F-4D97-AF65-F5344CB8AC3E}">
        <p14:creationId xmlns:p14="http://schemas.microsoft.com/office/powerpoint/2010/main" val="73471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646331"/>
          </a:xfrm>
          <a:prstGeom prst="rect">
            <a:avLst/>
          </a:prstGeom>
          <a:noFill/>
        </p:spPr>
        <p:txBody>
          <a:bodyPr wrap="square" rtlCol="0">
            <a:spAutoFit/>
          </a:bodyPr>
          <a:lstStyle/>
          <a:p>
            <a:pPr algn="ctr"/>
            <a:r>
              <a:rPr lang="en-US" sz="3600" dirty="0"/>
              <a:t>Set Explain Output</a:t>
            </a: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369332"/>
          </a:xfrm>
          <a:prstGeom prst="rect">
            <a:avLst/>
          </a:prstGeom>
          <a:noFill/>
        </p:spPr>
        <p:txBody>
          <a:bodyPr wrap="square" rtlCol="0">
            <a:spAutoFit/>
          </a:bodyPr>
          <a:lstStyle/>
          <a:p>
            <a:pPr algn="ctr"/>
            <a:r>
              <a:rPr lang="en-US" dirty="0"/>
              <a:t>	</a:t>
            </a:r>
          </a:p>
        </p:txBody>
      </p:sp>
      <p:sp>
        <p:nvSpPr>
          <p:cNvPr id="9" name="Rectangle 8">
            <a:extLst>
              <a:ext uri="{FF2B5EF4-FFF2-40B4-BE49-F238E27FC236}">
                <a16:creationId xmlns:a16="http://schemas.microsoft.com/office/drawing/2014/main" id="{4B5507DE-2C37-4919-B525-0A06490DAACD}"/>
              </a:ext>
            </a:extLst>
          </p:cNvPr>
          <p:cNvSpPr/>
          <p:nvPr/>
        </p:nvSpPr>
        <p:spPr>
          <a:xfrm>
            <a:off x="481361" y="1738035"/>
            <a:ext cx="11229278" cy="2308324"/>
          </a:xfrm>
          <a:prstGeom prst="rect">
            <a:avLst/>
          </a:prstGeom>
        </p:spPr>
        <p:txBody>
          <a:bodyPr wrap="square">
            <a:spAutoFit/>
          </a:bodyPr>
          <a:lstStyle/>
          <a:p>
            <a:r>
              <a:rPr lang="en-US" altLang="en-US" sz="2400" b="1" dirty="0"/>
              <a:t>Numbered List</a:t>
            </a:r>
            <a:r>
              <a:rPr lang="en-US" altLang="en-US" sz="2400" dirty="0"/>
              <a:t> – The order in which tables are accessed, followed by the access method (index or sequential scan)</a:t>
            </a:r>
          </a:p>
          <a:p>
            <a:pPr>
              <a:buFont typeface="Arial" panose="020B0604020202020204" pitchFamily="34" charset="0"/>
              <a:buNone/>
            </a:pPr>
            <a:endParaRPr lang="en-US" altLang="en-US" sz="2400" dirty="0"/>
          </a:p>
          <a:p>
            <a:r>
              <a:rPr lang="en-US" altLang="en-US" sz="2400" b="1" dirty="0"/>
              <a:t>Index Keys</a:t>
            </a:r>
            <a:r>
              <a:rPr lang="en-US" altLang="en-US" sz="2400" dirty="0"/>
              <a:t> – The columns used as filters or indexes</a:t>
            </a:r>
          </a:p>
          <a:p>
            <a:pPr>
              <a:buFont typeface="Arial" panose="020B0604020202020204" pitchFamily="34" charset="0"/>
              <a:buNone/>
            </a:pPr>
            <a:endParaRPr lang="en-US" altLang="en-US" sz="2400" dirty="0"/>
          </a:p>
          <a:p>
            <a:r>
              <a:rPr lang="en-US" altLang="en-US" sz="2400" b="1" dirty="0"/>
              <a:t>Query Statistics </a:t>
            </a:r>
            <a:r>
              <a:rPr lang="en-US" altLang="en-US" sz="2400" dirty="0"/>
              <a:t>– Enabled by onconfig parameter “EXPLAIN_STAT”</a:t>
            </a:r>
          </a:p>
        </p:txBody>
      </p:sp>
    </p:spTree>
    <p:extLst>
      <p:ext uri="{BB962C8B-B14F-4D97-AF65-F5344CB8AC3E}">
        <p14:creationId xmlns:p14="http://schemas.microsoft.com/office/powerpoint/2010/main" val="3849041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Examples of Explain Plans</a:t>
            </a:r>
            <a:r>
              <a:rPr lang="en-US" dirty="0"/>
              <a:t>	</a:t>
            </a:r>
          </a:p>
        </p:txBody>
      </p:sp>
      <p:sp>
        <p:nvSpPr>
          <p:cNvPr id="9" name="Rectangle 8">
            <a:extLst>
              <a:ext uri="{FF2B5EF4-FFF2-40B4-BE49-F238E27FC236}">
                <a16:creationId xmlns:a16="http://schemas.microsoft.com/office/drawing/2014/main" id="{F59918BE-C916-443D-97C0-04321DD2E9BA}"/>
              </a:ext>
            </a:extLst>
          </p:cNvPr>
          <p:cNvSpPr/>
          <p:nvPr/>
        </p:nvSpPr>
        <p:spPr>
          <a:xfrm>
            <a:off x="312234" y="1616927"/>
            <a:ext cx="11686478" cy="3970318"/>
          </a:xfrm>
          <a:prstGeom prst="rect">
            <a:avLst/>
          </a:prstGeom>
        </p:spPr>
        <p:txBody>
          <a:bodyPr wrap="square">
            <a:spAutoFit/>
          </a:bodyPr>
          <a:lstStyle/>
          <a:p>
            <a:r>
              <a:rPr lang="en-US" altLang="en-US" sz="2800" dirty="0"/>
              <a:t>The following slides will show tuning of SQL based on the following scenarios:</a:t>
            </a:r>
          </a:p>
          <a:p>
            <a:endParaRPr lang="en-US" altLang="en-US" sz="2800" dirty="0"/>
          </a:p>
          <a:p>
            <a:pPr marL="914400" lvl="1" indent="-457200">
              <a:buFont typeface="Arial" panose="020B0604020202020204" pitchFamily="34" charset="0"/>
              <a:buChar char="•"/>
            </a:pPr>
            <a:r>
              <a:rPr lang="en-US" altLang="en-US" sz="2800" dirty="0"/>
              <a:t>Functions causing index to not be used</a:t>
            </a:r>
          </a:p>
          <a:p>
            <a:pPr marL="914400" lvl="1" indent="-457200">
              <a:buFont typeface="Arial" panose="020B0604020202020204" pitchFamily="34" charset="0"/>
              <a:buChar char="•"/>
            </a:pPr>
            <a:r>
              <a:rPr lang="en-US" altLang="en-US" sz="2800" dirty="0"/>
              <a:t>Criteria from views causing sequential scans</a:t>
            </a:r>
          </a:p>
          <a:p>
            <a:pPr marL="914400" lvl="1" indent="-457200">
              <a:buFont typeface="Arial" panose="020B0604020202020204" pitchFamily="34" charset="0"/>
              <a:buChar char="•"/>
            </a:pPr>
            <a:r>
              <a:rPr lang="en-US" altLang="en-US" sz="2800" dirty="0"/>
              <a:t>Using “in” causes sequential scans</a:t>
            </a:r>
          </a:p>
          <a:p>
            <a:pPr marL="914400" lvl="1" indent="-457200">
              <a:buFont typeface="Arial" panose="020B0604020202020204" pitchFamily="34" charset="0"/>
              <a:buChar char="•"/>
            </a:pPr>
            <a:r>
              <a:rPr lang="en-US" altLang="en-US" sz="2800" dirty="0"/>
              <a:t>Use of Directives</a:t>
            </a:r>
          </a:p>
          <a:p>
            <a:pPr marL="914400" lvl="1" indent="-457200">
              <a:buFont typeface="Arial" panose="020B0604020202020204" pitchFamily="34" charset="0"/>
              <a:buChar char="•"/>
            </a:pPr>
            <a:r>
              <a:rPr lang="en-US" altLang="en-US" sz="2800" dirty="0"/>
              <a:t>Use of substrings in queries</a:t>
            </a:r>
          </a:p>
          <a:p>
            <a:pPr marL="914400" lvl="1" indent="-457200">
              <a:buFont typeface="Arial" panose="020B0604020202020204" pitchFamily="34" charset="0"/>
              <a:buChar char="•"/>
            </a:pPr>
            <a:r>
              <a:rPr lang="en-US" altLang="en-US" sz="2800" dirty="0"/>
              <a:t>Use of functions in queries</a:t>
            </a:r>
          </a:p>
          <a:p>
            <a:pPr marL="914400" lvl="1" indent="-457200">
              <a:buFont typeface="Arial" panose="020B0604020202020204" pitchFamily="34" charset="0"/>
              <a:buChar char="•"/>
            </a:pPr>
            <a:r>
              <a:rPr lang="en-US" altLang="en-US" sz="2800" dirty="0"/>
              <a:t>Using a better index (Creation of new index)</a:t>
            </a:r>
          </a:p>
        </p:txBody>
      </p:sp>
    </p:spTree>
    <p:extLst>
      <p:ext uri="{BB962C8B-B14F-4D97-AF65-F5344CB8AC3E}">
        <p14:creationId xmlns:p14="http://schemas.microsoft.com/office/powerpoint/2010/main" val="2263123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Functions cause index to not be used</a:t>
            </a:r>
            <a:r>
              <a:rPr lang="en-US" dirty="0"/>
              <a:t>	</a:t>
            </a:r>
          </a:p>
        </p:txBody>
      </p:sp>
      <p:sp>
        <p:nvSpPr>
          <p:cNvPr id="9" name="Rectangle 8">
            <a:extLst>
              <a:ext uri="{FF2B5EF4-FFF2-40B4-BE49-F238E27FC236}">
                <a16:creationId xmlns:a16="http://schemas.microsoft.com/office/drawing/2014/main" id="{7D4A5F0F-AADA-420B-B32C-B86E32FE22D5}"/>
              </a:ext>
            </a:extLst>
          </p:cNvPr>
          <p:cNvSpPr/>
          <p:nvPr/>
        </p:nvSpPr>
        <p:spPr>
          <a:xfrm>
            <a:off x="711820" y="1024589"/>
            <a:ext cx="11251581" cy="5194627"/>
          </a:xfrm>
          <a:prstGeom prst="rect">
            <a:avLst/>
          </a:prstGeom>
        </p:spPr>
        <p:txBody>
          <a:bodyPr wrap="square">
            <a:spAutoFit/>
          </a:bodyPr>
          <a:lstStyle/>
          <a:p>
            <a:pPr>
              <a:lnSpc>
                <a:spcPct val="80000"/>
              </a:lnSpc>
              <a:buFont typeface="Arial" panose="020B0604020202020204" pitchFamily="34" charset="0"/>
              <a:buNone/>
            </a:pPr>
            <a:r>
              <a:rPr lang="en-US" altLang="en-US" dirty="0"/>
              <a:t>QUERY:</a:t>
            </a:r>
          </a:p>
          <a:p>
            <a:pPr>
              <a:lnSpc>
                <a:spcPct val="80000"/>
              </a:lnSpc>
              <a:buFont typeface="Arial" panose="020B0604020202020204" pitchFamily="34" charset="0"/>
              <a:buNone/>
            </a:pPr>
            <a:r>
              <a:rPr lang="en-US" altLang="en-US" dirty="0"/>
              <a:t>------</a:t>
            </a:r>
          </a:p>
          <a:p>
            <a:pPr>
              <a:lnSpc>
                <a:spcPct val="80000"/>
              </a:lnSpc>
              <a:buFont typeface="Arial" panose="020B0604020202020204" pitchFamily="34" charset="0"/>
              <a:buNone/>
            </a:pPr>
            <a:r>
              <a:rPr lang="en-US" altLang="en-US" dirty="0"/>
              <a:t>SELECT DISTINCT BUSINESS_UNIT, VOUCHER_ID, INVOICE_ID, GROSS_AMT,</a:t>
            </a:r>
          </a:p>
          <a:p>
            <a:pPr>
              <a:lnSpc>
                <a:spcPct val="80000"/>
              </a:lnSpc>
              <a:buFont typeface="Arial" panose="020B0604020202020204" pitchFamily="34" charset="0"/>
              <a:buNone/>
            </a:pPr>
            <a:r>
              <a:rPr lang="en-US" altLang="en-US" dirty="0"/>
              <a:t>    INVOICE_DT, VENDOR_NAME_SHORT, VENDOR_ID, NAME1, VOUCHER_STYLE,</a:t>
            </a:r>
          </a:p>
          <a:p>
            <a:pPr>
              <a:lnSpc>
                <a:spcPct val="80000"/>
              </a:lnSpc>
              <a:buFont typeface="Arial" panose="020B0604020202020204" pitchFamily="34" charset="0"/>
              <a:buNone/>
            </a:pPr>
            <a:r>
              <a:rPr lang="en-US" altLang="en-US" dirty="0"/>
              <a:t>    ENTRY_STATUS_SRH </a:t>
            </a:r>
          </a:p>
          <a:p>
            <a:pPr>
              <a:lnSpc>
                <a:spcPct val="80000"/>
              </a:lnSpc>
              <a:buFont typeface="Arial" panose="020B0604020202020204" pitchFamily="34" charset="0"/>
              <a:buNone/>
            </a:pPr>
            <a:r>
              <a:rPr lang="en-US" altLang="en-US" dirty="0"/>
              <a:t>FROM PS_VOUCHER_SRCH_VW </a:t>
            </a:r>
          </a:p>
          <a:p>
            <a:pPr>
              <a:lnSpc>
                <a:spcPct val="80000"/>
              </a:lnSpc>
              <a:buFont typeface="Arial" panose="020B0604020202020204" pitchFamily="34" charset="0"/>
              <a:buNone/>
            </a:pPr>
            <a:r>
              <a:rPr lang="en-US" altLang="en-US" dirty="0"/>
              <a:t>WHERE BUSINESS_UNIT=‘GH' </a:t>
            </a:r>
          </a:p>
          <a:p>
            <a:pPr>
              <a:lnSpc>
                <a:spcPct val="80000"/>
              </a:lnSpc>
              <a:buFont typeface="Arial" panose="020B0604020202020204" pitchFamily="34" charset="0"/>
              <a:buNone/>
            </a:pPr>
            <a:r>
              <a:rPr lang="en-US" altLang="en-US" dirty="0"/>
              <a:t>AND </a:t>
            </a:r>
            <a:r>
              <a:rPr lang="en-US" altLang="en-US" b="1" dirty="0"/>
              <a:t>UPPER(INVOICE_ID) LIKE UPPER('KURT') || '%' ESCAPE '\' </a:t>
            </a:r>
          </a:p>
          <a:p>
            <a:pPr>
              <a:lnSpc>
                <a:spcPct val="80000"/>
              </a:lnSpc>
              <a:buFont typeface="Arial" panose="020B0604020202020204" pitchFamily="34" charset="0"/>
              <a:buNone/>
            </a:pPr>
            <a:r>
              <a:rPr lang="en-US" altLang="en-US" dirty="0"/>
              <a:t>ORDER BY INVOICE_ID, BUSINESS_UNIT, VOUCHER_ID DESC FOR READ ONLY</a:t>
            </a:r>
          </a:p>
          <a:p>
            <a:pPr>
              <a:lnSpc>
                <a:spcPct val="80000"/>
              </a:lnSpc>
              <a:buFont typeface="Arial" panose="020B0604020202020204" pitchFamily="34" charset="0"/>
              <a:buNone/>
            </a:pPr>
            <a:endParaRPr lang="en-US" altLang="en-US" dirty="0"/>
          </a:p>
          <a:p>
            <a:pPr>
              <a:lnSpc>
                <a:spcPct val="80000"/>
              </a:lnSpc>
            </a:pPr>
            <a:endParaRPr lang="en-US" altLang="en-US" dirty="0"/>
          </a:p>
          <a:p>
            <a:pPr>
              <a:lnSpc>
                <a:spcPct val="80000"/>
              </a:lnSpc>
              <a:buFont typeface="Arial" panose="020B0604020202020204" pitchFamily="34" charset="0"/>
              <a:buNone/>
            </a:pPr>
            <a:r>
              <a:rPr lang="en-US" altLang="en-US" dirty="0"/>
              <a:t>Estimated Cost: 55943</a:t>
            </a:r>
          </a:p>
          <a:p>
            <a:pPr>
              <a:lnSpc>
                <a:spcPct val="80000"/>
              </a:lnSpc>
              <a:buFont typeface="Arial" panose="020B0604020202020204" pitchFamily="34" charset="0"/>
              <a:buNone/>
            </a:pPr>
            <a:r>
              <a:rPr lang="en-US" altLang="en-US" dirty="0"/>
              <a:t>Estimated # of Rows Returned: 1</a:t>
            </a:r>
          </a:p>
          <a:p>
            <a:pPr>
              <a:lnSpc>
                <a:spcPct val="80000"/>
              </a:lnSpc>
              <a:buFont typeface="Arial" panose="020B0604020202020204" pitchFamily="34" charset="0"/>
              <a:buNone/>
            </a:pPr>
            <a:r>
              <a:rPr lang="en-US" altLang="en-US" dirty="0"/>
              <a:t>Temporary Files Required For: Order By  </a:t>
            </a:r>
          </a:p>
          <a:p>
            <a:pPr>
              <a:lnSpc>
                <a:spcPct val="80000"/>
              </a:lnSpc>
            </a:pPr>
            <a:endParaRPr lang="en-US" altLang="en-US" dirty="0"/>
          </a:p>
          <a:p>
            <a:pPr>
              <a:lnSpc>
                <a:spcPct val="80000"/>
              </a:lnSpc>
              <a:buFont typeface="Arial" panose="020B0604020202020204" pitchFamily="34" charset="0"/>
              <a:buNone/>
            </a:pPr>
            <a:r>
              <a:rPr lang="en-US" altLang="en-US" b="1" dirty="0"/>
              <a:t>  1) sysadm.ps_vendor: SEQUENTIAL SCAN</a:t>
            </a:r>
          </a:p>
          <a:p>
            <a:pPr>
              <a:lnSpc>
                <a:spcPct val="80000"/>
              </a:lnSpc>
              <a:buFont typeface="Arial" panose="020B0604020202020204" pitchFamily="34" charset="0"/>
              <a:buNone/>
            </a:pPr>
            <a:r>
              <a:rPr lang="en-US" altLang="en-US" dirty="0"/>
              <a:t>  2) sysadm.ps_voucher: INDEX PATH</a:t>
            </a:r>
          </a:p>
          <a:p>
            <a:pPr>
              <a:lnSpc>
                <a:spcPct val="80000"/>
              </a:lnSpc>
              <a:buFont typeface="Arial" panose="020B0604020202020204" pitchFamily="34" charset="0"/>
              <a:buNone/>
            </a:pPr>
            <a:r>
              <a:rPr lang="en-US" altLang="en-US" dirty="0"/>
              <a:t>        Filters: (sysadm.ps_voucher.entry_status IN ('P' , 'R' , 'T' )AND UPPER(sysadm.ps_voucher.invoice_id ) LIKE 'KURT%' ESCAPE '\' ) </a:t>
            </a:r>
          </a:p>
          <a:p>
            <a:pPr>
              <a:lnSpc>
                <a:spcPct val="80000"/>
              </a:lnSpc>
              <a:buFont typeface="Arial" panose="020B0604020202020204" pitchFamily="34" charset="0"/>
              <a:buNone/>
            </a:pPr>
            <a:r>
              <a:rPr lang="en-US" altLang="en-US" dirty="0"/>
              <a:t>    (1) Index Keys: vendor_id vendor_setid business_unit   (Serial, fragments: ALL)</a:t>
            </a:r>
          </a:p>
          <a:p>
            <a:pPr>
              <a:lnSpc>
                <a:spcPct val="80000"/>
              </a:lnSpc>
              <a:buFont typeface="Arial" panose="020B0604020202020204" pitchFamily="34" charset="0"/>
              <a:buNone/>
            </a:pPr>
            <a:r>
              <a:rPr lang="en-US" altLang="en-US" dirty="0"/>
              <a:t>        Lower Index Filter: ((sysadm.ps_voucher.vendor_id = sysadm.ps_vendor.vendor_id AND sysadm.ps_voucher.vendor_setid = sysadm.ps_vendor.setid ) AND sysadm.ps_voucher.business_unit = ‘GH' ) </a:t>
            </a:r>
          </a:p>
          <a:p>
            <a:pPr>
              <a:lnSpc>
                <a:spcPct val="80000"/>
              </a:lnSpc>
              <a:buFont typeface="Arial" panose="020B0604020202020204" pitchFamily="34" charset="0"/>
              <a:buNone/>
            </a:pPr>
            <a:r>
              <a:rPr lang="en-US" altLang="en-US" dirty="0"/>
              <a:t>NESTED LOOP JOIN</a:t>
            </a:r>
          </a:p>
        </p:txBody>
      </p:sp>
    </p:spTree>
    <p:extLst>
      <p:ext uri="{BB962C8B-B14F-4D97-AF65-F5344CB8AC3E}">
        <p14:creationId xmlns:p14="http://schemas.microsoft.com/office/powerpoint/2010/main" val="2678396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dirty="0"/>
              <a:t>	</a:t>
            </a:r>
            <a:r>
              <a:rPr lang="en-US" sz="3600" dirty="0"/>
              <a:t>Resolution: Function causes index to not be used</a:t>
            </a:r>
          </a:p>
        </p:txBody>
      </p:sp>
      <p:sp>
        <p:nvSpPr>
          <p:cNvPr id="9" name="Rectangle 8">
            <a:extLst>
              <a:ext uri="{FF2B5EF4-FFF2-40B4-BE49-F238E27FC236}">
                <a16:creationId xmlns:a16="http://schemas.microsoft.com/office/drawing/2014/main" id="{013B9FE9-261B-4B6A-833A-955D40EC2F35}"/>
              </a:ext>
            </a:extLst>
          </p:cNvPr>
          <p:cNvSpPr/>
          <p:nvPr/>
        </p:nvSpPr>
        <p:spPr>
          <a:xfrm>
            <a:off x="624467" y="1672683"/>
            <a:ext cx="11106615" cy="3940759"/>
          </a:xfrm>
          <a:prstGeom prst="rect">
            <a:avLst/>
          </a:prstGeom>
        </p:spPr>
        <p:txBody>
          <a:bodyPr wrap="square">
            <a:spAutoFit/>
          </a:bodyPr>
          <a:lstStyle/>
          <a:p>
            <a:pPr>
              <a:lnSpc>
                <a:spcPct val="80000"/>
              </a:lnSpc>
            </a:pPr>
            <a:r>
              <a:rPr lang="en-US" altLang="en-US" sz="2400" dirty="0"/>
              <a:t>Another way is to add a function which converts a character to all upper case and change the index to include the use of the function.</a:t>
            </a:r>
          </a:p>
          <a:p>
            <a:pPr>
              <a:lnSpc>
                <a:spcPct val="80000"/>
              </a:lnSpc>
              <a:buFont typeface="Arial" panose="020B0604020202020204" pitchFamily="34" charset="0"/>
              <a:buNone/>
            </a:pPr>
            <a:endParaRPr lang="en-US" altLang="en-US" sz="2400" dirty="0"/>
          </a:p>
          <a:p>
            <a:pPr lvl="1">
              <a:lnSpc>
                <a:spcPct val="80000"/>
              </a:lnSpc>
              <a:buFont typeface="Arial" panose="020B0604020202020204" pitchFamily="34" charset="0"/>
              <a:buNone/>
            </a:pPr>
            <a:r>
              <a:rPr lang="en-US" altLang="en-US" sz="2400" dirty="0"/>
              <a:t>CREATE FUNCTION upper_idx(char_up char(20))</a:t>
            </a:r>
          </a:p>
          <a:p>
            <a:pPr lvl="1">
              <a:lnSpc>
                <a:spcPct val="80000"/>
              </a:lnSpc>
              <a:buFont typeface="Arial" panose="020B0604020202020204" pitchFamily="34" charset="0"/>
              <a:buNone/>
            </a:pPr>
            <a:r>
              <a:rPr lang="en-US" altLang="en-US" sz="2400" dirty="0"/>
              <a:t>	RETURNING char(20) WITH (not variant);</a:t>
            </a:r>
          </a:p>
          <a:p>
            <a:pPr lvl="1">
              <a:lnSpc>
                <a:spcPct val="80000"/>
              </a:lnSpc>
              <a:buFont typeface="Arial" panose="020B0604020202020204" pitchFamily="34" charset="0"/>
              <a:buNone/>
            </a:pPr>
            <a:r>
              <a:rPr lang="en-US" altLang="en-US" sz="2400" dirty="0"/>
              <a:t>	DEFINE char_out char(20);</a:t>
            </a:r>
          </a:p>
          <a:p>
            <a:pPr lvl="1">
              <a:lnSpc>
                <a:spcPct val="80000"/>
              </a:lnSpc>
              <a:buFont typeface="Arial" panose="020B0604020202020204" pitchFamily="34" charset="0"/>
              <a:buNone/>
            </a:pPr>
            <a:r>
              <a:rPr lang="en-US" altLang="en-US" sz="2400" dirty="0"/>
              <a:t>	LET char_out = upper(char_up);</a:t>
            </a:r>
          </a:p>
          <a:p>
            <a:pPr lvl="1">
              <a:lnSpc>
                <a:spcPct val="80000"/>
              </a:lnSpc>
              <a:buFont typeface="Arial" panose="020B0604020202020204" pitchFamily="34" charset="0"/>
              <a:buNone/>
            </a:pPr>
            <a:r>
              <a:rPr lang="en-US" altLang="en-US" sz="2400" dirty="0"/>
              <a:t>	RETURN char_out;</a:t>
            </a:r>
          </a:p>
          <a:p>
            <a:pPr lvl="1">
              <a:lnSpc>
                <a:spcPct val="80000"/>
              </a:lnSpc>
              <a:buFont typeface="Arial" panose="020B0604020202020204" pitchFamily="34" charset="0"/>
              <a:buNone/>
            </a:pPr>
            <a:r>
              <a:rPr lang="en-US" altLang="en-US" sz="2400" dirty="0"/>
              <a:t>END FUNCTION;</a:t>
            </a:r>
          </a:p>
          <a:p>
            <a:pPr lvl="1">
              <a:lnSpc>
                <a:spcPct val="80000"/>
              </a:lnSpc>
              <a:buFont typeface="Arial" panose="020B0604020202020204" pitchFamily="34" charset="0"/>
              <a:buNone/>
            </a:pPr>
            <a:endParaRPr lang="en-US" altLang="en-US" sz="2400" dirty="0"/>
          </a:p>
          <a:p>
            <a:pPr lvl="1">
              <a:lnSpc>
                <a:spcPct val="80000"/>
              </a:lnSpc>
              <a:buFont typeface="Arial" panose="020B0604020202020204" pitchFamily="34" charset="0"/>
              <a:buNone/>
            </a:pPr>
            <a:endParaRPr lang="en-US" altLang="en-US" sz="2400" dirty="0"/>
          </a:p>
          <a:p>
            <a:pPr lvl="1">
              <a:lnSpc>
                <a:spcPct val="80000"/>
              </a:lnSpc>
              <a:buFont typeface="Arial" panose="020B0604020202020204" pitchFamily="34" charset="0"/>
              <a:buNone/>
            </a:pPr>
            <a:r>
              <a:rPr lang="en-US" altLang="en-US" sz="2400" dirty="0"/>
              <a:t>CREATE INDEX upper_idx on ps_vendor(business_unit</a:t>
            </a:r>
            <a:r>
              <a:rPr lang="en-US" altLang="en-US" sz="2400" b="1" dirty="0"/>
              <a:t>, (upper_idx(invoice_id))</a:t>
            </a:r>
          </a:p>
          <a:p>
            <a:pPr lvl="1">
              <a:lnSpc>
                <a:spcPct val="80000"/>
              </a:lnSpc>
              <a:buFont typeface="Arial" panose="020B0604020202020204" pitchFamily="34" charset="0"/>
              <a:buNone/>
            </a:pPr>
            <a:r>
              <a:rPr lang="en-US" altLang="en-US" sz="2400" dirty="0"/>
              <a:t>	USING btree;</a:t>
            </a:r>
          </a:p>
        </p:txBody>
      </p:sp>
    </p:spTree>
    <p:extLst>
      <p:ext uri="{BB962C8B-B14F-4D97-AF65-F5344CB8AC3E}">
        <p14:creationId xmlns:p14="http://schemas.microsoft.com/office/powerpoint/2010/main" val="2173843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1200329"/>
          </a:xfrm>
          <a:prstGeom prst="rect">
            <a:avLst/>
          </a:prstGeom>
          <a:noFill/>
        </p:spPr>
        <p:txBody>
          <a:bodyPr wrap="square" rtlCol="0">
            <a:spAutoFit/>
          </a:bodyPr>
          <a:lstStyle/>
          <a:p>
            <a:pPr algn="ctr"/>
            <a:r>
              <a:rPr lang="en-US" dirty="0"/>
              <a:t>	</a:t>
            </a:r>
            <a:r>
              <a:rPr lang="en-US" sz="3600" dirty="0"/>
              <a:t>Criteria used to select from views causes </a:t>
            </a:r>
          </a:p>
          <a:p>
            <a:pPr algn="ctr"/>
            <a:r>
              <a:rPr lang="en-US" sz="3600" dirty="0"/>
              <a:t>Sequential Scans</a:t>
            </a:r>
          </a:p>
        </p:txBody>
      </p:sp>
      <p:sp>
        <p:nvSpPr>
          <p:cNvPr id="9" name="Rectangle 8">
            <a:extLst>
              <a:ext uri="{FF2B5EF4-FFF2-40B4-BE49-F238E27FC236}">
                <a16:creationId xmlns:a16="http://schemas.microsoft.com/office/drawing/2014/main" id="{BDF4C1DB-7B32-4EBE-B7A4-6483B051FBB7}"/>
              </a:ext>
            </a:extLst>
          </p:cNvPr>
          <p:cNvSpPr/>
          <p:nvPr/>
        </p:nvSpPr>
        <p:spPr>
          <a:xfrm>
            <a:off x="483219" y="1578587"/>
            <a:ext cx="11482039" cy="4725589"/>
          </a:xfrm>
          <a:prstGeom prst="rect">
            <a:avLst/>
          </a:prstGeom>
        </p:spPr>
        <p:txBody>
          <a:bodyPr wrap="square">
            <a:spAutoFit/>
          </a:bodyPr>
          <a:lstStyle/>
          <a:p>
            <a:pPr>
              <a:lnSpc>
                <a:spcPct val="80000"/>
              </a:lnSpc>
              <a:buFont typeface="Arial" panose="020B0604020202020204" pitchFamily="34" charset="0"/>
              <a:buNone/>
            </a:pPr>
            <a:r>
              <a:rPr lang="en-US" altLang="en-US" dirty="0"/>
              <a:t>QUERY:</a:t>
            </a:r>
          </a:p>
          <a:p>
            <a:pPr>
              <a:lnSpc>
                <a:spcPct val="80000"/>
              </a:lnSpc>
              <a:buFont typeface="Arial" panose="020B0604020202020204" pitchFamily="34" charset="0"/>
              <a:buNone/>
            </a:pPr>
            <a:endParaRPr lang="en-US" altLang="en-US" dirty="0"/>
          </a:p>
          <a:p>
            <a:pPr>
              <a:lnSpc>
                <a:spcPct val="80000"/>
              </a:lnSpc>
              <a:buNone/>
            </a:pPr>
            <a:r>
              <a:rPr lang="en-US" altLang="en-US" dirty="0"/>
              <a:t>SELECT BUSINESS_UNIT,INV_ITEM_ID,CM_BOOK,DT_TIMESTAMP,SEQ_NBR,</a:t>
            </a:r>
          </a:p>
          <a:p>
            <a:pPr>
              <a:lnSpc>
                <a:spcPct val="80000"/>
              </a:lnSpc>
              <a:buFont typeface="Arial" panose="020B0604020202020204" pitchFamily="34" charset="0"/>
              <a:buNone/>
            </a:pPr>
            <a:r>
              <a:rPr lang="en-US" altLang="en-US" sz="1400" dirty="0"/>
              <a:t>   CM_DT_TIMESTAMP_A,CM_SEQ_NBR_A,CM_ORIG_TRANS_DATE,CONSIGNED_FLAG,</a:t>
            </a:r>
          </a:p>
          <a:p>
            <a:pPr>
              <a:lnSpc>
                <a:spcPct val="80000"/>
              </a:lnSpc>
              <a:buFont typeface="Arial" panose="020B0604020202020204" pitchFamily="34" charset="0"/>
              <a:buNone/>
            </a:pPr>
            <a:r>
              <a:rPr lang="en-US" altLang="en-US" sz="1400" dirty="0"/>
              <a:t>   STORAGE_AREA,INV_LOT_ID,SERIAL_ID,CM_RECEIPT_QTY,CM_DEPLETE_QTY, CM_ONHAND_QTY </a:t>
            </a:r>
          </a:p>
          <a:p>
            <a:pPr>
              <a:lnSpc>
                <a:spcPct val="80000"/>
              </a:lnSpc>
              <a:buFont typeface="Arial" panose="020B0604020202020204" pitchFamily="34" charset="0"/>
              <a:buNone/>
            </a:pPr>
            <a:r>
              <a:rPr lang="en-US" altLang="en-US" sz="1400" dirty="0"/>
              <a:t>FROM PS_CM_ONHAND_VW</a:t>
            </a:r>
          </a:p>
          <a:p>
            <a:pPr>
              <a:lnSpc>
                <a:spcPct val="80000"/>
              </a:lnSpc>
              <a:buFont typeface="Arial" panose="020B0604020202020204" pitchFamily="34" charset="0"/>
              <a:buNone/>
            </a:pPr>
            <a:r>
              <a:rPr lang="en-US" altLang="en-US" sz="1400" dirty="0"/>
              <a:t>WHERE BUSINESS_UNIT = 'RPRO' </a:t>
            </a:r>
          </a:p>
          <a:p>
            <a:pPr>
              <a:lnSpc>
                <a:spcPct val="80000"/>
              </a:lnSpc>
              <a:buFont typeface="Arial" panose="020B0604020202020204" pitchFamily="34" charset="0"/>
              <a:buNone/>
            </a:pPr>
            <a:r>
              <a:rPr lang="en-US" altLang="en-US" sz="1400" dirty="0"/>
              <a:t>AND INV_ITEM_ID = '05-04-CVC-6-KINS' </a:t>
            </a:r>
          </a:p>
          <a:p>
            <a:pPr>
              <a:lnSpc>
                <a:spcPct val="80000"/>
              </a:lnSpc>
              <a:buFont typeface="Arial" panose="020B0604020202020204" pitchFamily="34" charset="0"/>
              <a:buNone/>
            </a:pPr>
            <a:r>
              <a:rPr lang="en-US" altLang="en-US" sz="1400" dirty="0"/>
              <a:t>AND CM_BOOK = 'FIN' </a:t>
            </a:r>
          </a:p>
          <a:p>
            <a:pPr>
              <a:lnSpc>
                <a:spcPct val="80000"/>
              </a:lnSpc>
              <a:buFont typeface="Arial" panose="020B0604020202020204" pitchFamily="34" charset="0"/>
              <a:buNone/>
            </a:pPr>
            <a:r>
              <a:rPr lang="en-US" altLang="en-US" sz="1400" dirty="0"/>
              <a:t>AND CONSIGNED_FLAG = 'N' </a:t>
            </a:r>
          </a:p>
          <a:p>
            <a:pPr>
              <a:lnSpc>
                <a:spcPct val="80000"/>
              </a:lnSpc>
              <a:buFont typeface="Arial" panose="020B0604020202020204" pitchFamily="34" charset="0"/>
              <a:buNone/>
            </a:pPr>
            <a:r>
              <a:rPr lang="en-US" altLang="en-US" sz="1400" dirty="0"/>
              <a:t>AND CM_ONHAND_QTY &gt; 0 </a:t>
            </a:r>
          </a:p>
          <a:p>
            <a:pPr>
              <a:lnSpc>
                <a:spcPct val="80000"/>
              </a:lnSpc>
              <a:buFont typeface="Arial" panose="020B0604020202020204" pitchFamily="34" charset="0"/>
              <a:buNone/>
            </a:pPr>
            <a:r>
              <a:rPr lang="en-US" altLang="en-US" sz="1400" dirty="0"/>
              <a:t>ORDER BY CM_ORIG_TRANS_DATE, CM_DT_TIMESTAMP_A, CM_SEQ_NBR_A FOR READ ONLY</a:t>
            </a:r>
          </a:p>
          <a:p>
            <a:pPr>
              <a:lnSpc>
                <a:spcPct val="80000"/>
              </a:lnSpc>
            </a:pPr>
            <a:endParaRPr lang="en-US" altLang="en-US" sz="1400" dirty="0"/>
          </a:p>
          <a:p>
            <a:pPr>
              <a:lnSpc>
                <a:spcPct val="80000"/>
              </a:lnSpc>
              <a:buFont typeface="Arial" panose="020B0604020202020204" pitchFamily="34" charset="0"/>
              <a:buNone/>
            </a:pPr>
            <a:r>
              <a:rPr lang="en-US" altLang="en-US" sz="1400" dirty="0"/>
              <a:t>Estimated Cost: 8425</a:t>
            </a:r>
          </a:p>
          <a:p>
            <a:pPr>
              <a:lnSpc>
                <a:spcPct val="80000"/>
              </a:lnSpc>
              <a:buFont typeface="Arial" panose="020B0604020202020204" pitchFamily="34" charset="0"/>
              <a:buNone/>
            </a:pPr>
            <a:r>
              <a:rPr lang="en-US" altLang="en-US" sz="1400" dirty="0"/>
              <a:t>Estimated # of Rows Returned: 1</a:t>
            </a:r>
          </a:p>
          <a:p>
            <a:pPr>
              <a:lnSpc>
                <a:spcPct val="80000"/>
              </a:lnSpc>
              <a:buFont typeface="Arial" panose="020B0604020202020204" pitchFamily="34" charset="0"/>
              <a:buNone/>
            </a:pPr>
            <a:r>
              <a:rPr lang="en-US" altLang="en-US" sz="1400" dirty="0"/>
              <a:t>Temporary Files Required For: Order By  Group By</a:t>
            </a:r>
          </a:p>
          <a:p>
            <a:pPr>
              <a:lnSpc>
                <a:spcPct val="80000"/>
              </a:lnSpc>
              <a:buFont typeface="Arial" panose="020B0604020202020204" pitchFamily="34" charset="0"/>
              <a:buNone/>
            </a:pPr>
            <a:r>
              <a:rPr lang="en-US" altLang="en-US" sz="1400" dirty="0"/>
              <a:t>  1) </a:t>
            </a:r>
            <a:r>
              <a:rPr lang="en-US" altLang="en-US" sz="1400" b="1" dirty="0"/>
              <a:t>sysadm.ps_cm_deplete:</a:t>
            </a:r>
            <a:r>
              <a:rPr lang="en-US" altLang="en-US" sz="1400" dirty="0"/>
              <a:t> </a:t>
            </a:r>
            <a:r>
              <a:rPr lang="en-US" altLang="en-US" sz="1400" b="1" dirty="0"/>
              <a:t>SEQUENTIAL SCAN</a:t>
            </a:r>
          </a:p>
          <a:p>
            <a:pPr>
              <a:lnSpc>
                <a:spcPct val="80000"/>
              </a:lnSpc>
              <a:buFont typeface="Arial" panose="020B0604020202020204" pitchFamily="34" charset="0"/>
              <a:buNone/>
            </a:pPr>
            <a:r>
              <a:rPr lang="en-US" altLang="en-US" sz="1400" dirty="0"/>
              <a:t>  2) sysadm.ps_cm_receipts: INDEX PATH</a:t>
            </a:r>
          </a:p>
          <a:p>
            <a:pPr>
              <a:lnSpc>
                <a:spcPct val="80000"/>
              </a:lnSpc>
            </a:pPr>
            <a:endParaRPr lang="en-US" altLang="en-US" sz="1400" dirty="0"/>
          </a:p>
          <a:p>
            <a:pPr>
              <a:lnSpc>
                <a:spcPct val="80000"/>
              </a:lnSpc>
              <a:buFont typeface="Arial" panose="020B0604020202020204" pitchFamily="34" charset="0"/>
              <a:buNone/>
            </a:pPr>
            <a:r>
              <a:rPr lang="en-US" altLang="en-US" sz="1400" dirty="0"/>
              <a:t>    (1) Index Keys: business_unit inv_item_id cm_book dt_timestamp seq_nbr cm_dt_timestamp_a cm_seq_nbr_a   (Serial, fragments: ALL)</a:t>
            </a:r>
          </a:p>
          <a:p>
            <a:pPr>
              <a:lnSpc>
                <a:spcPct val="80000"/>
              </a:lnSpc>
              <a:buFont typeface="Arial" panose="020B0604020202020204" pitchFamily="34" charset="0"/>
              <a:buNone/>
            </a:pPr>
            <a:r>
              <a:rPr lang="en-US" altLang="en-US" sz="1400" dirty="0"/>
              <a:t>        Lower Index Filter: ((((((sysadm.ps_cm_receipts.dt_timestamp = sysadm.ps_cm_deplete.cm_dt_timestamp AND sysadm.ps_cm_receipts.cm_dt_timestamp_a = sysadm.ps_cm_deplete.cm_dt_timestamp_a ) AND sysadm.ps_cm_receipts.inv_item_id = sysadm.ps_cm_deplete.inv_item_id ) AND sysadm.ps_cm_receipts.seq_nbr = sysadm.ps_cm_deplete.cm_seq_nbr ) AND sysadm.ps_cm_receipts.cm_seq_nbr_a = sysadm.ps_cm_deplete.cm_seq_nbr_a ) AND sysadm.ps_cm_receipts.business_unit = sysadm.ps_cm_deplete.business_unit ) AND sysadm.ps_cm_receipts.cm_book = sysadm.ps_cm_deplete.cm_book ) </a:t>
            </a:r>
          </a:p>
          <a:p>
            <a:pPr>
              <a:lnSpc>
                <a:spcPct val="80000"/>
              </a:lnSpc>
              <a:buFont typeface="Arial" panose="020B0604020202020204" pitchFamily="34" charset="0"/>
              <a:buNone/>
            </a:pPr>
            <a:r>
              <a:rPr lang="en-US" altLang="en-US" sz="1400" dirty="0"/>
              <a:t>NESTED LOOP JOIN</a:t>
            </a:r>
          </a:p>
        </p:txBody>
      </p:sp>
    </p:spTree>
    <p:extLst>
      <p:ext uri="{BB962C8B-B14F-4D97-AF65-F5344CB8AC3E}">
        <p14:creationId xmlns:p14="http://schemas.microsoft.com/office/powerpoint/2010/main" val="545087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1200329"/>
          </a:xfrm>
          <a:prstGeom prst="rect">
            <a:avLst/>
          </a:prstGeom>
          <a:noFill/>
        </p:spPr>
        <p:txBody>
          <a:bodyPr wrap="square" rtlCol="0">
            <a:spAutoFit/>
          </a:bodyPr>
          <a:lstStyle/>
          <a:p>
            <a:pPr algn="ctr"/>
            <a:r>
              <a:rPr lang="en-US" dirty="0"/>
              <a:t>	</a:t>
            </a:r>
            <a:r>
              <a:rPr lang="en-US" sz="3600" dirty="0"/>
              <a:t>Resolution to Criteria used for view causes </a:t>
            </a:r>
          </a:p>
          <a:p>
            <a:pPr algn="ctr"/>
            <a:r>
              <a:rPr lang="en-US" sz="3600" dirty="0"/>
              <a:t>Sequential Scans</a:t>
            </a:r>
          </a:p>
        </p:txBody>
      </p:sp>
      <p:sp>
        <p:nvSpPr>
          <p:cNvPr id="9" name="Rectangle 8">
            <a:extLst>
              <a:ext uri="{FF2B5EF4-FFF2-40B4-BE49-F238E27FC236}">
                <a16:creationId xmlns:a16="http://schemas.microsoft.com/office/drawing/2014/main" id="{B8CAF347-AB71-43D2-BB4E-914AAB0D5D92}"/>
              </a:ext>
            </a:extLst>
          </p:cNvPr>
          <p:cNvSpPr/>
          <p:nvPr/>
        </p:nvSpPr>
        <p:spPr>
          <a:xfrm>
            <a:off x="512956" y="1347755"/>
            <a:ext cx="11552664" cy="5267276"/>
          </a:xfrm>
          <a:prstGeom prst="rect">
            <a:avLst/>
          </a:prstGeom>
        </p:spPr>
        <p:txBody>
          <a:bodyPr wrap="square">
            <a:spAutoFit/>
          </a:bodyPr>
          <a:lstStyle/>
          <a:p>
            <a:pPr>
              <a:lnSpc>
                <a:spcPct val="80000"/>
              </a:lnSpc>
              <a:buFont typeface="Arial" panose="020B0604020202020204" pitchFamily="34" charset="0"/>
              <a:buNone/>
            </a:pPr>
            <a:r>
              <a:rPr lang="en-US" altLang="en-US" sz="1400" dirty="0"/>
              <a:t>QUERY:</a:t>
            </a:r>
          </a:p>
          <a:p>
            <a:pPr>
              <a:lnSpc>
                <a:spcPct val="80000"/>
              </a:lnSpc>
              <a:buFont typeface="Arial" panose="020B0604020202020204" pitchFamily="34" charset="0"/>
              <a:buNone/>
            </a:pPr>
            <a:r>
              <a:rPr lang="en-US" altLang="en-US" sz="1400" dirty="0"/>
              <a:t>SELECT BUSINESS_UNIT,INV_ITEM_ID,CM_BOOK,DT_TIMESTAMP,SEQ_NBR,</a:t>
            </a:r>
          </a:p>
          <a:p>
            <a:pPr>
              <a:lnSpc>
                <a:spcPct val="80000"/>
              </a:lnSpc>
              <a:buFont typeface="Arial" panose="020B0604020202020204" pitchFamily="34" charset="0"/>
              <a:buNone/>
            </a:pPr>
            <a:r>
              <a:rPr lang="en-US" altLang="en-US" sz="1400" dirty="0"/>
              <a:t>       CM_DT_TIMESTAMP_A,CM_SEQ_NBR_A,CM_ORIG_TRANS_DATE,CONSIGNED_FLAG,</a:t>
            </a:r>
          </a:p>
          <a:p>
            <a:pPr>
              <a:lnSpc>
                <a:spcPct val="80000"/>
              </a:lnSpc>
              <a:buFont typeface="Arial" panose="020B0604020202020204" pitchFamily="34" charset="0"/>
              <a:buNone/>
            </a:pPr>
            <a:r>
              <a:rPr lang="en-US" altLang="en-US" sz="1400" dirty="0"/>
              <a:t>       STORAGE_AREA,INV_LOT_ID,SERIAL_ID,CM_RECEIPT_QTY,CM_DEPLETE_QTY,</a:t>
            </a:r>
          </a:p>
          <a:p>
            <a:pPr>
              <a:lnSpc>
                <a:spcPct val="80000"/>
              </a:lnSpc>
              <a:buFont typeface="Arial" panose="020B0604020202020204" pitchFamily="34" charset="0"/>
              <a:buNone/>
            </a:pPr>
            <a:r>
              <a:rPr lang="en-US" altLang="en-US" sz="1400" dirty="0"/>
              <a:t>       CM_ONHAND_QTY </a:t>
            </a:r>
          </a:p>
          <a:p>
            <a:pPr>
              <a:lnSpc>
                <a:spcPct val="80000"/>
              </a:lnSpc>
              <a:buFont typeface="Arial" panose="020B0604020202020204" pitchFamily="34" charset="0"/>
              <a:buNone/>
            </a:pPr>
            <a:r>
              <a:rPr lang="en-US" altLang="en-US" sz="1400" dirty="0"/>
              <a:t>FROM PS_CM_ONHAND_VW</a:t>
            </a:r>
          </a:p>
          <a:p>
            <a:pPr>
              <a:lnSpc>
                <a:spcPct val="80000"/>
              </a:lnSpc>
              <a:buFont typeface="Arial" panose="020B0604020202020204" pitchFamily="34" charset="0"/>
              <a:buNone/>
            </a:pPr>
            <a:r>
              <a:rPr lang="en-US" altLang="en-US" sz="1400" dirty="0"/>
              <a:t>WHERE BUSINESS_UNIT = 'RPRO' </a:t>
            </a:r>
          </a:p>
          <a:p>
            <a:pPr>
              <a:lnSpc>
                <a:spcPct val="80000"/>
              </a:lnSpc>
              <a:buFont typeface="Arial" panose="020B0604020202020204" pitchFamily="34" charset="0"/>
              <a:buNone/>
            </a:pPr>
            <a:r>
              <a:rPr lang="en-US" altLang="en-US" sz="1400" dirty="0"/>
              <a:t>AND INV_ITEM_ID = '04X35-X-042' </a:t>
            </a:r>
          </a:p>
          <a:p>
            <a:pPr>
              <a:lnSpc>
                <a:spcPct val="80000"/>
              </a:lnSpc>
              <a:buFont typeface="Arial" panose="020B0604020202020204" pitchFamily="34" charset="0"/>
              <a:buNone/>
            </a:pPr>
            <a:r>
              <a:rPr lang="en-US" altLang="en-US" sz="1400" dirty="0"/>
              <a:t>AND CM_BOOK = 'FIN' </a:t>
            </a:r>
          </a:p>
          <a:p>
            <a:pPr>
              <a:lnSpc>
                <a:spcPct val="80000"/>
              </a:lnSpc>
              <a:buFont typeface="Arial" panose="020B0604020202020204" pitchFamily="34" charset="0"/>
              <a:buNone/>
            </a:pPr>
            <a:r>
              <a:rPr lang="en-US" altLang="en-US" sz="1400" dirty="0"/>
              <a:t>AND CONSIGNED_FLAG = 'N' </a:t>
            </a:r>
          </a:p>
          <a:p>
            <a:pPr>
              <a:lnSpc>
                <a:spcPct val="80000"/>
              </a:lnSpc>
              <a:buFont typeface="Arial" panose="020B0604020202020204" pitchFamily="34" charset="0"/>
              <a:buNone/>
            </a:pPr>
            <a:r>
              <a:rPr lang="en-US" altLang="en-US" sz="1400" b="1" dirty="0"/>
              <a:t>--AND CM_ONHAND_QTY &gt; 0 </a:t>
            </a:r>
          </a:p>
          <a:p>
            <a:pPr>
              <a:lnSpc>
                <a:spcPct val="80000"/>
              </a:lnSpc>
              <a:buFont typeface="Arial" panose="020B0604020202020204" pitchFamily="34" charset="0"/>
              <a:buNone/>
            </a:pPr>
            <a:r>
              <a:rPr lang="en-US" altLang="en-US" sz="1400" dirty="0"/>
              <a:t>ORDER BY CM_ORIG_TRANS_DATE, CM_DT_TIMESTAMP_A, CM_SEQ_NBR_A FOR READ ONLY</a:t>
            </a:r>
          </a:p>
          <a:p>
            <a:pPr>
              <a:lnSpc>
                <a:spcPct val="80000"/>
              </a:lnSpc>
            </a:pPr>
            <a:endParaRPr lang="en-US" altLang="en-US" sz="1400" dirty="0"/>
          </a:p>
          <a:p>
            <a:pPr>
              <a:lnSpc>
                <a:spcPct val="80000"/>
              </a:lnSpc>
              <a:buFont typeface="Arial" panose="020B0604020202020204" pitchFamily="34" charset="0"/>
              <a:buNone/>
            </a:pPr>
            <a:r>
              <a:rPr lang="en-US" altLang="en-US" sz="1400" dirty="0"/>
              <a:t>Estimated Cost: 10</a:t>
            </a:r>
          </a:p>
          <a:p>
            <a:pPr>
              <a:lnSpc>
                <a:spcPct val="80000"/>
              </a:lnSpc>
              <a:buFont typeface="Arial" panose="020B0604020202020204" pitchFamily="34" charset="0"/>
              <a:buNone/>
            </a:pPr>
            <a:r>
              <a:rPr lang="en-US" altLang="en-US" sz="1400" dirty="0"/>
              <a:t>Estimated # of Rows Returned: 1</a:t>
            </a:r>
          </a:p>
          <a:p>
            <a:pPr>
              <a:lnSpc>
                <a:spcPct val="80000"/>
              </a:lnSpc>
              <a:buFont typeface="Arial" panose="020B0604020202020204" pitchFamily="34" charset="0"/>
              <a:buNone/>
            </a:pPr>
            <a:r>
              <a:rPr lang="en-US" altLang="en-US" sz="1400" dirty="0"/>
              <a:t>Temporary Files Required For: Order By  Group By</a:t>
            </a:r>
          </a:p>
          <a:p>
            <a:pPr>
              <a:lnSpc>
                <a:spcPct val="80000"/>
              </a:lnSpc>
              <a:buFont typeface="Arial" panose="020B0604020202020204" pitchFamily="34" charset="0"/>
              <a:buNone/>
            </a:pPr>
            <a:r>
              <a:rPr lang="en-US" altLang="en-US" sz="1400" dirty="0"/>
              <a:t>  1) </a:t>
            </a:r>
            <a:r>
              <a:rPr lang="en-US" altLang="en-US" sz="1400" b="1" dirty="0"/>
              <a:t>sysadm.ps_cm_deplete: INDEX PATH</a:t>
            </a:r>
          </a:p>
          <a:p>
            <a:pPr>
              <a:lnSpc>
                <a:spcPct val="80000"/>
              </a:lnSpc>
              <a:buFont typeface="Arial" panose="020B0604020202020204" pitchFamily="34" charset="0"/>
              <a:buNone/>
            </a:pPr>
            <a:r>
              <a:rPr lang="en-US" altLang="en-US" sz="1400" dirty="0"/>
              <a:t>    (1) Index Keys: business_unit inv_item_id cm_book dt_timestamp seq_nbr cm_dt_timestamp cm_seq_nbr cm_dt_timestamp_a cm_seq_nbr_a   (Serial, fragments: ALL)</a:t>
            </a:r>
          </a:p>
          <a:p>
            <a:pPr>
              <a:lnSpc>
                <a:spcPct val="80000"/>
              </a:lnSpc>
              <a:buFont typeface="Arial" panose="020B0604020202020204" pitchFamily="34" charset="0"/>
              <a:buNone/>
            </a:pPr>
            <a:r>
              <a:rPr lang="en-US" altLang="en-US" sz="1400" dirty="0"/>
              <a:t>        Lower Index Filter: ((sysadm.ps_cm_deplete.inv_item_id = '04X35-X-042' AND sysadm.ps_cm_deplete.business_unit = 'RPRO' ) AND sysadm.ps_cm_deplete.cm_book = 'FIN' ) </a:t>
            </a:r>
          </a:p>
          <a:p>
            <a:pPr>
              <a:lnSpc>
                <a:spcPct val="80000"/>
              </a:lnSpc>
              <a:buFont typeface="Arial" panose="020B0604020202020204" pitchFamily="34" charset="0"/>
              <a:buNone/>
            </a:pPr>
            <a:r>
              <a:rPr lang="en-US" altLang="en-US" sz="1400" dirty="0"/>
              <a:t>  2) </a:t>
            </a:r>
            <a:r>
              <a:rPr lang="en-US" altLang="en-US" sz="1400" b="1" dirty="0"/>
              <a:t>sysadm.ps_cm_receipts: INDEX PATH</a:t>
            </a:r>
          </a:p>
          <a:p>
            <a:pPr>
              <a:lnSpc>
                <a:spcPct val="80000"/>
              </a:lnSpc>
              <a:buFont typeface="Arial" panose="020B0604020202020204" pitchFamily="34" charset="0"/>
              <a:buNone/>
            </a:pPr>
            <a:r>
              <a:rPr lang="en-US" altLang="en-US" sz="1400" dirty="0"/>
              <a:t>        Filters: sysadm.ps_cm_receipts.consigned_flag = 'N' </a:t>
            </a:r>
          </a:p>
          <a:p>
            <a:pPr>
              <a:lnSpc>
                <a:spcPct val="80000"/>
              </a:lnSpc>
              <a:buFont typeface="Arial" panose="020B0604020202020204" pitchFamily="34" charset="0"/>
              <a:buNone/>
            </a:pPr>
            <a:r>
              <a:rPr lang="en-US" altLang="en-US" sz="1400" dirty="0"/>
              <a:t>    (1) Index Keys: business_unit inv_item_id cm_book dt_timestamp seq_nbr cm_dt_timestamp_a cm_seq_nbr_a   (Serial, fragments: ALL)</a:t>
            </a:r>
          </a:p>
          <a:p>
            <a:pPr>
              <a:lnSpc>
                <a:spcPct val="80000"/>
              </a:lnSpc>
              <a:buFont typeface="Arial" panose="020B0604020202020204" pitchFamily="34" charset="0"/>
              <a:buNone/>
            </a:pPr>
            <a:r>
              <a:rPr lang="en-US" altLang="en-US" sz="1400" dirty="0"/>
              <a:t>        Lower Index Filter: ((((((sysadm.ps_cm_receipts.inv_item_id = sysadm.ps_cm_deplete.inv_item_id AND sysadm.ps_cm_receipts.dt_timestamp = sysadm.ps_cm_deplete.cm_dt_timestamp ) AND sysadm.ps_cm_receipts.seq_nbr = sysadm.ps_cm_deplete.cm_seq_nbr ) AND sysadm.ps_cm_receipts.cm_dt_timestamp_a = sysadm.ps_cm_deplete.cm_dt_timestamp_a ) AND sysadm.ps_cm_receipts.cm_seq_nbr_a = sysadm.ps_cm_deplete.cm_seq_nbr_a ) AND sysadm.ps_cm_receipts.business_unit = sysadm.ps_cm_deplete.business_unit ) AND sysadm.ps_cm_receipts.cm_book = sysadm.ps_cm_deplete.cm_book ) NESTED LOOP JOIN</a:t>
            </a:r>
          </a:p>
        </p:txBody>
      </p:sp>
    </p:spTree>
    <p:extLst>
      <p:ext uri="{BB962C8B-B14F-4D97-AF65-F5344CB8AC3E}">
        <p14:creationId xmlns:p14="http://schemas.microsoft.com/office/powerpoint/2010/main" val="1023911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View used in Query	</a:t>
            </a:r>
          </a:p>
        </p:txBody>
      </p:sp>
      <p:sp>
        <p:nvSpPr>
          <p:cNvPr id="9" name="Rectangle 8">
            <a:extLst>
              <a:ext uri="{FF2B5EF4-FFF2-40B4-BE49-F238E27FC236}">
                <a16:creationId xmlns:a16="http://schemas.microsoft.com/office/drawing/2014/main" id="{42CB3DCA-03FF-4759-94D1-EEB3BD4EFB16}"/>
              </a:ext>
            </a:extLst>
          </p:cNvPr>
          <p:cNvSpPr/>
          <p:nvPr/>
        </p:nvSpPr>
        <p:spPr>
          <a:xfrm>
            <a:off x="241610" y="1326996"/>
            <a:ext cx="11708780" cy="5022914"/>
          </a:xfrm>
          <a:prstGeom prst="rect">
            <a:avLst/>
          </a:prstGeom>
        </p:spPr>
        <p:txBody>
          <a:bodyPr wrap="square">
            <a:spAutoFit/>
          </a:bodyPr>
          <a:lstStyle/>
          <a:p>
            <a:pPr>
              <a:lnSpc>
                <a:spcPct val="80000"/>
              </a:lnSpc>
              <a:buFont typeface="Arial" panose="020B0604020202020204" pitchFamily="34" charset="0"/>
              <a:buNone/>
            </a:pPr>
            <a:r>
              <a:rPr lang="en-US" altLang="en-US" sz="2000" dirty="0"/>
              <a:t>CREATE VIEW "</a:t>
            </a:r>
            <a:r>
              <a:rPr lang="en-US" altLang="en-US" sz="2000" dirty="0" err="1"/>
              <a:t>sysadm".ps_cm_onhand_vw</a:t>
            </a:r>
            <a:r>
              <a:rPr lang="en-US" altLang="en-US" sz="2000" dirty="0"/>
              <a:t> </a:t>
            </a:r>
          </a:p>
          <a:p>
            <a:pPr>
              <a:lnSpc>
                <a:spcPct val="80000"/>
              </a:lnSpc>
              <a:buFont typeface="Arial" panose="020B0604020202020204" pitchFamily="34" charset="0"/>
              <a:buNone/>
            </a:pPr>
            <a:r>
              <a:rPr lang="en-US" altLang="en-US" sz="2000" dirty="0"/>
              <a:t>  (business_unit,inv_item_id,cm_book,dt_timestamp,seq_nbr,cm_dt_timestamp)</a:t>
            </a:r>
          </a:p>
          <a:p>
            <a:pPr>
              <a:lnSpc>
                <a:spcPct val="80000"/>
              </a:lnSpc>
              <a:buFont typeface="Arial" panose="020B0604020202020204" pitchFamily="34" charset="0"/>
              <a:buNone/>
            </a:pPr>
            <a:endParaRPr lang="en-US" altLang="en-US" sz="2000" b="1" dirty="0"/>
          </a:p>
          <a:p>
            <a:pPr>
              <a:lnSpc>
                <a:spcPct val="80000"/>
              </a:lnSpc>
              <a:buFont typeface="Arial" panose="020B0604020202020204" pitchFamily="34" charset="0"/>
              <a:buNone/>
            </a:pPr>
            <a:r>
              <a:rPr lang="en-US" altLang="en-US" sz="2000" b="1" dirty="0"/>
              <a:t>cm_onhand_qty</a:t>
            </a:r>
            <a:r>
              <a:rPr lang="en-US" altLang="en-US" sz="2000" dirty="0"/>
              <a:t>) AS</a:t>
            </a:r>
          </a:p>
          <a:p>
            <a:pPr>
              <a:lnSpc>
                <a:spcPct val="80000"/>
              </a:lnSpc>
              <a:buFont typeface="Arial" panose="020B0604020202020204" pitchFamily="34" charset="0"/>
              <a:buNone/>
            </a:pPr>
            <a:endParaRPr lang="en-US" altLang="en-US" sz="2000" dirty="0"/>
          </a:p>
          <a:p>
            <a:pPr>
              <a:lnSpc>
                <a:spcPct val="80000"/>
              </a:lnSpc>
              <a:buFont typeface="Arial" panose="020B0604020202020204" pitchFamily="34" charset="0"/>
              <a:buNone/>
            </a:pPr>
            <a:r>
              <a:rPr lang="en-US" altLang="en-US" sz="2000" dirty="0"/>
              <a:t>SELECT x1.business_unit ,x1.inv_item_id ,x1.cm_book ,x1.cm_dt_timestamp, </a:t>
            </a:r>
          </a:p>
          <a:p>
            <a:pPr>
              <a:lnSpc>
                <a:spcPct val="80000"/>
              </a:lnSpc>
              <a:buFont typeface="Arial" panose="020B0604020202020204" pitchFamily="34" charset="0"/>
              <a:buNone/>
            </a:pPr>
            <a:r>
              <a:rPr lang="en-US" altLang="en-US" sz="2000" dirty="0"/>
              <a:t>   </a:t>
            </a:r>
          </a:p>
          <a:p>
            <a:pPr>
              <a:lnSpc>
                <a:spcPct val="80000"/>
              </a:lnSpc>
              <a:buFont typeface="Arial" panose="020B0604020202020204" pitchFamily="34" charset="0"/>
              <a:buNone/>
            </a:pPr>
            <a:r>
              <a:rPr lang="en-US" altLang="en-US" sz="2000" b="1" dirty="0"/>
              <a:t> (x0.qty_base - sum(x1.qty_base) )</a:t>
            </a:r>
            <a:r>
              <a:rPr lang="en-US" altLang="en-US" sz="2000" dirty="0"/>
              <a:t> </a:t>
            </a:r>
          </a:p>
          <a:p>
            <a:pPr>
              <a:lnSpc>
                <a:spcPct val="80000"/>
              </a:lnSpc>
              <a:buFont typeface="Arial" panose="020B0604020202020204" pitchFamily="34" charset="0"/>
              <a:buNone/>
            </a:pPr>
            <a:endParaRPr lang="en-US" altLang="en-US" sz="2000" dirty="0"/>
          </a:p>
          <a:p>
            <a:pPr>
              <a:lnSpc>
                <a:spcPct val="80000"/>
              </a:lnSpc>
              <a:buFont typeface="Arial" panose="020B0604020202020204" pitchFamily="34" charset="0"/>
              <a:buNone/>
            </a:pPr>
            <a:r>
              <a:rPr lang="en-US" altLang="en-US" sz="2000" dirty="0"/>
              <a:t>FROM "</a:t>
            </a:r>
            <a:r>
              <a:rPr lang="en-US" altLang="en-US" sz="2000" dirty="0" err="1"/>
              <a:t>sysadm".ps_cm_receipts</a:t>
            </a:r>
            <a:r>
              <a:rPr lang="en-US" altLang="en-US" sz="2000" dirty="0"/>
              <a:t> x0 ,"sysadm".</a:t>
            </a:r>
            <a:r>
              <a:rPr lang="en-US" altLang="en-US" sz="2000" dirty="0" err="1"/>
              <a:t>ps_cm_deplete</a:t>
            </a:r>
            <a:r>
              <a:rPr lang="en-US" altLang="en-US" sz="2000" dirty="0"/>
              <a:t> x1 </a:t>
            </a:r>
          </a:p>
          <a:p>
            <a:pPr>
              <a:lnSpc>
                <a:spcPct val="80000"/>
              </a:lnSpc>
              <a:buFont typeface="Arial" panose="020B0604020202020204" pitchFamily="34" charset="0"/>
              <a:buNone/>
            </a:pPr>
            <a:r>
              <a:rPr lang="en-US" altLang="en-US" sz="2000" dirty="0"/>
              <a:t>WHERE (((((((x0.business_unit = x1.business_unit ) </a:t>
            </a:r>
          </a:p>
          <a:p>
            <a:pPr>
              <a:lnSpc>
                <a:spcPct val="80000"/>
              </a:lnSpc>
              <a:buFont typeface="Arial" panose="020B0604020202020204" pitchFamily="34" charset="0"/>
              <a:buNone/>
            </a:pPr>
            <a:r>
              <a:rPr lang="en-US" altLang="en-US" sz="2000" dirty="0"/>
              <a:t>AND (x0.inv_item_id = x1.inv_item_id ) ) </a:t>
            </a:r>
          </a:p>
          <a:p>
            <a:pPr>
              <a:lnSpc>
                <a:spcPct val="80000"/>
              </a:lnSpc>
              <a:buFont typeface="Arial" panose="020B0604020202020204" pitchFamily="34" charset="0"/>
              <a:buNone/>
            </a:pPr>
            <a:r>
              <a:rPr lang="en-US" altLang="en-US" sz="2000" dirty="0"/>
              <a:t>AND (x0.cm_book = x1.cm_book) ) </a:t>
            </a:r>
          </a:p>
          <a:p>
            <a:pPr>
              <a:lnSpc>
                <a:spcPct val="80000"/>
              </a:lnSpc>
              <a:buFont typeface="Arial" panose="020B0604020202020204" pitchFamily="34" charset="0"/>
              <a:buNone/>
            </a:pPr>
            <a:r>
              <a:rPr lang="en-US" altLang="en-US" sz="2000" dirty="0"/>
              <a:t>AND (x0.dt_timestamp = x1.cm_dt_timestamp ) ) </a:t>
            </a:r>
          </a:p>
          <a:p>
            <a:pPr>
              <a:lnSpc>
                <a:spcPct val="80000"/>
              </a:lnSpc>
              <a:buFont typeface="Arial" panose="020B0604020202020204" pitchFamily="34" charset="0"/>
              <a:buNone/>
            </a:pPr>
            <a:r>
              <a:rPr lang="en-US" altLang="en-US" sz="2000" dirty="0"/>
              <a:t>AND (x0.seq_nbr = x1.cm_seq_nbr ) ) </a:t>
            </a:r>
          </a:p>
          <a:p>
            <a:pPr>
              <a:lnSpc>
                <a:spcPct val="80000"/>
              </a:lnSpc>
              <a:buFont typeface="Arial" panose="020B0604020202020204" pitchFamily="34" charset="0"/>
              <a:buNone/>
            </a:pPr>
            <a:r>
              <a:rPr lang="en-US" altLang="en-US" sz="2000" dirty="0"/>
              <a:t>AND (x0.cm_dt_timestamp_a = x1.cm_dt_timestamp_a) ) </a:t>
            </a:r>
          </a:p>
          <a:p>
            <a:pPr>
              <a:lnSpc>
                <a:spcPct val="80000"/>
              </a:lnSpc>
              <a:buFont typeface="Arial" panose="020B0604020202020204" pitchFamily="34" charset="0"/>
              <a:buNone/>
            </a:pPr>
            <a:r>
              <a:rPr lang="en-US" altLang="en-US" sz="2000" dirty="0"/>
              <a:t>AND (x0.cm_seq_nbr_a = x1.cm_seq_nbr_a ) ) </a:t>
            </a:r>
          </a:p>
          <a:p>
            <a:pPr>
              <a:lnSpc>
                <a:spcPct val="80000"/>
              </a:lnSpc>
              <a:buFont typeface="Arial" panose="020B0604020202020204" pitchFamily="34" charset="0"/>
              <a:buNone/>
            </a:pPr>
            <a:r>
              <a:rPr lang="en-US" altLang="en-US" sz="2000" dirty="0"/>
              <a:t>GROUP BY x1.business_unit ,x1.inv_item_id ,x1.cm_book ,x1.cm_dt_timestamp ,</a:t>
            </a:r>
          </a:p>
          <a:p>
            <a:pPr>
              <a:lnSpc>
                <a:spcPct val="80000"/>
              </a:lnSpc>
              <a:buFont typeface="Arial" panose="020B0604020202020204" pitchFamily="34" charset="0"/>
              <a:buNone/>
            </a:pPr>
            <a:r>
              <a:rPr lang="en-US" altLang="en-US" sz="2000" dirty="0"/>
              <a:t>         x1.cm_seq_nbr,x0.cm_dt_timestamp_a ,x0.cm_seq_nbr_a ,</a:t>
            </a:r>
          </a:p>
          <a:p>
            <a:pPr>
              <a:lnSpc>
                <a:spcPct val="80000"/>
              </a:lnSpc>
              <a:buFont typeface="Arial" panose="020B0604020202020204" pitchFamily="34" charset="0"/>
              <a:buNone/>
            </a:pPr>
            <a:r>
              <a:rPr lang="en-US" altLang="en-US" sz="2000" dirty="0"/>
              <a:t>         x0.cm_orig_trans_date,x0.consigned_flag ,x0.storage_area , x0.inv_lot_id ,x0.serial_id,x0.qty_base ;</a:t>
            </a:r>
          </a:p>
        </p:txBody>
      </p:sp>
    </p:spTree>
    <p:extLst>
      <p:ext uri="{BB962C8B-B14F-4D97-AF65-F5344CB8AC3E}">
        <p14:creationId xmlns:p14="http://schemas.microsoft.com/office/powerpoint/2010/main" val="2710191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Using “in” causes Sequential Scans</a:t>
            </a:r>
            <a:r>
              <a:rPr lang="en-US" dirty="0"/>
              <a:t>	</a:t>
            </a:r>
          </a:p>
        </p:txBody>
      </p:sp>
      <p:sp>
        <p:nvSpPr>
          <p:cNvPr id="9" name="Rectangle 8">
            <a:extLst>
              <a:ext uri="{FF2B5EF4-FFF2-40B4-BE49-F238E27FC236}">
                <a16:creationId xmlns:a16="http://schemas.microsoft.com/office/drawing/2014/main" id="{609794ED-7F88-486B-91B4-68413BE198C7}"/>
              </a:ext>
            </a:extLst>
          </p:cNvPr>
          <p:cNvSpPr/>
          <p:nvPr/>
        </p:nvSpPr>
        <p:spPr>
          <a:xfrm>
            <a:off x="345687" y="1293541"/>
            <a:ext cx="11697629" cy="5262979"/>
          </a:xfrm>
          <a:prstGeom prst="rect">
            <a:avLst/>
          </a:prstGeom>
        </p:spPr>
        <p:txBody>
          <a:bodyPr wrap="square">
            <a:spAutoFit/>
          </a:bodyPr>
          <a:lstStyle/>
          <a:p>
            <a:r>
              <a:rPr lang="en-US" sz="1600" dirty="0"/>
              <a:t>QUERY: </a:t>
            </a:r>
          </a:p>
          <a:p>
            <a:r>
              <a:rPr lang="en-US" sz="1600" dirty="0"/>
              <a:t>-----------------</a:t>
            </a:r>
          </a:p>
          <a:p>
            <a:r>
              <a:rPr lang="en-US" sz="1600" dirty="0"/>
              <a:t>SELECT inv3_invno</a:t>
            </a:r>
          </a:p>
          <a:p>
            <a:r>
              <a:rPr lang="en-US" sz="1600" dirty="0"/>
              <a:t>FROM inv3</a:t>
            </a:r>
          </a:p>
          <a:p>
            <a:r>
              <a:rPr lang="en-US" sz="1600" b="1" dirty="0"/>
              <a:t>WHERE 448050 IN (inv3_physcode,inv3_altphys1,inv3_altphys2)</a:t>
            </a:r>
          </a:p>
          <a:p>
            <a:endParaRPr lang="en-US" sz="1600" dirty="0"/>
          </a:p>
          <a:p>
            <a:r>
              <a:rPr lang="en-US" sz="1600" dirty="0"/>
              <a:t>Estimated Cost: 157852</a:t>
            </a:r>
          </a:p>
          <a:p>
            <a:r>
              <a:rPr lang="en-US" sz="1600" dirty="0"/>
              <a:t>Estimated # of Rows Returned: 566880</a:t>
            </a:r>
          </a:p>
          <a:p>
            <a:endParaRPr lang="en-US" sz="1600" dirty="0"/>
          </a:p>
          <a:p>
            <a:r>
              <a:rPr lang="en-US" sz="1600" dirty="0"/>
              <a:t>  1) informix.cus3: </a:t>
            </a:r>
            <a:r>
              <a:rPr lang="en-US" sz="1600" b="1" dirty="0"/>
              <a:t>SEQUENTIAL SCAN</a:t>
            </a:r>
          </a:p>
          <a:p>
            <a:r>
              <a:rPr lang="en-US" sz="1600" dirty="0"/>
              <a:t>        Filters: 448050 IN (informix.inv3.inv3_physcode , informix.inv3.inv3_altphys1 , informix.inv3.inv3_altphys2 )</a:t>
            </a:r>
          </a:p>
          <a:p>
            <a:r>
              <a:rPr lang="en-US" sz="1600" dirty="0"/>
              <a:t>Query statistics:</a:t>
            </a:r>
          </a:p>
          <a:p>
            <a:r>
              <a:rPr lang="en-US" sz="1600" dirty="0"/>
              <a:t>-----------------</a:t>
            </a:r>
          </a:p>
          <a:p>
            <a:r>
              <a:rPr lang="en-US" sz="1600" dirty="0"/>
              <a:t>  Table map :</a:t>
            </a:r>
          </a:p>
          <a:p>
            <a:r>
              <a:rPr lang="en-US" sz="1600" dirty="0"/>
              <a:t>  ----------------------------</a:t>
            </a:r>
          </a:p>
          <a:p>
            <a:r>
              <a:rPr lang="en-US" sz="1600" dirty="0"/>
              <a:t>  Internal name     Table name</a:t>
            </a:r>
          </a:p>
          <a:p>
            <a:r>
              <a:rPr lang="en-US" sz="1600" dirty="0"/>
              <a:t>  ----------------------------</a:t>
            </a:r>
          </a:p>
          <a:p>
            <a:r>
              <a:rPr lang="en-US" sz="1600" dirty="0"/>
              <a:t>  t1                             inv3</a:t>
            </a:r>
          </a:p>
          <a:p>
            <a:r>
              <a:rPr lang="en-US" sz="1600" dirty="0"/>
              <a:t>  	type     table  rows_prod  est_rows  rows_scan  time       est_cost</a:t>
            </a:r>
          </a:p>
          <a:p>
            <a:r>
              <a:rPr lang="en-US" sz="1600" dirty="0"/>
              <a:t>  -------------------------------------------------------------------</a:t>
            </a:r>
          </a:p>
          <a:p>
            <a:r>
              <a:rPr lang="en-US" sz="1600" dirty="0"/>
              <a:t> 	 scan      t1             21         566880    2096652    00:01.26   157852</a:t>
            </a:r>
          </a:p>
        </p:txBody>
      </p:sp>
    </p:spTree>
    <p:extLst>
      <p:ext uri="{BB962C8B-B14F-4D97-AF65-F5344CB8AC3E}">
        <p14:creationId xmlns:p14="http://schemas.microsoft.com/office/powerpoint/2010/main" val="3715418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09260" y="311778"/>
            <a:ext cx="11773479" cy="1200329"/>
          </a:xfrm>
          <a:prstGeom prst="rect">
            <a:avLst/>
          </a:prstGeom>
          <a:noFill/>
        </p:spPr>
        <p:txBody>
          <a:bodyPr wrap="square" rtlCol="0">
            <a:spAutoFit/>
          </a:bodyPr>
          <a:lstStyle/>
          <a:p>
            <a:pPr algn="ctr"/>
            <a:r>
              <a:rPr lang="en-US" dirty="0"/>
              <a:t>	</a:t>
            </a:r>
            <a:r>
              <a:rPr lang="en-US" sz="3600" dirty="0"/>
              <a:t>Resolution to Criteria used for Using “in” Causes Sequential Scans</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71629" y="496444"/>
            <a:ext cx="11773479" cy="369332"/>
          </a:xfrm>
          <a:prstGeom prst="rect">
            <a:avLst/>
          </a:prstGeom>
          <a:noFill/>
        </p:spPr>
        <p:txBody>
          <a:bodyPr wrap="square" rtlCol="0">
            <a:spAutoFit/>
          </a:bodyPr>
          <a:lstStyle/>
          <a:p>
            <a:pPr algn="ctr"/>
            <a:r>
              <a:rPr lang="en-US" dirty="0"/>
              <a:t>	</a:t>
            </a:r>
          </a:p>
        </p:txBody>
      </p:sp>
      <p:sp>
        <p:nvSpPr>
          <p:cNvPr id="9" name="Rectangle 8">
            <a:extLst>
              <a:ext uri="{FF2B5EF4-FFF2-40B4-BE49-F238E27FC236}">
                <a16:creationId xmlns:a16="http://schemas.microsoft.com/office/drawing/2014/main" id="{021BA7FB-1946-4425-BCAE-EB64EB3A1306}"/>
              </a:ext>
            </a:extLst>
          </p:cNvPr>
          <p:cNvSpPr/>
          <p:nvPr/>
        </p:nvSpPr>
        <p:spPr>
          <a:xfrm>
            <a:off x="546410" y="1940313"/>
            <a:ext cx="11416990" cy="1872500"/>
          </a:xfrm>
          <a:prstGeom prst="rect">
            <a:avLst/>
          </a:prstGeom>
        </p:spPr>
        <p:txBody>
          <a:bodyPr wrap="square">
            <a:spAutoFit/>
          </a:bodyPr>
          <a:lstStyle/>
          <a:p>
            <a:pPr>
              <a:lnSpc>
                <a:spcPct val="80000"/>
              </a:lnSpc>
            </a:pPr>
            <a:r>
              <a:rPr lang="en-US" altLang="en-US" sz="2400" dirty="0"/>
              <a:t>First, I create two new indexes</a:t>
            </a:r>
          </a:p>
          <a:p>
            <a:pPr>
              <a:lnSpc>
                <a:spcPct val="80000"/>
              </a:lnSpc>
            </a:pPr>
            <a:endParaRPr lang="en-US" altLang="en-US" sz="2400" dirty="0"/>
          </a:p>
          <a:p>
            <a:pPr lvl="1">
              <a:lnSpc>
                <a:spcPct val="80000"/>
              </a:lnSpc>
            </a:pPr>
            <a:r>
              <a:rPr lang="en-US" altLang="en-US" sz="2400" dirty="0"/>
              <a:t>create index ixinv3_altphys1 on inv3(inv3_altphys1)</a:t>
            </a:r>
          </a:p>
          <a:p>
            <a:pPr lvl="1">
              <a:lnSpc>
                <a:spcPct val="80000"/>
              </a:lnSpc>
            </a:pPr>
            <a:r>
              <a:rPr lang="en-US" altLang="en-US" sz="2400" dirty="0"/>
              <a:t>create index ixinv3_altphys2 on inv3(inv3_altphys2)</a:t>
            </a:r>
          </a:p>
          <a:p>
            <a:pPr lvl="1">
              <a:lnSpc>
                <a:spcPct val="80000"/>
              </a:lnSpc>
            </a:pPr>
            <a:endParaRPr lang="en-US" altLang="en-US" sz="2400" dirty="0"/>
          </a:p>
          <a:p>
            <a:pPr>
              <a:lnSpc>
                <a:spcPct val="80000"/>
              </a:lnSpc>
            </a:pPr>
            <a:r>
              <a:rPr lang="en-US" altLang="en-US" sz="2400" dirty="0"/>
              <a:t>Then I changed the query to use “or” instead of “in”</a:t>
            </a:r>
          </a:p>
        </p:txBody>
      </p:sp>
    </p:spTree>
    <p:extLst>
      <p:ext uri="{BB962C8B-B14F-4D97-AF65-F5344CB8AC3E}">
        <p14:creationId xmlns:p14="http://schemas.microsoft.com/office/powerpoint/2010/main" val="3803701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1200329"/>
          </a:xfrm>
          <a:prstGeom prst="rect">
            <a:avLst/>
          </a:prstGeom>
          <a:noFill/>
        </p:spPr>
        <p:txBody>
          <a:bodyPr wrap="square" rtlCol="0">
            <a:spAutoFit/>
          </a:bodyPr>
          <a:lstStyle/>
          <a:p>
            <a:pPr algn="ctr"/>
            <a:r>
              <a:rPr lang="en-US" dirty="0"/>
              <a:t>	</a:t>
            </a:r>
            <a:r>
              <a:rPr lang="en-US" sz="3600" dirty="0"/>
              <a:t>Resolution to Criteria used for Using “in” Causes Sequential Scans</a:t>
            </a:r>
          </a:p>
        </p:txBody>
      </p:sp>
      <p:sp>
        <p:nvSpPr>
          <p:cNvPr id="9" name="Rectangle 8">
            <a:extLst>
              <a:ext uri="{FF2B5EF4-FFF2-40B4-BE49-F238E27FC236}">
                <a16:creationId xmlns:a16="http://schemas.microsoft.com/office/drawing/2014/main" id="{C08B511B-7AC2-4CC5-A87E-65AC64BB10A7}"/>
              </a:ext>
            </a:extLst>
          </p:cNvPr>
          <p:cNvSpPr/>
          <p:nvPr/>
        </p:nvSpPr>
        <p:spPr>
          <a:xfrm>
            <a:off x="371706" y="1651788"/>
            <a:ext cx="11493191" cy="4627677"/>
          </a:xfrm>
          <a:prstGeom prst="rect">
            <a:avLst/>
          </a:prstGeom>
        </p:spPr>
        <p:txBody>
          <a:bodyPr wrap="square">
            <a:spAutoFit/>
          </a:bodyPr>
          <a:lstStyle/>
          <a:p>
            <a:pPr>
              <a:lnSpc>
                <a:spcPct val="80000"/>
              </a:lnSpc>
            </a:pPr>
            <a:r>
              <a:rPr lang="en-US" altLang="en-US" sz="1600" dirty="0"/>
              <a:t>QUERY: </a:t>
            </a:r>
          </a:p>
          <a:p>
            <a:pPr>
              <a:lnSpc>
                <a:spcPct val="80000"/>
              </a:lnSpc>
            </a:pPr>
            <a:r>
              <a:rPr lang="en-US" altLang="en-US" sz="1600" dirty="0"/>
              <a:t>------</a:t>
            </a:r>
          </a:p>
          <a:p>
            <a:pPr>
              <a:lnSpc>
                <a:spcPct val="80000"/>
              </a:lnSpc>
            </a:pPr>
            <a:r>
              <a:rPr lang="en-US" altLang="en-US" sz="1600" dirty="0"/>
              <a:t>SELECT inv3_invno</a:t>
            </a:r>
          </a:p>
          <a:p>
            <a:pPr>
              <a:lnSpc>
                <a:spcPct val="80000"/>
              </a:lnSpc>
            </a:pPr>
            <a:r>
              <a:rPr lang="en-US" altLang="en-US" sz="1600" dirty="0"/>
              <a:t>FROM inv3</a:t>
            </a:r>
          </a:p>
          <a:p>
            <a:pPr>
              <a:lnSpc>
                <a:spcPct val="80000"/>
              </a:lnSpc>
            </a:pPr>
            <a:r>
              <a:rPr lang="en-US" altLang="en-US" sz="1600" b="1" dirty="0"/>
              <a:t>WHERE (inv3_physcode = 448050</a:t>
            </a:r>
          </a:p>
          <a:p>
            <a:pPr>
              <a:lnSpc>
                <a:spcPct val="80000"/>
              </a:lnSpc>
            </a:pPr>
            <a:r>
              <a:rPr lang="en-US" altLang="en-US" sz="1600" b="1" dirty="0"/>
              <a:t>or inv3_altphys1 = 448050</a:t>
            </a:r>
          </a:p>
          <a:p>
            <a:pPr>
              <a:lnSpc>
                <a:spcPct val="80000"/>
              </a:lnSpc>
            </a:pPr>
            <a:r>
              <a:rPr lang="en-US" altLang="en-US" sz="1600" b="1" dirty="0"/>
              <a:t>or inv3_altphys2 =  448050)</a:t>
            </a:r>
          </a:p>
          <a:p>
            <a:pPr>
              <a:lnSpc>
                <a:spcPct val="80000"/>
              </a:lnSpc>
            </a:pPr>
            <a:endParaRPr lang="en-US" altLang="en-US" sz="1600" dirty="0"/>
          </a:p>
          <a:p>
            <a:pPr>
              <a:lnSpc>
                <a:spcPct val="80000"/>
              </a:lnSpc>
            </a:pPr>
            <a:r>
              <a:rPr lang="en-US" altLang="en-US" sz="1600" dirty="0"/>
              <a:t>Estimated Cost: 13</a:t>
            </a:r>
          </a:p>
          <a:p>
            <a:pPr>
              <a:lnSpc>
                <a:spcPct val="80000"/>
              </a:lnSpc>
            </a:pPr>
            <a:r>
              <a:rPr lang="en-US" altLang="en-US" sz="1600" dirty="0"/>
              <a:t>Estimated # of Rows Returned: 9</a:t>
            </a:r>
          </a:p>
          <a:p>
            <a:pPr>
              <a:lnSpc>
                <a:spcPct val="80000"/>
              </a:lnSpc>
            </a:pPr>
            <a:endParaRPr lang="en-US" altLang="en-US" sz="1600" dirty="0"/>
          </a:p>
          <a:p>
            <a:pPr>
              <a:lnSpc>
                <a:spcPct val="80000"/>
              </a:lnSpc>
            </a:pPr>
            <a:r>
              <a:rPr lang="en-US" altLang="en-US" sz="1600" dirty="0"/>
              <a:t>  1) informix.inv3: INDEX PATH</a:t>
            </a:r>
          </a:p>
          <a:p>
            <a:pPr>
              <a:lnSpc>
                <a:spcPct val="80000"/>
              </a:lnSpc>
            </a:pPr>
            <a:endParaRPr lang="en-US" altLang="en-US" sz="1600" dirty="0"/>
          </a:p>
          <a:p>
            <a:pPr>
              <a:lnSpc>
                <a:spcPct val="80000"/>
              </a:lnSpc>
            </a:pPr>
            <a:r>
              <a:rPr lang="en-US" altLang="en-US" sz="1600" dirty="0"/>
              <a:t>    (1) Index Name: informix.ixinv3_physcode</a:t>
            </a:r>
          </a:p>
          <a:p>
            <a:pPr>
              <a:lnSpc>
                <a:spcPct val="80000"/>
              </a:lnSpc>
            </a:pPr>
            <a:r>
              <a:rPr lang="en-US" altLang="en-US" sz="1600" dirty="0"/>
              <a:t>        Index Keys: inv3_physcode   (Serial, fragments: ALL)</a:t>
            </a:r>
          </a:p>
          <a:p>
            <a:pPr>
              <a:lnSpc>
                <a:spcPct val="80000"/>
              </a:lnSpc>
            </a:pPr>
            <a:r>
              <a:rPr lang="en-US" altLang="en-US" sz="1600" dirty="0"/>
              <a:t>        Lower Index Filter: informix.inv3.inv3_physcode = 448050</a:t>
            </a:r>
          </a:p>
          <a:p>
            <a:pPr>
              <a:lnSpc>
                <a:spcPct val="80000"/>
              </a:lnSpc>
            </a:pPr>
            <a:endParaRPr lang="en-US" altLang="en-US" sz="1600" dirty="0"/>
          </a:p>
          <a:p>
            <a:pPr>
              <a:lnSpc>
                <a:spcPct val="80000"/>
              </a:lnSpc>
            </a:pPr>
            <a:r>
              <a:rPr lang="en-US" altLang="en-US" sz="1600" dirty="0"/>
              <a:t>    (2) Index Name: informix.ixinv3_altphys2</a:t>
            </a:r>
          </a:p>
          <a:p>
            <a:pPr>
              <a:lnSpc>
                <a:spcPct val="80000"/>
              </a:lnSpc>
            </a:pPr>
            <a:r>
              <a:rPr lang="en-US" altLang="en-US" sz="1600" dirty="0"/>
              <a:t>        Index Keys: inv3_altphys2   (Serial, fragments: ALL)</a:t>
            </a:r>
          </a:p>
          <a:p>
            <a:pPr>
              <a:lnSpc>
                <a:spcPct val="80000"/>
              </a:lnSpc>
            </a:pPr>
            <a:r>
              <a:rPr lang="en-US" altLang="en-US" sz="1600" dirty="0"/>
              <a:t>        Lower Index Filter: informix.inv3.inv3_altphys2 = 448050</a:t>
            </a:r>
          </a:p>
          <a:p>
            <a:pPr>
              <a:lnSpc>
                <a:spcPct val="80000"/>
              </a:lnSpc>
            </a:pPr>
            <a:r>
              <a:rPr lang="en-US" altLang="en-US" sz="1600" dirty="0"/>
              <a:t>    (3) Index Name: informix.ixinv3_altphys1</a:t>
            </a:r>
          </a:p>
          <a:p>
            <a:pPr>
              <a:lnSpc>
                <a:spcPct val="80000"/>
              </a:lnSpc>
            </a:pPr>
            <a:r>
              <a:rPr lang="en-US" altLang="en-US" sz="1600" dirty="0"/>
              <a:t>        Index Keys: inv3_altphys1   (Serial, fragments: ALL)</a:t>
            </a:r>
          </a:p>
          <a:p>
            <a:pPr>
              <a:lnSpc>
                <a:spcPct val="80000"/>
              </a:lnSpc>
            </a:pPr>
            <a:r>
              <a:rPr lang="en-US" altLang="en-US" sz="1600" dirty="0"/>
              <a:t>        Lower Index Filter: informix.inv3.inv3_altphys1 = 448050</a:t>
            </a:r>
          </a:p>
        </p:txBody>
      </p:sp>
    </p:spTree>
    <p:extLst>
      <p:ext uri="{BB962C8B-B14F-4D97-AF65-F5344CB8AC3E}">
        <p14:creationId xmlns:p14="http://schemas.microsoft.com/office/powerpoint/2010/main" val="289871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923330"/>
          </a:xfrm>
          <a:prstGeom prst="rect">
            <a:avLst/>
          </a:prstGeom>
          <a:noFill/>
        </p:spPr>
        <p:txBody>
          <a:bodyPr wrap="square" rtlCol="0">
            <a:spAutoFit/>
          </a:bodyPr>
          <a:lstStyle/>
          <a:p>
            <a:pPr algn="ctr"/>
            <a:r>
              <a:rPr lang="en-US" sz="3600" spc="-1" dirty="0">
                <a:solidFill>
                  <a:srgbClr val="000000"/>
                </a:solidFill>
                <a:uFill>
                  <a:solidFill>
                    <a:srgbClr val="FFFFFF"/>
                  </a:solidFill>
                </a:uFill>
                <a:latin typeface="Arial"/>
              </a:rPr>
              <a:t>Review Number of Reads on Table/Index</a:t>
            </a:r>
          </a:p>
          <a:p>
            <a:pPr algn="ctr"/>
            <a:r>
              <a:rPr lang="en-US" dirty="0"/>
              <a:t>	</a:t>
            </a:r>
          </a:p>
        </p:txBody>
      </p:sp>
      <p:sp>
        <p:nvSpPr>
          <p:cNvPr id="9" name="Rectangle 8">
            <a:extLst>
              <a:ext uri="{FF2B5EF4-FFF2-40B4-BE49-F238E27FC236}">
                <a16:creationId xmlns:a16="http://schemas.microsoft.com/office/drawing/2014/main" id="{23FFD421-688E-4F98-99A0-A9C5993058E3}"/>
              </a:ext>
            </a:extLst>
          </p:cNvPr>
          <p:cNvSpPr/>
          <p:nvPr/>
        </p:nvSpPr>
        <p:spPr>
          <a:xfrm>
            <a:off x="1182029" y="2297158"/>
            <a:ext cx="10432151" cy="1938992"/>
          </a:xfrm>
          <a:prstGeom prst="rect">
            <a:avLst/>
          </a:prstGeom>
        </p:spPr>
        <p:txBody>
          <a:bodyPr wrap="square">
            <a:spAutoFit/>
          </a:bodyPr>
          <a:lstStyle/>
          <a:p>
            <a:r>
              <a:rPr lang="en-US" altLang="en-US" sz="2400" dirty="0"/>
              <a:t>Use the table SYSPTPROF to look at the buffer reads, page reads, sequential scans.</a:t>
            </a:r>
          </a:p>
          <a:p>
            <a:pPr>
              <a:buFont typeface="Arial" panose="020B0604020202020204" pitchFamily="34" charset="0"/>
              <a:buNone/>
            </a:pPr>
            <a:endParaRPr lang="en-US" altLang="en-US" sz="2400" dirty="0"/>
          </a:p>
          <a:p>
            <a:pPr lvl="1"/>
            <a:r>
              <a:rPr lang="en-US" altLang="en-US" sz="2400" dirty="0"/>
              <a:t>   SELECT tabname[1,25], bufreads, pagreads,   isreads, seqscans     </a:t>
            </a:r>
          </a:p>
          <a:p>
            <a:pPr lvl="1">
              <a:buFont typeface="Arial" panose="020B0604020202020204" pitchFamily="34" charset="0"/>
              <a:buNone/>
            </a:pPr>
            <a:r>
              <a:rPr lang="en-US" altLang="en-US" sz="2400" dirty="0"/>
              <a:t>	FROM sysmaster:sysptprof</a:t>
            </a:r>
          </a:p>
          <a:p>
            <a:pPr lvl="1">
              <a:buFont typeface="Arial" panose="020B0604020202020204" pitchFamily="34" charset="0"/>
              <a:buNone/>
            </a:pPr>
            <a:r>
              <a:rPr lang="en-US" altLang="en-US" sz="2400" dirty="0"/>
              <a:t>	ORDER BY 2 desc</a:t>
            </a:r>
            <a:endParaRPr lang="en-US" sz="2400" dirty="0"/>
          </a:p>
        </p:txBody>
      </p:sp>
    </p:spTree>
    <p:extLst>
      <p:ext uri="{BB962C8B-B14F-4D97-AF65-F5344CB8AC3E}">
        <p14:creationId xmlns:p14="http://schemas.microsoft.com/office/powerpoint/2010/main" val="686081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1200329"/>
          </a:xfrm>
          <a:prstGeom prst="rect">
            <a:avLst/>
          </a:prstGeom>
          <a:noFill/>
        </p:spPr>
        <p:txBody>
          <a:bodyPr wrap="square" rtlCol="0">
            <a:spAutoFit/>
          </a:bodyPr>
          <a:lstStyle/>
          <a:p>
            <a:pPr algn="ctr"/>
            <a:r>
              <a:rPr lang="en-US" sz="3600" dirty="0"/>
              <a:t>Resolution to Criteria used for Using “in” Causes </a:t>
            </a:r>
          </a:p>
          <a:p>
            <a:pPr algn="ctr"/>
            <a:r>
              <a:rPr lang="en-US" sz="3600" dirty="0"/>
              <a:t>Sequential Scans</a:t>
            </a:r>
            <a:r>
              <a:rPr lang="en-US" dirty="0"/>
              <a:t>	</a:t>
            </a:r>
          </a:p>
        </p:txBody>
      </p:sp>
      <p:sp>
        <p:nvSpPr>
          <p:cNvPr id="9" name="Rectangle 8">
            <a:extLst>
              <a:ext uri="{FF2B5EF4-FFF2-40B4-BE49-F238E27FC236}">
                <a16:creationId xmlns:a16="http://schemas.microsoft.com/office/drawing/2014/main" id="{6E3EBBD9-261C-440F-A6EC-571AB83D666A}"/>
              </a:ext>
            </a:extLst>
          </p:cNvPr>
          <p:cNvSpPr/>
          <p:nvPr/>
        </p:nvSpPr>
        <p:spPr>
          <a:xfrm>
            <a:off x="572030" y="2018035"/>
            <a:ext cx="11251580" cy="3645293"/>
          </a:xfrm>
          <a:prstGeom prst="rect">
            <a:avLst/>
          </a:prstGeom>
        </p:spPr>
        <p:txBody>
          <a:bodyPr wrap="square">
            <a:spAutoFit/>
          </a:bodyPr>
          <a:lstStyle/>
          <a:p>
            <a:pPr>
              <a:lnSpc>
                <a:spcPct val="80000"/>
              </a:lnSpc>
            </a:pPr>
            <a:r>
              <a:rPr lang="en-US" altLang="en-US" sz="2400" dirty="0"/>
              <a:t>Query statistics:</a:t>
            </a:r>
          </a:p>
          <a:p>
            <a:pPr>
              <a:lnSpc>
                <a:spcPct val="80000"/>
              </a:lnSpc>
            </a:pPr>
            <a:r>
              <a:rPr lang="en-US" altLang="en-US" sz="2400" dirty="0"/>
              <a:t>-----------------</a:t>
            </a:r>
          </a:p>
          <a:p>
            <a:pPr>
              <a:lnSpc>
                <a:spcPct val="80000"/>
              </a:lnSpc>
            </a:pPr>
            <a:endParaRPr lang="en-US" altLang="en-US" sz="2400" dirty="0"/>
          </a:p>
          <a:p>
            <a:pPr>
              <a:lnSpc>
                <a:spcPct val="80000"/>
              </a:lnSpc>
            </a:pPr>
            <a:r>
              <a:rPr lang="en-US" altLang="en-US" sz="2400" dirty="0"/>
              <a:t>  Table map :</a:t>
            </a:r>
          </a:p>
          <a:p>
            <a:pPr>
              <a:lnSpc>
                <a:spcPct val="80000"/>
              </a:lnSpc>
            </a:pPr>
            <a:r>
              <a:rPr lang="en-US" altLang="en-US" sz="2400" dirty="0"/>
              <a:t>  ----------------------------</a:t>
            </a:r>
          </a:p>
          <a:p>
            <a:pPr>
              <a:lnSpc>
                <a:spcPct val="80000"/>
              </a:lnSpc>
            </a:pPr>
            <a:r>
              <a:rPr lang="en-US" altLang="en-US" sz="2400" dirty="0"/>
              <a:t>  Internal name     Table name</a:t>
            </a:r>
          </a:p>
          <a:p>
            <a:pPr>
              <a:lnSpc>
                <a:spcPct val="80000"/>
              </a:lnSpc>
            </a:pPr>
            <a:r>
              <a:rPr lang="en-US" altLang="en-US" sz="2400" dirty="0"/>
              <a:t>  ----------------------------</a:t>
            </a:r>
          </a:p>
          <a:p>
            <a:pPr>
              <a:lnSpc>
                <a:spcPct val="80000"/>
              </a:lnSpc>
            </a:pPr>
            <a:r>
              <a:rPr lang="en-US" altLang="en-US" sz="2400" dirty="0"/>
              <a:t>  t1                inv3</a:t>
            </a:r>
          </a:p>
          <a:p>
            <a:pPr>
              <a:lnSpc>
                <a:spcPct val="80000"/>
              </a:lnSpc>
            </a:pPr>
            <a:endParaRPr lang="en-US" altLang="en-US" sz="2400" dirty="0"/>
          </a:p>
          <a:p>
            <a:pPr>
              <a:lnSpc>
                <a:spcPct val="80000"/>
              </a:lnSpc>
            </a:pPr>
            <a:r>
              <a:rPr lang="en-US" altLang="en-US" sz="2400" dirty="0"/>
              <a:t>  </a:t>
            </a:r>
            <a:r>
              <a:rPr lang="en-US" altLang="en-US" sz="2400" b="1" dirty="0"/>
              <a:t>type     table  rows_prod  est_rows  rows_scan  time  est_cost</a:t>
            </a:r>
          </a:p>
          <a:p>
            <a:pPr>
              <a:lnSpc>
                <a:spcPct val="80000"/>
              </a:lnSpc>
            </a:pPr>
            <a:r>
              <a:rPr lang="en-US" altLang="en-US" sz="2400" b="1" dirty="0"/>
              <a:t>  ----------------------------------------------------------------------------------</a:t>
            </a:r>
          </a:p>
          <a:p>
            <a:pPr>
              <a:lnSpc>
                <a:spcPct val="80000"/>
              </a:lnSpc>
            </a:pPr>
            <a:r>
              <a:rPr lang="en-US" altLang="en-US" sz="2400" b="1" dirty="0"/>
              <a:t>  scan     t1              21                  9          21         00:00.24   13</a:t>
            </a:r>
          </a:p>
        </p:txBody>
      </p:sp>
    </p:spTree>
    <p:extLst>
      <p:ext uri="{BB962C8B-B14F-4D97-AF65-F5344CB8AC3E}">
        <p14:creationId xmlns:p14="http://schemas.microsoft.com/office/powerpoint/2010/main" val="2267670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1200329"/>
          </a:xfrm>
          <a:prstGeom prst="rect">
            <a:avLst/>
          </a:prstGeom>
          <a:noFill/>
        </p:spPr>
        <p:txBody>
          <a:bodyPr wrap="square" rtlCol="0">
            <a:spAutoFit/>
          </a:bodyPr>
          <a:lstStyle/>
          <a:p>
            <a:pPr algn="ctr"/>
            <a:r>
              <a:rPr lang="en-US" sz="3600" dirty="0"/>
              <a:t>Resolution to Criteria used for Using “in” Causes </a:t>
            </a:r>
          </a:p>
          <a:p>
            <a:pPr algn="ctr"/>
            <a:r>
              <a:rPr lang="en-US" sz="3600" dirty="0"/>
              <a:t>Sequential Scans</a:t>
            </a:r>
            <a:r>
              <a:rPr lang="en-US" dirty="0"/>
              <a:t>	</a:t>
            </a:r>
          </a:p>
        </p:txBody>
      </p:sp>
      <p:sp>
        <p:nvSpPr>
          <p:cNvPr id="9" name="Rectangle 8">
            <a:extLst>
              <a:ext uri="{FF2B5EF4-FFF2-40B4-BE49-F238E27FC236}">
                <a16:creationId xmlns:a16="http://schemas.microsoft.com/office/drawing/2014/main" id="{99331DCD-9B7E-4E63-BA37-BF69CC37F7EE}"/>
              </a:ext>
            </a:extLst>
          </p:cNvPr>
          <p:cNvSpPr/>
          <p:nvPr/>
        </p:nvSpPr>
        <p:spPr>
          <a:xfrm>
            <a:off x="568713" y="2364059"/>
            <a:ext cx="11251580" cy="3645293"/>
          </a:xfrm>
          <a:prstGeom prst="rect">
            <a:avLst/>
          </a:prstGeom>
        </p:spPr>
        <p:txBody>
          <a:bodyPr wrap="square">
            <a:spAutoFit/>
          </a:bodyPr>
          <a:lstStyle/>
          <a:p>
            <a:pPr>
              <a:lnSpc>
                <a:spcPct val="80000"/>
              </a:lnSpc>
            </a:pPr>
            <a:r>
              <a:rPr lang="en-US" altLang="en-US" sz="2400" dirty="0"/>
              <a:t>Query statistics:</a:t>
            </a:r>
          </a:p>
          <a:p>
            <a:pPr>
              <a:lnSpc>
                <a:spcPct val="80000"/>
              </a:lnSpc>
            </a:pPr>
            <a:r>
              <a:rPr lang="en-US" altLang="en-US" sz="2400" dirty="0"/>
              <a:t>-----------------</a:t>
            </a:r>
          </a:p>
          <a:p>
            <a:pPr>
              <a:lnSpc>
                <a:spcPct val="80000"/>
              </a:lnSpc>
            </a:pPr>
            <a:endParaRPr lang="en-US" altLang="en-US" sz="2400" dirty="0"/>
          </a:p>
          <a:p>
            <a:pPr>
              <a:lnSpc>
                <a:spcPct val="80000"/>
              </a:lnSpc>
            </a:pPr>
            <a:r>
              <a:rPr lang="en-US" altLang="en-US" sz="2400" dirty="0"/>
              <a:t>  Table map :</a:t>
            </a:r>
          </a:p>
          <a:p>
            <a:pPr>
              <a:lnSpc>
                <a:spcPct val="80000"/>
              </a:lnSpc>
            </a:pPr>
            <a:r>
              <a:rPr lang="en-US" altLang="en-US" sz="2400" dirty="0"/>
              <a:t>  ----------------------------</a:t>
            </a:r>
          </a:p>
          <a:p>
            <a:pPr>
              <a:lnSpc>
                <a:spcPct val="80000"/>
              </a:lnSpc>
            </a:pPr>
            <a:r>
              <a:rPr lang="en-US" altLang="en-US" sz="2400" dirty="0"/>
              <a:t>  Internal name     Table name</a:t>
            </a:r>
          </a:p>
          <a:p>
            <a:pPr>
              <a:lnSpc>
                <a:spcPct val="80000"/>
              </a:lnSpc>
            </a:pPr>
            <a:r>
              <a:rPr lang="en-US" altLang="en-US" sz="2400" dirty="0"/>
              <a:t>  ----------------------------</a:t>
            </a:r>
          </a:p>
          <a:p>
            <a:pPr>
              <a:lnSpc>
                <a:spcPct val="80000"/>
              </a:lnSpc>
            </a:pPr>
            <a:r>
              <a:rPr lang="en-US" altLang="en-US" sz="2400" dirty="0"/>
              <a:t>  t1                inv3</a:t>
            </a:r>
          </a:p>
          <a:p>
            <a:pPr>
              <a:lnSpc>
                <a:spcPct val="80000"/>
              </a:lnSpc>
            </a:pPr>
            <a:endParaRPr lang="en-US" altLang="en-US" sz="2400" dirty="0"/>
          </a:p>
          <a:p>
            <a:pPr>
              <a:lnSpc>
                <a:spcPct val="80000"/>
              </a:lnSpc>
            </a:pPr>
            <a:r>
              <a:rPr lang="en-US" altLang="en-US" sz="2400" dirty="0"/>
              <a:t>  </a:t>
            </a:r>
            <a:r>
              <a:rPr lang="en-US" altLang="en-US" sz="2400" b="1" dirty="0"/>
              <a:t>type     table  rows_prod  est_rows  rows_scan  time  est_cost</a:t>
            </a:r>
          </a:p>
          <a:p>
            <a:pPr>
              <a:lnSpc>
                <a:spcPct val="80000"/>
              </a:lnSpc>
            </a:pPr>
            <a:r>
              <a:rPr lang="en-US" altLang="en-US" sz="2400" b="1" dirty="0"/>
              <a:t>  ----------------------------------------------------------------------------------</a:t>
            </a:r>
          </a:p>
          <a:p>
            <a:pPr>
              <a:lnSpc>
                <a:spcPct val="80000"/>
              </a:lnSpc>
            </a:pPr>
            <a:r>
              <a:rPr lang="en-US" altLang="en-US" sz="2400" b="1" dirty="0"/>
              <a:t>  scan     t1              21                  9          21         00:00.24   13</a:t>
            </a:r>
          </a:p>
        </p:txBody>
      </p:sp>
    </p:spTree>
    <p:extLst>
      <p:ext uri="{BB962C8B-B14F-4D97-AF65-F5344CB8AC3E}">
        <p14:creationId xmlns:p14="http://schemas.microsoft.com/office/powerpoint/2010/main" val="2956095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dirty="0"/>
              <a:t>	</a:t>
            </a:r>
            <a:r>
              <a:rPr lang="en-US" sz="3600" dirty="0"/>
              <a:t>Use of Directives for Queries</a:t>
            </a:r>
          </a:p>
        </p:txBody>
      </p:sp>
      <p:sp>
        <p:nvSpPr>
          <p:cNvPr id="9" name="Rectangle 8">
            <a:extLst>
              <a:ext uri="{FF2B5EF4-FFF2-40B4-BE49-F238E27FC236}">
                <a16:creationId xmlns:a16="http://schemas.microsoft.com/office/drawing/2014/main" id="{8D0DD08B-EFA7-46A1-8958-9B619A20DFD8}"/>
              </a:ext>
            </a:extLst>
          </p:cNvPr>
          <p:cNvSpPr/>
          <p:nvPr/>
        </p:nvSpPr>
        <p:spPr>
          <a:xfrm>
            <a:off x="228599" y="1260088"/>
            <a:ext cx="11558240" cy="5241073"/>
          </a:xfrm>
          <a:prstGeom prst="rect">
            <a:avLst/>
          </a:prstGeom>
        </p:spPr>
        <p:txBody>
          <a:bodyPr wrap="square">
            <a:spAutoFit/>
          </a:bodyPr>
          <a:lstStyle/>
          <a:p>
            <a:pPr>
              <a:lnSpc>
                <a:spcPct val="80000"/>
              </a:lnSpc>
              <a:buFont typeface="Arial" panose="020B0604020202020204" pitchFamily="34" charset="0"/>
              <a:buNone/>
            </a:pPr>
            <a:r>
              <a:rPr lang="en-US" altLang="en-US" dirty="0"/>
              <a:t>QUERY:</a:t>
            </a:r>
          </a:p>
          <a:p>
            <a:pPr>
              <a:lnSpc>
                <a:spcPct val="80000"/>
              </a:lnSpc>
              <a:buFont typeface="Arial" panose="020B0604020202020204" pitchFamily="34" charset="0"/>
              <a:buNone/>
            </a:pPr>
            <a:r>
              <a:rPr lang="en-US" altLang="en-US" dirty="0"/>
              <a:t>------</a:t>
            </a:r>
          </a:p>
          <a:p>
            <a:pPr>
              <a:lnSpc>
                <a:spcPct val="80000"/>
              </a:lnSpc>
              <a:buFont typeface="Arial" panose="020B0604020202020204" pitchFamily="34" charset="0"/>
              <a:buNone/>
            </a:pPr>
            <a:r>
              <a:rPr lang="en-US" altLang="en-US" dirty="0"/>
              <a:t>SELECT D.BUSINESS_UNIT, D.VENDOR_SETID, E.VENDOR_ID, E.NAME1, E.NAME2, VNDR_LOC   </a:t>
            </a:r>
          </a:p>
          <a:p>
            <a:pPr>
              <a:lnSpc>
                <a:spcPct val="80000"/>
              </a:lnSpc>
              <a:buFont typeface="Arial" panose="020B0604020202020204" pitchFamily="34" charset="0"/>
              <a:buNone/>
            </a:pPr>
            <a:r>
              <a:rPr lang="en-US" altLang="en-US" dirty="0"/>
              <a:t>FROM PS_PAYMENT_TBL A, PS_PYMNT_VCHR_XREF B, PS_VOUCHER_LINE C, </a:t>
            </a:r>
          </a:p>
          <a:p>
            <a:pPr>
              <a:lnSpc>
                <a:spcPct val="80000"/>
              </a:lnSpc>
              <a:buFont typeface="Arial" panose="020B0604020202020204" pitchFamily="34" charset="0"/>
              <a:buNone/>
            </a:pPr>
            <a:r>
              <a:rPr lang="en-US" altLang="en-US" dirty="0"/>
              <a:t>            PS_VOUCHER D, PS_VENDOR E, PS_VENDOR_LOC F</a:t>
            </a:r>
          </a:p>
          <a:p>
            <a:pPr>
              <a:lnSpc>
                <a:spcPct val="80000"/>
              </a:lnSpc>
              <a:buFont typeface="Arial" panose="020B0604020202020204" pitchFamily="34" charset="0"/>
              <a:buNone/>
            </a:pPr>
            <a:r>
              <a:rPr lang="en-US" altLang="en-US" dirty="0"/>
              <a:t>WHERE A.BANK_SETID = B.BANK_SETID</a:t>
            </a:r>
          </a:p>
          <a:p>
            <a:pPr>
              <a:lnSpc>
                <a:spcPct val="80000"/>
              </a:lnSpc>
              <a:buFont typeface="Arial" panose="020B0604020202020204" pitchFamily="34" charset="0"/>
              <a:buNone/>
            </a:pPr>
            <a:r>
              <a:rPr lang="en-US" altLang="en-US" dirty="0"/>
              <a:t>     AND A.BANK_CD = B.BANK_CD</a:t>
            </a:r>
          </a:p>
          <a:p>
            <a:pPr>
              <a:lnSpc>
                <a:spcPct val="80000"/>
              </a:lnSpc>
              <a:buFont typeface="Arial" panose="020B0604020202020204" pitchFamily="34" charset="0"/>
              <a:buNone/>
            </a:pPr>
            <a:r>
              <a:rPr lang="en-US" altLang="en-US" dirty="0"/>
              <a:t>     AND A.BANK_ACCT_KEY = B.BANK_ACCT_KEY</a:t>
            </a:r>
          </a:p>
          <a:p>
            <a:pPr>
              <a:lnSpc>
                <a:spcPct val="80000"/>
              </a:lnSpc>
              <a:buFont typeface="Arial" panose="020B0604020202020204" pitchFamily="34" charset="0"/>
              <a:buNone/>
            </a:pPr>
            <a:r>
              <a:rPr lang="en-US" altLang="en-US" dirty="0"/>
              <a:t>     AND A.PYMNT_ID = B.PYMNT_ID</a:t>
            </a:r>
          </a:p>
          <a:p>
            <a:pPr>
              <a:lnSpc>
                <a:spcPct val="80000"/>
              </a:lnSpc>
              <a:buFont typeface="Arial" panose="020B0604020202020204" pitchFamily="34" charset="0"/>
              <a:buNone/>
            </a:pPr>
            <a:r>
              <a:rPr lang="en-US" altLang="en-US" dirty="0"/>
              <a:t>     AND B.BUSINESS_UNIT = C.BUSINESS_UNIT</a:t>
            </a:r>
          </a:p>
          <a:p>
            <a:pPr>
              <a:lnSpc>
                <a:spcPct val="80000"/>
              </a:lnSpc>
              <a:buFont typeface="Arial" panose="020B0604020202020204" pitchFamily="34" charset="0"/>
              <a:buNone/>
            </a:pPr>
            <a:r>
              <a:rPr lang="en-US" altLang="en-US" dirty="0"/>
              <a:t>     AND B.VOUCHER_ID = C.VOUCHER_ID</a:t>
            </a:r>
          </a:p>
          <a:p>
            <a:pPr>
              <a:lnSpc>
                <a:spcPct val="80000"/>
              </a:lnSpc>
              <a:buFont typeface="Arial" panose="020B0604020202020204" pitchFamily="34" charset="0"/>
              <a:buNone/>
            </a:pPr>
            <a:r>
              <a:rPr lang="en-US" altLang="en-US" dirty="0"/>
              <a:t>     AND C.BUSINESS_UNIT = D.BUSINESS_UNIT</a:t>
            </a:r>
          </a:p>
          <a:p>
            <a:pPr>
              <a:lnSpc>
                <a:spcPct val="80000"/>
              </a:lnSpc>
              <a:buFont typeface="Arial" panose="020B0604020202020204" pitchFamily="34" charset="0"/>
              <a:buNone/>
            </a:pPr>
            <a:r>
              <a:rPr lang="en-US" altLang="en-US" dirty="0"/>
              <a:t>     AND C.VOUCHER_ID = D.VOUCHER_ID</a:t>
            </a:r>
          </a:p>
          <a:p>
            <a:pPr>
              <a:lnSpc>
                <a:spcPct val="80000"/>
              </a:lnSpc>
              <a:buFont typeface="Arial" panose="020B0604020202020204" pitchFamily="34" charset="0"/>
              <a:buNone/>
            </a:pPr>
            <a:r>
              <a:rPr lang="en-US" altLang="en-US" dirty="0"/>
              <a:t>     AND E.VENDOR_ID = D.VENDOR_ID</a:t>
            </a:r>
          </a:p>
          <a:p>
            <a:pPr>
              <a:lnSpc>
                <a:spcPct val="80000"/>
              </a:lnSpc>
              <a:buFont typeface="Arial" panose="020B0604020202020204" pitchFamily="34" charset="0"/>
              <a:buNone/>
            </a:pPr>
            <a:r>
              <a:rPr lang="en-US" altLang="en-US" dirty="0"/>
              <a:t>     AND A.PYMNT_STATUS = 'P'</a:t>
            </a:r>
          </a:p>
          <a:p>
            <a:pPr>
              <a:lnSpc>
                <a:spcPct val="80000"/>
              </a:lnSpc>
              <a:buFont typeface="Arial" panose="020B0604020202020204" pitchFamily="34" charset="0"/>
              <a:buNone/>
            </a:pPr>
            <a:r>
              <a:rPr lang="en-US" altLang="en-US" dirty="0"/>
              <a:t>     AND A.PYMNT_DT BETWEEN '01-01-2003' AND '12-31-2003'</a:t>
            </a:r>
          </a:p>
          <a:p>
            <a:pPr>
              <a:lnSpc>
                <a:spcPct val="80000"/>
              </a:lnSpc>
              <a:buFont typeface="Arial" panose="020B0604020202020204" pitchFamily="34" charset="0"/>
              <a:buNone/>
            </a:pPr>
            <a:r>
              <a:rPr lang="en-US" altLang="en-US" dirty="0"/>
              <a:t>     AND D.BUSINESS_UNIT IN ('CAT',‘SNCPY')</a:t>
            </a:r>
          </a:p>
          <a:p>
            <a:pPr>
              <a:lnSpc>
                <a:spcPct val="80000"/>
              </a:lnSpc>
              <a:buFont typeface="Arial" panose="020B0604020202020204" pitchFamily="34" charset="0"/>
              <a:buNone/>
            </a:pPr>
            <a:r>
              <a:rPr lang="en-US" altLang="en-US" dirty="0"/>
              <a:t>     AND E.SETID = F.SETID</a:t>
            </a:r>
          </a:p>
          <a:p>
            <a:pPr>
              <a:lnSpc>
                <a:spcPct val="80000"/>
              </a:lnSpc>
              <a:buFont typeface="Arial" panose="020B0604020202020204" pitchFamily="34" charset="0"/>
              <a:buNone/>
            </a:pPr>
            <a:r>
              <a:rPr lang="en-US" altLang="en-US" dirty="0"/>
              <a:t>     AND E.VENDOR_ID = F.VENDOR_ID</a:t>
            </a:r>
          </a:p>
          <a:p>
            <a:pPr>
              <a:lnSpc>
                <a:spcPct val="80000"/>
              </a:lnSpc>
              <a:buFont typeface="Arial" panose="020B0604020202020204" pitchFamily="34" charset="0"/>
              <a:buNone/>
            </a:pPr>
            <a:r>
              <a:rPr lang="en-US" altLang="en-US" dirty="0"/>
              <a:t>     AND C.WTHD_CD &lt;&gt; F.WTHD_CD</a:t>
            </a:r>
          </a:p>
          <a:p>
            <a:pPr>
              <a:lnSpc>
                <a:spcPct val="80000"/>
              </a:lnSpc>
            </a:pPr>
            <a:endParaRPr lang="en-US" altLang="en-US" dirty="0"/>
          </a:p>
          <a:p>
            <a:pPr>
              <a:lnSpc>
                <a:spcPct val="80000"/>
              </a:lnSpc>
              <a:buFont typeface="Arial" panose="020B0604020202020204" pitchFamily="34" charset="0"/>
              <a:buNone/>
            </a:pPr>
            <a:r>
              <a:rPr lang="en-US" altLang="en-US" dirty="0"/>
              <a:t>	Estimated Cost: 57005</a:t>
            </a:r>
          </a:p>
          <a:p>
            <a:pPr>
              <a:lnSpc>
                <a:spcPct val="80000"/>
              </a:lnSpc>
              <a:buFont typeface="Arial" panose="020B0604020202020204" pitchFamily="34" charset="0"/>
              <a:buNone/>
            </a:pPr>
            <a:r>
              <a:rPr lang="en-US" altLang="en-US" dirty="0"/>
              <a:t>	Estimated # of Rows Returned: 1</a:t>
            </a:r>
          </a:p>
        </p:txBody>
      </p:sp>
    </p:spTree>
    <p:extLst>
      <p:ext uri="{BB962C8B-B14F-4D97-AF65-F5344CB8AC3E}">
        <p14:creationId xmlns:p14="http://schemas.microsoft.com/office/powerpoint/2010/main" val="4220482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dirty="0"/>
              <a:t>	</a:t>
            </a:r>
            <a:r>
              <a:rPr lang="en-US" sz="3600" dirty="0"/>
              <a:t>Use of Directives in Queries</a:t>
            </a:r>
          </a:p>
        </p:txBody>
      </p:sp>
      <p:sp>
        <p:nvSpPr>
          <p:cNvPr id="9" name="Rectangle 8">
            <a:extLst>
              <a:ext uri="{FF2B5EF4-FFF2-40B4-BE49-F238E27FC236}">
                <a16:creationId xmlns:a16="http://schemas.microsoft.com/office/drawing/2014/main" id="{FDCD94F6-063F-4096-9041-5CB0110FBD2B}"/>
              </a:ext>
            </a:extLst>
          </p:cNvPr>
          <p:cNvSpPr/>
          <p:nvPr/>
        </p:nvSpPr>
        <p:spPr>
          <a:xfrm>
            <a:off x="228599" y="1170878"/>
            <a:ext cx="11859323" cy="5021631"/>
          </a:xfrm>
          <a:prstGeom prst="rect">
            <a:avLst/>
          </a:prstGeom>
        </p:spPr>
        <p:txBody>
          <a:bodyPr wrap="square">
            <a:spAutoFit/>
          </a:bodyPr>
          <a:lstStyle/>
          <a:p>
            <a:pPr>
              <a:lnSpc>
                <a:spcPct val="80000"/>
              </a:lnSpc>
              <a:buFont typeface="Arial" panose="020B0604020202020204" pitchFamily="34" charset="0"/>
              <a:buNone/>
            </a:pPr>
            <a:r>
              <a:rPr lang="en-US" altLang="en-US" sz="1600" dirty="0"/>
              <a:t>1) informix.f: INDEX PATH</a:t>
            </a:r>
          </a:p>
          <a:p>
            <a:pPr>
              <a:lnSpc>
                <a:spcPct val="80000"/>
              </a:lnSpc>
              <a:buFont typeface="Arial" panose="020B0604020202020204" pitchFamily="34" charset="0"/>
              <a:buNone/>
            </a:pPr>
            <a:r>
              <a:rPr lang="en-US" altLang="en-US" sz="1600" dirty="0"/>
              <a:t>        Filters: informix.f.effdt = &lt;subquery&gt; </a:t>
            </a:r>
          </a:p>
          <a:p>
            <a:pPr>
              <a:lnSpc>
                <a:spcPct val="80000"/>
              </a:lnSpc>
              <a:buFont typeface="Arial" panose="020B0604020202020204" pitchFamily="34" charset="0"/>
              <a:buNone/>
            </a:pPr>
            <a:r>
              <a:rPr lang="en-US" altLang="en-US" sz="1600" dirty="0"/>
              <a:t>    (1) Index Keys: setid vendor_id vndr_loc effdt (desc) eff_status   (Serial, fragments: ALL)</a:t>
            </a:r>
          </a:p>
          <a:p>
            <a:pPr>
              <a:lnSpc>
                <a:spcPct val="80000"/>
              </a:lnSpc>
              <a:buFont typeface="Arial" panose="020B0604020202020204" pitchFamily="34" charset="0"/>
              <a:buNone/>
            </a:pPr>
            <a:r>
              <a:rPr lang="en-US" altLang="en-US" sz="1600" dirty="0"/>
              <a:t>  2) informix.e: INDEX PATH</a:t>
            </a:r>
          </a:p>
          <a:p>
            <a:pPr>
              <a:lnSpc>
                <a:spcPct val="80000"/>
              </a:lnSpc>
              <a:buFont typeface="Arial" panose="020B0604020202020204" pitchFamily="34" charset="0"/>
              <a:buNone/>
            </a:pPr>
            <a:r>
              <a:rPr lang="en-US" altLang="en-US" sz="1600" dirty="0"/>
              <a:t>    (1) Index Keys: vendor_id setid   (Serial, fragments: ALL)</a:t>
            </a:r>
          </a:p>
          <a:p>
            <a:pPr>
              <a:lnSpc>
                <a:spcPct val="80000"/>
              </a:lnSpc>
              <a:buFont typeface="Arial" panose="020B0604020202020204" pitchFamily="34" charset="0"/>
              <a:buNone/>
            </a:pPr>
            <a:r>
              <a:rPr lang="en-US" altLang="en-US" sz="1600" dirty="0"/>
              <a:t>        Lower Index Filter: (informix.e.vendor_id = informix.f.vendor_id AND informix.e.setid = informix.f.setid ) NESTED LOOP JOIN</a:t>
            </a:r>
          </a:p>
          <a:p>
            <a:pPr>
              <a:lnSpc>
                <a:spcPct val="80000"/>
              </a:lnSpc>
              <a:buFont typeface="Arial" panose="020B0604020202020204" pitchFamily="34" charset="0"/>
              <a:buNone/>
            </a:pPr>
            <a:r>
              <a:rPr lang="en-US" altLang="en-US" sz="1600" dirty="0"/>
              <a:t>  3) informix.d: INDEX PATH</a:t>
            </a:r>
          </a:p>
          <a:p>
            <a:pPr>
              <a:lnSpc>
                <a:spcPct val="80000"/>
              </a:lnSpc>
              <a:buFont typeface="Arial" panose="020B0604020202020204" pitchFamily="34" charset="0"/>
              <a:buNone/>
            </a:pPr>
            <a:r>
              <a:rPr lang="en-US" altLang="en-US" sz="1600" dirty="0"/>
              <a:t>        Filters: informix.d.business_unit IN ('CAT' , ‘SNCPY' )</a:t>
            </a:r>
          </a:p>
          <a:p>
            <a:pPr>
              <a:lnSpc>
                <a:spcPct val="80000"/>
              </a:lnSpc>
              <a:buFont typeface="Arial" panose="020B0604020202020204" pitchFamily="34" charset="0"/>
              <a:buNone/>
            </a:pPr>
            <a:r>
              <a:rPr lang="en-US" altLang="en-US" sz="1600" dirty="0"/>
              <a:t>    (1) Index Keys: vendor_id vendor_setid entry_status   (Serial, fragments: ALL)</a:t>
            </a:r>
          </a:p>
          <a:p>
            <a:pPr>
              <a:lnSpc>
                <a:spcPct val="80000"/>
              </a:lnSpc>
              <a:buFont typeface="Arial" panose="020B0604020202020204" pitchFamily="34" charset="0"/>
              <a:buNone/>
            </a:pPr>
            <a:r>
              <a:rPr lang="en-US" altLang="en-US" sz="1600" dirty="0"/>
              <a:t>        Lower Index Filter: informix.d.vendor_id = informix.f.vendor_id NESTED LOOP JOIN</a:t>
            </a:r>
          </a:p>
          <a:p>
            <a:pPr>
              <a:lnSpc>
                <a:spcPct val="80000"/>
              </a:lnSpc>
              <a:buFont typeface="Arial" panose="020B0604020202020204" pitchFamily="34" charset="0"/>
              <a:buNone/>
            </a:pPr>
            <a:r>
              <a:rPr lang="en-US" altLang="en-US" sz="1600" dirty="0"/>
              <a:t>  4) informix.c: INDEX PATH</a:t>
            </a:r>
          </a:p>
          <a:p>
            <a:pPr>
              <a:lnSpc>
                <a:spcPct val="80000"/>
              </a:lnSpc>
              <a:buFont typeface="Arial" panose="020B0604020202020204" pitchFamily="34" charset="0"/>
              <a:buNone/>
            </a:pPr>
            <a:r>
              <a:rPr lang="en-US" altLang="en-US" sz="1600" dirty="0"/>
              <a:t>        Filters: informix.c.wthd_cd != informix.f.wthd_cd </a:t>
            </a:r>
          </a:p>
          <a:p>
            <a:pPr>
              <a:lnSpc>
                <a:spcPct val="80000"/>
              </a:lnSpc>
              <a:buFont typeface="Arial" panose="020B0604020202020204" pitchFamily="34" charset="0"/>
              <a:buNone/>
            </a:pPr>
            <a:r>
              <a:rPr lang="en-US" altLang="en-US" sz="1600" dirty="0"/>
              <a:t>    (1) Index Keys: business_unit voucher_id (desc) voucher_line_num   (Serial, fragments: ALL)</a:t>
            </a:r>
          </a:p>
          <a:p>
            <a:pPr>
              <a:lnSpc>
                <a:spcPct val="80000"/>
              </a:lnSpc>
              <a:buFont typeface="Arial" panose="020B0604020202020204" pitchFamily="34" charset="0"/>
              <a:buNone/>
            </a:pPr>
            <a:r>
              <a:rPr lang="en-US" altLang="en-US" sz="1600" dirty="0"/>
              <a:t>        Lower Index Filter: (informix.c.voucher_id = informix.d.voucher_id AND informix.c.business_unit = informix.d.business_unit ) NESTED LOOP JOIN</a:t>
            </a:r>
          </a:p>
          <a:p>
            <a:pPr>
              <a:lnSpc>
                <a:spcPct val="80000"/>
              </a:lnSpc>
              <a:buFont typeface="Arial" panose="020B0604020202020204" pitchFamily="34" charset="0"/>
              <a:buNone/>
            </a:pPr>
            <a:r>
              <a:rPr lang="en-US" altLang="en-US" sz="1600" dirty="0"/>
              <a:t>  5) informix.b: INDEX PATH</a:t>
            </a:r>
          </a:p>
          <a:p>
            <a:pPr>
              <a:lnSpc>
                <a:spcPct val="80000"/>
              </a:lnSpc>
              <a:buFont typeface="Arial" panose="020B0604020202020204" pitchFamily="34" charset="0"/>
              <a:buNone/>
            </a:pPr>
            <a:r>
              <a:rPr lang="en-US" altLang="en-US" sz="1600" dirty="0"/>
              <a:t>    (1) Index Keys: business_unit voucher_id (desc) pymnt_id bank_cd bank_acct_key   (Serial, fragments: ALL)</a:t>
            </a:r>
          </a:p>
          <a:p>
            <a:pPr>
              <a:lnSpc>
                <a:spcPct val="80000"/>
              </a:lnSpc>
              <a:buFont typeface="Arial" panose="020B0604020202020204" pitchFamily="34" charset="0"/>
              <a:buNone/>
            </a:pPr>
            <a:r>
              <a:rPr lang="en-US" altLang="en-US" sz="1600" dirty="0"/>
              <a:t>        Lower Index Filter: (informix.b.voucher_id = informix.c.voucher_id AND informix.b.business_unit = informix.d.business_unit ) </a:t>
            </a:r>
          </a:p>
          <a:p>
            <a:pPr>
              <a:lnSpc>
                <a:spcPct val="80000"/>
              </a:lnSpc>
              <a:buFont typeface="Arial" panose="020B0604020202020204" pitchFamily="34" charset="0"/>
              <a:buNone/>
            </a:pPr>
            <a:r>
              <a:rPr lang="en-US" altLang="en-US" sz="1600" dirty="0"/>
              <a:t>NESTED LOOP JOIN</a:t>
            </a:r>
          </a:p>
          <a:p>
            <a:pPr>
              <a:lnSpc>
                <a:spcPct val="80000"/>
              </a:lnSpc>
              <a:buFont typeface="Arial" panose="020B0604020202020204" pitchFamily="34" charset="0"/>
              <a:buNone/>
            </a:pPr>
            <a:r>
              <a:rPr lang="en-US" altLang="en-US" sz="1600" dirty="0"/>
              <a:t>  6) informix.a: INDEX PATH</a:t>
            </a:r>
          </a:p>
          <a:p>
            <a:pPr>
              <a:lnSpc>
                <a:spcPct val="80000"/>
              </a:lnSpc>
              <a:buFont typeface="Arial" panose="020B0604020202020204" pitchFamily="34" charset="0"/>
              <a:buNone/>
            </a:pPr>
            <a:r>
              <a:rPr lang="en-US" altLang="en-US" sz="1600" dirty="0"/>
              <a:t>        Filters: ((informix.a.pymnt_dt &gt;= 01/01/2003 AND informix.a.pymnt_status = 'P' ) AND informix.a.pymnt_dt &lt;= 12/31/2003 ) </a:t>
            </a:r>
          </a:p>
          <a:p>
            <a:pPr>
              <a:lnSpc>
                <a:spcPct val="80000"/>
              </a:lnSpc>
              <a:buFont typeface="Arial" panose="020B0604020202020204" pitchFamily="34" charset="0"/>
              <a:buNone/>
            </a:pPr>
            <a:r>
              <a:rPr lang="en-US" altLang="en-US" sz="1600" dirty="0"/>
              <a:t>   </a:t>
            </a:r>
          </a:p>
          <a:p>
            <a:pPr>
              <a:lnSpc>
                <a:spcPct val="80000"/>
              </a:lnSpc>
              <a:buFont typeface="Arial" panose="020B0604020202020204" pitchFamily="34" charset="0"/>
              <a:buNone/>
            </a:pPr>
            <a:r>
              <a:rPr lang="en-US" altLang="en-US" sz="1600" dirty="0"/>
              <a:t>    (1) Index Keys: pymnt_id (desc) bank_acct_key bank_cd bank_setid   (Serial, fragments: ALL)</a:t>
            </a:r>
          </a:p>
          <a:p>
            <a:pPr>
              <a:lnSpc>
                <a:spcPct val="80000"/>
              </a:lnSpc>
              <a:buFont typeface="Arial" panose="020B0604020202020204" pitchFamily="34" charset="0"/>
              <a:buNone/>
            </a:pPr>
            <a:r>
              <a:rPr lang="en-US" altLang="en-US" sz="1600" dirty="0"/>
              <a:t>        Lower Index Filter: (((informix.a.pymnt_id = informix.b.pymnt_id AND informix.a.bank_acct_key = informix.b.bank_acct_key ) AND informix.a.bank_cd = informix.b.bank_cd ) AND informix.a.bank_setid = informix.b.bank_setid ) NESTED LOOP JOIN</a:t>
            </a:r>
          </a:p>
        </p:txBody>
      </p:sp>
    </p:spTree>
    <p:extLst>
      <p:ext uri="{BB962C8B-B14F-4D97-AF65-F5344CB8AC3E}">
        <p14:creationId xmlns:p14="http://schemas.microsoft.com/office/powerpoint/2010/main" val="609698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714514" y="267268"/>
            <a:ext cx="11773479" cy="646331"/>
          </a:xfrm>
          <a:prstGeom prst="rect">
            <a:avLst/>
          </a:prstGeom>
          <a:noFill/>
        </p:spPr>
        <p:txBody>
          <a:bodyPr wrap="square" rtlCol="0">
            <a:spAutoFit/>
          </a:bodyPr>
          <a:lstStyle/>
          <a:p>
            <a:pPr algn="ctr"/>
            <a:r>
              <a:rPr lang="en-US" sz="3600" dirty="0"/>
              <a:t>Use of Directives in Queries</a:t>
            </a:r>
            <a:r>
              <a:rPr lang="en-US" dirty="0"/>
              <a:t>	</a:t>
            </a:r>
          </a:p>
        </p:txBody>
      </p:sp>
      <p:sp>
        <p:nvSpPr>
          <p:cNvPr id="9" name="Rectangle 8">
            <a:extLst>
              <a:ext uri="{FF2B5EF4-FFF2-40B4-BE49-F238E27FC236}">
                <a16:creationId xmlns:a16="http://schemas.microsoft.com/office/drawing/2014/main" id="{FF65F1D3-F4F7-4A7B-94FB-CC10F64D9C59}"/>
              </a:ext>
            </a:extLst>
          </p:cNvPr>
          <p:cNvSpPr/>
          <p:nvPr/>
        </p:nvSpPr>
        <p:spPr>
          <a:xfrm>
            <a:off x="228599" y="1282390"/>
            <a:ext cx="11770113" cy="5218608"/>
          </a:xfrm>
          <a:prstGeom prst="rect">
            <a:avLst/>
          </a:prstGeom>
        </p:spPr>
        <p:txBody>
          <a:bodyPr wrap="square">
            <a:spAutoFit/>
          </a:bodyPr>
          <a:lstStyle/>
          <a:p>
            <a:pPr>
              <a:lnSpc>
                <a:spcPct val="80000"/>
              </a:lnSpc>
              <a:buFont typeface="Arial" panose="020B0604020202020204" pitchFamily="34" charset="0"/>
              <a:buNone/>
            </a:pPr>
            <a:r>
              <a:rPr lang="en-US" altLang="en-US" sz="1600" b="1" dirty="0"/>
              <a:t>QUERY:</a:t>
            </a:r>
          </a:p>
          <a:p>
            <a:pPr>
              <a:lnSpc>
                <a:spcPct val="80000"/>
              </a:lnSpc>
              <a:buFont typeface="Arial" panose="020B0604020202020204" pitchFamily="34" charset="0"/>
              <a:buNone/>
            </a:pPr>
            <a:r>
              <a:rPr lang="en-US" altLang="en-US" sz="1600" b="1" dirty="0"/>
              <a:t>------</a:t>
            </a:r>
          </a:p>
          <a:p>
            <a:pPr>
              <a:lnSpc>
                <a:spcPct val="80000"/>
              </a:lnSpc>
              <a:buFont typeface="Arial" panose="020B0604020202020204" pitchFamily="34" charset="0"/>
              <a:buNone/>
            </a:pPr>
            <a:r>
              <a:rPr lang="en-US" altLang="en-US" sz="1600" b="1" dirty="0"/>
              <a:t>SELECT </a:t>
            </a:r>
            <a:r>
              <a:rPr lang="en-US" altLang="en-US" sz="1600" b="1" dirty="0">
                <a:solidFill>
                  <a:schemeClr val="hlink"/>
                </a:solidFill>
              </a:rPr>
              <a:t>--+ORDERED</a:t>
            </a:r>
          </a:p>
          <a:p>
            <a:pPr>
              <a:lnSpc>
                <a:spcPct val="80000"/>
              </a:lnSpc>
              <a:buFont typeface="Arial" panose="020B0604020202020204" pitchFamily="34" charset="0"/>
              <a:buNone/>
            </a:pPr>
            <a:r>
              <a:rPr lang="en-US" altLang="en-US" sz="1600" b="1" dirty="0"/>
              <a:t>D.BUSINESS_UNIT, D.VENDOR_SETID, E.VENDOR_ID, E.NAME1, E.NAME2,   B.VNDR_LOC</a:t>
            </a:r>
          </a:p>
          <a:p>
            <a:pPr>
              <a:lnSpc>
                <a:spcPct val="80000"/>
              </a:lnSpc>
              <a:buFont typeface="Arial" panose="020B0604020202020204" pitchFamily="34" charset="0"/>
              <a:buNone/>
            </a:pPr>
            <a:r>
              <a:rPr lang="en-US" altLang="en-US" sz="1600" b="1" dirty="0"/>
              <a:t>FROM PS_PAYMENT_TBL A, PS_PYMNT_VCHR_XREF B, PS_VOUCHER_LINE C, </a:t>
            </a:r>
          </a:p>
          <a:p>
            <a:pPr>
              <a:lnSpc>
                <a:spcPct val="80000"/>
              </a:lnSpc>
              <a:buFont typeface="Arial" panose="020B0604020202020204" pitchFamily="34" charset="0"/>
              <a:buNone/>
            </a:pPr>
            <a:r>
              <a:rPr lang="en-US" altLang="en-US" sz="1600" b="1" dirty="0"/>
              <a:t>     PS_VOUCHER D, PS_VENDOR E, PS_VENDOR_LOC F</a:t>
            </a:r>
          </a:p>
          <a:p>
            <a:pPr>
              <a:lnSpc>
                <a:spcPct val="80000"/>
              </a:lnSpc>
              <a:buFont typeface="Arial" panose="020B0604020202020204" pitchFamily="34" charset="0"/>
              <a:buNone/>
            </a:pPr>
            <a:r>
              <a:rPr lang="en-US" altLang="en-US" sz="1600" b="1" dirty="0"/>
              <a:t>WHERE A.BANK_SETID = B.BANK_SETID</a:t>
            </a:r>
          </a:p>
          <a:p>
            <a:pPr>
              <a:lnSpc>
                <a:spcPct val="80000"/>
              </a:lnSpc>
              <a:buFont typeface="Arial" panose="020B0604020202020204" pitchFamily="34" charset="0"/>
              <a:buNone/>
            </a:pPr>
            <a:r>
              <a:rPr lang="en-US" altLang="en-US" sz="1600" b="1" dirty="0"/>
              <a:t>     AND A.BANK_CD = B.BANK_CD</a:t>
            </a:r>
          </a:p>
          <a:p>
            <a:pPr>
              <a:lnSpc>
                <a:spcPct val="80000"/>
              </a:lnSpc>
              <a:buFont typeface="Arial" panose="020B0604020202020204" pitchFamily="34" charset="0"/>
              <a:buNone/>
            </a:pPr>
            <a:r>
              <a:rPr lang="en-US" altLang="en-US" sz="1600" b="1" dirty="0"/>
              <a:t>     AND A.BANK_ACCT_KEY = B.BANK_ACCT_KEY</a:t>
            </a:r>
          </a:p>
          <a:p>
            <a:pPr>
              <a:lnSpc>
                <a:spcPct val="80000"/>
              </a:lnSpc>
              <a:buFont typeface="Arial" panose="020B0604020202020204" pitchFamily="34" charset="0"/>
              <a:buNone/>
            </a:pPr>
            <a:r>
              <a:rPr lang="en-US" altLang="en-US" sz="1600" b="1" dirty="0"/>
              <a:t>     AND A.PYMNT_ID = B.PYMNT_ID</a:t>
            </a:r>
          </a:p>
          <a:p>
            <a:pPr>
              <a:lnSpc>
                <a:spcPct val="80000"/>
              </a:lnSpc>
              <a:buFont typeface="Arial" panose="020B0604020202020204" pitchFamily="34" charset="0"/>
              <a:buNone/>
            </a:pPr>
            <a:r>
              <a:rPr lang="en-US" altLang="en-US" sz="1600" b="1" dirty="0"/>
              <a:t>     AND B.BUSINESS_UNIT = C.BUSINESS_UNIT</a:t>
            </a:r>
          </a:p>
          <a:p>
            <a:pPr>
              <a:lnSpc>
                <a:spcPct val="80000"/>
              </a:lnSpc>
              <a:buFont typeface="Arial" panose="020B0604020202020204" pitchFamily="34" charset="0"/>
              <a:buNone/>
            </a:pPr>
            <a:r>
              <a:rPr lang="en-US" altLang="en-US" sz="1600" b="1" dirty="0"/>
              <a:t>     AND B.VOUCHER_ID = C.VOUCHER_ID</a:t>
            </a:r>
          </a:p>
          <a:p>
            <a:pPr>
              <a:lnSpc>
                <a:spcPct val="80000"/>
              </a:lnSpc>
              <a:buFont typeface="Arial" panose="020B0604020202020204" pitchFamily="34" charset="0"/>
              <a:buNone/>
            </a:pPr>
            <a:r>
              <a:rPr lang="en-US" altLang="en-US" sz="1600" b="1" dirty="0"/>
              <a:t>     AND C.BUSINESS_UNIT = D.BUSINESS_UNIT</a:t>
            </a:r>
          </a:p>
          <a:p>
            <a:pPr>
              <a:lnSpc>
                <a:spcPct val="80000"/>
              </a:lnSpc>
              <a:buFont typeface="Arial" panose="020B0604020202020204" pitchFamily="34" charset="0"/>
              <a:buNone/>
            </a:pPr>
            <a:r>
              <a:rPr lang="en-US" altLang="en-US" sz="1600" b="1" dirty="0"/>
              <a:t>     AND C.VOUCHER_ID = D.VOUCHER_ID</a:t>
            </a:r>
          </a:p>
          <a:p>
            <a:pPr>
              <a:lnSpc>
                <a:spcPct val="80000"/>
              </a:lnSpc>
              <a:buFont typeface="Arial" panose="020B0604020202020204" pitchFamily="34" charset="0"/>
              <a:buNone/>
            </a:pPr>
            <a:r>
              <a:rPr lang="en-US" altLang="en-US" sz="1600" b="1" dirty="0"/>
              <a:t>     AND E.VENDOR_ID = D.VENDOR_ID</a:t>
            </a:r>
          </a:p>
          <a:p>
            <a:pPr>
              <a:lnSpc>
                <a:spcPct val="80000"/>
              </a:lnSpc>
              <a:buFont typeface="Arial" panose="020B0604020202020204" pitchFamily="34" charset="0"/>
              <a:buNone/>
            </a:pPr>
            <a:r>
              <a:rPr lang="en-US" altLang="en-US" sz="1600" b="1" dirty="0"/>
              <a:t>     AND A.PYMNT_STATUS = 'P'</a:t>
            </a:r>
          </a:p>
          <a:p>
            <a:pPr>
              <a:lnSpc>
                <a:spcPct val="80000"/>
              </a:lnSpc>
              <a:buFont typeface="Arial" panose="020B0604020202020204" pitchFamily="34" charset="0"/>
              <a:buNone/>
            </a:pPr>
            <a:r>
              <a:rPr lang="en-US" altLang="en-US" sz="1600" b="1" dirty="0"/>
              <a:t>     AND A.PYMNT_DT BETWEEN '01-01-2003' AND '12-31-2003'</a:t>
            </a:r>
          </a:p>
          <a:p>
            <a:pPr>
              <a:lnSpc>
                <a:spcPct val="80000"/>
              </a:lnSpc>
              <a:buFont typeface="Arial" panose="020B0604020202020204" pitchFamily="34" charset="0"/>
              <a:buNone/>
            </a:pPr>
            <a:r>
              <a:rPr lang="en-US" altLang="en-US" sz="1600" b="1" dirty="0"/>
              <a:t>     AND D.BUSINESS_UNIT IN ('CAT',‘SNCPY')</a:t>
            </a:r>
          </a:p>
          <a:p>
            <a:pPr>
              <a:lnSpc>
                <a:spcPct val="80000"/>
              </a:lnSpc>
              <a:buFont typeface="Arial" panose="020B0604020202020204" pitchFamily="34" charset="0"/>
              <a:buNone/>
            </a:pPr>
            <a:r>
              <a:rPr lang="en-US" altLang="en-US" sz="1600" b="1" dirty="0"/>
              <a:t>     AND E.SETID = F.SETID</a:t>
            </a:r>
          </a:p>
          <a:p>
            <a:pPr>
              <a:lnSpc>
                <a:spcPct val="80000"/>
              </a:lnSpc>
              <a:buFont typeface="Arial" panose="020B0604020202020204" pitchFamily="34" charset="0"/>
              <a:buNone/>
            </a:pPr>
            <a:r>
              <a:rPr lang="en-US" altLang="en-US" sz="1600" b="1" dirty="0"/>
              <a:t>     AND E.VENDOR_ID = F.VENDOR_ID</a:t>
            </a:r>
          </a:p>
          <a:p>
            <a:pPr>
              <a:lnSpc>
                <a:spcPct val="80000"/>
              </a:lnSpc>
              <a:buFont typeface="Arial" panose="020B0604020202020204" pitchFamily="34" charset="0"/>
              <a:buNone/>
            </a:pPr>
            <a:r>
              <a:rPr lang="en-US" altLang="en-US" sz="1600" b="1" dirty="0"/>
              <a:t>     AND C.WTHD_CD &lt;&gt; F.WTHD_CD</a:t>
            </a:r>
          </a:p>
          <a:p>
            <a:pPr>
              <a:lnSpc>
                <a:spcPct val="80000"/>
              </a:lnSpc>
            </a:pPr>
            <a:endParaRPr lang="en-US" altLang="en-US" sz="1600" b="1" dirty="0"/>
          </a:p>
          <a:p>
            <a:pPr>
              <a:lnSpc>
                <a:spcPct val="80000"/>
              </a:lnSpc>
              <a:buFont typeface="Arial" panose="020B0604020202020204" pitchFamily="34" charset="0"/>
              <a:buNone/>
            </a:pPr>
            <a:r>
              <a:rPr lang="en-US" altLang="en-US" sz="1600" b="1" dirty="0"/>
              <a:t>DIRECTIVES FOLLOWED: </a:t>
            </a:r>
          </a:p>
          <a:p>
            <a:pPr>
              <a:lnSpc>
                <a:spcPct val="80000"/>
              </a:lnSpc>
              <a:buFont typeface="Arial" panose="020B0604020202020204" pitchFamily="34" charset="0"/>
              <a:buNone/>
            </a:pPr>
            <a:r>
              <a:rPr lang="en-US" altLang="en-US" sz="1600" b="1" dirty="0"/>
              <a:t>ORDERED </a:t>
            </a:r>
          </a:p>
          <a:p>
            <a:pPr>
              <a:lnSpc>
                <a:spcPct val="80000"/>
              </a:lnSpc>
              <a:buFont typeface="Arial" panose="020B0604020202020204" pitchFamily="34" charset="0"/>
              <a:buNone/>
            </a:pPr>
            <a:r>
              <a:rPr lang="en-US" altLang="en-US" sz="1600" b="1" dirty="0"/>
              <a:t>	Estimated Cost: 70888		(Cost of Original Query: 57005)</a:t>
            </a:r>
          </a:p>
          <a:p>
            <a:pPr>
              <a:lnSpc>
                <a:spcPct val="80000"/>
              </a:lnSpc>
              <a:buFont typeface="Arial" panose="020B0604020202020204" pitchFamily="34" charset="0"/>
              <a:buNone/>
            </a:pPr>
            <a:r>
              <a:rPr lang="en-US" altLang="en-US" sz="1600" b="1" dirty="0"/>
              <a:t>	Estimated # of Rows Returned: 1</a:t>
            </a:r>
          </a:p>
        </p:txBody>
      </p:sp>
    </p:spTree>
    <p:extLst>
      <p:ext uri="{BB962C8B-B14F-4D97-AF65-F5344CB8AC3E}">
        <p14:creationId xmlns:p14="http://schemas.microsoft.com/office/powerpoint/2010/main" val="6670835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Use of Directives in Queries	</a:t>
            </a:r>
          </a:p>
        </p:txBody>
      </p:sp>
      <p:sp>
        <p:nvSpPr>
          <p:cNvPr id="9" name="Rectangle 8">
            <a:extLst>
              <a:ext uri="{FF2B5EF4-FFF2-40B4-BE49-F238E27FC236}">
                <a16:creationId xmlns:a16="http://schemas.microsoft.com/office/drawing/2014/main" id="{34F9E448-CF57-4B64-B4D6-B3579EAD9BF8}"/>
              </a:ext>
            </a:extLst>
          </p:cNvPr>
          <p:cNvSpPr/>
          <p:nvPr/>
        </p:nvSpPr>
        <p:spPr>
          <a:xfrm>
            <a:off x="228599" y="1182029"/>
            <a:ext cx="11881625" cy="5021631"/>
          </a:xfrm>
          <a:prstGeom prst="rect">
            <a:avLst/>
          </a:prstGeom>
        </p:spPr>
        <p:txBody>
          <a:bodyPr wrap="square">
            <a:spAutoFit/>
          </a:bodyPr>
          <a:lstStyle/>
          <a:p>
            <a:pPr>
              <a:lnSpc>
                <a:spcPct val="80000"/>
              </a:lnSpc>
              <a:buFont typeface="Arial" panose="020B0604020202020204" pitchFamily="34" charset="0"/>
              <a:buNone/>
            </a:pPr>
            <a:r>
              <a:rPr lang="en-US" altLang="en-US" sz="1600" b="1" dirty="0"/>
              <a:t>1) informix.a: INDEX PATH</a:t>
            </a:r>
          </a:p>
          <a:p>
            <a:pPr>
              <a:lnSpc>
                <a:spcPct val="80000"/>
              </a:lnSpc>
              <a:buFont typeface="Arial" panose="020B0604020202020204" pitchFamily="34" charset="0"/>
              <a:buNone/>
            </a:pPr>
            <a:r>
              <a:rPr lang="en-US" altLang="en-US" sz="1600" b="1" dirty="0"/>
              <a:t>        Filters: informix.a.pymnt_status = 'P' </a:t>
            </a:r>
          </a:p>
          <a:p>
            <a:pPr>
              <a:lnSpc>
                <a:spcPct val="80000"/>
              </a:lnSpc>
              <a:buFont typeface="Arial" panose="020B0604020202020204" pitchFamily="34" charset="0"/>
              <a:buNone/>
            </a:pPr>
            <a:r>
              <a:rPr lang="en-US" altLang="en-US" sz="1600" b="1" dirty="0"/>
              <a:t>    (1) Index Keys: pymnt_dt name1 remit_setid currency_pymnt   (Serial, fragments: ALL)</a:t>
            </a:r>
          </a:p>
          <a:p>
            <a:pPr>
              <a:lnSpc>
                <a:spcPct val="80000"/>
              </a:lnSpc>
              <a:buFont typeface="Arial" panose="020B0604020202020204" pitchFamily="34" charset="0"/>
              <a:buNone/>
            </a:pPr>
            <a:r>
              <a:rPr lang="en-US" altLang="en-US" sz="1600" b="1" dirty="0"/>
              <a:t>        Lower Index Filter: informix.a.pymnt_dt &gt;= 01/01/2003 </a:t>
            </a:r>
          </a:p>
          <a:p>
            <a:pPr>
              <a:lnSpc>
                <a:spcPct val="80000"/>
              </a:lnSpc>
              <a:buFont typeface="Arial" panose="020B0604020202020204" pitchFamily="34" charset="0"/>
              <a:buNone/>
            </a:pPr>
            <a:r>
              <a:rPr lang="en-US" altLang="en-US" sz="1600" b="1" dirty="0"/>
              <a:t>        Upper Index Filter: informix.a.pymnt_dt &lt;= 12/31/2003</a:t>
            </a:r>
            <a:r>
              <a:rPr lang="en-US" altLang="en-US" sz="1600" dirty="0"/>
              <a:t> </a:t>
            </a:r>
          </a:p>
          <a:p>
            <a:pPr>
              <a:lnSpc>
                <a:spcPct val="80000"/>
              </a:lnSpc>
              <a:buFont typeface="Arial" panose="020B0604020202020204" pitchFamily="34" charset="0"/>
              <a:buNone/>
            </a:pPr>
            <a:r>
              <a:rPr lang="en-US" altLang="en-US" sz="1600" dirty="0"/>
              <a:t>  2) informix.b: INDEX PATH</a:t>
            </a:r>
          </a:p>
          <a:p>
            <a:pPr>
              <a:lnSpc>
                <a:spcPct val="80000"/>
              </a:lnSpc>
              <a:buFont typeface="Arial" panose="020B0604020202020204" pitchFamily="34" charset="0"/>
              <a:buNone/>
            </a:pPr>
            <a:r>
              <a:rPr lang="en-US" altLang="en-US" sz="1600" dirty="0"/>
              <a:t>        Filters: informix.b.business_unit IN ('CAT' , ‘SNCPY' )</a:t>
            </a:r>
          </a:p>
          <a:p>
            <a:pPr>
              <a:lnSpc>
                <a:spcPct val="80000"/>
              </a:lnSpc>
              <a:buFont typeface="Arial" panose="020B0604020202020204" pitchFamily="34" charset="0"/>
              <a:buNone/>
            </a:pPr>
            <a:r>
              <a:rPr lang="en-US" altLang="en-US" sz="1600" dirty="0"/>
              <a:t>    (1) Index Keys: bank_setid bank_cd bank_acct_key pymnt_id   (Serial, fragments: ALL)</a:t>
            </a:r>
          </a:p>
          <a:p>
            <a:pPr>
              <a:lnSpc>
                <a:spcPct val="80000"/>
              </a:lnSpc>
              <a:buFont typeface="Arial" panose="020B0604020202020204" pitchFamily="34" charset="0"/>
              <a:buNone/>
            </a:pPr>
            <a:r>
              <a:rPr lang="en-US" altLang="en-US" sz="1600" dirty="0"/>
              <a:t>        Lower Index Filter: (((informix.a.pymnt_id = informix.b.pymnt_id AND informix.a.bank_acct_key = informix.b.bank_acct_key ) AND informix.a.bank_cd = informix.b.bank_cd ) AND informix.a.bank_setid = informix.b.bank_setid ) NESTED LOOP JOIN</a:t>
            </a:r>
          </a:p>
          <a:p>
            <a:pPr>
              <a:lnSpc>
                <a:spcPct val="80000"/>
              </a:lnSpc>
              <a:buFont typeface="Arial" panose="020B0604020202020204" pitchFamily="34" charset="0"/>
              <a:buNone/>
            </a:pPr>
            <a:r>
              <a:rPr lang="en-US" altLang="en-US" sz="1600" dirty="0"/>
              <a:t>  3) informix.c: INDEX PATH</a:t>
            </a:r>
          </a:p>
          <a:p>
            <a:pPr>
              <a:lnSpc>
                <a:spcPct val="80000"/>
              </a:lnSpc>
              <a:buFont typeface="Arial" panose="020B0604020202020204" pitchFamily="34" charset="0"/>
              <a:buNone/>
            </a:pPr>
            <a:r>
              <a:rPr lang="en-US" altLang="en-US" sz="1600" dirty="0"/>
              <a:t>    (1) Index Keys: business_unit voucher_id (desc) voucher_line_num   (Serial, fragments: ALL)</a:t>
            </a:r>
          </a:p>
          <a:p>
            <a:pPr>
              <a:lnSpc>
                <a:spcPct val="80000"/>
              </a:lnSpc>
              <a:buFont typeface="Arial" panose="020B0604020202020204" pitchFamily="34" charset="0"/>
              <a:buNone/>
            </a:pPr>
            <a:r>
              <a:rPr lang="en-US" altLang="en-US" sz="1600" dirty="0"/>
              <a:t>        Lower Index Filter: (informix.b.voucher_id = informix.c.voucher_id AND informix.b.business_unit = informix.c.business_unit ) NESTED LOOP JOIN</a:t>
            </a:r>
          </a:p>
          <a:p>
            <a:pPr>
              <a:lnSpc>
                <a:spcPct val="80000"/>
              </a:lnSpc>
              <a:buFont typeface="Arial" panose="020B0604020202020204" pitchFamily="34" charset="0"/>
              <a:buNone/>
            </a:pPr>
            <a:r>
              <a:rPr lang="en-US" altLang="en-US" sz="1600" dirty="0"/>
              <a:t>  4) informix.d: INDEX PATH</a:t>
            </a:r>
          </a:p>
          <a:p>
            <a:pPr>
              <a:lnSpc>
                <a:spcPct val="80000"/>
              </a:lnSpc>
              <a:buFont typeface="Arial" panose="020B0604020202020204" pitchFamily="34" charset="0"/>
              <a:buNone/>
            </a:pPr>
            <a:r>
              <a:rPr lang="en-US" altLang="en-US" sz="1600" dirty="0"/>
              <a:t>    (1) Index Keys: voucher_id (desc) business_unit invoice_id   (Serial, fragments: ALL)</a:t>
            </a:r>
          </a:p>
          <a:p>
            <a:pPr>
              <a:lnSpc>
                <a:spcPct val="80000"/>
              </a:lnSpc>
              <a:buFont typeface="Arial" panose="020B0604020202020204" pitchFamily="34" charset="0"/>
              <a:buNone/>
            </a:pPr>
            <a:r>
              <a:rPr lang="en-US" altLang="en-US" sz="1600" dirty="0"/>
              <a:t>        Lower Index Filter: (informix.b.voucher_id = informix.d.voucher_id AND informix.b.business_unit = informix.d.business_unit ) NESTED LOOP JOIN</a:t>
            </a:r>
          </a:p>
          <a:p>
            <a:pPr>
              <a:lnSpc>
                <a:spcPct val="80000"/>
              </a:lnSpc>
              <a:buFont typeface="Arial" panose="020B0604020202020204" pitchFamily="34" charset="0"/>
              <a:buNone/>
            </a:pPr>
            <a:r>
              <a:rPr lang="en-US" altLang="en-US" sz="1600" dirty="0"/>
              <a:t>  5) informix.e: INDEX PATH</a:t>
            </a:r>
          </a:p>
          <a:p>
            <a:pPr>
              <a:lnSpc>
                <a:spcPct val="80000"/>
              </a:lnSpc>
              <a:buFont typeface="Arial" panose="020B0604020202020204" pitchFamily="34" charset="0"/>
              <a:buNone/>
            </a:pPr>
            <a:r>
              <a:rPr lang="en-US" altLang="en-US" sz="1600" dirty="0"/>
              <a:t>    (1) Index Keys: vendor_id setid   (Serial, fragments: ALL)</a:t>
            </a:r>
          </a:p>
          <a:p>
            <a:pPr>
              <a:lnSpc>
                <a:spcPct val="80000"/>
              </a:lnSpc>
              <a:buFont typeface="Arial" panose="020B0604020202020204" pitchFamily="34" charset="0"/>
              <a:buNone/>
            </a:pPr>
            <a:r>
              <a:rPr lang="en-US" altLang="en-US" sz="1600" dirty="0"/>
              <a:t>        Lower Index Filter: informix.e.vendor_id = informix.d.vendor_id NESTED LOOP JOIN</a:t>
            </a:r>
          </a:p>
          <a:p>
            <a:pPr>
              <a:lnSpc>
                <a:spcPct val="80000"/>
              </a:lnSpc>
              <a:buFont typeface="Arial" panose="020B0604020202020204" pitchFamily="34" charset="0"/>
              <a:buNone/>
            </a:pPr>
            <a:r>
              <a:rPr lang="en-US" altLang="en-US" sz="1600" dirty="0"/>
              <a:t>  6) informix.f: INDEX PATH</a:t>
            </a:r>
          </a:p>
          <a:p>
            <a:pPr>
              <a:lnSpc>
                <a:spcPct val="80000"/>
              </a:lnSpc>
              <a:buFont typeface="Arial" panose="020B0604020202020204" pitchFamily="34" charset="0"/>
              <a:buNone/>
            </a:pPr>
            <a:r>
              <a:rPr lang="en-US" altLang="en-US" sz="1600" dirty="0"/>
              <a:t>        Filters: (informix.c.wthd_cd != informix.f.wthd_cd AND informix.f.effdt = &lt;subquery&gt; ) </a:t>
            </a:r>
          </a:p>
          <a:p>
            <a:pPr>
              <a:lnSpc>
                <a:spcPct val="80000"/>
              </a:lnSpc>
              <a:buFont typeface="Arial" panose="020B0604020202020204" pitchFamily="34" charset="0"/>
              <a:buNone/>
            </a:pPr>
            <a:r>
              <a:rPr lang="en-US" altLang="en-US" sz="1600" dirty="0"/>
              <a:t>    (1) Index Keys: setid vendor_id vndr_loc effdt (desc) eff_status   (Serial, fragments: ALL)</a:t>
            </a:r>
          </a:p>
          <a:p>
            <a:pPr>
              <a:lnSpc>
                <a:spcPct val="80000"/>
              </a:lnSpc>
              <a:buFont typeface="Arial" panose="020B0604020202020204" pitchFamily="34" charset="0"/>
              <a:buNone/>
            </a:pPr>
            <a:r>
              <a:rPr lang="en-US" altLang="en-US" sz="1600" dirty="0"/>
              <a:t>        Lower Index Filter: (informix.e.vendor_id = informix.f.vendor_id AND informix.e.setid = informix.f.setid ) NESTED LOOP JOIN</a:t>
            </a:r>
          </a:p>
        </p:txBody>
      </p:sp>
    </p:spTree>
    <p:extLst>
      <p:ext uri="{BB962C8B-B14F-4D97-AF65-F5344CB8AC3E}">
        <p14:creationId xmlns:p14="http://schemas.microsoft.com/office/powerpoint/2010/main" val="34084251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Use of Substrings Best index not Used	</a:t>
            </a:r>
          </a:p>
        </p:txBody>
      </p:sp>
      <p:sp>
        <p:nvSpPr>
          <p:cNvPr id="9" name="Rectangle 8">
            <a:extLst>
              <a:ext uri="{FF2B5EF4-FFF2-40B4-BE49-F238E27FC236}">
                <a16:creationId xmlns:a16="http://schemas.microsoft.com/office/drawing/2014/main" id="{E7E4ABF5-05F9-47E0-B901-D405098D826F}"/>
              </a:ext>
            </a:extLst>
          </p:cNvPr>
          <p:cNvSpPr/>
          <p:nvPr/>
        </p:nvSpPr>
        <p:spPr>
          <a:xfrm>
            <a:off x="394009" y="1497909"/>
            <a:ext cx="11569391" cy="4776692"/>
          </a:xfrm>
          <a:prstGeom prst="rect">
            <a:avLst/>
          </a:prstGeom>
        </p:spPr>
        <p:txBody>
          <a:bodyPr wrap="square">
            <a:spAutoFit/>
          </a:bodyPr>
          <a:lstStyle/>
          <a:p>
            <a:pPr>
              <a:lnSpc>
                <a:spcPct val="80000"/>
              </a:lnSpc>
              <a:buFont typeface="Arial" panose="020B0604020202020204" pitchFamily="34" charset="0"/>
              <a:buNone/>
            </a:pPr>
            <a:r>
              <a:rPr lang="en-US" altLang="en-US" sz="2000" dirty="0"/>
              <a:t>QUERY:</a:t>
            </a:r>
          </a:p>
          <a:p>
            <a:pPr>
              <a:lnSpc>
                <a:spcPct val="80000"/>
              </a:lnSpc>
              <a:buFont typeface="Arial" panose="020B0604020202020204" pitchFamily="34" charset="0"/>
              <a:buNone/>
            </a:pPr>
            <a:r>
              <a:rPr lang="en-US" altLang="en-US" sz="2000" dirty="0"/>
              <a:t>------</a:t>
            </a:r>
          </a:p>
          <a:p>
            <a:pPr>
              <a:lnSpc>
                <a:spcPct val="80000"/>
              </a:lnSpc>
              <a:buFont typeface="Arial" panose="020B0604020202020204" pitchFamily="34" charset="0"/>
              <a:buNone/>
            </a:pPr>
            <a:r>
              <a:rPr lang="en-US" altLang="en-US" sz="2000" dirty="0"/>
              <a:t>SELECT ACLNL.MONETARY_AMOUNT</a:t>
            </a:r>
          </a:p>
          <a:p>
            <a:pPr>
              <a:lnSpc>
                <a:spcPct val="80000"/>
              </a:lnSpc>
              <a:buFont typeface="Arial" panose="020B0604020202020204" pitchFamily="34" charset="0"/>
              <a:buNone/>
            </a:pPr>
            <a:r>
              <a:rPr lang="en-US" altLang="en-US" sz="2000" dirty="0"/>
              <a:t>FROM PS_CM_ACCTG_LINE ACLNL</a:t>
            </a:r>
          </a:p>
          <a:p>
            <a:pPr>
              <a:lnSpc>
                <a:spcPct val="80000"/>
              </a:lnSpc>
              <a:buFont typeface="Arial" panose="020B0604020202020204" pitchFamily="34" charset="0"/>
              <a:buNone/>
            </a:pPr>
            <a:r>
              <a:rPr lang="en-US" altLang="en-US" sz="2000" dirty="0"/>
              <a:t>WHERE ACLNL.BUSINESS_UNIT = ‘ABCDE'</a:t>
            </a:r>
          </a:p>
          <a:p>
            <a:pPr>
              <a:lnSpc>
                <a:spcPct val="80000"/>
              </a:lnSpc>
              <a:buFont typeface="Arial" panose="020B0604020202020204" pitchFamily="34" charset="0"/>
              <a:buNone/>
            </a:pPr>
            <a:r>
              <a:rPr lang="en-US" altLang="en-US" sz="2000" dirty="0"/>
              <a:t>AND ACLNL.PRODUCTION_ID = '12334'</a:t>
            </a:r>
          </a:p>
          <a:p>
            <a:pPr>
              <a:lnSpc>
                <a:spcPct val="80000"/>
              </a:lnSpc>
              <a:buFont typeface="Arial" panose="020B0604020202020204" pitchFamily="34" charset="0"/>
              <a:buNone/>
            </a:pPr>
            <a:r>
              <a:rPr lang="en-US" altLang="en-US" sz="2000" b="1" dirty="0"/>
              <a:t>AND SUBSTR(ACLNL.ACCOUNT,1,3) IN ( '085' , '334', '072' )</a:t>
            </a:r>
          </a:p>
          <a:p>
            <a:pPr>
              <a:lnSpc>
                <a:spcPct val="80000"/>
              </a:lnSpc>
            </a:pPr>
            <a:endParaRPr lang="en-US" altLang="en-US" sz="2000" dirty="0"/>
          </a:p>
          <a:p>
            <a:pPr>
              <a:lnSpc>
                <a:spcPct val="80000"/>
              </a:lnSpc>
              <a:buFont typeface="Arial" panose="020B0604020202020204" pitchFamily="34" charset="0"/>
              <a:buNone/>
            </a:pPr>
            <a:r>
              <a:rPr lang="en-US" altLang="en-US" sz="2000" dirty="0"/>
              <a:t>Estimated Cost: 49722</a:t>
            </a:r>
          </a:p>
          <a:p>
            <a:pPr>
              <a:lnSpc>
                <a:spcPct val="80000"/>
              </a:lnSpc>
              <a:buFont typeface="Arial" panose="020B0604020202020204" pitchFamily="34" charset="0"/>
              <a:buNone/>
            </a:pPr>
            <a:r>
              <a:rPr lang="en-US" altLang="en-US" sz="2000" dirty="0"/>
              <a:t>Estimated # of Rows Returned: 1</a:t>
            </a:r>
          </a:p>
          <a:p>
            <a:pPr>
              <a:lnSpc>
                <a:spcPct val="80000"/>
              </a:lnSpc>
            </a:pPr>
            <a:endParaRPr lang="en-US" altLang="en-US" sz="2000" dirty="0"/>
          </a:p>
          <a:p>
            <a:pPr>
              <a:lnSpc>
                <a:spcPct val="80000"/>
              </a:lnSpc>
              <a:buFont typeface="Arial" panose="020B0604020202020204" pitchFamily="34" charset="0"/>
              <a:buNone/>
            </a:pPr>
            <a:r>
              <a:rPr lang="en-US" altLang="en-US" sz="2000" dirty="0"/>
              <a:t>  1) informix.aclnl: INDEX PATH</a:t>
            </a:r>
          </a:p>
          <a:p>
            <a:pPr>
              <a:lnSpc>
                <a:spcPct val="80000"/>
              </a:lnSpc>
            </a:pPr>
            <a:endParaRPr lang="en-US" altLang="en-US" sz="2000" dirty="0"/>
          </a:p>
          <a:p>
            <a:pPr>
              <a:lnSpc>
                <a:spcPct val="80000"/>
              </a:lnSpc>
              <a:buFont typeface="Arial" panose="020B0604020202020204" pitchFamily="34" charset="0"/>
              <a:buNone/>
            </a:pPr>
            <a:r>
              <a:rPr lang="en-US" altLang="en-US" sz="2000" dirty="0"/>
              <a:t>        Filters: (informix.aclnl.production_id = '12334' AND SUBSTR (informix.aclnl.account , 1 , 3 ) IN ('085' , '334' , '072' )) </a:t>
            </a:r>
          </a:p>
          <a:p>
            <a:pPr>
              <a:lnSpc>
                <a:spcPct val="80000"/>
              </a:lnSpc>
            </a:pPr>
            <a:endParaRPr lang="en-US" altLang="en-US" sz="2000" dirty="0"/>
          </a:p>
          <a:p>
            <a:pPr>
              <a:lnSpc>
                <a:spcPct val="80000"/>
              </a:lnSpc>
              <a:buFont typeface="Arial" panose="020B0604020202020204" pitchFamily="34" charset="0"/>
              <a:buNone/>
            </a:pPr>
            <a:r>
              <a:rPr lang="en-US" altLang="en-US" sz="2000" dirty="0"/>
              <a:t>    (1) Index Keys: business_unit cm_book gl_distrib_status budget_hdr_status cm_iu_status   (Serial, fragments: ALL)</a:t>
            </a:r>
          </a:p>
          <a:p>
            <a:pPr>
              <a:lnSpc>
                <a:spcPct val="80000"/>
              </a:lnSpc>
              <a:buFont typeface="Arial" panose="020B0604020202020204" pitchFamily="34" charset="0"/>
              <a:buNone/>
            </a:pPr>
            <a:r>
              <a:rPr lang="en-US" altLang="en-US" sz="2000" dirty="0"/>
              <a:t>        Lower Index Filter: informix.aclnl.business_unit = ‘ABCDE' </a:t>
            </a:r>
          </a:p>
        </p:txBody>
      </p:sp>
    </p:spTree>
    <p:extLst>
      <p:ext uri="{BB962C8B-B14F-4D97-AF65-F5344CB8AC3E}">
        <p14:creationId xmlns:p14="http://schemas.microsoft.com/office/powerpoint/2010/main" val="1021869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Resolution for Substrings</a:t>
            </a:r>
            <a:r>
              <a:rPr lang="en-US" dirty="0"/>
              <a:t>	</a:t>
            </a:r>
          </a:p>
        </p:txBody>
      </p:sp>
      <p:sp>
        <p:nvSpPr>
          <p:cNvPr id="9" name="Rectangle 8">
            <a:extLst>
              <a:ext uri="{FF2B5EF4-FFF2-40B4-BE49-F238E27FC236}">
                <a16:creationId xmlns:a16="http://schemas.microsoft.com/office/drawing/2014/main" id="{569B80D2-8BC9-44EB-AA21-1E43D8CFB501}"/>
              </a:ext>
            </a:extLst>
          </p:cNvPr>
          <p:cNvSpPr/>
          <p:nvPr/>
        </p:nvSpPr>
        <p:spPr>
          <a:xfrm>
            <a:off x="334537" y="1338145"/>
            <a:ext cx="11474604" cy="5022914"/>
          </a:xfrm>
          <a:prstGeom prst="rect">
            <a:avLst/>
          </a:prstGeom>
        </p:spPr>
        <p:txBody>
          <a:bodyPr wrap="square">
            <a:spAutoFit/>
          </a:bodyPr>
          <a:lstStyle/>
          <a:p>
            <a:pPr>
              <a:lnSpc>
                <a:spcPct val="80000"/>
              </a:lnSpc>
              <a:buFont typeface="Arial" panose="020B0604020202020204" pitchFamily="34" charset="0"/>
              <a:buNone/>
            </a:pPr>
            <a:r>
              <a:rPr lang="en-US" altLang="en-US" sz="2000" dirty="0"/>
              <a:t>QUERY:</a:t>
            </a:r>
          </a:p>
          <a:p>
            <a:pPr>
              <a:lnSpc>
                <a:spcPct val="80000"/>
              </a:lnSpc>
              <a:buFont typeface="Arial" panose="020B0604020202020204" pitchFamily="34" charset="0"/>
              <a:buNone/>
            </a:pPr>
            <a:r>
              <a:rPr lang="en-US" altLang="en-US" sz="2000" dirty="0"/>
              <a:t>------</a:t>
            </a:r>
          </a:p>
          <a:p>
            <a:pPr>
              <a:lnSpc>
                <a:spcPct val="80000"/>
              </a:lnSpc>
              <a:buFont typeface="Arial" panose="020B0604020202020204" pitchFamily="34" charset="0"/>
              <a:buNone/>
            </a:pPr>
            <a:r>
              <a:rPr lang="en-US" altLang="en-US" sz="2000" dirty="0"/>
              <a:t>SELECT ACLNL.MONETARY_AMOUNT</a:t>
            </a:r>
          </a:p>
          <a:p>
            <a:pPr>
              <a:lnSpc>
                <a:spcPct val="80000"/>
              </a:lnSpc>
              <a:buFont typeface="Arial" panose="020B0604020202020204" pitchFamily="34" charset="0"/>
              <a:buNone/>
            </a:pPr>
            <a:r>
              <a:rPr lang="en-US" altLang="en-US" sz="2000" dirty="0"/>
              <a:t>FROM PS_CM_ACCTG_LINE ACLNL</a:t>
            </a:r>
          </a:p>
          <a:p>
            <a:pPr>
              <a:lnSpc>
                <a:spcPct val="80000"/>
              </a:lnSpc>
              <a:buFont typeface="Arial" panose="020B0604020202020204" pitchFamily="34" charset="0"/>
              <a:buNone/>
            </a:pPr>
            <a:r>
              <a:rPr lang="en-US" altLang="en-US" sz="2000" dirty="0"/>
              <a:t>WHERE ACLNL.BUSINESS_UNIT = ‘ABCDE'</a:t>
            </a:r>
          </a:p>
          <a:p>
            <a:pPr>
              <a:lnSpc>
                <a:spcPct val="80000"/>
              </a:lnSpc>
              <a:buFont typeface="Arial" panose="020B0604020202020204" pitchFamily="34" charset="0"/>
              <a:buNone/>
            </a:pPr>
            <a:r>
              <a:rPr lang="en-US" altLang="en-US" sz="2000" dirty="0"/>
              <a:t>AND ACLNL.PRODUCTION_ID = '12334'</a:t>
            </a:r>
          </a:p>
          <a:p>
            <a:pPr>
              <a:lnSpc>
                <a:spcPct val="80000"/>
              </a:lnSpc>
              <a:buFont typeface="Arial" panose="020B0604020202020204" pitchFamily="34" charset="0"/>
              <a:buNone/>
            </a:pPr>
            <a:r>
              <a:rPr lang="en-US" altLang="en-US" sz="2000" b="1" dirty="0"/>
              <a:t>AND (ACLNL.ACCOUNT matches  '085*' </a:t>
            </a:r>
          </a:p>
          <a:p>
            <a:pPr>
              <a:lnSpc>
                <a:spcPct val="80000"/>
              </a:lnSpc>
              <a:buFont typeface="Arial" panose="020B0604020202020204" pitchFamily="34" charset="0"/>
              <a:buNone/>
            </a:pPr>
            <a:r>
              <a:rPr lang="en-US" altLang="en-US" sz="2000" b="1" dirty="0"/>
              <a:t>OR  ACLNL.ACCOUNT matches  '334*'</a:t>
            </a:r>
          </a:p>
          <a:p>
            <a:pPr>
              <a:lnSpc>
                <a:spcPct val="80000"/>
              </a:lnSpc>
              <a:buFont typeface="Arial" panose="020B0604020202020204" pitchFamily="34" charset="0"/>
              <a:buNone/>
            </a:pPr>
            <a:r>
              <a:rPr lang="en-US" altLang="en-US" sz="2000" b="1" dirty="0"/>
              <a:t>OR  ACLNL.ACCOUNT matches  '072*' )</a:t>
            </a:r>
          </a:p>
          <a:p>
            <a:pPr>
              <a:lnSpc>
                <a:spcPct val="80000"/>
              </a:lnSpc>
            </a:pPr>
            <a:endParaRPr lang="en-US" altLang="en-US" sz="2000" b="1" dirty="0"/>
          </a:p>
          <a:p>
            <a:pPr>
              <a:lnSpc>
                <a:spcPct val="80000"/>
              </a:lnSpc>
              <a:buFont typeface="Arial" panose="020B0604020202020204" pitchFamily="34" charset="0"/>
              <a:buNone/>
            </a:pPr>
            <a:r>
              <a:rPr lang="en-US" altLang="en-US" sz="2000" dirty="0"/>
              <a:t>Estimated Cost: 3</a:t>
            </a:r>
          </a:p>
          <a:p>
            <a:pPr>
              <a:lnSpc>
                <a:spcPct val="80000"/>
              </a:lnSpc>
              <a:buFont typeface="Arial" panose="020B0604020202020204" pitchFamily="34" charset="0"/>
              <a:buNone/>
            </a:pPr>
            <a:r>
              <a:rPr lang="en-US" altLang="en-US" sz="2000" dirty="0"/>
              <a:t>Estimated # of Rows Returned: 1</a:t>
            </a:r>
          </a:p>
          <a:p>
            <a:pPr>
              <a:lnSpc>
                <a:spcPct val="80000"/>
              </a:lnSpc>
            </a:pPr>
            <a:endParaRPr lang="en-US" altLang="en-US" sz="2000" dirty="0"/>
          </a:p>
          <a:p>
            <a:pPr>
              <a:lnSpc>
                <a:spcPct val="80000"/>
              </a:lnSpc>
              <a:buFont typeface="Arial" panose="020B0604020202020204" pitchFamily="34" charset="0"/>
              <a:buNone/>
            </a:pPr>
            <a:r>
              <a:rPr lang="en-US" altLang="en-US" sz="2000" dirty="0"/>
              <a:t>  </a:t>
            </a:r>
            <a:r>
              <a:rPr lang="en-US" altLang="en-US" sz="2000" b="1" dirty="0"/>
              <a:t>1) informix.aclnl: INDEX PATH</a:t>
            </a:r>
          </a:p>
          <a:p>
            <a:pPr>
              <a:lnSpc>
                <a:spcPct val="80000"/>
              </a:lnSpc>
            </a:pPr>
            <a:endParaRPr lang="en-US" altLang="en-US" sz="2000" b="1" dirty="0"/>
          </a:p>
          <a:p>
            <a:pPr>
              <a:lnSpc>
                <a:spcPct val="80000"/>
              </a:lnSpc>
              <a:buFont typeface="Arial" panose="020B0604020202020204" pitchFamily="34" charset="0"/>
              <a:buNone/>
            </a:pPr>
            <a:r>
              <a:rPr lang="en-US" altLang="en-US" sz="2000" b="1" dirty="0"/>
              <a:t>    (1) Index Keys: business_unit production_id account   (Key-First)  (Serial, fragments: ALL)</a:t>
            </a:r>
          </a:p>
          <a:p>
            <a:pPr>
              <a:lnSpc>
                <a:spcPct val="80000"/>
              </a:lnSpc>
              <a:buFont typeface="Arial" panose="020B0604020202020204" pitchFamily="34" charset="0"/>
              <a:buNone/>
            </a:pPr>
            <a:r>
              <a:rPr lang="en-US" altLang="en-US" sz="2000" b="1" dirty="0"/>
              <a:t>        Lower Index Filter: (informix.aclnl.production_id = '12334' AND informix.aclnl.business_unit = ‘ABCDE' ) </a:t>
            </a:r>
          </a:p>
          <a:p>
            <a:pPr>
              <a:lnSpc>
                <a:spcPct val="80000"/>
              </a:lnSpc>
              <a:buFont typeface="Arial" panose="020B0604020202020204" pitchFamily="34" charset="0"/>
              <a:buNone/>
            </a:pPr>
            <a:r>
              <a:rPr lang="en-US" altLang="en-US" sz="2000" b="1" dirty="0"/>
              <a:t>        Key-First Filters:  (((informix.aclnl.account MATCHES '085*' OR informix.aclnl.account MATCHES '334*' ) OR informix.aclnl.account MATCHES '072*' ) )</a:t>
            </a:r>
          </a:p>
        </p:txBody>
      </p:sp>
    </p:spTree>
    <p:extLst>
      <p:ext uri="{BB962C8B-B14F-4D97-AF65-F5344CB8AC3E}">
        <p14:creationId xmlns:p14="http://schemas.microsoft.com/office/powerpoint/2010/main" val="33853590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1200329"/>
          </a:xfrm>
          <a:prstGeom prst="rect">
            <a:avLst/>
          </a:prstGeom>
          <a:noFill/>
        </p:spPr>
        <p:txBody>
          <a:bodyPr wrap="square" rtlCol="0">
            <a:spAutoFit/>
          </a:bodyPr>
          <a:lstStyle/>
          <a:p>
            <a:pPr algn="ctr"/>
            <a:r>
              <a:rPr lang="en-US" sz="3600" dirty="0"/>
              <a:t>Use of Functions in Queries Cause Specific </a:t>
            </a:r>
          </a:p>
          <a:p>
            <a:pPr algn="ctr"/>
            <a:r>
              <a:rPr lang="en-US" sz="3600" dirty="0"/>
              <a:t>Index not to be used</a:t>
            </a:r>
            <a:r>
              <a:rPr lang="en-US" dirty="0"/>
              <a:t>	</a:t>
            </a:r>
          </a:p>
        </p:txBody>
      </p:sp>
      <p:sp>
        <p:nvSpPr>
          <p:cNvPr id="9" name="Rectangle 8">
            <a:extLst>
              <a:ext uri="{FF2B5EF4-FFF2-40B4-BE49-F238E27FC236}">
                <a16:creationId xmlns:a16="http://schemas.microsoft.com/office/drawing/2014/main" id="{586F5D05-1AB7-4FB7-B362-63E9170667B0}"/>
              </a:ext>
            </a:extLst>
          </p:cNvPr>
          <p:cNvSpPr/>
          <p:nvPr/>
        </p:nvSpPr>
        <p:spPr>
          <a:xfrm>
            <a:off x="228599" y="1449658"/>
            <a:ext cx="11758962" cy="4751429"/>
          </a:xfrm>
          <a:prstGeom prst="rect">
            <a:avLst/>
          </a:prstGeom>
        </p:spPr>
        <p:txBody>
          <a:bodyPr wrap="square">
            <a:spAutoFit/>
          </a:bodyPr>
          <a:lstStyle/>
          <a:p>
            <a:pPr>
              <a:lnSpc>
                <a:spcPct val="80000"/>
              </a:lnSpc>
              <a:buFont typeface="Arial" panose="020B0604020202020204" pitchFamily="34" charset="0"/>
              <a:buNone/>
            </a:pPr>
            <a:r>
              <a:rPr lang="en-US" altLang="en-US" dirty="0"/>
              <a:t>QUERY:</a:t>
            </a:r>
          </a:p>
          <a:p>
            <a:pPr>
              <a:lnSpc>
                <a:spcPct val="80000"/>
              </a:lnSpc>
              <a:buFont typeface="Arial" panose="020B0604020202020204" pitchFamily="34" charset="0"/>
              <a:buNone/>
            </a:pPr>
            <a:r>
              <a:rPr lang="en-US" altLang="en-US" dirty="0"/>
              <a:t>------</a:t>
            </a:r>
          </a:p>
          <a:p>
            <a:pPr>
              <a:lnSpc>
                <a:spcPct val="80000"/>
              </a:lnSpc>
              <a:buFont typeface="Arial" panose="020B0604020202020204" pitchFamily="34" charset="0"/>
              <a:buNone/>
            </a:pPr>
            <a:r>
              <a:rPr lang="en-US" altLang="en-US" dirty="0"/>
              <a:t>SELECT od.order_id AS order_id,od.club_model_id AS club_model_id,od.purchase_type_cd AS purchase_type_cd,od.order_status_cd AS order_status_cd, </a:t>
            </a:r>
          </a:p>
          <a:p>
            <a:pPr>
              <a:lnSpc>
                <a:spcPct val="80000"/>
              </a:lnSpc>
              <a:buFont typeface="Arial" panose="020B0604020202020204" pitchFamily="34" charset="0"/>
              <a:buNone/>
            </a:pPr>
            <a:r>
              <a:rPr lang="en-US" altLang="en-US" dirty="0"/>
              <a:t>	EXTEND(od.create_ts, YEAR TO DAY) AS create_ts,price AS price, </a:t>
            </a:r>
          </a:p>
          <a:p>
            <a:pPr>
              <a:lnSpc>
                <a:spcPct val="80000"/>
              </a:lnSpc>
              <a:buFont typeface="Arial" panose="020B0604020202020204" pitchFamily="34" charset="0"/>
              <a:buNone/>
            </a:pPr>
            <a:r>
              <a:rPr lang="en-US" altLang="en-US" dirty="0"/>
              <a:t>	shipping_amt AS shipping_amt,od.session_id AS session_id</a:t>
            </a:r>
          </a:p>
          <a:p>
            <a:pPr>
              <a:lnSpc>
                <a:spcPct val="80000"/>
              </a:lnSpc>
              <a:buFont typeface="Arial" panose="020B0604020202020204" pitchFamily="34" charset="0"/>
              <a:buNone/>
            </a:pPr>
            <a:r>
              <a:rPr lang="en-US" altLang="en-US" dirty="0"/>
              <a:t>FROM order_detail od, order_header oh</a:t>
            </a:r>
          </a:p>
          <a:p>
            <a:pPr>
              <a:lnSpc>
                <a:spcPct val="80000"/>
              </a:lnSpc>
              <a:buFont typeface="Arial" panose="020B0604020202020204" pitchFamily="34" charset="0"/>
              <a:buNone/>
            </a:pPr>
            <a:r>
              <a:rPr lang="en-US" altLang="en-US" dirty="0"/>
              <a:t>WHERE oh.source_id != -1</a:t>
            </a:r>
          </a:p>
          <a:p>
            <a:pPr>
              <a:lnSpc>
                <a:spcPct val="80000"/>
              </a:lnSpc>
              <a:buFont typeface="Arial" panose="020B0604020202020204" pitchFamily="34" charset="0"/>
              <a:buNone/>
            </a:pPr>
            <a:r>
              <a:rPr lang="en-US" altLang="en-US" dirty="0"/>
              <a:t>AND oh.source_id IS NOT NULL</a:t>
            </a:r>
          </a:p>
          <a:p>
            <a:pPr>
              <a:lnSpc>
                <a:spcPct val="80000"/>
              </a:lnSpc>
              <a:buFont typeface="Arial" panose="020B0604020202020204" pitchFamily="34" charset="0"/>
              <a:buNone/>
            </a:pPr>
            <a:r>
              <a:rPr lang="en-US" altLang="en-US" dirty="0"/>
              <a:t>AND oh.source_id != 23150010</a:t>
            </a:r>
          </a:p>
          <a:p>
            <a:pPr>
              <a:lnSpc>
                <a:spcPct val="80000"/>
              </a:lnSpc>
              <a:buFont typeface="Arial" panose="020B0604020202020204" pitchFamily="34" charset="0"/>
              <a:buNone/>
            </a:pPr>
            <a:endParaRPr lang="en-US" altLang="en-US" b="1" dirty="0"/>
          </a:p>
          <a:p>
            <a:pPr>
              <a:lnSpc>
                <a:spcPct val="80000"/>
              </a:lnSpc>
              <a:buFont typeface="Arial" panose="020B0604020202020204" pitchFamily="34" charset="0"/>
              <a:buNone/>
            </a:pPr>
            <a:r>
              <a:rPr lang="en-US" altLang="en-US" b="1" dirty="0"/>
              <a:t>AND </a:t>
            </a:r>
            <a:r>
              <a:rPr lang="en-US" altLang="en-US" b="1" dirty="0">
                <a:solidFill>
                  <a:schemeClr val="hlink"/>
                </a:solidFill>
              </a:rPr>
              <a:t>EXTEND(od.create_ts, YEAR TO DAY) = '2004-05-17‘</a:t>
            </a:r>
          </a:p>
          <a:p>
            <a:pPr>
              <a:lnSpc>
                <a:spcPct val="80000"/>
              </a:lnSpc>
              <a:buFont typeface="Arial" panose="020B0604020202020204" pitchFamily="34" charset="0"/>
              <a:buNone/>
            </a:pPr>
            <a:endParaRPr lang="en-US" altLang="en-US" b="1" dirty="0">
              <a:solidFill>
                <a:schemeClr val="hlink"/>
              </a:solidFill>
            </a:endParaRPr>
          </a:p>
          <a:p>
            <a:pPr>
              <a:lnSpc>
                <a:spcPct val="80000"/>
              </a:lnSpc>
              <a:buFont typeface="Arial" panose="020B0604020202020204" pitchFamily="34" charset="0"/>
              <a:buNone/>
            </a:pPr>
            <a:r>
              <a:rPr lang="en-US" altLang="en-US" dirty="0"/>
              <a:t>AND od.order_id = oh.order_id</a:t>
            </a:r>
          </a:p>
          <a:p>
            <a:pPr>
              <a:lnSpc>
                <a:spcPct val="80000"/>
              </a:lnSpc>
              <a:buFont typeface="Arial" panose="020B0604020202020204" pitchFamily="34" charset="0"/>
              <a:buNone/>
            </a:pPr>
            <a:r>
              <a:rPr lang="en-US" altLang="en-US" dirty="0"/>
              <a:t>AND club_model_id = 10</a:t>
            </a:r>
          </a:p>
          <a:p>
            <a:pPr>
              <a:lnSpc>
                <a:spcPct val="80000"/>
              </a:lnSpc>
              <a:buFont typeface="Arial" panose="020B0604020202020204" pitchFamily="34" charset="0"/>
              <a:buNone/>
            </a:pPr>
            <a:r>
              <a:rPr lang="en-US" altLang="en-US" dirty="0"/>
              <a:t>AND (purchase_type_cd = 'CLUB' OR purchase_type_cd = 'SEYMOS'</a:t>
            </a:r>
          </a:p>
          <a:p>
            <a:pPr>
              <a:lnSpc>
                <a:spcPct val="80000"/>
              </a:lnSpc>
              <a:buFont typeface="Arial" panose="020B0604020202020204" pitchFamily="34" charset="0"/>
              <a:buNone/>
            </a:pPr>
            <a:r>
              <a:rPr lang="en-US" altLang="en-US" dirty="0"/>
              <a:t>OR purchase_type_cd = 'DCSSORC' OR purchase_type_cd = 'SHVSSORC'</a:t>
            </a:r>
          </a:p>
          <a:p>
            <a:pPr>
              <a:lnSpc>
                <a:spcPct val="80000"/>
              </a:lnSpc>
              <a:buFont typeface="Arial" panose="020B0604020202020204" pitchFamily="34" charset="0"/>
              <a:buNone/>
            </a:pPr>
            <a:r>
              <a:rPr lang="en-US" altLang="en-US" dirty="0"/>
              <a:t>OR purchase_type_cd = 'DDVSSORC' OR purchase_type_cd = 'HSACNUF')</a:t>
            </a:r>
          </a:p>
          <a:p>
            <a:pPr>
              <a:lnSpc>
                <a:spcPct val="80000"/>
              </a:lnSpc>
            </a:pPr>
            <a:endParaRPr lang="en-US" altLang="en-US" b="1" dirty="0"/>
          </a:p>
          <a:p>
            <a:pPr>
              <a:lnSpc>
                <a:spcPct val="80000"/>
              </a:lnSpc>
              <a:buFont typeface="Arial" panose="020B0604020202020204" pitchFamily="34" charset="0"/>
              <a:buNone/>
            </a:pPr>
            <a:r>
              <a:rPr lang="en-US" altLang="en-US" dirty="0"/>
              <a:t>Estimated Cost: 546168</a:t>
            </a:r>
          </a:p>
          <a:p>
            <a:pPr>
              <a:lnSpc>
                <a:spcPct val="80000"/>
              </a:lnSpc>
              <a:buFont typeface="Arial" panose="020B0604020202020204" pitchFamily="34" charset="0"/>
              <a:buNone/>
            </a:pPr>
            <a:r>
              <a:rPr lang="en-US" altLang="en-US" dirty="0"/>
              <a:t>Estimated # of Rows Returned: 67774</a:t>
            </a:r>
          </a:p>
        </p:txBody>
      </p:sp>
    </p:spTree>
    <p:extLst>
      <p:ext uri="{BB962C8B-B14F-4D97-AF65-F5344CB8AC3E}">
        <p14:creationId xmlns:p14="http://schemas.microsoft.com/office/powerpoint/2010/main" val="32822201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1200329"/>
          </a:xfrm>
          <a:prstGeom prst="rect">
            <a:avLst/>
          </a:prstGeom>
          <a:noFill/>
        </p:spPr>
        <p:txBody>
          <a:bodyPr wrap="square" rtlCol="0">
            <a:spAutoFit/>
          </a:bodyPr>
          <a:lstStyle/>
          <a:p>
            <a:pPr algn="ctr"/>
            <a:r>
              <a:rPr lang="en-US" sz="3600" dirty="0"/>
              <a:t>Use of Functions in Queries Cause Specific </a:t>
            </a:r>
          </a:p>
          <a:p>
            <a:pPr algn="ctr"/>
            <a:r>
              <a:rPr lang="en-US" sz="3600" dirty="0"/>
              <a:t>Indexes not to be used</a:t>
            </a:r>
            <a:r>
              <a:rPr lang="en-US" dirty="0"/>
              <a:t>	</a:t>
            </a:r>
          </a:p>
        </p:txBody>
      </p:sp>
      <p:sp>
        <p:nvSpPr>
          <p:cNvPr id="9" name="Rectangle 8">
            <a:extLst>
              <a:ext uri="{FF2B5EF4-FFF2-40B4-BE49-F238E27FC236}">
                <a16:creationId xmlns:a16="http://schemas.microsoft.com/office/drawing/2014/main" id="{BD8437AD-19A6-4E35-8236-3EEA718088DB}"/>
              </a:ext>
            </a:extLst>
          </p:cNvPr>
          <p:cNvSpPr/>
          <p:nvPr/>
        </p:nvSpPr>
        <p:spPr>
          <a:xfrm>
            <a:off x="228599" y="1594623"/>
            <a:ext cx="11658601" cy="4530471"/>
          </a:xfrm>
          <a:prstGeom prst="rect">
            <a:avLst/>
          </a:prstGeom>
        </p:spPr>
        <p:txBody>
          <a:bodyPr wrap="square">
            <a:spAutoFit/>
          </a:bodyPr>
          <a:lstStyle/>
          <a:p>
            <a:pPr>
              <a:lnSpc>
                <a:spcPct val="80000"/>
              </a:lnSpc>
              <a:buFont typeface="Arial" panose="020B0604020202020204" pitchFamily="34" charset="0"/>
              <a:buNone/>
            </a:pPr>
            <a:r>
              <a:rPr lang="en-US" altLang="en-US" sz="2000" dirty="0"/>
              <a:t>1) informix.od: INDEX PATH</a:t>
            </a:r>
          </a:p>
          <a:p>
            <a:pPr>
              <a:lnSpc>
                <a:spcPct val="80000"/>
              </a:lnSpc>
              <a:buFont typeface="Arial" panose="020B0604020202020204" pitchFamily="34" charset="0"/>
              <a:buNone/>
            </a:pPr>
            <a:r>
              <a:rPr lang="en-US" altLang="en-US" sz="2000" dirty="0"/>
              <a:t>    </a:t>
            </a:r>
            <a:r>
              <a:rPr lang="en-US" altLang="en-US" sz="2000" b="1" dirty="0"/>
              <a:t>Filters: (EXTEND (informix.od.create_ts ,year to day) = 	datetime(2004-05-17) year to day </a:t>
            </a:r>
          </a:p>
          <a:p>
            <a:pPr>
              <a:lnSpc>
                <a:spcPct val="80000"/>
              </a:lnSpc>
              <a:buFont typeface="Arial" panose="020B0604020202020204" pitchFamily="34" charset="0"/>
              <a:buNone/>
            </a:pPr>
            <a:endParaRPr lang="en-US" altLang="en-US" sz="2000" dirty="0"/>
          </a:p>
          <a:p>
            <a:pPr>
              <a:lnSpc>
                <a:spcPct val="80000"/>
              </a:lnSpc>
              <a:buFont typeface="Arial" panose="020B0604020202020204" pitchFamily="34" charset="0"/>
              <a:buNone/>
            </a:pPr>
            <a:r>
              <a:rPr lang="en-US" altLang="en-US" sz="2000" dirty="0"/>
              <a:t>		AND (((((informix.od.purchase_type_cd = 'CLUB' </a:t>
            </a:r>
          </a:p>
          <a:p>
            <a:pPr>
              <a:lnSpc>
                <a:spcPct val="80000"/>
              </a:lnSpc>
              <a:buFont typeface="Arial" panose="020B0604020202020204" pitchFamily="34" charset="0"/>
              <a:buNone/>
            </a:pPr>
            <a:r>
              <a:rPr lang="en-US" altLang="en-US" sz="2000" dirty="0"/>
              <a:t>		OR informix.od.purchase_type_cd = 'SEYMOS' ) </a:t>
            </a:r>
          </a:p>
          <a:p>
            <a:pPr>
              <a:lnSpc>
                <a:spcPct val="80000"/>
              </a:lnSpc>
              <a:buFont typeface="Arial" panose="020B0604020202020204" pitchFamily="34" charset="0"/>
              <a:buNone/>
            </a:pPr>
            <a:r>
              <a:rPr lang="en-US" altLang="en-US" sz="2000" dirty="0"/>
              <a:t>		OR informix.od.purchase_type_cd = 'DCSSORC' ) </a:t>
            </a:r>
          </a:p>
          <a:p>
            <a:pPr>
              <a:lnSpc>
                <a:spcPct val="80000"/>
              </a:lnSpc>
              <a:buFont typeface="Arial" panose="020B0604020202020204" pitchFamily="34" charset="0"/>
              <a:buNone/>
            </a:pPr>
            <a:r>
              <a:rPr lang="en-US" altLang="en-US" sz="2000" dirty="0"/>
              <a:t>		OR informix.od.purchase_type_cd = 'SHVSSORC' ) </a:t>
            </a:r>
          </a:p>
          <a:p>
            <a:pPr>
              <a:lnSpc>
                <a:spcPct val="80000"/>
              </a:lnSpc>
              <a:buFont typeface="Arial" panose="020B0604020202020204" pitchFamily="34" charset="0"/>
              <a:buNone/>
            </a:pPr>
            <a:r>
              <a:rPr lang="en-US" altLang="en-US" sz="2000" dirty="0"/>
              <a:t>		OR informix.od.purchase_type_cd = 'DDVSSORC' ) </a:t>
            </a:r>
          </a:p>
          <a:p>
            <a:pPr>
              <a:lnSpc>
                <a:spcPct val="80000"/>
              </a:lnSpc>
              <a:buFont typeface="Arial" panose="020B0604020202020204" pitchFamily="34" charset="0"/>
              <a:buNone/>
            </a:pPr>
            <a:r>
              <a:rPr lang="en-US" altLang="en-US" sz="2000" dirty="0"/>
              <a:t>		OR informix.od.purchase_type_cd = 'HSACNUF' ) )</a:t>
            </a:r>
          </a:p>
          <a:p>
            <a:pPr>
              <a:lnSpc>
                <a:spcPct val="80000"/>
              </a:lnSpc>
              <a:buFont typeface="Arial" panose="020B0604020202020204" pitchFamily="34" charset="0"/>
              <a:buNone/>
            </a:pPr>
            <a:r>
              <a:rPr lang="en-US" altLang="en-US" sz="2000" dirty="0"/>
              <a:t>    (1) Index Keys: club_model_id   (Serial, fragments: ALL)</a:t>
            </a:r>
          </a:p>
          <a:p>
            <a:pPr>
              <a:lnSpc>
                <a:spcPct val="80000"/>
              </a:lnSpc>
              <a:buFont typeface="Arial" panose="020B0604020202020204" pitchFamily="34" charset="0"/>
              <a:buNone/>
            </a:pPr>
            <a:r>
              <a:rPr lang="en-US" altLang="en-US" sz="2000" dirty="0"/>
              <a:t>        Lower Index Filter: informix.od.club_model_id = 10</a:t>
            </a:r>
          </a:p>
          <a:p>
            <a:pPr>
              <a:lnSpc>
                <a:spcPct val="80000"/>
              </a:lnSpc>
              <a:buFont typeface="Arial" panose="020B0604020202020204" pitchFamily="34" charset="0"/>
              <a:buNone/>
            </a:pPr>
            <a:r>
              <a:rPr lang="en-US" altLang="en-US" sz="2000" dirty="0"/>
              <a:t>2) informix.oh: INDEX PATH</a:t>
            </a:r>
          </a:p>
          <a:p>
            <a:pPr>
              <a:lnSpc>
                <a:spcPct val="80000"/>
              </a:lnSpc>
              <a:buFont typeface="Arial" panose="020B0604020202020204" pitchFamily="34" charset="0"/>
              <a:buNone/>
            </a:pPr>
            <a:r>
              <a:rPr lang="en-US" altLang="en-US" sz="2000" dirty="0"/>
              <a:t>    Filters: (informix.oh.source_id != -1 AND (informix.oh.source_id IS NOT NULL</a:t>
            </a:r>
          </a:p>
          <a:p>
            <a:pPr>
              <a:lnSpc>
                <a:spcPct val="80000"/>
              </a:lnSpc>
              <a:buFont typeface="Arial" panose="020B0604020202020204" pitchFamily="34" charset="0"/>
              <a:buNone/>
            </a:pPr>
            <a:r>
              <a:rPr lang="en-US" altLang="en-US" sz="2000" dirty="0"/>
              <a:t>	 AND informix.oh.source_id != 23150010 ) )</a:t>
            </a:r>
          </a:p>
          <a:p>
            <a:pPr>
              <a:lnSpc>
                <a:spcPct val="80000"/>
              </a:lnSpc>
            </a:pPr>
            <a:endParaRPr lang="en-US" altLang="en-US" sz="2000" dirty="0"/>
          </a:p>
          <a:p>
            <a:pPr>
              <a:lnSpc>
                <a:spcPct val="80000"/>
              </a:lnSpc>
              <a:buFont typeface="Arial" panose="020B0604020202020204" pitchFamily="34" charset="0"/>
              <a:buNone/>
            </a:pPr>
            <a:r>
              <a:rPr lang="en-US" altLang="en-US" sz="2000" dirty="0"/>
              <a:t>    (1) Index Keys: order_id   (Serial, fragments: ALL)</a:t>
            </a:r>
          </a:p>
          <a:p>
            <a:pPr>
              <a:lnSpc>
                <a:spcPct val="80000"/>
              </a:lnSpc>
              <a:buFont typeface="Arial" panose="020B0604020202020204" pitchFamily="34" charset="0"/>
              <a:buNone/>
            </a:pPr>
            <a:r>
              <a:rPr lang="en-US" altLang="en-US" sz="2000" dirty="0"/>
              <a:t>        Lower Index Filter: informix.oh.order_id = informix.od.order_id</a:t>
            </a:r>
          </a:p>
          <a:p>
            <a:pPr>
              <a:lnSpc>
                <a:spcPct val="80000"/>
              </a:lnSpc>
              <a:buFont typeface="Arial" panose="020B0604020202020204" pitchFamily="34" charset="0"/>
              <a:buNone/>
            </a:pPr>
            <a:r>
              <a:rPr lang="en-US" altLang="en-US" sz="2000" dirty="0"/>
              <a:t>NESTED LOOP JOIN</a:t>
            </a:r>
          </a:p>
        </p:txBody>
      </p:sp>
    </p:spTree>
    <p:extLst>
      <p:ext uri="{BB962C8B-B14F-4D97-AF65-F5344CB8AC3E}">
        <p14:creationId xmlns:p14="http://schemas.microsoft.com/office/powerpoint/2010/main" val="256121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923330"/>
          </a:xfrm>
          <a:prstGeom prst="rect">
            <a:avLst/>
          </a:prstGeom>
          <a:noFill/>
        </p:spPr>
        <p:txBody>
          <a:bodyPr wrap="square" rtlCol="0">
            <a:spAutoFit/>
          </a:bodyPr>
          <a:lstStyle/>
          <a:p>
            <a:pPr algn="ctr"/>
            <a:r>
              <a:rPr lang="en-US" dirty="0"/>
              <a:t>	</a:t>
            </a:r>
            <a:r>
              <a:rPr lang="en-US" sz="3600" spc="-1" dirty="0">
                <a:solidFill>
                  <a:srgbClr val="000000"/>
                </a:solidFill>
                <a:uFill>
                  <a:solidFill>
                    <a:srgbClr val="FFFFFF"/>
                  </a:solidFill>
                </a:uFill>
                <a:latin typeface="Arial"/>
              </a:rPr>
              <a:t>Example - Reads</a:t>
            </a:r>
          </a:p>
          <a:p>
            <a:pPr algn="ctr"/>
            <a:endParaRPr lang="en-US" dirty="0"/>
          </a:p>
        </p:txBody>
      </p:sp>
      <p:sp>
        <p:nvSpPr>
          <p:cNvPr id="9" name="Rectangle 8">
            <a:extLst>
              <a:ext uri="{FF2B5EF4-FFF2-40B4-BE49-F238E27FC236}">
                <a16:creationId xmlns:a16="http://schemas.microsoft.com/office/drawing/2014/main" id="{056D470E-E450-4208-BAEC-7B83CF7F746F}"/>
              </a:ext>
            </a:extLst>
          </p:cNvPr>
          <p:cNvSpPr/>
          <p:nvPr/>
        </p:nvSpPr>
        <p:spPr>
          <a:xfrm>
            <a:off x="802888" y="1460809"/>
            <a:ext cx="10716322" cy="4524315"/>
          </a:xfrm>
          <a:prstGeom prst="rect">
            <a:avLst/>
          </a:prstGeom>
        </p:spPr>
        <p:txBody>
          <a:bodyPr wrap="square">
            <a:spAutoFit/>
          </a:bodyPr>
          <a:lstStyle/>
          <a:p>
            <a:pPr>
              <a:buFont typeface="Arial" panose="020B0604020202020204" pitchFamily="34" charset="0"/>
              <a:buNone/>
            </a:pPr>
            <a:r>
              <a:rPr lang="en-US" altLang="en-US" sz="2400" b="1" dirty="0"/>
              <a:t>tabname                                bufreads                   pagreads                isreads</a:t>
            </a:r>
          </a:p>
          <a:p>
            <a:pPr>
              <a:buFont typeface="Arial" panose="020B0604020202020204" pitchFamily="34" charset="0"/>
              <a:buNone/>
            </a:pPr>
            <a:endParaRPr lang="en-US" altLang="en-US" sz="2400" b="1" dirty="0"/>
          </a:p>
          <a:p>
            <a:pPr>
              <a:buFont typeface="Arial" panose="020B0604020202020204" pitchFamily="34" charset="0"/>
              <a:buNone/>
            </a:pPr>
            <a:r>
              <a:rPr lang="en-US" altLang="en-US" sz="2400" b="1" dirty="0"/>
              <a:t>trnsit_1                               -2122091061                        429               1630786736</a:t>
            </a:r>
          </a:p>
          <a:p>
            <a:pPr>
              <a:buFont typeface="Arial" panose="020B0604020202020204" pitchFamily="34" charset="0"/>
              <a:buNone/>
            </a:pPr>
            <a:r>
              <a:rPr lang="en-US" altLang="en-US" sz="2400" b="1" dirty="0"/>
              <a:t>trnsit_1                 	        -812314372                     3162                -678524115</a:t>
            </a:r>
          </a:p>
          <a:p>
            <a:pPr>
              <a:buFont typeface="Arial" panose="020B0604020202020204" pitchFamily="34" charset="0"/>
              <a:buNone/>
            </a:pPr>
            <a:r>
              <a:rPr lang="en-US" altLang="en-US" sz="2400" b="1" dirty="0"/>
              <a:t>trnsit_1             	        -110705308                       233                -390409810</a:t>
            </a:r>
          </a:p>
          <a:p>
            <a:pPr>
              <a:buFont typeface="Arial" panose="020B0604020202020204" pitchFamily="34" charset="0"/>
              <a:buNone/>
            </a:pPr>
            <a:r>
              <a:rPr lang="en-US" altLang="en-US" sz="2400" b="1" dirty="0"/>
              <a:t>im_p_route_1   	       1806427782                       247                 865918944</a:t>
            </a:r>
          </a:p>
          <a:p>
            <a:pPr>
              <a:buFont typeface="Arial" panose="020B0604020202020204" pitchFamily="34" charset="0"/>
              <a:buNone/>
            </a:pPr>
            <a:r>
              <a:rPr lang="en-US" altLang="en-US" sz="2400" dirty="0"/>
              <a:t>ed_rl_event      	       1749246222                  23550               1709746386</a:t>
            </a:r>
          </a:p>
          <a:p>
            <a:pPr>
              <a:buFont typeface="Arial" panose="020B0604020202020204" pitchFamily="34" charset="0"/>
              <a:buNone/>
            </a:pPr>
            <a:r>
              <a:rPr lang="en-US" altLang="en-US" sz="2400" dirty="0"/>
              <a:t>loc_sup_data                       1479941490                         39               1108625557</a:t>
            </a:r>
          </a:p>
          <a:p>
            <a:pPr>
              <a:buFont typeface="Arial" panose="020B0604020202020204" pitchFamily="34" charset="0"/>
              <a:buNone/>
            </a:pPr>
            <a:r>
              <a:rPr lang="en-US" altLang="en-US" sz="2400" dirty="0"/>
              <a:t>ed_rl_event_3                     1186682507              2668713                 789739458</a:t>
            </a:r>
          </a:p>
          <a:p>
            <a:pPr>
              <a:buFont typeface="Arial" panose="020B0604020202020204" pitchFamily="34" charset="0"/>
              <a:buNone/>
            </a:pPr>
            <a:r>
              <a:rPr lang="en-US" altLang="en-US" sz="2400" dirty="0"/>
              <a:t>460_4902                             1125173161              1003575                 373042018</a:t>
            </a:r>
          </a:p>
          <a:p>
            <a:pPr>
              <a:buFont typeface="Arial" panose="020B0604020202020204" pitchFamily="34" charset="0"/>
              <a:buNone/>
            </a:pPr>
            <a:r>
              <a:rPr lang="en-US" altLang="en-US" sz="2400" dirty="0"/>
              <a:t>ed_rl_event_4                       893520660                   25725                 886704767</a:t>
            </a:r>
          </a:p>
          <a:p>
            <a:pPr>
              <a:buFont typeface="Arial" panose="020B0604020202020204" pitchFamily="34" charset="0"/>
              <a:buNone/>
            </a:pPr>
            <a:r>
              <a:rPr lang="en-US" altLang="en-US" sz="2400" dirty="0"/>
              <a:t>im_mv_event                         870108889            30477208                 780365364</a:t>
            </a:r>
          </a:p>
        </p:txBody>
      </p:sp>
    </p:spTree>
    <p:extLst>
      <p:ext uri="{BB962C8B-B14F-4D97-AF65-F5344CB8AC3E}">
        <p14:creationId xmlns:p14="http://schemas.microsoft.com/office/powerpoint/2010/main" val="38691154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dirty="0"/>
              <a:t>	</a:t>
            </a:r>
            <a:r>
              <a:rPr lang="en-US" sz="3600" dirty="0"/>
              <a:t>Resolution to Using Functions in Queries</a:t>
            </a:r>
          </a:p>
        </p:txBody>
      </p:sp>
      <p:sp>
        <p:nvSpPr>
          <p:cNvPr id="9" name="Rectangle 8">
            <a:extLst>
              <a:ext uri="{FF2B5EF4-FFF2-40B4-BE49-F238E27FC236}">
                <a16:creationId xmlns:a16="http://schemas.microsoft.com/office/drawing/2014/main" id="{4B592A76-D247-488B-848E-4B3BFEF03048}"/>
              </a:ext>
            </a:extLst>
          </p:cNvPr>
          <p:cNvSpPr/>
          <p:nvPr/>
        </p:nvSpPr>
        <p:spPr>
          <a:xfrm>
            <a:off x="228599" y="1349298"/>
            <a:ext cx="11357518" cy="4973028"/>
          </a:xfrm>
          <a:prstGeom prst="rect">
            <a:avLst/>
          </a:prstGeom>
        </p:spPr>
        <p:txBody>
          <a:bodyPr wrap="square">
            <a:spAutoFit/>
          </a:bodyPr>
          <a:lstStyle/>
          <a:p>
            <a:pPr>
              <a:lnSpc>
                <a:spcPct val="80000"/>
              </a:lnSpc>
              <a:buFont typeface="Arial" panose="020B0604020202020204" pitchFamily="34" charset="0"/>
              <a:buNone/>
            </a:pPr>
            <a:r>
              <a:rPr lang="en-US" altLang="en-US" dirty="0"/>
              <a:t>1) informix.od: INDEX PATH</a:t>
            </a:r>
          </a:p>
          <a:p>
            <a:pPr>
              <a:lnSpc>
                <a:spcPct val="80000"/>
              </a:lnSpc>
            </a:pPr>
            <a:endParaRPr lang="en-US" altLang="en-US" dirty="0"/>
          </a:p>
          <a:p>
            <a:pPr>
              <a:lnSpc>
                <a:spcPct val="80000"/>
              </a:lnSpc>
              <a:buFont typeface="Arial" panose="020B0604020202020204" pitchFamily="34" charset="0"/>
              <a:buNone/>
            </a:pPr>
            <a:r>
              <a:rPr lang="en-US" altLang="en-US" dirty="0"/>
              <a:t>    </a:t>
            </a:r>
            <a:r>
              <a:rPr lang="en-US" altLang="en-US" b="1" dirty="0"/>
              <a:t>(1) Index Keys: create_ts purchase_type_cd order_status_cd club_model_id   </a:t>
            </a:r>
          </a:p>
          <a:p>
            <a:pPr>
              <a:lnSpc>
                <a:spcPct val="80000"/>
              </a:lnSpc>
              <a:buFont typeface="Arial" panose="020B0604020202020204" pitchFamily="34" charset="0"/>
              <a:buNone/>
            </a:pPr>
            <a:r>
              <a:rPr lang="en-US" altLang="en-US" b="1" dirty="0"/>
              <a:t>	(Key-First)  (Serial, fragments: ALL)</a:t>
            </a:r>
          </a:p>
          <a:p>
            <a:pPr>
              <a:lnSpc>
                <a:spcPct val="80000"/>
              </a:lnSpc>
              <a:buFont typeface="Arial" panose="020B0604020202020204" pitchFamily="34" charset="0"/>
              <a:buNone/>
            </a:pPr>
            <a:r>
              <a:rPr lang="en-US" altLang="en-US" dirty="0"/>
              <a:t>        Lower Index Filter: informix.od.create_ts &gt;= datetime(2004-05-17 00:00:00.000) year to fraction(3)</a:t>
            </a:r>
          </a:p>
          <a:p>
            <a:pPr>
              <a:lnSpc>
                <a:spcPct val="80000"/>
              </a:lnSpc>
              <a:buFont typeface="Arial" panose="020B0604020202020204" pitchFamily="34" charset="0"/>
              <a:buNone/>
            </a:pPr>
            <a:r>
              <a:rPr lang="en-US" altLang="en-US" dirty="0"/>
              <a:t>        Upper Index Filter: informix.od.create_ts &lt;= datetime(2004-05-17 23:59:59.999) year to fraction(3)</a:t>
            </a:r>
          </a:p>
          <a:p>
            <a:pPr>
              <a:lnSpc>
                <a:spcPct val="80000"/>
              </a:lnSpc>
              <a:buFont typeface="Arial" panose="020B0604020202020204" pitchFamily="34" charset="0"/>
              <a:buNone/>
            </a:pPr>
            <a:r>
              <a:rPr lang="en-US" altLang="en-US" dirty="0"/>
              <a:t>        Key-First Filters:  ((((((informix.od.purchase_type_cd = 'CLUB' </a:t>
            </a:r>
          </a:p>
          <a:p>
            <a:pPr>
              <a:lnSpc>
                <a:spcPct val="80000"/>
              </a:lnSpc>
              <a:buFont typeface="Arial" panose="020B0604020202020204" pitchFamily="34" charset="0"/>
              <a:buNone/>
            </a:pPr>
            <a:r>
              <a:rPr lang="en-US" altLang="en-US" dirty="0"/>
              <a:t>	OR informix.od.purchase_type_cd = 'SEYMOS' ) </a:t>
            </a:r>
          </a:p>
          <a:p>
            <a:pPr>
              <a:lnSpc>
                <a:spcPct val="80000"/>
              </a:lnSpc>
              <a:buFont typeface="Arial" panose="020B0604020202020204" pitchFamily="34" charset="0"/>
              <a:buNone/>
            </a:pPr>
            <a:r>
              <a:rPr lang="en-US" altLang="en-US" dirty="0"/>
              <a:t>	OR informix.od.purchase_type_cd = 'DCSSORC' ) </a:t>
            </a:r>
          </a:p>
          <a:p>
            <a:pPr>
              <a:lnSpc>
                <a:spcPct val="80000"/>
              </a:lnSpc>
              <a:buFont typeface="Arial" panose="020B0604020202020204" pitchFamily="34" charset="0"/>
              <a:buNone/>
            </a:pPr>
            <a:r>
              <a:rPr lang="en-US" altLang="en-US" dirty="0"/>
              <a:t>	OR informix.od.purchase_type_cd = 'SHVSSORC' ) </a:t>
            </a:r>
          </a:p>
          <a:p>
            <a:pPr>
              <a:lnSpc>
                <a:spcPct val="80000"/>
              </a:lnSpc>
              <a:buFont typeface="Arial" panose="020B0604020202020204" pitchFamily="34" charset="0"/>
              <a:buNone/>
            </a:pPr>
            <a:r>
              <a:rPr lang="en-US" altLang="en-US" dirty="0"/>
              <a:t>	OR informix.od.purchase_type_cd = 'DDVSSORC' ) </a:t>
            </a:r>
          </a:p>
          <a:p>
            <a:pPr>
              <a:lnSpc>
                <a:spcPct val="80000"/>
              </a:lnSpc>
              <a:buFont typeface="Arial" panose="020B0604020202020204" pitchFamily="34" charset="0"/>
              <a:buNone/>
            </a:pPr>
            <a:r>
              <a:rPr lang="en-US" altLang="en-US" dirty="0"/>
              <a:t>	OR informix.od.purchase_type_cd = 'HSACNUF' ) ) </a:t>
            </a:r>
          </a:p>
          <a:p>
            <a:pPr>
              <a:lnSpc>
                <a:spcPct val="80000"/>
              </a:lnSpc>
              <a:buFont typeface="Arial" panose="020B0604020202020204" pitchFamily="34" charset="0"/>
              <a:buNone/>
            </a:pPr>
            <a:r>
              <a:rPr lang="en-US" altLang="en-US" dirty="0"/>
              <a:t>	AND (informix.od.club_model_id = 10 )</a:t>
            </a:r>
          </a:p>
          <a:p>
            <a:pPr>
              <a:lnSpc>
                <a:spcPct val="80000"/>
              </a:lnSpc>
              <a:buFont typeface="Arial" panose="020B0604020202020204" pitchFamily="34" charset="0"/>
              <a:buNone/>
            </a:pPr>
            <a:endParaRPr lang="en-US" altLang="en-US" dirty="0"/>
          </a:p>
          <a:p>
            <a:pPr>
              <a:lnSpc>
                <a:spcPct val="80000"/>
              </a:lnSpc>
              <a:buFont typeface="Arial" panose="020B0604020202020204" pitchFamily="34" charset="0"/>
              <a:buNone/>
            </a:pPr>
            <a:r>
              <a:rPr lang="en-US" altLang="en-US" dirty="0"/>
              <a:t>2) informix.oh: INDEX PATH</a:t>
            </a:r>
          </a:p>
          <a:p>
            <a:pPr>
              <a:lnSpc>
                <a:spcPct val="80000"/>
              </a:lnSpc>
            </a:pPr>
            <a:endParaRPr lang="en-US" altLang="en-US" dirty="0"/>
          </a:p>
          <a:p>
            <a:pPr>
              <a:lnSpc>
                <a:spcPct val="80000"/>
              </a:lnSpc>
              <a:buFont typeface="Arial" panose="020B0604020202020204" pitchFamily="34" charset="0"/>
              <a:buNone/>
            </a:pPr>
            <a:r>
              <a:rPr lang="en-US" altLang="en-US" dirty="0"/>
              <a:t>    Filters: (informix.oh.source_id != -1 AND (informix.oh.source_id IS NOT NULL</a:t>
            </a:r>
          </a:p>
          <a:p>
            <a:pPr>
              <a:lnSpc>
                <a:spcPct val="80000"/>
              </a:lnSpc>
              <a:buFont typeface="Arial" panose="020B0604020202020204" pitchFamily="34" charset="0"/>
              <a:buNone/>
            </a:pPr>
            <a:r>
              <a:rPr lang="en-US" altLang="en-US" dirty="0"/>
              <a:t> AND informix.oh.source_id != 23150010 ) )</a:t>
            </a:r>
          </a:p>
          <a:p>
            <a:pPr>
              <a:lnSpc>
                <a:spcPct val="80000"/>
              </a:lnSpc>
              <a:buFont typeface="Arial" panose="020B0604020202020204" pitchFamily="34" charset="0"/>
              <a:buNone/>
            </a:pPr>
            <a:endParaRPr lang="en-US" altLang="en-US" dirty="0"/>
          </a:p>
          <a:p>
            <a:pPr>
              <a:lnSpc>
                <a:spcPct val="80000"/>
              </a:lnSpc>
              <a:buFont typeface="Arial" panose="020B0604020202020204" pitchFamily="34" charset="0"/>
              <a:buNone/>
            </a:pPr>
            <a:r>
              <a:rPr lang="en-US" altLang="en-US" dirty="0"/>
              <a:t>    (1) Index Keys: order_id   (Serial, fragments: ALL)</a:t>
            </a:r>
          </a:p>
          <a:p>
            <a:pPr>
              <a:lnSpc>
                <a:spcPct val="80000"/>
              </a:lnSpc>
              <a:buFont typeface="Arial" panose="020B0604020202020204" pitchFamily="34" charset="0"/>
              <a:buNone/>
            </a:pPr>
            <a:r>
              <a:rPr lang="en-US" altLang="en-US" dirty="0"/>
              <a:t>        Lower Index Filter: informix.oh.order_id = informix.od.order_id</a:t>
            </a:r>
          </a:p>
          <a:p>
            <a:pPr>
              <a:lnSpc>
                <a:spcPct val="80000"/>
              </a:lnSpc>
              <a:buFont typeface="Arial" panose="020B0604020202020204" pitchFamily="34" charset="0"/>
              <a:buNone/>
            </a:pPr>
            <a:r>
              <a:rPr lang="en-US" altLang="en-US" dirty="0"/>
              <a:t>	NESTED LOOP JOIN</a:t>
            </a:r>
          </a:p>
        </p:txBody>
      </p:sp>
    </p:spTree>
    <p:extLst>
      <p:ext uri="{BB962C8B-B14F-4D97-AF65-F5344CB8AC3E}">
        <p14:creationId xmlns:p14="http://schemas.microsoft.com/office/powerpoint/2010/main" val="1369349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Using a Better Index</a:t>
            </a:r>
            <a:r>
              <a:rPr lang="en-US" dirty="0"/>
              <a:t>	</a:t>
            </a:r>
          </a:p>
        </p:txBody>
      </p:sp>
      <p:sp>
        <p:nvSpPr>
          <p:cNvPr id="9" name="Rectangle 8">
            <a:extLst>
              <a:ext uri="{FF2B5EF4-FFF2-40B4-BE49-F238E27FC236}">
                <a16:creationId xmlns:a16="http://schemas.microsoft.com/office/drawing/2014/main" id="{715E8D01-95E3-4D68-B1DF-D5E99462E4C6}"/>
              </a:ext>
            </a:extLst>
          </p:cNvPr>
          <p:cNvSpPr/>
          <p:nvPr/>
        </p:nvSpPr>
        <p:spPr>
          <a:xfrm>
            <a:off x="216519" y="1360448"/>
            <a:ext cx="11758962" cy="4973028"/>
          </a:xfrm>
          <a:prstGeom prst="rect">
            <a:avLst/>
          </a:prstGeom>
        </p:spPr>
        <p:txBody>
          <a:bodyPr wrap="square">
            <a:spAutoFit/>
          </a:bodyPr>
          <a:lstStyle/>
          <a:p>
            <a:pPr>
              <a:lnSpc>
                <a:spcPct val="80000"/>
              </a:lnSpc>
              <a:buFont typeface="Arial" panose="020B0604020202020204" pitchFamily="34" charset="0"/>
              <a:buNone/>
            </a:pPr>
            <a:r>
              <a:rPr lang="en-US" altLang="en-US" b="1" dirty="0"/>
              <a:t>QUERY:</a:t>
            </a:r>
          </a:p>
          <a:p>
            <a:pPr>
              <a:lnSpc>
                <a:spcPct val="80000"/>
              </a:lnSpc>
              <a:buFont typeface="Arial" panose="020B0604020202020204" pitchFamily="34" charset="0"/>
              <a:buNone/>
            </a:pPr>
            <a:r>
              <a:rPr lang="en-US" altLang="en-US" b="1" dirty="0"/>
              <a:t>------</a:t>
            </a:r>
          </a:p>
          <a:p>
            <a:pPr>
              <a:lnSpc>
                <a:spcPct val="80000"/>
              </a:lnSpc>
              <a:buFont typeface="Arial" panose="020B0604020202020204" pitchFamily="34" charset="0"/>
              <a:buNone/>
            </a:pPr>
            <a:r>
              <a:rPr lang="en-US" altLang="en-US" b="1" dirty="0"/>
              <a:t>select club_model_id, order_status_cd, count(distinct order_id) as  order_count </a:t>
            </a:r>
          </a:p>
          <a:p>
            <a:pPr>
              <a:lnSpc>
                <a:spcPct val="80000"/>
              </a:lnSpc>
              <a:buFont typeface="Arial" panose="020B0604020202020204" pitchFamily="34" charset="0"/>
              <a:buNone/>
            </a:pPr>
            <a:r>
              <a:rPr lang="en-US" altLang="en-US" b="1" dirty="0"/>
              <a:t>from order_detail </a:t>
            </a:r>
          </a:p>
          <a:p>
            <a:pPr>
              <a:lnSpc>
                <a:spcPct val="80000"/>
              </a:lnSpc>
              <a:buFont typeface="Arial" panose="020B0604020202020204" pitchFamily="34" charset="0"/>
              <a:buNone/>
            </a:pPr>
            <a:r>
              <a:rPr lang="en-US" altLang="en-US" b="1" dirty="0"/>
              <a:t>where create_ts &gt;= '2004-09-30 00:00:00.000‘   and create_ts &lt; '2004-10-02 00:00:00.000' </a:t>
            </a:r>
          </a:p>
          <a:p>
            <a:pPr>
              <a:lnSpc>
                <a:spcPct val="80000"/>
              </a:lnSpc>
              <a:buFont typeface="Arial" panose="020B0604020202020204" pitchFamily="34" charset="0"/>
              <a:buNone/>
            </a:pPr>
            <a:r>
              <a:rPr lang="en-US" altLang="en-US" b="1" dirty="0"/>
              <a:t>  and purchase_type_cd = 'CASH' </a:t>
            </a:r>
          </a:p>
          <a:p>
            <a:pPr>
              <a:lnSpc>
                <a:spcPct val="80000"/>
              </a:lnSpc>
              <a:buFont typeface="Arial" panose="020B0604020202020204" pitchFamily="34" charset="0"/>
              <a:buNone/>
            </a:pPr>
            <a:r>
              <a:rPr lang="en-US" altLang="en-US" b="1" dirty="0"/>
              <a:t>  and order_status_cd not in ('REJ', ‘ACCP')  </a:t>
            </a:r>
          </a:p>
          <a:p>
            <a:pPr>
              <a:lnSpc>
                <a:spcPct val="80000"/>
              </a:lnSpc>
              <a:buFont typeface="Arial" panose="020B0604020202020204" pitchFamily="34" charset="0"/>
              <a:buNone/>
            </a:pPr>
            <a:r>
              <a:rPr lang="en-US" altLang="en-US" b="1" dirty="0"/>
              <a:t>group by 1,2 </a:t>
            </a:r>
          </a:p>
          <a:p>
            <a:pPr>
              <a:lnSpc>
                <a:spcPct val="80000"/>
              </a:lnSpc>
              <a:buFont typeface="Arial" panose="020B0604020202020204" pitchFamily="34" charset="0"/>
              <a:buNone/>
            </a:pPr>
            <a:r>
              <a:rPr lang="en-US" altLang="en-US" b="1" dirty="0"/>
              <a:t>order by 1,2</a:t>
            </a:r>
          </a:p>
          <a:p>
            <a:pPr>
              <a:lnSpc>
                <a:spcPct val="80000"/>
              </a:lnSpc>
            </a:pPr>
            <a:endParaRPr lang="en-US" altLang="en-US" dirty="0"/>
          </a:p>
          <a:p>
            <a:pPr>
              <a:lnSpc>
                <a:spcPct val="80000"/>
              </a:lnSpc>
              <a:buFont typeface="Arial" panose="020B0604020202020204" pitchFamily="34" charset="0"/>
              <a:buNone/>
            </a:pPr>
            <a:r>
              <a:rPr lang="en-US" altLang="en-US" dirty="0"/>
              <a:t>Estimated Cost: 407</a:t>
            </a:r>
          </a:p>
          <a:p>
            <a:pPr>
              <a:lnSpc>
                <a:spcPct val="80000"/>
              </a:lnSpc>
              <a:buFont typeface="Arial" panose="020B0604020202020204" pitchFamily="34" charset="0"/>
              <a:buNone/>
            </a:pPr>
            <a:r>
              <a:rPr lang="en-US" altLang="en-US" dirty="0"/>
              <a:t>Estimated # of Rows Returned: 1</a:t>
            </a:r>
          </a:p>
          <a:p>
            <a:pPr>
              <a:lnSpc>
                <a:spcPct val="80000"/>
              </a:lnSpc>
              <a:buFont typeface="Arial" panose="020B0604020202020204" pitchFamily="34" charset="0"/>
              <a:buNone/>
            </a:pPr>
            <a:r>
              <a:rPr lang="en-US" altLang="en-US" dirty="0"/>
              <a:t>Temporary Files Required For: Order By  Group By</a:t>
            </a:r>
          </a:p>
          <a:p>
            <a:pPr>
              <a:lnSpc>
                <a:spcPct val="80000"/>
              </a:lnSpc>
            </a:pPr>
            <a:endParaRPr lang="en-US" altLang="en-US" dirty="0"/>
          </a:p>
          <a:p>
            <a:pPr>
              <a:lnSpc>
                <a:spcPct val="80000"/>
              </a:lnSpc>
              <a:buFont typeface="Arial" panose="020B0604020202020204" pitchFamily="34" charset="0"/>
              <a:buNone/>
            </a:pPr>
            <a:r>
              <a:rPr lang="en-US" altLang="en-US" dirty="0"/>
              <a:t>1) informix.order_detail: INDEX PATH</a:t>
            </a:r>
          </a:p>
          <a:p>
            <a:pPr>
              <a:lnSpc>
                <a:spcPct val="80000"/>
              </a:lnSpc>
            </a:pPr>
            <a:endParaRPr lang="en-US" altLang="en-US" dirty="0"/>
          </a:p>
          <a:p>
            <a:pPr>
              <a:lnSpc>
                <a:spcPct val="80000"/>
              </a:lnSpc>
              <a:buFont typeface="Arial" panose="020B0604020202020204" pitchFamily="34" charset="0"/>
              <a:buNone/>
            </a:pPr>
            <a:r>
              <a:rPr lang="en-US" altLang="en-US" dirty="0"/>
              <a:t>    Filters: (informix.order_detail.create_ts &gt;= datetime(2004-09-30 00:00:00.000) year to fraction(3) AND (informix.order_detail.create_ts &lt; datetime(2004-10-02 00:00:00.000) year to fraction(3) AND informix.order_detail.order_status_cd NOT IN (‘REJ' , ‘ACCP' )) ) </a:t>
            </a:r>
          </a:p>
          <a:p>
            <a:pPr>
              <a:lnSpc>
                <a:spcPct val="80000"/>
              </a:lnSpc>
            </a:pPr>
            <a:endParaRPr lang="en-US" altLang="en-US" dirty="0"/>
          </a:p>
          <a:p>
            <a:pPr>
              <a:lnSpc>
                <a:spcPct val="80000"/>
              </a:lnSpc>
              <a:buFont typeface="Arial" panose="020B0604020202020204" pitchFamily="34" charset="0"/>
              <a:buNone/>
            </a:pPr>
            <a:r>
              <a:rPr lang="en-US" altLang="en-US" dirty="0"/>
              <a:t>    (1) </a:t>
            </a:r>
            <a:r>
              <a:rPr lang="en-US" altLang="en-US" b="1" dirty="0"/>
              <a:t>Index Keys: purchase_type_cd</a:t>
            </a:r>
            <a:r>
              <a:rPr lang="en-US" altLang="en-US" dirty="0"/>
              <a:t>   (Serial, fragments: ALL)</a:t>
            </a:r>
          </a:p>
          <a:p>
            <a:pPr>
              <a:lnSpc>
                <a:spcPct val="80000"/>
              </a:lnSpc>
              <a:buFont typeface="Arial" panose="020B0604020202020204" pitchFamily="34" charset="0"/>
              <a:buNone/>
            </a:pPr>
            <a:r>
              <a:rPr lang="en-US" altLang="en-US" dirty="0"/>
              <a:t>        Lower Index Filter: informix.order_detail.purchase_type_cd = 'CASH' </a:t>
            </a:r>
          </a:p>
        </p:txBody>
      </p:sp>
    </p:spTree>
    <p:extLst>
      <p:ext uri="{BB962C8B-B14F-4D97-AF65-F5344CB8AC3E}">
        <p14:creationId xmlns:p14="http://schemas.microsoft.com/office/powerpoint/2010/main" val="3098523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Resolution to Using a Better Index</a:t>
            </a:r>
            <a:r>
              <a:rPr lang="en-US" dirty="0"/>
              <a:t>	</a:t>
            </a:r>
          </a:p>
        </p:txBody>
      </p:sp>
      <p:sp>
        <p:nvSpPr>
          <p:cNvPr id="9" name="Rectangle 8">
            <a:extLst>
              <a:ext uri="{FF2B5EF4-FFF2-40B4-BE49-F238E27FC236}">
                <a16:creationId xmlns:a16="http://schemas.microsoft.com/office/drawing/2014/main" id="{FECD2813-8C9C-4347-A1D0-DEF5F685542F}"/>
              </a:ext>
            </a:extLst>
          </p:cNvPr>
          <p:cNvSpPr/>
          <p:nvPr/>
        </p:nvSpPr>
        <p:spPr>
          <a:xfrm>
            <a:off x="111512" y="1293541"/>
            <a:ext cx="11887200" cy="5194627"/>
          </a:xfrm>
          <a:prstGeom prst="rect">
            <a:avLst/>
          </a:prstGeom>
        </p:spPr>
        <p:txBody>
          <a:bodyPr wrap="square">
            <a:spAutoFit/>
          </a:bodyPr>
          <a:lstStyle/>
          <a:p>
            <a:pPr>
              <a:lnSpc>
                <a:spcPct val="80000"/>
              </a:lnSpc>
              <a:buFont typeface="Arial" panose="020B0604020202020204" pitchFamily="34" charset="0"/>
              <a:buNone/>
            </a:pPr>
            <a:r>
              <a:rPr lang="en-US" altLang="en-US" b="1" dirty="0"/>
              <a:t>QUERY:  (AFTER ADDING A NEW INDEX)</a:t>
            </a:r>
          </a:p>
          <a:p>
            <a:pPr>
              <a:lnSpc>
                <a:spcPct val="80000"/>
              </a:lnSpc>
              <a:buFont typeface="Arial" panose="020B0604020202020204" pitchFamily="34" charset="0"/>
              <a:buNone/>
            </a:pPr>
            <a:r>
              <a:rPr lang="en-US" altLang="en-US" b="1" dirty="0"/>
              <a:t>------</a:t>
            </a:r>
          </a:p>
          <a:p>
            <a:pPr>
              <a:lnSpc>
                <a:spcPct val="80000"/>
              </a:lnSpc>
              <a:buFont typeface="Arial" panose="020B0604020202020204" pitchFamily="34" charset="0"/>
              <a:buNone/>
            </a:pPr>
            <a:r>
              <a:rPr lang="en-US" altLang="en-US" b="1" dirty="0"/>
              <a:t>select club_model_id, order_status_cd, count(distinct order_id) as</a:t>
            </a:r>
          </a:p>
          <a:p>
            <a:pPr>
              <a:lnSpc>
                <a:spcPct val="80000"/>
              </a:lnSpc>
              <a:buFont typeface="Arial" panose="020B0604020202020204" pitchFamily="34" charset="0"/>
              <a:buNone/>
            </a:pPr>
            <a:r>
              <a:rPr lang="en-US" altLang="en-US" b="1" dirty="0"/>
              <a:t>    order_count</a:t>
            </a:r>
          </a:p>
          <a:p>
            <a:pPr>
              <a:lnSpc>
                <a:spcPct val="80000"/>
              </a:lnSpc>
              <a:buFont typeface="Arial" panose="020B0604020202020204" pitchFamily="34" charset="0"/>
              <a:buNone/>
            </a:pPr>
            <a:r>
              <a:rPr lang="en-US" altLang="en-US" b="1" dirty="0"/>
              <a:t>from order_detail</a:t>
            </a:r>
          </a:p>
          <a:p>
            <a:pPr>
              <a:lnSpc>
                <a:spcPct val="80000"/>
              </a:lnSpc>
              <a:buFont typeface="Arial" panose="020B0604020202020204" pitchFamily="34" charset="0"/>
              <a:buNone/>
            </a:pPr>
            <a:r>
              <a:rPr lang="en-US" altLang="en-US" b="1" dirty="0"/>
              <a:t>where create_ts &gt;= '2004-09-30 00:00:00.000'</a:t>
            </a:r>
          </a:p>
          <a:p>
            <a:pPr>
              <a:lnSpc>
                <a:spcPct val="80000"/>
              </a:lnSpc>
              <a:buFont typeface="Arial" panose="020B0604020202020204" pitchFamily="34" charset="0"/>
              <a:buNone/>
            </a:pPr>
            <a:r>
              <a:rPr lang="en-US" altLang="en-US" b="1" dirty="0"/>
              <a:t>  and create_ts &lt; '2004-10-02 00:00:00.000'</a:t>
            </a:r>
          </a:p>
          <a:p>
            <a:pPr>
              <a:lnSpc>
                <a:spcPct val="80000"/>
              </a:lnSpc>
              <a:buFont typeface="Arial" panose="020B0604020202020204" pitchFamily="34" charset="0"/>
              <a:buNone/>
            </a:pPr>
            <a:r>
              <a:rPr lang="en-US" altLang="en-US" b="1" dirty="0"/>
              <a:t>  and purchase_type_cd = 'CASH'</a:t>
            </a:r>
          </a:p>
          <a:p>
            <a:pPr>
              <a:lnSpc>
                <a:spcPct val="80000"/>
              </a:lnSpc>
              <a:buFont typeface="Arial" panose="020B0604020202020204" pitchFamily="34" charset="0"/>
              <a:buNone/>
            </a:pPr>
            <a:r>
              <a:rPr lang="en-US" altLang="en-US" b="1" dirty="0"/>
              <a:t>  and order_status_cd not in ('REJ', ‘ACCP')</a:t>
            </a:r>
          </a:p>
          <a:p>
            <a:pPr>
              <a:lnSpc>
                <a:spcPct val="80000"/>
              </a:lnSpc>
              <a:buFont typeface="Arial" panose="020B0604020202020204" pitchFamily="34" charset="0"/>
              <a:buNone/>
            </a:pPr>
            <a:r>
              <a:rPr lang="en-US" altLang="en-US" b="1" dirty="0"/>
              <a:t>group by 1,2</a:t>
            </a:r>
          </a:p>
          <a:p>
            <a:pPr>
              <a:lnSpc>
                <a:spcPct val="80000"/>
              </a:lnSpc>
              <a:buFont typeface="Arial" panose="020B0604020202020204" pitchFamily="34" charset="0"/>
              <a:buNone/>
            </a:pPr>
            <a:r>
              <a:rPr lang="en-US" altLang="en-US" b="1" dirty="0"/>
              <a:t>order by 1,2</a:t>
            </a:r>
          </a:p>
          <a:p>
            <a:pPr>
              <a:lnSpc>
                <a:spcPct val="80000"/>
              </a:lnSpc>
            </a:pPr>
            <a:endParaRPr lang="en-US" altLang="en-US" b="1" dirty="0"/>
          </a:p>
          <a:p>
            <a:pPr>
              <a:lnSpc>
                <a:spcPct val="80000"/>
              </a:lnSpc>
              <a:buFont typeface="Arial" panose="020B0604020202020204" pitchFamily="34" charset="0"/>
              <a:buNone/>
            </a:pPr>
            <a:r>
              <a:rPr lang="en-US" altLang="en-US" dirty="0"/>
              <a:t>Estimated Cost: 3</a:t>
            </a:r>
          </a:p>
          <a:p>
            <a:pPr>
              <a:lnSpc>
                <a:spcPct val="80000"/>
              </a:lnSpc>
              <a:buFont typeface="Arial" panose="020B0604020202020204" pitchFamily="34" charset="0"/>
              <a:buNone/>
            </a:pPr>
            <a:r>
              <a:rPr lang="en-US" altLang="en-US" dirty="0"/>
              <a:t>Estimated # of Rows Returned: 1</a:t>
            </a:r>
          </a:p>
          <a:p>
            <a:pPr>
              <a:lnSpc>
                <a:spcPct val="80000"/>
              </a:lnSpc>
              <a:buFont typeface="Arial" panose="020B0604020202020204" pitchFamily="34" charset="0"/>
              <a:buNone/>
            </a:pPr>
            <a:r>
              <a:rPr lang="en-US" altLang="en-US" dirty="0"/>
              <a:t>Temporary Files Required For: Order By  Group By</a:t>
            </a:r>
          </a:p>
          <a:p>
            <a:pPr>
              <a:lnSpc>
                <a:spcPct val="80000"/>
              </a:lnSpc>
            </a:pPr>
            <a:endParaRPr lang="en-US" altLang="en-US" dirty="0"/>
          </a:p>
          <a:p>
            <a:pPr>
              <a:lnSpc>
                <a:spcPct val="80000"/>
              </a:lnSpc>
              <a:buFont typeface="Arial" panose="020B0604020202020204" pitchFamily="34" charset="0"/>
              <a:buNone/>
            </a:pPr>
            <a:r>
              <a:rPr lang="en-US" altLang="en-US" dirty="0"/>
              <a:t>1) informix.order_detail: INDEX PATH</a:t>
            </a:r>
          </a:p>
          <a:p>
            <a:pPr>
              <a:lnSpc>
                <a:spcPct val="80000"/>
              </a:lnSpc>
              <a:buFont typeface="Arial" panose="020B0604020202020204" pitchFamily="34" charset="0"/>
              <a:buNone/>
            </a:pPr>
            <a:endParaRPr lang="en-US" altLang="en-US" dirty="0"/>
          </a:p>
          <a:p>
            <a:pPr>
              <a:lnSpc>
                <a:spcPct val="80000"/>
              </a:lnSpc>
              <a:buFont typeface="Arial" panose="020B0604020202020204" pitchFamily="34" charset="0"/>
              <a:buNone/>
            </a:pPr>
            <a:r>
              <a:rPr lang="en-US" altLang="en-US" dirty="0"/>
              <a:t>    </a:t>
            </a:r>
            <a:r>
              <a:rPr lang="en-US" altLang="en-US" b="1" dirty="0"/>
              <a:t>(1) Index Keys: create_ts purchase_type_cd order_status_cd club_model_id   (Key-First)  (Serial, fragments: ALL)</a:t>
            </a:r>
          </a:p>
          <a:p>
            <a:pPr>
              <a:lnSpc>
                <a:spcPct val="80000"/>
              </a:lnSpc>
              <a:buFont typeface="Arial" panose="020B0604020202020204" pitchFamily="34" charset="0"/>
              <a:buNone/>
            </a:pPr>
            <a:r>
              <a:rPr lang="en-US" altLang="en-US" dirty="0"/>
              <a:t>        Lower Index Filter: informix.order_detail.create_ts &gt;= datetime(2004-09-30 00:00:00.000) year to fraction(3)</a:t>
            </a:r>
          </a:p>
          <a:p>
            <a:pPr>
              <a:lnSpc>
                <a:spcPct val="80000"/>
              </a:lnSpc>
              <a:buFont typeface="Arial" panose="020B0604020202020204" pitchFamily="34" charset="0"/>
              <a:buNone/>
            </a:pPr>
            <a:r>
              <a:rPr lang="en-US" altLang="en-US" dirty="0"/>
              <a:t>        Upper Index Filter: informix.order_detail.create_ts &lt; datetime(2004-10-02 00:00:00.000) year to fraction(3)</a:t>
            </a:r>
          </a:p>
          <a:p>
            <a:pPr>
              <a:lnSpc>
                <a:spcPct val="80000"/>
              </a:lnSpc>
              <a:buFont typeface="Arial" panose="020B0604020202020204" pitchFamily="34" charset="0"/>
              <a:buNone/>
            </a:pPr>
            <a:r>
              <a:rPr lang="en-US" altLang="en-US" dirty="0"/>
              <a:t>        Key-First Filters:  (informix.order_detail.order_status_cd NOT IN ('REJ' , ‘ACCP' )) AND</a:t>
            </a:r>
          </a:p>
          <a:p>
            <a:pPr>
              <a:lnSpc>
                <a:spcPct val="80000"/>
              </a:lnSpc>
              <a:buFont typeface="Arial" panose="020B0604020202020204" pitchFamily="34" charset="0"/>
              <a:buNone/>
            </a:pPr>
            <a:r>
              <a:rPr lang="en-US" altLang="en-US" dirty="0"/>
              <a:t>                            (informix.order_detail.purchase_type_cd = 'CASH'</a:t>
            </a:r>
          </a:p>
        </p:txBody>
      </p:sp>
    </p:spTree>
    <p:extLst>
      <p:ext uri="{BB962C8B-B14F-4D97-AF65-F5344CB8AC3E}">
        <p14:creationId xmlns:p14="http://schemas.microsoft.com/office/powerpoint/2010/main" val="38490712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Subquery – Slow Query	</a:t>
            </a:r>
          </a:p>
        </p:txBody>
      </p:sp>
      <p:sp>
        <p:nvSpPr>
          <p:cNvPr id="9" name="Rectangle 8">
            <a:extLst>
              <a:ext uri="{FF2B5EF4-FFF2-40B4-BE49-F238E27FC236}">
                <a16:creationId xmlns:a16="http://schemas.microsoft.com/office/drawing/2014/main" id="{41FEEF03-5454-4486-8050-BE27BB5B7825}"/>
              </a:ext>
            </a:extLst>
          </p:cNvPr>
          <p:cNvSpPr/>
          <p:nvPr/>
        </p:nvSpPr>
        <p:spPr>
          <a:xfrm>
            <a:off x="568712" y="1761893"/>
            <a:ext cx="10917044" cy="3046988"/>
          </a:xfrm>
          <a:prstGeom prst="rect">
            <a:avLst/>
          </a:prstGeom>
        </p:spPr>
        <p:txBody>
          <a:bodyPr wrap="square">
            <a:spAutoFit/>
          </a:bodyPr>
          <a:lstStyle/>
          <a:p>
            <a:pPr>
              <a:lnSpc>
                <a:spcPct val="80000"/>
              </a:lnSpc>
              <a:buFont typeface="Arial" panose="020B0604020202020204" pitchFamily="34" charset="0"/>
              <a:buNone/>
            </a:pPr>
            <a:r>
              <a:rPr lang="en-US" altLang="en-US" sz="2000" b="1" dirty="0"/>
              <a:t>ORIGINAL QUERY:</a:t>
            </a:r>
          </a:p>
          <a:p>
            <a:pPr>
              <a:lnSpc>
                <a:spcPct val="80000"/>
              </a:lnSpc>
              <a:buFont typeface="Arial" panose="020B0604020202020204" pitchFamily="34" charset="0"/>
              <a:buNone/>
            </a:pPr>
            <a:endParaRPr lang="en-US" altLang="en-US" sz="2000" b="1" dirty="0"/>
          </a:p>
          <a:p>
            <a:r>
              <a:rPr lang="en-US" sz="2000" dirty="0"/>
              <a:t>	SELECT   *</a:t>
            </a:r>
          </a:p>
          <a:p>
            <a:r>
              <a:rPr lang="en-US" sz="2000" dirty="0"/>
              <a:t>	FROM doc</a:t>
            </a:r>
          </a:p>
          <a:p>
            <a:r>
              <a:rPr lang="en-US" sz="2000" dirty="0"/>
              <a:t>	WHERE doc_date  BETWEEN '2016-03-15 09:00' </a:t>
            </a:r>
          </a:p>
          <a:p>
            <a:r>
              <a:rPr lang="en-US" sz="2000" dirty="0"/>
              <a:t>	   AND '2016-03-31 09:00'</a:t>
            </a:r>
          </a:p>
          <a:p>
            <a:r>
              <a:rPr lang="en-US" sz="2000" dirty="0"/>
              <a:t>	  AND doc_num IN (SELECT DISTINCT r_doc_num</a:t>
            </a:r>
          </a:p>
          <a:p>
            <a:r>
              <a:rPr lang="en-US" sz="2000" dirty="0"/>
              <a:t>		              		    FROM rev</a:t>
            </a:r>
          </a:p>
          <a:p>
            <a:r>
              <a:rPr lang="en-US" sz="2000" dirty="0"/>
              <a:t>		          		    WHERE re_op_id= ‘johnsmith')</a:t>
            </a:r>
          </a:p>
          <a:p>
            <a:r>
              <a:rPr lang="en-US" sz="2000" dirty="0"/>
              <a:t>	ORDER BY doc_num DESC;</a:t>
            </a:r>
          </a:p>
        </p:txBody>
      </p:sp>
    </p:spTree>
    <p:extLst>
      <p:ext uri="{BB962C8B-B14F-4D97-AF65-F5344CB8AC3E}">
        <p14:creationId xmlns:p14="http://schemas.microsoft.com/office/powerpoint/2010/main" val="13717272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Subquery – Slow Query	</a:t>
            </a:r>
          </a:p>
        </p:txBody>
      </p:sp>
      <p:sp>
        <p:nvSpPr>
          <p:cNvPr id="9" name="Rectangle 8">
            <a:extLst>
              <a:ext uri="{FF2B5EF4-FFF2-40B4-BE49-F238E27FC236}">
                <a16:creationId xmlns:a16="http://schemas.microsoft.com/office/drawing/2014/main" id="{41FEEF03-5454-4486-8050-BE27BB5B7825}"/>
              </a:ext>
            </a:extLst>
          </p:cNvPr>
          <p:cNvSpPr/>
          <p:nvPr/>
        </p:nvSpPr>
        <p:spPr>
          <a:xfrm>
            <a:off x="568712" y="1761893"/>
            <a:ext cx="10917044" cy="3662541"/>
          </a:xfrm>
          <a:prstGeom prst="rect">
            <a:avLst/>
          </a:prstGeom>
        </p:spPr>
        <p:txBody>
          <a:bodyPr wrap="square">
            <a:spAutoFit/>
          </a:bodyPr>
          <a:lstStyle/>
          <a:p>
            <a:pPr>
              <a:lnSpc>
                <a:spcPct val="80000"/>
              </a:lnSpc>
              <a:buFont typeface="Arial" panose="020B0604020202020204" pitchFamily="34" charset="0"/>
              <a:buNone/>
            </a:pPr>
            <a:r>
              <a:rPr lang="en-US" altLang="en-US" sz="2000" b="1" dirty="0"/>
              <a:t>CHANGED QUERY:</a:t>
            </a:r>
          </a:p>
          <a:p>
            <a:pPr>
              <a:lnSpc>
                <a:spcPct val="80000"/>
              </a:lnSpc>
              <a:buFont typeface="Arial" panose="020B0604020202020204" pitchFamily="34" charset="0"/>
              <a:buNone/>
            </a:pPr>
            <a:endParaRPr lang="en-US" altLang="en-US" sz="2000" b="1" dirty="0"/>
          </a:p>
          <a:p>
            <a:r>
              <a:rPr lang="en-US" sz="2000" dirty="0"/>
              <a:t>	SELECT   *</a:t>
            </a:r>
          </a:p>
          <a:p>
            <a:r>
              <a:rPr lang="en-US" sz="2000" dirty="0"/>
              <a:t>	FROM doc</a:t>
            </a:r>
          </a:p>
          <a:p>
            <a:r>
              <a:rPr lang="en-US" sz="2000" dirty="0"/>
              <a:t>	WHERE doc_date  BETWEEN '2016-03-15 09:00' </a:t>
            </a:r>
          </a:p>
          <a:p>
            <a:r>
              <a:rPr lang="en-US" sz="2000" dirty="0"/>
              <a:t>	   AND '2016-03-31 09:00'</a:t>
            </a:r>
          </a:p>
          <a:p>
            <a:r>
              <a:rPr lang="en-US" sz="2000" dirty="0"/>
              <a:t>	  AND doc_num IN (SELECT DISTINCT r_doc_num</a:t>
            </a:r>
          </a:p>
          <a:p>
            <a:r>
              <a:rPr lang="en-US" sz="2000" dirty="0"/>
              <a:t>		              		    FROM rev</a:t>
            </a:r>
          </a:p>
          <a:p>
            <a:r>
              <a:rPr lang="en-US" sz="2000" dirty="0"/>
              <a:t>		          		    WHERE re_op_id= ‘johnsmith’</a:t>
            </a:r>
          </a:p>
          <a:p>
            <a:r>
              <a:rPr lang="en-US" sz="2000" b="1" dirty="0"/>
              <a:t>				    AND doc_num = r_doc_num</a:t>
            </a:r>
            <a:r>
              <a:rPr lang="en-US" sz="2000" dirty="0"/>
              <a:t>)</a:t>
            </a:r>
          </a:p>
          <a:p>
            <a:r>
              <a:rPr lang="en-US" sz="2000" dirty="0"/>
              <a:t>)</a:t>
            </a:r>
          </a:p>
          <a:p>
            <a:r>
              <a:rPr lang="en-US" sz="2000" dirty="0"/>
              <a:t>	ORDER BY doc_num DESC;</a:t>
            </a:r>
          </a:p>
        </p:txBody>
      </p:sp>
    </p:spTree>
    <p:extLst>
      <p:ext uri="{BB962C8B-B14F-4D97-AF65-F5344CB8AC3E}">
        <p14:creationId xmlns:p14="http://schemas.microsoft.com/office/powerpoint/2010/main" val="30712893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dirty="0"/>
              <a:t>	</a:t>
            </a:r>
            <a:r>
              <a:rPr lang="en-US" sz="3600" dirty="0"/>
              <a:t>Methods for Improving SQL Performance</a:t>
            </a:r>
          </a:p>
        </p:txBody>
      </p:sp>
      <p:sp>
        <p:nvSpPr>
          <p:cNvPr id="9" name="Rectangle 8">
            <a:extLst>
              <a:ext uri="{FF2B5EF4-FFF2-40B4-BE49-F238E27FC236}">
                <a16:creationId xmlns:a16="http://schemas.microsoft.com/office/drawing/2014/main" id="{8B30CE21-2E91-44C5-8BB1-F9B0CE623DBB}"/>
              </a:ext>
            </a:extLst>
          </p:cNvPr>
          <p:cNvSpPr/>
          <p:nvPr/>
        </p:nvSpPr>
        <p:spPr>
          <a:xfrm>
            <a:off x="334537" y="1538868"/>
            <a:ext cx="11541512" cy="2246769"/>
          </a:xfrm>
          <a:prstGeom prst="rect">
            <a:avLst/>
          </a:prstGeom>
        </p:spPr>
        <p:txBody>
          <a:bodyPr wrap="square">
            <a:spAutoFit/>
          </a:bodyPr>
          <a:lstStyle/>
          <a:p>
            <a:pPr marL="457200" indent="-457200">
              <a:buFont typeface="Arial" panose="020B0604020202020204" pitchFamily="34" charset="0"/>
              <a:buChar char="•"/>
            </a:pPr>
            <a:r>
              <a:rPr lang="en-US" altLang="en-US" sz="2800" dirty="0"/>
              <a:t>Use Multi-Index Scans</a:t>
            </a:r>
          </a:p>
          <a:p>
            <a:endParaRPr lang="en-US" altLang="en-US" sz="2800" dirty="0"/>
          </a:p>
          <a:p>
            <a:pPr marL="457200" indent="-457200">
              <a:buFont typeface="Arial" panose="020B0604020202020204" pitchFamily="34" charset="0"/>
              <a:buChar char="•"/>
            </a:pPr>
            <a:r>
              <a:rPr lang="en-US" altLang="en-US" sz="2800" dirty="0"/>
              <a:t>Utilize PDQPRIORITY</a:t>
            </a:r>
          </a:p>
          <a:p>
            <a:endParaRPr lang="en-US" altLang="en-US" sz="2800" dirty="0"/>
          </a:p>
          <a:p>
            <a:pPr marL="457200" indent="-457200">
              <a:buFont typeface="Arial" panose="020B0604020202020204" pitchFamily="34" charset="0"/>
              <a:buChar char="•"/>
            </a:pPr>
            <a:r>
              <a:rPr lang="en-US" altLang="en-US" sz="2800" dirty="0"/>
              <a:t>Utilize DS_NONPDQ_QUERY_MEM</a:t>
            </a:r>
          </a:p>
        </p:txBody>
      </p:sp>
    </p:spTree>
    <p:extLst>
      <p:ext uri="{BB962C8B-B14F-4D97-AF65-F5344CB8AC3E}">
        <p14:creationId xmlns:p14="http://schemas.microsoft.com/office/powerpoint/2010/main" val="42502614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Methods for Improving SQL Performance</a:t>
            </a:r>
            <a:r>
              <a:rPr lang="en-US" dirty="0"/>
              <a:t>	</a:t>
            </a:r>
          </a:p>
        </p:txBody>
      </p:sp>
      <p:sp>
        <p:nvSpPr>
          <p:cNvPr id="9" name="Rectangle 8">
            <a:extLst>
              <a:ext uri="{FF2B5EF4-FFF2-40B4-BE49-F238E27FC236}">
                <a16:creationId xmlns:a16="http://schemas.microsoft.com/office/drawing/2014/main" id="{C269DCC1-382E-431D-8DE2-880D487A423B}"/>
              </a:ext>
            </a:extLst>
          </p:cNvPr>
          <p:cNvSpPr/>
          <p:nvPr/>
        </p:nvSpPr>
        <p:spPr>
          <a:xfrm>
            <a:off x="780585" y="2607237"/>
            <a:ext cx="8363415" cy="2936188"/>
          </a:xfrm>
          <a:prstGeom prst="rect">
            <a:avLst/>
          </a:prstGeom>
        </p:spPr>
        <p:txBody>
          <a:bodyPr wrap="square">
            <a:spAutoFit/>
          </a:bodyPr>
          <a:lstStyle/>
          <a:p>
            <a:pPr algn="ctr">
              <a:lnSpc>
                <a:spcPct val="80000"/>
              </a:lnSpc>
              <a:buFont typeface="Arial" panose="020B0604020202020204" pitchFamily="34" charset="0"/>
              <a:buNone/>
            </a:pPr>
            <a:r>
              <a:rPr lang="en-US" altLang="en-US" sz="2800" dirty="0"/>
              <a:t>MULTI-INDEX SCANS</a:t>
            </a:r>
          </a:p>
          <a:p>
            <a:pPr algn="ctr">
              <a:lnSpc>
                <a:spcPct val="80000"/>
              </a:lnSpc>
              <a:buFont typeface="Arial" panose="020B0604020202020204" pitchFamily="34" charset="0"/>
              <a:buNone/>
            </a:pPr>
            <a:endParaRPr lang="en-US" altLang="en-US" sz="2800" dirty="0"/>
          </a:p>
          <a:p>
            <a:r>
              <a:rPr lang="en-US" altLang="en-US" sz="2800" dirty="0"/>
              <a:t>With Multi-Index scans if you have a query that has multiple criteria in the where clause and you have indexes with those columns, the optimizer can utilize multiple indexes at once to improve the performance of the query.</a:t>
            </a:r>
          </a:p>
        </p:txBody>
      </p:sp>
    </p:spTree>
    <p:extLst>
      <p:ext uri="{BB962C8B-B14F-4D97-AF65-F5344CB8AC3E}">
        <p14:creationId xmlns:p14="http://schemas.microsoft.com/office/powerpoint/2010/main" val="33006279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Methods for Improving SQL Performance</a:t>
            </a:r>
            <a:r>
              <a:rPr lang="en-US" dirty="0"/>
              <a:t>	</a:t>
            </a:r>
          </a:p>
        </p:txBody>
      </p:sp>
      <p:sp>
        <p:nvSpPr>
          <p:cNvPr id="9" name="Rectangle 8">
            <a:extLst>
              <a:ext uri="{FF2B5EF4-FFF2-40B4-BE49-F238E27FC236}">
                <a16:creationId xmlns:a16="http://schemas.microsoft.com/office/drawing/2014/main" id="{E7E1647C-B97C-495B-9E4E-D98277792748}"/>
              </a:ext>
            </a:extLst>
          </p:cNvPr>
          <p:cNvSpPr/>
          <p:nvPr/>
        </p:nvSpPr>
        <p:spPr>
          <a:xfrm>
            <a:off x="582839" y="1121061"/>
            <a:ext cx="11781264" cy="5194627"/>
          </a:xfrm>
          <a:prstGeom prst="rect">
            <a:avLst/>
          </a:prstGeom>
        </p:spPr>
        <p:txBody>
          <a:bodyPr wrap="square">
            <a:spAutoFit/>
          </a:bodyPr>
          <a:lstStyle/>
          <a:p>
            <a:pPr>
              <a:lnSpc>
                <a:spcPct val="80000"/>
              </a:lnSpc>
              <a:buFont typeface="Arial" panose="020B0604020202020204" pitchFamily="34" charset="0"/>
              <a:buNone/>
            </a:pPr>
            <a:r>
              <a:rPr lang="en-US" altLang="en-US" dirty="0"/>
              <a:t>SELECT *</a:t>
            </a:r>
          </a:p>
          <a:p>
            <a:pPr>
              <a:lnSpc>
                <a:spcPct val="80000"/>
              </a:lnSpc>
              <a:buFont typeface="Arial" panose="020B0604020202020204" pitchFamily="34" charset="0"/>
              <a:buNone/>
            </a:pPr>
            <a:r>
              <a:rPr lang="en-US" altLang="en-US" dirty="0"/>
              <a:t>FROM fmexcp</a:t>
            </a:r>
          </a:p>
          <a:p>
            <a:pPr>
              <a:lnSpc>
                <a:spcPct val="80000"/>
              </a:lnSpc>
              <a:buFont typeface="Arial" panose="020B0604020202020204" pitchFamily="34" charset="0"/>
              <a:buNone/>
            </a:pPr>
            <a:r>
              <a:rPr lang="en-US" altLang="en-US" dirty="0"/>
              <a:t>WHERE (fxc_catno = 'JJMA028'</a:t>
            </a:r>
          </a:p>
          <a:p>
            <a:pPr>
              <a:lnSpc>
                <a:spcPct val="80000"/>
              </a:lnSpc>
              <a:buFont typeface="Arial" panose="020B0604020202020204" pitchFamily="34" charset="0"/>
              <a:buNone/>
            </a:pPr>
            <a:r>
              <a:rPr lang="en-US" altLang="en-US" dirty="0"/>
              <a:t>    OR fxc_manuno =         1789</a:t>
            </a:r>
          </a:p>
          <a:p>
            <a:pPr>
              <a:lnSpc>
                <a:spcPct val="80000"/>
              </a:lnSpc>
              <a:buFont typeface="Arial" panose="020B0604020202020204" pitchFamily="34" charset="0"/>
              <a:buNone/>
            </a:pPr>
            <a:r>
              <a:rPr lang="en-US" altLang="en-US" dirty="0"/>
              <a:t>    OR fxc_vendno =            0</a:t>
            </a:r>
          </a:p>
          <a:p>
            <a:pPr>
              <a:lnSpc>
                <a:spcPct val="80000"/>
              </a:lnSpc>
              <a:buFont typeface="Arial" panose="020B0604020202020204" pitchFamily="34" charset="0"/>
              <a:buNone/>
            </a:pPr>
            <a:r>
              <a:rPr lang="en-US" altLang="en-US" dirty="0"/>
              <a:t>    OR fxc_custno =    34514112</a:t>
            </a:r>
          </a:p>
          <a:p>
            <a:pPr>
              <a:lnSpc>
                <a:spcPct val="80000"/>
              </a:lnSpc>
              <a:buFont typeface="Arial" panose="020B0604020202020204" pitchFamily="34" charset="0"/>
              <a:buNone/>
            </a:pPr>
            <a:r>
              <a:rPr lang="en-US" altLang="en-US" dirty="0"/>
              <a:t>    OR fxc_referral =      173225</a:t>
            </a:r>
          </a:p>
          <a:p>
            <a:pPr>
              <a:lnSpc>
                <a:spcPct val="80000"/>
              </a:lnSpc>
              <a:buFont typeface="Arial" panose="020B0604020202020204" pitchFamily="34" charset="0"/>
              <a:buNone/>
            </a:pPr>
            <a:r>
              <a:rPr lang="en-US" altLang="en-US" dirty="0"/>
              <a:t>    OR fxc_prodcode =    199</a:t>
            </a:r>
          </a:p>
          <a:p>
            <a:pPr>
              <a:lnSpc>
                <a:spcPct val="80000"/>
              </a:lnSpc>
              <a:buFont typeface="Arial" panose="020B0604020202020204" pitchFamily="34" charset="0"/>
              <a:buNone/>
            </a:pPr>
            <a:r>
              <a:rPr lang="en-US" altLang="en-US" dirty="0"/>
              <a:t>    OR fxc_hcpcs = 'A6021'</a:t>
            </a:r>
          </a:p>
          <a:p>
            <a:pPr>
              <a:lnSpc>
                <a:spcPct val="80000"/>
              </a:lnSpc>
              <a:buFont typeface="Arial" panose="020B0604020202020204" pitchFamily="34" charset="0"/>
              <a:buNone/>
            </a:pPr>
            <a:r>
              <a:rPr lang="en-US" altLang="en-US" dirty="0"/>
              <a:t>    OR fxc_inscode = 14</a:t>
            </a:r>
          </a:p>
          <a:p>
            <a:pPr>
              <a:lnSpc>
                <a:spcPct val="80000"/>
              </a:lnSpc>
              <a:buFont typeface="Arial" panose="020B0604020202020204" pitchFamily="34" charset="0"/>
              <a:buNone/>
            </a:pPr>
            <a:r>
              <a:rPr lang="en-US" altLang="en-US" dirty="0"/>
              <a:t>    OR (fxc_agency = 0  AND fxc_agencyloc = 0)</a:t>
            </a:r>
          </a:p>
          <a:p>
            <a:pPr>
              <a:lnSpc>
                <a:spcPct val="80000"/>
              </a:lnSpc>
              <a:buFont typeface="Arial" panose="020B0604020202020204" pitchFamily="34" charset="0"/>
              <a:buNone/>
            </a:pPr>
            <a:r>
              <a:rPr lang="en-US" altLang="en-US" dirty="0"/>
              <a:t>    OR (fxc_custtype =   4510)</a:t>
            </a:r>
          </a:p>
          <a:p>
            <a:pPr>
              <a:lnSpc>
                <a:spcPct val="80000"/>
              </a:lnSpc>
              <a:buFont typeface="Arial" panose="020B0604020202020204" pitchFamily="34" charset="0"/>
              <a:buNone/>
            </a:pPr>
            <a:r>
              <a:rPr lang="en-US" altLang="en-US" dirty="0"/>
              <a:t>AND TODAY between fxc_begdate AND fxc_enddate</a:t>
            </a:r>
          </a:p>
          <a:p>
            <a:pPr>
              <a:lnSpc>
                <a:spcPct val="80000"/>
              </a:lnSpc>
              <a:buFont typeface="Arial" panose="020B0604020202020204" pitchFamily="34" charset="0"/>
              <a:buNone/>
            </a:pPr>
            <a:endParaRPr lang="en-US" altLang="en-US" dirty="0"/>
          </a:p>
          <a:p>
            <a:pPr>
              <a:lnSpc>
                <a:spcPct val="80000"/>
              </a:lnSpc>
              <a:buFont typeface="Arial" panose="020B0604020202020204" pitchFamily="34" charset="0"/>
              <a:buNone/>
            </a:pPr>
            <a:r>
              <a:rPr lang="en-US" altLang="en-US" b="1" dirty="0"/>
              <a:t>Estimated Cost: 179383</a:t>
            </a:r>
          </a:p>
          <a:p>
            <a:pPr>
              <a:lnSpc>
                <a:spcPct val="80000"/>
              </a:lnSpc>
              <a:buFont typeface="Arial" panose="020B0604020202020204" pitchFamily="34" charset="0"/>
              <a:buNone/>
            </a:pPr>
            <a:r>
              <a:rPr lang="en-US" altLang="en-US" b="1" dirty="0"/>
              <a:t>Estimated # of Rows Returned: 24343</a:t>
            </a:r>
          </a:p>
          <a:p>
            <a:pPr>
              <a:lnSpc>
                <a:spcPct val="80000"/>
              </a:lnSpc>
              <a:buFont typeface="Arial" panose="020B0604020202020204" pitchFamily="34" charset="0"/>
              <a:buNone/>
            </a:pPr>
            <a:r>
              <a:rPr lang="en-US" altLang="en-US" dirty="0"/>
              <a:t>  </a:t>
            </a:r>
            <a:r>
              <a:rPr lang="en-US" altLang="en-US" b="1" dirty="0"/>
              <a:t>1) informix.fmexcp: SEQUENTIAL SCAN</a:t>
            </a:r>
          </a:p>
          <a:p>
            <a:pPr>
              <a:lnSpc>
                <a:spcPct val="80000"/>
              </a:lnSpc>
              <a:buFont typeface="Arial" panose="020B0604020202020204" pitchFamily="34" charset="0"/>
              <a:buNone/>
            </a:pPr>
            <a:r>
              <a:rPr lang="en-US" altLang="en-US" dirty="0"/>
              <a:t>        Filters: (((((((((((informix.fmexcp.fxc_hcpcs = 'A6021' OR informix.fmexcp.fxc_catno = 'JJMA028' ) OR informix.fmexcp.fxc_prodcode = 199 ) OR informix.fmexcp.fxc_inscode = 14 ) OR inform</a:t>
            </a:r>
          </a:p>
          <a:p>
            <a:pPr>
              <a:lnSpc>
                <a:spcPct val="80000"/>
              </a:lnSpc>
              <a:buFont typeface="Arial" panose="020B0604020202020204" pitchFamily="34" charset="0"/>
              <a:buNone/>
            </a:pPr>
            <a:r>
              <a:rPr lang="en-US" altLang="en-US" dirty="0"/>
              <a:t>ix.fmexcp.fxc_referral = 173225 ) OR informix.fmexcp.fxc_manuno = 1789 ) OR informix.fmexcp.fxc_vendno = 0 ) OR informix.fmexcp.fxc_custtype = 4510 ) OR informix.fmexcp.fxc_custno = 34514112</a:t>
            </a:r>
          </a:p>
          <a:p>
            <a:pPr>
              <a:lnSpc>
                <a:spcPct val="80000"/>
              </a:lnSpc>
              <a:buFont typeface="Arial" panose="020B0604020202020204" pitchFamily="34" charset="0"/>
              <a:buNone/>
            </a:pPr>
            <a:r>
              <a:rPr lang="en-US" altLang="en-US" dirty="0"/>
              <a:t> ) OR (informix.fmexcp.fxc_agency = 0 AND informix.fmexcp.fxc_agencyloc = 0 ) ) AND informix.fmexcp.fxc_enddate &gt;= TODAY ) AND informix.fmexcp.fxc_begdate &lt;= TODAY )</a:t>
            </a:r>
          </a:p>
        </p:txBody>
      </p:sp>
    </p:spTree>
    <p:extLst>
      <p:ext uri="{BB962C8B-B14F-4D97-AF65-F5344CB8AC3E}">
        <p14:creationId xmlns:p14="http://schemas.microsoft.com/office/powerpoint/2010/main" val="2997109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Methods for Improving SQL Performance</a:t>
            </a:r>
            <a:r>
              <a:rPr lang="en-US" dirty="0"/>
              <a:t>	</a:t>
            </a:r>
          </a:p>
        </p:txBody>
      </p:sp>
      <p:sp>
        <p:nvSpPr>
          <p:cNvPr id="9" name="Rectangle 8">
            <a:extLst>
              <a:ext uri="{FF2B5EF4-FFF2-40B4-BE49-F238E27FC236}">
                <a16:creationId xmlns:a16="http://schemas.microsoft.com/office/drawing/2014/main" id="{BC7ED473-3A64-4F12-839D-08554110AC67}"/>
              </a:ext>
            </a:extLst>
          </p:cNvPr>
          <p:cNvSpPr/>
          <p:nvPr/>
        </p:nvSpPr>
        <p:spPr>
          <a:xfrm>
            <a:off x="228599" y="1393903"/>
            <a:ext cx="11734802" cy="3645293"/>
          </a:xfrm>
          <a:prstGeom prst="rect">
            <a:avLst/>
          </a:prstGeom>
        </p:spPr>
        <p:txBody>
          <a:bodyPr wrap="square">
            <a:spAutoFit/>
          </a:bodyPr>
          <a:lstStyle/>
          <a:p>
            <a:pPr>
              <a:lnSpc>
                <a:spcPct val="80000"/>
              </a:lnSpc>
              <a:buFont typeface="Arial" panose="020B0604020202020204" pitchFamily="34" charset="0"/>
              <a:buNone/>
            </a:pPr>
            <a:r>
              <a:rPr lang="en-US" altLang="en-US" sz="2400" dirty="0"/>
              <a:t>Query statistics:</a:t>
            </a:r>
          </a:p>
          <a:p>
            <a:pPr>
              <a:lnSpc>
                <a:spcPct val="80000"/>
              </a:lnSpc>
              <a:buFont typeface="Arial" panose="020B0604020202020204" pitchFamily="34" charset="0"/>
              <a:buNone/>
            </a:pPr>
            <a:r>
              <a:rPr lang="en-US" altLang="en-US" sz="2400" dirty="0"/>
              <a:t>-----------------</a:t>
            </a:r>
          </a:p>
          <a:p>
            <a:pPr>
              <a:lnSpc>
                <a:spcPct val="80000"/>
              </a:lnSpc>
              <a:buFont typeface="Arial" panose="020B0604020202020204" pitchFamily="34" charset="0"/>
              <a:buNone/>
            </a:pPr>
            <a:endParaRPr lang="en-US" altLang="en-US" sz="2400" dirty="0"/>
          </a:p>
          <a:p>
            <a:pPr>
              <a:lnSpc>
                <a:spcPct val="80000"/>
              </a:lnSpc>
              <a:buFont typeface="Arial" panose="020B0604020202020204" pitchFamily="34" charset="0"/>
              <a:buNone/>
            </a:pPr>
            <a:r>
              <a:rPr lang="en-US" altLang="en-US" sz="2400" dirty="0"/>
              <a:t>  Table map :</a:t>
            </a:r>
          </a:p>
          <a:p>
            <a:pPr>
              <a:lnSpc>
                <a:spcPct val="80000"/>
              </a:lnSpc>
              <a:buFont typeface="Arial" panose="020B0604020202020204" pitchFamily="34" charset="0"/>
              <a:buNone/>
            </a:pPr>
            <a:r>
              <a:rPr lang="en-US" altLang="en-US" sz="2400" dirty="0"/>
              <a:t>  ----------------------------</a:t>
            </a:r>
          </a:p>
          <a:p>
            <a:pPr>
              <a:lnSpc>
                <a:spcPct val="80000"/>
              </a:lnSpc>
              <a:buFont typeface="Arial" panose="020B0604020202020204" pitchFamily="34" charset="0"/>
              <a:buNone/>
            </a:pPr>
            <a:r>
              <a:rPr lang="en-US" altLang="en-US" sz="2400" dirty="0"/>
              <a:t>  Internal name     Table name</a:t>
            </a:r>
          </a:p>
          <a:p>
            <a:pPr>
              <a:lnSpc>
                <a:spcPct val="80000"/>
              </a:lnSpc>
              <a:buFont typeface="Arial" panose="020B0604020202020204" pitchFamily="34" charset="0"/>
              <a:buNone/>
            </a:pPr>
            <a:r>
              <a:rPr lang="en-US" altLang="en-US" sz="2400" dirty="0"/>
              <a:t>  ----------------------------</a:t>
            </a:r>
          </a:p>
          <a:p>
            <a:pPr>
              <a:lnSpc>
                <a:spcPct val="80000"/>
              </a:lnSpc>
              <a:buFont typeface="Arial" panose="020B0604020202020204" pitchFamily="34" charset="0"/>
              <a:buNone/>
            </a:pPr>
            <a:r>
              <a:rPr lang="en-US" altLang="en-US" sz="2400" dirty="0"/>
              <a:t>  t1                fmexcp</a:t>
            </a:r>
          </a:p>
          <a:p>
            <a:pPr>
              <a:lnSpc>
                <a:spcPct val="80000"/>
              </a:lnSpc>
              <a:buFont typeface="Arial" panose="020B0604020202020204" pitchFamily="34" charset="0"/>
              <a:buNone/>
            </a:pPr>
            <a:endParaRPr lang="en-US" altLang="en-US" sz="2400" dirty="0"/>
          </a:p>
          <a:p>
            <a:pPr>
              <a:lnSpc>
                <a:spcPct val="80000"/>
              </a:lnSpc>
              <a:buFont typeface="Arial" panose="020B0604020202020204" pitchFamily="34" charset="0"/>
              <a:buNone/>
            </a:pPr>
            <a:r>
              <a:rPr lang="en-US" altLang="en-US" sz="2400" dirty="0"/>
              <a:t>  type     table  rows_prod  est_rows  rows_scan  time       est_cost</a:t>
            </a:r>
          </a:p>
          <a:p>
            <a:pPr>
              <a:lnSpc>
                <a:spcPct val="80000"/>
              </a:lnSpc>
              <a:buFont typeface="Arial" panose="020B0604020202020204" pitchFamily="34" charset="0"/>
              <a:buNone/>
            </a:pPr>
            <a:r>
              <a:rPr lang="en-US" altLang="en-US" sz="2400" dirty="0"/>
              <a:t>  -------------------------------------------------------------------</a:t>
            </a:r>
          </a:p>
          <a:p>
            <a:pPr>
              <a:lnSpc>
                <a:spcPct val="80000"/>
              </a:lnSpc>
              <a:buFont typeface="Arial" panose="020B0604020202020204" pitchFamily="34" charset="0"/>
              <a:buNone/>
            </a:pPr>
            <a:r>
              <a:rPr lang="en-US" altLang="en-US" sz="2400" dirty="0"/>
              <a:t>  scan     t1           4979           24343     20  96794    00:03.10   179383</a:t>
            </a:r>
          </a:p>
        </p:txBody>
      </p:sp>
    </p:spTree>
    <p:extLst>
      <p:ext uri="{BB962C8B-B14F-4D97-AF65-F5344CB8AC3E}">
        <p14:creationId xmlns:p14="http://schemas.microsoft.com/office/powerpoint/2010/main" val="34870622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Methods for Improving SQL Performance</a:t>
            </a:r>
            <a:r>
              <a:rPr lang="en-US" dirty="0"/>
              <a:t>	</a:t>
            </a:r>
          </a:p>
        </p:txBody>
      </p:sp>
      <p:sp>
        <p:nvSpPr>
          <p:cNvPr id="9" name="Rectangle 8">
            <a:extLst>
              <a:ext uri="{FF2B5EF4-FFF2-40B4-BE49-F238E27FC236}">
                <a16:creationId xmlns:a16="http://schemas.microsoft.com/office/drawing/2014/main" id="{A725BF3A-53E0-4C8F-A3E5-F64B6C5DEED8}"/>
              </a:ext>
            </a:extLst>
          </p:cNvPr>
          <p:cNvSpPr/>
          <p:nvPr/>
        </p:nvSpPr>
        <p:spPr>
          <a:xfrm>
            <a:off x="412595" y="1427356"/>
            <a:ext cx="11117766" cy="3645293"/>
          </a:xfrm>
          <a:prstGeom prst="rect">
            <a:avLst/>
          </a:prstGeom>
        </p:spPr>
        <p:txBody>
          <a:bodyPr wrap="square">
            <a:spAutoFit/>
          </a:bodyPr>
          <a:lstStyle/>
          <a:p>
            <a:pPr>
              <a:lnSpc>
                <a:spcPct val="80000"/>
              </a:lnSpc>
              <a:buFont typeface="Arial" panose="020B0604020202020204" pitchFamily="34" charset="0"/>
              <a:buNone/>
            </a:pPr>
            <a:r>
              <a:rPr lang="en-US" altLang="en-US" sz="2400" dirty="0"/>
              <a:t>Here are the current indexes on the table:</a:t>
            </a:r>
          </a:p>
          <a:p>
            <a:pPr>
              <a:lnSpc>
                <a:spcPct val="80000"/>
              </a:lnSpc>
              <a:buFont typeface="Arial" panose="020B0604020202020204" pitchFamily="34" charset="0"/>
              <a:buNone/>
            </a:pPr>
            <a:endParaRPr lang="en-US" altLang="en-US" sz="2400" dirty="0"/>
          </a:p>
          <a:p>
            <a:pPr>
              <a:lnSpc>
                <a:spcPct val="80000"/>
              </a:lnSpc>
              <a:buFont typeface="Arial" panose="020B0604020202020204" pitchFamily="34" charset="0"/>
              <a:buNone/>
            </a:pPr>
            <a:r>
              <a:rPr lang="en-US" altLang="en-US" sz="2400" dirty="0"/>
              <a:t>create index fxc_idx0 on fmexcp (fxc_catno)    using btree  in indx;</a:t>
            </a:r>
          </a:p>
          <a:p>
            <a:pPr>
              <a:lnSpc>
                <a:spcPct val="80000"/>
              </a:lnSpc>
              <a:buFont typeface="Arial" panose="020B0604020202020204" pitchFamily="34" charset="0"/>
              <a:buNone/>
            </a:pPr>
            <a:r>
              <a:rPr lang="en-US" altLang="en-US" sz="2400" dirty="0"/>
              <a:t>create index fxc_idx1 on fmexcp (fxc_manuno)    using btree  in indx;</a:t>
            </a:r>
          </a:p>
          <a:p>
            <a:pPr>
              <a:lnSpc>
                <a:spcPct val="80000"/>
              </a:lnSpc>
              <a:buFont typeface="Arial" panose="020B0604020202020204" pitchFamily="34" charset="0"/>
              <a:buNone/>
            </a:pPr>
            <a:r>
              <a:rPr lang="en-US" altLang="en-US" sz="2400" dirty="0"/>
              <a:t>create index fxc_idx2 on fmexcp (fxc_vendno)    using btree  in indx;</a:t>
            </a:r>
          </a:p>
          <a:p>
            <a:pPr>
              <a:lnSpc>
                <a:spcPct val="80000"/>
              </a:lnSpc>
              <a:buFont typeface="Arial" panose="020B0604020202020204" pitchFamily="34" charset="0"/>
              <a:buNone/>
            </a:pPr>
            <a:r>
              <a:rPr lang="en-US" altLang="en-US" sz="2400" dirty="0"/>
              <a:t>create index fxc_idx3 on fmexcp (fxc_custno)    using btree  in indx;</a:t>
            </a:r>
          </a:p>
          <a:p>
            <a:pPr>
              <a:lnSpc>
                <a:spcPct val="80000"/>
              </a:lnSpc>
              <a:buFont typeface="Arial" panose="020B0604020202020204" pitchFamily="34" charset="0"/>
              <a:buNone/>
            </a:pPr>
            <a:r>
              <a:rPr lang="en-US" altLang="en-US" sz="2400" dirty="0"/>
              <a:t>create index fxc_idx4 on fmexcp (fxc_referral)    using btree  in indx;</a:t>
            </a:r>
          </a:p>
          <a:p>
            <a:pPr>
              <a:lnSpc>
                <a:spcPct val="80000"/>
              </a:lnSpc>
              <a:buFont typeface="Arial" panose="020B0604020202020204" pitchFamily="34" charset="0"/>
              <a:buNone/>
            </a:pPr>
            <a:r>
              <a:rPr lang="en-US" altLang="en-US" sz="2400" dirty="0"/>
              <a:t>create index fxc_idx5 on fmexcp (fxc_prodcode)    using btree  in indx;</a:t>
            </a:r>
          </a:p>
          <a:p>
            <a:pPr>
              <a:lnSpc>
                <a:spcPct val="80000"/>
              </a:lnSpc>
              <a:buFont typeface="Arial" panose="020B0604020202020204" pitchFamily="34" charset="0"/>
              <a:buNone/>
            </a:pPr>
            <a:r>
              <a:rPr lang="en-US" altLang="en-US" sz="2400" dirty="0"/>
              <a:t>create index fxc_idx6 on fmexcp (fxc_inscode)    using btree  in indx;</a:t>
            </a:r>
          </a:p>
          <a:p>
            <a:pPr>
              <a:lnSpc>
                <a:spcPct val="80000"/>
              </a:lnSpc>
              <a:buFont typeface="Arial" panose="020B0604020202020204" pitchFamily="34" charset="0"/>
              <a:buNone/>
            </a:pPr>
            <a:r>
              <a:rPr lang="en-US" altLang="en-US" sz="2400" dirty="0"/>
              <a:t>create index fxc_idx7 on fmexcp (fxc_agency)    using btree  in indx;</a:t>
            </a:r>
          </a:p>
          <a:p>
            <a:pPr>
              <a:lnSpc>
                <a:spcPct val="80000"/>
              </a:lnSpc>
              <a:buFont typeface="Arial" panose="020B0604020202020204" pitchFamily="34" charset="0"/>
              <a:buNone/>
            </a:pPr>
            <a:r>
              <a:rPr lang="en-US" altLang="en-US" sz="2400" dirty="0"/>
              <a:t>create index fxc_idx8 on fmexcp (fxc_agencyloc)    using btree  in indx;</a:t>
            </a:r>
          </a:p>
          <a:p>
            <a:pPr>
              <a:lnSpc>
                <a:spcPct val="80000"/>
              </a:lnSpc>
              <a:buFont typeface="Arial" panose="020B0604020202020204" pitchFamily="34" charset="0"/>
              <a:buNone/>
            </a:pPr>
            <a:r>
              <a:rPr lang="en-US" altLang="en-US" sz="2400" dirty="0"/>
              <a:t>create index fxc_idx9 on fmexcp (fxc_custtype)    using btree  in indx;</a:t>
            </a:r>
          </a:p>
        </p:txBody>
      </p:sp>
    </p:spTree>
    <p:extLst>
      <p:ext uri="{BB962C8B-B14F-4D97-AF65-F5344CB8AC3E}">
        <p14:creationId xmlns:p14="http://schemas.microsoft.com/office/powerpoint/2010/main" val="173920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9" name="TextBox 8">
            <a:extLst>
              <a:ext uri="{FF2B5EF4-FFF2-40B4-BE49-F238E27FC236}">
                <a16:creationId xmlns:a16="http://schemas.microsoft.com/office/drawing/2014/main" id="{520C72B4-95AF-42D0-A210-0921D1F599A8}"/>
              </a:ext>
            </a:extLst>
          </p:cNvPr>
          <p:cNvSpPr txBox="1"/>
          <p:nvPr/>
        </p:nvSpPr>
        <p:spPr>
          <a:xfrm>
            <a:off x="423111" y="419668"/>
            <a:ext cx="11773479" cy="923330"/>
          </a:xfrm>
          <a:prstGeom prst="rect">
            <a:avLst/>
          </a:prstGeom>
          <a:noFill/>
        </p:spPr>
        <p:txBody>
          <a:bodyPr wrap="square" rtlCol="0">
            <a:spAutoFit/>
          </a:bodyPr>
          <a:lstStyle/>
          <a:p>
            <a:pPr algn="ctr"/>
            <a:r>
              <a:rPr lang="en-US" sz="3600" spc="-1" dirty="0">
                <a:solidFill>
                  <a:srgbClr val="000000"/>
                </a:solidFill>
                <a:uFill>
                  <a:solidFill>
                    <a:srgbClr val="FFFFFF"/>
                  </a:solidFill>
                </a:uFill>
                <a:latin typeface="Arial"/>
              </a:rPr>
              <a:t>New Index Added</a:t>
            </a:r>
          </a:p>
          <a:p>
            <a:pPr algn="ctr"/>
            <a:r>
              <a:rPr lang="en-US" dirty="0"/>
              <a:t>	</a:t>
            </a:r>
          </a:p>
        </p:txBody>
      </p:sp>
      <p:sp>
        <p:nvSpPr>
          <p:cNvPr id="10" name="Rectangle 9">
            <a:extLst>
              <a:ext uri="{FF2B5EF4-FFF2-40B4-BE49-F238E27FC236}">
                <a16:creationId xmlns:a16="http://schemas.microsoft.com/office/drawing/2014/main" id="{842CD54F-D102-480E-9F13-2CE3F068A5A6}"/>
              </a:ext>
            </a:extLst>
          </p:cNvPr>
          <p:cNvSpPr/>
          <p:nvPr/>
        </p:nvSpPr>
        <p:spPr>
          <a:xfrm>
            <a:off x="847492" y="1932540"/>
            <a:ext cx="9712712" cy="3170099"/>
          </a:xfrm>
          <a:prstGeom prst="rect">
            <a:avLst/>
          </a:prstGeom>
        </p:spPr>
        <p:txBody>
          <a:bodyPr wrap="square">
            <a:spAutoFit/>
          </a:bodyPr>
          <a:lstStyle/>
          <a:p>
            <a:pPr>
              <a:buFont typeface="Arial" panose="020B0604020202020204" pitchFamily="34" charset="0"/>
              <a:buNone/>
            </a:pPr>
            <a:r>
              <a:rPr lang="en-US" altLang="en-US" sz="2000" b="1" dirty="0"/>
              <a:t>tabname                                 bufreads         pagreads           isreads</a:t>
            </a:r>
          </a:p>
          <a:p>
            <a:pPr>
              <a:buFont typeface="Arial" panose="020B0604020202020204" pitchFamily="34" charset="0"/>
              <a:buNone/>
            </a:pPr>
            <a:endParaRPr lang="en-US" altLang="en-US" sz="2000" dirty="0"/>
          </a:p>
          <a:p>
            <a:pPr>
              <a:buFont typeface="Arial" panose="020B0604020202020204" pitchFamily="34" charset="0"/>
              <a:buNone/>
            </a:pPr>
            <a:r>
              <a:rPr lang="en-US" altLang="en-US" sz="2000" dirty="0"/>
              <a:t> 140_409                              -845911921             0              1722690950</a:t>
            </a:r>
          </a:p>
          <a:p>
            <a:pPr>
              <a:buFont typeface="Arial" panose="020B0604020202020204" pitchFamily="34" charset="0"/>
              <a:buNone/>
            </a:pPr>
            <a:r>
              <a:rPr lang="en-US" altLang="en-US" sz="2000" dirty="0"/>
              <a:t>cntrct_num                         1297728722             1                    2868878</a:t>
            </a:r>
          </a:p>
          <a:p>
            <a:pPr>
              <a:buFont typeface="Arial" panose="020B0604020202020204" pitchFamily="34" charset="0"/>
              <a:buNone/>
            </a:pPr>
            <a:r>
              <a:rPr lang="en-US" altLang="en-US" sz="2000" dirty="0"/>
              <a:t> 221_1360                             812752007             0                406226191</a:t>
            </a:r>
          </a:p>
          <a:p>
            <a:pPr>
              <a:buFont typeface="Arial" panose="020B0604020202020204" pitchFamily="34" charset="0"/>
              <a:buNone/>
            </a:pPr>
            <a:r>
              <a:rPr lang="en-US" altLang="en-US" sz="2000" dirty="0"/>
              <a:t>................</a:t>
            </a:r>
          </a:p>
          <a:p>
            <a:pPr>
              <a:buFont typeface="Arial" panose="020B0604020202020204" pitchFamily="34" charset="0"/>
              <a:buNone/>
            </a:pPr>
            <a:r>
              <a:rPr lang="en-US" altLang="en-US" sz="2000" b="1" dirty="0"/>
              <a:t>trnsit                                        17215024            22                 12007375</a:t>
            </a:r>
          </a:p>
          <a:p>
            <a:pPr>
              <a:buFont typeface="Arial" panose="020B0604020202020204" pitchFamily="34" charset="0"/>
              <a:buNone/>
            </a:pPr>
            <a:r>
              <a:rPr lang="en-US" altLang="en-US" sz="2000" b="1" dirty="0"/>
              <a:t>trnsit_ix1                                 15638629         106                  12898627</a:t>
            </a:r>
          </a:p>
          <a:p>
            <a:pPr>
              <a:buFont typeface="Arial" panose="020B0604020202020204" pitchFamily="34" charset="0"/>
              <a:buNone/>
            </a:pPr>
            <a:endParaRPr lang="en-US" altLang="en-US" sz="2000" b="1" dirty="0"/>
          </a:p>
          <a:p>
            <a:pPr>
              <a:buFont typeface="Arial" panose="020B0604020202020204" pitchFamily="34" charset="0"/>
              <a:buNone/>
            </a:pPr>
            <a:r>
              <a:rPr lang="en-US" altLang="en-US" sz="2000" b="1" dirty="0"/>
              <a:t>im_p_route_1	                         23045          347                        12904</a:t>
            </a:r>
          </a:p>
        </p:txBody>
      </p:sp>
    </p:spTree>
    <p:extLst>
      <p:ext uri="{BB962C8B-B14F-4D97-AF65-F5344CB8AC3E}">
        <p14:creationId xmlns:p14="http://schemas.microsoft.com/office/powerpoint/2010/main" val="1147558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Methods for Improving SQL Performance	</a:t>
            </a:r>
          </a:p>
        </p:txBody>
      </p:sp>
      <p:sp>
        <p:nvSpPr>
          <p:cNvPr id="9" name="Rectangle 8">
            <a:extLst>
              <a:ext uri="{FF2B5EF4-FFF2-40B4-BE49-F238E27FC236}">
                <a16:creationId xmlns:a16="http://schemas.microsoft.com/office/drawing/2014/main" id="{13718480-B079-43AA-896E-764D5096C11D}"/>
              </a:ext>
            </a:extLst>
          </p:cNvPr>
          <p:cNvSpPr/>
          <p:nvPr/>
        </p:nvSpPr>
        <p:spPr>
          <a:xfrm>
            <a:off x="286214" y="1115121"/>
            <a:ext cx="11619571" cy="5416226"/>
          </a:xfrm>
          <a:prstGeom prst="rect">
            <a:avLst/>
          </a:prstGeom>
        </p:spPr>
        <p:txBody>
          <a:bodyPr wrap="square">
            <a:spAutoFit/>
          </a:bodyPr>
          <a:lstStyle/>
          <a:p>
            <a:pPr>
              <a:lnSpc>
                <a:spcPct val="80000"/>
              </a:lnSpc>
              <a:buFont typeface="Arial" panose="020B0604020202020204" pitchFamily="34" charset="0"/>
              <a:buNone/>
            </a:pPr>
            <a:r>
              <a:rPr lang="en-US" altLang="en-US" dirty="0"/>
              <a:t>SELECT *</a:t>
            </a:r>
          </a:p>
          <a:p>
            <a:pPr>
              <a:lnSpc>
                <a:spcPct val="80000"/>
              </a:lnSpc>
              <a:buFont typeface="Arial" panose="020B0604020202020204" pitchFamily="34" charset="0"/>
              <a:buNone/>
            </a:pPr>
            <a:r>
              <a:rPr lang="en-US" altLang="en-US" dirty="0"/>
              <a:t>FROM fmexcp</a:t>
            </a:r>
          </a:p>
          <a:p>
            <a:pPr>
              <a:lnSpc>
                <a:spcPct val="80000"/>
              </a:lnSpc>
              <a:buFont typeface="Arial" panose="020B0604020202020204" pitchFamily="34" charset="0"/>
              <a:buNone/>
            </a:pPr>
            <a:r>
              <a:rPr lang="en-US" altLang="en-US" dirty="0"/>
              <a:t>WHERE (fxc_catno = 'JJMA028‘			Index</a:t>
            </a:r>
          </a:p>
          <a:p>
            <a:pPr>
              <a:lnSpc>
                <a:spcPct val="80000"/>
              </a:lnSpc>
              <a:buFont typeface="Arial" panose="020B0604020202020204" pitchFamily="34" charset="0"/>
              <a:buNone/>
            </a:pPr>
            <a:r>
              <a:rPr lang="en-US" altLang="en-US" dirty="0"/>
              <a:t>    OR fxc_manuno =         1789			Index</a:t>
            </a:r>
          </a:p>
          <a:p>
            <a:pPr>
              <a:lnSpc>
                <a:spcPct val="80000"/>
              </a:lnSpc>
              <a:buFont typeface="Arial" panose="020B0604020202020204" pitchFamily="34" charset="0"/>
              <a:buNone/>
            </a:pPr>
            <a:r>
              <a:rPr lang="en-US" altLang="en-US" dirty="0"/>
              <a:t>    OR fxc_vendno =            0				Index</a:t>
            </a:r>
          </a:p>
          <a:p>
            <a:pPr>
              <a:lnSpc>
                <a:spcPct val="80000"/>
              </a:lnSpc>
              <a:buFont typeface="Arial" panose="020B0604020202020204" pitchFamily="34" charset="0"/>
              <a:buNone/>
            </a:pPr>
            <a:r>
              <a:rPr lang="en-US" altLang="en-US" dirty="0"/>
              <a:t>    OR fxc_custno =    34514112			Index</a:t>
            </a:r>
          </a:p>
          <a:p>
            <a:pPr>
              <a:lnSpc>
                <a:spcPct val="80000"/>
              </a:lnSpc>
              <a:buFont typeface="Arial" panose="020B0604020202020204" pitchFamily="34" charset="0"/>
              <a:buNone/>
            </a:pPr>
            <a:r>
              <a:rPr lang="en-US" altLang="en-US" dirty="0"/>
              <a:t>    OR fxc_referral =      173225			Index</a:t>
            </a:r>
          </a:p>
          <a:p>
            <a:pPr>
              <a:lnSpc>
                <a:spcPct val="80000"/>
              </a:lnSpc>
              <a:buFont typeface="Arial" panose="020B0604020202020204" pitchFamily="34" charset="0"/>
              <a:buNone/>
            </a:pPr>
            <a:r>
              <a:rPr lang="en-US" altLang="en-US" dirty="0"/>
              <a:t>    OR fxc_prodcode =    199				Index</a:t>
            </a:r>
          </a:p>
          <a:p>
            <a:pPr>
              <a:lnSpc>
                <a:spcPct val="80000"/>
              </a:lnSpc>
              <a:buFont typeface="Arial" panose="020B0604020202020204" pitchFamily="34" charset="0"/>
              <a:buNone/>
            </a:pPr>
            <a:r>
              <a:rPr lang="en-US" altLang="en-US" b="1" dirty="0"/>
              <a:t>    OR fxc_hcpcs = 'A6021‘	</a:t>
            </a:r>
            <a:r>
              <a:rPr lang="en-US" altLang="en-US" dirty="0"/>
              <a:t>			</a:t>
            </a:r>
          </a:p>
          <a:p>
            <a:pPr>
              <a:lnSpc>
                <a:spcPct val="80000"/>
              </a:lnSpc>
              <a:buFont typeface="Arial" panose="020B0604020202020204" pitchFamily="34" charset="0"/>
              <a:buNone/>
            </a:pPr>
            <a:r>
              <a:rPr lang="en-US" altLang="en-US" dirty="0"/>
              <a:t>    OR fxc_inscode = 14				Index</a:t>
            </a:r>
          </a:p>
          <a:p>
            <a:pPr>
              <a:lnSpc>
                <a:spcPct val="80000"/>
              </a:lnSpc>
              <a:buFont typeface="Arial" panose="020B0604020202020204" pitchFamily="34" charset="0"/>
              <a:buNone/>
            </a:pPr>
            <a:r>
              <a:rPr lang="en-US" altLang="en-US" dirty="0"/>
              <a:t>    OR (fxc_agency = 0  AND fxc_agencyloc = 0)		Index</a:t>
            </a:r>
          </a:p>
          <a:p>
            <a:pPr>
              <a:lnSpc>
                <a:spcPct val="80000"/>
              </a:lnSpc>
              <a:buFont typeface="Arial" panose="020B0604020202020204" pitchFamily="34" charset="0"/>
              <a:buNone/>
            </a:pPr>
            <a:r>
              <a:rPr lang="en-US" altLang="en-US" dirty="0"/>
              <a:t>    OR (fxc_custtype =   4510)			Index</a:t>
            </a:r>
          </a:p>
          <a:p>
            <a:pPr>
              <a:lnSpc>
                <a:spcPct val="80000"/>
              </a:lnSpc>
              <a:buFont typeface="Arial" panose="020B0604020202020204" pitchFamily="34" charset="0"/>
              <a:buNone/>
            </a:pPr>
            <a:r>
              <a:rPr lang="en-US" altLang="en-US" dirty="0"/>
              <a:t>AND TODAY between fxc_begdate AND fxc_enddate</a:t>
            </a:r>
          </a:p>
          <a:p>
            <a:pPr>
              <a:lnSpc>
                <a:spcPct val="80000"/>
              </a:lnSpc>
              <a:buFont typeface="Arial" panose="020B0604020202020204" pitchFamily="34" charset="0"/>
              <a:buNone/>
            </a:pPr>
            <a:endParaRPr lang="en-US" altLang="en-US" dirty="0"/>
          </a:p>
          <a:p>
            <a:pPr lvl="2">
              <a:lnSpc>
                <a:spcPct val="80000"/>
              </a:lnSpc>
            </a:pPr>
            <a:r>
              <a:rPr lang="en-US" altLang="en-US" dirty="0"/>
              <a:t>create index fxc_idx0 on fmexcp (fxc_catno)    using btree  in indx;</a:t>
            </a:r>
          </a:p>
          <a:p>
            <a:pPr lvl="2">
              <a:lnSpc>
                <a:spcPct val="80000"/>
              </a:lnSpc>
            </a:pPr>
            <a:r>
              <a:rPr lang="en-US" altLang="en-US" dirty="0"/>
              <a:t>create index fxc_idx1 on fmexcp (fxc_manuno)    using btree  in indx;</a:t>
            </a:r>
          </a:p>
          <a:p>
            <a:pPr lvl="2">
              <a:lnSpc>
                <a:spcPct val="80000"/>
              </a:lnSpc>
            </a:pPr>
            <a:r>
              <a:rPr lang="en-US" altLang="en-US" dirty="0"/>
              <a:t>create index fxc_idx2 on fmexcp (fxc_vendno)    using btree  in indx;</a:t>
            </a:r>
          </a:p>
          <a:p>
            <a:pPr lvl="2">
              <a:lnSpc>
                <a:spcPct val="80000"/>
              </a:lnSpc>
            </a:pPr>
            <a:r>
              <a:rPr lang="en-US" altLang="en-US" dirty="0"/>
              <a:t>create index fxc_idx3 on fmexcp (fxc_custno)    using btree  in indx;</a:t>
            </a:r>
          </a:p>
          <a:p>
            <a:pPr lvl="2">
              <a:lnSpc>
                <a:spcPct val="80000"/>
              </a:lnSpc>
            </a:pPr>
            <a:r>
              <a:rPr lang="en-US" altLang="en-US" dirty="0"/>
              <a:t>create index fxc_idx4 on fmexcp (fxc_referral)    using btree  in indx;</a:t>
            </a:r>
          </a:p>
          <a:p>
            <a:pPr lvl="2">
              <a:lnSpc>
                <a:spcPct val="80000"/>
              </a:lnSpc>
            </a:pPr>
            <a:r>
              <a:rPr lang="en-US" altLang="en-US" dirty="0"/>
              <a:t>create index fxc_idx5 on fmexcp (fxc_prodcode)    using btree  in indx;</a:t>
            </a:r>
          </a:p>
          <a:p>
            <a:pPr lvl="2">
              <a:lnSpc>
                <a:spcPct val="80000"/>
              </a:lnSpc>
            </a:pPr>
            <a:r>
              <a:rPr lang="en-US" altLang="en-US" dirty="0"/>
              <a:t>create index fxc_idx6 on fmexcp (fxc_inscode)    using btree  in indx;</a:t>
            </a:r>
          </a:p>
          <a:p>
            <a:pPr lvl="2">
              <a:lnSpc>
                <a:spcPct val="80000"/>
              </a:lnSpc>
            </a:pPr>
            <a:r>
              <a:rPr lang="en-US" altLang="en-US" dirty="0"/>
              <a:t>create index fxc_idx7 on fmexcp (fxc_agency)    using btree  in indx;</a:t>
            </a:r>
          </a:p>
          <a:p>
            <a:pPr lvl="2">
              <a:lnSpc>
                <a:spcPct val="80000"/>
              </a:lnSpc>
            </a:pPr>
            <a:r>
              <a:rPr lang="en-US" altLang="en-US" dirty="0"/>
              <a:t>create index fxc_idx8 on fmexcp (fxc_agencyloc)    using btree  in indx;</a:t>
            </a:r>
          </a:p>
          <a:p>
            <a:pPr lvl="2">
              <a:lnSpc>
                <a:spcPct val="80000"/>
              </a:lnSpc>
            </a:pPr>
            <a:r>
              <a:rPr lang="en-US" altLang="en-US" dirty="0"/>
              <a:t>create index fxc_idx9 on fmexcp (fxc_custtype)    using btree  in indx;</a:t>
            </a:r>
          </a:p>
        </p:txBody>
      </p:sp>
    </p:spTree>
    <p:extLst>
      <p:ext uri="{BB962C8B-B14F-4D97-AF65-F5344CB8AC3E}">
        <p14:creationId xmlns:p14="http://schemas.microsoft.com/office/powerpoint/2010/main" val="15825008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Methods for Improving SQL Performance</a:t>
            </a:r>
            <a:r>
              <a:rPr lang="en-US" dirty="0"/>
              <a:t>	</a:t>
            </a:r>
          </a:p>
        </p:txBody>
      </p:sp>
      <p:sp>
        <p:nvSpPr>
          <p:cNvPr id="9" name="Rectangle 8">
            <a:extLst>
              <a:ext uri="{FF2B5EF4-FFF2-40B4-BE49-F238E27FC236}">
                <a16:creationId xmlns:a16="http://schemas.microsoft.com/office/drawing/2014/main" id="{4F7D1AA6-E9A0-466A-9982-5A430490FF0F}"/>
              </a:ext>
            </a:extLst>
          </p:cNvPr>
          <p:cNvSpPr/>
          <p:nvPr/>
        </p:nvSpPr>
        <p:spPr>
          <a:xfrm>
            <a:off x="468351" y="1661533"/>
            <a:ext cx="10738625" cy="986104"/>
          </a:xfrm>
          <a:prstGeom prst="rect">
            <a:avLst/>
          </a:prstGeom>
        </p:spPr>
        <p:txBody>
          <a:bodyPr wrap="square">
            <a:spAutoFit/>
          </a:bodyPr>
          <a:lstStyle/>
          <a:p>
            <a:pPr>
              <a:lnSpc>
                <a:spcPct val="80000"/>
              </a:lnSpc>
              <a:buFont typeface="Arial" panose="020B0604020202020204" pitchFamily="34" charset="0"/>
              <a:buNone/>
            </a:pPr>
            <a:r>
              <a:rPr lang="en-US" altLang="en-US" sz="2400" b="1" dirty="0"/>
              <a:t>Added the following index:</a:t>
            </a:r>
          </a:p>
          <a:p>
            <a:pPr>
              <a:lnSpc>
                <a:spcPct val="80000"/>
              </a:lnSpc>
              <a:buFont typeface="Arial" panose="020B0604020202020204" pitchFamily="34" charset="0"/>
              <a:buNone/>
            </a:pPr>
            <a:endParaRPr lang="en-US" altLang="en-US" sz="2400" dirty="0"/>
          </a:p>
          <a:p>
            <a:pPr>
              <a:lnSpc>
                <a:spcPct val="80000"/>
              </a:lnSpc>
              <a:buFont typeface="Arial" panose="020B0604020202020204" pitchFamily="34" charset="0"/>
              <a:buNone/>
            </a:pPr>
            <a:r>
              <a:rPr lang="en-US" altLang="en-US" sz="2400" dirty="0"/>
              <a:t>	create index fxc_idx10 on fmexcp (fxc_hcpcs)    using btree  in indx;</a:t>
            </a:r>
          </a:p>
        </p:txBody>
      </p:sp>
    </p:spTree>
    <p:extLst>
      <p:ext uri="{BB962C8B-B14F-4D97-AF65-F5344CB8AC3E}">
        <p14:creationId xmlns:p14="http://schemas.microsoft.com/office/powerpoint/2010/main" val="30882921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Methods for Improving SQL Performance</a:t>
            </a:r>
            <a:r>
              <a:rPr lang="en-US" dirty="0"/>
              <a:t>	</a:t>
            </a:r>
          </a:p>
        </p:txBody>
      </p:sp>
      <p:sp>
        <p:nvSpPr>
          <p:cNvPr id="9" name="Rectangle 8">
            <a:extLst>
              <a:ext uri="{FF2B5EF4-FFF2-40B4-BE49-F238E27FC236}">
                <a16:creationId xmlns:a16="http://schemas.microsoft.com/office/drawing/2014/main" id="{700C55EE-4BC0-4396-B297-6035EE8AA79B}"/>
              </a:ext>
            </a:extLst>
          </p:cNvPr>
          <p:cNvSpPr/>
          <p:nvPr/>
        </p:nvSpPr>
        <p:spPr>
          <a:xfrm>
            <a:off x="345687" y="1483112"/>
            <a:ext cx="11496907" cy="4827155"/>
          </a:xfrm>
          <a:prstGeom prst="rect">
            <a:avLst/>
          </a:prstGeom>
        </p:spPr>
        <p:txBody>
          <a:bodyPr wrap="square">
            <a:spAutoFit/>
          </a:bodyPr>
          <a:lstStyle/>
          <a:p>
            <a:pPr>
              <a:lnSpc>
                <a:spcPct val="80000"/>
              </a:lnSpc>
              <a:buFont typeface="Arial" panose="020B0604020202020204" pitchFamily="34" charset="0"/>
              <a:buNone/>
            </a:pPr>
            <a:r>
              <a:rPr lang="en-US" altLang="en-US" sz="2400" dirty="0"/>
              <a:t>SELECT *</a:t>
            </a:r>
          </a:p>
          <a:p>
            <a:pPr>
              <a:lnSpc>
                <a:spcPct val="80000"/>
              </a:lnSpc>
              <a:buFont typeface="Arial" panose="020B0604020202020204" pitchFamily="34" charset="0"/>
              <a:buNone/>
            </a:pPr>
            <a:r>
              <a:rPr lang="en-US" altLang="en-US" sz="2400" dirty="0"/>
              <a:t>FROM fmexcp</a:t>
            </a:r>
          </a:p>
          <a:p>
            <a:pPr>
              <a:lnSpc>
                <a:spcPct val="80000"/>
              </a:lnSpc>
              <a:buFont typeface="Arial" panose="020B0604020202020204" pitchFamily="34" charset="0"/>
              <a:buNone/>
            </a:pPr>
            <a:r>
              <a:rPr lang="en-US" altLang="en-US" sz="2400" dirty="0"/>
              <a:t>WHERE (fxc_catno = 'JJMA028'</a:t>
            </a:r>
          </a:p>
          <a:p>
            <a:pPr>
              <a:lnSpc>
                <a:spcPct val="80000"/>
              </a:lnSpc>
              <a:buFont typeface="Arial" panose="020B0604020202020204" pitchFamily="34" charset="0"/>
              <a:buNone/>
            </a:pPr>
            <a:r>
              <a:rPr lang="en-US" altLang="en-US" sz="2400" dirty="0"/>
              <a:t>    OR fxc_manuno =         1789</a:t>
            </a:r>
          </a:p>
          <a:p>
            <a:pPr>
              <a:lnSpc>
                <a:spcPct val="80000"/>
              </a:lnSpc>
              <a:buFont typeface="Arial" panose="020B0604020202020204" pitchFamily="34" charset="0"/>
              <a:buNone/>
            </a:pPr>
            <a:r>
              <a:rPr lang="en-US" altLang="en-US" sz="2400" dirty="0"/>
              <a:t>    OR fxc_vendno =            0</a:t>
            </a:r>
          </a:p>
          <a:p>
            <a:pPr>
              <a:lnSpc>
                <a:spcPct val="80000"/>
              </a:lnSpc>
              <a:buFont typeface="Arial" panose="020B0604020202020204" pitchFamily="34" charset="0"/>
              <a:buNone/>
            </a:pPr>
            <a:r>
              <a:rPr lang="en-US" altLang="en-US" sz="2400" dirty="0"/>
              <a:t>    OR fxc_custno =    34514112</a:t>
            </a:r>
          </a:p>
          <a:p>
            <a:pPr>
              <a:lnSpc>
                <a:spcPct val="80000"/>
              </a:lnSpc>
              <a:buFont typeface="Arial" panose="020B0604020202020204" pitchFamily="34" charset="0"/>
              <a:buNone/>
            </a:pPr>
            <a:r>
              <a:rPr lang="en-US" altLang="en-US" sz="2400" dirty="0"/>
              <a:t>    OR fxc_referral =      173225</a:t>
            </a:r>
          </a:p>
          <a:p>
            <a:pPr>
              <a:lnSpc>
                <a:spcPct val="80000"/>
              </a:lnSpc>
              <a:buFont typeface="Arial" panose="020B0604020202020204" pitchFamily="34" charset="0"/>
              <a:buNone/>
            </a:pPr>
            <a:r>
              <a:rPr lang="en-US" altLang="en-US" sz="2400" dirty="0"/>
              <a:t>    OR fxc_prodcode =    199</a:t>
            </a:r>
          </a:p>
          <a:p>
            <a:pPr>
              <a:lnSpc>
                <a:spcPct val="80000"/>
              </a:lnSpc>
              <a:buFont typeface="Arial" panose="020B0604020202020204" pitchFamily="34" charset="0"/>
              <a:buNone/>
            </a:pPr>
            <a:r>
              <a:rPr lang="en-US" altLang="en-US" sz="2400" dirty="0"/>
              <a:t>    OR fxc_hcpcs = 'A6021'</a:t>
            </a:r>
          </a:p>
          <a:p>
            <a:pPr>
              <a:lnSpc>
                <a:spcPct val="80000"/>
              </a:lnSpc>
              <a:buFont typeface="Arial" panose="020B0604020202020204" pitchFamily="34" charset="0"/>
              <a:buNone/>
            </a:pPr>
            <a:r>
              <a:rPr lang="en-US" altLang="en-US" sz="2400" dirty="0"/>
              <a:t>    OR fxc_inscode = 14</a:t>
            </a:r>
          </a:p>
          <a:p>
            <a:pPr>
              <a:lnSpc>
                <a:spcPct val="80000"/>
              </a:lnSpc>
              <a:buFont typeface="Arial" panose="020B0604020202020204" pitchFamily="34" charset="0"/>
              <a:buNone/>
            </a:pPr>
            <a:r>
              <a:rPr lang="en-US" altLang="en-US" sz="2400" dirty="0"/>
              <a:t>    OR (fxc_agency = 0  AND fxc_agencyloc = 0)</a:t>
            </a:r>
          </a:p>
          <a:p>
            <a:pPr>
              <a:lnSpc>
                <a:spcPct val="80000"/>
              </a:lnSpc>
              <a:buFont typeface="Arial" panose="020B0604020202020204" pitchFamily="34" charset="0"/>
              <a:buNone/>
            </a:pPr>
            <a:r>
              <a:rPr lang="en-US" altLang="en-US" sz="2400" dirty="0"/>
              <a:t>    OR (fxc_custtype =   4510)</a:t>
            </a:r>
          </a:p>
          <a:p>
            <a:pPr>
              <a:lnSpc>
                <a:spcPct val="80000"/>
              </a:lnSpc>
              <a:buFont typeface="Arial" panose="020B0604020202020204" pitchFamily="34" charset="0"/>
              <a:buNone/>
            </a:pPr>
            <a:r>
              <a:rPr lang="en-US" altLang="en-US" sz="2400" dirty="0"/>
              <a:t>AND TODAY between fxc_begdate AND fxc_enddate</a:t>
            </a:r>
          </a:p>
          <a:p>
            <a:pPr>
              <a:lnSpc>
                <a:spcPct val="80000"/>
              </a:lnSpc>
              <a:buFont typeface="Arial" panose="020B0604020202020204" pitchFamily="34" charset="0"/>
              <a:buNone/>
            </a:pPr>
            <a:endParaRPr lang="en-US" altLang="en-US" sz="2400" dirty="0"/>
          </a:p>
          <a:p>
            <a:pPr>
              <a:lnSpc>
                <a:spcPct val="80000"/>
              </a:lnSpc>
              <a:buFont typeface="Arial" panose="020B0604020202020204" pitchFamily="34" charset="0"/>
              <a:buNone/>
            </a:pPr>
            <a:r>
              <a:rPr lang="en-US" sz="2400" b="1" dirty="0"/>
              <a:t>Estimated Cost: 1166</a:t>
            </a:r>
          </a:p>
          <a:p>
            <a:pPr>
              <a:lnSpc>
                <a:spcPct val="80000"/>
              </a:lnSpc>
              <a:buFont typeface="Arial" panose="020B0604020202020204" pitchFamily="34" charset="0"/>
              <a:buNone/>
            </a:pPr>
            <a:r>
              <a:rPr lang="en-US" sz="2400" b="1" dirty="0"/>
              <a:t>Estimated # of Rows Returned: 1445</a:t>
            </a:r>
            <a:endParaRPr lang="en-US" altLang="en-US" sz="2400" b="1" dirty="0"/>
          </a:p>
        </p:txBody>
      </p:sp>
    </p:spTree>
    <p:extLst>
      <p:ext uri="{BB962C8B-B14F-4D97-AF65-F5344CB8AC3E}">
        <p14:creationId xmlns:p14="http://schemas.microsoft.com/office/powerpoint/2010/main" val="10819189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Methods for Improving SQL Performance</a:t>
            </a:r>
            <a:r>
              <a:rPr lang="en-US" dirty="0"/>
              <a:t>	</a:t>
            </a:r>
          </a:p>
        </p:txBody>
      </p:sp>
      <p:sp>
        <p:nvSpPr>
          <p:cNvPr id="9" name="Rectangle 8">
            <a:extLst>
              <a:ext uri="{FF2B5EF4-FFF2-40B4-BE49-F238E27FC236}">
                <a16:creationId xmlns:a16="http://schemas.microsoft.com/office/drawing/2014/main" id="{2FBCD6A9-689A-498F-9128-37F268889AB1}"/>
              </a:ext>
            </a:extLst>
          </p:cNvPr>
          <p:cNvSpPr/>
          <p:nvPr/>
        </p:nvSpPr>
        <p:spPr>
          <a:xfrm>
            <a:off x="228599" y="1102578"/>
            <a:ext cx="11591694" cy="5262979"/>
          </a:xfrm>
          <a:prstGeom prst="rect">
            <a:avLst/>
          </a:prstGeom>
        </p:spPr>
        <p:txBody>
          <a:bodyPr wrap="square">
            <a:spAutoFit/>
          </a:bodyPr>
          <a:lstStyle/>
          <a:p>
            <a:pPr lvl="2"/>
            <a:r>
              <a:rPr lang="en-US" sz="1600" dirty="0"/>
              <a:t>1) informix.fmexcp: INDEX PATH</a:t>
            </a:r>
          </a:p>
          <a:p>
            <a:pPr lvl="2"/>
            <a:r>
              <a:rPr lang="en-US" sz="1600" dirty="0"/>
              <a:t>        Filters: (informix.fmexcp.fxc_enddate &gt;= TODAY AND informix.fmexcp.fxc_begdate &lt;= TODAY )</a:t>
            </a:r>
          </a:p>
          <a:p>
            <a:pPr lvl="2"/>
            <a:r>
              <a:rPr lang="en-US" sz="1600" dirty="0"/>
              <a:t>    (1) Index Name: root.fxc_idx0</a:t>
            </a:r>
          </a:p>
          <a:p>
            <a:pPr lvl="2"/>
            <a:r>
              <a:rPr lang="en-US" sz="1600" dirty="0"/>
              <a:t>        Index Keys: fxc_catno   (Serial, fragments: ALL)</a:t>
            </a:r>
          </a:p>
          <a:p>
            <a:pPr lvl="2"/>
            <a:r>
              <a:rPr lang="en-US" sz="1600" dirty="0"/>
              <a:t>        Lower Index Filter: informix.fmexcp.fxc_catno = 'JJMA028'</a:t>
            </a:r>
          </a:p>
          <a:p>
            <a:pPr lvl="2"/>
            <a:endParaRPr lang="en-US" sz="1600" dirty="0"/>
          </a:p>
          <a:p>
            <a:pPr lvl="2"/>
            <a:r>
              <a:rPr lang="en-US" sz="1600" dirty="0"/>
              <a:t>    (2) Index Name: root.fxc_idx5</a:t>
            </a:r>
          </a:p>
          <a:p>
            <a:pPr lvl="2"/>
            <a:r>
              <a:rPr lang="en-US" sz="1600" dirty="0"/>
              <a:t>        Index Keys: fxc_prodcode   (Serial, fragments: ALL)</a:t>
            </a:r>
          </a:p>
          <a:p>
            <a:pPr lvl="2"/>
            <a:r>
              <a:rPr lang="en-US" sz="1600" dirty="0"/>
              <a:t>        Lower Index Filter: informix.fmexcp.fxc_prodcode = 199</a:t>
            </a:r>
          </a:p>
          <a:p>
            <a:pPr lvl="2"/>
            <a:endParaRPr lang="en-US" sz="1600" dirty="0"/>
          </a:p>
          <a:p>
            <a:pPr lvl="2"/>
            <a:r>
              <a:rPr lang="en-US" sz="1600" dirty="0"/>
              <a:t>    (3) Index Name: root.fxc_idx6</a:t>
            </a:r>
          </a:p>
          <a:p>
            <a:pPr lvl="2"/>
            <a:r>
              <a:rPr lang="en-US" sz="1600" dirty="0"/>
              <a:t>        Index Keys: fxc_inscode   (Serial, fragments: ALL)</a:t>
            </a:r>
          </a:p>
          <a:p>
            <a:pPr lvl="2"/>
            <a:r>
              <a:rPr lang="en-US" sz="1600" dirty="0"/>
              <a:t>        Lower Index Filter: informix.fmexcp.fxc_inscode = 14</a:t>
            </a:r>
          </a:p>
          <a:p>
            <a:pPr lvl="2"/>
            <a:endParaRPr lang="en-US" sz="1600" dirty="0"/>
          </a:p>
          <a:p>
            <a:pPr lvl="2"/>
            <a:r>
              <a:rPr lang="en-US" sz="1600" b="1" dirty="0"/>
              <a:t>    (4) Index Name: informix.fxc_idx10</a:t>
            </a:r>
          </a:p>
          <a:p>
            <a:pPr lvl="2"/>
            <a:r>
              <a:rPr lang="en-US" sz="1600" b="1" dirty="0"/>
              <a:t>        Index Keys: fxc_hcpcs   (Serial, fragments: ALL)</a:t>
            </a:r>
          </a:p>
          <a:p>
            <a:pPr lvl="2"/>
            <a:r>
              <a:rPr lang="en-US" sz="1600" b="1" dirty="0"/>
              <a:t>        Lower Index Filter: informix.fmexcp.fxc_hcpcs = 'A6021'</a:t>
            </a:r>
          </a:p>
          <a:p>
            <a:pPr lvl="2"/>
            <a:endParaRPr lang="en-US" sz="1600" dirty="0"/>
          </a:p>
          <a:p>
            <a:pPr lvl="2"/>
            <a:r>
              <a:rPr lang="en-US" sz="1600" dirty="0"/>
              <a:t>    (5) Index Name: root.fxc_idx4</a:t>
            </a:r>
          </a:p>
          <a:p>
            <a:pPr lvl="2"/>
            <a:r>
              <a:rPr lang="en-US" sz="1600" dirty="0"/>
              <a:t>        Index Keys: fxc_referral   (Serial, fragments: ALL)</a:t>
            </a:r>
          </a:p>
          <a:p>
            <a:pPr lvl="2"/>
            <a:r>
              <a:rPr lang="en-US" sz="1600" dirty="0"/>
              <a:t>        Lower Index Filter: informix.fmexcp.fxc_referral = 173225</a:t>
            </a:r>
          </a:p>
        </p:txBody>
      </p:sp>
    </p:spTree>
    <p:extLst>
      <p:ext uri="{BB962C8B-B14F-4D97-AF65-F5344CB8AC3E}">
        <p14:creationId xmlns:p14="http://schemas.microsoft.com/office/powerpoint/2010/main" val="14456556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646331"/>
          </a:xfrm>
          <a:prstGeom prst="rect">
            <a:avLst/>
          </a:prstGeom>
          <a:noFill/>
        </p:spPr>
        <p:txBody>
          <a:bodyPr wrap="square" rtlCol="0">
            <a:spAutoFit/>
          </a:bodyPr>
          <a:lstStyle/>
          <a:p>
            <a:pPr algn="ctr"/>
            <a:r>
              <a:rPr lang="en-US" sz="3600" dirty="0"/>
              <a:t>Methods for Improving SQL Performance</a:t>
            </a: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369332"/>
          </a:xfrm>
          <a:prstGeom prst="rect">
            <a:avLst/>
          </a:prstGeom>
          <a:noFill/>
        </p:spPr>
        <p:txBody>
          <a:bodyPr wrap="square" rtlCol="0">
            <a:spAutoFit/>
          </a:bodyPr>
          <a:lstStyle/>
          <a:p>
            <a:pPr algn="ctr"/>
            <a:r>
              <a:rPr lang="en-US" dirty="0"/>
              <a:t>	</a:t>
            </a:r>
          </a:p>
        </p:txBody>
      </p:sp>
      <p:sp>
        <p:nvSpPr>
          <p:cNvPr id="9" name="Rectangle 8">
            <a:extLst>
              <a:ext uri="{FF2B5EF4-FFF2-40B4-BE49-F238E27FC236}">
                <a16:creationId xmlns:a16="http://schemas.microsoft.com/office/drawing/2014/main" id="{C440F668-48EA-4B41-BA50-3A94B4302932}"/>
              </a:ext>
            </a:extLst>
          </p:cNvPr>
          <p:cNvSpPr/>
          <p:nvPr/>
        </p:nvSpPr>
        <p:spPr>
          <a:xfrm>
            <a:off x="468351" y="1360449"/>
            <a:ext cx="11530361" cy="4524315"/>
          </a:xfrm>
          <a:prstGeom prst="rect">
            <a:avLst/>
          </a:prstGeom>
        </p:spPr>
        <p:txBody>
          <a:bodyPr wrap="square">
            <a:spAutoFit/>
          </a:bodyPr>
          <a:lstStyle/>
          <a:p>
            <a:pPr lvl="2"/>
            <a:r>
              <a:rPr lang="en-US" dirty="0"/>
              <a:t> (6) Index Name: root.fxc_idx1</a:t>
            </a:r>
          </a:p>
          <a:p>
            <a:pPr lvl="2"/>
            <a:r>
              <a:rPr lang="en-US" dirty="0"/>
              <a:t>        Index Keys: fxc_manuno   (Serial, fragments: ALL)</a:t>
            </a:r>
          </a:p>
          <a:p>
            <a:pPr lvl="2"/>
            <a:r>
              <a:rPr lang="en-US" dirty="0"/>
              <a:t>        Lower Index Filter: informix.fmexcp.fxc_manuno = 1789</a:t>
            </a:r>
          </a:p>
          <a:p>
            <a:pPr lvl="2"/>
            <a:r>
              <a:rPr lang="en-US" dirty="0"/>
              <a:t>    (7) Index Name: root.fxc_idx2</a:t>
            </a:r>
          </a:p>
          <a:p>
            <a:pPr lvl="2"/>
            <a:r>
              <a:rPr lang="en-US" dirty="0"/>
              <a:t>        Index Keys: fxc_vendno   (Serial, fragments: ALL)</a:t>
            </a:r>
          </a:p>
          <a:p>
            <a:pPr lvl="2"/>
            <a:r>
              <a:rPr lang="en-US" dirty="0"/>
              <a:t>        Lower Index Filter: informix.fmexcp.fxc_vendno = 0</a:t>
            </a:r>
          </a:p>
          <a:p>
            <a:pPr lvl="2"/>
            <a:r>
              <a:rPr lang="en-US" dirty="0"/>
              <a:t>    (8) Index Name: root.fxc_idx9</a:t>
            </a:r>
          </a:p>
          <a:p>
            <a:pPr lvl="2"/>
            <a:r>
              <a:rPr lang="en-US" dirty="0"/>
              <a:t>        Index Keys: fxc_custtype   (Serial, fragments: ALL)</a:t>
            </a:r>
          </a:p>
          <a:p>
            <a:pPr lvl="2"/>
            <a:r>
              <a:rPr lang="en-US" dirty="0"/>
              <a:t>        Lower Index Filter: informix.fmexcp.fxc_custtype = 4510</a:t>
            </a:r>
          </a:p>
          <a:p>
            <a:pPr lvl="2"/>
            <a:r>
              <a:rPr lang="en-US" dirty="0"/>
              <a:t>    (9) Index Name: root.fxc_idx3</a:t>
            </a:r>
          </a:p>
          <a:p>
            <a:pPr lvl="2"/>
            <a:r>
              <a:rPr lang="en-US" dirty="0"/>
              <a:t>        Index Keys: fxc_custno   (Serial, fragments: ALL)</a:t>
            </a:r>
          </a:p>
          <a:p>
            <a:pPr lvl="2"/>
            <a:r>
              <a:rPr lang="en-US" dirty="0"/>
              <a:t>        Lower Index Filter: informix.fmexcp.fxc_custno = 34514112</a:t>
            </a:r>
          </a:p>
          <a:p>
            <a:pPr lvl="2"/>
            <a:r>
              <a:rPr lang="en-US" dirty="0"/>
              <a:t>    (10) Index Name: root.fxc_idx7</a:t>
            </a:r>
          </a:p>
          <a:p>
            <a:pPr lvl="2"/>
            <a:r>
              <a:rPr lang="en-US" dirty="0"/>
              <a:t>        Index Keys: fxc_agency   (Serial, fragments: ALL)</a:t>
            </a:r>
          </a:p>
          <a:p>
            <a:pPr lvl="2"/>
            <a:r>
              <a:rPr lang="en-US" dirty="0"/>
              <a:t>        Lower Index Filter: informix.fmexcp.fxc_agency = 0</a:t>
            </a:r>
          </a:p>
          <a:p>
            <a:pPr lvl="2"/>
            <a:r>
              <a:rPr lang="en-US" dirty="0"/>
              <a:t>        PostIndex Filter:informix.fmexcp.fxc_agencyloc = 0</a:t>
            </a:r>
          </a:p>
        </p:txBody>
      </p:sp>
    </p:spTree>
    <p:extLst>
      <p:ext uri="{BB962C8B-B14F-4D97-AF65-F5344CB8AC3E}">
        <p14:creationId xmlns:p14="http://schemas.microsoft.com/office/powerpoint/2010/main" val="35864496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Methods for Improving SQL Performance</a:t>
            </a:r>
            <a:r>
              <a:rPr lang="en-US" dirty="0"/>
              <a:t>	</a:t>
            </a:r>
          </a:p>
        </p:txBody>
      </p:sp>
      <p:sp>
        <p:nvSpPr>
          <p:cNvPr id="9" name="Rectangle 8">
            <a:extLst>
              <a:ext uri="{FF2B5EF4-FFF2-40B4-BE49-F238E27FC236}">
                <a16:creationId xmlns:a16="http://schemas.microsoft.com/office/drawing/2014/main" id="{60D97630-E730-409C-90B2-4AA6AD8ADB20}"/>
              </a:ext>
            </a:extLst>
          </p:cNvPr>
          <p:cNvSpPr/>
          <p:nvPr/>
        </p:nvSpPr>
        <p:spPr>
          <a:xfrm>
            <a:off x="228599" y="1287024"/>
            <a:ext cx="11297654" cy="3785652"/>
          </a:xfrm>
          <a:prstGeom prst="rect">
            <a:avLst/>
          </a:prstGeom>
        </p:spPr>
        <p:txBody>
          <a:bodyPr wrap="square">
            <a:spAutoFit/>
          </a:bodyPr>
          <a:lstStyle/>
          <a:p>
            <a:pPr lvl="2"/>
            <a:r>
              <a:rPr lang="en-US" sz="2000" dirty="0"/>
              <a:t>Query statistics:</a:t>
            </a:r>
          </a:p>
          <a:p>
            <a:pPr lvl="2"/>
            <a:r>
              <a:rPr lang="en-US" sz="2000" dirty="0"/>
              <a:t>-----------------</a:t>
            </a:r>
          </a:p>
          <a:p>
            <a:pPr lvl="2"/>
            <a:endParaRPr lang="en-US" sz="2000" dirty="0"/>
          </a:p>
          <a:p>
            <a:pPr lvl="2"/>
            <a:r>
              <a:rPr lang="en-US" sz="2000" dirty="0"/>
              <a:t>  Table map :</a:t>
            </a:r>
          </a:p>
          <a:p>
            <a:pPr lvl="2"/>
            <a:r>
              <a:rPr lang="en-US" sz="2000" dirty="0"/>
              <a:t>  ----------------------------</a:t>
            </a:r>
          </a:p>
          <a:p>
            <a:pPr lvl="2"/>
            <a:r>
              <a:rPr lang="en-US" sz="2000" dirty="0"/>
              <a:t>  Internal name     Table name</a:t>
            </a:r>
          </a:p>
          <a:p>
            <a:pPr lvl="2"/>
            <a:r>
              <a:rPr lang="en-US" sz="2000" dirty="0"/>
              <a:t>  ----------------------------</a:t>
            </a:r>
          </a:p>
          <a:p>
            <a:pPr lvl="2"/>
            <a:r>
              <a:rPr lang="en-US" sz="2000" dirty="0"/>
              <a:t>  t1                fmexcp</a:t>
            </a:r>
          </a:p>
          <a:p>
            <a:pPr lvl="2"/>
            <a:endParaRPr lang="en-US" sz="2000" dirty="0"/>
          </a:p>
          <a:p>
            <a:pPr lvl="2"/>
            <a:r>
              <a:rPr lang="en-US" sz="2000" dirty="0"/>
              <a:t>  type     table  rows_prod  est_rows  rows_scan  time       est_cost</a:t>
            </a:r>
          </a:p>
          <a:p>
            <a:pPr lvl="2"/>
            <a:r>
              <a:rPr lang="en-US" sz="2000" dirty="0"/>
              <a:t>  -------------------------------------------------------------------</a:t>
            </a:r>
          </a:p>
          <a:p>
            <a:pPr lvl="2"/>
            <a:r>
              <a:rPr lang="en-US" sz="2000" dirty="0"/>
              <a:t>  </a:t>
            </a:r>
            <a:r>
              <a:rPr lang="en-US" sz="2000" b="1" dirty="0"/>
              <a:t>scan       t1            4979         1445          4979       00:00.02   1167</a:t>
            </a:r>
          </a:p>
        </p:txBody>
      </p:sp>
    </p:spTree>
    <p:extLst>
      <p:ext uri="{BB962C8B-B14F-4D97-AF65-F5344CB8AC3E}">
        <p14:creationId xmlns:p14="http://schemas.microsoft.com/office/powerpoint/2010/main" val="17780641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Utilize PDQ Priority	</a:t>
            </a:r>
          </a:p>
        </p:txBody>
      </p:sp>
      <p:sp>
        <p:nvSpPr>
          <p:cNvPr id="9" name="Rectangle 8">
            <a:extLst>
              <a:ext uri="{FF2B5EF4-FFF2-40B4-BE49-F238E27FC236}">
                <a16:creationId xmlns:a16="http://schemas.microsoft.com/office/drawing/2014/main" id="{2FFA44E2-4082-4BF9-B572-42CEF79045C6}"/>
              </a:ext>
            </a:extLst>
          </p:cNvPr>
          <p:cNvSpPr/>
          <p:nvPr/>
        </p:nvSpPr>
        <p:spPr>
          <a:xfrm>
            <a:off x="583579" y="1595420"/>
            <a:ext cx="10924479" cy="4531690"/>
          </a:xfrm>
          <a:prstGeom prst="rect">
            <a:avLst/>
          </a:prstGeom>
        </p:spPr>
        <p:txBody>
          <a:bodyPr wrap="square">
            <a:spAutoFit/>
          </a:bodyPr>
          <a:lstStyle/>
          <a:p>
            <a:pPr>
              <a:lnSpc>
                <a:spcPct val="80000"/>
              </a:lnSpc>
              <a:buFont typeface="Arial" panose="020B0604020202020204" pitchFamily="34" charset="0"/>
              <a:buNone/>
            </a:pPr>
            <a:r>
              <a:rPr lang="en-US" altLang="en-US" sz="2400" b="1" dirty="0"/>
              <a:t>SET PDQPRIORITY 100;</a:t>
            </a:r>
          </a:p>
          <a:p>
            <a:pPr>
              <a:lnSpc>
                <a:spcPct val="80000"/>
              </a:lnSpc>
              <a:buFont typeface="Arial" panose="020B0604020202020204" pitchFamily="34" charset="0"/>
              <a:buNone/>
            </a:pPr>
            <a:endParaRPr lang="en-US" altLang="en-US" sz="2400" dirty="0"/>
          </a:p>
          <a:p>
            <a:pPr>
              <a:lnSpc>
                <a:spcPct val="80000"/>
              </a:lnSpc>
              <a:buFont typeface="Arial" panose="020B0604020202020204" pitchFamily="34" charset="0"/>
              <a:buNone/>
            </a:pPr>
            <a:r>
              <a:rPr lang="en-US" altLang="en-US" sz="2400" dirty="0"/>
              <a:t>SELECT accnt, pc, cntrl_wd, mfree, uauto, salestype</a:t>
            </a:r>
          </a:p>
          <a:p>
            <a:pPr>
              <a:lnSpc>
                <a:spcPct val="80000"/>
              </a:lnSpc>
              <a:buFont typeface="Arial" panose="020B0604020202020204" pitchFamily="34" charset="0"/>
              <a:buNone/>
            </a:pPr>
            <a:r>
              <a:rPr lang="en-US" altLang="en-US" sz="2400" dirty="0"/>
              <a:t>FROM vid_tran</a:t>
            </a:r>
          </a:p>
          <a:p>
            <a:pPr>
              <a:lnSpc>
                <a:spcPct val="80000"/>
              </a:lnSpc>
              <a:buFont typeface="Arial" panose="020B0604020202020204" pitchFamily="34" charset="0"/>
              <a:buNone/>
            </a:pPr>
            <a:r>
              <a:rPr lang="en-US" altLang="en-US" sz="2400" dirty="0"/>
              <a:t>WHERE substr(accnt,11,1) = '7'</a:t>
            </a:r>
          </a:p>
          <a:p>
            <a:pPr>
              <a:lnSpc>
                <a:spcPct val="80000"/>
              </a:lnSpc>
              <a:buFont typeface="Arial" panose="020B0604020202020204" pitchFamily="34" charset="0"/>
              <a:buNone/>
            </a:pPr>
            <a:r>
              <a:rPr lang="en-US" altLang="en-US" sz="2400" dirty="0"/>
              <a:t>AND (magz &lt;&gt; '' OR magz IS NOT NULL)</a:t>
            </a:r>
          </a:p>
          <a:p>
            <a:pPr>
              <a:lnSpc>
                <a:spcPct val="80000"/>
              </a:lnSpc>
              <a:buFont typeface="Arial" panose="020B0604020202020204" pitchFamily="34" charset="0"/>
              <a:buNone/>
            </a:pPr>
            <a:r>
              <a:rPr lang="en-US" altLang="en-US" sz="2400" dirty="0"/>
              <a:t>AND (pc LIKE 'BV1%' OR pc LIKE 'DA2%' </a:t>
            </a:r>
          </a:p>
          <a:p>
            <a:pPr>
              <a:lnSpc>
                <a:spcPct val="80000"/>
              </a:lnSpc>
              <a:buFont typeface="Arial" panose="020B0604020202020204" pitchFamily="34" charset="0"/>
              <a:buNone/>
            </a:pPr>
            <a:r>
              <a:rPr lang="en-US" altLang="en-US" sz="2400" dirty="0"/>
              <a:t>         OR pc LIKE 'DVM%' )</a:t>
            </a:r>
          </a:p>
          <a:p>
            <a:pPr>
              <a:lnSpc>
                <a:spcPct val="80000"/>
              </a:lnSpc>
              <a:buFont typeface="Arial" panose="020B0604020202020204" pitchFamily="34" charset="0"/>
              <a:buNone/>
            </a:pPr>
            <a:r>
              <a:rPr lang="en-US" altLang="en-US" sz="2400" dirty="0"/>
              <a:t>AND (cntrl_wd BETWEEN 118530 AND 119335)</a:t>
            </a:r>
          </a:p>
          <a:p>
            <a:pPr>
              <a:lnSpc>
                <a:spcPct val="80000"/>
              </a:lnSpc>
              <a:buFont typeface="Arial" panose="020B0604020202020204" pitchFamily="34" charset="0"/>
              <a:buNone/>
            </a:pPr>
            <a:endParaRPr lang="en-US" altLang="en-US" sz="2400" dirty="0"/>
          </a:p>
          <a:p>
            <a:pPr>
              <a:lnSpc>
                <a:spcPct val="80000"/>
              </a:lnSpc>
              <a:buFont typeface="Arial" panose="020B0604020202020204" pitchFamily="34" charset="0"/>
              <a:buNone/>
            </a:pPr>
            <a:endParaRPr lang="en-US" altLang="en-US" sz="2400" dirty="0"/>
          </a:p>
          <a:p>
            <a:pPr>
              <a:lnSpc>
                <a:spcPct val="80000"/>
              </a:lnSpc>
              <a:buFont typeface="Arial" panose="020B0604020202020204" pitchFamily="34" charset="0"/>
              <a:buNone/>
            </a:pPr>
            <a:r>
              <a:rPr lang="en-US" altLang="en-US" sz="2400" dirty="0"/>
              <a:t>Estimated Cost: 2485223</a:t>
            </a:r>
          </a:p>
          <a:p>
            <a:pPr>
              <a:lnSpc>
                <a:spcPct val="80000"/>
              </a:lnSpc>
              <a:buFont typeface="Arial" panose="020B0604020202020204" pitchFamily="34" charset="0"/>
              <a:buNone/>
            </a:pPr>
            <a:r>
              <a:rPr lang="en-US" altLang="en-US" sz="2400" dirty="0"/>
              <a:t>Estimated # of Rows Returned: 6067559</a:t>
            </a:r>
          </a:p>
          <a:p>
            <a:pPr>
              <a:lnSpc>
                <a:spcPct val="80000"/>
              </a:lnSpc>
              <a:buFont typeface="Arial" panose="020B0604020202020204" pitchFamily="34" charset="0"/>
              <a:buNone/>
            </a:pPr>
            <a:endParaRPr lang="en-US" altLang="en-US" sz="2400" dirty="0"/>
          </a:p>
          <a:p>
            <a:pPr>
              <a:lnSpc>
                <a:spcPct val="80000"/>
              </a:lnSpc>
              <a:buFont typeface="Arial" panose="020B0604020202020204" pitchFamily="34" charset="0"/>
              <a:buNone/>
            </a:pPr>
            <a:r>
              <a:rPr lang="en-US" altLang="en-US" sz="2400" dirty="0"/>
              <a:t>Maximum Threads: 3</a:t>
            </a:r>
          </a:p>
        </p:txBody>
      </p:sp>
    </p:spTree>
    <p:extLst>
      <p:ext uri="{BB962C8B-B14F-4D97-AF65-F5344CB8AC3E}">
        <p14:creationId xmlns:p14="http://schemas.microsoft.com/office/powerpoint/2010/main" val="22161212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Utilize DS_NONPDQ_QUERY_MEM</a:t>
            </a:r>
            <a:r>
              <a:rPr lang="en-US" dirty="0"/>
              <a:t>	</a:t>
            </a:r>
          </a:p>
        </p:txBody>
      </p:sp>
      <p:sp>
        <p:nvSpPr>
          <p:cNvPr id="9" name="Rectangle 8">
            <a:extLst>
              <a:ext uri="{FF2B5EF4-FFF2-40B4-BE49-F238E27FC236}">
                <a16:creationId xmlns:a16="http://schemas.microsoft.com/office/drawing/2014/main" id="{3A71BEB9-D4DD-42EF-AED5-EA9CAF272AC5}"/>
              </a:ext>
            </a:extLst>
          </p:cNvPr>
          <p:cNvSpPr/>
          <p:nvPr/>
        </p:nvSpPr>
        <p:spPr>
          <a:xfrm>
            <a:off x="228599" y="1248937"/>
            <a:ext cx="11792416" cy="5218608"/>
          </a:xfrm>
          <a:prstGeom prst="rect">
            <a:avLst/>
          </a:prstGeom>
        </p:spPr>
        <p:txBody>
          <a:bodyPr wrap="square">
            <a:spAutoFit/>
          </a:bodyPr>
          <a:lstStyle/>
          <a:p>
            <a:pPr>
              <a:lnSpc>
                <a:spcPct val="80000"/>
              </a:lnSpc>
              <a:buFont typeface="Arial" panose="020B0604020202020204" pitchFamily="34" charset="0"/>
              <a:buNone/>
            </a:pPr>
            <a:r>
              <a:rPr lang="en-US" altLang="en-US" sz="1600" b="1" dirty="0"/>
              <a:t>DS_NONPDQ_QUERY_MEM = 50,000</a:t>
            </a:r>
          </a:p>
          <a:p>
            <a:pPr>
              <a:lnSpc>
                <a:spcPct val="80000"/>
              </a:lnSpc>
            </a:pPr>
            <a:endParaRPr lang="en-US" altLang="en-US" sz="1600" b="1" dirty="0"/>
          </a:p>
          <a:p>
            <a:pPr>
              <a:lnSpc>
                <a:spcPct val="80000"/>
              </a:lnSpc>
              <a:buFont typeface="Arial" panose="020B0604020202020204" pitchFamily="34" charset="0"/>
              <a:buNone/>
            </a:pPr>
            <a:r>
              <a:rPr lang="en-US" altLang="en-US" sz="1600" dirty="0"/>
              <a:t>session                                      #RSAM    total      used       dynamic</a:t>
            </a:r>
          </a:p>
          <a:p>
            <a:pPr>
              <a:lnSpc>
                <a:spcPct val="80000"/>
              </a:lnSpc>
              <a:buFont typeface="Arial" panose="020B0604020202020204" pitchFamily="34" charset="0"/>
              <a:buNone/>
            </a:pPr>
            <a:r>
              <a:rPr lang="en-US" altLang="en-US" sz="1600" dirty="0"/>
              <a:t>id       user     tty      pid      hostname threads  memory         explain</a:t>
            </a:r>
          </a:p>
          <a:p>
            <a:pPr>
              <a:lnSpc>
                <a:spcPct val="80000"/>
              </a:lnSpc>
              <a:buFont typeface="Arial" panose="020B0604020202020204" pitchFamily="34" charset="0"/>
              <a:buNone/>
            </a:pPr>
            <a:r>
              <a:rPr lang="en-US" altLang="en-US" sz="1600" dirty="0"/>
              <a:t>324499   indprod  -        27952    prodtu   1        2367488    2328592    off</a:t>
            </a:r>
          </a:p>
          <a:p>
            <a:pPr>
              <a:lnSpc>
                <a:spcPct val="80000"/>
              </a:lnSpc>
            </a:pPr>
            <a:endParaRPr lang="en-US" altLang="en-US" sz="1600" dirty="0"/>
          </a:p>
          <a:p>
            <a:pPr>
              <a:lnSpc>
                <a:spcPct val="80000"/>
              </a:lnSpc>
              <a:buFont typeface="Arial" panose="020B0604020202020204" pitchFamily="34" charset="0"/>
              <a:buNone/>
            </a:pPr>
            <a:r>
              <a:rPr lang="en-US" altLang="en-US" sz="1600" dirty="0"/>
              <a:t>tid      name     rstcb            flags    curstk   status</a:t>
            </a:r>
          </a:p>
          <a:p>
            <a:pPr>
              <a:lnSpc>
                <a:spcPct val="80000"/>
              </a:lnSpc>
              <a:buFont typeface="Arial" panose="020B0604020202020204" pitchFamily="34" charset="0"/>
              <a:buNone/>
            </a:pPr>
            <a:r>
              <a:rPr lang="en-US" altLang="en-US" sz="1600" dirty="0"/>
              <a:t>25339601 sqlexec  c0000002b2c9ac18 ---PR--  1842583336 sleeping(Forever)</a:t>
            </a:r>
          </a:p>
          <a:p>
            <a:pPr>
              <a:lnSpc>
                <a:spcPct val="80000"/>
              </a:lnSpc>
            </a:pPr>
            <a:endParaRPr lang="en-US" altLang="en-US" sz="1600" dirty="0"/>
          </a:p>
          <a:p>
            <a:pPr>
              <a:lnSpc>
                <a:spcPct val="80000"/>
              </a:lnSpc>
              <a:buFont typeface="Arial" panose="020B0604020202020204" pitchFamily="34" charset="0"/>
              <a:buNone/>
            </a:pPr>
            <a:r>
              <a:rPr lang="en-US" altLang="en-US" sz="1600" dirty="0"/>
              <a:t>Memory pools    count 2</a:t>
            </a:r>
          </a:p>
          <a:p>
            <a:pPr>
              <a:lnSpc>
                <a:spcPct val="80000"/>
              </a:lnSpc>
              <a:buFont typeface="Arial" panose="020B0604020202020204" pitchFamily="34" charset="0"/>
              <a:buNone/>
            </a:pPr>
            <a:r>
              <a:rPr lang="en-US" altLang="en-US" sz="1600" dirty="0"/>
              <a:t>name         class addr              totalsize  freesize   #allocfrag #freefrag</a:t>
            </a:r>
          </a:p>
          <a:p>
            <a:pPr>
              <a:lnSpc>
                <a:spcPct val="80000"/>
              </a:lnSpc>
              <a:buFont typeface="Arial" panose="020B0604020202020204" pitchFamily="34" charset="0"/>
              <a:buNone/>
            </a:pPr>
            <a:r>
              <a:rPr lang="en-US" altLang="en-US" sz="1600" dirty="0"/>
              <a:t>324499       V     c0000002b60be040 2306048    34848      4315       157</a:t>
            </a:r>
          </a:p>
          <a:p>
            <a:pPr>
              <a:lnSpc>
                <a:spcPct val="80000"/>
              </a:lnSpc>
              <a:buFont typeface="Arial" panose="020B0604020202020204" pitchFamily="34" charset="0"/>
              <a:buNone/>
            </a:pPr>
            <a:r>
              <a:rPr lang="en-US" altLang="en-US" sz="1600" dirty="0"/>
              <a:t>324499_SORT  V     c0000002b59a3040 61440      4048       7          1</a:t>
            </a:r>
          </a:p>
          <a:p>
            <a:pPr>
              <a:lnSpc>
                <a:spcPct val="80000"/>
              </a:lnSpc>
            </a:pPr>
            <a:endParaRPr lang="en-US" altLang="en-US" sz="1600" dirty="0"/>
          </a:p>
          <a:p>
            <a:pPr>
              <a:lnSpc>
                <a:spcPct val="80000"/>
              </a:lnSpc>
              <a:buFont typeface="Arial" panose="020B0604020202020204" pitchFamily="34" charset="0"/>
              <a:buNone/>
            </a:pPr>
            <a:r>
              <a:rPr lang="en-US" altLang="en-US" sz="1600" dirty="0"/>
              <a:t>name           free       used           name           free       used</a:t>
            </a:r>
          </a:p>
          <a:p>
            <a:pPr>
              <a:lnSpc>
                <a:spcPct val="80000"/>
              </a:lnSpc>
              <a:buFont typeface="Arial" panose="020B0604020202020204" pitchFamily="34" charset="0"/>
              <a:buNone/>
            </a:pPr>
            <a:r>
              <a:rPr lang="en-US" altLang="en-US" sz="1600" dirty="0"/>
              <a:t>sort           0          34144          sqscb          0          41344</a:t>
            </a:r>
          </a:p>
          <a:p>
            <a:pPr>
              <a:lnSpc>
                <a:spcPct val="80000"/>
              </a:lnSpc>
              <a:buFont typeface="Arial" panose="020B0604020202020204" pitchFamily="34" charset="0"/>
              <a:buNone/>
            </a:pPr>
            <a:r>
              <a:rPr lang="en-US" altLang="en-US" sz="1600" dirty="0"/>
              <a:t>sql            0          80             </a:t>
            </a:r>
            <a:r>
              <a:rPr lang="en-US" altLang="en-US" sz="1600" b="1" dirty="0"/>
              <a:t>srtmembuf      0          20384</a:t>
            </a:r>
          </a:p>
          <a:p>
            <a:pPr>
              <a:lnSpc>
                <a:spcPct val="80000"/>
              </a:lnSpc>
              <a:buFont typeface="Arial" panose="020B0604020202020204" pitchFamily="34" charset="0"/>
              <a:buNone/>
            </a:pPr>
            <a:r>
              <a:rPr lang="en-US" altLang="en-US" sz="1600" dirty="0"/>
              <a:t>sqscb info</a:t>
            </a:r>
          </a:p>
          <a:p>
            <a:pPr>
              <a:lnSpc>
                <a:spcPct val="80000"/>
              </a:lnSpc>
              <a:buFont typeface="Arial" panose="020B0604020202020204" pitchFamily="34" charset="0"/>
              <a:buNone/>
            </a:pPr>
            <a:r>
              <a:rPr lang="en-US" altLang="en-US" sz="1600" dirty="0"/>
              <a:t>scb              sqscb            optofc   pdqpriority sqlstats optcompind  directives</a:t>
            </a:r>
          </a:p>
          <a:p>
            <a:pPr>
              <a:lnSpc>
                <a:spcPct val="80000"/>
              </a:lnSpc>
              <a:buFont typeface="Arial" panose="020B0604020202020204" pitchFamily="34" charset="0"/>
              <a:buNone/>
            </a:pPr>
            <a:r>
              <a:rPr lang="en-US" altLang="en-US" sz="1600" dirty="0"/>
              <a:t>c0000002b5be61d0 c0000002cb9d7030 0        0           0        0           1</a:t>
            </a:r>
          </a:p>
          <a:p>
            <a:pPr>
              <a:lnSpc>
                <a:spcPct val="80000"/>
              </a:lnSpc>
              <a:buFont typeface="Arial" panose="020B0604020202020204" pitchFamily="34" charset="0"/>
              <a:buNone/>
            </a:pPr>
            <a:r>
              <a:rPr lang="en-US" altLang="en-US" sz="1600" dirty="0"/>
              <a:t>Sess  SQL            Current            Iso Lock       SQL  ISAM F.E.</a:t>
            </a:r>
          </a:p>
          <a:p>
            <a:pPr>
              <a:lnSpc>
                <a:spcPct val="80000"/>
              </a:lnSpc>
              <a:buFont typeface="Arial" panose="020B0604020202020204" pitchFamily="34" charset="0"/>
              <a:buNone/>
            </a:pPr>
            <a:r>
              <a:rPr lang="en-US" altLang="en-US" sz="1600" dirty="0"/>
              <a:t>Id    Stmt type      Database           Lvl Mode       ERR   Vers Explain</a:t>
            </a:r>
          </a:p>
          <a:p>
            <a:pPr>
              <a:lnSpc>
                <a:spcPct val="80000"/>
              </a:lnSpc>
              <a:buFont typeface="Arial" panose="020B0604020202020204" pitchFamily="34" charset="0"/>
              <a:buNone/>
            </a:pPr>
            <a:r>
              <a:rPr lang="en-US" altLang="en-US" sz="1600" dirty="0"/>
              <a:t>324499 SELECT         elstest            CR  Wait 600   0    0    9.03 Off</a:t>
            </a:r>
          </a:p>
          <a:p>
            <a:pPr>
              <a:lnSpc>
                <a:spcPct val="80000"/>
              </a:lnSpc>
            </a:pPr>
            <a:endParaRPr lang="en-US" altLang="en-US" sz="1600" dirty="0"/>
          </a:p>
          <a:p>
            <a:pPr>
              <a:lnSpc>
                <a:spcPct val="80000"/>
              </a:lnSpc>
              <a:buFont typeface="Arial" panose="020B0604020202020204" pitchFamily="34" charset="0"/>
              <a:buNone/>
            </a:pPr>
            <a:r>
              <a:rPr lang="en-US" altLang="en-US" sz="1600" dirty="0"/>
              <a:t>	Current SQL statement :</a:t>
            </a:r>
          </a:p>
          <a:p>
            <a:pPr>
              <a:lnSpc>
                <a:spcPct val="80000"/>
              </a:lnSpc>
              <a:buFont typeface="Arial" panose="020B0604020202020204" pitchFamily="34" charset="0"/>
              <a:buNone/>
            </a:pPr>
            <a:r>
              <a:rPr lang="en-US" altLang="en-US" sz="1600" dirty="0"/>
              <a:t> 	 select  unique b.* from tmp_fids a, name_init b where a.fid = b.fid</a:t>
            </a:r>
          </a:p>
        </p:txBody>
      </p:sp>
    </p:spTree>
    <p:extLst>
      <p:ext uri="{BB962C8B-B14F-4D97-AF65-F5344CB8AC3E}">
        <p14:creationId xmlns:p14="http://schemas.microsoft.com/office/powerpoint/2010/main" val="22684898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646331"/>
          </a:xfrm>
          <a:prstGeom prst="rect">
            <a:avLst/>
          </a:prstGeom>
          <a:noFill/>
        </p:spPr>
        <p:txBody>
          <a:bodyPr wrap="square" rtlCol="0">
            <a:spAutoFit/>
          </a:bodyPr>
          <a:lstStyle/>
          <a:p>
            <a:pPr algn="ctr"/>
            <a:r>
              <a:rPr lang="en-US" sz="3600" dirty="0"/>
              <a:t>Utilize DS_NONPDQ_QUERY_MEM</a:t>
            </a: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369332"/>
          </a:xfrm>
          <a:prstGeom prst="rect">
            <a:avLst/>
          </a:prstGeom>
          <a:noFill/>
        </p:spPr>
        <p:txBody>
          <a:bodyPr wrap="square" rtlCol="0">
            <a:spAutoFit/>
          </a:bodyPr>
          <a:lstStyle/>
          <a:p>
            <a:pPr algn="ctr"/>
            <a:r>
              <a:rPr lang="en-US" dirty="0"/>
              <a:t>	</a:t>
            </a:r>
          </a:p>
        </p:txBody>
      </p:sp>
      <p:sp>
        <p:nvSpPr>
          <p:cNvPr id="9" name="Rectangle 8">
            <a:extLst>
              <a:ext uri="{FF2B5EF4-FFF2-40B4-BE49-F238E27FC236}">
                <a16:creationId xmlns:a16="http://schemas.microsoft.com/office/drawing/2014/main" id="{959FB32D-DD4A-481B-8D01-8A5E8AE936A0}"/>
              </a:ext>
            </a:extLst>
          </p:cNvPr>
          <p:cNvSpPr/>
          <p:nvPr/>
        </p:nvSpPr>
        <p:spPr>
          <a:xfrm>
            <a:off x="228599" y="1349298"/>
            <a:ext cx="11747811" cy="4824654"/>
          </a:xfrm>
          <a:prstGeom prst="rect">
            <a:avLst/>
          </a:prstGeom>
        </p:spPr>
        <p:txBody>
          <a:bodyPr wrap="square">
            <a:spAutoFit/>
          </a:bodyPr>
          <a:lstStyle/>
          <a:p>
            <a:pPr>
              <a:lnSpc>
                <a:spcPct val="80000"/>
              </a:lnSpc>
              <a:buFont typeface="Arial" panose="020B0604020202020204" pitchFamily="34" charset="0"/>
              <a:buNone/>
            </a:pPr>
            <a:r>
              <a:rPr lang="en-US" altLang="en-US" sz="1600" b="1" dirty="0"/>
              <a:t>DS_NONPDQ_QUERY_MEM   500,000</a:t>
            </a:r>
          </a:p>
          <a:p>
            <a:pPr>
              <a:lnSpc>
                <a:spcPct val="80000"/>
              </a:lnSpc>
            </a:pPr>
            <a:endParaRPr lang="en-US" altLang="en-US" sz="1600" b="1" dirty="0"/>
          </a:p>
          <a:p>
            <a:pPr>
              <a:lnSpc>
                <a:spcPct val="80000"/>
              </a:lnSpc>
              <a:buFont typeface="Arial" panose="020B0604020202020204" pitchFamily="34" charset="0"/>
              <a:buNone/>
            </a:pPr>
            <a:r>
              <a:rPr lang="en-US" altLang="en-US" sz="1600" dirty="0"/>
              <a:t>session                                      #RSAM    total      used       dynamic</a:t>
            </a:r>
          </a:p>
          <a:p>
            <a:pPr>
              <a:lnSpc>
                <a:spcPct val="80000"/>
              </a:lnSpc>
              <a:buFont typeface="Arial" panose="020B0604020202020204" pitchFamily="34" charset="0"/>
              <a:buNone/>
            </a:pPr>
            <a:r>
              <a:rPr lang="en-US" altLang="en-US" sz="1600" dirty="0"/>
              <a:t>id       user     tty      pid      hostname threads  memory         explain</a:t>
            </a:r>
          </a:p>
          <a:p>
            <a:pPr>
              <a:lnSpc>
                <a:spcPct val="80000"/>
              </a:lnSpc>
              <a:buFont typeface="Arial" panose="020B0604020202020204" pitchFamily="34" charset="0"/>
              <a:buNone/>
            </a:pPr>
            <a:r>
              <a:rPr lang="en-US" altLang="en-US" sz="1600" dirty="0"/>
              <a:t>16354    vijays   -        16777    prodtu   1        2490368    2458128    off</a:t>
            </a:r>
          </a:p>
          <a:p>
            <a:pPr>
              <a:lnSpc>
                <a:spcPct val="80000"/>
              </a:lnSpc>
            </a:pPr>
            <a:endParaRPr lang="en-US" altLang="en-US" sz="1600" dirty="0"/>
          </a:p>
          <a:p>
            <a:pPr>
              <a:lnSpc>
                <a:spcPct val="80000"/>
              </a:lnSpc>
              <a:buFont typeface="Arial" panose="020B0604020202020204" pitchFamily="34" charset="0"/>
              <a:buNone/>
            </a:pPr>
            <a:r>
              <a:rPr lang="en-US" altLang="en-US" sz="1600" dirty="0"/>
              <a:t>Memory pools    count 2</a:t>
            </a:r>
          </a:p>
          <a:p>
            <a:pPr>
              <a:lnSpc>
                <a:spcPct val="80000"/>
              </a:lnSpc>
              <a:buFont typeface="Arial" panose="020B0604020202020204" pitchFamily="34" charset="0"/>
              <a:buNone/>
            </a:pPr>
            <a:r>
              <a:rPr lang="en-US" altLang="en-US" sz="1600" dirty="0"/>
              <a:t>name         class addr              totalsize  freesize   #allocfrag #freefrag</a:t>
            </a:r>
          </a:p>
          <a:p>
            <a:pPr>
              <a:lnSpc>
                <a:spcPct val="80000"/>
              </a:lnSpc>
              <a:buFont typeface="Arial" panose="020B0604020202020204" pitchFamily="34" charset="0"/>
              <a:buNone/>
            </a:pPr>
            <a:r>
              <a:rPr lang="en-US" altLang="en-US" sz="1600" dirty="0"/>
              <a:t>16354        V     c0000001a12a4040 2244608    27536      4211       82</a:t>
            </a:r>
          </a:p>
          <a:p>
            <a:pPr>
              <a:lnSpc>
                <a:spcPct val="80000"/>
              </a:lnSpc>
              <a:buFont typeface="Arial" panose="020B0604020202020204" pitchFamily="34" charset="0"/>
              <a:buNone/>
            </a:pPr>
            <a:r>
              <a:rPr lang="en-US" altLang="en-US" sz="1600" dirty="0"/>
              <a:t>16354_SORT_  V     c0000001b3df5040 245760     4704       7          2</a:t>
            </a:r>
          </a:p>
          <a:p>
            <a:pPr>
              <a:lnSpc>
                <a:spcPct val="80000"/>
              </a:lnSpc>
            </a:pPr>
            <a:endParaRPr lang="en-US" altLang="en-US" sz="1600" dirty="0"/>
          </a:p>
          <a:p>
            <a:pPr>
              <a:lnSpc>
                <a:spcPct val="80000"/>
              </a:lnSpc>
              <a:buFont typeface="Arial" panose="020B0604020202020204" pitchFamily="34" charset="0"/>
              <a:buNone/>
            </a:pPr>
            <a:r>
              <a:rPr lang="en-US" altLang="en-US" sz="1600" dirty="0"/>
              <a:t>name           free       used           name           free       used</a:t>
            </a:r>
          </a:p>
          <a:p>
            <a:pPr>
              <a:lnSpc>
                <a:spcPct val="80000"/>
              </a:lnSpc>
              <a:buFont typeface="Arial" panose="020B0604020202020204" pitchFamily="34" charset="0"/>
              <a:buNone/>
            </a:pPr>
            <a:r>
              <a:rPr lang="en-US" altLang="en-US" sz="1600" dirty="0"/>
              <a:t>sort           0          34128          sqscb          0          56080</a:t>
            </a:r>
          </a:p>
          <a:p>
            <a:pPr>
              <a:lnSpc>
                <a:spcPct val="80000"/>
              </a:lnSpc>
              <a:buFont typeface="Arial" panose="020B0604020202020204" pitchFamily="34" charset="0"/>
              <a:buNone/>
            </a:pPr>
            <a:r>
              <a:rPr lang="en-US" altLang="en-US" sz="1600" dirty="0"/>
              <a:t>sql            0          80             </a:t>
            </a:r>
            <a:r>
              <a:rPr lang="en-US" altLang="en-US" sz="1600" b="1" dirty="0"/>
              <a:t>srtmembuf      0          204064	             (vs 20384 with 50,000 DS_NONPDQ_QUERY_MEM)</a:t>
            </a:r>
          </a:p>
          <a:p>
            <a:pPr>
              <a:lnSpc>
                <a:spcPct val="80000"/>
              </a:lnSpc>
            </a:pPr>
            <a:endParaRPr lang="en-US" altLang="en-US" sz="1600" dirty="0"/>
          </a:p>
          <a:p>
            <a:pPr>
              <a:lnSpc>
                <a:spcPct val="80000"/>
              </a:lnSpc>
              <a:buFont typeface="Arial" panose="020B0604020202020204" pitchFamily="34" charset="0"/>
              <a:buNone/>
            </a:pPr>
            <a:r>
              <a:rPr lang="en-US" altLang="en-US" sz="1600" dirty="0"/>
              <a:t>sqscb info</a:t>
            </a:r>
          </a:p>
          <a:p>
            <a:pPr>
              <a:lnSpc>
                <a:spcPct val="80000"/>
              </a:lnSpc>
              <a:buFont typeface="Arial" panose="020B0604020202020204" pitchFamily="34" charset="0"/>
              <a:buNone/>
            </a:pPr>
            <a:r>
              <a:rPr lang="en-US" altLang="en-US" sz="1600" dirty="0"/>
              <a:t>scb              sqscb            optofc   pdqpriority sqlstats optcompind  directives</a:t>
            </a:r>
          </a:p>
          <a:p>
            <a:pPr>
              <a:lnSpc>
                <a:spcPct val="80000"/>
              </a:lnSpc>
              <a:buFont typeface="Arial" panose="020B0604020202020204" pitchFamily="34" charset="0"/>
              <a:buNone/>
            </a:pPr>
            <a:r>
              <a:rPr lang="en-US" altLang="en-US" sz="1600" dirty="0"/>
              <a:t>c0000001ad54a8c0 c0000001a12af030 0        0           0        0           1</a:t>
            </a:r>
          </a:p>
          <a:p>
            <a:pPr>
              <a:lnSpc>
                <a:spcPct val="80000"/>
              </a:lnSpc>
              <a:buFont typeface="Arial" panose="020B0604020202020204" pitchFamily="34" charset="0"/>
              <a:buNone/>
            </a:pPr>
            <a:r>
              <a:rPr lang="en-US" altLang="en-US" sz="1600" dirty="0"/>
              <a:t>Sess  SQL            Current            Iso Lock       SQL  ISAM F.E.</a:t>
            </a:r>
          </a:p>
          <a:p>
            <a:pPr>
              <a:lnSpc>
                <a:spcPct val="80000"/>
              </a:lnSpc>
              <a:buFont typeface="Arial" panose="020B0604020202020204" pitchFamily="34" charset="0"/>
              <a:buNone/>
            </a:pPr>
            <a:r>
              <a:rPr lang="en-US" altLang="en-US" sz="1600" dirty="0"/>
              <a:t>Id    Stmt type      Database           Lvl Mode       ERR   Vers Explain</a:t>
            </a:r>
          </a:p>
          <a:p>
            <a:pPr>
              <a:lnSpc>
                <a:spcPct val="80000"/>
              </a:lnSpc>
              <a:buFont typeface="Arial" panose="020B0604020202020204" pitchFamily="34" charset="0"/>
              <a:buNone/>
            </a:pPr>
            <a:r>
              <a:rPr lang="en-US" altLang="en-US" sz="1600" dirty="0"/>
              <a:t>16354 SELECT         elstest            CR  Wait 600   0    0    9.03 Off</a:t>
            </a:r>
          </a:p>
          <a:p>
            <a:pPr>
              <a:lnSpc>
                <a:spcPct val="80000"/>
              </a:lnSpc>
            </a:pPr>
            <a:endParaRPr lang="en-US" altLang="en-US" sz="1600" dirty="0"/>
          </a:p>
          <a:p>
            <a:pPr>
              <a:lnSpc>
                <a:spcPct val="80000"/>
              </a:lnSpc>
              <a:buFont typeface="Arial" panose="020B0604020202020204" pitchFamily="34" charset="0"/>
              <a:buNone/>
            </a:pPr>
            <a:r>
              <a:rPr lang="en-US" altLang="en-US" sz="1600" dirty="0"/>
              <a:t>Current SQL statement :</a:t>
            </a:r>
          </a:p>
          <a:p>
            <a:pPr>
              <a:lnSpc>
                <a:spcPct val="80000"/>
              </a:lnSpc>
              <a:buFont typeface="Arial" panose="020B0604020202020204" pitchFamily="34" charset="0"/>
              <a:buNone/>
            </a:pPr>
            <a:r>
              <a:rPr lang="en-US" altLang="en-US" sz="1600" dirty="0"/>
              <a:t>  select  unique b.* from tmp_fids a, name_init b where a.fid = b.fid and     a.fid &gt; 0</a:t>
            </a:r>
          </a:p>
        </p:txBody>
      </p:sp>
    </p:spTree>
    <p:extLst>
      <p:ext uri="{BB962C8B-B14F-4D97-AF65-F5344CB8AC3E}">
        <p14:creationId xmlns:p14="http://schemas.microsoft.com/office/powerpoint/2010/main" val="19952540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Utilize DS_NONPDQ_QUERY_MEM</a:t>
            </a:r>
            <a:r>
              <a:rPr lang="en-US" dirty="0"/>
              <a:t>	</a:t>
            </a:r>
          </a:p>
        </p:txBody>
      </p:sp>
      <p:sp>
        <p:nvSpPr>
          <p:cNvPr id="9" name="Rectangle 8">
            <a:extLst>
              <a:ext uri="{FF2B5EF4-FFF2-40B4-BE49-F238E27FC236}">
                <a16:creationId xmlns:a16="http://schemas.microsoft.com/office/drawing/2014/main" id="{A38AAA2D-5F31-4E7D-8C4A-EBFBD77B06C4}"/>
              </a:ext>
            </a:extLst>
          </p:cNvPr>
          <p:cNvSpPr/>
          <p:nvPr/>
        </p:nvSpPr>
        <p:spPr>
          <a:xfrm>
            <a:off x="709961" y="2215944"/>
            <a:ext cx="10772078" cy="2513893"/>
          </a:xfrm>
          <a:prstGeom prst="rect">
            <a:avLst/>
          </a:prstGeom>
        </p:spPr>
        <p:txBody>
          <a:bodyPr wrap="square">
            <a:spAutoFit/>
          </a:bodyPr>
          <a:lstStyle/>
          <a:p>
            <a:pPr>
              <a:lnSpc>
                <a:spcPct val="80000"/>
              </a:lnSpc>
              <a:buFont typeface="Arial" panose="020B0604020202020204" pitchFamily="34" charset="0"/>
              <a:buNone/>
            </a:pPr>
            <a:r>
              <a:rPr lang="en-US" sz="2800" dirty="0"/>
              <a:t>In one case at a client by increasing DS_NONPDQ_QUERY_MEM</a:t>
            </a:r>
          </a:p>
          <a:p>
            <a:pPr>
              <a:lnSpc>
                <a:spcPct val="80000"/>
              </a:lnSpc>
              <a:buFont typeface="Arial" panose="020B0604020202020204" pitchFamily="34" charset="0"/>
              <a:buNone/>
            </a:pPr>
            <a:endParaRPr lang="en-US" sz="2800" dirty="0"/>
          </a:p>
          <a:p>
            <a:pPr>
              <a:lnSpc>
                <a:spcPct val="80000"/>
              </a:lnSpc>
              <a:buFont typeface="Arial" panose="020B0604020202020204" pitchFamily="34" charset="0"/>
              <a:buNone/>
            </a:pPr>
            <a:r>
              <a:rPr lang="en-US" sz="2800" dirty="0"/>
              <a:t>	From 128 to 50000 </a:t>
            </a:r>
          </a:p>
          <a:p>
            <a:pPr>
              <a:lnSpc>
                <a:spcPct val="80000"/>
              </a:lnSpc>
              <a:buFont typeface="Arial" panose="020B0604020202020204" pitchFamily="34" charset="0"/>
              <a:buNone/>
            </a:pPr>
            <a:endParaRPr lang="en-US" sz="2800" dirty="0"/>
          </a:p>
          <a:p>
            <a:pPr>
              <a:lnSpc>
                <a:spcPct val="80000"/>
              </a:lnSpc>
              <a:buFont typeface="Arial" panose="020B0604020202020204" pitchFamily="34" charset="0"/>
              <a:buNone/>
            </a:pPr>
            <a:r>
              <a:rPr lang="en-US" sz="2800" dirty="0"/>
              <a:t>The query time for a specific query went from 2.5 seconds down to .25 seconds.</a:t>
            </a:r>
          </a:p>
          <a:p>
            <a:pPr>
              <a:lnSpc>
                <a:spcPct val="80000"/>
              </a:lnSpc>
              <a:buFont typeface="Arial" panose="020B0604020202020204" pitchFamily="34" charset="0"/>
              <a:buNone/>
            </a:pPr>
            <a:r>
              <a:rPr lang="en-US" sz="2800" dirty="0"/>
              <a:t>Also the wait on I/O from “top” output went from 2% to basically 0.</a:t>
            </a:r>
          </a:p>
        </p:txBody>
      </p:sp>
    </p:spTree>
    <p:extLst>
      <p:ext uri="{BB962C8B-B14F-4D97-AF65-F5344CB8AC3E}">
        <p14:creationId xmlns:p14="http://schemas.microsoft.com/office/powerpoint/2010/main" val="1361428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923330"/>
          </a:xfrm>
          <a:prstGeom prst="rect">
            <a:avLst/>
          </a:prstGeom>
          <a:noFill/>
        </p:spPr>
        <p:txBody>
          <a:bodyPr wrap="square" rtlCol="0">
            <a:spAutoFit/>
          </a:bodyPr>
          <a:lstStyle/>
          <a:p>
            <a:pPr algn="ctr"/>
            <a:r>
              <a:rPr lang="en-US" sz="3600" spc="-1" dirty="0">
                <a:solidFill>
                  <a:srgbClr val="000000"/>
                </a:solidFill>
                <a:uFill>
                  <a:solidFill>
                    <a:srgbClr val="FFFFFF"/>
                  </a:solidFill>
                </a:uFill>
                <a:latin typeface="Arial"/>
              </a:rPr>
              <a:t>Use SQL Statement Cache</a:t>
            </a:r>
          </a:p>
          <a:p>
            <a:pPr algn="ctr"/>
            <a:r>
              <a:rPr lang="en-US" dirty="0"/>
              <a:t>	</a:t>
            </a:r>
          </a:p>
        </p:txBody>
      </p:sp>
      <p:sp>
        <p:nvSpPr>
          <p:cNvPr id="9" name="Rectangle 8">
            <a:extLst>
              <a:ext uri="{FF2B5EF4-FFF2-40B4-BE49-F238E27FC236}">
                <a16:creationId xmlns:a16="http://schemas.microsoft.com/office/drawing/2014/main" id="{9CBDE569-A5ED-47B1-84DE-40572319F546}"/>
              </a:ext>
            </a:extLst>
          </p:cNvPr>
          <p:cNvSpPr/>
          <p:nvPr/>
        </p:nvSpPr>
        <p:spPr>
          <a:xfrm>
            <a:off x="1278673" y="1916453"/>
            <a:ext cx="9634654" cy="2308324"/>
          </a:xfrm>
          <a:prstGeom prst="rect">
            <a:avLst/>
          </a:prstGeom>
        </p:spPr>
        <p:txBody>
          <a:bodyPr wrap="square">
            <a:spAutoFit/>
          </a:bodyPr>
          <a:lstStyle/>
          <a:p>
            <a:pPr marL="285750" indent="-285750">
              <a:buFont typeface="Arial" panose="020B0604020202020204" pitchFamily="34" charset="0"/>
              <a:buChar char="•"/>
            </a:pPr>
            <a:r>
              <a:rPr lang="en-US" altLang="en-US" dirty="0"/>
              <a:t>onstat –g ssc</a:t>
            </a:r>
          </a:p>
          <a:p>
            <a:pPr>
              <a:buFont typeface="Arial" panose="020B0604020202020204" pitchFamily="34" charset="0"/>
              <a:buNone/>
            </a:pPr>
            <a:endParaRPr lang="en-US" altLang="en-US" dirty="0"/>
          </a:p>
          <a:p>
            <a:pPr marL="285750" indent="-285750">
              <a:buFont typeface="Arial" panose="020B0604020202020204" pitchFamily="34" charset="0"/>
              <a:buChar char="•"/>
            </a:pPr>
            <a:r>
              <a:rPr lang="en-US" altLang="en-US" dirty="0"/>
              <a:t>Look at SQL's with a large number of executions.</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a:t>Saving even a second on a SQL statement that is executed 1 million times can make a difference in performance.</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a:t>New features with 14.10 for Statement Cache.</a:t>
            </a:r>
          </a:p>
        </p:txBody>
      </p:sp>
    </p:spTree>
    <p:extLst>
      <p:ext uri="{BB962C8B-B14F-4D97-AF65-F5344CB8AC3E}">
        <p14:creationId xmlns:p14="http://schemas.microsoft.com/office/powerpoint/2010/main" val="41697753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174928" y="1384381"/>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646331"/>
          </a:xfrm>
          <a:prstGeom prst="rect">
            <a:avLst/>
          </a:prstGeom>
          <a:noFill/>
        </p:spPr>
        <p:txBody>
          <a:bodyPr wrap="square" rtlCol="0">
            <a:spAutoFit/>
          </a:bodyPr>
          <a:lstStyle/>
          <a:p>
            <a:pPr algn="ctr"/>
            <a:r>
              <a:rPr lang="en-US" sz="3600" dirty="0"/>
              <a:t>Summary	</a:t>
            </a:r>
          </a:p>
        </p:txBody>
      </p:sp>
      <p:sp>
        <p:nvSpPr>
          <p:cNvPr id="9" name="Rectangle 8">
            <a:extLst>
              <a:ext uri="{FF2B5EF4-FFF2-40B4-BE49-F238E27FC236}">
                <a16:creationId xmlns:a16="http://schemas.microsoft.com/office/drawing/2014/main" id="{44813BC2-21AB-4B3A-B13D-3CD3366246B7}"/>
              </a:ext>
            </a:extLst>
          </p:cNvPr>
          <p:cNvSpPr/>
          <p:nvPr/>
        </p:nvSpPr>
        <p:spPr>
          <a:xfrm>
            <a:off x="680223" y="1494263"/>
            <a:ext cx="11084313" cy="3046988"/>
          </a:xfrm>
          <a:prstGeom prst="rect">
            <a:avLst/>
          </a:prstGeom>
        </p:spPr>
        <p:txBody>
          <a:bodyPr wrap="square">
            <a:spAutoFit/>
          </a:bodyPr>
          <a:lstStyle/>
          <a:p>
            <a:pPr marL="457200" indent="-457200">
              <a:buFont typeface="Arial" panose="020B0604020202020204" pitchFamily="34" charset="0"/>
              <a:buChar char="•"/>
            </a:pPr>
            <a:r>
              <a:rPr lang="en-US" altLang="en-US" sz="3200" dirty="0"/>
              <a:t>Identify Problem SQL Statements</a:t>
            </a:r>
          </a:p>
          <a:p>
            <a:pPr marL="457200" indent="-457200">
              <a:buFont typeface="Arial" panose="020B0604020202020204" pitchFamily="34" charset="0"/>
              <a:buChar char="•"/>
            </a:pPr>
            <a:r>
              <a:rPr lang="en-US" altLang="en-US" sz="3200" dirty="0"/>
              <a:t>New features with SQL Statement Cache</a:t>
            </a:r>
          </a:p>
          <a:p>
            <a:pPr marL="457200" indent="-457200">
              <a:buFont typeface="Arial" panose="020B0604020202020204" pitchFamily="34" charset="0"/>
              <a:buChar char="•"/>
            </a:pPr>
            <a:r>
              <a:rPr lang="en-US" altLang="en-US" sz="3200" dirty="0"/>
              <a:t>Tracing SQL in Informix</a:t>
            </a:r>
          </a:p>
          <a:p>
            <a:pPr marL="457200" indent="-457200">
              <a:buFont typeface="Arial" panose="020B0604020202020204" pitchFamily="34" charset="0"/>
              <a:buChar char="•"/>
            </a:pPr>
            <a:r>
              <a:rPr lang="en-US" altLang="en-US" sz="3200" dirty="0"/>
              <a:t>Options Available with Set Explain &amp; Reading sqexplain output with tuning examples</a:t>
            </a:r>
          </a:p>
          <a:p>
            <a:pPr marL="457200" indent="-457200">
              <a:buFont typeface="Arial" panose="020B0604020202020204" pitchFamily="34" charset="0"/>
              <a:buChar char="•"/>
            </a:pPr>
            <a:r>
              <a:rPr lang="en-US" altLang="en-US" sz="3200" dirty="0"/>
              <a:t>Methods to use for Improving SQL Performance</a:t>
            </a:r>
          </a:p>
        </p:txBody>
      </p:sp>
    </p:spTree>
    <p:extLst>
      <p:ext uri="{BB962C8B-B14F-4D97-AF65-F5344CB8AC3E}">
        <p14:creationId xmlns:p14="http://schemas.microsoft.com/office/powerpoint/2010/main" val="12773293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281530"/>
            <a:ext cx="843397" cy="506627"/>
          </a:xfrm>
          <a:prstGeom prst="rect">
            <a:avLst/>
          </a:prstGeom>
        </p:spPr>
      </p:pic>
      <p:sp>
        <p:nvSpPr>
          <p:cNvPr id="5" name="TextBox 4"/>
          <p:cNvSpPr txBox="1"/>
          <p:nvPr/>
        </p:nvSpPr>
        <p:spPr>
          <a:xfrm>
            <a:off x="4373125" y="1254568"/>
            <a:ext cx="4200691" cy="923330"/>
          </a:xfrm>
          <a:prstGeom prst="rect">
            <a:avLst/>
          </a:prstGeom>
          <a:noFill/>
        </p:spPr>
        <p:txBody>
          <a:bodyPr wrap="square" rtlCol="0">
            <a:spAutoFit/>
          </a:bodyPr>
          <a:lstStyle/>
          <a:p>
            <a:r>
              <a:rPr lang="en-US" sz="5400" dirty="0">
                <a:latin typeface="Cooper Std Black" panose="0208090304030B020404" pitchFamily="18" charset="0"/>
              </a:rPr>
              <a:t>Questions?</a:t>
            </a:r>
          </a:p>
        </p:txBody>
      </p:sp>
      <p:sp>
        <p:nvSpPr>
          <p:cNvPr id="6" name="Rectangle 5">
            <a:extLst>
              <a:ext uri="{FF2B5EF4-FFF2-40B4-BE49-F238E27FC236}">
                <a16:creationId xmlns:a16="http://schemas.microsoft.com/office/drawing/2014/main" id="{18211CEA-C995-4D8F-95B2-F5B1B3CED141}"/>
              </a:ext>
            </a:extLst>
          </p:cNvPr>
          <p:cNvSpPr/>
          <p:nvPr/>
        </p:nvSpPr>
        <p:spPr>
          <a:xfrm>
            <a:off x="2369127" y="2618000"/>
            <a:ext cx="7453745" cy="2062103"/>
          </a:xfrm>
          <a:prstGeom prst="rect">
            <a:avLst/>
          </a:prstGeom>
        </p:spPr>
        <p:txBody>
          <a:bodyPr wrap="square">
            <a:spAutoFit/>
          </a:bodyPr>
          <a:lstStyle/>
          <a:p>
            <a:pPr algn="ctr"/>
            <a:r>
              <a:rPr lang="en-US" sz="3200" dirty="0"/>
              <a:t>Jeff Filippi</a:t>
            </a:r>
          </a:p>
          <a:p>
            <a:pPr algn="ctr"/>
            <a:r>
              <a:rPr lang="en-US" sz="3200" dirty="0"/>
              <a:t>Integrated Data Consulting, LLC</a:t>
            </a:r>
          </a:p>
          <a:p>
            <a:pPr algn="ctr"/>
            <a:r>
              <a:rPr lang="en-US" sz="3200" dirty="0">
                <a:hlinkClick r:id="rId5"/>
              </a:rPr>
              <a:t>jeff.filippi@itdataconsulting.com</a:t>
            </a:r>
            <a:endParaRPr lang="en-US" sz="3200" dirty="0"/>
          </a:p>
          <a:p>
            <a:pPr algn="ctr"/>
            <a:r>
              <a:rPr lang="en-US" sz="3200" dirty="0">
                <a:hlinkClick r:id="rId6"/>
              </a:rPr>
              <a:t>www.itdataconsulting.com</a:t>
            </a:r>
            <a:endParaRPr lang="en-US" sz="3200" dirty="0"/>
          </a:p>
        </p:txBody>
      </p:sp>
      <p:pic>
        <p:nvPicPr>
          <p:cNvPr id="7" name="Picture 6">
            <a:extLst>
              <a:ext uri="{FF2B5EF4-FFF2-40B4-BE49-F238E27FC236}">
                <a16:creationId xmlns:a16="http://schemas.microsoft.com/office/drawing/2014/main" id="{A43A531C-5A32-4B7E-B04D-464CC69EA9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2797" y="4901760"/>
            <a:ext cx="3663063" cy="879135"/>
          </a:xfrm>
          <a:prstGeom prst="rect">
            <a:avLst/>
          </a:prstGeom>
        </p:spPr>
      </p:pic>
    </p:spTree>
    <p:extLst>
      <p:ext uri="{BB962C8B-B14F-4D97-AF65-F5344CB8AC3E}">
        <p14:creationId xmlns:p14="http://schemas.microsoft.com/office/powerpoint/2010/main" val="720726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543" y="6465243"/>
            <a:ext cx="1336928" cy="2725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362" y="6196446"/>
            <a:ext cx="904046" cy="5413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1" y="6196446"/>
            <a:ext cx="985039" cy="591711"/>
          </a:xfrm>
          <a:prstGeom prst="rect">
            <a:avLst/>
          </a:prstGeom>
        </p:spPr>
      </p:pic>
      <p:sp>
        <p:nvSpPr>
          <p:cNvPr id="6" name="TextBox 5"/>
          <p:cNvSpPr txBox="1"/>
          <p:nvPr/>
        </p:nvSpPr>
        <p:spPr>
          <a:xfrm>
            <a:off x="270711" y="267268"/>
            <a:ext cx="11773479" cy="369332"/>
          </a:xfrm>
          <a:prstGeom prst="rect">
            <a:avLst/>
          </a:prstGeom>
          <a:noFill/>
        </p:spPr>
        <p:txBody>
          <a:bodyPr wrap="square" rtlCol="0">
            <a:spAutoFit/>
          </a:bodyPr>
          <a:lstStyle/>
          <a:p>
            <a:pPr algn="ctr"/>
            <a:r>
              <a:rPr lang="en-US" dirty="0"/>
              <a:t>	</a:t>
            </a:r>
          </a:p>
        </p:txBody>
      </p:sp>
      <p:sp>
        <p:nvSpPr>
          <p:cNvPr id="7" name="TextBox 6">
            <a:extLst>
              <a:ext uri="{FF2B5EF4-FFF2-40B4-BE49-F238E27FC236}">
                <a16:creationId xmlns:a16="http://schemas.microsoft.com/office/drawing/2014/main" id="{01A9A363-37A0-478A-A23E-D19C9CE04228}"/>
              </a:ext>
            </a:extLst>
          </p:cNvPr>
          <p:cNvSpPr txBox="1"/>
          <p:nvPr/>
        </p:nvSpPr>
        <p:spPr>
          <a:xfrm>
            <a:off x="282498" y="1198768"/>
            <a:ext cx="11773479" cy="369332"/>
          </a:xfrm>
          <a:prstGeom prst="rect">
            <a:avLst/>
          </a:prstGeom>
          <a:noFill/>
        </p:spPr>
        <p:txBody>
          <a:bodyPr wrap="square" rtlCol="0">
            <a:spAutoFit/>
          </a:bodyPr>
          <a:lstStyle/>
          <a:p>
            <a:pPr algn="ctr"/>
            <a:r>
              <a:rPr lang="en-US" dirty="0"/>
              <a:t>	</a:t>
            </a:r>
          </a:p>
        </p:txBody>
      </p:sp>
      <p:sp>
        <p:nvSpPr>
          <p:cNvPr id="8" name="TextBox 7">
            <a:extLst>
              <a:ext uri="{FF2B5EF4-FFF2-40B4-BE49-F238E27FC236}">
                <a16:creationId xmlns:a16="http://schemas.microsoft.com/office/drawing/2014/main" id="{5A5A7766-7018-4A55-9C05-887B150E620F}"/>
              </a:ext>
            </a:extLst>
          </p:cNvPr>
          <p:cNvSpPr txBox="1"/>
          <p:nvPr/>
        </p:nvSpPr>
        <p:spPr>
          <a:xfrm>
            <a:off x="423111" y="419668"/>
            <a:ext cx="11773479" cy="923330"/>
          </a:xfrm>
          <a:prstGeom prst="rect">
            <a:avLst/>
          </a:prstGeom>
          <a:noFill/>
        </p:spPr>
        <p:txBody>
          <a:bodyPr wrap="square" rtlCol="0">
            <a:spAutoFit/>
          </a:bodyPr>
          <a:lstStyle/>
          <a:p>
            <a:pPr algn="ctr"/>
            <a:r>
              <a:rPr lang="en-US" sz="3600" spc="-1" dirty="0">
                <a:solidFill>
                  <a:srgbClr val="000000"/>
                </a:solidFill>
                <a:uFill>
                  <a:solidFill>
                    <a:srgbClr val="FFFFFF"/>
                  </a:solidFill>
                </a:uFill>
                <a:latin typeface="Arial"/>
              </a:rPr>
              <a:t>Use SQL Statement Cache</a:t>
            </a:r>
          </a:p>
          <a:p>
            <a:pPr algn="ctr"/>
            <a:r>
              <a:rPr lang="en-US" dirty="0"/>
              <a:t>	</a:t>
            </a:r>
          </a:p>
        </p:txBody>
      </p:sp>
      <p:sp>
        <p:nvSpPr>
          <p:cNvPr id="10" name="Rectangle 9">
            <a:extLst>
              <a:ext uri="{FF2B5EF4-FFF2-40B4-BE49-F238E27FC236}">
                <a16:creationId xmlns:a16="http://schemas.microsoft.com/office/drawing/2014/main" id="{B3907E83-A882-45CA-B532-9B53D2A109D9}"/>
              </a:ext>
            </a:extLst>
          </p:cNvPr>
          <p:cNvSpPr/>
          <p:nvPr/>
        </p:nvSpPr>
        <p:spPr>
          <a:xfrm>
            <a:off x="592524" y="1329711"/>
            <a:ext cx="11463453" cy="5324535"/>
          </a:xfrm>
          <a:prstGeom prst="rect">
            <a:avLst/>
          </a:prstGeom>
        </p:spPr>
        <p:txBody>
          <a:bodyPr wrap="square">
            <a:spAutoFit/>
          </a:bodyPr>
          <a:lstStyle/>
          <a:p>
            <a:pPr>
              <a:buFontTx/>
              <a:buNone/>
            </a:pPr>
            <a:r>
              <a:rPr lang="en-US" altLang="en-US" sz="1400" dirty="0"/>
              <a:t>IBM Informix Dynamic Server Version 12.10.FC9   -- On-Line -- Up 23 days 23:46:38 -- 2530056 Kbytes</a:t>
            </a:r>
          </a:p>
          <a:p>
            <a:endParaRPr lang="en-US" altLang="en-US" sz="1400" dirty="0"/>
          </a:p>
          <a:p>
            <a:pPr>
              <a:buFontTx/>
              <a:buNone/>
            </a:pPr>
            <a:r>
              <a:rPr lang="en-US" altLang="en-US" sz="1400" dirty="0"/>
              <a:t>Statement Cache Summary:</a:t>
            </a:r>
          </a:p>
          <a:p>
            <a:pPr>
              <a:buFontTx/>
              <a:buNone/>
            </a:pPr>
            <a:r>
              <a:rPr lang="en-US" altLang="en-US" sz="1400" dirty="0"/>
              <a:t>#lrus   currsize  maxsize   Poolsize  #hits   nolimit </a:t>
            </a:r>
          </a:p>
          <a:p>
            <a:pPr>
              <a:buFontTx/>
              <a:buNone/>
            </a:pPr>
            <a:r>
              <a:rPr lang="en-US" altLang="en-US" sz="1400" dirty="0"/>
              <a:t>8       22491472  40960000  11710464  10      0       </a:t>
            </a:r>
          </a:p>
          <a:p>
            <a:endParaRPr lang="en-US" altLang="en-US" sz="1400" dirty="0"/>
          </a:p>
          <a:p>
            <a:pPr>
              <a:buFontTx/>
              <a:buNone/>
            </a:pPr>
            <a:r>
              <a:rPr lang="en-US" altLang="en-US" sz="1400" dirty="0"/>
              <a:t>Statement Cache Entries: </a:t>
            </a:r>
          </a:p>
          <a:p>
            <a:endParaRPr lang="en-US" altLang="en-US" sz="1400" dirty="0"/>
          </a:p>
          <a:p>
            <a:pPr>
              <a:buFontTx/>
              <a:buNone/>
            </a:pPr>
            <a:r>
              <a:rPr lang="en-US" altLang="en-US" sz="1400" dirty="0"/>
              <a:t>lru hash ref_cnt hits flag heap_ptr	 database           user</a:t>
            </a:r>
          </a:p>
          <a:p>
            <a:pPr>
              <a:buFontTx/>
              <a:buNone/>
            </a:pPr>
            <a:r>
              <a:rPr lang="en-US" altLang="en-US" sz="1400" dirty="0"/>
              <a:t>--------------------------------------------------------------------------------</a:t>
            </a:r>
          </a:p>
          <a:p>
            <a:pPr>
              <a:buFontTx/>
              <a:buNone/>
            </a:pPr>
            <a:r>
              <a:rPr lang="en-US" altLang="en-US" sz="1400" dirty="0"/>
              <a:t>  0  140       0   15   -F bb164020 	 ntlcom           informix</a:t>
            </a:r>
          </a:p>
          <a:p>
            <a:pPr>
              <a:buFontTx/>
              <a:buNone/>
            </a:pPr>
            <a:r>
              <a:rPr lang="en-US" altLang="en-US" sz="1400" dirty="0"/>
              <a:t>  select descr, rowid, seq_nbr from fl_cntrl where uid in ( 'all',</a:t>
            </a:r>
          </a:p>
          <a:p>
            <a:pPr>
              <a:buFontTx/>
              <a:buNone/>
            </a:pPr>
            <a:r>
              <a:rPr lang="en-US" altLang="en-US" sz="1400" dirty="0"/>
              <a:t>    'cschabel' ) and program_name in ( 'all', 'cr_inv_dl' ) and exc_type     is not null order by seq_nbr</a:t>
            </a:r>
          </a:p>
          <a:p>
            <a:pPr>
              <a:buFontTx/>
              <a:buNone/>
            </a:pPr>
            <a:endParaRPr lang="en-US" altLang="en-US" sz="1400" dirty="0"/>
          </a:p>
          <a:p>
            <a:pPr>
              <a:buFontTx/>
              <a:buNone/>
            </a:pPr>
            <a:r>
              <a:rPr lang="en-US" altLang="en-US" sz="1400" dirty="0"/>
              <a:t>  0  116       0 1011   -F aa23bc20 	 ntlcom           informix</a:t>
            </a:r>
          </a:p>
          <a:p>
            <a:pPr>
              <a:buFontTx/>
              <a:buNone/>
            </a:pPr>
            <a:r>
              <a:rPr lang="en-US" altLang="en-US" sz="1400" dirty="0"/>
              <a:t>  update state_tax set row_status = "V", updt_user_id =? where seq_nbr =?   And     ( rec_type = 6 or rec_type = 7)</a:t>
            </a:r>
          </a:p>
          <a:p>
            <a:pPr>
              <a:buFontTx/>
              <a:buNone/>
            </a:pPr>
            <a:endParaRPr lang="en-US" altLang="en-US" sz="1400" dirty="0"/>
          </a:p>
          <a:p>
            <a:pPr>
              <a:buFontTx/>
              <a:buNone/>
            </a:pPr>
            <a:r>
              <a:rPr lang="en-US" altLang="en-US" sz="1400" dirty="0"/>
              <a:t>  0  207       0 6003   -F a004f820 	 ntlcom           informix</a:t>
            </a:r>
          </a:p>
          <a:p>
            <a:pPr>
              <a:buFontTx/>
              <a:buNone/>
            </a:pPr>
            <a:r>
              <a:rPr lang="en-US" altLang="en-US" sz="1400" dirty="0"/>
              <a:t>  select count ( *) from invoice_state where cde = "CORR" and seq_nbr =?</a:t>
            </a:r>
          </a:p>
          <a:p>
            <a:pPr>
              <a:buFontTx/>
              <a:buNone/>
            </a:pPr>
            <a:r>
              <a:rPr lang="en-US" altLang="en-US" sz="1400" dirty="0"/>
              <a:t> </a:t>
            </a:r>
          </a:p>
          <a:p>
            <a:pPr>
              <a:buFontTx/>
              <a:buNone/>
            </a:pPr>
            <a:r>
              <a:rPr lang="en-US" altLang="en-US" sz="1400" dirty="0"/>
              <a:t>  2  138       0 </a:t>
            </a:r>
            <a:r>
              <a:rPr lang="en-US" altLang="en-US" sz="1400" b="1" dirty="0"/>
              <a:t>6244</a:t>
            </a:r>
            <a:r>
              <a:rPr lang="en-US" altLang="en-US" sz="1400" dirty="0"/>
              <a:t>   -F afa9ec20 	 ntlcom           informix</a:t>
            </a:r>
          </a:p>
          <a:p>
            <a:pPr>
              <a:buFontTx/>
              <a:buNone/>
            </a:pPr>
            <a:r>
              <a:rPr lang="en-US" altLang="en-US" sz="1400" dirty="0"/>
              <a:t>  select int_comm, int_comm2, updt_user_id from invoice_cmnts where seq_nbr     =? and extend ( updt_dte, year to second) = </a:t>
            </a:r>
          </a:p>
          <a:p>
            <a:pPr>
              <a:buFontTx/>
              <a:buNone/>
            </a:pPr>
            <a:r>
              <a:rPr lang="en-US" altLang="en-US" sz="1400" dirty="0"/>
              <a:t>        ( select max ( extend ( updt_dte, year to second)) from invoice_cmnts where seq_nbr =?)</a:t>
            </a:r>
          </a:p>
          <a:p>
            <a:pPr>
              <a:buFont typeface="Arial" panose="020B0604020202020204" pitchFamily="34" charset="0"/>
              <a:buNone/>
            </a:pPr>
            <a:endParaRPr lang="en-US" altLang="en-US" dirty="0"/>
          </a:p>
        </p:txBody>
      </p:sp>
    </p:spTree>
    <p:extLst>
      <p:ext uri="{BB962C8B-B14F-4D97-AF65-F5344CB8AC3E}">
        <p14:creationId xmlns:p14="http://schemas.microsoft.com/office/powerpoint/2010/main" val="1185705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11752</Words>
  <Application>Microsoft Office PowerPoint</Application>
  <PresentationFormat>Widescreen</PresentationFormat>
  <Paragraphs>1299</Paragraphs>
  <Slides>81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Calibri</vt:lpstr>
      <vt:lpstr>Calibri Light</vt:lpstr>
      <vt:lpstr>Cooper Std Black</vt:lpstr>
      <vt:lpstr>Office Theme</vt:lpstr>
      <vt:lpstr>Informix SQL  Performance Tuning 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Rhonda Hackenburg</dc:creator>
  <cp:lastModifiedBy>Jeff Filippi</cp:lastModifiedBy>
  <cp:revision>19</cp:revision>
  <dcterms:created xsi:type="dcterms:W3CDTF">2021-08-10T23:56:50Z</dcterms:created>
  <dcterms:modified xsi:type="dcterms:W3CDTF">2021-10-13T12:30:31Z</dcterms:modified>
</cp:coreProperties>
</file>