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650"/>
    <a:srgbClr val="4A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Fleming" userId="6fe28554-6d6f-45af-a6e1-b11c98af2c2e" providerId="ADAL" clId="{ED0B5EFD-FFAA-457C-8A22-2CAB88825027}"/>
    <pc:docChg chg="undo custSel modSld">
      <pc:chgData name="Gabriel Fleming" userId="6fe28554-6d6f-45af-a6e1-b11c98af2c2e" providerId="ADAL" clId="{ED0B5EFD-FFAA-457C-8A22-2CAB88825027}" dt="2021-09-08T17:50:34.996" v="10" actId="20577"/>
      <pc:docMkLst>
        <pc:docMk/>
      </pc:docMkLst>
      <pc:sldChg chg="modSp mod">
        <pc:chgData name="Gabriel Fleming" userId="6fe28554-6d6f-45af-a6e1-b11c98af2c2e" providerId="ADAL" clId="{ED0B5EFD-FFAA-457C-8A22-2CAB88825027}" dt="2021-09-08T17:48:21.227" v="8" actId="1036"/>
        <pc:sldMkLst>
          <pc:docMk/>
          <pc:sldMk cId="2775524868" sldId="256"/>
        </pc:sldMkLst>
        <pc:picChg chg="mod">
          <ac:chgData name="Gabriel Fleming" userId="6fe28554-6d6f-45af-a6e1-b11c98af2c2e" providerId="ADAL" clId="{ED0B5EFD-FFAA-457C-8A22-2CAB88825027}" dt="2021-09-08T17:48:21.227" v="8" actId="1036"/>
          <ac:picMkLst>
            <pc:docMk/>
            <pc:sldMk cId="2775524868" sldId="256"/>
            <ac:picMk id="4" creationId="{1B370E5E-ACE3-44AB-8436-04CD8758E2A4}"/>
          </ac:picMkLst>
        </pc:picChg>
      </pc:sldChg>
      <pc:sldChg chg="modSp mod">
        <pc:chgData name="Gabriel Fleming" userId="6fe28554-6d6f-45af-a6e1-b11c98af2c2e" providerId="ADAL" clId="{ED0B5EFD-FFAA-457C-8A22-2CAB88825027}" dt="2021-09-08T17:50:34.996" v="10" actId="20577"/>
        <pc:sldMkLst>
          <pc:docMk/>
          <pc:sldMk cId="486033819" sldId="260"/>
        </pc:sldMkLst>
        <pc:spChg chg="mod">
          <ac:chgData name="Gabriel Fleming" userId="6fe28554-6d6f-45af-a6e1-b11c98af2c2e" providerId="ADAL" clId="{ED0B5EFD-FFAA-457C-8A22-2CAB88825027}" dt="2021-09-08T17:50:34.996" v="10" actId="20577"/>
          <ac:spMkLst>
            <pc:docMk/>
            <pc:sldMk cId="486033819" sldId="260"/>
            <ac:spMk id="31" creationId="{C5E71CA4-AA97-4AE3-A567-F9F04AB994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23422-2DB6-47FD-ADCD-535216A147C5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1180-36D6-40BD-80F5-7D7C7E870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8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" y="221423"/>
            <a:ext cx="1161021" cy="1161021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AA5F7EF-0F2B-460B-BEB0-DA82234F1D8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779235" y="4893544"/>
            <a:ext cx="619464" cy="61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9DA2D-87F8-401F-977F-F03742AB39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4813" y="3675185"/>
            <a:ext cx="7795846" cy="7589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DD0A5-631B-49BF-85FA-4742A4DB27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3830" y="3311975"/>
            <a:ext cx="3446829" cy="539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 Header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08C8C3-C76D-4073-AE24-A5212B8B3E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8878" y="4434106"/>
            <a:ext cx="3411781" cy="4558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B6174E-1B64-449D-8798-6882F8330C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5680" y="5511226"/>
            <a:ext cx="1254979" cy="614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797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" y="221423"/>
            <a:ext cx="707523" cy="7075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1035586"/>
            <a:ext cx="9906000" cy="11016"/>
          </a:xfrm>
          <a:prstGeom prst="line">
            <a:avLst/>
          </a:prstGeom>
          <a:ln w="38100">
            <a:solidFill>
              <a:srgbClr val="4A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F0BF5C7-60B9-4DDA-B86F-FC752EBFA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762" y="2236884"/>
            <a:ext cx="2359164" cy="4360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B44CE75A-5DD7-4118-A681-8D138C5B3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1303" y="1142038"/>
            <a:ext cx="6854934" cy="367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ACD78569-DDF1-431D-8833-784476225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762" y="1958414"/>
            <a:ext cx="2359164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0FA2C-06E6-4AE1-AE17-54BCB5FF81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71775" y="1509713"/>
            <a:ext cx="6854825" cy="521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1F473-9E63-41F8-A475-4A7B0CEE6B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0938" y="297350"/>
            <a:ext cx="8489210" cy="5854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1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" y="221423"/>
            <a:ext cx="707523" cy="7075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1035586"/>
            <a:ext cx="9906000" cy="11016"/>
          </a:xfrm>
          <a:prstGeom prst="line">
            <a:avLst/>
          </a:prstGeom>
          <a:ln w="38100">
            <a:solidFill>
              <a:srgbClr val="4A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98EAB627-2CE8-42AB-A9D8-8EB4B616E4B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771302" y="1815253"/>
            <a:ext cx="3240000" cy="4781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69225B6-A442-4263-93A8-94984FD96A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6237" y="1815253"/>
            <a:ext cx="3240000" cy="4781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DC57A2B-3604-4151-A1EF-3B84384BF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1303" y="1142038"/>
            <a:ext cx="6854934" cy="367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99F4E1-8963-40B6-A0CD-624E332BB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762" y="1958414"/>
            <a:ext cx="2359164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B23C399-921E-41FC-B8A5-48274C809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71303" y="1513575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DFD1843B-CBEB-427A-A283-D7693ECB0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86237" y="1513575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F5CF482-A8FB-4DCE-B924-E233944D3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762" y="2236884"/>
            <a:ext cx="2359164" cy="436006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551944F-30BE-4BC5-9B5D-EBFF06E85E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89892" y="285797"/>
            <a:ext cx="8377841" cy="51823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48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" y="221423"/>
            <a:ext cx="707523" cy="7075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1035586"/>
            <a:ext cx="9906000" cy="11016"/>
          </a:xfrm>
          <a:prstGeom prst="line">
            <a:avLst/>
          </a:prstGeom>
          <a:ln w="38100">
            <a:solidFill>
              <a:srgbClr val="4A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028C5AB-B441-4D62-9DBA-1397F1C72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762" y="2236884"/>
            <a:ext cx="2359164" cy="436006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8EAB627-2CE8-42AB-A9D8-8EB4B616E4B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771303" y="2236884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69225B6-A442-4263-93A8-94984FD96A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0706" y="2236884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DC57A2B-3604-4151-A1EF-3B84384BF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1303" y="1142038"/>
            <a:ext cx="6854934" cy="367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99F4E1-8963-40B6-A0CD-624E332BB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762" y="1953192"/>
            <a:ext cx="2359164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B23C399-921E-41FC-B8A5-48274C809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71303" y="1953192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DFD1843B-CBEB-427A-A283-D7693ECB0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80706" y="1953192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65E003CA-077B-495B-A0AB-6C575D3A1F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80706" y="4569776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19B478FA-2920-48B1-9515-EB8F896E7C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71303" y="4286084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2C1AB47B-3B31-4540-95DB-0691E3D2E3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0706" y="4286084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EBDD0BF-23B7-4E6A-A061-83C359F6D0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71303" y="4561996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005E1D5A-92D2-4326-90EE-5A76F6825F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71302" y="1539719"/>
            <a:ext cx="6854934" cy="4134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A4B739-A30E-4D66-8452-84B533FCC0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89892" y="285797"/>
            <a:ext cx="8377841" cy="51823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" y="221423"/>
            <a:ext cx="707523" cy="7075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1035586"/>
            <a:ext cx="9906000" cy="11016"/>
          </a:xfrm>
          <a:prstGeom prst="line">
            <a:avLst/>
          </a:prstGeom>
          <a:ln w="38100">
            <a:solidFill>
              <a:srgbClr val="4A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028C5AB-B441-4D62-9DBA-1397F1C72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762" y="2236884"/>
            <a:ext cx="2359164" cy="43600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8EAB627-2CE8-42AB-A9D8-8EB4B616E4B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771303" y="2236884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69225B6-A442-4263-93A8-94984FD96A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3406" y="2236884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DC57A2B-3604-4151-A1EF-3B84384BF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1303" y="1142038"/>
            <a:ext cx="6854934" cy="367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99F4E1-8963-40B6-A0CD-624E332BB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762" y="1953192"/>
            <a:ext cx="2359164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B23C399-921E-41FC-B8A5-48274C809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71303" y="1953192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DFD1843B-CBEB-427A-A283-D7693ECB0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3406" y="1953192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65E003CA-077B-495B-A0AB-6C575D3A1F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3406" y="4569776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19B478FA-2920-48B1-9515-EB8F896E7C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71303" y="4286084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2C1AB47B-3B31-4540-95DB-0691E3D2E3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3406" y="4286084"/>
            <a:ext cx="3240000" cy="27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1"/>
                </a:solidFill>
                <a:latin typeface="+mj-lt"/>
              </a:defRPr>
            </a:lvl2pPr>
            <a:lvl3pPr>
              <a:defRPr sz="1800" b="1">
                <a:solidFill>
                  <a:schemeClr val="accent1"/>
                </a:solidFill>
                <a:latin typeface="+mj-lt"/>
              </a:defRPr>
            </a:lvl3pPr>
            <a:lvl4pPr>
              <a:defRPr sz="1800" b="1">
                <a:solidFill>
                  <a:schemeClr val="accent1"/>
                </a:solidFill>
                <a:latin typeface="+mj-lt"/>
              </a:defRPr>
            </a:lvl4pPr>
            <a:lvl5pPr>
              <a:defRPr sz="18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EBDD0BF-23B7-4E6A-A061-83C359F6D0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71303" y="4561996"/>
            <a:ext cx="3240000" cy="19537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005E1D5A-92D2-4326-90EE-5A76F6825F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71302" y="1539719"/>
            <a:ext cx="6854934" cy="4134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7A5C5AC-B8C8-42F5-9483-270BB91ACF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89892" y="285797"/>
            <a:ext cx="8377841" cy="51823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0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" y="221423"/>
            <a:ext cx="707523" cy="70752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0" y="1035586"/>
            <a:ext cx="9906000" cy="11016"/>
          </a:xfrm>
          <a:prstGeom prst="line">
            <a:avLst/>
          </a:prstGeom>
          <a:ln w="38100">
            <a:solidFill>
              <a:srgbClr val="4A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110B12-67A9-4042-90B6-B2CD80D0B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92" y="285797"/>
            <a:ext cx="8377841" cy="51823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2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" y="221423"/>
            <a:ext cx="707523" cy="7075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0" y="1035586"/>
            <a:ext cx="9906000" cy="11016"/>
          </a:xfrm>
          <a:prstGeom prst="line">
            <a:avLst/>
          </a:prstGeom>
          <a:ln w="38100">
            <a:solidFill>
              <a:srgbClr val="4A6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D7B95C-B2B0-4672-81A7-385E8CDB98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92" y="285797"/>
            <a:ext cx="8377841" cy="51823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5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5AB7C-30FA-42D1-A1EF-5D0D108B93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8" r:id="rId4"/>
    <p:sldLayoutId id="2147483679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AC137C-E295-4ECA-8FCD-C69A94C2A1F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D621C-994E-491B-859A-CE1B4A2CC4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Accordant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88050-39A4-4238-8884-6FD4AB328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Document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6FF54E-0DCF-4391-99B6-1629486A0F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5200" y="5511226"/>
            <a:ext cx="2155459" cy="614363"/>
          </a:xfrm>
        </p:spPr>
        <p:txBody>
          <a:bodyPr/>
          <a:lstStyle/>
          <a:p>
            <a:r>
              <a:rPr lang="en-GB" dirty="0"/>
              <a:t>July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70E5E-ACE3-44AB-8436-04CD8758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234" y="4950879"/>
            <a:ext cx="624013" cy="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2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1F7CDC-ECFF-408B-8935-6EEC0BB3AB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Accordant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445BC8F-2FC7-42D8-8A73-F7C6BB82B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762" y="2236884"/>
            <a:ext cx="2359164" cy="4360061"/>
          </a:xfrm>
        </p:spPr>
        <p:txBody>
          <a:bodyPr/>
          <a:lstStyle/>
          <a:p>
            <a:r>
              <a:rPr lang="en-US" sz="1100" dirty="0"/>
              <a:t>Delivers a High Output and ROI for Low Effort and Cost</a:t>
            </a:r>
          </a:p>
          <a:p>
            <a:endParaRPr lang="en-GB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AA6F96B3-951B-452B-A549-70E56CD4F1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1303" y="1142038"/>
            <a:ext cx="6854934" cy="367161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7E1D309-5A92-40BD-AF3A-41B4ED1CB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762" y="1958414"/>
            <a:ext cx="2359164" cy="275912"/>
          </a:xfrm>
        </p:spPr>
        <p:txBody>
          <a:bodyPr/>
          <a:lstStyle/>
          <a:p>
            <a:r>
              <a:rPr lang="en-US" dirty="0"/>
              <a:t>Accordant Offers:</a:t>
            </a:r>
          </a:p>
          <a:p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5E71CA4-AA97-4AE3-A567-F9F04AB994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71775" y="1509713"/>
            <a:ext cx="6854825" cy="572759"/>
          </a:xfrm>
        </p:spPr>
        <p:txBody>
          <a:bodyPr/>
          <a:lstStyle/>
          <a:p>
            <a:r>
              <a:rPr lang="en-US" sz="11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Adept Space and CADM have worked closed together to provides award winning space management consulting, technology solutions and outsourcing services to companies striving to </a:t>
            </a:r>
            <a:r>
              <a:rPr lang="en-US" sz="1100" dirty="0" err="1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optimise</a:t>
            </a:r>
            <a:r>
              <a:rPr lang="en-US" sz="11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the efficiency of their office design, space utilisation and space administration functions while reducing costs. Adept Space is a Reseller of Accordant.</a:t>
            </a:r>
          </a:p>
          <a:p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422649-5B4A-456C-80C6-2D006650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1" y="2738164"/>
            <a:ext cx="2109788" cy="1752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22D306-D58F-42D5-93D7-DF36E9C7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34" y="2135740"/>
            <a:ext cx="6804910" cy="702658"/>
          </a:xfrm>
          <a:prstGeom prst="rect">
            <a:avLst/>
          </a:prstGeom>
        </p:spPr>
      </p:pic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5C8BB05D-DD51-479C-87FD-10149489D00D}"/>
              </a:ext>
            </a:extLst>
          </p:cNvPr>
          <p:cNvSpPr txBox="1">
            <a:spLocks/>
          </p:cNvSpPr>
          <p:nvPr/>
        </p:nvSpPr>
        <p:spPr>
          <a:xfrm>
            <a:off x="2772140" y="2819170"/>
            <a:ext cx="6854934" cy="367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Overview</a:t>
            </a:r>
          </a:p>
          <a:p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06F04F7-9B1A-4C6E-9FAE-EC04D73587ED}"/>
              </a:ext>
            </a:extLst>
          </p:cNvPr>
          <p:cNvSpPr txBox="1">
            <a:spLocks/>
          </p:cNvSpPr>
          <p:nvPr/>
        </p:nvSpPr>
        <p:spPr>
          <a:xfrm>
            <a:off x="2772612" y="3186845"/>
            <a:ext cx="6854825" cy="3154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Accordant is web-based solution, designed to meet the needs of managing Real Estate and Moves in the current office environment. It provides comprehensive and easy-to-use web tools for Facilities Management that delivers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People &amp; Asset Tracking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Moves &amp; Change Management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Space Allocation &amp; Recharge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Space Utilisation and Occupancy Reports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Strategic Planning and Trends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Lease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Utilisation Surveys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Assets</a:t>
            </a:r>
          </a:p>
          <a:p>
            <a:pPr marL="425053" lvl="1" indent="-139303" algn="just" defTabSz="7777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4C6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Arial" pitchFamily="34" charset="0"/>
              </a:rPr>
              <a:t>Resource Booking (Rooms and Hot Desks)</a:t>
            </a:r>
          </a:p>
          <a:p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EABC4FC-A7E5-4DB7-9939-782E525D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91" y="1256510"/>
            <a:ext cx="171922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3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B9BD1-7BF3-42C4-89C0-ADAF7923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1100" dirty="0"/>
              <a:t>The system allows a company to store and co-ordinate useful data in to one easily accessible location.</a:t>
            </a:r>
          </a:p>
          <a:p>
            <a:pPr>
              <a:spcAft>
                <a:spcPts val="1000"/>
              </a:spcAft>
            </a:pPr>
            <a:r>
              <a:rPr lang="en-US" sz="1100" dirty="0"/>
              <a:t>By allowing its personnel access to certain elements of the information embraces the sharing of knowledge across the firms which increase cooperation and efficiencies</a:t>
            </a:r>
            <a:endParaRPr lang="en-US" sz="1050" dirty="0"/>
          </a:p>
          <a:p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5D4EE32-F81B-4E8D-83C4-D610EF8B84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A76A10-8934-45FD-A4C1-6CB6BA724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8CBE7D-F97C-4D5E-9B08-ED711C0A88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Finder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0B3B8F-3DF8-4A5D-B0AC-3789C870E3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b="1" dirty="0"/>
              <a:t>Sharing Knowledge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9ACF1E-CCC9-4A4E-BE57-150D7CBB6C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Personnel Locater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CD3B0B-2057-4A1B-852C-12DD821EE3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Room Locater</a:t>
            </a:r>
          </a:p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FA8E4B-17BB-4158-BFD0-721D0B572A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5B9582-6E49-4D9E-8B24-0FE749F55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Assets Tracking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E72AA8-0B8A-4918-BB1C-676711B0F6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Floor Plans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CB54E0-14C9-465D-8444-ACF84E691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EB237B-BACF-44D1-A4E3-89D0567D3D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1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Reports are both detailed and visual to accurate information to support informed decision making. The following is just a small sample of the reports available</a:t>
            </a:r>
            <a:endParaRPr lang="en-US" sz="1100" dirty="0">
              <a:solidFill>
                <a:prstClr val="black"/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B4751A-68E4-405E-8D63-928D088DDC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Accordant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8ACFD2-8D21-49B1-975B-C3261D7BF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6"/>
          <a:stretch/>
        </p:blipFill>
        <p:spPr>
          <a:xfrm>
            <a:off x="279762" y="1142037"/>
            <a:ext cx="471371" cy="46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26ED0B-BBF3-4428-814B-ECAB7B0D2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26" t="22527" r="10495" b="19147"/>
          <a:stretch/>
        </p:blipFill>
        <p:spPr>
          <a:xfrm>
            <a:off x="2771302" y="2229104"/>
            <a:ext cx="3240000" cy="1953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AF46FB-80A2-4616-922E-49CED7CB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887" y="2236884"/>
            <a:ext cx="3254156" cy="19753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655B32-FEB0-41D6-867C-1C0ADCC22C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766"/>
          <a:stretch/>
        </p:blipFill>
        <p:spPr>
          <a:xfrm>
            <a:off x="2771303" y="4563878"/>
            <a:ext cx="3239090" cy="19537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9E3B97-084E-4557-8045-88E4F740C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887" y="4569833"/>
            <a:ext cx="3254156" cy="19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107DA6-980D-431B-8AA8-858A81C06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762" y="2236885"/>
            <a:ext cx="2359164" cy="1953716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dirty="0"/>
              <a:t>Strategic Space Planning</a:t>
            </a:r>
          </a:p>
          <a:p>
            <a:pPr lvl="0">
              <a:spcBef>
                <a:spcPts val="500"/>
              </a:spcBef>
            </a:pPr>
            <a:r>
              <a:rPr lang="en-US" dirty="0"/>
              <a:t>Run projections to see when floors/buildings reach capacity</a:t>
            </a:r>
          </a:p>
          <a:p>
            <a:pPr lvl="0">
              <a:spcBef>
                <a:spcPts val="500"/>
              </a:spcBef>
            </a:pPr>
            <a:r>
              <a:rPr lang="en-US" dirty="0"/>
              <a:t>Set up best practice metrics</a:t>
            </a:r>
          </a:p>
          <a:p>
            <a:pPr lvl="0">
              <a:spcBef>
                <a:spcPts val="500"/>
              </a:spcBef>
            </a:pPr>
            <a:r>
              <a:rPr lang="en-US" dirty="0"/>
              <a:t>Compare performance on Key metrics by Building/Floor Dept </a:t>
            </a:r>
            <a:r>
              <a:rPr lang="en-US" dirty="0" err="1"/>
              <a:t>etc</a:t>
            </a:r>
            <a:endParaRPr lang="en-US" dirty="0"/>
          </a:p>
          <a:p>
            <a:pPr lvl="0">
              <a:spcBef>
                <a:spcPts val="500"/>
              </a:spcBef>
            </a:pPr>
            <a:r>
              <a:rPr lang="en-US" dirty="0"/>
              <a:t>Plan future capacities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Interactive Stacking Planner to model reconfigurations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D013B42E-8577-4DA0-88DF-4059DDA6F9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F227D5-C469-4B9B-963F-A98BA5B47B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A68C8B-C33E-44C3-A044-2D57BDF3BC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Strategy &amp; Moves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7FB791-BD9F-4C7E-A02D-42D298EB88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Strategy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15A2E05-26B2-45BD-ACDD-0AD3CE8FB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b="1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Strategy (Floor Points)</a:t>
            </a:r>
            <a:endParaRPr lang="en-GB" sz="12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3795551-327E-49D3-AEFA-47868215AB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 b="1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Strategy (Crisis Points)</a:t>
            </a:r>
            <a:endParaRPr lang="en-GB" sz="12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CC37E7-42C3-4F92-836E-0750FE5797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E73683-8EF7-4306-BF27-65F9DE5955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b="1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Strategy (Crisis Points)</a:t>
            </a:r>
            <a:endParaRPr lang="en-GB" sz="12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B10022-C62C-43B2-A3B2-F1E1E639F6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200" b="1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Documentation</a:t>
            </a:r>
            <a:endParaRPr lang="en-GB" sz="12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4F1F700-1495-4238-A83F-B66AD06EC7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830BC0D-6D08-4ED6-A22F-1F6E3E34AB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Accordant Provides Modules to support a client to do strategic planning all the way through to the physical move</a:t>
            </a:r>
          </a:p>
          <a:p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2556F82-25B7-447F-94AD-99E695AD1E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Accordant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C3A84EB-FB5F-4068-BB7F-4B7756A5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85" y="1132514"/>
            <a:ext cx="472824" cy="4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FF1D69-D97E-4F6F-97A7-8E1F7C66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1" y="1134258"/>
            <a:ext cx="477700" cy="468000"/>
          </a:xfrm>
          <a:prstGeom prst="rect">
            <a:avLst/>
          </a:prstGeom>
        </p:spPr>
      </p:pic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D85DD3-5ADE-422B-ADF9-ACC47D2768CA}"/>
              </a:ext>
            </a:extLst>
          </p:cNvPr>
          <p:cNvSpPr txBox="1">
            <a:spLocks/>
          </p:cNvSpPr>
          <p:nvPr/>
        </p:nvSpPr>
        <p:spPr>
          <a:xfrm>
            <a:off x="279762" y="4569777"/>
            <a:ext cx="2359164" cy="1953716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dirty="0"/>
              <a:t>Plan, execute and communicate large scale moves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Create multiple scenarios for one move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Notify department heads when moves occur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Produce move documentation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Report on churn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Reduced admin cost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8AD7605-0EE7-4702-85D9-10D0C7FD7D37}"/>
              </a:ext>
            </a:extLst>
          </p:cNvPr>
          <p:cNvSpPr txBox="1">
            <a:spLocks/>
          </p:cNvSpPr>
          <p:nvPr/>
        </p:nvSpPr>
        <p:spPr>
          <a:xfrm>
            <a:off x="279762" y="4286084"/>
            <a:ext cx="2359164" cy="275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Moves</a:t>
            </a:r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B3AA7A6-D651-434F-AA65-6BB74FF7A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274" y="4448229"/>
            <a:ext cx="1298459" cy="11192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FA22E89-2E7A-4B70-9602-17CFAC0C7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301" y="4569775"/>
            <a:ext cx="3242407" cy="19459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C9AB36-ECBD-46A3-9ABD-123A46DD4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301" y="2229104"/>
            <a:ext cx="3240000" cy="19614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7E6E72-FD8F-4162-A2BE-449DCA6FA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937" y="2230823"/>
            <a:ext cx="3223027" cy="19917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308F4A-1D63-46EA-A3B7-A88C0FB92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786" y="4569775"/>
            <a:ext cx="1880207" cy="19459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4E49B2-873B-453A-AEA7-D18E308ABA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8236" y="5567479"/>
            <a:ext cx="722932" cy="9560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859D27A-6C99-4DED-A994-9EE84EC8C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213" y="5567479"/>
            <a:ext cx="722932" cy="9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F4E554-744C-43EF-B028-A0AC7E6AA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1100" dirty="0"/>
              <a:t>The system allows the user to view the data from high level summaries down to the most minute detail, in both a data and visual format</a:t>
            </a:r>
          </a:p>
          <a:p>
            <a:pPr>
              <a:spcAft>
                <a:spcPts val="1000"/>
              </a:spcAft>
            </a:pPr>
            <a:r>
              <a:rPr lang="en-US" sz="1100" dirty="0"/>
              <a:t>The information can be made available to departments through-out the firm. This will enable these departments to increase productivity.</a:t>
            </a:r>
          </a:p>
          <a:p>
            <a:pPr>
              <a:spcAft>
                <a:spcPts val="1000"/>
              </a:spcAft>
            </a:pPr>
            <a:r>
              <a:rPr lang="en-US" sz="1100" dirty="0"/>
              <a:t>Room types can be tagged to the clients requirements, to give meaningful matrix</a:t>
            </a:r>
          </a:p>
          <a:p>
            <a:endParaRPr lang="en-GB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86EDF12B-489A-4802-9C37-F6DC2B1BCF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BD3116-75CF-40C1-A900-853956457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CE36F9-ACAF-41A0-86BE-C0E94EE0C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Space &amp; Reporting</a:t>
            </a:r>
          </a:p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F8186EC-051D-422F-A9DB-7B72C4F493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D706B2-9C63-4716-B8CD-216FF7B8E8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Desk Allocation</a:t>
            </a: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4FD94ED-801A-47BA-8193-07F48E186E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Location Types</a:t>
            </a:r>
          </a:p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6C86B07-6682-4F64-B88F-7D9A4036A4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019FDFF-8A25-4A16-ABD7-2F8B842D3D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Departmental Allocation/Chargeback</a:t>
            </a:r>
          </a:p>
          <a:p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91D8B3A-CF17-4810-A843-BB9E68A30A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Space Type Measurement</a:t>
            </a:r>
          </a:p>
          <a:p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26F4B57-01AF-4E0B-ADC7-1FD165E720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4825EE2-B1A3-4892-95F2-A2E59F0105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1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Reports are both detailed and visual to accurate information to support informed decision making. The following is just a small sample of the reports available</a:t>
            </a:r>
            <a:endParaRPr lang="en-US" sz="1100" dirty="0">
              <a:solidFill>
                <a:prstClr val="black"/>
              </a:solidFill>
              <a:ea typeface="ＭＳ Ｐゴシック" pitchFamily="34" charset="-128"/>
            </a:endParaRPr>
          </a:p>
          <a:p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7A479E-634C-4C83-A0ED-438831F505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Accordant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6A35C9-B785-4D91-B673-6E82B3F3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2" y="1173743"/>
            <a:ext cx="470425" cy="4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280C3E-ED5B-4001-9A20-4516EECF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469" y="4580613"/>
            <a:ext cx="3234676" cy="19879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371BFE-CFF4-4E1A-8862-FA291E04C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32" y="4580614"/>
            <a:ext cx="3240000" cy="19464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DF8EC6-0D2C-49A1-B583-3186E5FF8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468" y="2247721"/>
            <a:ext cx="3237768" cy="19537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92A2CC-FB47-4BAA-927F-1D30210F0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33" y="2254728"/>
            <a:ext cx="3240000" cy="19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>
            <a:extLst>
              <a:ext uri="{FF2B5EF4-FFF2-40B4-BE49-F238E27FC236}">
                <a16:creationId xmlns:a16="http://schemas.microsoft.com/office/drawing/2014/main" id="{959B5BCA-63CB-4489-A4A0-052DB22B54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E77782-420B-46F9-8B71-21AAA6610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B86DF6A-EF04-4464-835B-FFE1A1496B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Other Features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73F8BD-A53B-46D0-BA14-637FD544DD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Leases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E03B7B-C643-497C-8D46-AD7EBFE72C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Desk Booking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E6B67B-9EDC-443F-9A3D-1D97F7C05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083F682-39FC-4E28-A234-ABE5364D87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Utilisation Studies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E26364C-0D04-4AB2-BAE7-E18AFD6357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Asset Tracking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6DD08D7-5EA9-45F0-9BDD-2D6EAF4D2B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B56B912-007D-4CD7-91F3-51478449C3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Accordant offers lots of others features, here is some of the Modules that are included in the software. All modules are included in the software with no additional licencing costs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997A8F-21E2-4E82-9027-DF47CA6124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Accordant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05F6828-92FE-4CC4-A794-45092BB1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9" y="1136594"/>
            <a:ext cx="483918" cy="4658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E0BD76-EF71-465C-8A1C-EB7E17AE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9" y="1149917"/>
            <a:ext cx="465983" cy="46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CE0A3A-2161-4DC3-9857-D18517274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55" y="1153242"/>
            <a:ext cx="483918" cy="46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0D2575-4385-4775-B44B-F6C80BBA0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61" y="1149917"/>
            <a:ext cx="445865" cy="468000"/>
          </a:xfrm>
          <a:prstGeom prst="rect">
            <a:avLst/>
          </a:prstGeom>
        </p:spPr>
      </p:pic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47D6645-7521-45C0-A755-499F4DA094D3}"/>
              </a:ext>
            </a:extLst>
          </p:cNvPr>
          <p:cNvSpPr txBox="1">
            <a:spLocks/>
          </p:cNvSpPr>
          <p:nvPr/>
        </p:nvSpPr>
        <p:spPr>
          <a:xfrm>
            <a:off x="272309" y="4569777"/>
            <a:ext cx="2359164" cy="4178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Adept Space has used Accordant to deliver utilisation studies globally</a:t>
            </a:r>
          </a:p>
          <a:p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407CC7F8-DE1E-4517-8D3B-4A68E4D4998F}"/>
              </a:ext>
            </a:extLst>
          </p:cNvPr>
          <p:cNvSpPr txBox="1">
            <a:spLocks/>
          </p:cNvSpPr>
          <p:nvPr/>
        </p:nvSpPr>
        <p:spPr>
          <a:xfrm>
            <a:off x="272309" y="4286084"/>
            <a:ext cx="2359164" cy="275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Utilisation</a:t>
            </a:r>
            <a:endParaRPr lang="en-GB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0317237-878C-4F01-A5C4-433ACD0FEC7E}"/>
              </a:ext>
            </a:extLst>
          </p:cNvPr>
          <p:cNvSpPr txBox="1">
            <a:spLocks/>
          </p:cNvSpPr>
          <p:nvPr/>
        </p:nvSpPr>
        <p:spPr>
          <a:xfrm>
            <a:off x="289893" y="4994751"/>
            <a:ext cx="2359164" cy="1480421"/>
          </a:xfrm>
          <a:prstGeom prst="rect">
            <a:avLst/>
          </a:prstGeom>
        </p:spPr>
        <p:txBody>
          <a:bodyPr/>
          <a:lstStyle>
            <a:lvl1pPr marL="171450" indent="-171450" algn="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1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tx1"/>
                </a:solidFill>
                <a:latin typeface="+mn-lt"/>
              </a:rPr>
              <a:t>Surveys:	                         360</a:t>
            </a:r>
          </a:p>
          <a:p>
            <a:pPr algn="l"/>
            <a:r>
              <a:rPr lang="en-US" b="0" dirty="0">
                <a:solidFill>
                  <a:schemeClr val="tx1"/>
                </a:solidFill>
                <a:latin typeface="+mn-lt"/>
              </a:rPr>
              <a:t>Buildings	                         586</a:t>
            </a:r>
          </a:p>
          <a:p>
            <a:pPr algn="l"/>
            <a:r>
              <a:rPr lang="en-US" b="0" dirty="0">
                <a:solidFill>
                  <a:schemeClr val="tx1"/>
                </a:solidFill>
                <a:latin typeface="+mn-lt"/>
              </a:rPr>
              <a:t>Floors:	                      1,833</a:t>
            </a:r>
          </a:p>
          <a:p>
            <a:pPr algn="l"/>
            <a:r>
              <a:rPr lang="en-US" b="0" dirty="0">
                <a:solidFill>
                  <a:schemeClr val="tx1"/>
                </a:solidFill>
                <a:latin typeface="+mn-lt"/>
              </a:rPr>
              <a:t>Survey Points:                306,537</a:t>
            </a:r>
          </a:p>
          <a:p>
            <a:pPr algn="l"/>
            <a:r>
              <a:rPr lang="en-US" b="0" dirty="0">
                <a:solidFill>
                  <a:schemeClr val="tx1"/>
                </a:solidFill>
                <a:latin typeface="+mn-lt"/>
              </a:rPr>
              <a:t>Observations :          +15 million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4D3FF5-84E8-4F26-AF32-E33D3D4529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18" t="10286" r="12990" b="5017"/>
          <a:stretch/>
        </p:blipFill>
        <p:spPr>
          <a:xfrm>
            <a:off x="2724473" y="4547099"/>
            <a:ext cx="3282659" cy="19686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62A42BC-BE97-4CE7-A74A-AD15D4D43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733" y="4578556"/>
            <a:ext cx="3241732" cy="19520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A59CAD0-BB3A-4E4B-B52C-4A72F2400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733" y="2225358"/>
            <a:ext cx="3252762" cy="19652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E7FB4-3966-429B-BEC0-3D229DDD4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7008" y="2241031"/>
            <a:ext cx="3230124" cy="16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0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939C51-026A-497C-AA63-B2DEC47E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100" dirty="0"/>
              <a:t>Accordant’s Return to Work Toolkit has been developed to help you </a:t>
            </a:r>
            <a:r>
              <a:rPr lang="en-US" sz="1100" dirty="0" err="1"/>
              <a:t>analyse</a:t>
            </a:r>
            <a:r>
              <a:rPr lang="en-US" sz="1100" dirty="0"/>
              <a:t> your workspaces, allocating desks to employees based on the social distancing guidelines that are being provided by your regional and national government </a:t>
            </a:r>
            <a:endParaRPr lang="en-US" sz="1050" dirty="0"/>
          </a:p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C4027-D3FB-4D1E-BEB4-4DCD487335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B54D2-4DE1-4154-B506-F19FC6F41F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DB981-BC1D-44CD-8BC2-77B2E5870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Covid</a:t>
            </a:r>
            <a:r>
              <a:rPr lang="en-GB" dirty="0"/>
              <a:t> Planning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007562-8F8C-4E7E-8B97-E6AFFB9212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Back to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3EBBAD-E9AF-41DC-9E30-E502B4D266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Social Distance Plans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308C1-AAC9-445C-A668-0E39D961D6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Key Features and Routes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BD2857-8C7D-4B6D-8DA1-46FB34B040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9412BA-6DE0-4771-9A8C-D3DEB86E0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Shift Mapping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037280-0985-4A52-9E8D-FB81F1DFE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Shift Allocation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79F9FA-4F78-4422-A1D0-15A2BF7035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627BFD-8D30-4D89-B45B-A031CFBEA5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71302" y="1539719"/>
            <a:ext cx="6980332" cy="413473"/>
          </a:xfrm>
        </p:spPr>
        <p:txBody>
          <a:bodyPr/>
          <a:lstStyle/>
          <a:p>
            <a:r>
              <a:rPr lang="en-US" sz="1100" dirty="0"/>
              <a:t>In the current climate CADM have responded to their clients needs and added a range of new features that have proved invaluable to clients using Accordant</a:t>
            </a:r>
            <a:endParaRPr lang="en-US" sz="1050" dirty="0"/>
          </a:p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16EAA1-4006-407B-979B-4511B1F4CF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Accordant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4074E8-6831-4174-9D8C-BA96437E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833" y="2223976"/>
            <a:ext cx="3226664" cy="19666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A55045-AAC6-41B8-BA88-2F992DC7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394" y="2223976"/>
            <a:ext cx="3240001" cy="19469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961149-0B43-4373-8556-EBC3CFA16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100" y="4536289"/>
            <a:ext cx="2838985" cy="19872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F9C5CA-1FC6-4093-BA31-FDFB4D114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833" y="4569776"/>
            <a:ext cx="3226664" cy="19459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07BB78-E903-44D3-AD3E-8C525B2BF424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6" y="1142038"/>
            <a:ext cx="468000" cy="46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6F7E3-19A5-41EA-AF42-97316B40D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4" y="1147428"/>
            <a:ext cx="46523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ept">
      <a:dk1>
        <a:sysClr val="windowText" lastClr="000000"/>
      </a:dk1>
      <a:lt1>
        <a:sysClr val="window" lastClr="FFFFFF"/>
      </a:lt1>
      <a:dk2>
        <a:srgbClr val="4A6300"/>
      </a:dk2>
      <a:lt2>
        <a:srgbClr val="E7E6E6"/>
      </a:lt2>
      <a:accent1>
        <a:srgbClr val="94C600"/>
      </a:accent1>
      <a:accent2>
        <a:srgbClr val="DFFE82"/>
      </a:accent2>
      <a:accent3>
        <a:srgbClr val="F8FEE5"/>
      </a:accent3>
      <a:accent4>
        <a:srgbClr val="FF0000"/>
      </a:accent4>
      <a:accent5>
        <a:srgbClr val="70B6FC"/>
      </a:accent5>
      <a:accent6>
        <a:srgbClr val="FED459"/>
      </a:accent6>
      <a:hlink>
        <a:srgbClr val="0563C1"/>
      </a:hlink>
      <a:folHlink>
        <a:srgbClr val="034A90"/>
      </a:folHlink>
    </a:clrScheme>
    <a:fontScheme name="Ade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pt-Master3.potx" id="{F0688231-1DFC-450C-8689-DEECD1E03C5C}" vid="{CA4D727B-C6DA-49D5-91A5-A6FF593A2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73294D2B53745BCE77A95C1616E1E" ma:contentTypeVersion="12" ma:contentTypeDescription="Create a new document." ma:contentTypeScope="" ma:versionID="2c966630dcfc0000d580261a4aa7f5c8">
  <xsd:schema xmlns:xsd="http://www.w3.org/2001/XMLSchema" xmlns:xs="http://www.w3.org/2001/XMLSchema" xmlns:p="http://schemas.microsoft.com/office/2006/metadata/properties" xmlns:ns2="b755914f-1212-4e76-992c-8f1d55ef9cc0" xmlns:ns3="9053aa8f-f4f7-4608-b602-1172e03365ee" targetNamespace="http://schemas.microsoft.com/office/2006/metadata/properties" ma:root="true" ma:fieldsID="8d7d33960c54a83f7dba82a39d69fc87" ns2:_="" ns3:_="">
    <xsd:import namespace="b755914f-1212-4e76-992c-8f1d55ef9cc0"/>
    <xsd:import namespace="9053aa8f-f4f7-4608-b602-1172e03365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5914f-1212-4e76-992c-8f1d55ef9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3aa8f-f4f7-4608-b602-1172e03365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D94146-4577-4E89-981D-252CC6FF2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5914f-1212-4e76-992c-8f1d55ef9cc0"/>
    <ds:schemaRef ds:uri="9053aa8f-f4f7-4608-b602-1172e0336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9484CC-F76B-4B36-B843-1271554E2F53}">
  <ds:schemaRefs>
    <ds:schemaRef ds:uri="http://purl.org/dc/dcmitype/"/>
    <ds:schemaRef ds:uri="b755914f-1212-4e76-992c-8f1d55ef9cc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9053aa8f-f4f7-4608-b602-1172e03365ee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24604E-AF7D-4E3D-9FC7-CF2CCD79C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Adept-Master</Template>
  <TotalTime>95</TotalTime>
  <Words>587</Words>
  <Application>Microsoft Office PowerPoint</Application>
  <PresentationFormat>A4 Paper (210x297 mm)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353 Fleming</dc:creator>
  <cp:lastModifiedBy>Gabriel 353 Fleming</cp:lastModifiedBy>
  <cp:revision>10</cp:revision>
  <cp:lastPrinted>2020-07-05T15:37:17Z</cp:lastPrinted>
  <dcterms:created xsi:type="dcterms:W3CDTF">2020-07-04T09:54:53Z</dcterms:created>
  <dcterms:modified xsi:type="dcterms:W3CDTF">2021-09-08T17:50:50Z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0x01010068373294D2B53745BCE77A95C1616E1E</vt:lpwstr>
  </property>
</Properties>
</file>