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9" r:id="rId2"/>
    <p:sldId id="346" r:id="rId3"/>
    <p:sldId id="347" r:id="rId4"/>
    <p:sldId id="348" r:id="rId5"/>
    <p:sldId id="32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F99FF"/>
    <a:srgbClr val="FFCC00"/>
    <a:srgbClr val="99FFCC"/>
    <a:srgbClr val="000099"/>
    <a:srgbClr val="99FF99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7" autoAdjust="0"/>
    <p:restoredTop sz="86554" autoAdjust="0"/>
  </p:normalViewPr>
  <p:slideViewPr>
    <p:cSldViewPr>
      <p:cViewPr varScale="1">
        <p:scale>
          <a:sx n="98" d="100"/>
          <a:sy n="98" d="100"/>
        </p:scale>
        <p:origin x="-7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08C89-1D21-433D-A19D-DB30A9817ACD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533AF-287D-4548-8AA9-AEC075633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2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80426-893B-4EB1-B969-E3A75B4EC98B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AFDE-9B85-4A78-9CEF-FCB16F2F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5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72CF-A895-47F1-9F5B-09A4DC827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E789-BC7D-41F6-A011-470AE536D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9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390BB-603C-4C72-AAD0-FEE3C65F3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46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07D1-CA07-450D-A21B-FE2834F1F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53400" y="6477000"/>
            <a:ext cx="990600" cy="381000"/>
          </a:xfrm>
          <a:ln/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25A53417-A9C5-4A5B-83BB-FC2768F428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93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terior 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533400" y="1320800"/>
            <a:ext cx="8067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itle Placeholder 9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02163"/>
          </a:xfrm>
          <a:prstGeom prst="rect">
            <a:avLst/>
          </a:prstGeom>
        </p:spPr>
        <p:txBody>
          <a:bodyPr/>
          <a:lstStyle>
            <a:lvl1pPr marL="228600" indent="-228600">
              <a:defRPr sz="2000"/>
            </a:lvl1pPr>
            <a:lvl2pPr marL="630238" indent="-173038">
              <a:defRPr sz="1600"/>
            </a:lvl2pPr>
            <a:lvl3pPr marL="1033463" indent="-119063">
              <a:defRPr sz="1600"/>
            </a:lvl3pPr>
            <a:lvl4pPr marL="1490663" indent="-119063">
              <a:defRPr sz="1400"/>
            </a:lvl4pPr>
            <a:lvl5pPr marL="1941513" indent="-112713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13500"/>
            <a:ext cx="2895600" cy="45720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8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7E57-490D-409F-A22D-AE22CDF72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7820-CBB5-4637-B6FB-FBC23DD26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6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58C43-AD45-4265-9E39-F7A8E118F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E83A4-CEA8-4B27-9716-E6017EBD1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7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8D3E1-CA6D-4EA3-9933-AB56969E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65D2-9419-4CCD-AC13-222B452B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2BC02-45FB-4E75-93DC-7B28D15C6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2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179A-7F53-4784-9823-8223C506A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199" y="6477000"/>
            <a:ext cx="1076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z="1000" dirty="0" smtClean="0"/>
              <a:t>Page</a:t>
            </a:r>
            <a:r>
              <a:rPr lang="en-US" dirty="0" smtClean="0"/>
              <a:t> </a:t>
            </a:r>
            <a:fld id="{E5878103-2E31-4A56-952F-BF9A86B0E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32766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C000"/>
                </a:solidFill>
                <a:latin typeface="Arial" charset="0"/>
              </a:rPr>
              <a:t>Valuation</a:t>
            </a:r>
            <a:r>
              <a:rPr lang="en-US" altLang="en-US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4000" smtClean="0">
                <a:solidFill>
                  <a:srgbClr val="FFCC00"/>
                </a:solidFill>
                <a:latin typeface="Arial" charset="0"/>
              </a:rPr>
              <a:t>Pre-Money Valuation versus </a:t>
            </a:r>
            <a:r>
              <a:rPr lang="en-US" altLang="en-US" sz="4000" dirty="0" smtClean="0">
                <a:solidFill>
                  <a:srgbClr val="FFCC00"/>
                </a:solidFill>
                <a:latin typeface="Arial" charset="0"/>
              </a:rPr>
              <a:t/>
            </a:r>
            <a:br>
              <a:rPr lang="en-US" altLang="en-US" sz="4000" dirty="0" smtClean="0">
                <a:solidFill>
                  <a:srgbClr val="FFCC00"/>
                </a:solidFill>
                <a:latin typeface="Arial" charset="0"/>
              </a:rPr>
            </a:br>
            <a:r>
              <a:rPr lang="en-US" altLang="en-US" sz="4000" dirty="0" smtClean="0">
                <a:solidFill>
                  <a:srgbClr val="FFCC00"/>
                </a:solidFill>
                <a:latin typeface="Arial" charset="0"/>
              </a:rPr>
              <a:t>Post-Money 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80772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Published by the Entrepreneurship Foundation, a 501(c)3 non profit.   Copyright © Academy Group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0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09600"/>
            <a:ext cx="88392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Pre-Money versus Post-Money Valuation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speaking with entrepreneurs, it is important to distinguish which “valuation” you mean.</a:t>
            </a:r>
          </a:p>
          <a:p>
            <a:pPr marL="0" indent="0">
              <a:buNone/>
            </a:pP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of stock is based on post-money valuation (the inherent value of the company before the round of funding + the new investment</a:t>
            </a:r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 If you are worth $1,000,000 and an investor gives you $1,000,000, you are now worth $2,000,000.  That is post-money valuation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355F65D2-9419-4CCD-AC13-222B452B451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3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of Pre-Money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 </a:t>
            </a: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Post-Money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company valued at $3,000,000 </a:t>
            </a:r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pre-money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receives a </a:t>
            </a:r>
            <a:r>
              <a:rPr lang="en-US" altLang="en-US" sz="28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$1,000,000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of funding is worth </a:t>
            </a:r>
            <a:r>
              <a:rPr lang="en-US" altLang="en-US" sz="28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$4,000,000 </a:t>
            </a:r>
            <a:r>
              <a:rPr lang="en-US" altLang="en-US" sz="2800" i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money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buNone/>
            </a:pP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Entitling the investor to 25% of the company.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F65D2-9419-4CCD-AC13-222B452B45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2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2057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it is important for investors and entrepreneurs to be on the same page when discussing valuation.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8050212" cy="20923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Pre-Money Versus Post-Money Example from Investopedia.com.</a:t>
            </a:r>
            <a:b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200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$1,000,000 valuations.  </a:t>
            </a:r>
            <a:br>
              <a:rPr lang="en-US" altLang="en-US" sz="28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for the investor</a:t>
            </a:r>
            <a:endParaRPr lang="en-US" sz="2800" dirty="0"/>
          </a:p>
        </p:txBody>
      </p:sp>
      <p:pic>
        <p:nvPicPr>
          <p:cNvPr id="7" name="Content Placeholder 6" descr="This chart shows that for a $250,000 investment and a $1 million valuation, it is better for the investor if the valuation amount is Post-Investment versus Pre-Investment.  As Post-money, the investor would receive 25% of the shares; versus only 20% if the Valuation were defined as Pre-money." title="CHART: Pre-Money Versus Post-Money Valuation - Example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029200"/>
            <a:ext cx="8153402" cy="13716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5F65D2-9419-4CCD-AC13-222B452B451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Slide</a:t>
            </a:r>
            <a:endParaRPr lang="en-US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F65D2-9419-4CCD-AC13-222B452B451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52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ATcJdMFHEac6TYAVx13wQ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Valuation  Pre-Money Valuation versus  Post-Money Valuation</vt:lpstr>
      <vt:lpstr>Pre-Money versus Post-Money Valuation </vt:lpstr>
      <vt:lpstr>Example of Pre-Money versus  Post-Money Valuation</vt:lpstr>
      <vt:lpstr>Why it is important for investors and entrepreneurs to be on the same page when discussing valuation.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2016-11-13T03:22:13Z</dcterms:created>
  <dcterms:modified xsi:type="dcterms:W3CDTF">2019-08-11T20:20:13Z</dcterms:modified>
</cp:coreProperties>
</file>