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9" r:id="rId2"/>
    <p:sldId id="338" r:id="rId3"/>
    <p:sldId id="35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99FF"/>
    <a:srgbClr val="0000CC"/>
    <a:srgbClr val="0000FF"/>
    <a:srgbClr val="FFCC00"/>
    <a:srgbClr val="000099"/>
    <a:srgbClr val="99FF99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927" autoAdjust="0"/>
    <p:restoredTop sz="86554" autoAdjust="0"/>
  </p:normalViewPr>
  <p:slideViewPr>
    <p:cSldViewPr>
      <p:cViewPr varScale="1">
        <p:scale>
          <a:sx n="98" d="100"/>
          <a:sy n="98" d="100"/>
        </p:scale>
        <p:origin x="-19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08C89-1D21-433D-A19D-DB30A9817ACD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533AF-287D-4548-8AA9-AEC075633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2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0426-893B-4EB1-B969-E3A75B4EC98B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AFDE-9B85-4A78-9CEF-FCB16F2F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2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72CF-A895-47F1-9F5B-09A4DC827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2E789-BC7D-41F6-A011-470AE536D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390BB-603C-4C72-AAD0-FEE3C65F3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46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07D1-CA07-450D-A21B-FE2834F1F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4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53400" y="6477000"/>
            <a:ext cx="990600" cy="381000"/>
          </a:xfrm>
          <a:ln/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25A53417-A9C5-4A5B-83BB-FC2768F428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9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terior 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4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533400" y="1320800"/>
            <a:ext cx="806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itle Placeholder 9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02163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630238" indent="-173038">
              <a:defRPr sz="1600"/>
            </a:lvl2pPr>
            <a:lvl3pPr marL="1033463" indent="-119063">
              <a:defRPr sz="1600"/>
            </a:lvl3pPr>
            <a:lvl4pPr marL="1490663" indent="-119063">
              <a:defRPr sz="1400"/>
            </a:lvl4pPr>
            <a:lvl5pPr marL="1941513" indent="-112713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13500"/>
            <a:ext cx="2895600" cy="457200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8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67E57-490D-409F-A22D-AE22CDF72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F7820-CBB5-4637-B6FB-FBC23DD26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6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58C43-AD45-4265-9E39-F7A8E118F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E83A4-CEA8-4B27-9716-E6017EBD1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7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8D3E1-CA6D-4EA3-9933-AB56969E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65D2-9419-4CCD-AC13-222B452B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2BC02-45FB-4E75-93DC-7B28D15C6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2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179A-7F53-4784-9823-8223C506A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199" y="6477000"/>
            <a:ext cx="1076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z="1000" dirty="0" smtClean="0"/>
              <a:t>Page</a:t>
            </a:r>
            <a:r>
              <a:rPr lang="en-US" dirty="0" smtClean="0"/>
              <a:t> </a:t>
            </a:r>
            <a:fld id="{E5878103-2E31-4A56-952F-BF9A86B0E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772400" cy="32766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C000"/>
                </a:solidFill>
                <a:latin typeface="Arial" charset="0"/>
              </a:rPr>
              <a:t>Cap Table</a:t>
            </a:r>
            <a:r>
              <a:rPr lang="en-US" altLang="en-US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dirty="0" smtClean="0">
                <a:solidFill>
                  <a:srgbClr val="FFCC00"/>
                </a:solidFill>
                <a:latin typeface="Arial" charset="0"/>
              </a:rPr>
              <a:t>Allowing for Enough Rounds of Financing to Achieve Profitability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Published by the Entrepreneurship Foundation, a 501(c)3 non profit.   Copyright © Academy Group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9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altLang="en-US" sz="32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 Table </a:t>
            </a: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</a:t>
            </a:r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 Dilution Analysis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4876800"/>
            <a:ext cx="8839200" cy="2320925"/>
          </a:xfrm>
        </p:spPr>
        <p:txBody>
          <a:bodyPr/>
          <a:lstStyle/>
          <a:p>
            <a:pPr marL="230188" indent="-230188"/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 of funds for each round prior to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exit.</a:t>
            </a:r>
            <a:endParaRPr lang="en-US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0188" indent="-230188">
              <a:spcBef>
                <a:spcPts val="6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aside equity to recruit key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executives.</a:t>
            </a:r>
            <a:endParaRPr lang="en-US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0188" indent="-230188" eaLnBrk="1" hangingPunct="1">
              <a:spcBef>
                <a:spcPts val="600"/>
              </a:spcBef>
            </a:pP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how to establish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for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round.</a:t>
            </a:r>
            <a:endParaRPr lang="en-US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0188" indent="-230188" eaLnBrk="1" hangingPunct="1">
              <a:spcBef>
                <a:spcPts val="600"/>
              </a:spcBef>
            </a:pP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comparables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exit (IPO or sale to larger firm).</a:t>
            </a:r>
            <a:endParaRPr lang="en-US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 descr="Shows effect of dilution over several rounds." title="EXCEL SPREADSHEET: Sample Cap Table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001609" cy="3429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5A53417-A9C5-4A5B-83BB-FC2768F4286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08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Slide</a:t>
            </a:r>
            <a:endParaRPr lang="en-US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F65D2-9419-4CCD-AC13-222B452B451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878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ATcJdMFHEac6TYAVx13wQ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Cap Table  Allowing for Enough Rounds of Financing to Achieve Profitability</vt:lpstr>
      <vt:lpstr>Cap Table Valuation vs. Dilution Analysis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2016-11-13T03:22:13Z</dcterms:created>
  <dcterms:modified xsi:type="dcterms:W3CDTF">2019-08-11T17:47:16Z</dcterms:modified>
</cp:coreProperties>
</file>