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96" r:id="rId2"/>
    <p:sldId id="374" r:id="rId3"/>
    <p:sldId id="388" r:id="rId4"/>
    <p:sldId id="353" r:id="rId5"/>
    <p:sldId id="397" r:id="rId6"/>
    <p:sldId id="384" r:id="rId7"/>
    <p:sldId id="394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CC"/>
    <a:srgbClr val="3333CC"/>
    <a:srgbClr val="990033"/>
    <a:srgbClr val="CC0000"/>
    <a:srgbClr val="FFFF00"/>
    <a:srgbClr val="FF0000"/>
    <a:srgbClr val="FF5050"/>
    <a:srgbClr val="66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8" autoAdjust="0"/>
    <p:restoredTop sz="86441" autoAdjust="0"/>
  </p:normalViewPr>
  <p:slideViewPr>
    <p:cSldViewPr>
      <p:cViewPr varScale="1">
        <p:scale>
          <a:sx n="98" d="100"/>
          <a:sy n="98" d="100"/>
        </p:scale>
        <p:origin x="-19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750F507-6C03-4CDE-99EC-9F594EABB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0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55449F8-8F37-4A8D-A29B-5D32186ED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26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5449F8-8F37-4A8D-A29B-5D32186ED3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BB600E3-BEA0-4799-A3BB-0E72230E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4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D32D5CA-FC75-4A07-82DF-13E152FD7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5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662B84F-F2BD-43C1-8C7F-AF464AA7F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B9509A0-10BB-4BC4-AC70-15E0734D1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8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553200"/>
            <a:ext cx="990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9C4827-34C5-49F3-9B31-DD4F9AAC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7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B9100A-8CFE-47E9-B274-6A02DB297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0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F27D4B8-4153-4075-8242-02F4D3429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2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734D182-4F6D-4789-BF1C-93B3DF13E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7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28999">
              <a:srgbClr val="0036C2"/>
            </a:gs>
            <a:gs pos="100000">
              <a:srgbClr val="0000F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87A1E9D-CFB1-456F-977A-4BEA2D585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7" r:id="rId1"/>
    <p:sldLayoutId id="2147483797" r:id="rId2"/>
    <p:sldLayoutId id="2147483798" r:id="rId3"/>
    <p:sldLayoutId id="2147483799" r:id="rId4"/>
    <p:sldLayoutId id="2147483801" r:id="rId5"/>
    <p:sldLayoutId id="2147483802" r:id="rId6"/>
    <p:sldLayoutId id="2147483803" r:id="rId7"/>
    <p:sldLayoutId id="214748380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2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457200"/>
            <a:ext cx="7772400" cy="5410200"/>
          </a:xfrm>
        </p:spPr>
        <p:txBody>
          <a:bodyPr/>
          <a:lstStyle/>
          <a:p>
            <a:r>
              <a:rPr lang="en-US" dirty="0" smtClean="0">
                <a:solidFill>
                  <a:srgbClr val="FFCC00"/>
                </a:solidFill>
              </a:rPr>
              <a:t>Market Sizing</a:t>
            </a:r>
            <a:r>
              <a:rPr lang="en-US" dirty="0" smtClean="0">
                <a:solidFill>
                  <a:srgbClr val="FFCC00"/>
                </a:solidFill>
              </a:rPr>
              <a:t/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 smtClean="0"/>
              <a:t> </a:t>
            </a:r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b="0" dirty="0"/>
              <a:t/>
            </a:r>
            <a:br>
              <a:rPr lang="en-US" sz="3200" b="0" dirty="0"/>
            </a:br>
            <a:endParaRPr lang="en-US" sz="3600" b="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2590800"/>
          </a:xfrm>
        </p:spPr>
        <p:txBody>
          <a:bodyPr/>
          <a:lstStyle/>
          <a:p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Document Number of </a:t>
            </a: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who 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have a need for your </a:t>
            </a: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788" y="3733800"/>
            <a:ext cx="7974012" cy="25146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(Not total world population.)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9146AF5-D773-405F-A5C6-27427B549A7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 Market </a:t>
            </a:r>
            <a:r>
              <a:rPr lang="en-US" altLang="en-US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3021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Total Available Worldwide Market (Market size)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SAM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Serviceable Available Market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serviceable geography and niche)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=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Realistically Obtainable Market (by year)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=  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Market Target </a:t>
            </a:r>
            <a:r>
              <a:rPr lang="en-US" altLang="en-US" sz="24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first year goal)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USER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 Potential first customer</a:t>
            </a:r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1C11829-38CD-44B6-BEAD-0307715A877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732950B-F3D4-46F2-BF9E-032DD156BA1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example...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if you make dimmable LED light bulbs, then.</a:t>
            </a:r>
          </a:p>
          <a:p>
            <a:pPr marL="0" indent="0">
              <a:buFontTx/>
              <a:buNone/>
            </a:pPr>
            <a:endParaRPr lang="en-US" altLang="en-US" sz="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TAM 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be the whole worldwide lighting market.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 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be the worldwide dimmable LED bulbs market.</a:t>
            </a:r>
          </a:p>
          <a:p>
            <a:pPr marL="0" indent="0">
              <a:buFontTx/>
              <a:buNone/>
            </a:pPr>
            <a:r>
              <a:rPr lang="en-US" altLang="en-US" sz="2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alt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be the realistic and obtainable production and market penetration, by year</a:t>
            </a:r>
          </a:p>
          <a:p>
            <a:pPr marL="0" indent="0">
              <a:buFontTx/>
              <a:buNone/>
            </a:pPr>
            <a:r>
              <a:rPr lang="en-US" altLang="en-US" sz="2400" dirty="0" smtClean="0">
                <a:effectLst/>
                <a:latin typeface="AvantGarde" pitchFamily="34" charset="0"/>
              </a:rPr>
              <a:t> </a:t>
            </a:r>
            <a:endParaRPr lang="en-US" altLang="en-US" sz="2400" dirty="0" smtClean="0">
              <a:effectLst/>
              <a:latin typeface="AvantGarde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400" dirty="0" smtClean="0">
                <a:effectLst/>
                <a:latin typeface="AvantGarde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732950B-F3D4-46F2-BF9E-032DD156BA1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... Example Continued</a:t>
            </a:r>
            <a:endParaRPr lang="en-US" alt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495800"/>
          </a:xfrm>
        </p:spPr>
        <p:txBody>
          <a:bodyPr/>
          <a:lstStyle/>
          <a:p>
            <a:pPr marL="0" indent="0">
              <a:spcAft>
                <a:spcPts val="1200"/>
              </a:spcAft>
              <a:buFontTx/>
              <a:buNone/>
            </a:pPr>
            <a:r>
              <a:rPr lang="en-US" alt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be the conservative number of units you can make (with zero defects), sell, deliver and service in the first (pivotal) year. 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FIRST USER  </a:t>
            </a:r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 of first customer to whom you will sell and deliver an  MVP within 6 months</a:t>
            </a:r>
          </a:p>
          <a:p>
            <a:pPr marL="0" indent="0">
              <a:buFontTx/>
              <a:buNone/>
            </a:pPr>
            <a:r>
              <a:rPr lang="en-US" altLang="en-US" sz="2400" dirty="0" smtClean="0">
                <a:effectLst/>
                <a:latin typeface="AvantGarde" pitchFamily="34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en-US" sz="2400" dirty="0" smtClean="0">
                <a:effectLst/>
                <a:latin typeface="AvantGarde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8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200" dirty="0" smtClean="0"/>
              <a:t>Market Size Hierarchy Chart</a:t>
            </a:r>
            <a:endParaRPr lang="en-US" sz="3200" dirty="0"/>
          </a:p>
        </p:txBody>
      </p:sp>
      <p:pic>
        <p:nvPicPr>
          <p:cNvPr id="6" name="Content Placeholder 5" descr="First User&#10;SMART&#10;SOM&#10;SAM&#10;TAM" title="Pyramid chart of Market Size Hierarch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03" y="1438252"/>
            <a:ext cx="7266597" cy="499747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E656D23-5994-45C3-8FE4-2D4C91E63105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9C4827-34C5-49F3-9B31-DD4F9AAC76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25899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Azure</vt:lpstr>
      <vt:lpstr>Market Sizing     </vt:lpstr>
      <vt:lpstr>Document Number of people who have a need for your product or service  </vt:lpstr>
      <vt:lpstr>Compute Market Size</vt:lpstr>
      <vt:lpstr>For example...</vt:lpstr>
      <vt:lpstr>... Example Continued</vt:lpstr>
      <vt:lpstr>Market Size Hierarchy Chart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2016-11-14T16:44:43Z</dcterms:modified>
</cp:coreProperties>
</file>