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  <p:sldMasterId id="2147483668" r:id="rId2"/>
  </p:sldMasterIdLst>
  <p:notesMasterIdLst>
    <p:notesMasterId r:id="rId6"/>
  </p:notesMasterIdLst>
  <p:sldIdLst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0099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5" autoAdjust="0"/>
    <p:restoredTop sz="84520" autoAdjust="0"/>
  </p:normalViewPr>
  <p:slideViewPr>
    <p:cSldViewPr>
      <p:cViewPr varScale="1">
        <p:scale>
          <a:sx n="68" d="100"/>
          <a:sy n="68" d="100"/>
        </p:scale>
        <p:origin x="-96" y="-2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E057D5-3A9E-40A5-B395-9BDC5940C629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273CC7-2961-48DA-836E-6CA01ACBE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425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64931"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sz="1500" u="sng" dirty="0">
                <a:solidFill>
                  <a:srgbClr val="FF0000"/>
                </a:solidFill>
                <a:latin typeface="Times New Roman" pitchFamily="18" charset="0"/>
              </a:rPr>
              <a:t>Only enter amounts in the blue boxes.  The other amounts will be computed.</a:t>
            </a:r>
            <a:endParaRPr lang="en-US" sz="1500" dirty="0">
              <a:solidFill>
                <a:srgbClr val="FF0000"/>
              </a:solidFill>
              <a:latin typeface="Times New Roman" pitchFamily="18" charset="0"/>
            </a:endParaRPr>
          </a:p>
          <a:p>
            <a:endParaRPr lang="en-US" dirty="0" smtClean="0"/>
          </a:p>
          <a:p>
            <a:r>
              <a:rPr lang="en-US" sz="1100" cap="all" dirty="0">
                <a:latin typeface="Times New Roman" pitchFamily="18" charset="0"/>
              </a:rPr>
              <a:t>Reality </a:t>
            </a:r>
            <a:r>
              <a:rPr lang="en-US" sz="1100" cap="all" dirty="0" err="1">
                <a:latin typeface="Times New Roman" pitchFamily="18" charset="0"/>
              </a:rPr>
              <a:t>checkS</a:t>
            </a:r>
            <a:r>
              <a:rPr lang="en-US" sz="1100" dirty="0">
                <a:latin typeface="Times New Roman" pitchFamily="18" charset="0"/>
              </a:rPr>
              <a:t>:  </a:t>
            </a:r>
          </a:p>
          <a:p>
            <a:pPr lvl="0"/>
            <a:r>
              <a:rPr lang="en-US" sz="1100" dirty="0">
                <a:latin typeface="Times New Roman" pitchFamily="18" charset="0"/>
              </a:rPr>
              <a:t>Are the unit and dollar sales numbers realistic? </a:t>
            </a:r>
          </a:p>
          <a:p>
            <a:pPr lvl="0"/>
            <a:endParaRPr lang="en-US" sz="1100" dirty="0">
              <a:latin typeface="Times New Roman" pitchFamily="18" charset="0"/>
            </a:endParaRPr>
          </a:p>
          <a:p>
            <a:pPr lvl="0"/>
            <a:r>
              <a:rPr lang="en-US" sz="1100" dirty="0">
                <a:latin typeface="Times New Roman" pitchFamily="18" charset="0"/>
              </a:rPr>
              <a:t>Can you make and sell this many products: or if a service business, can you realistically provide the number of hours required?  </a:t>
            </a:r>
          </a:p>
          <a:p>
            <a:pPr lvl="0"/>
            <a:r>
              <a:rPr lang="en-US" sz="1100" dirty="0">
                <a:latin typeface="Times New Roman" pitchFamily="18" charset="0"/>
              </a:rPr>
              <a:t>If, for example, you worked 40 hours a week on tasks for which you were paid, and assuming two weeks of vacation, sick time and holidays, that would equal 2000 hours per year available time.  </a:t>
            </a:r>
          </a:p>
          <a:p>
            <a:pPr lvl="0"/>
            <a:endParaRPr lang="en-US" sz="1100" dirty="0">
              <a:latin typeface="Times New Roman" pitchFamily="18" charset="0"/>
            </a:endParaRPr>
          </a:p>
          <a:p>
            <a:pPr lvl="0"/>
            <a:r>
              <a:rPr lang="en-US" sz="1100" dirty="0">
                <a:latin typeface="Times New Roman" pitchFamily="18" charset="0"/>
              </a:rPr>
              <a:t>If your break-even analysis shows you need to provide 3000 hours of service, then you ‘ll need to charge more per hour or lower your overhead costs.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5F6822-AFA4-4B5A-B65E-B843AFF99A7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6645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66" name="Rectangle 3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467" name="Rectangle 3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 lIns="92075" tIns="46038" rIns="92075" bIns="46038"/>
          <a:lstStyle>
            <a:lvl1pPr marL="0" indent="0" algn="ctr">
              <a:buFontTx/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641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12788" y="1946275"/>
            <a:ext cx="3910012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1"/>
            <a:r>
              <a:rPr lang="en-US" dirty="0" smtClean="0"/>
              <a:t>First level</a:t>
            </a:r>
          </a:p>
          <a:p>
            <a:pPr lvl="2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 Third level</a:t>
            </a:r>
          </a:p>
          <a:p>
            <a:pPr lvl="4"/>
            <a:r>
              <a:rPr lang="en-US" dirty="0" smtClean="0"/>
              <a:t> 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775200" y="1946275"/>
            <a:ext cx="3911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1"/>
            <a:r>
              <a:rPr lang="en-US" dirty="0" smtClean="0"/>
              <a:t>First level</a:t>
            </a:r>
          </a:p>
          <a:p>
            <a:pPr lvl="2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 Third level</a:t>
            </a:r>
          </a:p>
          <a:p>
            <a:pPr lvl="4"/>
            <a:r>
              <a:rPr lang="en-US" dirty="0" smtClean="0"/>
              <a:t> Fourth level</a:t>
            </a:r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F3928B-563C-4FBA-9C1E-EDA88B165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251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1225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F3928B-563C-4FBA-9C1E-EDA88B165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4304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ln/>
        </p:spPr>
        <p:txBody>
          <a:bodyPr/>
          <a:lstStyle>
            <a:lvl1pPr>
              <a:defRPr/>
            </a:lvl1pPr>
          </a:lstStyle>
          <a:p>
            <a:fld id="{BDF3928B-563C-4FBA-9C1E-EDA88B165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5701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F3928B-563C-4FBA-9C1E-EDA88B165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228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76200"/>
            <a:ext cx="8763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and content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946275"/>
            <a:ext cx="8382000" cy="4302125"/>
          </a:xfrm>
        </p:spPr>
        <p:txBody>
          <a:bodyPr/>
          <a:lstStyle>
            <a:lvl1pPr>
              <a:buSzPct val="85000"/>
              <a:defRPr/>
            </a:lvl1pPr>
            <a:lvl2pPr>
              <a:buSzPct val="85000"/>
              <a:defRPr/>
            </a:lvl2pPr>
            <a:lvl3pPr>
              <a:buSzPct val="85000"/>
              <a:defRPr/>
            </a:lvl3pPr>
            <a:lvl4pPr>
              <a:buSzPct val="85000"/>
              <a:defRPr/>
            </a:lvl4pPr>
            <a:lvl5pPr>
              <a:buSzPct val="85000"/>
              <a:defRPr/>
            </a:lvl5pPr>
          </a:lstStyle>
          <a:p>
            <a:pPr lvl="1"/>
            <a:r>
              <a:rPr lang="en-US" dirty="0" smtClean="0"/>
              <a:t>First level</a:t>
            </a:r>
          </a:p>
          <a:p>
            <a:pPr lvl="2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 Third level</a:t>
            </a:r>
          </a:p>
          <a:p>
            <a:pPr lvl="4"/>
            <a:r>
              <a:rPr lang="en-US" dirty="0" smtClean="0"/>
              <a:t> Fourth level</a:t>
            </a:r>
          </a:p>
        </p:txBody>
      </p:sp>
      <p:sp>
        <p:nvSpPr>
          <p:cNvPr id="4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F3928B-563C-4FBA-9C1E-EDA88B165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473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12788" y="1946275"/>
            <a:ext cx="3910012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1"/>
            <a:r>
              <a:rPr lang="en-US" dirty="0" smtClean="0"/>
              <a:t>First level</a:t>
            </a:r>
          </a:p>
          <a:p>
            <a:pPr lvl="2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 Third level</a:t>
            </a:r>
          </a:p>
          <a:p>
            <a:pPr lvl="4"/>
            <a:r>
              <a:rPr lang="en-US" dirty="0" smtClean="0"/>
              <a:t> 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775200" y="1946275"/>
            <a:ext cx="3911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1"/>
            <a:r>
              <a:rPr lang="en-US" dirty="0" smtClean="0"/>
              <a:t>First level</a:t>
            </a:r>
          </a:p>
          <a:p>
            <a:pPr lvl="2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 Third level</a:t>
            </a:r>
          </a:p>
          <a:p>
            <a:pPr lvl="4"/>
            <a:r>
              <a:rPr lang="en-US" dirty="0" smtClean="0"/>
              <a:t> Fourth level</a:t>
            </a:r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F3928B-563C-4FBA-9C1E-EDA88B165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251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122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F3928B-563C-4FBA-9C1E-EDA88B165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430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ln/>
        </p:spPr>
        <p:txBody>
          <a:bodyPr/>
          <a:lstStyle>
            <a:lvl1pPr>
              <a:defRPr/>
            </a:lvl1pPr>
          </a:lstStyle>
          <a:p>
            <a:fld id="{BDF3928B-563C-4FBA-9C1E-EDA88B165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570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F3928B-563C-4FBA-9C1E-EDA88B165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228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66" name="Rectangle 3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467" name="Rectangle 3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 lIns="92075" tIns="46038" rIns="92075" bIns="46038"/>
          <a:lstStyle>
            <a:lvl1pPr marL="0" indent="0" algn="ctr">
              <a:buFontTx/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641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76200"/>
            <a:ext cx="8763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and content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946275"/>
            <a:ext cx="8382000" cy="4302125"/>
          </a:xfrm>
        </p:spPr>
        <p:txBody>
          <a:bodyPr/>
          <a:lstStyle>
            <a:lvl1pPr>
              <a:buSzPct val="85000"/>
              <a:defRPr/>
            </a:lvl1pPr>
            <a:lvl2pPr>
              <a:buSzPct val="85000"/>
              <a:defRPr/>
            </a:lvl2pPr>
            <a:lvl3pPr>
              <a:buSzPct val="85000"/>
              <a:defRPr/>
            </a:lvl3pPr>
            <a:lvl4pPr>
              <a:buSzPct val="85000"/>
              <a:defRPr/>
            </a:lvl4pPr>
            <a:lvl5pPr>
              <a:buSzPct val="85000"/>
              <a:defRPr/>
            </a:lvl5pPr>
          </a:lstStyle>
          <a:p>
            <a:pPr lvl="1"/>
            <a:r>
              <a:rPr lang="en-US" dirty="0" smtClean="0"/>
              <a:t>First level</a:t>
            </a:r>
          </a:p>
          <a:p>
            <a:pPr lvl="2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 Third level</a:t>
            </a:r>
          </a:p>
          <a:p>
            <a:pPr lvl="4"/>
            <a:r>
              <a:rPr lang="en-US" dirty="0" smtClean="0"/>
              <a:t> Fourth level</a:t>
            </a:r>
          </a:p>
        </p:txBody>
      </p:sp>
      <p:sp>
        <p:nvSpPr>
          <p:cNvPr id="4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F3928B-563C-4FBA-9C1E-EDA88B165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473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12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4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7446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2788" y="1946275"/>
            <a:ext cx="7974012" cy="430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dirty="0" smtClean="0"/>
              <a:t>First level</a:t>
            </a:r>
          </a:p>
          <a:p>
            <a:pPr lvl="2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 Third level</a:t>
            </a:r>
          </a:p>
          <a:p>
            <a:pPr lvl="4"/>
            <a:r>
              <a:rPr lang="en-US" dirty="0" smtClean="0"/>
              <a:t> Fourth level</a:t>
            </a:r>
          </a:p>
        </p:txBody>
      </p:sp>
      <p:sp>
        <p:nvSpPr>
          <p:cNvPr id="17449" name="Rectangle 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53400" y="6553200"/>
            <a:ext cx="990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+mn-lt"/>
              </a:defRPr>
            </a:lvl1pPr>
          </a:lstStyle>
          <a:p>
            <a:fld id="{BDF3928B-563C-4FBA-9C1E-EDA88B1650C9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14400" y="6324600"/>
            <a:ext cx="71628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CC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519113" indent="-519113" algn="l" rtl="0" eaLnBrk="0" fontAlgn="base" hangingPunct="0">
        <a:spcBef>
          <a:spcPct val="40000"/>
        </a:spcBef>
        <a:spcAft>
          <a:spcPct val="0"/>
        </a:spcAft>
        <a:buClr>
          <a:srgbClr val="FFCC00"/>
        </a:buClr>
        <a:buSzPct val="110000"/>
        <a:buBlip>
          <a:blip r:embed="rId9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1023938" indent="-390525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SzPct val="110000"/>
        <a:buFont typeface="Wingdings" pitchFamily="2" charset="2"/>
        <a:buBlip>
          <a:blip r:embed="rId10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601788" indent="-4635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Blip>
          <a:blip r:embed="rId11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944688" indent="-228600" algn="l" rtl="0" eaLnBrk="0" fontAlgn="base" hangingPunct="0">
        <a:spcBef>
          <a:spcPct val="20000"/>
        </a:spcBef>
        <a:spcAft>
          <a:spcPct val="0"/>
        </a:spcAft>
        <a:buClr>
          <a:srgbClr val="FFCC00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287588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1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744788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3201988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659188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4116388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4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7446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2788" y="1946275"/>
            <a:ext cx="7974012" cy="430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dirty="0" smtClean="0"/>
              <a:t>First level</a:t>
            </a:r>
          </a:p>
          <a:p>
            <a:pPr lvl="2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 Third level</a:t>
            </a:r>
          </a:p>
          <a:p>
            <a:pPr lvl="4"/>
            <a:r>
              <a:rPr lang="en-US" dirty="0" smtClean="0"/>
              <a:t> Fourth level</a:t>
            </a:r>
          </a:p>
        </p:txBody>
      </p:sp>
      <p:sp>
        <p:nvSpPr>
          <p:cNvPr id="17449" name="Rectangle 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53400" y="6553200"/>
            <a:ext cx="990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+mn-lt"/>
              </a:defRPr>
            </a:lvl1pPr>
          </a:lstStyle>
          <a:p>
            <a:fld id="{BDF3928B-563C-4FBA-9C1E-EDA88B1650C9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14400" y="6324600"/>
            <a:ext cx="71628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CC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519113" indent="-519113" algn="l" rtl="0" eaLnBrk="0" fontAlgn="base" hangingPunct="0">
        <a:spcBef>
          <a:spcPct val="40000"/>
        </a:spcBef>
        <a:spcAft>
          <a:spcPct val="0"/>
        </a:spcAft>
        <a:buClr>
          <a:srgbClr val="FFCC00"/>
        </a:buClr>
        <a:buSzPct val="110000"/>
        <a:buBlip>
          <a:blip r:embed="rId9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1023938" indent="-390525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SzPct val="110000"/>
        <a:buFont typeface="Wingdings" pitchFamily="2" charset="2"/>
        <a:buBlip>
          <a:blip r:embed="rId10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601788" indent="-4635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Blip>
          <a:blip r:embed="rId11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944688" indent="-228600" algn="l" rtl="0" eaLnBrk="0" fontAlgn="base" hangingPunct="0">
        <a:spcBef>
          <a:spcPct val="20000"/>
        </a:spcBef>
        <a:spcAft>
          <a:spcPct val="0"/>
        </a:spcAft>
        <a:buClr>
          <a:srgbClr val="FFCC00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287588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1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744788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3201988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659188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4116388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image" Target="../media/image4.emf"/><Relationship Id="rId2" Type="http://schemas.openxmlformats.org/officeDocument/2006/relationships/vmlDrawing" Target="../drawings/vmlDrawing1.vml"/><Relationship Id="rId1" Type="http://schemas.openxmlformats.org/officeDocument/2006/relationships/themeOverride" Target="../theme/themeOverride2.xml"/><Relationship Id="rId6" Type="http://schemas.openxmlformats.org/officeDocument/2006/relationships/package" Target="../embeddings/Microsoft_Excel_Worksheet1.xlsx"/><Relationship Id="rId5" Type="http://schemas.openxmlformats.org/officeDocument/2006/relationships/oleObject" Target="../embeddings/oleObject1.bin"/><Relationship Id="rId4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1.xml"/><Relationship Id="rId1" Type="http://schemas.openxmlformats.org/officeDocument/2006/relationships/themeOverride" Target="../theme/themeOverr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1371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rgbClr val="FFCC00"/>
                </a:solidFill>
              </a:rPr>
              <a:t>Calculating Break Even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sz="quarter" idx="1"/>
          </p:nvPr>
        </p:nvSpPr>
        <p:spPr>
          <a:xfrm>
            <a:off x="609600" y="3048000"/>
            <a:ext cx="8001000" cy="1752600"/>
          </a:xfrm>
        </p:spPr>
        <p:txBody>
          <a:bodyPr/>
          <a:lstStyle/>
          <a:p>
            <a:pPr marL="0" lvl="1" indent="0" algn="ctr">
              <a:lnSpc>
                <a:spcPct val="110000"/>
              </a:lnSpc>
              <a:buNone/>
              <a:defRPr/>
            </a:pPr>
            <a:r>
              <a:rPr lang="en-US" dirty="0"/>
              <a:t>Break-even occurs at the point where total revenue equals total </a:t>
            </a:r>
            <a:r>
              <a:rPr lang="en-US" dirty="0" smtClean="0"/>
              <a:t>costs</a:t>
            </a:r>
            <a:endParaRPr lang="en-US" b="1" dirty="0"/>
          </a:p>
          <a:p>
            <a:pPr marL="633413" lvl="1">
              <a:lnSpc>
                <a:spcPct val="110000"/>
              </a:lnSpc>
              <a:defRPr/>
            </a:pPr>
            <a:endParaRPr lang="en-US" sz="2800" dirty="0"/>
          </a:p>
          <a:p>
            <a:endParaRPr lang="en-US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914400" y="6248400"/>
            <a:ext cx="7543800" cy="457200"/>
          </a:xfrm>
        </p:spPr>
        <p:txBody>
          <a:bodyPr/>
          <a:lstStyle/>
          <a:p>
            <a:pPr>
              <a:defRPr/>
            </a:pPr>
            <a:r>
              <a:rPr lang="en-US" sz="1200" dirty="0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Published by the Entrepreneurship Foundation, a 501(c)3 non profit.    Copyright © Academy Group</a:t>
            </a:r>
            <a:endParaRPr lang="en-US" sz="1200" dirty="0">
              <a:solidFill>
                <a:schemeClr val="bg1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7072255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Break Even Spreadsheet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EB472FB-4E42-45FA-8268-7E50AB65831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aphicFrame>
        <p:nvGraphicFramePr>
          <p:cNvPr id="6" name="Content Placeholder 5" descr="Break even point in units = annual fixed costs divided by gross margin per unit.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3131168"/>
              </p:ext>
            </p:extLst>
          </p:nvPr>
        </p:nvGraphicFramePr>
        <p:xfrm>
          <a:off x="47362" y="1295400"/>
          <a:ext cx="9096638" cy="510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Worksheet" r:id="rId6" imgW="6143633" imgH="3448170" progId="Excel.Sheet.12">
                  <p:embed/>
                </p:oleObj>
              </mc:Choice>
              <mc:Fallback>
                <p:oleObj name="Worksheet" r:id="rId6" imgW="6143633" imgH="3448170" progId="Excel.Sheet.12">
                  <p:embed/>
                  <p:pic>
                    <p:nvPicPr>
                      <p:cNvPr id="0" name="Object 2" descr="Break even point in units = annual fixed costs divided by gross margin per unit.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62" y="1295400"/>
                        <a:ext cx="9096638" cy="510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86660324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CC"/>
                </a:solidFill>
              </a:rPr>
              <a:t>Blank slide</a:t>
            </a:r>
            <a:endParaRPr lang="en-US" dirty="0">
              <a:solidFill>
                <a:srgbClr val="0000CC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8153400" y="6553200"/>
            <a:ext cx="990600" cy="304800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EB472FB-4E42-45FA-8268-7E50AB65831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293855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Azure">
  <a:themeElements>
    <a:clrScheme name="">
      <a:dk1>
        <a:srgbClr val="000000"/>
      </a:dk1>
      <a:lt1>
        <a:srgbClr val="FFFFFF"/>
      </a:lt1>
      <a:dk2>
        <a:srgbClr val="3333FF"/>
      </a:dk2>
      <a:lt2>
        <a:srgbClr val="FFFFFF"/>
      </a:lt2>
      <a:accent1>
        <a:srgbClr val="00CCCC"/>
      </a:accent1>
      <a:accent2>
        <a:srgbClr val="6666FF"/>
      </a:accent2>
      <a:accent3>
        <a:srgbClr val="ADADFF"/>
      </a:accent3>
      <a:accent4>
        <a:srgbClr val="DADADA"/>
      </a:accent4>
      <a:accent5>
        <a:srgbClr val="AAE2E2"/>
      </a:accent5>
      <a:accent6>
        <a:srgbClr val="5C5CE7"/>
      </a:accent6>
      <a:hlink>
        <a:srgbClr val="CCCCFF"/>
      </a:hlink>
      <a:folHlink>
        <a:srgbClr val="CC99FF"/>
      </a:folHlink>
    </a:clrScheme>
    <a:fontScheme name="Azur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zure 1">
        <a:dk1>
          <a:srgbClr val="000000"/>
        </a:dk1>
        <a:lt1>
          <a:srgbClr val="FFFFFF"/>
        </a:lt1>
        <a:dk2>
          <a:srgbClr val="3333FF"/>
        </a:dk2>
        <a:lt2>
          <a:srgbClr val="00FFFF"/>
        </a:lt2>
        <a:accent1>
          <a:srgbClr val="00CCCC"/>
        </a:accent1>
        <a:accent2>
          <a:srgbClr val="6666FF"/>
        </a:accent2>
        <a:accent3>
          <a:srgbClr val="ADADFF"/>
        </a:accent3>
        <a:accent4>
          <a:srgbClr val="DADADA"/>
        </a:accent4>
        <a:accent5>
          <a:srgbClr val="AAE2E2"/>
        </a:accent5>
        <a:accent6>
          <a:srgbClr val="5C5CE7"/>
        </a:accent6>
        <a:hlink>
          <a:srgbClr val="CCCC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zure 2">
        <a:dk1>
          <a:srgbClr val="000000"/>
        </a:dk1>
        <a:lt1>
          <a:srgbClr val="CCECFF"/>
        </a:lt1>
        <a:dk2>
          <a:srgbClr val="330099"/>
        </a:dk2>
        <a:lt2>
          <a:srgbClr val="0099CC"/>
        </a:lt2>
        <a:accent1>
          <a:srgbClr val="009999"/>
        </a:accent1>
        <a:accent2>
          <a:srgbClr val="FF99CC"/>
        </a:accent2>
        <a:accent3>
          <a:srgbClr val="E2F4FF"/>
        </a:accent3>
        <a:accent4>
          <a:srgbClr val="000000"/>
        </a:accent4>
        <a:accent5>
          <a:srgbClr val="AACACA"/>
        </a:accent5>
        <a:accent6>
          <a:srgbClr val="E78AB9"/>
        </a:accent6>
        <a:hlink>
          <a:srgbClr val="6600CC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zure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B2B2B2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C8C8C8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Azure">
  <a:themeElements>
    <a:clrScheme name="">
      <a:dk1>
        <a:srgbClr val="000000"/>
      </a:dk1>
      <a:lt1>
        <a:srgbClr val="FFFFFF"/>
      </a:lt1>
      <a:dk2>
        <a:srgbClr val="3333FF"/>
      </a:dk2>
      <a:lt2>
        <a:srgbClr val="FFFFFF"/>
      </a:lt2>
      <a:accent1>
        <a:srgbClr val="00CCCC"/>
      </a:accent1>
      <a:accent2>
        <a:srgbClr val="6666FF"/>
      </a:accent2>
      <a:accent3>
        <a:srgbClr val="ADADFF"/>
      </a:accent3>
      <a:accent4>
        <a:srgbClr val="DADADA"/>
      </a:accent4>
      <a:accent5>
        <a:srgbClr val="AAE2E2"/>
      </a:accent5>
      <a:accent6>
        <a:srgbClr val="5C5CE7"/>
      </a:accent6>
      <a:hlink>
        <a:srgbClr val="CCCCFF"/>
      </a:hlink>
      <a:folHlink>
        <a:srgbClr val="CC99FF"/>
      </a:folHlink>
    </a:clrScheme>
    <a:fontScheme name="Azur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zure 1">
        <a:dk1>
          <a:srgbClr val="000000"/>
        </a:dk1>
        <a:lt1>
          <a:srgbClr val="FFFFFF"/>
        </a:lt1>
        <a:dk2>
          <a:srgbClr val="3333FF"/>
        </a:dk2>
        <a:lt2>
          <a:srgbClr val="00FFFF"/>
        </a:lt2>
        <a:accent1>
          <a:srgbClr val="00CCCC"/>
        </a:accent1>
        <a:accent2>
          <a:srgbClr val="6666FF"/>
        </a:accent2>
        <a:accent3>
          <a:srgbClr val="ADADFF"/>
        </a:accent3>
        <a:accent4>
          <a:srgbClr val="DADADA"/>
        </a:accent4>
        <a:accent5>
          <a:srgbClr val="AAE2E2"/>
        </a:accent5>
        <a:accent6>
          <a:srgbClr val="5C5CE7"/>
        </a:accent6>
        <a:hlink>
          <a:srgbClr val="CCCC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zure 2">
        <a:dk1>
          <a:srgbClr val="000000"/>
        </a:dk1>
        <a:lt1>
          <a:srgbClr val="CCECFF"/>
        </a:lt1>
        <a:dk2>
          <a:srgbClr val="330099"/>
        </a:dk2>
        <a:lt2>
          <a:srgbClr val="0099CC"/>
        </a:lt2>
        <a:accent1>
          <a:srgbClr val="009999"/>
        </a:accent1>
        <a:accent2>
          <a:srgbClr val="FF99CC"/>
        </a:accent2>
        <a:accent3>
          <a:srgbClr val="E2F4FF"/>
        </a:accent3>
        <a:accent4>
          <a:srgbClr val="000000"/>
        </a:accent4>
        <a:accent5>
          <a:srgbClr val="AACACA"/>
        </a:accent5>
        <a:accent6>
          <a:srgbClr val="E78AB9"/>
        </a:accent6>
        <a:hlink>
          <a:srgbClr val="6600CC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zure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B2B2B2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C8C8C8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3333FF"/>
    </a:dk2>
    <a:lt2>
      <a:srgbClr val="FFFFFF"/>
    </a:lt2>
    <a:accent1>
      <a:srgbClr val="00CCCC"/>
    </a:accent1>
    <a:accent2>
      <a:srgbClr val="6666FF"/>
    </a:accent2>
    <a:accent3>
      <a:srgbClr val="ADADFF"/>
    </a:accent3>
    <a:accent4>
      <a:srgbClr val="DADADA"/>
    </a:accent4>
    <a:accent5>
      <a:srgbClr val="AAE2E2"/>
    </a:accent5>
    <a:accent6>
      <a:srgbClr val="5C5CE7"/>
    </a:accent6>
    <a:hlink>
      <a:srgbClr val="CCCCFF"/>
    </a:hlink>
    <a:folHlink>
      <a:srgbClr val="CC99FF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3333FF"/>
    </a:dk2>
    <a:lt2>
      <a:srgbClr val="FFFFFF"/>
    </a:lt2>
    <a:accent1>
      <a:srgbClr val="00CCCC"/>
    </a:accent1>
    <a:accent2>
      <a:srgbClr val="6666FF"/>
    </a:accent2>
    <a:accent3>
      <a:srgbClr val="ADADFF"/>
    </a:accent3>
    <a:accent4>
      <a:srgbClr val="DADADA"/>
    </a:accent4>
    <a:accent5>
      <a:srgbClr val="AAE2E2"/>
    </a:accent5>
    <a:accent6>
      <a:srgbClr val="5C5CE7"/>
    </a:accent6>
    <a:hlink>
      <a:srgbClr val="CCCCFF"/>
    </a:hlink>
    <a:folHlink>
      <a:srgbClr val="CC99FF"/>
    </a:folHlink>
  </a:clrScheme>
</a:themeOverride>
</file>

<file path=ppt/theme/themeOverride3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3333FF"/>
    </a:dk2>
    <a:lt2>
      <a:srgbClr val="FFFFFF"/>
    </a:lt2>
    <a:accent1>
      <a:srgbClr val="00CCCC"/>
    </a:accent1>
    <a:accent2>
      <a:srgbClr val="6666FF"/>
    </a:accent2>
    <a:accent3>
      <a:srgbClr val="ADADFF"/>
    </a:accent3>
    <a:accent4>
      <a:srgbClr val="DADADA"/>
    </a:accent4>
    <a:accent5>
      <a:srgbClr val="AAE2E2"/>
    </a:accent5>
    <a:accent6>
      <a:srgbClr val="5C5CE7"/>
    </a:accent6>
    <a:hlink>
      <a:srgbClr val="CCCCFF"/>
    </a:hlink>
    <a:folHlink>
      <a:srgbClr val="CC99F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162</Words>
  <Application>Microsoft Office PowerPoint</Application>
  <PresentationFormat>On-screen Show (4:3)</PresentationFormat>
  <Paragraphs>17</Paragraphs>
  <Slides>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Azure</vt:lpstr>
      <vt:lpstr>1_Azure</vt:lpstr>
      <vt:lpstr>Worksheet</vt:lpstr>
      <vt:lpstr>Calculating Break Even</vt:lpstr>
      <vt:lpstr>Break Even Spreadsheet</vt:lpstr>
      <vt:lpstr>Blank slide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2016-11-12T20:14:54Z</dcterms:created>
  <dcterms:modified xsi:type="dcterms:W3CDTF">2016-11-14T22:39:56Z</dcterms:modified>
</cp:coreProperties>
</file>