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56" r:id="rId2"/>
    <p:sldId id="257" r:id="rId3"/>
    <p:sldId id="288" r:id="rId4"/>
    <p:sldId id="263" r:id="rId5"/>
    <p:sldId id="295" r:id="rId6"/>
    <p:sldId id="301" r:id="rId7"/>
    <p:sldId id="289" r:id="rId8"/>
    <p:sldId id="277" r:id="rId9"/>
    <p:sldId id="299" r:id="rId10"/>
    <p:sldId id="290" r:id="rId11"/>
    <p:sldId id="278" r:id="rId12"/>
    <p:sldId id="292" r:id="rId13"/>
    <p:sldId id="297" r:id="rId14"/>
    <p:sldId id="300" r:id="rId15"/>
    <p:sldId id="286" r:id="rId16"/>
  </p:sldIdLst>
  <p:sldSz cx="138176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435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646"/>
    <a:srgbClr val="1C75BC"/>
    <a:srgbClr val="7F7F7F"/>
    <a:srgbClr val="0809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25" autoAdjust="0"/>
    <p:restoredTop sz="94660"/>
  </p:normalViewPr>
  <p:slideViewPr>
    <p:cSldViewPr snapToGrid="0">
      <p:cViewPr varScale="1">
        <p:scale>
          <a:sx n="77" d="100"/>
          <a:sy n="77" d="100"/>
        </p:scale>
        <p:origin x="384" y="77"/>
      </p:cViewPr>
      <p:guideLst>
        <p:guide orient="horz" pos="2448"/>
        <p:guide pos="435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62" b="0" i="0" u="none" strike="noStrike" kern="1200" spc="0" baseline="0">
                <a:solidFill>
                  <a:srgbClr val="F79646"/>
                </a:solidFill>
                <a:latin typeface="+mn-lt"/>
                <a:ea typeface="+mn-ea"/>
                <a:cs typeface="+mn-cs"/>
              </a:defRPr>
            </a:pPr>
            <a:r>
              <a:rPr lang="en-US" sz="1800" dirty="0">
                <a:solidFill>
                  <a:srgbClr val="F79646"/>
                </a:solidFill>
              </a:rPr>
              <a:t>Top Shares with Open Access (by # of Sensitive Files)</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F79646"/>
              </a:solidFill>
              <a:latin typeface="+mn-lt"/>
              <a:ea typeface="+mn-ea"/>
              <a:cs typeface="+mn-cs"/>
            </a:defRPr>
          </a:pPr>
          <a:endParaRPr lang="en-US"/>
        </a:p>
      </c:txPr>
    </c:title>
    <c:autoTitleDeleted val="0"/>
    <c:plotArea>
      <c:layout/>
      <c:barChart>
        <c:barDir val="bar"/>
        <c:grouping val="stacked"/>
        <c:varyColors val="0"/>
        <c:ser>
          <c:idx val="0"/>
          <c:order val="0"/>
          <c:tx>
            <c:strRef>
              <c:f>Sheet1!$B$1</c:f>
              <c:strCache>
                <c:ptCount val="1"/>
                <c:pt idx="0">
                  <c:v>Open Shares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Engineering</c:v>
                </c:pt>
                <c:pt idx="1">
                  <c:v>Finance</c:v>
                </c:pt>
                <c:pt idx="2">
                  <c:v>Development</c:v>
                </c:pt>
                <c:pt idx="3">
                  <c:v>Support</c:v>
                </c:pt>
                <c:pt idx="4">
                  <c:v>Accounting</c:v>
                </c:pt>
              </c:strCache>
            </c:strRef>
          </c:cat>
          <c:val>
            <c:numRef>
              <c:f>Sheet1!$B$2:$B$6</c:f>
              <c:numCache>
                <c:formatCode>General</c:formatCode>
                <c:ptCount val="5"/>
                <c:pt idx="0">
                  <c:v>16</c:v>
                </c:pt>
                <c:pt idx="1">
                  <c:v>22</c:v>
                </c:pt>
                <c:pt idx="2">
                  <c:v>57</c:v>
                </c:pt>
                <c:pt idx="3">
                  <c:v>261</c:v>
                </c:pt>
                <c:pt idx="4">
                  <c:v>402</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21B-4065-B1D7-74C85F03B71F}"/>
            </c:ext>
          </c:extLst>
        </c:ser>
        <c:dLbls>
          <c:showLegendKey val="0"/>
          <c:showVal val="0"/>
          <c:showCatName val="0"/>
          <c:showSerName val="0"/>
          <c:showPercent val="0"/>
          <c:showBubbleSize val="0"/>
        </c:dLbls>
        <c:gapWidth val="150"/>
        <c:overlap val="100"/>
        <c:axId val="631763248"/>
        <c:axId val="307580448"/>
      </c:barChart>
      <c:catAx>
        <c:axId val="6317632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7580448"/>
        <c:crosses val="autoZero"/>
        <c:auto val="1"/>
        <c:lblAlgn val="ctr"/>
        <c:lblOffset val="100"/>
        <c:noMultiLvlLbl val="0"/>
      </c:catAx>
      <c:valAx>
        <c:axId val="3075804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17632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62" b="0" i="0" u="none" strike="noStrike" kern="1200" spc="0" baseline="0">
                <a:solidFill>
                  <a:srgbClr val="F79646"/>
                </a:solidFill>
                <a:latin typeface="+mn-lt"/>
                <a:ea typeface="+mn-ea"/>
                <a:cs typeface="+mn-cs"/>
              </a:defRPr>
            </a:pPr>
            <a:r>
              <a:rPr lang="en-US" sz="1800" dirty="0">
                <a:solidFill>
                  <a:srgbClr val="F79646"/>
                </a:solidFill>
              </a:rPr>
              <a:t>Top Servers</a:t>
            </a:r>
            <a:r>
              <a:rPr lang="en-US" sz="1800" baseline="0" dirty="0">
                <a:solidFill>
                  <a:srgbClr val="F79646"/>
                </a:solidFill>
              </a:rPr>
              <a:t> by Local Admin Count</a:t>
            </a:r>
            <a:endParaRPr lang="en-US" sz="1800" dirty="0">
              <a:solidFill>
                <a:srgbClr val="F79646"/>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F79646"/>
              </a:solidFill>
              <a:latin typeface="+mn-lt"/>
              <a:ea typeface="+mn-ea"/>
              <a:cs typeface="+mn-cs"/>
            </a:defRPr>
          </a:pPr>
          <a:endParaRPr lang="en-US"/>
        </a:p>
      </c:txPr>
    </c:title>
    <c:autoTitleDeleted val="0"/>
    <c:plotArea>
      <c:layout/>
      <c:barChart>
        <c:barDir val="bar"/>
        <c:grouping val="stacked"/>
        <c:varyColors val="0"/>
        <c:ser>
          <c:idx val="0"/>
          <c:order val="0"/>
          <c:tx>
            <c:strRef>
              <c:f>Sheet1!$B$1</c:f>
              <c:strCache>
                <c:ptCount val="1"/>
                <c:pt idx="0">
                  <c:v>Open Shares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VM120</c:v>
                </c:pt>
                <c:pt idx="1">
                  <c:v>GCORPSRV55</c:v>
                </c:pt>
                <c:pt idx="2">
                  <c:v>GCNYSRV22</c:v>
                </c:pt>
                <c:pt idx="3">
                  <c:v>GCIMPSRV05</c:v>
                </c:pt>
                <c:pt idx="4">
                  <c:v>GCQAVM47</c:v>
                </c:pt>
              </c:strCache>
            </c:strRef>
          </c:cat>
          <c:val>
            <c:numRef>
              <c:f>Sheet1!$B$2:$B$6</c:f>
              <c:numCache>
                <c:formatCode>General</c:formatCode>
                <c:ptCount val="5"/>
                <c:pt idx="0">
                  <c:v>43</c:v>
                </c:pt>
                <c:pt idx="1">
                  <c:v>45</c:v>
                </c:pt>
                <c:pt idx="2">
                  <c:v>47</c:v>
                </c:pt>
                <c:pt idx="3">
                  <c:v>48</c:v>
                </c:pt>
                <c:pt idx="4">
                  <c:v>54</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06A-45EA-B906-42F6E77B8EA6}"/>
            </c:ext>
          </c:extLst>
        </c:ser>
        <c:dLbls>
          <c:showLegendKey val="0"/>
          <c:showVal val="0"/>
          <c:showCatName val="0"/>
          <c:showSerName val="0"/>
          <c:showPercent val="0"/>
          <c:showBubbleSize val="0"/>
        </c:dLbls>
        <c:gapWidth val="150"/>
        <c:overlap val="100"/>
        <c:axId val="609705600"/>
        <c:axId val="609705992"/>
      </c:barChart>
      <c:catAx>
        <c:axId val="6097056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9705992"/>
        <c:crosses val="autoZero"/>
        <c:auto val="1"/>
        <c:lblAlgn val="ctr"/>
        <c:lblOffset val="100"/>
        <c:noMultiLvlLbl val="0"/>
      </c:catAx>
      <c:valAx>
        <c:axId val="6097059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97056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rgbClr val="F79646"/>
                </a:solidFill>
              </a:rPr>
              <a:t>Average Password Age </a:t>
            </a:r>
          </a:p>
          <a:p>
            <a:pPr>
              <a:defRPr/>
            </a:pPr>
            <a:r>
              <a:rPr lang="en-US" dirty="0">
                <a:solidFill>
                  <a:srgbClr val="F79646"/>
                </a:solidFill>
              </a:rPr>
              <a:t>(Service Account vs. User Account)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Password Age (Days)</c:v>
                </c:pt>
              </c:strCache>
            </c:strRef>
          </c:tx>
          <c:spPr>
            <a:solidFill>
              <a:srgbClr val="1C75BC"/>
            </a:solidFill>
            <a:ln w="19050">
              <a:solidFill>
                <a:schemeClr val="lt1"/>
              </a:solidFill>
            </a:ln>
            <a:effectLst/>
          </c:spPr>
          <c:invertIfNegative val="0"/>
          <c:dPt>
            <c:idx val="0"/>
            <c:invertIfNegative val="0"/>
            <c:bubble3D val="0"/>
            <c:spPr>
              <a:solidFill>
                <a:srgbClr val="1C75BC"/>
              </a:solidFill>
              <a:ln w="19050">
                <a:solidFill>
                  <a:schemeClr val="lt1"/>
                </a:solid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1F13-4795-A201-0D888CC3DA83}"/>
              </c:ext>
            </c:extLst>
          </c:dPt>
          <c:dPt>
            <c:idx val="1"/>
            <c:invertIfNegative val="0"/>
            <c:bubble3D val="0"/>
            <c:spPr>
              <a:solidFill>
                <a:schemeClr val="bg1">
                  <a:lumMod val="65000"/>
                </a:schemeClr>
              </a:solidFill>
              <a:ln w="19050">
                <a:solidFill>
                  <a:schemeClr val="lt1"/>
                </a:solid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1F13-4795-A201-0D888CC3DA83}"/>
              </c:ext>
            </c:extLst>
          </c:dPt>
          <c:dLbls>
            <c:dLbl>
              <c:idx val="0"/>
              <c:dLblPos val="ctr"/>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1-1F13-4795-A201-0D888CC3DA83}"/>
                </c:ext>
              </c:extLst>
            </c:dLbl>
            <c:dLbl>
              <c:idx val="1"/>
              <c:dLblPos val="ctr"/>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3-1F13-4795-A201-0D888CC3DA83}"/>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Sheet1!$A$2:$A$3</c:f>
              <c:strCache>
                <c:ptCount val="2"/>
                <c:pt idx="0">
                  <c:v>Service Account</c:v>
                </c:pt>
                <c:pt idx="1">
                  <c:v>User Account</c:v>
                </c:pt>
              </c:strCache>
            </c:strRef>
          </c:cat>
          <c:val>
            <c:numRef>
              <c:f>Sheet1!$B$2:$B$3</c:f>
              <c:numCache>
                <c:formatCode>General</c:formatCode>
                <c:ptCount val="2"/>
                <c:pt idx="0">
                  <c:v>502</c:v>
                </c:pt>
                <c:pt idx="1">
                  <c:v>346</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1F13-4795-A201-0D888CC3DA83}"/>
            </c:ext>
          </c:extLst>
        </c:ser>
        <c:dLbls>
          <c:showLegendKey val="0"/>
          <c:showVal val="0"/>
          <c:showCatName val="0"/>
          <c:showSerName val="0"/>
          <c:showPercent val="0"/>
          <c:showBubbleSize val="0"/>
        </c:dLbls>
        <c:gapWidth val="100"/>
        <c:overlap val="100"/>
        <c:axId val="609706776"/>
        <c:axId val="609707168"/>
      </c:barChart>
      <c:catAx>
        <c:axId val="60970677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9707168"/>
        <c:crosses val="autoZero"/>
        <c:auto val="1"/>
        <c:lblAlgn val="ctr"/>
        <c:lblOffset val="100"/>
        <c:noMultiLvlLbl val="0"/>
      </c:catAx>
      <c:valAx>
        <c:axId val="609707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9706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solidFill>
                  <a:srgbClr val="F79646"/>
                </a:solidFill>
              </a:rPr>
              <a:t>Systems with Protected Credentials</a:t>
            </a:r>
          </a:p>
          <a:p>
            <a:pPr>
              <a:defRPr/>
            </a:pPr>
            <a:r>
              <a:rPr lang="en-US" dirty="0" smtClean="0">
                <a:solidFill>
                  <a:srgbClr val="F79646"/>
                </a:solidFill>
              </a:rPr>
              <a:t>(LSA)</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LSA Protection</c:v>
                </c:pt>
              </c:strCache>
            </c:strRef>
          </c:tx>
          <c:spPr>
            <a:solidFill>
              <a:srgbClr val="1C75BC"/>
            </a:solidFill>
          </c:spPr>
          <c:dPt>
            <c:idx val="0"/>
            <c:bubble3D val="0"/>
            <c:spPr>
              <a:solidFill>
                <a:schemeClr val="bg1">
                  <a:lumMod val="65000"/>
                </a:schemeClr>
              </a:solidFill>
              <a:ln w="19050">
                <a:solidFill>
                  <a:schemeClr val="lt1"/>
                </a:solid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BB3-40F1-B4EA-61606889AFAB}"/>
              </c:ext>
            </c:extLst>
          </c:dPt>
          <c:dPt>
            <c:idx val="1"/>
            <c:bubble3D val="0"/>
            <c:spPr>
              <a:solidFill>
                <a:srgbClr val="1C75BC"/>
              </a:solidFill>
              <a:ln w="19050">
                <a:solidFill>
                  <a:schemeClr val="lt1"/>
                </a:solid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BB3-40F1-B4EA-61606889AFAB}"/>
              </c:ext>
            </c:extLst>
          </c:dPt>
          <c:dLbls>
            <c:dLbl>
              <c:idx val="0"/>
              <c:dLblPos val="ctr"/>
              <c:showLegendKey val="0"/>
              <c:showVal val="1"/>
              <c:showCatName val="0"/>
              <c:showSerName val="0"/>
              <c:showPercent val="1"/>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1-DBB3-40F1-B4EA-61606889AFAB}"/>
                </c:ext>
              </c:extLst>
            </c:dLbl>
            <c:dLbl>
              <c:idx val="1"/>
              <c:dLblPos val="ctr"/>
              <c:showLegendKey val="0"/>
              <c:showVal val="1"/>
              <c:showCatName val="0"/>
              <c:showSerName val="0"/>
              <c:showPercent val="1"/>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3-DBB3-40F1-B4EA-61606889AFAB}"/>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1"/>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Sheet1!$A$2:$A$3</c:f>
              <c:strCache>
                <c:ptCount val="2"/>
                <c:pt idx="0">
                  <c:v>Protected</c:v>
                </c:pt>
                <c:pt idx="1">
                  <c:v>Unprotected</c:v>
                </c:pt>
              </c:strCache>
            </c:strRef>
          </c:cat>
          <c:val>
            <c:numRef>
              <c:f>Sheet1!$B$2:$B$3</c:f>
              <c:numCache>
                <c:formatCode>General</c:formatCode>
                <c:ptCount val="2"/>
                <c:pt idx="0">
                  <c:v>5</c:v>
                </c:pt>
                <c:pt idx="1">
                  <c:v>13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DBB3-40F1-B4EA-61606889AFAB}"/>
            </c:ext>
          </c:extLst>
        </c:ser>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solidFill>
                  <a:srgbClr val="F79646"/>
                </a:solidFill>
              </a:rPr>
              <a:t>Systems with Plaintext Credentials</a:t>
            </a:r>
          </a:p>
          <a:p>
            <a:pPr>
              <a:defRPr/>
            </a:pPr>
            <a:r>
              <a:rPr lang="en-US" dirty="0" smtClean="0">
                <a:solidFill>
                  <a:srgbClr val="F79646"/>
                </a:solidFill>
              </a:rPr>
              <a:t>(WDigest)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Wdigest</c:v>
                </c:pt>
              </c:strCache>
            </c:strRef>
          </c:tx>
          <c:spPr>
            <a:solidFill>
              <a:srgbClr val="1C75BC"/>
            </a:solidFill>
          </c:spPr>
          <c:dPt>
            <c:idx val="0"/>
            <c:bubble3D val="0"/>
            <c:spPr>
              <a:solidFill>
                <a:schemeClr val="bg1">
                  <a:lumMod val="65000"/>
                </a:schemeClr>
              </a:solidFill>
              <a:ln w="19050">
                <a:solidFill>
                  <a:schemeClr val="lt1"/>
                </a:solid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E27E-49EF-930E-E981DD9DE20F}"/>
              </c:ext>
            </c:extLst>
          </c:dPt>
          <c:dPt>
            <c:idx val="1"/>
            <c:bubble3D val="0"/>
            <c:spPr>
              <a:solidFill>
                <a:srgbClr val="1C75BC"/>
              </a:solidFill>
              <a:ln w="19050">
                <a:solidFill>
                  <a:schemeClr val="lt1"/>
                </a:solid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E27E-49EF-930E-E981DD9DE20F}"/>
              </c:ext>
            </c:extLst>
          </c:dPt>
          <c:dLbls>
            <c:dLbl>
              <c:idx val="0"/>
              <c:dLblPos val="ctr"/>
              <c:showLegendKey val="0"/>
              <c:showVal val="1"/>
              <c:showCatName val="0"/>
              <c:showSerName val="0"/>
              <c:showPercent val="1"/>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1-E27E-49EF-930E-E981DD9DE20F}"/>
                </c:ext>
              </c:extLst>
            </c:dLbl>
            <c:dLbl>
              <c:idx val="1"/>
              <c:dLblPos val="ctr"/>
              <c:showLegendKey val="0"/>
              <c:showVal val="1"/>
              <c:showCatName val="0"/>
              <c:showSerName val="0"/>
              <c:showPercent val="1"/>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3-E27E-49EF-930E-E981DD9DE20F}"/>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1"/>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Sheet1!$A$2:$A$3</c:f>
              <c:strCache>
                <c:ptCount val="2"/>
                <c:pt idx="0">
                  <c:v>Encrypted</c:v>
                </c:pt>
                <c:pt idx="1">
                  <c:v>Plaintext</c:v>
                </c:pt>
              </c:strCache>
            </c:strRef>
          </c:cat>
          <c:val>
            <c:numRef>
              <c:f>Sheet1!$B$2:$B$3</c:f>
              <c:numCache>
                <c:formatCode>General</c:formatCode>
                <c:ptCount val="2"/>
                <c:pt idx="0">
                  <c:v>11</c:v>
                </c:pt>
                <c:pt idx="1">
                  <c:v>7</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E27E-49EF-930E-E981DD9DE20F}"/>
            </c:ext>
          </c:extLst>
        </c:ser>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62" b="0" i="0" u="none" strike="noStrike" kern="1200" spc="0" baseline="0">
                <a:solidFill>
                  <a:srgbClr val="F79646"/>
                </a:solidFill>
                <a:latin typeface="+mn-lt"/>
                <a:ea typeface="+mn-ea"/>
                <a:cs typeface="+mn-cs"/>
              </a:defRPr>
            </a:pPr>
            <a:r>
              <a:rPr lang="en-US" sz="1800" dirty="0">
                <a:solidFill>
                  <a:srgbClr val="F79646"/>
                </a:solidFill>
              </a:rPr>
              <a:t>Top Shares with Open Access</a:t>
            </a:r>
            <a:r>
              <a:rPr lang="en-US" sz="1800" baseline="0" dirty="0">
                <a:solidFill>
                  <a:srgbClr val="F79646"/>
                </a:solidFill>
              </a:rPr>
              <a:t> (by # of folders)</a:t>
            </a:r>
            <a:endParaRPr lang="en-US" sz="1800" dirty="0">
              <a:solidFill>
                <a:srgbClr val="F79646"/>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F79646"/>
              </a:solidFill>
              <a:latin typeface="+mn-lt"/>
              <a:ea typeface="+mn-ea"/>
              <a:cs typeface="+mn-cs"/>
            </a:defRPr>
          </a:pPr>
          <a:endParaRPr lang="en-US"/>
        </a:p>
      </c:txPr>
    </c:title>
    <c:autoTitleDeleted val="0"/>
    <c:plotArea>
      <c:layout/>
      <c:barChart>
        <c:barDir val="bar"/>
        <c:grouping val="stacked"/>
        <c:varyColors val="0"/>
        <c:ser>
          <c:idx val="0"/>
          <c:order val="0"/>
          <c:tx>
            <c:strRef>
              <c:f>Sheet1!$B$1</c:f>
              <c:strCache>
                <c:ptCount val="1"/>
                <c:pt idx="0">
                  <c:v>Open Shares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Corporate</c:v>
                </c:pt>
                <c:pt idx="1">
                  <c:v>Development</c:v>
                </c:pt>
                <c:pt idx="2">
                  <c:v>Finance</c:v>
                </c:pt>
                <c:pt idx="3">
                  <c:v>Sales</c:v>
                </c:pt>
                <c:pt idx="4">
                  <c:v>Accounting</c:v>
                </c:pt>
              </c:strCache>
            </c:strRef>
          </c:cat>
          <c:val>
            <c:numRef>
              <c:f>Sheet1!$B$2:$B$6</c:f>
              <c:numCache>
                <c:formatCode>General</c:formatCode>
                <c:ptCount val="5"/>
                <c:pt idx="0">
                  <c:v>2825</c:v>
                </c:pt>
                <c:pt idx="1">
                  <c:v>16924</c:v>
                </c:pt>
                <c:pt idx="2">
                  <c:v>22656</c:v>
                </c:pt>
                <c:pt idx="3">
                  <c:v>44784</c:v>
                </c:pt>
                <c:pt idx="4">
                  <c:v>57229</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119-43C1-9AE3-2600AB0287F9}"/>
            </c:ext>
          </c:extLst>
        </c:ser>
        <c:dLbls>
          <c:showLegendKey val="0"/>
          <c:showVal val="0"/>
          <c:showCatName val="0"/>
          <c:showSerName val="0"/>
          <c:showPercent val="0"/>
          <c:showBubbleSize val="0"/>
        </c:dLbls>
        <c:gapWidth val="150"/>
        <c:overlap val="100"/>
        <c:axId val="307581232"/>
        <c:axId val="679361848"/>
      </c:barChart>
      <c:catAx>
        <c:axId val="3075812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79361848"/>
        <c:crosses val="autoZero"/>
        <c:auto val="1"/>
        <c:lblAlgn val="ctr"/>
        <c:lblOffset val="100"/>
        <c:noMultiLvlLbl val="0"/>
      </c:catAx>
      <c:valAx>
        <c:axId val="6793618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75812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rgbClr val="F79646"/>
                </a:solidFill>
              </a:rPr>
              <a:t>Sensitive Data Types by Hits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Hits</c:v>
                </c:pt>
              </c:strCache>
            </c:strRef>
          </c:tx>
          <c:spPr>
            <a:solidFill>
              <a:schemeClr val="bg1">
                <a:lumMod val="65000"/>
              </a:schemeClr>
            </a:solidFill>
            <a:ln w="19050">
              <a:solidFill>
                <a:schemeClr val="lt1"/>
              </a:solidFill>
            </a:ln>
            <a:effectLst/>
          </c:spPr>
          <c:invertIfNegative val="0"/>
          <c:dPt>
            <c:idx val="0"/>
            <c:invertIfNegative val="0"/>
            <c:bubble3D val="0"/>
            <c:spPr>
              <a:solidFill>
                <a:schemeClr val="bg1">
                  <a:lumMod val="65000"/>
                </a:schemeClr>
              </a:solidFill>
              <a:ln w="19050">
                <a:solidFill>
                  <a:schemeClr val="lt1"/>
                </a:solid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2A2C-47D3-ABCA-FEEC63210957}"/>
              </c:ext>
            </c:extLst>
          </c:dPt>
          <c:dPt>
            <c:idx val="1"/>
            <c:invertIfNegative val="0"/>
            <c:bubble3D val="0"/>
            <c:spPr>
              <a:solidFill>
                <a:schemeClr val="bg1">
                  <a:lumMod val="65000"/>
                </a:schemeClr>
              </a:solidFill>
              <a:ln w="19050">
                <a:solidFill>
                  <a:schemeClr val="lt1"/>
                </a:solid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2A2C-47D3-ABCA-FEEC63210957}"/>
              </c:ext>
            </c:extLst>
          </c:dPt>
          <c:dPt>
            <c:idx val="2"/>
            <c:invertIfNegative val="0"/>
            <c:bubble3D val="0"/>
            <c:spPr>
              <a:solidFill>
                <a:schemeClr val="bg1">
                  <a:lumMod val="65000"/>
                </a:schemeClr>
              </a:solidFill>
              <a:ln w="19050">
                <a:solidFill>
                  <a:schemeClr val="lt1"/>
                </a:solid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ED5-4283-8605-286387279775}"/>
              </c:ext>
            </c:extLst>
          </c:dPt>
          <c:dPt>
            <c:idx val="3"/>
            <c:invertIfNegative val="0"/>
            <c:bubble3D val="0"/>
            <c:spPr>
              <a:solidFill>
                <a:schemeClr val="bg1">
                  <a:lumMod val="65000"/>
                </a:schemeClr>
              </a:solidFill>
              <a:ln w="19050">
                <a:solidFill>
                  <a:schemeClr val="lt1"/>
                </a:solid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6ED5-4283-8605-286387279775}"/>
              </c:ext>
            </c:extLst>
          </c:dPt>
          <c:dPt>
            <c:idx val="4"/>
            <c:invertIfNegative val="0"/>
            <c:bubble3D val="0"/>
            <c:spPr>
              <a:solidFill>
                <a:schemeClr val="bg1">
                  <a:lumMod val="65000"/>
                </a:schemeClr>
              </a:solidFill>
              <a:ln w="19050">
                <a:solidFill>
                  <a:schemeClr val="lt1"/>
                </a:solid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6ED5-4283-8605-286387279775}"/>
              </c:ext>
            </c:extLst>
          </c:dPt>
          <c:dPt>
            <c:idx val="5"/>
            <c:invertIfNegative val="0"/>
            <c:bubble3D val="0"/>
            <c:spPr>
              <a:solidFill>
                <a:schemeClr val="bg1">
                  <a:lumMod val="65000"/>
                </a:schemeClr>
              </a:solidFill>
              <a:ln w="19050">
                <a:solidFill>
                  <a:schemeClr val="lt1"/>
                </a:solid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6ED5-4283-8605-286387279775}"/>
              </c:ext>
            </c:extLst>
          </c:dPt>
          <c:dPt>
            <c:idx val="6"/>
            <c:invertIfNegative val="0"/>
            <c:bubble3D val="0"/>
            <c:spPr>
              <a:solidFill>
                <a:schemeClr val="bg1">
                  <a:lumMod val="65000"/>
                </a:schemeClr>
              </a:solidFill>
              <a:ln w="19050">
                <a:solidFill>
                  <a:schemeClr val="lt1"/>
                </a:solid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6ED5-4283-8605-286387279775}"/>
              </c:ext>
            </c:extLst>
          </c:dPt>
          <c:dPt>
            <c:idx val="7"/>
            <c:invertIfNegative val="0"/>
            <c:bubble3D val="0"/>
            <c:spPr>
              <a:solidFill>
                <a:schemeClr val="bg1">
                  <a:lumMod val="65000"/>
                </a:schemeClr>
              </a:solidFill>
              <a:ln w="19050">
                <a:solidFill>
                  <a:schemeClr val="lt1"/>
                </a:solid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6ED5-4283-8605-286387279775}"/>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Credit Card Data</c:v>
                </c:pt>
                <c:pt idx="1">
                  <c:v>GDPR</c:v>
                </c:pt>
                <c:pt idx="2">
                  <c:v>Health Data</c:v>
                </c:pt>
                <c:pt idx="3">
                  <c:v>Passwords</c:v>
                </c:pt>
                <c:pt idx="4">
                  <c:v>Financial Data</c:v>
                </c:pt>
              </c:strCache>
            </c:strRef>
          </c:cat>
          <c:val>
            <c:numRef>
              <c:f>Sheet1!$B$2:$B$6</c:f>
              <c:numCache>
                <c:formatCode>General</c:formatCode>
                <c:ptCount val="5"/>
                <c:pt idx="0">
                  <c:v>9587</c:v>
                </c:pt>
                <c:pt idx="1">
                  <c:v>12002</c:v>
                </c:pt>
                <c:pt idx="2">
                  <c:v>6852</c:v>
                </c:pt>
                <c:pt idx="3">
                  <c:v>1250</c:v>
                </c:pt>
                <c:pt idx="4">
                  <c:v>5523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2A2C-47D3-ABCA-FEEC63210957}"/>
            </c:ext>
          </c:extLst>
        </c:ser>
        <c:dLbls>
          <c:showLegendKey val="0"/>
          <c:showVal val="0"/>
          <c:showCatName val="0"/>
          <c:showSerName val="0"/>
          <c:showPercent val="0"/>
          <c:showBubbleSize val="0"/>
        </c:dLbls>
        <c:gapWidth val="100"/>
        <c:axId val="632957320"/>
        <c:axId val="679360280"/>
      </c:barChart>
      <c:valAx>
        <c:axId val="6793602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2957320"/>
        <c:crosses val="autoZero"/>
        <c:crossBetween val="between"/>
      </c:valAx>
      <c:catAx>
        <c:axId val="63295732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79360280"/>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62" b="0" i="0" u="none" strike="noStrike" kern="1200" spc="0" baseline="0">
                <a:solidFill>
                  <a:srgbClr val="F79646"/>
                </a:solidFill>
                <a:latin typeface="+mn-lt"/>
                <a:ea typeface="+mn-ea"/>
                <a:cs typeface="+mn-cs"/>
              </a:defRPr>
            </a:pPr>
            <a:r>
              <a:rPr lang="en-US">
                <a:solidFill>
                  <a:srgbClr val="F79646"/>
                </a:solidFill>
              </a:rPr>
              <a:t>Stale Sensitive Files </a:t>
            </a:r>
            <a:r>
              <a:rPr lang="en-US" dirty="0">
                <a:solidFill>
                  <a:srgbClr val="F79646"/>
                </a:solidFill>
              </a:rPr>
              <a:t>by Shares (Top 5)</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F79646"/>
              </a:solidFill>
              <a:latin typeface="+mn-lt"/>
              <a:ea typeface="+mn-ea"/>
              <a:cs typeface="+mn-cs"/>
            </a:defRPr>
          </a:pPr>
          <a:endParaRPr lang="en-US"/>
        </a:p>
      </c:txPr>
    </c:title>
    <c:autoTitleDeleted val="0"/>
    <c:plotArea>
      <c:layout/>
      <c:barChart>
        <c:barDir val="bar"/>
        <c:grouping val="stacked"/>
        <c:varyColors val="0"/>
        <c:ser>
          <c:idx val="0"/>
          <c:order val="0"/>
          <c:tx>
            <c:strRef>
              <c:f>Sheet1!$B$1</c:f>
              <c:strCache>
                <c:ptCount val="1"/>
                <c:pt idx="0">
                  <c:v>Open Shares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Development</c:v>
                </c:pt>
                <c:pt idx="1">
                  <c:v>Sales-West</c:v>
                </c:pt>
                <c:pt idx="2">
                  <c:v>Sales-West</c:v>
                </c:pt>
                <c:pt idx="3">
                  <c:v>Accounting</c:v>
                </c:pt>
                <c:pt idx="4">
                  <c:v>DevOps</c:v>
                </c:pt>
              </c:strCache>
            </c:strRef>
          </c:cat>
          <c:val>
            <c:numRef>
              <c:f>Sheet1!$B$2:$B$6</c:f>
              <c:numCache>
                <c:formatCode>#,##0</c:formatCode>
                <c:ptCount val="5"/>
                <c:pt idx="0" formatCode="General">
                  <c:v>25</c:v>
                </c:pt>
                <c:pt idx="1">
                  <c:v>26</c:v>
                </c:pt>
                <c:pt idx="2">
                  <c:v>105</c:v>
                </c:pt>
                <c:pt idx="3">
                  <c:v>498</c:v>
                </c:pt>
                <c:pt idx="4">
                  <c:v>723</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C2B-4910-8FBD-77C917C75B1A}"/>
            </c:ext>
          </c:extLst>
        </c:ser>
        <c:dLbls>
          <c:showLegendKey val="0"/>
          <c:showVal val="0"/>
          <c:showCatName val="0"/>
          <c:showSerName val="0"/>
          <c:showPercent val="0"/>
          <c:showBubbleSize val="0"/>
        </c:dLbls>
        <c:gapWidth val="150"/>
        <c:overlap val="100"/>
        <c:axId val="314018856"/>
        <c:axId val="314020032"/>
      </c:barChart>
      <c:catAx>
        <c:axId val="3140188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4020032"/>
        <c:crosses val="autoZero"/>
        <c:auto val="1"/>
        <c:lblAlgn val="ctr"/>
        <c:lblOffset val="100"/>
        <c:noMultiLvlLbl val="0"/>
      </c:catAx>
      <c:valAx>
        <c:axId val="3140200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40188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62" b="0" i="0" u="none" strike="noStrike" kern="1200" spc="0" baseline="0">
                <a:solidFill>
                  <a:srgbClr val="F79646"/>
                </a:solidFill>
                <a:latin typeface="+mn-lt"/>
                <a:ea typeface="+mn-ea"/>
                <a:cs typeface="+mn-cs"/>
              </a:defRPr>
            </a:pPr>
            <a:r>
              <a:rPr lang="en-US">
                <a:solidFill>
                  <a:srgbClr val="F79646"/>
                </a:solidFill>
              </a:rPr>
              <a:t>Stale Files </a:t>
            </a:r>
            <a:r>
              <a:rPr lang="en-US" dirty="0">
                <a:solidFill>
                  <a:srgbClr val="F79646"/>
                </a:solidFill>
              </a:rPr>
              <a:t>by Shares (Top 5)</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F79646"/>
              </a:solidFill>
              <a:latin typeface="+mn-lt"/>
              <a:ea typeface="+mn-ea"/>
              <a:cs typeface="+mn-cs"/>
            </a:defRPr>
          </a:pPr>
          <a:endParaRPr lang="en-US"/>
        </a:p>
      </c:txPr>
    </c:title>
    <c:autoTitleDeleted val="0"/>
    <c:plotArea>
      <c:layout/>
      <c:barChart>
        <c:barDir val="bar"/>
        <c:grouping val="stacked"/>
        <c:varyColors val="0"/>
        <c:ser>
          <c:idx val="0"/>
          <c:order val="0"/>
          <c:tx>
            <c:strRef>
              <c:f>Sheet1!$B$1</c:f>
              <c:strCache>
                <c:ptCount val="1"/>
                <c:pt idx="0">
                  <c:v>Open Shares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Sales-East</c:v>
                </c:pt>
                <c:pt idx="1">
                  <c:v>Finance</c:v>
                </c:pt>
                <c:pt idx="2">
                  <c:v>QA</c:v>
                </c:pt>
                <c:pt idx="3">
                  <c:v>DevOps</c:v>
                </c:pt>
                <c:pt idx="4">
                  <c:v>Engineering</c:v>
                </c:pt>
              </c:strCache>
            </c:strRef>
          </c:cat>
          <c:val>
            <c:numRef>
              <c:f>Sheet1!$B$2:$B$6</c:f>
              <c:numCache>
                <c:formatCode>General</c:formatCode>
                <c:ptCount val="5"/>
                <c:pt idx="0">
                  <c:v>88</c:v>
                </c:pt>
                <c:pt idx="1">
                  <c:v>89</c:v>
                </c:pt>
                <c:pt idx="2">
                  <c:v>90</c:v>
                </c:pt>
                <c:pt idx="3">
                  <c:v>90</c:v>
                </c:pt>
                <c:pt idx="4" formatCode="#,##0">
                  <c:v>90</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AFF-400F-AE3F-484D32B08374}"/>
            </c:ext>
          </c:extLst>
        </c:ser>
        <c:dLbls>
          <c:showLegendKey val="0"/>
          <c:showVal val="0"/>
          <c:showCatName val="0"/>
          <c:showSerName val="0"/>
          <c:showPercent val="0"/>
          <c:showBubbleSize val="0"/>
        </c:dLbls>
        <c:gapWidth val="150"/>
        <c:overlap val="100"/>
        <c:axId val="312148976"/>
        <c:axId val="312149368"/>
      </c:barChart>
      <c:catAx>
        <c:axId val="3121489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2149368"/>
        <c:crosses val="autoZero"/>
        <c:auto val="1"/>
        <c:lblAlgn val="ctr"/>
        <c:lblOffset val="100"/>
        <c:noMultiLvlLbl val="0"/>
      </c:catAx>
      <c:valAx>
        <c:axId val="3121493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21489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kumimoji="0" lang="en-US" sz="1862" b="0" i="0" u="none" strike="noStrike" kern="1200" cap="none" spc="0" normalizeH="0" baseline="0" noProof="0">
                <a:ln>
                  <a:noFill/>
                </a:ln>
                <a:solidFill>
                  <a:srgbClr val="F79646"/>
                </a:solidFill>
                <a:effectLst/>
                <a:uLnTx/>
                <a:uFillTx/>
                <a:latin typeface="Calibri" panose="020F0502020204030204"/>
              </a:rPr>
              <a:t># of Directly Applied Users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 of Directly Applied Users</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Corporate</c:v>
                </c:pt>
                <c:pt idx="1">
                  <c:v>Finance</c:v>
                </c:pt>
                <c:pt idx="2">
                  <c:v>Accounting</c:v>
                </c:pt>
                <c:pt idx="3">
                  <c:v>Development</c:v>
                </c:pt>
                <c:pt idx="4">
                  <c:v>Engineering</c:v>
                </c:pt>
              </c:strCache>
            </c:strRef>
          </c:cat>
          <c:val>
            <c:numRef>
              <c:f>Sheet1!$B$2:$B$6</c:f>
              <c:numCache>
                <c:formatCode>General</c:formatCode>
                <c:ptCount val="5"/>
                <c:pt idx="0">
                  <c:v>129</c:v>
                </c:pt>
                <c:pt idx="1">
                  <c:v>448</c:v>
                </c:pt>
                <c:pt idx="2">
                  <c:v>2233</c:v>
                </c:pt>
                <c:pt idx="3">
                  <c:v>4972</c:v>
                </c:pt>
                <c:pt idx="4">
                  <c:v>58220</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2F8-4167-9B1E-258AE9C70EBE}"/>
            </c:ext>
          </c:extLst>
        </c:ser>
        <c:dLbls>
          <c:showLegendKey val="0"/>
          <c:showVal val="0"/>
          <c:showCatName val="0"/>
          <c:showSerName val="0"/>
          <c:showPercent val="0"/>
          <c:showBubbleSize val="0"/>
        </c:dLbls>
        <c:gapWidth val="150"/>
        <c:axId val="312150152"/>
        <c:axId val="312150544"/>
      </c:barChart>
      <c:catAx>
        <c:axId val="3121501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2150544"/>
        <c:crosses val="autoZero"/>
        <c:auto val="1"/>
        <c:lblAlgn val="ctr"/>
        <c:lblOffset val="100"/>
        <c:noMultiLvlLbl val="0"/>
      </c:catAx>
      <c:valAx>
        <c:axId val="3121505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21501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62" b="0" i="0" u="none" strike="noStrike" kern="1200" spc="0" baseline="0">
                <a:solidFill>
                  <a:srgbClr val="F79646"/>
                </a:solidFill>
                <a:latin typeface="+mn-lt"/>
                <a:ea typeface="+mn-ea"/>
                <a:cs typeface="+mn-cs"/>
              </a:defRPr>
            </a:pPr>
            <a:r>
              <a:rPr lang="en-US" dirty="0">
                <a:solidFill>
                  <a:srgbClr val="F79646"/>
                </a:solidFill>
              </a:rPr>
              <a:t>Password Age Distribution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F79646"/>
              </a:solidFill>
              <a:latin typeface="+mn-lt"/>
              <a:ea typeface="+mn-ea"/>
              <a:cs typeface="+mn-cs"/>
            </a:defRPr>
          </a:pPr>
          <a:endParaRPr lang="en-US"/>
        </a:p>
      </c:txPr>
    </c:title>
    <c:autoTitleDeleted val="0"/>
    <c:plotArea>
      <c:layout/>
      <c:barChart>
        <c:barDir val="bar"/>
        <c:grouping val="stacked"/>
        <c:varyColors val="0"/>
        <c:ser>
          <c:idx val="0"/>
          <c:order val="0"/>
          <c:tx>
            <c:strRef>
              <c:f>Sheet1!$B$1</c:f>
              <c:strCache>
                <c:ptCount val="1"/>
                <c:pt idx="0">
                  <c:v>Password Age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0-30 Days</c:v>
                </c:pt>
                <c:pt idx="1">
                  <c:v>31-60 Days</c:v>
                </c:pt>
                <c:pt idx="2">
                  <c:v>61-90 Days</c:v>
                </c:pt>
                <c:pt idx="3">
                  <c:v>91-180 Days</c:v>
                </c:pt>
                <c:pt idx="4">
                  <c:v>181-365 Days</c:v>
                </c:pt>
                <c:pt idx="5">
                  <c:v>1 - 3 Years</c:v>
                </c:pt>
                <c:pt idx="6">
                  <c:v>&gt; 3 Years</c:v>
                </c:pt>
              </c:strCache>
            </c:strRef>
          </c:cat>
          <c:val>
            <c:numRef>
              <c:f>Sheet1!$B$2:$B$8</c:f>
              <c:numCache>
                <c:formatCode>General</c:formatCode>
                <c:ptCount val="7"/>
                <c:pt idx="0">
                  <c:v>1762</c:v>
                </c:pt>
                <c:pt idx="1">
                  <c:v>1437</c:v>
                </c:pt>
                <c:pt idx="2">
                  <c:v>1424</c:v>
                </c:pt>
                <c:pt idx="3">
                  <c:v>270</c:v>
                </c:pt>
                <c:pt idx="4">
                  <c:v>489</c:v>
                </c:pt>
                <c:pt idx="5">
                  <c:v>1316</c:v>
                </c:pt>
                <c:pt idx="6">
                  <c:v>657</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21B-4065-B1D7-74C85F03B71F}"/>
            </c:ext>
          </c:extLst>
        </c:ser>
        <c:dLbls>
          <c:showLegendKey val="0"/>
          <c:showVal val="0"/>
          <c:showCatName val="0"/>
          <c:showSerName val="0"/>
          <c:showPercent val="0"/>
          <c:showBubbleSize val="0"/>
        </c:dLbls>
        <c:gapWidth val="150"/>
        <c:overlap val="100"/>
        <c:axId val="632595824"/>
        <c:axId val="632596216"/>
      </c:barChart>
      <c:catAx>
        <c:axId val="6325958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2596216"/>
        <c:crosses val="autoZero"/>
        <c:auto val="1"/>
        <c:lblAlgn val="ctr"/>
        <c:lblOffset val="100"/>
        <c:noMultiLvlLbl val="0"/>
      </c:catAx>
      <c:valAx>
        <c:axId val="6325962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25958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62" b="0" i="0" u="none" strike="noStrike" kern="1200" spc="0" baseline="0">
                <a:solidFill>
                  <a:srgbClr val="F79646"/>
                </a:solidFill>
                <a:latin typeface="+mn-lt"/>
                <a:ea typeface="+mn-ea"/>
                <a:cs typeface="+mn-cs"/>
              </a:defRPr>
            </a:pPr>
            <a:r>
              <a:rPr lang="en-US" sz="2400" dirty="0">
                <a:solidFill>
                  <a:srgbClr val="F79646"/>
                </a:solidFill>
              </a:rPr>
              <a:t>Principal Count by Issue</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F79646"/>
              </a:solidFill>
              <a:latin typeface="+mn-lt"/>
              <a:ea typeface="+mn-ea"/>
              <a:cs typeface="+mn-cs"/>
            </a:defRPr>
          </a:pPr>
          <a:endParaRPr lang="en-US"/>
        </a:p>
      </c:txPr>
    </c:title>
    <c:autoTitleDeleted val="0"/>
    <c:plotArea>
      <c:layout/>
      <c:barChart>
        <c:barDir val="bar"/>
        <c:grouping val="stacked"/>
        <c:varyColors val="0"/>
        <c:ser>
          <c:idx val="0"/>
          <c:order val="0"/>
          <c:tx>
            <c:strRef>
              <c:f>Sheet1!$B$1</c:f>
              <c:strCache>
                <c:ptCount val="1"/>
                <c:pt idx="0">
                  <c:v>Principal Count by Issue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Large Groups</c:v>
                </c:pt>
                <c:pt idx="1">
                  <c:v>Stale Membership</c:v>
                </c:pt>
                <c:pt idx="2">
                  <c:v>Single Member Groups</c:v>
                </c:pt>
                <c:pt idx="3">
                  <c:v>Stale Users</c:v>
                </c:pt>
                <c:pt idx="4">
                  <c:v>Large Token</c:v>
                </c:pt>
              </c:strCache>
            </c:strRef>
          </c:cat>
          <c:val>
            <c:numRef>
              <c:f>Sheet1!$B$2:$B$6</c:f>
              <c:numCache>
                <c:formatCode>General</c:formatCode>
                <c:ptCount val="5"/>
                <c:pt idx="0">
                  <c:v>503</c:v>
                </c:pt>
                <c:pt idx="1">
                  <c:v>593</c:v>
                </c:pt>
                <c:pt idx="2">
                  <c:v>1335</c:v>
                </c:pt>
                <c:pt idx="3">
                  <c:v>2989</c:v>
                </c:pt>
                <c:pt idx="4">
                  <c:v>3293</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B66-4135-8A1E-D69BD4D88917}"/>
            </c:ext>
          </c:extLst>
        </c:ser>
        <c:dLbls>
          <c:showLegendKey val="0"/>
          <c:showVal val="0"/>
          <c:showCatName val="0"/>
          <c:showSerName val="0"/>
          <c:showPercent val="0"/>
          <c:showBubbleSize val="0"/>
        </c:dLbls>
        <c:gapWidth val="150"/>
        <c:overlap val="100"/>
        <c:axId val="632597000"/>
        <c:axId val="252983976"/>
      </c:barChart>
      <c:catAx>
        <c:axId val="6325970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52983976"/>
        <c:crosses val="autoZero"/>
        <c:auto val="1"/>
        <c:lblAlgn val="ctr"/>
        <c:lblOffset val="100"/>
        <c:noMultiLvlLbl val="0"/>
      </c:catAx>
      <c:valAx>
        <c:axId val="2529839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25970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62" b="0" i="0" u="none" strike="noStrike" kern="1200" spc="0" baseline="0">
                <a:solidFill>
                  <a:srgbClr val="F79646"/>
                </a:solidFill>
                <a:latin typeface="+mn-lt"/>
                <a:ea typeface="+mn-ea"/>
                <a:cs typeface="+mn-cs"/>
              </a:defRPr>
            </a:pPr>
            <a:r>
              <a:rPr lang="en-US" sz="2400" dirty="0">
                <a:solidFill>
                  <a:srgbClr val="F79646"/>
                </a:solidFill>
              </a:rPr>
              <a:t>Sensitive Security Groups </a:t>
            </a:r>
          </a:p>
          <a:p>
            <a:pPr>
              <a:defRPr>
                <a:solidFill>
                  <a:srgbClr val="F79646"/>
                </a:solidFill>
              </a:defRPr>
            </a:pPr>
            <a:r>
              <a:rPr lang="en-US" sz="1200" dirty="0">
                <a:solidFill>
                  <a:srgbClr val="F79646"/>
                </a:solidFill>
              </a:rPr>
              <a:t>(Effective Membership Count)</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F79646"/>
              </a:solidFill>
              <a:latin typeface="+mn-lt"/>
              <a:ea typeface="+mn-ea"/>
              <a:cs typeface="+mn-cs"/>
            </a:defRPr>
          </a:pPr>
          <a:endParaRPr lang="en-US"/>
        </a:p>
      </c:txPr>
    </c:title>
    <c:autoTitleDeleted val="0"/>
    <c:plotArea>
      <c:layout/>
      <c:barChart>
        <c:barDir val="bar"/>
        <c:grouping val="stacked"/>
        <c:varyColors val="0"/>
        <c:ser>
          <c:idx val="0"/>
          <c:order val="0"/>
          <c:tx>
            <c:strRef>
              <c:f>Sheet1!$B$1</c:f>
              <c:strCache>
                <c:ptCount val="1"/>
                <c:pt idx="0">
                  <c:v>Group Membership Count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Backup Operators</c:v>
                </c:pt>
                <c:pt idx="1">
                  <c:v>Server Operators</c:v>
                </c:pt>
                <c:pt idx="2">
                  <c:v>Schema Admins</c:v>
                </c:pt>
                <c:pt idx="3">
                  <c:v>Enterprise Admins</c:v>
                </c:pt>
                <c:pt idx="4">
                  <c:v>Domain Admins</c:v>
                </c:pt>
                <c:pt idx="5">
                  <c:v>Administrators</c:v>
                </c:pt>
              </c:strCache>
            </c:strRef>
          </c:cat>
          <c:val>
            <c:numRef>
              <c:f>Sheet1!$B$2:$B$7</c:f>
              <c:numCache>
                <c:formatCode>General</c:formatCode>
                <c:ptCount val="6"/>
                <c:pt idx="0">
                  <c:v>0</c:v>
                </c:pt>
                <c:pt idx="1">
                  <c:v>1</c:v>
                </c:pt>
                <c:pt idx="2">
                  <c:v>4</c:v>
                </c:pt>
                <c:pt idx="3">
                  <c:v>4</c:v>
                </c:pt>
                <c:pt idx="4">
                  <c:v>26</c:v>
                </c:pt>
                <c:pt idx="5">
                  <c:v>37</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B66-4135-8A1E-D69BD4D88917}"/>
            </c:ext>
          </c:extLst>
        </c:ser>
        <c:dLbls>
          <c:showLegendKey val="0"/>
          <c:showVal val="0"/>
          <c:showCatName val="0"/>
          <c:showSerName val="0"/>
          <c:showPercent val="0"/>
          <c:showBubbleSize val="0"/>
        </c:dLbls>
        <c:gapWidth val="150"/>
        <c:overlap val="100"/>
        <c:axId val="252984760"/>
        <c:axId val="252985152"/>
      </c:barChart>
      <c:catAx>
        <c:axId val="2529847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52985152"/>
        <c:crosses val="autoZero"/>
        <c:auto val="1"/>
        <c:lblAlgn val="ctr"/>
        <c:lblOffset val="100"/>
        <c:noMultiLvlLbl val="0"/>
      </c:catAx>
      <c:valAx>
        <c:axId val="2529851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529847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10.xml><?xml version="1.0" encoding="utf-8"?>
<cs:colorStyle xmlns:cs="http://schemas.microsoft.com/office/drawing/2012/chartStyle" xmlns:a="http://schemas.openxmlformats.org/drawingml/2006/main" meth="withinLinear" id="16">
  <a:schemeClr val="accent3"/>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6">
  <a:schemeClr val="accent3"/>
</cs:colorStyle>
</file>

<file path=ppt/charts/colors5.xml><?xml version="1.0" encoding="utf-8"?>
<cs:colorStyle xmlns:cs="http://schemas.microsoft.com/office/drawing/2012/chartStyle" xmlns:a="http://schemas.openxmlformats.org/drawingml/2006/main" meth="withinLinear" id="16">
  <a:schemeClr val="accent3"/>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 id="16">
  <a:schemeClr val="accent3"/>
</cs:colorStyle>
</file>

<file path=ppt/charts/colors8.xml><?xml version="1.0" encoding="utf-8"?>
<cs:colorStyle xmlns:cs="http://schemas.microsoft.com/office/drawing/2012/chartStyle" xmlns:a="http://schemas.openxmlformats.org/drawingml/2006/main" meth="withinLinear" id="16">
  <a:schemeClr val="accent3"/>
</cs:colorStyle>
</file>

<file path=ppt/charts/colors9.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922186-C161-406F-B08E-418A9ABF45A8}" type="datetimeFigureOut">
              <a:rPr lang="en-US" smtClean="0"/>
              <a:t>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172559-62EB-4487-8886-4171D2D77000}" type="slidenum">
              <a:rPr lang="en-US" smtClean="0"/>
              <a:t>‹#›</a:t>
            </a:fld>
            <a:endParaRPr lang="en-US"/>
          </a:p>
        </p:txBody>
      </p:sp>
    </p:spTree>
    <p:extLst>
      <p:ext uri="{BB962C8B-B14F-4D97-AF65-F5344CB8AC3E}">
        <p14:creationId xmlns:p14="http://schemas.microsoft.com/office/powerpoint/2010/main" val="3030902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5A5673-4790-4D4A-A9B3-BDDDB608FAB7}" type="slidenum">
              <a:rPr lang="en-US" smtClean="0"/>
              <a:t>6</a:t>
            </a:fld>
            <a:endParaRPr lang="en-US"/>
          </a:p>
        </p:txBody>
      </p:sp>
    </p:spTree>
    <p:extLst>
      <p:ext uri="{BB962C8B-B14F-4D97-AF65-F5344CB8AC3E}">
        <p14:creationId xmlns:p14="http://schemas.microsoft.com/office/powerpoint/2010/main" val="262780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27200" y="1272011"/>
            <a:ext cx="10363200" cy="2705947"/>
          </a:xfrm>
        </p:spPr>
        <p:txBody>
          <a:bodyPr anchor="b"/>
          <a:lstStyle>
            <a:lvl1pPr algn="ctr">
              <a:defRPr sz="6800"/>
            </a:lvl1pPr>
          </a:lstStyle>
          <a:p>
            <a:r>
              <a:rPr lang="en-US"/>
              <a:t>Click to edit Master title style</a:t>
            </a:r>
            <a:endParaRPr lang="en-US" dirty="0"/>
          </a:p>
        </p:txBody>
      </p:sp>
      <p:sp>
        <p:nvSpPr>
          <p:cNvPr id="3" name="Subtitle 2"/>
          <p:cNvSpPr>
            <a:spLocks noGrp="1"/>
          </p:cNvSpPr>
          <p:nvPr>
            <p:ph type="subTitle" idx="1"/>
          </p:nvPr>
        </p:nvSpPr>
        <p:spPr>
          <a:xfrm>
            <a:off x="1727200" y="4082310"/>
            <a:ext cx="10363200" cy="1876530"/>
          </a:xfrm>
        </p:spPr>
        <p:txBody>
          <a:bodyPr/>
          <a:lstStyle>
            <a:lvl1pPr marL="0" indent="0" algn="ctr">
              <a:buNone/>
              <a:defRPr sz="2720"/>
            </a:lvl1pPr>
            <a:lvl2pPr marL="518145" indent="0" algn="ctr">
              <a:buNone/>
              <a:defRPr sz="2267"/>
            </a:lvl2pPr>
            <a:lvl3pPr marL="1036290" indent="0" algn="ctr">
              <a:buNone/>
              <a:defRPr sz="2040"/>
            </a:lvl3pPr>
            <a:lvl4pPr marL="1554434" indent="0" algn="ctr">
              <a:buNone/>
              <a:defRPr sz="1813"/>
            </a:lvl4pPr>
            <a:lvl5pPr marL="2072579" indent="0" algn="ctr">
              <a:buNone/>
              <a:defRPr sz="1813"/>
            </a:lvl5pPr>
            <a:lvl6pPr marL="2590724" indent="0" algn="ctr">
              <a:buNone/>
              <a:defRPr sz="1813"/>
            </a:lvl6pPr>
            <a:lvl7pPr marL="3108869" indent="0" algn="ctr">
              <a:buNone/>
              <a:defRPr sz="1813"/>
            </a:lvl7pPr>
            <a:lvl8pPr marL="3627013" indent="0" algn="ctr">
              <a:buNone/>
              <a:defRPr sz="1813"/>
            </a:lvl8pPr>
            <a:lvl9pPr marL="4145158" indent="0" algn="ctr">
              <a:buNone/>
              <a:defRPr sz="181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2F0D978-91D8-4F28-8C40-54355E25AAFB}" type="datetimeFigureOut">
              <a:rPr lang="en-US" smtClean="0"/>
              <a:t>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27034-B07B-49D1-98B6-9A3B3B415E30}" type="slidenum">
              <a:rPr lang="en-US" smtClean="0"/>
              <a:t>‹#›</a:t>
            </a:fld>
            <a:endParaRPr lang="en-US"/>
          </a:p>
        </p:txBody>
      </p:sp>
    </p:spTree>
    <p:extLst>
      <p:ext uri="{BB962C8B-B14F-4D97-AF65-F5344CB8AC3E}">
        <p14:creationId xmlns:p14="http://schemas.microsoft.com/office/powerpoint/2010/main" val="3069675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F0D978-91D8-4F28-8C40-54355E25AAFB}" type="datetimeFigureOut">
              <a:rPr lang="en-US" smtClean="0"/>
              <a:t>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27034-B07B-49D1-98B6-9A3B3B415E30}" type="slidenum">
              <a:rPr lang="en-US" smtClean="0"/>
              <a:t>‹#›</a:t>
            </a:fld>
            <a:endParaRPr lang="en-US"/>
          </a:p>
        </p:txBody>
      </p:sp>
    </p:spTree>
    <p:extLst>
      <p:ext uri="{BB962C8B-B14F-4D97-AF65-F5344CB8AC3E}">
        <p14:creationId xmlns:p14="http://schemas.microsoft.com/office/powerpoint/2010/main" val="2966728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88220" y="413808"/>
            <a:ext cx="2979420"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49960" y="413808"/>
            <a:ext cx="8765540" cy="65867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F0D978-91D8-4F28-8C40-54355E25AAFB}" type="datetimeFigureOut">
              <a:rPr lang="en-US" smtClean="0"/>
              <a:t>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27034-B07B-49D1-98B6-9A3B3B415E30}" type="slidenum">
              <a:rPr lang="en-US" smtClean="0"/>
              <a:t>‹#›</a:t>
            </a:fld>
            <a:endParaRPr lang="en-US"/>
          </a:p>
        </p:txBody>
      </p:sp>
    </p:spTree>
    <p:extLst>
      <p:ext uri="{BB962C8B-B14F-4D97-AF65-F5344CB8AC3E}">
        <p14:creationId xmlns:p14="http://schemas.microsoft.com/office/powerpoint/2010/main" val="3554245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F0D978-91D8-4F28-8C40-54355E25AAFB}" type="datetimeFigureOut">
              <a:rPr lang="en-US" smtClean="0"/>
              <a:t>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27034-B07B-49D1-98B6-9A3B3B415E30}" type="slidenum">
              <a:rPr lang="en-US" smtClean="0"/>
              <a:t>‹#›</a:t>
            </a:fld>
            <a:endParaRPr lang="en-US"/>
          </a:p>
        </p:txBody>
      </p:sp>
    </p:spTree>
    <p:extLst>
      <p:ext uri="{BB962C8B-B14F-4D97-AF65-F5344CB8AC3E}">
        <p14:creationId xmlns:p14="http://schemas.microsoft.com/office/powerpoint/2010/main" val="2851376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2763" y="1937704"/>
            <a:ext cx="11917680" cy="3233102"/>
          </a:xfrm>
        </p:spPr>
        <p:txBody>
          <a:bodyPr anchor="b"/>
          <a:lstStyle>
            <a:lvl1pPr>
              <a:defRPr sz="6800"/>
            </a:lvl1pPr>
          </a:lstStyle>
          <a:p>
            <a:r>
              <a:rPr lang="en-US"/>
              <a:t>Click to edit Master title style</a:t>
            </a:r>
            <a:endParaRPr lang="en-US" dirty="0"/>
          </a:p>
        </p:txBody>
      </p:sp>
      <p:sp>
        <p:nvSpPr>
          <p:cNvPr id="3" name="Text Placeholder 2"/>
          <p:cNvSpPr>
            <a:spLocks noGrp="1"/>
          </p:cNvSpPr>
          <p:nvPr>
            <p:ph type="body" idx="1"/>
          </p:nvPr>
        </p:nvSpPr>
        <p:spPr>
          <a:xfrm>
            <a:off x="942763" y="5201392"/>
            <a:ext cx="11917680" cy="1700212"/>
          </a:xfrm>
        </p:spPr>
        <p:txBody>
          <a:bodyPr/>
          <a:lstStyle>
            <a:lvl1pPr marL="0" indent="0">
              <a:buNone/>
              <a:defRPr sz="2720">
                <a:solidFill>
                  <a:schemeClr val="tx1">
                    <a:tint val="75000"/>
                  </a:schemeClr>
                </a:solidFill>
              </a:defRPr>
            </a:lvl1pPr>
            <a:lvl2pPr marL="518145" indent="0">
              <a:buNone/>
              <a:defRPr sz="2267">
                <a:solidFill>
                  <a:schemeClr val="tx1">
                    <a:tint val="75000"/>
                  </a:schemeClr>
                </a:solidFill>
              </a:defRPr>
            </a:lvl2pPr>
            <a:lvl3pPr marL="1036290" indent="0">
              <a:buNone/>
              <a:defRPr sz="2040">
                <a:solidFill>
                  <a:schemeClr val="tx1">
                    <a:tint val="75000"/>
                  </a:schemeClr>
                </a:solidFill>
              </a:defRPr>
            </a:lvl3pPr>
            <a:lvl4pPr marL="1554434" indent="0">
              <a:buNone/>
              <a:defRPr sz="1813">
                <a:solidFill>
                  <a:schemeClr val="tx1">
                    <a:tint val="75000"/>
                  </a:schemeClr>
                </a:solidFill>
              </a:defRPr>
            </a:lvl4pPr>
            <a:lvl5pPr marL="2072579" indent="0">
              <a:buNone/>
              <a:defRPr sz="1813">
                <a:solidFill>
                  <a:schemeClr val="tx1">
                    <a:tint val="75000"/>
                  </a:schemeClr>
                </a:solidFill>
              </a:defRPr>
            </a:lvl5pPr>
            <a:lvl6pPr marL="2590724" indent="0">
              <a:buNone/>
              <a:defRPr sz="1813">
                <a:solidFill>
                  <a:schemeClr val="tx1">
                    <a:tint val="75000"/>
                  </a:schemeClr>
                </a:solidFill>
              </a:defRPr>
            </a:lvl6pPr>
            <a:lvl7pPr marL="3108869" indent="0">
              <a:buNone/>
              <a:defRPr sz="1813">
                <a:solidFill>
                  <a:schemeClr val="tx1">
                    <a:tint val="75000"/>
                  </a:schemeClr>
                </a:solidFill>
              </a:defRPr>
            </a:lvl7pPr>
            <a:lvl8pPr marL="3627013" indent="0">
              <a:buNone/>
              <a:defRPr sz="1813">
                <a:solidFill>
                  <a:schemeClr val="tx1">
                    <a:tint val="75000"/>
                  </a:schemeClr>
                </a:solidFill>
              </a:defRPr>
            </a:lvl8pPr>
            <a:lvl9pPr marL="4145158" indent="0">
              <a:buNone/>
              <a:defRPr sz="181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F0D978-91D8-4F28-8C40-54355E25AAFB}" type="datetimeFigureOut">
              <a:rPr lang="en-US" smtClean="0"/>
              <a:t>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27034-B07B-49D1-98B6-9A3B3B415E30}" type="slidenum">
              <a:rPr lang="en-US" smtClean="0"/>
              <a:t>‹#›</a:t>
            </a:fld>
            <a:endParaRPr lang="en-US"/>
          </a:p>
        </p:txBody>
      </p:sp>
    </p:spTree>
    <p:extLst>
      <p:ext uri="{BB962C8B-B14F-4D97-AF65-F5344CB8AC3E}">
        <p14:creationId xmlns:p14="http://schemas.microsoft.com/office/powerpoint/2010/main" val="2887501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9960" y="2069042"/>
            <a:ext cx="5872480" cy="4931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995160" y="2069042"/>
            <a:ext cx="5872480" cy="4931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2F0D978-91D8-4F28-8C40-54355E25AAFB}" type="datetimeFigureOut">
              <a:rPr lang="en-US" smtClean="0"/>
              <a:t>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127034-B07B-49D1-98B6-9A3B3B415E30}" type="slidenum">
              <a:rPr lang="en-US" smtClean="0"/>
              <a:t>‹#›</a:t>
            </a:fld>
            <a:endParaRPr lang="en-US"/>
          </a:p>
        </p:txBody>
      </p:sp>
    </p:spTree>
    <p:extLst>
      <p:ext uri="{BB962C8B-B14F-4D97-AF65-F5344CB8AC3E}">
        <p14:creationId xmlns:p14="http://schemas.microsoft.com/office/powerpoint/2010/main" val="1171641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51760" y="413809"/>
            <a:ext cx="11917680"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951760" y="1905318"/>
            <a:ext cx="5845492" cy="933767"/>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a:t>Edit Master text styles</a:t>
            </a:r>
          </a:p>
        </p:txBody>
      </p:sp>
      <p:sp>
        <p:nvSpPr>
          <p:cNvPr id="4" name="Content Placeholder 3"/>
          <p:cNvSpPr>
            <a:spLocks noGrp="1"/>
          </p:cNvSpPr>
          <p:nvPr>
            <p:ph sz="half" idx="2"/>
          </p:nvPr>
        </p:nvSpPr>
        <p:spPr>
          <a:xfrm>
            <a:off x="951760" y="2839085"/>
            <a:ext cx="5845492" cy="41758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995160" y="1905318"/>
            <a:ext cx="5874280" cy="933767"/>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a:t>Edit Master text styles</a:t>
            </a:r>
          </a:p>
        </p:txBody>
      </p:sp>
      <p:sp>
        <p:nvSpPr>
          <p:cNvPr id="6" name="Content Placeholder 5"/>
          <p:cNvSpPr>
            <a:spLocks noGrp="1"/>
          </p:cNvSpPr>
          <p:nvPr>
            <p:ph sz="quarter" idx="4"/>
          </p:nvPr>
        </p:nvSpPr>
        <p:spPr>
          <a:xfrm>
            <a:off x="6995160" y="2839085"/>
            <a:ext cx="5874280" cy="41758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F0D978-91D8-4F28-8C40-54355E25AAFB}" type="datetimeFigureOut">
              <a:rPr lang="en-US" smtClean="0"/>
              <a:t>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127034-B07B-49D1-98B6-9A3B3B415E30}" type="slidenum">
              <a:rPr lang="en-US" smtClean="0"/>
              <a:t>‹#›</a:t>
            </a:fld>
            <a:endParaRPr lang="en-US"/>
          </a:p>
        </p:txBody>
      </p:sp>
    </p:spTree>
    <p:extLst>
      <p:ext uri="{BB962C8B-B14F-4D97-AF65-F5344CB8AC3E}">
        <p14:creationId xmlns:p14="http://schemas.microsoft.com/office/powerpoint/2010/main" val="775462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F0D978-91D8-4F28-8C40-54355E25AAFB}" type="datetimeFigureOut">
              <a:rPr lang="en-US" smtClean="0"/>
              <a:t>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127034-B07B-49D1-98B6-9A3B3B415E30}" type="slidenum">
              <a:rPr lang="en-US" smtClean="0"/>
              <a:t>‹#›</a:t>
            </a:fld>
            <a:endParaRPr lang="en-US"/>
          </a:p>
        </p:txBody>
      </p:sp>
    </p:spTree>
    <p:extLst>
      <p:ext uri="{BB962C8B-B14F-4D97-AF65-F5344CB8AC3E}">
        <p14:creationId xmlns:p14="http://schemas.microsoft.com/office/powerpoint/2010/main" val="1291009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F0D978-91D8-4F28-8C40-54355E25AAFB}" type="datetimeFigureOut">
              <a:rPr lang="en-US" smtClean="0"/>
              <a:t>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127034-B07B-49D1-98B6-9A3B3B415E30}" type="slidenum">
              <a:rPr lang="en-US" smtClean="0"/>
              <a:t>‹#›</a:t>
            </a:fld>
            <a:endParaRPr lang="en-US"/>
          </a:p>
        </p:txBody>
      </p:sp>
    </p:spTree>
    <p:extLst>
      <p:ext uri="{BB962C8B-B14F-4D97-AF65-F5344CB8AC3E}">
        <p14:creationId xmlns:p14="http://schemas.microsoft.com/office/powerpoint/2010/main" val="2351759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1760" y="518160"/>
            <a:ext cx="4456535" cy="1813560"/>
          </a:xfrm>
        </p:spPr>
        <p:txBody>
          <a:bodyPr anchor="b"/>
          <a:lstStyle>
            <a:lvl1pPr>
              <a:defRPr sz="3627"/>
            </a:lvl1pPr>
          </a:lstStyle>
          <a:p>
            <a:r>
              <a:rPr lang="en-US"/>
              <a:t>Click to edit Master title style</a:t>
            </a:r>
            <a:endParaRPr lang="en-US" dirty="0"/>
          </a:p>
        </p:txBody>
      </p:sp>
      <p:sp>
        <p:nvSpPr>
          <p:cNvPr id="3" name="Content Placeholder 2"/>
          <p:cNvSpPr>
            <a:spLocks noGrp="1"/>
          </p:cNvSpPr>
          <p:nvPr>
            <p:ph idx="1"/>
          </p:nvPr>
        </p:nvSpPr>
        <p:spPr>
          <a:xfrm>
            <a:off x="5874280" y="1119082"/>
            <a:ext cx="6995160" cy="5523442"/>
          </a:xfrm>
        </p:spPr>
        <p:txBody>
          <a:bodyPr/>
          <a:lstStyle>
            <a:lvl1pPr>
              <a:defRPr sz="3627"/>
            </a:lvl1pPr>
            <a:lvl2pPr>
              <a:defRPr sz="3173"/>
            </a:lvl2pPr>
            <a:lvl3pPr>
              <a:defRPr sz="2720"/>
            </a:lvl3pPr>
            <a:lvl4pPr>
              <a:defRPr sz="2267"/>
            </a:lvl4pPr>
            <a:lvl5pPr>
              <a:defRPr sz="2267"/>
            </a:lvl5pPr>
            <a:lvl6pPr>
              <a:defRPr sz="2267"/>
            </a:lvl6pPr>
            <a:lvl7pPr>
              <a:defRPr sz="2267"/>
            </a:lvl7pPr>
            <a:lvl8pPr>
              <a:defRPr sz="2267"/>
            </a:lvl8pPr>
            <a:lvl9pPr>
              <a:defRPr sz="22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51760" y="2331720"/>
            <a:ext cx="4456535" cy="4319800"/>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a:t>Edit Master text styles</a:t>
            </a:r>
          </a:p>
        </p:txBody>
      </p:sp>
      <p:sp>
        <p:nvSpPr>
          <p:cNvPr id="5" name="Date Placeholder 4"/>
          <p:cNvSpPr>
            <a:spLocks noGrp="1"/>
          </p:cNvSpPr>
          <p:nvPr>
            <p:ph type="dt" sz="half" idx="10"/>
          </p:nvPr>
        </p:nvSpPr>
        <p:spPr/>
        <p:txBody>
          <a:bodyPr/>
          <a:lstStyle/>
          <a:p>
            <a:fld id="{52F0D978-91D8-4F28-8C40-54355E25AAFB}" type="datetimeFigureOut">
              <a:rPr lang="en-US" smtClean="0"/>
              <a:t>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127034-B07B-49D1-98B6-9A3B3B415E30}" type="slidenum">
              <a:rPr lang="en-US" smtClean="0"/>
              <a:t>‹#›</a:t>
            </a:fld>
            <a:endParaRPr lang="en-US"/>
          </a:p>
        </p:txBody>
      </p:sp>
    </p:spTree>
    <p:extLst>
      <p:ext uri="{BB962C8B-B14F-4D97-AF65-F5344CB8AC3E}">
        <p14:creationId xmlns:p14="http://schemas.microsoft.com/office/powerpoint/2010/main" val="4270763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1760" y="518160"/>
            <a:ext cx="4456535" cy="1813560"/>
          </a:xfrm>
        </p:spPr>
        <p:txBody>
          <a:bodyPr anchor="b"/>
          <a:lstStyle>
            <a:lvl1pPr>
              <a:defRPr sz="3627"/>
            </a:lvl1pPr>
          </a:lstStyle>
          <a:p>
            <a:r>
              <a:rPr lang="en-US"/>
              <a:t>Click to edit Master title style</a:t>
            </a:r>
            <a:endParaRPr lang="en-US" dirty="0"/>
          </a:p>
        </p:txBody>
      </p:sp>
      <p:sp>
        <p:nvSpPr>
          <p:cNvPr id="3" name="Picture Placeholder 2"/>
          <p:cNvSpPr>
            <a:spLocks noGrp="1" noChangeAspect="1"/>
          </p:cNvSpPr>
          <p:nvPr>
            <p:ph type="pic" idx="1"/>
          </p:nvPr>
        </p:nvSpPr>
        <p:spPr>
          <a:xfrm>
            <a:off x="5874280" y="1119082"/>
            <a:ext cx="6995160" cy="5523442"/>
          </a:xfrm>
        </p:spPr>
        <p:txBody>
          <a:bodyPr anchor="t"/>
          <a:lstStyle>
            <a:lvl1pPr marL="0" indent="0">
              <a:buNone/>
              <a:defRPr sz="3627"/>
            </a:lvl1pPr>
            <a:lvl2pPr marL="518145" indent="0">
              <a:buNone/>
              <a:defRPr sz="3173"/>
            </a:lvl2pPr>
            <a:lvl3pPr marL="1036290" indent="0">
              <a:buNone/>
              <a:defRPr sz="2720"/>
            </a:lvl3pPr>
            <a:lvl4pPr marL="1554434" indent="0">
              <a:buNone/>
              <a:defRPr sz="2267"/>
            </a:lvl4pPr>
            <a:lvl5pPr marL="2072579" indent="0">
              <a:buNone/>
              <a:defRPr sz="2267"/>
            </a:lvl5pPr>
            <a:lvl6pPr marL="2590724" indent="0">
              <a:buNone/>
              <a:defRPr sz="2267"/>
            </a:lvl6pPr>
            <a:lvl7pPr marL="3108869" indent="0">
              <a:buNone/>
              <a:defRPr sz="2267"/>
            </a:lvl7pPr>
            <a:lvl8pPr marL="3627013" indent="0">
              <a:buNone/>
              <a:defRPr sz="2267"/>
            </a:lvl8pPr>
            <a:lvl9pPr marL="4145158" indent="0">
              <a:buNone/>
              <a:defRPr sz="2267"/>
            </a:lvl9pPr>
          </a:lstStyle>
          <a:p>
            <a:r>
              <a:rPr lang="en-US"/>
              <a:t>Click icon to add picture</a:t>
            </a:r>
            <a:endParaRPr lang="en-US" dirty="0"/>
          </a:p>
        </p:txBody>
      </p:sp>
      <p:sp>
        <p:nvSpPr>
          <p:cNvPr id="4" name="Text Placeholder 3"/>
          <p:cNvSpPr>
            <a:spLocks noGrp="1"/>
          </p:cNvSpPr>
          <p:nvPr>
            <p:ph type="body" sz="half" idx="2"/>
          </p:nvPr>
        </p:nvSpPr>
        <p:spPr>
          <a:xfrm>
            <a:off x="951760" y="2331720"/>
            <a:ext cx="4456535" cy="4319800"/>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a:t>Edit Master text styles</a:t>
            </a:r>
          </a:p>
        </p:txBody>
      </p:sp>
      <p:sp>
        <p:nvSpPr>
          <p:cNvPr id="5" name="Date Placeholder 4"/>
          <p:cNvSpPr>
            <a:spLocks noGrp="1"/>
          </p:cNvSpPr>
          <p:nvPr>
            <p:ph type="dt" sz="half" idx="10"/>
          </p:nvPr>
        </p:nvSpPr>
        <p:spPr/>
        <p:txBody>
          <a:bodyPr/>
          <a:lstStyle/>
          <a:p>
            <a:fld id="{52F0D978-91D8-4F28-8C40-54355E25AAFB}" type="datetimeFigureOut">
              <a:rPr lang="en-US" smtClean="0"/>
              <a:t>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127034-B07B-49D1-98B6-9A3B3B415E30}" type="slidenum">
              <a:rPr lang="en-US" smtClean="0"/>
              <a:t>‹#›</a:t>
            </a:fld>
            <a:endParaRPr lang="en-US"/>
          </a:p>
        </p:txBody>
      </p:sp>
    </p:spTree>
    <p:extLst>
      <p:ext uri="{BB962C8B-B14F-4D97-AF65-F5344CB8AC3E}">
        <p14:creationId xmlns:p14="http://schemas.microsoft.com/office/powerpoint/2010/main" val="1637509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9960" y="413809"/>
            <a:ext cx="1191768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49960" y="2069042"/>
            <a:ext cx="11917680" cy="49315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49960" y="7203864"/>
            <a:ext cx="3108960" cy="413808"/>
          </a:xfrm>
          <a:prstGeom prst="rect">
            <a:avLst/>
          </a:prstGeom>
        </p:spPr>
        <p:txBody>
          <a:bodyPr vert="horz" lIns="91440" tIns="45720" rIns="91440" bIns="45720" rtlCol="0" anchor="ctr"/>
          <a:lstStyle>
            <a:lvl1pPr algn="l">
              <a:defRPr sz="1360">
                <a:solidFill>
                  <a:schemeClr val="tx1">
                    <a:tint val="75000"/>
                  </a:schemeClr>
                </a:solidFill>
              </a:defRPr>
            </a:lvl1pPr>
          </a:lstStyle>
          <a:p>
            <a:fld id="{52F0D978-91D8-4F28-8C40-54355E25AAFB}" type="datetimeFigureOut">
              <a:rPr lang="en-US" smtClean="0"/>
              <a:t>2/7/2019</a:t>
            </a:fld>
            <a:endParaRPr lang="en-US"/>
          </a:p>
        </p:txBody>
      </p:sp>
      <p:sp>
        <p:nvSpPr>
          <p:cNvPr id="5" name="Footer Placeholder 4"/>
          <p:cNvSpPr>
            <a:spLocks noGrp="1"/>
          </p:cNvSpPr>
          <p:nvPr>
            <p:ph type="ftr" sz="quarter" idx="3"/>
          </p:nvPr>
        </p:nvSpPr>
        <p:spPr>
          <a:xfrm>
            <a:off x="4577080" y="7203864"/>
            <a:ext cx="4663440" cy="413808"/>
          </a:xfrm>
          <a:prstGeom prst="rect">
            <a:avLst/>
          </a:prstGeom>
        </p:spPr>
        <p:txBody>
          <a:bodyPr vert="horz" lIns="91440" tIns="45720" rIns="91440" bIns="45720" rtlCol="0" anchor="ctr"/>
          <a:lstStyle>
            <a:lvl1pPr algn="ctr">
              <a:defRPr sz="13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758680" y="7203864"/>
            <a:ext cx="3108960" cy="413808"/>
          </a:xfrm>
          <a:prstGeom prst="rect">
            <a:avLst/>
          </a:prstGeom>
        </p:spPr>
        <p:txBody>
          <a:bodyPr vert="horz" lIns="91440" tIns="45720" rIns="91440" bIns="45720" rtlCol="0" anchor="ctr"/>
          <a:lstStyle>
            <a:lvl1pPr algn="r">
              <a:defRPr sz="1360">
                <a:solidFill>
                  <a:schemeClr val="tx1">
                    <a:tint val="75000"/>
                  </a:schemeClr>
                </a:solidFill>
              </a:defRPr>
            </a:lvl1pPr>
          </a:lstStyle>
          <a:p>
            <a:fld id="{B0127034-B07B-49D1-98B6-9A3B3B415E30}" type="slidenum">
              <a:rPr lang="en-US" smtClean="0"/>
              <a:t>‹#›</a:t>
            </a:fld>
            <a:endParaRPr lang="en-US"/>
          </a:p>
        </p:txBody>
      </p:sp>
    </p:spTree>
    <p:extLst>
      <p:ext uri="{BB962C8B-B14F-4D97-AF65-F5344CB8AC3E}">
        <p14:creationId xmlns:p14="http://schemas.microsoft.com/office/powerpoint/2010/main" val="11582618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36290" rtl="0" eaLnBrk="1" latinLnBrk="0" hangingPunct="1">
        <a:lnSpc>
          <a:spcPct val="90000"/>
        </a:lnSpc>
        <a:spcBef>
          <a:spcPct val="0"/>
        </a:spcBef>
        <a:buNone/>
        <a:defRPr sz="4987" kern="1200">
          <a:solidFill>
            <a:schemeClr val="tx1"/>
          </a:solidFill>
          <a:latin typeface="+mj-lt"/>
          <a:ea typeface="+mj-ea"/>
          <a:cs typeface="+mj-cs"/>
        </a:defRPr>
      </a:lvl1pPr>
    </p:titleStyle>
    <p:body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mn-lt"/>
          <a:ea typeface="+mn-ea"/>
          <a:cs typeface="+mn-cs"/>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mn-lt"/>
          <a:ea typeface="+mn-ea"/>
          <a:cs typeface="+mn-cs"/>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8.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9.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chart" Target="../charts/chart13.xml"/><Relationship Id="rId4" Type="http://schemas.openxmlformats.org/officeDocument/2006/relationships/chart" Target="../charts/char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4.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7.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7406" b="8188"/>
          <a:stretch/>
        </p:blipFill>
        <p:spPr>
          <a:xfrm>
            <a:off x="0" y="9331"/>
            <a:ext cx="13817599" cy="7763069"/>
          </a:xfrm>
          <a:prstGeom prst="rect">
            <a:avLst/>
          </a:prstGeom>
        </p:spPr>
      </p:pic>
      <p:sp>
        <p:nvSpPr>
          <p:cNvPr id="6" name="Rectangle 5"/>
          <p:cNvSpPr/>
          <p:nvPr/>
        </p:nvSpPr>
        <p:spPr>
          <a:xfrm>
            <a:off x="0" y="0"/>
            <a:ext cx="13817600" cy="979714"/>
          </a:xfrm>
          <a:prstGeom prst="rect">
            <a:avLst/>
          </a:prstGeom>
          <a:solidFill>
            <a:srgbClr val="080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solidFill>
                  <a:schemeClr val="bg1"/>
                </a:solidFill>
                <a:latin typeface="+mj-lt"/>
              </a:rPr>
              <a:t>STEALTHbits Credential and Data Security Assessment</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073" y="7015364"/>
            <a:ext cx="1614197" cy="551762"/>
          </a:xfrm>
          <a:prstGeom prst="rect">
            <a:avLst/>
          </a:prstGeom>
        </p:spPr>
      </p:pic>
      <p:sp>
        <p:nvSpPr>
          <p:cNvPr id="8" name="Rectangle 7"/>
          <p:cNvSpPr/>
          <p:nvPr/>
        </p:nvSpPr>
        <p:spPr>
          <a:xfrm>
            <a:off x="0" y="979717"/>
            <a:ext cx="13817599" cy="2901821"/>
          </a:xfrm>
          <a:prstGeom prst="rect">
            <a:avLst/>
          </a:prstGeom>
          <a:solidFill>
            <a:srgbClr val="080909">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chemeClr val="bg1"/>
              </a:solidFill>
            </a:endParaRPr>
          </a:p>
        </p:txBody>
      </p:sp>
      <p:sp>
        <p:nvSpPr>
          <p:cNvPr id="9" name="Rectangle 8"/>
          <p:cNvSpPr/>
          <p:nvPr/>
        </p:nvSpPr>
        <p:spPr>
          <a:xfrm>
            <a:off x="2753250" y="1231528"/>
            <a:ext cx="8320439" cy="23981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Executive Summary: </a:t>
            </a:r>
            <a:r>
              <a:rPr lang="en-US" sz="2400" b="1" dirty="0" err="1" smtClean="0">
                <a:solidFill>
                  <a:schemeClr val="bg1"/>
                </a:solidFill>
              </a:rPr>
              <a:t>Globex</a:t>
            </a:r>
            <a:r>
              <a:rPr lang="en-US" sz="2400" b="1" dirty="0" smtClean="0">
                <a:solidFill>
                  <a:schemeClr val="bg1"/>
                </a:solidFill>
              </a:rPr>
              <a:t> Corporation</a:t>
            </a:r>
            <a:endParaRPr lang="en-US" b="1" dirty="0">
              <a:solidFill>
                <a:schemeClr val="bg1"/>
              </a:solidFill>
            </a:endParaRPr>
          </a:p>
        </p:txBody>
      </p:sp>
      <p:cxnSp>
        <p:nvCxnSpPr>
          <p:cNvPr id="3" name="Straight Connector 2"/>
          <p:cNvCxnSpPr/>
          <p:nvPr/>
        </p:nvCxnSpPr>
        <p:spPr>
          <a:xfrm flipH="1">
            <a:off x="1947672" y="7093496"/>
            <a:ext cx="0" cy="50516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Acceliri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6343" y="7123142"/>
            <a:ext cx="1129813" cy="443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5505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3817600" cy="979714"/>
          </a:xfrm>
          <a:prstGeom prst="rect">
            <a:avLst/>
          </a:prstGeom>
          <a:solidFill>
            <a:srgbClr val="080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solidFill>
                  <a:schemeClr val="bg1"/>
                </a:solidFill>
                <a:latin typeface="+mj-lt"/>
              </a:rPr>
              <a:t>Key Discoveries – Toxic Active Directory Conditions</a:t>
            </a:r>
          </a:p>
        </p:txBody>
      </p:sp>
      <p:graphicFrame>
        <p:nvGraphicFramePr>
          <p:cNvPr id="45" name="Chart 44"/>
          <p:cNvGraphicFramePr/>
          <p:nvPr>
            <p:extLst>
              <p:ext uri="{D42A27DB-BD31-4B8C-83A1-F6EECF244321}">
                <p14:modId xmlns:p14="http://schemas.microsoft.com/office/powerpoint/2010/main" val="2204155549"/>
              </p:ext>
            </p:extLst>
          </p:nvPr>
        </p:nvGraphicFramePr>
        <p:xfrm>
          <a:off x="583096" y="1453774"/>
          <a:ext cx="12565013" cy="5129905"/>
        </p:xfrm>
        <a:graphic>
          <a:graphicData uri="http://schemas.openxmlformats.org/drawingml/2006/chart">
            <c:chart xmlns:c="http://schemas.openxmlformats.org/drawingml/2006/chart" xmlns:r="http://schemas.openxmlformats.org/officeDocument/2006/relationships" r:id="rId2"/>
          </a:graphicData>
        </a:graphic>
      </p:graphicFrame>
      <p:sp>
        <p:nvSpPr>
          <p:cNvPr id="32" name="TextBox 31"/>
          <p:cNvSpPr txBox="1"/>
          <p:nvPr/>
        </p:nvSpPr>
        <p:spPr>
          <a:xfrm>
            <a:off x="9624009" y="7305515"/>
            <a:ext cx="4021494" cy="261610"/>
          </a:xfrm>
          <a:prstGeom prst="rect">
            <a:avLst/>
          </a:prstGeom>
          <a:noFill/>
        </p:spPr>
        <p:txBody>
          <a:bodyPr wrap="square" rtlCol="0">
            <a:spAutoFit/>
          </a:bodyPr>
          <a:lstStyle/>
          <a:p>
            <a:pPr algn="r"/>
            <a:r>
              <a:rPr lang="en-US" sz="1100" dirty="0">
                <a:solidFill>
                  <a:srgbClr val="1C75BC"/>
                </a:solidFill>
                <a:latin typeface="+mj-lt"/>
              </a:rPr>
              <a:t>www.stealthbits.com</a:t>
            </a:r>
            <a:r>
              <a:rPr lang="en-US" sz="1100" dirty="0">
                <a:latin typeface="+mj-lt"/>
              </a:rPr>
              <a:t> | Credential and Data Security Assessment</a:t>
            </a:r>
          </a:p>
        </p:txBody>
      </p:sp>
      <p:pic>
        <p:nvPicPr>
          <p:cNvPr id="46" name="Picture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072" y="7015364"/>
            <a:ext cx="1614197" cy="551761"/>
          </a:xfrm>
          <a:prstGeom prst="rect">
            <a:avLst/>
          </a:prstGeom>
        </p:spPr>
      </p:pic>
      <p:pic>
        <p:nvPicPr>
          <p:cNvPr id="47" name="Picture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211" y="196254"/>
            <a:ext cx="587205" cy="587205"/>
          </a:xfrm>
          <a:prstGeom prst="rect">
            <a:avLst/>
          </a:prstGeom>
        </p:spPr>
      </p:pic>
      <p:cxnSp>
        <p:nvCxnSpPr>
          <p:cNvPr id="7" name="Straight Connector 6"/>
          <p:cNvCxnSpPr/>
          <p:nvPr/>
        </p:nvCxnSpPr>
        <p:spPr>
          <a:xfrm flipH="1">
            <a:off x="1947672" y="7093496"/>
            <a:ext cx="0" cy="5051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2" descr="Acceliri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26343" y="7123142"/>
            <a:ext cx="1129813" cy="443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53684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3817600" cy="979714"/>
          </a:xfrm>
          <a:prstGeom prst="rect">
            <a:avLst/>
          </a:prstGeom>
          <a:solidFill>
            <a:srgbClr val="080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solidFill>
                  <a:schemeClr val="bg1"/>
                </a:solidFill>
                <a:latin typeface="+mj-lt"/>
              </a:rPr>
              <a:t>Key Discoveries – Active Directory Sensitive Security Groups</a:t>
            </a:r>
          </a:p>
        </p:txBody>
      </p:sp>
      <p:graphicFrame>
        <p:nvGraphicFramePr>
          <p:cNvPr id="45" name="Chart 44"/>
          <p:cNvGraphicFramePr/>
          <p:nvPr>
            <p:extLst>
              <p:ext uri="{D42A27DB-BD31-4B8C-83A1-F6EECF244321}">
                <p14:modId xmlns:p14="http://schemas.microsoft.com/office/powerpoint/2010/main" val="410985650"/>
              </p:ext>
            </p:extLst>
          </p:nvPr>
        </p:nvGraphicFramePr>
        <p:xfrm>
          <a:off x="583096" y="1453774"/>
          <a:ext cx="6116087" cy="5129905"/>
        </p:xfrm>
        <a:graphic>
          <a:graphicData uri="http://schemas.openxmlformats.org/drawingml/2006/chart">
            <c:chart xmlns:c="http://schemas.openxmlformats.org/drawingml/2006/chart" xmlns:r="http://schemas.openxmlformats.org/officeDocument/2006/relationships" r:id="rId2"/>
          </a:graphicData>
        </a:graphic>
      </p:graphicFrame>
      <p:sp>
        <p:nvSpPr>
          <p:cNvPr id="32" name="TextBox 31"/>
          <p:cNvSpPr txBox="1"/>
          <p:nvPr/>
        </p:nvSpPr>
        <p:spPr>
          <a:xfrm>
            <a:off x="9624009" y="7305515"/>
            <a:ext cx="4021494" cy="261610"/>
          </a:xfrm>
          <a:prstGeom prst="rect">
            <a:avLst/>
          </a:prstGeom>
          <a:noFill/>
        </p:spPr>
        <p:txBody>
          <a:bodyPr wrap="square" rtlCol="0">
            <a:spAutoFit/>
          </a:bodyPr>
          <a:lstStyle/>
          <a:p>
            <a:pPr algn="r"/>
            <a:r>
              <a:rPr lang="en-US" sz="1100" dirty="0">
                <a:solidFill>
                  <a:srgbClr val="1C75BC"/>
                </a:solidFill>
                <a:latin typeface="+mj-lt"/>
              </a:rPr>
              <a:t>www.stealthbits.com</a:t>
            </a:r>
            <a:r>
              <a:rPr lang="en-US" sz="1100" dirty="0">
                <a:latin typeface="+mj-lt"/>
              </a:rPr>
              <a:t> | Credential and Data Security Assessment</a:t>
            </a:r>
          </a:p>
        </p:txBody>
      </p:sp>
      <p:pic>
        <p:nvPicPr>
          <p:cNvPr id="46" name="Picture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072" y="7015364"/>
            <a:ext cx="1614197" cy="551761"/>
          </a:xfrm>
          <a:prstGeom prst="rect">
            <a:avLst/>
          </a:prstGeom>
        </p:spPr>
      </p:pic>
      <p:pic>
        <p:nvPicPr>
          <p:cNvPr id="47" name="Picture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211" y="196254"/>
            <a:ext cx="587205" cy="587205"/>
          </a:xfrm>
          <a:prstGeom prst="rect">
            <a:avLst/>
          </a:prstGeom>
        </p:spPr>
      </p:pic>
      <p:sp>
        <p:nvSpPr>
          <p:cNvPr id="53" name="TextBox 52"/>
          <p:cNvSpPr txBox="1"/>
          <p:nvPr/>
        </p:nvSpPr>
        <p:spPr>
          <a:xfrm>
            <a:off x="7295623" y="2326039"/>
            <a:ext cx="5961888" cy="3046988"/>
          </a:xfrm>
          <a:prstGeom prst="rect">
            <a:avLst/>
          </a:prstGeom>
          <a:noFill/>
        </p:spPr>
        <p:txBody>
          <a:bodyPr wrap="square" rtlCol="0">
            <a:spAutoFit/>
          </a:bodyPr>
          <a:lstStyle/>
          <a:p>
            <a:pPr marL="285750" indent="-285750">
              <a:buClr>
                <a:schemeClr val="tx1"/>
              </a:buClr>
              <a:buFont typeface="Arial" panose="020B0604020202020204" pitchFamily="34" charset="0"/>
              <a:buChar char="•"/>
            </a:pPr>
            <a:r>
              <a:rPr lang="en-US" sz="3200" dirty="0"/>
              <a:t>Total Number of Administrators</a:t>
            </a:r>
          </a:p>
          <a:p>
            <a:pPr marL="742950" lvl="1" indent="-285750">
              <a:buClr>
                <a:schemeClr val="tx1"/>
              </a:buClr>
              <a:buFont typeface="Arial" panose="020B0604020202020204" pitchFamily="34" charset="0"/>
              <a:buChar char="•"/>
            </a:pPr>
            <a:r>
              <a:rPr lang="en-US" sz="3200" b="1" dirty="0">
                <a:solidFill>
                  <a:srgbClr val="1C75BC"/>
                </a:solidFill>
              </a:rPr>
              <a:t>38</a:t>
            </a:r>
            <a:endParaRPr lang="en-US" sz="3200" dirty="0"/>
          </a:p>
          <a:p>
            <a:pPr marL="285750" indent="-285750">
              <a:buClr>
                <a:schemeClr val="tx1"/>
              </a:buClr>
              <a:buFont typeface="Arial" panose="020B0604020202020204" pitchFamily="34" charset="0"/>
              <a:buChar char="•"/>
            </a:pPr>
            <a:r>
              <a:rPr lang="en-US" sz="3200" dirty="0"/>
              <a:t>Non-Expiring Admin Passwords </a:t>
            </a:r>
          </a:p>
          <a:p>
            <a:pPr marL="742950" lvl="1" indent="-285750">
              <a:buClr>
                <a:schemeClr val="tx1"/>
              </a:buClr>
              <a:buFont typeface="Arial" panose="020B0604020202020204" pitchFamily="34" charset="0"/>
              <a:buChar char="•"/>
            </a:pPr>
            <a:r>
              <a:rPr lang="en-US" sz="3200" b="1" dirty="0">
                <a:solidFill>
                  <a:srgbClr val="1C75BC"/>
                </a:solidFill>
              </a:rPr>
              <a:t>22 </a:t>
            </a:r>
          </a:p>
          <a:p>
            <a:pPr marL="285750" indent="-285750">
              <a:buClr>
                <a:schemeClr val="tx1"/>
              </a:buClr>
              <a:buFont typeface="Arial" panose="020B0604020202020204" pitchFamily="34" charset="0"/>
              <a:buChar char="•"/>
            </a:pPr>
            <a:r>
              <a:rPr lang="en-US" sz="3200" dirty="0"/>
              <a:t>Oldest Password</a:t>
            </a:r>
          </a:p>
          <a:p>
            <a:pPr marL="742950" lvl="1" indent="-285750">
              <a:buClr>
                <a:schemeClr val="tx1"/>
              </a:buClr>
              <a:buFont typeface="Arial" panose="020B0604020202020204" pitchFamily="34" charset="0"/>
              <a:buChar char="•"/>
            </a:pPr>
            <a:r>
              <a:rPr lang="en-US" sz="3200" b="1" dirty="0">
                <a:solidFill>
                  <a:srgbClr val="1C75BC"/>
                </a:solidFill>
              </a:rPr>
              <a:t>7,518 </a:t>
            </a:r>
            <a:r>
              <a:rPr lang="en-US" sz="3200" dirty="0"/>
              <a:t>days</a:t>
            </a:r>
          </a:p>
        </p:txBody>
      </p:sp>
      <p:cxnSp>
        <p:nvCxnSpPr>
          <p:cNvPr id="8" name="Straight Connector 7"/>
          <p:cNvCxnSpPr/>
          <p:nvPr/>
        </p:nvCxnSpPr>
        <p:spPr>
          <a:xfrm flipH="1">
            <a:off x="1947672" y="7093496"/>
            <a:ext cx="0" cy="5051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2" descr="Acceliri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26343" y="7123142"/>
            <a:ext cx="1129813" cy="443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1138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3817600" cy="979714"/>
          </a:xfrm>
          <a:prstGeom prst="rect">
            <a:avLst/>
          </a:prstGeom>
          <a:solidFill>
            <a:srgbClr val="080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solidFill>
                  <a:schemeClr val="bg1"/>
                </a:solidFill>
                <a:latin typeface="+mj-lt"/>
              </a:rPr>
              <a:t>Key Discoveries – Local Administrators</a:t>
            </a:r>
          </a:p>
        </p:txBody>
      </p:sp>
      <p:sp>
        <p:nvSpPr>
          <p:cNvPr id="36" name="TextBox 35"/>
          <p:cNvSpPr txBox="1"/>
          <p:nvPr/>
        </p:nvSpPr>
        <p:spPr>
          <a:xfrm>
            <a:off x="9624009" y="7305515"/>
            <a:ext cx="4021494" cy="261610"/>
          </a:xfrm>
          <a:prstGeom prst="rect">
            <a:avLst/>
          </a:prstGeom>
          <a:noFill/>
        </p:spPr>
        <p:txBody>
          <a:bodyPr wrap="square" rtlCol="0">
            <a:spAutoFit/>
          </a:bodyPr>
          <a:lstStyle/>
          <a:p>
            <a:pPr algn="r"/>
            <a:r>
              <a:rPr lang="en-US" sz="1100" dirty="0">
                <a:solidFill>
                  <a:srgbClr val="1C75BC"/>
                </a:solidFill>
                <a:latin typeface="+mj-lt"/>
              </a:rPr>
              <a:t>www.stealthbits.com</a:t>
            </a:r>
            <a:r>
              <a:rPr lang="en-US" sz="1100" dirty="0">
                <a:latin typeface="+mj-lt"/>
              </a:rPr>
              <a:t> | Credential and Data Security Assessment</a:t>
            </a:r>
          </a:p>
        </p:txBody>
      </p:sp>
      <p:pic>
        <p:nvPicPr>
          <p:cNvPr id="37" name="Picture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072" y="7015364"/>
            <a:ext cx="1614197" cy="551761"/>
          </a:xfrm>
          <a:prstGeom prst="rect">
            <a:avLst/>
          </a:prstGeom>
        </p:spPr>
      </p:pic>
      <p:sp>
        <p:nvSpPr>
          <p:cNvPr id="41" name="TextBox 40"/>
          <p:cNvSpPr txBox="1"/>
          <p:nvPr/>
        </p:nvSpPr>
        <p:spPr>
          <a:xfrm>
            <a:off x="663796" y="1710023"/>
            <a:ext cx="7509819" cy="4524315"/>
          </a:xfrm>
          <a:prstGeom prst="rect">
            <a:avLst/>
          </a:prstGeom>
          <a:noFill/>
        </p:spPr>
        <p:txBody>
          <a:bodyPr wrap="square" rtlCol="0">
            <a:spAutoFit/>
          </a:bodyPr>
          <a:lstStyle/>
          <a:p>
            <a:pPr marL="285750" indent="-285750">
              <a:buClr>
                <a:schemeClr val="tx1"/>
              </a:buClr>
              <a:buFont typeface="Arial" panose="020B0604020202020204" pitchFamily="34" charset="0"/>
              <a:buChar char="•"/>
            </a:pPr>
            <a:r>
              <a:rPr lang="en-US" sz="3200" b="1" dirty="0">
                <a:solidFill>
                  <a:srgbClr val="1C75BC"/>
                </a:solidFill>
              </a:rPr>
              <a:t>213 </a:t>
            </a:r>
            <a:r>
              <a:rPr lang="en-US" sz="3200" dirty="0"/>
              <a:t>unique accounts have Local Admin rights</a:t>
            </a:r>
          </a:p>
          <a:p>
            <a:pPr marL="285750" indent="-285750">
              <a:buClr>
                <a:schemeClr val="tx1"/>
              </a:buClr>
              <a:buFont typeface="Arial" panose="020B0604020202020204" pitchFamily="34" charset="0"/>
              <a:buChar char="•"/>
            </a:pPr>
            <a:r>
              <a:rPr lang="en-US" sz="3200" b="1">
                <a:solidFill>
                  <a:srgbClr val="1C75BC"/>
                </a:solidFill>
              </a:rPr>
              <a:t>268</a:t>
            </a:r>
            <a:r>
              <a:rPr lang="en-US" sz="3200"/>
              <a:t> </a:t>
            </a:r>
            <a:r>
              <a:rPr lang="en-US" sz="3200" dirty="0"/>
              <a:t>unique users have logon rights</a:t>
            </a:r>
          </a:p>
          <a:p>
            <a:pPr marL="285750" indent="-285750">
              <a:buClr>
                <a:schemeClr val="tx1"/>
              </a:buClr>
              <a:buFont typeface="Arial" panose="020B0604020202020204" pitchFamily="34" charset="0"/>
              <a:buChar char="•"/>
            </a:pPr>
            <a:r>
              <a:rPr lang="en-US" sz="3200" dirty="0"/>
              <a:t>The Average Password Age of users with Local Admin rights is </a:t>
            </a:r>
            <a:r>
              <a:rPr lang="en-US" sz="3200" b="1" dirty="0">
                <a:solidFill>
                  <a:srgbClr val="1C75BC"/>
                </a:solidFill>
              </a:rPr>
              <a:t>502 </a:t>
            </a:r>
            <a:r>
              <a:rPr lang="en-US" sz="3200" dirty="0"/>
              <a:t>days</a:t>
            </a:r>
          </a:p>
          <a:p>
            <a:pPr marL="285750" indent="-285750">
              <a:buClr>
                <a:schemeClr val="tx1"/>
              </a:buClr>
              <a:buFont typeface="Arial" panose="020B0604020202020204" pitchFamily="34" charset="0"/>
              <a:buChar char="•"/>
            </a:pPr>
            <a:r>
              <a:rPr lang="en-US" sz="3200" dirty="0"/>
              <a:t>The Oldest Password identified for an account with Local Admin rights is  </a:t>
            </a:r>
            <a:r>
              <a:rPr lang="en-US" sz="3200" b="1" dirty="0">
                <a:solidFill>
                  <a:srgbClr val="1C75BC"/>
                </a:solidFill>
              </a:rPr>
              <a:t>7,518 </a:t>
            </a:r>
            <a:r>
              <a:rPr lang="en-US" sz="3200" dirty="0"/>
              <a:t>days</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382" y="236425"/>
            <a:ext cx="506863" cy="506863"/>
          </a:xfrm>
          <a:prstGeom prst="rect">
            <a:avLst/>
          </a:prstGeom>
        </p:spPr>
      </p:pic>
      <p:graphicFrame>
        <p:nvGraphicFramePr>
          <p:cNvPr id="10" name="Chart 9"/>
          <p:cNvGraphicFramePr/>
          <p:nvPr>
            <p:extLst>
              <p:ext uri="{D42A27DB-BD31-4B8C-83A1-F6EECF244321}">
                <p14:modId xmlns:p14="http://schemas.microsoft.com/office/powerpoint/2010/main" val="3011594228"/>
              </p:ext>
            </p:extLst>
          </p:nvPr>
        </p:nvGraphicFramePr>
        <p:xfrm>
          <a:off x="8481526" y="1710023"/>
          <a:ext cx="4576147" cy="5129316"/>
        </p:xfrm>
        <a:graphic>
          <a:graphicData uri="http://schemas.openxmlformats.org/drawingml/2006/chart">
            <c:chart xmlns:c="http://schemas.openxmlformats.org/drawingml/2006/chart" xmlns:r="http://schemas.openxmlformats.org/officeDocument/2006/relationships" r:id="rId4"/>
          </a:graphicData>
        </a:graphic>
      </p:graphicFrame>
      <p:cxnSp>
        <p:nvCxnSpPr>
          <p:cNvPr id="8" name="Straight Connector 7"/>
          <p:cNvCxnSpPr/>
          <p:nvPr/>
        </p:nvCxnSpPr>
        <p:spPr>
          <a:xfrm flipH="1">
            <a:off x="1947672" y="7093496"/>
            <a:ext cx="0" cy="5051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2" descr="Acceliri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26343" y="7123142"/>
            <a:ext cx="1129813" cy="443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7821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3817600" cy="979714"/>
          </a:xfrm>
          <a:prstGeom prst="rect">
            <a:avLst/>
          </a:prstGeom>
          <a:solidFill>
            <a:srgbClr val="080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solidFill>
                  <a:schemeClr val="bg1"/>
                </a:solidFill>
                <a:latin typeface="+mj-lt"/>
              </a:rPr>
              <a:t>Key Discoveries – Service Accounts</a:t>
            </a:r>
          </a:p>
        </p:txBody>
      </p:sp>
      <p:sp>
        <p:nvSpPr>
          <p:cNvPr id="32" name="TextBox 31"/>
          <p:cNvSpPr txBox="1"/>
          <p:nvPr/>
        </p:nvSpPr>
        <p:spPr>
          <a:xfrm>
            <a:off x="9624009" y="7305515"/>
            <a:ext cx="4021494" cy="261610"/>
          </a:xfrm>
          <a:prstGeom prst="rect">
            <a:avLst/>
          </a:prstGeom>
          <a:noFill/>
        </p:spPr>
        <p:txBody>
          <a:bodyPr wrap="square" rtlCol="0">
            <a:spAutoFit/>
          </a:bodyPr>
          <a:lstStyle/>
          <a:p>
            <a:pPr algn="r"/>
            <a:r>
              <a:rPr lang="en-US" sz="1100" dirty="0">
                <a:solidFill>
                  <a:srgbClr val="1C75BC"/>
                </a:solidFill>
                <a:latin typeface="+mj-lt"/>
              </a:rPr>
              <a:t>www.stealthbits.com</a:t>
            </a:r>
            <a:r>
              <a:rPr lang="en-US" sz="1100" dirty="0">
                <a:latin typeface="+mj-lt"/>
              </a:rPr>
              <a:t> | Credential and Data Security Assessment</a:t>
            </a:r>
          </a:p>
        </p:txBody>
      </p:sp>
      <p:pic>
        <p:nvPicPr>
          <p:cNvPr id="46" name="Picture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072" y="7015364"/>
            <a:ext cx="1614197" cy="55176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382" y="236425"/>
            <a:ext cx="506863" cy="506863"/>
          </a:xfrm>
          <a:prstGeom prst="rect">
            <a:avLst/>
          </a:prstGeom>
        </p:spPr>
      </p:pic>
      <p:sp>
        <p:nvSpPr>
          <p:cNvPr id="13" name="TextBox 12"/>
          <p:cNvSpPr txBox="1"/>
          <p:nvPr/>
        </p:nvSpPr>
        <p:spPr>
          <a:xfrm>
            <a:off x="7276047" y="2326039"/>
            <a:ext cx="6541554" cy="3046988"/>
          </a:xfrm>
          <a:prstGeom prst="rect">
            <a:avLst/>
          </a:prstGeom>
          <a:noFill/>
        </p:spPr>
        <p:txBody>
          <a:bodyPr wrap="square" rtlCol="0">
            <a:spAutoFit/>
          </a:bodyPr>
          <a:lstStyle/>
          <a:p>
            <a:pPr marL="285750" indent="-285750">
              <a:buClr>
                <a:schemeClr val="tx1"/>
              </a:buClr>
              <a:buFont typeface="Arial" panose="020B0604020202020204" pitchFamily="34" charset="0"/>
              <a:buChar char="•"/>
            </a:pPr>
            <a:r>
              <a:rPr lang="en-US" sz="3200" dirty="0"/>
              <a:t>Total Number of Service Accounts</a:t>
            </a:r>
          </a:p>
          <a:p>
            <a:pPr marL="742950" lvl="1" indent="-285750">
              <a:buClr>
                <a:schemeClr val="tx1"/>
              </a:buClr>
              <a:buFont typeface="Arial" panose="020B0604020202020204" pitchFamily="34" charset="0"/>
              <a:buChar char="•"/>
            </a:pPr>
            <a:r>
              <a:rPr lang="en-US" sz="3200" b="1" dirty="0">
                <a:solidFill>
                  <a:srgbClr val="1C75BC"/>
                </a:solidFill>
              </a:rPr>
              <a:t>18</a:t>
            </a:r>
          </a:p>
          <a:p>
            <a:pPr marL="285750" indent="-285750">
              <a:buClr>
                <a:schemeClr val="tx1"/>
              </a:buClr>
              <a:buFont typeface="Arial" panose="020B0604020202020204" pitchFamily="34" charset="0"/>
              <a:buChar char="•"/>
            </a:pPr>
            <a:r>
              <a:rPr lang="en-US" sz="3200" dirty="0"/>
              <a:t>Oldest Service Account Password</a:t>
            </a:r>
          </a:p>
          <a:p>
            <a:pPr marL="742950" lvl="1" indent="-285750">
              <a:buClr>
                <a:schemeClr val="tx1"/>
              </a:buClr>
              <a:buFont typeface="Arial" panose="020B0604020202020204" pitchFamily="34" charset="0"/>
              <a:buChar char="•"/>
            </a:pPr>
            <a:r>
              <a:rPr lang="en-US" sz="3200" b="1" dirty="0">
                <a:solidFill>
                  <a:srgbClr val="1C75BC"/>
                </a:solidFill>
              </a:rPr>
              <a:t>2,084 </a:t>
            </a:r>
            <a:r>
              <a:rPr lang="en-US" sz="3200" dirty="0"/>
              <a:t>days</a:t>
            </a:r>
          </a:p>
          <a:p>
            <a:pPr marL="285750" indent="-285750">
              <a:buClr>
                <a:schemeClr val="tx1"/>
              </a:buClr>
              <a:buFont typeface="Arial" panose="020B0604020202020204" pitchFamily="34" charset="0"/>
              <a:buChar char="•"/>
            </a:pPr>
            <a:r>
              <a:rPr lang="en-US" sz="3200" dirty="0"/>
              <a:t>Average Password Age</a:t>
            </a:r>
          </a:p>
          <a:p>
            <a:pPr marL="742950" lvl="1" indent="-285750">
              <a:buClr>
                <a:schemeClr val="tx1"/>
              </a:buClr>
              <a:buFont typeface="Arial" panose="020B0604020202020204" pitchFamily="34" charset="0"/>
              <a:buChar char="•"/>
            </a:pPr>
            <a:r>
              <a:rPr lang="en-US" sz="3200" b="1" dirty="0">
                <a:solidFill>
                  <a:srgbClr val="1C75BC"/>
                </a:solidFill>
              </a:rPr>
              <a:t>502 </a:t>
            </a:r>
            <a:r>
              <a:rPr lang="en-US" sz="3200" dirty="0"/>
              <a:t>days</a:t>
            </a:r>
          </a:p>
        </p:txBody>
      </p:sp>
      <p:graphicFrame>
        <p:nvGraphicFramePr>
          <p:cNvPr id="14" name="Chart 13"/>
          <p:cNvGraphicFramePr/>
          <p:nvPr>
            <p:extLst>
              <p:ext uri="{D42A27DB-BD31-4B8C-83A1-F6EECF244321}">
                <p14:modId xmlns:p14="http://schemas.microsoft.com/office/powerpoint/2010/main" val="37150284"/>
              </p:ext>
            </p:extLst>
          </p:nvPr>
        </p:nvGraphicFramePr>
        <p:xfrm>
          <a:off x="256072" y="1292313"/>
          <a:ext cx="6245242" cy="5114440"/>
        </p:xfrm>
        <a:graphic>
          <a:graphicData uri="http://schemas.openxmlformats.org/drawingml/2006/chart">
            <c:chart xmlns:c="http://schemas.openxmlformats.org/drawingml/2006/chart" xmlns:r="http://schemas.openxmlformats.org/officeDocument/2006/relationships" r:id="rId4"/>
          </a:graphicData>
        </a:graphic>
      </p:graphicFrame>
      <p:cxnSp>
        <p:nvCxnSpPr>
          <p:cNvPr id="8" name="Straight Connector 7"/>
          <p:cNvCxnSpPr/>
          <p:nvPr/>
        </p:nvCxnSpPr>
        <p:spPr>
          <a:xfrm flipH="1">
            <a:off x="1947672" y="7093496"/>
            <a:ext cx="0" cy="5051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2" descr="Acceliri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26343" y="7123142"/>
            <a:ext cx="1129813" cy="443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8292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3817600" cy="979714"/>
          </a:xfrm>
          <a:prstGeom prst="rect">
            <a:avLst/>
          </a:prstGeom>
          <a:solidFill>
            <a:srgbClr val="080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solidFill>
                  <a:schemeClr val="bg1"/>
                </a:solidFill>
                <a:latin typeface="+mj-lt"/>
              </a:rPr>
              <a:t>Key Discoveries – Ticket and Credential Management</a:t>
            </a:r>
          </a:p>
        </p:txBody>
      </p:sp>
      <p:sp>
        <p:nvSpPr>
          <p:cNvPr id="32" name="TextBox 31"/>
          <p:cNvSpPr txBox="1"/>
          <p:nvPr/>
        </p:nvSpPr>
        <p:spPr>
          <a:xfrm>
            <a:off x="9624009" y="7305515"/>
            <a:ext cx="4021494" cy="261610"/>
          </a:xfrm>
          <a:prstGeom prst="rect">
            <a:avLst/>
          </a:prstGeom>
          <a:noFill/>
        </p:spPr>
        <p:txBody>
          <a:bodyPr wrap="square" rtlCol="0">
            <a:spAutoFit/>
          </a:bodyPr>
          <a:lstStyle/>
          <a:p>
            <a:pPr algn="r"/>
            <a:r>
              <a:rPr lang="en-US" sz="1100" dirty="0">
                <a:solidFill>
                  <a:srgbClr val="1C75BC"/>
                </a:solidFill>
                <a:latin typeface="+mj-lt"/>
              </a:rPr>
              <a:t>www.stealthbits.com</a:t>
            </a:r>
            <a:r>
              <a:rPr lang="en-US" sz="1100" dirty="0">
                <a:latin typeface="+mj-lt"/>
              </a:rPr>
              <a:t> | Credential and Data Security Assessment</a:t>
            </a:r>
          </a:p>
        </p:txBody>
      </p:sp>
      <p:pic>
        <p:nvPicPr>
          <p:cNvPr id="46" name="Picture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072" y="7015364"/>
            <a:ext cx="1614197" cy="55176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382" y="236425"/>
            <a:ext cx="506863" cy="506863"/>
          </a:xfrm>
          <a:prstGeom prst="rect">
            <a:avLst/>
          </a:prstGeom>
        </p:spPr>
      </p:pic>
      <p:graphicFrame>
        <p:nvGraphicFramePr>
          <p:cNvPr id="8" name="Chart 7"/>
          <p:cNvGraphicFramePr/>
          <p:nvPr>
            <p:extLst>
              <p:ext uri="{D42A27DB-BD31-4B8C-83A1-F6EECF244321}">
                <p14:modId xmlns:p14="http://schemas.microsoft.com/office/powerpoint/2010/main" val="2976258145"/>
              </p:ext>
            </p:extLst>
          </p:nvPr>
        </p:nvGraphicFramePr>
        <p:xfrm>
          <a:off x="0" y="2180910"/>
          <a:ext cx="5046675" cy="392340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p:nvPr>
            <p:extLst>
              <p:ext uri="{D42A27DB-BD31-4B8C-83A1-F6EECF244321}">
                <p14:modId xmlns:p14="http://schemas.microsoft.com/office/powerpoint/2010/main" val="2185906103"/>
              </p:ext>
            </p:extLst>
          </p:nvPr>
        </p:nvGraphicFramePr>
        <p:xfrm>
          <a:off x="8770925" y="2180910"/>
          <a:ext cx="5046675" cy="3923408"/>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3170440" y="3211593"/>
            <a:ext cx="7476727" cy="1862048"/>
          </a:xfrm>
          <a:prstGeom prst="rect">
            <a:avLst/>
          </a:prstGeom>
          <a:noFill/>
        </p:spPr>
        <p:txBody>
          <a:bodyPr wrap="none" rtlCol="0" anchor="ctr">
            <a:spAutoFit/>
          </a:bodyPr>
          <a:lstStyle/>
          <a:p>
            <a:pPr algn="ctr"/>
            <a:r>
              <a:rPr lang="en-US" sz="11500" b="1" dirty="0">
                <a:solidFill>
                  <a:srgbClr val="1C75BC"/>
                </a:solidFill>
              </a:rPr>
              <a:t>0</a:t>
            </a:r>
          </a:p>
        </p:txBody>
      </p:sp>
      <p:sp>
        <p:nvSpPr>
          <p:cNvPr id="4" name="TextBox 3"/>
          <p:cNvSpPr txBox="1"/>
          <p:nvPr/>
        </p:nvSpPr>
        <p:spPr>
          <a:xfrm>
            <a:off x="5177300" y="2227565"/>
            <a:ext cx="3462999" cy="664797"/>
          </a:xfrm>
          <a:prstGeom prst="rect">
            <a:avLst/>
          </a:prstGeom>
          <a:noFill/>
        </p:spPr>
        <p:txBody>
          <a:bodyPr wrap="none" rtlCol="0">
            <a:spAutoFit/>
          </a:bodyPr>
          <a:lstStyle/>
          <a:p>
            <a:pPr algn="ctr"/>
            <a:r>
              <a:rPr lang="en-US" sz="1860" dirty="0">
                <a:solidFill>
                  <a:srgbClr val="F79646"/>
                </a:solidFill>
              </a:rPr>
              <a:t>Systems with</a:t>
            </a:r>
          </a:p>
          <a:p>
            <a:pPr algn="ctr"/>
            <a:r>
              <a:rPr lang="en-US" sz="1860" dirty="0">
                <a:solidFill>
                  <a:srgbClr val="F79646"/>
                </a:solidFill>
              </a:rPr>
              <a:t>Suspicious PowerShell Commands</a:t>
            </a:r>
          </a:p>
        </p:txBody>
      </p:sp>
      <p:cxnSp>
        <p:nvCxnSpPr>
          <p:cNvPr id="10" name="Straight Connector 9"/>
          <p:cNvCxnSpPr/>
          <p:nvPr/>
        </p:nvCxnSpPr>
        <p:spPr>
          <a:xfrm flipH="1">
            <a:off x="1947672" y="7093496"/>
            <a:ext cx="0" cy="5051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2" descr="Acceliri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26343" y="7123142"/>
            <a:ext cx="1129813" cy="443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4751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t="7406" b="8188"/>
          <a:stretch/>
        </p:blipFill>
        <p:spPr>
          <a:xfrm>
            <a:off x="0" y="9331"/>
            <a:ext cx="13817599" cy="7763069"/>
          </a:xfrm>
          <a:prstGeom prst="rect">
            <a:avLst/>
          </a:prstGeom>
        </p:spPr>
      </p:pic>
      <p:sp>
        <p:nvSpPr>
          <p:cNvPr id="13" name="Rectangle 12"/>
          <p:cNvSpPr/>
          <p:nvPr/>
        </p:nvSpPr>
        <p:spPr>
          <a:xfrm>
            <a:off x="0" y="0"/>
            <a:ext cx="13817600" cy="979714"/>
          </a:xfrm>
          <a:prstGeom prst="rect">
            <a:avLst/>
          </a:prstGeom>
          <a:solidFill>
            <a:srgbClr val="080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solidFill>
                  <a:schemeClr val="bg1"/>
                </a:solidFill>
                <a:latin typeface="+mj-lt"/>
              </a:rPr>
              <a:t>STEALTHbits Credential and Data Security Assessment</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073" y="7015364"/>
            <a:ext cx="1614197" cy="551762"/>
          </a:xfrm>
          <a:prstGeom prst="rect">
            <a:avLst/>
          </a:prstGeom>
        </p:spPr>
      </p:pic>
      <p:sp>
        <p:nvSpPr>
          <p:cNvPr id="15" name="Rectangle 14"/>
          <p:cNvSpPr/>
          <p:nvPr/>
        </p:nvSpPr>
        <p:spPr>
          <a:xfrm>
            <a:off x="0" y="979717"/>
            <a:ext cx="13817599" cy="2901821"/>
          </a:xfrm>
          <a:prstGeom prst="rect">
            <a:avLst/>
          </a:prstGeom>
          <a:solidFill>
            <a:srgbClr val="080909">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chemeClr val="bg1"/>
              </a:solidFill>
            </a:endParaRPr>
          </a:p>
        </p:txBody>
      </p:sp>
      <p:sp>
        <p:nvSpPr>
          <p:cNvPr id="9" name="Rectangle 8"/>
          <p:cNvSpPr/>
          <p:nvPr/>
        </p:nvSpPr>
        <p:spPr>
          <a:xfrm>
            <a:off x="4244489" y="1231527"/>
            <a:ext cx="8320439" cy="23981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STEALTHbits Technologies is a cybersecurity software company focused on protecting an organization’s credentials and data. By removing inappropriate data access, enforcing security policy, and detecting advanced threats, we reduce security risk, fulfill compliance requirements and decrease operations expense.</a:t>
            </a:r>
            <a:endParaRPr lang="en-US" b="1" dirty="0">
              <a:solidFill>
                <a:schemeClr val="bg1"/>
              </a:solidFill>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8512" y="1658974"/>
            <a:ext cx="1543306" cy="1543306"/>
          </a:xfrm>
          <a:prstGeom prst="rect">
            <a:avLst/>
          </a:prstGeom>
        </p:spPr>
      </p:pic>
      <p:cxnSp>
        <p:nvCxnSpPr>
          <p:cNvPr id="8" name="Straight Connector 7"/>
          <p:cNvCxnSpPr/>
          <p:nvPr/>
        </p:nvCxnSpPr>
        <p:spPr>
          <a:xfrm flipH="1">
            <a:off x="1947672" y="7093496"/>
            <a:ext cx="0" cy="50516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Picture 2" descr="Acceliri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26343" y="7123142"/>
            <a:ext cx="1129813" cy="443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88527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3817600" cy="979714"/>
          </a:xfrm>
          <a:prstGeom prst="rect">
            <a:avLst/>
          </a:prstGeom>
          <a:solidFill>
            <a:srgbClr val="080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solidFill>
                  <a:schemeClr val="bg1"/>
                </a:solidFill>
                <a:latin typeface="+mj-lt"/>
              </a:rPr>
              <a:t>Introduction</a:t>
            </a:r>
          </a:p>
        </p:txBody>
      </p:sp>
      <p:sp>
        <p:nvSpPr>
          <p:cNvPr id="10" name="Rectangle 9"/>
          <p:cNvSpPr/>
          <p:nvPr/>
        </p:nvSpPr>
        <p:spPr>
          <a:xfrm>
            <a:off x="256072" y="1231527"/>
            <a:ext cx="13291977" cy="54958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rgbClr val="1C75BC"/>
                </a:solidFill>
              </a:rPr>
              <a:t>STEALTHbits’ Credential and Data Security Assessment (CDSA)</a:t>
            </a:r>
          </a:p>
          <a:p>
            <a:endParaRPr lang="en-US" dirty="0">
              <a:solidFill>
                <a:schemeClr val="tx1">
                  <a:lumMod val="85000"/>
                  <a:lumOff val="15000"/>
                </a:schemeClr>
              </a:solidFill>
            </a:endParaRPr>
          </a:p>
          <a:p>
            <a:r>
              <a:rPr lang="en-US" dirty="0">
                <a:solidFill>
                  <a:schemeClr val="tx1">
                    <a:lumMod val="85000"/>
                    <a:lumOff val="15000"/>
                  </a:schemeClr>
                </a:solidFill>
              </a:rPr>
              <a:t>Regardless of an attacker’s entry point into an organization, they’re always after the same two things – credentials and data. In response, STEALTHbits works to remove inappropriate data access, secure the credentials attackers seek to compromise and exploit, and detect, prevent, and mitigate advanced threats at the endpoint, directory, and data layers of your environment.</a:t>
            </a:r>
          </a:p>
          <a:p>
            <a:endParaRPr lang="en-US" dirty="0">
              <a:solidFill>
                <a:schemeClr val="tx1">
                  <a:lumMod val="85000"/>
                  <a:lumOff val="15000"/>
                </a:schemeClr>
              </a:solidFill>
            </a:endParaRPr>
          </a:p>
          <a:p>
            <a:r>
              <a:rPr lang="en-US" dirty="0">
                <a:solidFill>
                  <a:schemeClr val="tx1">
                    <a:lumMod val="85000"/>
                    <a:lumOff val="15000"/>
                  </a:schemeClr>
                </a:solidFill>
              </a:rPr>
              <a:t>To help shine a light on where you’re most vulnerable, STEALTHbits Technologies has engineered and conducted a comprehensive assessment of your Network File Share, Active Directory, and Windows Server infrastructure. The analysis detailed in the pages to follow will provide clear insight into the security stature of your credentials and data. </a:t>
            </a:r>
          </a:p>
        </p:txBody>
      </p:sp>
      <p:sp>
        <p:nvSpPr>
          <p:cNvPr id="2" name="TextBox 1"/>
          <p:cNvSpPr txBox="1"/>
          <p:nvPr/>
        </p:nvSpPr>
        <p:spPr>
          <a:xfrm>
            <a:off x="9624009" y="7305515"/>
            <a:ext cx="4021494" cy="261610"/>
          </a:xfrm>
          <a:prstGeom prst="rect">
            <a:avLst/>
          </a:prstGeom>
          <a:noFill/>
        </p:spPr>
        <p:txBody>
          <a:bodyPr wrap="square" rtlCol="0">
            <a:spAutoFit/>
          </a:bodyPr>
          <a:lstStyle/>
          <a:p>
            <a:pPr algn="r"/>
            <a:r>
              <a:rPr lang="en-US" sz="1100" dirty="0">
                <a:solidFill>
                  <a:srgbClr val="1C75BC"/>
                </a:solidFill>
                <a:latin typeface="+mj-lt"/>
              </a:rPr>
              <a:t>www.stealthbits.com</a:t>
            </a:r>
            <a:r>
              <a:rPr lang="en-US" sz="1100" dirty="0">
                <a:latin typeface="+mj-lt"/>
              </a:rPr>
              <a:t> | Credential and Data Security Assessment</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072" y="7015364"/>
            <a:ext cx="1614197" cy="551761"/>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70" y="212952"/>
            <a:ext cx="548087" cy="548087"/>
          </a:xfrm>
          <a:prstGeom prst="rect">
            <a:avLst/>
          </a:prstGeom>
        </p:spPr>
      </p:pic>
      <p:cxnSp>
        <p:nvCxnSpPr>
          <p:cNvPr id="7" name="Straight Connector 6"/>
          <p:cNvCxnSpPr/>
          <p:nvPr/>
        </p:nvCxnSpPr>
        <p:spPr>
          <a:xfrm flipH="1">
            <a:off x="1947672" y="7093496"/>
            <a:ext cx="0" cy="5051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2" descr="Acceliri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6343" y="7123142"/>
            <a:ext cx="1129813" cy="443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5353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3817600" cy="979714"/>
          </a:xfrm>
          <a:prstGeom prst="rect">
            <a:avLst/>
          </a:prstGeom>
          <a:solidFill>
            <a:srgbClr val="080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solidFill>
                  <a:schemeClr val="bg1"/>
                </a:solidFill>
                <a:latin typeface="+mj-lt"/>
              </a:rPr>
              <a:t>Assessment Scope</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34" y="131177"/>
            <a:ext cx="717360" cy="717360"/>
          </a:xfrm>
          <a:prstGeom prst="rect">
            <a:avLst/>
          </a:prstGeom>
        </p:spPr>
      </p:pic>
      <p:sp>
        <p:nvSpPr>
          <p:cNvPr id="49" name="TextBox 48"/>
          <p:cNvSpPr txBox="1"/>
          <p:nvPr/>
        </p:nvSpPr>
        <p:spPr>
          <a:xfrm>
            <a:off x="9624009" y="7305515"/>
            <a:ext cx="4021494" cy="261610"/>
          </a:xfrm>
          <a:prstGeom prst="rect">
            <a:avLst/>
          </a:prstGeom>
          <a:noFill/>
        </p:spPr>
        <p:txBody>
          <a:bodyPr wrap="square" rtlCol="0">
            <a:spAutoFit/>
          </a:bodyPr>
          <a:lstStyle/>
          <a:p>
            <a:pPr algn="r"/>
            <a:r>
              <a:rPr lang="en-US" sz="1100" dirty="0">
                <a:solidFill>
                  <a:srgbClr val="1C75BC"/>
                </a:solidFill>
                <a:latin typeface="+mj-lt"/>
              </a:rPr>
              <a:t>www.stealthbits.com</a:t>
            </a:r>
            <a:r>
              <a:rPr lang="en-US" sz="1100" dirty="0">
                <a:latin typeface="+mj-lt"/>
              </a:rPr>
              <a:t> | Credential and Data Security Assessment</a:t>
            </a:r>
          </a:p>
        </p:txBody>
      </p:sp>
      <p:pic>
        <p:nvPicPr>
          <p:cNvPr id="50" name="Picture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072" y="7015364"/>
            <a:ext cx="1614197" cy="551761"/>
          </a:xfrm>
          <a:prstGeom prst="rect">
            <a:avLst/>
          </a:prstGeom>
        </p:spPr>
      </p:pic>
      <p:sp>
        <p:nvSpPr>
          <p:cNvPr id="99" name="Rectangle 98">
            <a:extLst>
              <a:ext uri="{FF2B5EF4-FFF2-40B4-BE49-F238E27FC236}">
                <a16:creationId xmlns:a16="http://schemas.microsoft.com/office/drawing/2014/main" id="{03FF4FB1-0352-4620-B453-2FBDFD6C8711}"/>
              </a:ext>
            </a:extLst>
          </p:cNvPr>
          <p:cNvSpPr/>
          <p:nvPr/>
        </p:nvSpPr>
        <p:spPr>
          <a:xfrm>
            <a:off x="440377" y="1519406"/>
            <a:ext cx="3893084" cy="5296758"/>
          </a:xfrm>
          <a:prstGeom prst="rect">
            <a:avLst/>
          </a:prstGeom>
          <a:solidFill>
            <a:srgbClr val="1C7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bg1"/>
                </a:solidFill>
                <a:latin typeface="+mj-lt"/>
              </a:rPr>
              <a:t>File Shares</a:t>
            </a:r>
          </a:p>
        </p:txBody>
      </p:sp>
      <p:sp>
        <p:nvSpPr>
          <p:cNvPr id="100" name="Rectangle 99">
            <a:extLst>
              <a:ext uri="{FF2B5EF4-FFF2-40B4-BE49-F238E27FC236}">
                <a16:creationId xmlns:a16="http://schemas.microsoft.com/office/drawing/2014/main" id="{90097A68-F66D-4144-A6CE-CD018817CC3F}"/>
              </a:ext>
            </a:extLst>
          </p:cNvPr>
          <p:cNvSpPr/>
          <p:nvPr/>
        </p:nvSpPr>
        <p:spPr>
          <a:xfrm>
            <a:off x="4831425" y="1512617"/>
            <a:ext cx="4021492" cy="5303547"/>
          </a:xfrm>
          <a:prstGeom prst="rect">
            <a:avLst/>
          </a:prstGeom>
          <a:solidFill>
            <a:srgbClr val="1C7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bg1"/>
                </a:solidFill>
                <a:latin typeface="+mj-lt"/>
              </a:rPr>
              <a:t>Active Directory</a:t>
            </a:r>
          </a:p>
        </p:txBody>
      </p:sp>
      <p:sp>
        <p:nvSpPr>
          <p:cNvPr id="101" name="Rectangle 100">
            <a:extLst>
              <a:ext uri="{FF2B5EF4-FFF2-40B4-BE49-F238E27FC236}">
                <a16:creationId xmlns:a16="http://schemas.microsoft.com/office/drawing/2014/main" id="{F7054679-55AC-4A68-87B1-D54BB69FF761}"/>
              </a:ext>
            </a:extLst>
          </p:cNvPr>
          <p:cNvSpPr/>
          <p:nvPr/>
        </p:nvSpPr>
        <p:spPr>
          <a:xfrm>
            <a:off x="9257180" y="1519406"/>
            <a:ext cx="4021493" cy="5296758"/>
          </a:xfrm>
          <a:prstGeom prst="rect">
            <a:avLst/>
          </a:prstGeom>
          <a:solidFill>
            <a:srgbClr val="1C7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bg1"/>
                </a:solidFill>
                <a:latin typeface="+mj-lt"/>
              </a:rPr>
              <a:t>Systems</a:t>
            </a:r>
          </a:p>
        </p:txBody>
      </p:sp>
      <p:pic>
        <p:nvPicPr>
          <p:cNvPr id="102" name="Picture 101">
            <a:extLst>
              <a:ext uri="{FF2B5EF4-FFF2-40B4-BE49-F238E27FC236}">
                <a16:creationId xmlns:a16="http://schemas.microsoft.com/office/drawing/2014/main" id="{18790EBA-B8D5-4958-8F34-66A824AB9F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37756" y="1592129"/>
            <a:ext cx="706295" cy="706295"/>
          </a:xfrm>
          <a:prstGeom prst="rect">
            <a:avLst/>
          </a:prstGeom>
        </p:spPr>
      </p:pic>
      <p:pic>
        <p:nvPicPr>
          <p:cNvPr id="103" name="Picture 102">
            <a:extLst>
              <a:ext uri="{FF2B5EF4-FFF2-40B4-BE49-F238E27FC236}">
                <a16:creationId xmlns:a16="http://schemas.microsoft.com/office/drawing/2014/main" id="{6331A45C-A43B-448A-9AD0-0670C96002D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00908" y="1580490"/>
            <a:ext cx="874388" cy="783454"/>
          </a:xfrm>
          <a:prstGeom prst="rect">
            <a:avLst/>
          </a:prstGeom>
        </p:spPr>
      </p:pic>
      <p:pic>
        <p:nvPicPr>
          <p:cNvPr id="104" name="Picture 103">
            <a:extLst>
              <a:ext uri="{FF2B5EF4-FFF2-40B4-BE49-F238E27FC236}">
                <a16:creationId xmlns:a16="http://schemas.microsoft.com/office/drawing/2014/main" id="{0FB9920D-2DC4-47AF-A1E0-094C657897F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36538" y="1603918"/>
            <a:ext cx="754753" cy="636317"/>
          </a:xfrm>
          <a:prstGeom prst="rect">
            <a:avLst/>
          </a:prstGeom>
        </p:spPr>
      </p:pic>
      <p:sp>
        <p:nvSpPr>
          <p:cNvPr id="105" name="Rectangle 104">
            <a:extLst>
              <a:ext uri="{FF2B5EF4-FFF2-40B4-BE49-F238E27FC236}">
                <a16:creationId xmlns:a16="http://schemas.microsoft.com/office/drawing/2014/main" id="{8134E69D-B69E-4E16-A474-3DE88AC23A1F}"/>
              </a:ext>
            </a:extLst>
          </p:cNvPr>
          <p:cNvSpPr/>
          <p:nvPr/>
        </p:nvSpPr>
        <p:spPr>
          <a:xfrm>
            <a:off x="440377" y="6699092"/>
            <a:ext cx="3893084" cy="11915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dirty="0">
              <a:solidFill>
                <a:schemeClr val="bg1"/>
              </a:solidFill>
            </a:endParaRPr>
          </a:p>
        </p:txBody>
      </p:sp>
      <p:sp>
        <p:nvSpPr>
          <p:cNvPr id="106" name="Rectangle 105">
            <a:extLst>
              <a:ext uri="{FF2B5EF4-FFF2-40B4-BE49-F238E27FC236}">
                <a16:creationId xmlns:a16="http://schemas.microsoft.com/office/drawing/2014/main" id="{C3A14620-997C-4436-954A-68CC7014FA80}"/>
              </a:ext>
            </a:extLst>
          </p:cNvPr>
          <p:cNvSpPr/>
          <p:nvPr/>
        </p:nvSpPr>
        <p:spPr>
          <a:xfrm>
            <a:off x="4831425" y="6698940"/>
            <a:ext cx="4021492" cy="11930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dirty="0">
              <a:solidFill>
                <a:schemeClr val="bg1"/>
              </a:solidFill>
            </a:endParaRPr>
          </a:p>
        </p:txBody>
      </p:sp>
      <p:sp>
        <p:nvSpPr>
          <p:cNvPr id="107" name="Rectangle 106">
            <a:extLst>
              <a:ext uri="{FF2B5EF4-FFF2-40B4-BE49-F238E27FC236}">
                <a16:creationId xmlns:a16="http://schemas.microsoft.com/office/drawing/2014/main" id="{DAD6FC4B-03AF-4C09-914C-AEF7C9DDBF07}"/>
              </a:ext>
            </a:extLst>
          </p:cNvPr>
          <p:cNvSpPr/>
          <p:nvPr/>
        </p:nvSpPr>
        <p:spPr>
          <a:xfrm>
            <a:off x="9257180" y="6699093"/>
            <a:ext cx="4021493" cy="11915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dirty="0">
              <a:solidFill>
                <a:schemeClr val="bg1"/>
              </a:solidFill>
            </a:endParaRPr>
          </a:p>
        </p:txBody>
      </p:sp>
      <p:sp>
        <p:nvSpPr>
          <p:cNvPr id="108" name="TextBox 107">
            <a:extLst>
              <a:ext uri="{FF2B5EF4-FFF2-40B4-BE49-F238E27FC236}">
                <a16:creationId xmlns:a16="http://schemas.microsoft.com/office/drawing/2014/main" id="{497A8866-E5F4-468E-9B0E-FAB1EE6887B7}"/>
              </a:ext>
            </a:extLst>
          </p:cNvPr>
          <p:cNvSpPr txBox="1"/>
          <p:nvPr/>
        </p:nvSpPr>
        <p:spPr>
          <a:xfrm>
            <a:off x="603243" y="2322595"/>
            <a:ext cx="3674517" cy="307777"/>
          </a:xfrm>
          <a:prstGeom prst="rect">
            <a:avLst/>
          </a:prstGeom>
          <a:noFill/>
        </p:spPr>
        <p:txBody>
          <a:bodyPr wrap="square" rtlCol="0">
            <a:spAutoFit/>
          </a:bodyPr>
          <a:lstStyle/>
          <a:p>
            <a:r>
              <a:rPr lang="en-US" sz="1400" b="1" dirty="0">
                <a:solidFill>
                  <a:schemeClr val="bg1"/>
                </a:solidFill>
              </a:rPr>
              <a:t>Number of Hosts:</a:t>
            </a:r>
          </a:p>
        </p:txBody>
      </p:sp>
      <p:sp>
        <p:nvSpPr>
          <p:cNvPr id="109" name="TextBox 108">
            <a:extLst>
              <a:ext uri="{FF2B5EF4-FFF2-40B4-BE49-F238E27FC236}">
                <a16:creationId xmlns:a16="http://schemas.microsoft.com/office/drawing/2014/main" id="{0EDDBD91-9032-4192-AE81-FB086B714F44}"/>
              </a:ext>
            </a:extLst>
          </p:cNvPr>
          <p:cNvSpPr txBox="1"/>
          <p:nvPr/>
        </p:nvSpPr>
        <p:spPr>
          <a:xfrm>
            <a:off x="603243" y="2634555"/>
            <a:ext cx="3674517" cy="307777"/>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chemeClr val="bg1"/>
                </a:solidFill>
              </a:rPr>
              <a:t>2</a:t>
            </a:r>
          </a:p>
        </p:txBody>
      </p:sp>
      <p:sp>
        <p:nvSpPr>
          <p:cNvPr id="110" name="TextBox 109">
            <a:extLst>
              <a:ext uri="{FF2B5EF4-FFF2-40B4-BE49-F238E27FC236}">
                <a16:creationId xmlns:a16="http://schemas.microsoft.com/office/drawing/2014/main" id="{52311AAD-391C-47B3-89D1-1FB7AEB19324}"/>
              </a:ext>
            </a:extLst>
          </p:cNvPr>
          <p:cNvSpPr txBox="1"/>
          <p:nvPr/>
        </p:nvSpPr>
        <p:spPr>
          <a:xfrm>
            <a:off x="603243" y="2946515"/>
            <a:ext cx="3674517" cy="307777"/>
          </a:xfrm>
          <a:prstGeom prst="rect">
            <a:avLst/>
          </a:prstGeom>
          <a:noFill/>
        </p:spPr>
        <p:txBody>
          <a:bodyPr wrap="square" rtlCol="0">
            <a:spAutoFit/>
          </a:bodyPr>
          <a:lstStyle/>
          <a:p>
            <a:r>
              <a:rPr lang="en-US" sz="1400" b="1" dirty="0">
                <a:solidFill>
                  <a:schemeClr val="bg1"/>
                </a:solidFill>
              </a:rPr>
              <a:t>Number of Shares:</a:t>
            </a:r>
          </a:p>
        </p:txBody>
      </p:sp>
      <p:sp>
        <p:nvSpPr>
          <p:cNvPr id="111" name="TextBox 110">
            <a:extLst>
              <a:ext uri="{FF2B5EF4-FFF2-40B4-BE49-F238E27FC236}">
                <a16:creationId xmlns:a16="http://schemas.microsoft.com/office/drawing/2014/main" id="{98104BD8-B255-491D-9438-06A69D139C0C}"/>
              </a:ext>
            </a:extLst>
          </p:cNvPr>
          <p:cNvSpPr txBox="1"/>
          <p:nvPr/>
        </p:nvSpPr>
        <p:spPr>
          <a:xfrm>
            <a:off x="603243" y="3258475"/>
            <a:ext cx="3674517" cy="307777"/>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chemeClr val="bg1"/>
                </a:solidFill>
              </a:rPr>
              <a:t>361</a:t>
            </a:r>
          </a:p>
        </p:txBody>
      </p:sp>
      <p:sp>
        <p:nvSpPr>
          <p:cNvPr id="112" name="TextBox 111">
            <a:extLst>
              <a:ext uri="{FF2B5EF4-FFF2-40B4-BE49-F238E27FC236}">
                <a16:creationId xmlns:a16="http://schemas.microsoft.com/office/drawing/2014/main" id="{BAFC92E1-71CE-4385-9394-387A7C493DC8}"/>
              </a:ext>
            </a:extLst>
          </p:cNvPr>
          <p:cNvSpPr txBox="1"/>
          <p:nvPr/>
        </p:nvSpPr>
        <p:spPr>
          <a:xfrm>
            <a:off x="603243" y="3566252"/>
            <a:ext cx="3674517" cy="307777"/>
          </a:xfrm>
          <a:prstGeom prst="rect">
            <a:avLst/>
          </a:prstGeom>
          <a:noFill/>
        </p:spPr>
        <p:txBody>
          <a:bodyPr wrap="square" rtlCol="0">
            <a:spAutoFit/>
          </a:bodyPr>
          <a:lstStyle/>
          <a:p>
            <a:r>
              <a:rPr lang="en-US" sz="1400" b="1" dirty="0">
                <a:solidFill>
                  <a:schemeClr val="bg1"/>
                </a:solidFill>
              </a:rPr>
              <a:t>Number of Folders:</a:t>
            </a:r>
          </a:p>
        </p:txBody>
      </p:sp>
      <p:sp>
        <p:nvSpPr>
          <p:cNvPr id="113" name="TextBox 112">
            <a:extLst>
              <a:ext uri="{FF2B5EF4-FFF2-40B4-BE49-F238E27FC236}">
                <a16:creationId xmlns:a16="http://schemas.microsoft.com/office/drawing/2014/main" id="{0A4BDFE1-CECC-4EE0-AB8E-DEBA57AC7957}"/>
              </a:ext>
            </a:extLst>
          </p:cNvPr>
          <p:cNvSpPr txBox="1"/>
          <p:nvPr/>
        </p:nvSpPr>
        <p:spPr>
          <a:xfrm>
            <a:off x="603243" y="3878212"/>
            <a:ext cx="3674517" cy="307777"/>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chemeClr val="bg1"/>
                </a:solidFill>
              </a:rPr>
              <a:t>540,621</a:t>
            </a:r>
          </a:p>
        </p:txBody>
      </p:sp>
      <p:sp>
        <p:nvSpPr>
          <p:cNvPr id="114" name="TextBox 113">
            <a:extLst>
              <a:ext uri="{FF2B5EF4-FFF2-40B4-BE49-F238E27FC236}">
                <a16:creationId xmlns:a16="http://schemas.microsoft.com/office/drawing/2014/main" id="{F66D3733-BB07-4703-A118-327566CD3757}"/>
              </a:ext>
            </a:extLst>
          </p:cNvPr>
          <p:cNvSpPr txBox="1"/>
          <p:nvPr/>
        </p:nvSpPr>
        <p:spPr>
          <a:xfrm>
            <a:off x="603243" y="4190172"/>
            <a:ext cx="3674517" cy="307777"/>
          </a:xfrm>
          <a:prstGeom prst="rect">
            <a:avLst/>
          </a:prstGeom>
          <a:noFill/>
        </p:spPr>
        <p:txBody>
          <a:bodyPr wrap="square" rtlCol="0">
            <a:spAutoFit/>
          </a:bodyPr>
          <a:lstStyle/>
          <a:p>
            <a:r>
              <a:rPr lang="en-US" sz="1400" b="1" dirty="0">
                <a:solidFill>
                  <a:schemeClr val="bg1"/>
                </a:solidFill>
              </a:rPr>
              <a:t>Number of Files:</a:t>
            </a:r>
          </a:p>
        </p:txBody>
      </p:sp>
      <p:sp>
        <p:nvSpPr>
          <p:cNvPr id="115" name="TextBox 114">
            <a:extLst>
              <a:ext uri="{FF2B5EF4-FFF2-40B4-BE49-F238E27FC236}">
                <a16:creationId xmlns:a16="http://schemas.microsoft.com/office/drawing/2014/main" id="{CE1EF130-4E77-4EE1-9671-DF4A3C790D58}"/>
              </a:ext>
            </a:extLst>
          </p:cNvPr>
          <p:cNvSpPr txBox="1"/>
          <p:nvPr/>
        </p:nvSpPr>
        <p:spPr>
          <a:xfrm>
            <a:off x="603243" y="4502132"/>
            <a:ext cx="3674517" cy="307777"/>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chemeClr val="bg1"/>
                </a:solidFill>
              </a:rPr>
              <a:t>39,006,138</a:t>
            </a:r>
          </a:p>
        </p:txBody>
      </p:sp>
      <p:sp>
        <p:nvSpPr>
          <p:cNvPr id="116" name="TextBox 115">
            <a:extLst>
              <a:ext uri="{FF2B5EF4-FFF2-40B4-BE49-F238E27FC236}">
                <a16:creationId xmlns:a16="http://schemas.microsoft.com/office/drawing/2014/main" id="{67B5BF3C-C910-444E-92EF-6BC41130EDD6}"/>
              </a:ext>
            </a:extLst>
          </p:cNvPr>
          <p:cNvSpPr txBox="1"/>
          <p:nvPr/>
        </p:nvSpPr>
        <p:spPr>
          <a:xfrm>
            <a:off x="603243" y="4809909"/>
            <a:ext cx="3674517" cy="307777"/>
          </a:xfrm>
          <a:prstGeom prst="rect">
            <a:avLst/>
          </a:prstGeom>
          <a:noFill/>
        </p:spPr>
        <p:txBody>
          <a:bodyPr wrap="square" rtlCol="0">
            <a:spAutoFit/>
          </a:bodyPr>
          <a:lstStyle/>
          <a:p>
            <a:r>
              <a:rPr lang="en-US" sz="1400" b="1" dirty="0">
                <a:solidFill>
                  <a:schemeClr val="bg1"/>
                </a:solidFill>
              </a:rPr>
              <a:t>Number of Permissions:</a:t>
            </a:r>
          </a:p>
        </p:txBody>
      </p:sp>
      <p:sp>
        <p:nvSpPr>
          <p:cNvPr id="117" name="TextBox 116">
            <a:extLst>
              <a:ext uri="{FF2B5EF4-FFF2-40B4-BE49-F238E27FC236}">
                <a16:creationId xmlns:a16="http://schemas.microsoft.com/office/drawing/2014/main" id="{D09C4A05-10E6-4E4C-8A03-92384AB53895}"/>
              </a:ext>
            </a:extLst>
          </p:cNvPr>
          <p:cNvSpPr txBox="1"/>
          <p:nvPr/>
        </p:nvSpPr>
        <p:spPr>
          <a:xfrm>
            <a:off x="603243" y="5121869"/>
            <a:ext cx="3674517" cy="307777"/>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chemeClr val="bg1"/>
                </a:solidFill>
              </a:rPr>
              <a:t>369,878,600</a:t>
            </a:r>
          </a:p>
        </p:txBody>
      </p:sp>
      <p:sp>
        <p:nvSpPr>
          <p:cNvPr id="118" name="TextBox 117">
            <a:extLst>
              <a:ext uri="{FF2B5EF4-FFF2-40B4-BE49-F238E27FC236}">
                <a16:creationId xmlns:a16="http://schemas.microsoft.com/office/drawing/2014/main" id="{223370A1-4A2D-494D-8035-0B30F3394039}"/>
              </a:ext>
            </a:extLst>
          </p:cNvPr>
          <p:cNvSpPr txBox="1"/>
          <p:nvPr/>
        </p:nvSpPr>
        <p:spPr>
          <a:xfrm>
            <a:off x="603243" y="5433829"/>
            <a:ext cx="3674517" cy="307777"/>
          </a:xfrm>
          <a:prstGeom prst="rect">
            <a:avLst/>
          </a:prstGeom>
          <a:noFill/>
        </p:spPr>
        <p:txBody>
          <a:bodyPr wrap="square" rtlCol="0">
            <a:spAutoFit/>
          </a:bodyPr>
          <a:lstStyle/>
          <a:p>
            <a:r>
              <a:rPr lang="en-US" sz="1400" b="1" dirty="0">
                <a:solidFill>
                  <a:schemeClr val="bg1"/>
                </a:solidFill>
              </a:rPr>
              <a:t>Storage Size Scanned:</a:t>
            </a:r>
          </a:p>
        </p:txBody>
      </p:sp>
      <p:sp>
        <p:nvSpPr>
          <p:cNvPr id="119" name="TextBox 118">
            <a:extLst>
              <a:ext uri="{FF2B5EF4-FFF2-40B4-BE49-F238E27FC236}">
                <a16:creationId xmlns:a16="http://schemas.microsoft.com/office/drawing/2014/main" id="{976472E9-963F-463F-BF2B-1C46341F6D84}"/>
              </a:ext>
            </a:extLst>
          </p:cNvPr>
          <p:cNvSpPr txBox="1"/>
          <p:nvPr/>
        </p:nvSpPr>
        <p:spPr>
          <a:xfrm>
            <a:off x="603243" y="5745789"/>
            <a:ext cx="3674517" cy="307777"/>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chemeClr val="bg1"/>
                </a:solidFill>
              </a:rPr>
              <a:t>7,250.35 GB</a:t>
            </a:r>
          </a:p>
        </p:txBody>
      </p:sp>
      <p:sp>
        <p:nvSpPr>
          <p:cNvPr id="120" name="TextBox 119">
            <a:extLst>
              <a:ext uri="{FF2B5EF4-FFF2-40B4-BE49-F238E27FC236}">
                <a16:creationId xmlns:a16="http://schemas.microsoft.com/office/drawing/2014/main" id="{F2B7FAB1-8CDB-4AA0-B670-DF7EA2FBC1E3}"/>
              </a:ext>
            </a:extLst>
          </p:cNvPr>
          <p:cNvSpPr txBox="1"/>
          <p:nvPr/>
        </p:nvSpPr>
        <p:spPr>
          <a:xfrm>
            <a:off x="5029721" y="2326799"/>
            <a:ext cx="3795716" cy="308171"/>
          </a:xfrm>
          <a:prstGeom prst="rect">
            <a:avLst/>
          </a:prstGeom>
          <a:noFill/>
        </p:spPr>
        <p:txBody>
          <a:bodyPr wrap="square" rtlCol="0">
            <a:spAutoFit/>
          </a:bodyPr>
          <a:lstStyle/>
          <a:p>
            <a:r>
              <a:rPr lang="en-US" sz="1400" b="1" dirty="0">
                <a:solidFill>
                  <a:schemeClr val="bg1"/>
                </a:solidFill>
              </a:rPr>
              <a:t>Number of Domains:</a:t>
            </a:r>
          </a:p>
        </p:txBody>
      </p:sp>
      <p:sp>
        <p:nvSpPr>
          <p:cNvPr id="121" name="TextBox 120">
            <a:extLst>
              <a:ext uri="{FF2B5EF4-FFF2-40B4-BE49-F238E27FC236}">
                <a16:creationId xmlns:a16="http://schemas.microsoft.com/office/drawing/2014/main" id="{1B17977A-0FD5-4EE7-A2DB-458B9FEAC1AC}"/>
              </a:ext>
            </a:extLst>
          </p:cNvPr>
          <p:cNvSpPr txBox="1"/>
          <p:nvPr/>
        </p:nvSpPr>
        <p:spPr>
          <a:xfrm>
            <a:off x="5029721" y="2638759"/>
            <a:ext cx="3795716" cy="308171"/>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chemeClr val="bg1"/>
                </a:solidFill>
              </a:rPr>
              <a:t>1</a:t>
            </a:r>
          </a:p>
        </p:txBody>
      </p:sp>
      <p:sp>
        <p:nvSpPr>
          <p:cNvPr id="122" name="TextBox 121">
            <a:extLst>
              <a:ext uri="{FF2B5EF4-FFF2-40B4-BE49-F238E27FC236}">
                <a16:creationId xmlns:a16="http://schemas.microsoft.com/office/drawing/2014/main" id="{3F6BC838-339C-4859-A644-91647346BBDA}"/>
              </a:ext>
            </a:extLst>
          </p:cNvPr>
          <p:cNvSpPr txBox="1"/>
          <p:nvPr/>
        </p:nvSpPr>
        <p:spPr>
          <a:xfrm>
            <a:off x="5029721" y="2950719"/>
            <a:ext cx="3795716" cy="308171"/>
          </a:xfrm>
          <a:prstGeom prst="rect">
            <a:avLst/>
          </a:prstGeom>
          <a:noFill/>
        </p:spPr>
        <p:txBody>
          <a:bodyPr wrap="square" rtlCol="0">
            <a:spAutoFit/>
          </a:bodyPr>
          <a:lstStyle/>
          <a:p>
            <a:r>
              <a:rPr lang="en-US" sz="1400" b="1" dirty="0">
                <a:solidFill>
                  <a:schemeClr val="bg1"/>
                </a:solidFill>
              </a:rPr>
              <a:t>Number of Users:</a:t>
            </a:r>
          </a:p>
        </p:txBody>
      </p:sp>
      <p:sp>
        <p:nvSpPr>
          <p:cNvPr id="123" name="TextBox 122">
            <a:extLst>
              <a:ext uri="{FF2B5EF4-FFF2-40B4-BE49-F238E27FC236}">
                <a16:creationId xmlns:a16="http://schemas.microsoft.com/office/drawing/2014/main" id="{9009DDB8-1E6A-40D4-9DB9-BBCD3E064A65}"/>
              </a:ext>
            </a:extLst>
          </p:cNvPr>
          <p:cNvSpPr txBox="1"/>
          <p:nvPr/>
        </p:nvSpPr>
        <p:spPr>
          <a:xfrm>
            <a:off x="5029721" y="3262679"/>
            <a:ext cx="3795716" cy="308171"/>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chemeClr val="bg1"/>
                </a:solidFill>
              </a:rPr>
              <a:t>7,750</a:t>
            </a:r>
          </a:p>
        </p:txBody>
      </p:sp>
      <p:sp>
        <p:nvSpPr>
          <p:cNvPr id="124" name="TextBox 123">
            <a:extLst>
              <a:ext uri="{FF2B5EF4-FFF2-40B4-BE49-F238E27FC236}">
                <a16:creationId xmlns:a16="http://schemas.microsoft.com/office/drawing/2014/main" id="{6D1BE75E-C864-4E7E-ADE1-5B3C540A8A28}"/>
              </a:ext>
            </a:extLst>
          </p:cNvPr>
          <p:cNvSpPr txBox="1"/>
          <p:nvPr/>
        </p:nvSpPr>
        <p:spPr>
          <a:xfrm>
            <a:off x="5029721" y="3570456"/>
            <a:ext cx="3795716" cy="308171"/>
          </a:xfrm>
          <a:prstGeom prst="rect">
            <a:avLst/>
          </a:prstGeom>
          <a:noFill/>
        </p:spPr>
        <p:txBody>
          <a:bodyPr wrap="square" rtlCol="0">
            <a:spAutoFit/>
          </a:bodyPr>
          <a:lstStyle/>
          <a:p>
            <a:r>
              <a:rPr lang="en-US" sz="1400" b="1" dirty="0">
                <a:solidFill>
                  <a:schemeClr val="bg1"/>
                </a:solidFill>
              </a:rPr>
              <a:t>Number of Groups:</a:t>
            </a:r>
          </a:p>
        </p:txBody>
      </p:sp>
      <p:sp>
        <p:nvSpPr>
          <p:cNvPr id="125" name="TextBox 124">
            <a:extLst>
              <a:ext uri="{FF2B5EF4-FFF2-40B4-BE49-F238E27FC236}">
                <a16:creationId xmlns:a16="http://schemas.microsoft.com/office/drawing/2014/main" id="{97A33584-2B0B-4B87-B1A4-70CB841FA20B}"/>
              </a:ext>
            </a:extLst>
          </p:cNvPr>
          <p:cNvSpPr txBox="1"/>
          <p:nvPr/>
        </p:nvSpPr>
        <p:spPr>
          <a:xfrm>
            <a:off x="5029721" y="3882416"/>
            <a:ext cx="3795716" cy="308171"/>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chemeClr val="bg1"/>
                </a:solidFill>
              </a:rPr>
              <a:t>4,364</a:t>
            </a:r>
          </a:p>
        </p:txBody>
      </p:sp>
      <p:sp>
        <p:nvSpPr>
          <p:cNvPr id="126" name="TextBox 125">
            <a:extLst>
              <a:ext uri="{FF2B5EF4-FFF2-40B4-BE49-F238E27FC236}">
                <a16:creationId xmlns:a16="http://schemas.microsoft.com/office/drawing/2014/main" id="{8647446B-B22D-40D0-835D-F1797F65CA7D}"/>
              </a:ext>
            </a:extLst>
          </p:cNvPr>
          <p:cNvSpPr txBox="1"/>
          <p:nvPr/>
        </p:nvSpPr>
        <p:spPr>
          <a:xfrm>
            <a:off x="5029721" y="4194376"/>
            <a:ext cx="3795716" cy="308171"/>
          </a:xfrm>
          <a:prstGeom prst="rect">
            <a:avLst/>
          </a:prstGeom>
          <a:noFill/>
        </p:spPr>
        <p:txBody>
          <a:bodyPr wrap="square" rtlCol="0">
            <a:spAutoFit/>
          </a:bodyPr>
          <a:lstStyle/>
          <a:p>
            <a:r>
              <a:rPr lang="en-US" sz="1400" b="1" dirty="0">
                <a:solidFill>
                  <a:schemeClr val="bg1"/>
                </a:solidFill>
              </a:rPr>
              <a:t>Number of Computers:</a:t>
            </a:r>
          </a:p>
        </p:txBody>
      </p:sp>
      <p:sp>
        <p:nvSpPr>
          <p:cNvPr id="127" name="TextBox 126">
            <a:extLst>
              <a:ext uri="{FF2B5EF4-FFF2-40B4-BE49-F238E27FC236}">
                <a16:creationId xmlns:a16="http://schemas.microsoft.com/office/drawing/2014/main" id="{A12F6273-736A-4965-AC21-4FB769AF565A}"/>
              </a:ext>
            </a:extLst>
          </p:cNvPr>
          <p:cNvSpPr txBox="1"/>
          <p:nvPr/>
        </p:nvSpPr>
        <p:spPr>
          <a:xfrm>
            <a:off x="5029721" y="4506336"/>
            <a:ext cx="3795716" cy="308171"/>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chemeClr val="bg1"/>
                </a:solidFill>
              </a:rPr>
              <a:t>13,230</a:t>
            </a:r>
          </a:p>
        </p:txBody>
      </p:sp>
      <p:sp>
        <p:nvSpPr>
          <p:cNvPr id="128" name="TextBox 127">
            <a:extLst>
              <a:ext uri="{FF2B5EF4-FFF2-40B4-BE49-F238E27FC236}">
                <a16:creationId xmlns:a16="http://schemas.microsoft.com/office/drawing/2014/main" id="{36F2581A-C60A-4CDA-B6B8-758029B9AD37}"/>
              </a:ext>
            </a:extLst>
          </p:cNvPr>
          <p:cNvSpPr txBox="1"/>
          <p:nvPr/>
        </p:nvSpPr>
        <p:spPr>
          <a:xfrm>
            <a:off x="5029721" y="4814113"/>
            <a:ext cx="3795716" cy="308171"/>
          </a:xfrm>
          <a:prstGeom prst="rect">
            <a:avLst/>
          </a:prstGeom>
          <a:noFill/>
        </p:spPr>
        <p:txBody>
          <a:bodyPr wrap="square" rtlCol="0">
            <a:spAutoFit/>
          </a:bodyPr>
          <a:lstStyle/>
          <a:p>
            <a:r>
              <a:rPr lang="en-US" sz="1400" b="1" dirty="0">
                <a:solidFill>
                  <a:schemeClr val="bg1"/>
                </a:solidFill>
              </a:rPr>
              <a:t>Number of OUs:</a:t>
            </a:r>
          </a:p>
        </p:txBody>
      </p:sp>
      <p:sp>
        <p:nvSpPr>
          <p:cNvPr id="129" name="TextBox 128">
            <a:extLst>
              <a:ext uri="{FF2B5EF4-FFF2-40B4-BE49-F238E27FC236}">
                <a16:creationId xmlns:a16="http://schemas.microsoft.com/office/drawing/2014/main" id="{048D5448-937C-47AB-BC6B-830412359C8D}"/>
              </a:ext>
            </a:extLst>
          </p:cNvPr>
          <p:cNvSpPr txBox="1"/>
          <p:nvPr/>
        </p:nvSpPr>
        <p:spPr>
          <a:xfrm>
            <a:off x="5029721" y="5126073"/>
            <a:ext cx="3795716" cy="308171"/>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chemeClr val="bg1"/>
                </a:solidFill>
              </a:rPr>
              <a:t>109</a:t>
            </a:r>
          </a:p>
        </p:txBody>
      </p:sp>
      <p:sp>
        <p:nvSpPr>
          <p:cNvPr id="130" name="TextBox 129">
            <a:extLst>
              <a:ext uri="{FF2B5EF4-FFF2-40B4-BE49-F238E27FC236}">
                <a16:creationId xmlns:a16="http://schemas.microsoft.com/office/drawing/2014/main" id="{1767C572-2A3E-4CC2-9490-ED49414772BB}"/>
              </a:ext>
            </a:extLst>
          </p:cNvPr>
          <p:cNvSpPr txBox="1"/>
          <p:nvPr/>
        </p:nvSpPr>
        <p:spPr>
          <a:xfrm>
            <a:off x="5029721" y="5438033"/>
            <a:ext cx="3795716" cy="308171"/>
          </a:xfrm>
          <a:prstGeom prst="rect">
            <a:avLst/>
          </a:prstGeom>
          <a:noFill/>
        </p:spPr>
        <p:txBody>
          <a:bodyPr wrap="square" rtlCol="0">
            <a:spAutoFit/>
          </a:bodyPr>
          <a:lstStyle/>
          <a:p>
            <a:r>
              <a:rPr lang="en-US" sz="1400" b="1" dirty="0">
                <a:solidFill>
                  <a:schemeClr val="bg1"/>
                </a:solidFill>
              </a:rPr>
              <a:t>Number of Permissions:</a:t>
            </a:r>
          </a:p>
        </p:txBody>
      </p:sp>
      <p:sp>
        <p:nvSpPr>
          <p:cNvPr id="131" name="TextBox 130">
            <a:extLst>
              <a:ext uri="{FF2B5EF4-FFF2-40B4-BE49-F238E27FC236}">
                <a16:creationId xmlns:a16="http://schemas.microsoft.com/office/drawing/2014/main" id="{60137697-21EB-4602-B079-E855F0A268D3}"/>
              </a:ext>
            </a:extLst>
          </p:cNvPr>
          <p:cNvSpPr txBox="1"/>
          <p:nvPr/>
        </p:nvSpPr>
        <p:spPr>
          <a:xfrm>
            <a:off x="5029721" y="5749993"/>
            <a:ext cx="3795716" cy="308171"/>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chemeClr val="bg1"/>
                </a:solidFill>
              </a:rPr>
              <a:t>8,099,223</a:t>
            </a:r>
          </a:p>
        </p:txBody>
      </p:sp>
      <p:sp>
        <p:nvSpPr>
          <p:cNvPr id="132" name="TextBox 131">
            <a:extLst>
              <a:ext uri="{FF2B5EF4-FFF2-40B4-BE49-F238E27FC236}">
                <a16:creationId xmlns:a16="http://schemas.microsoft.com/office/drawing/2014/main" id="{1D339134-C2C8-4E6A-96FC-15FE3A674B9B}"/>
              </a:ext>
            </a:extLst>
          </p:cNvPr>
          <p:cNvSpPr txBox="1"/>
          <p:nvPr/>
        </p:nvSpPr>
        <p:spPr>
          <a:xfrm>
            <a:off x="9455476" y="2326778"/>
            <a:ext cx="3795717" cy="307777"/>
          </a:xfrm>
          <a:prstGeom prst="rect">
            <a:avLst/>
          </a:prstGeom>
          <a:noFill/>
        </p:spPr>
        <p:txBody>
          <a:bodyPr wrap="square" rtlCol="0">
            <a:spAutoFit/>
          </a:bodyPr>
          <a:lstStyle/>
          <a:p>
            <a:r>
              <a:rPr lang="en-US" sz="1400" b="1" dirty="0">
                <a:solidFill>
                  <a:schemeClr val="bg1"/>
                </a:solidFill>
              </a:rPr>
              <a:t>Number of Servers:</a:t>
            </a:r>
          </a:p>
        </p:txBody>
      </p:sp>
      <p:sp>
        <p:nvSpPr>
          <p:cNvPr id="133" name="TextBox 132">
            <a:extLst>
              <a:ext uri="{FF2B5EF4-FFF2-40B4-BE49-F238E27FC236}">
                <a16:creationId xmlns:a16="http://schemas.microsoft.com/office/drawing/2014/main" id="{870E5F9D-38A0-45B7-A4F8-D6A2951CF2CE}"/>
              </a:ext>
            </a:extLst>
          </p:cNvPr>
          <p:cNvSpPr txBox="1"/>
          <p:nvPr/>
        </p:nvSpPr>
        <p:spPr>
          <a:xfrm>
            <a:off x="9455476" y="2638738"/>
            <a:ext cx="3795717" cy="307777"/>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chemeClr val="bg1"/>
                </a:solidFill>
              </a:rPr>
              <a:t>81</a:t>
            </a:r>
          </a:p>
        </p:txBody>
      </p:sp>
      <p:sp>
        <p:nvSpPr>
          <p:cNvPr id="134" name="TextBox 133">
            <a:extLst>
              <a:ext uri="{FF2B5EF4-FFF2-40B4-BE49-F238E27FC236}">
                <a16:creationId xmlns:a16="http://schemas.microsoft.com/office/drawing/2014/main" id="{F3251467-9F41-4718-A99F-F8A6364850E8}"/>
              </a:ext>
            </a:extLst>
          </p:cNvPr>
          <p:cNvSpPr txBox="1"/>
          <p:nvPr/>
        </p:nvSpPr>
        <p:spPr>
          <a:xfrm>
            <a:off x="9455476" y="2950698"/>
            <a:ext cx="3795717" cy="307777"/>
          </a:xfrm>
          <a:prstGeom prst="rect">
            <a:avLst/>
          </a:prstGeom>
          <a:noFill/>
        </p:spPr>
        <p:txBody>
          <a:bodyPr wrap="square" rtlCol="0">
            <a:spAutoFit/>
          </a:bodyPr>
          <a:lstStyle/>
          <a:p>
            <a:r>
              <a:rPr lang="en-US" sz="1400" b="1" dirty="0">
                <a:solidFill>
                  <a:schemeClr val="bg1"/>
                </a:solidFill>
              </a:rPr>
              <a:t>Number of Desktops/Laptops:</a:t>
            </a:r>
          </a:p>
        </p:txBody>
      </p:sp>
      <p:sp>
        <p:nvSpPr>
          <p:cNvPr id="135" name="TextBox 134">
            <a:extLst>
              <a:ext uri="{FF2B5EF4-FFF2-40B4-BE49-F238E27FC236}">
                <a16:creationId xmlns:a16="http://schemas.microsoft.com/office/drawing/2014/main" id="{FE319D3D-A943-4580-BB0E-D40883840DBD}"/>
              </a:ext>
            </a:extLst>
          </p:cNvPr>
          <p:cNvSpPr txBox="1"/>
          <p:nvPr/>
        </p:nvSpPr>
        <p:spPr>
          <a:xfrm>
            <a:off x="9455476" y="3262658"/>
            <a:ext cx="3795717" cy="307777"/>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chemeClr val="bg1"/>
                </a:solidFill>
              </a:rPr>
              <a:t>1</a:t>
            </a:r>
          </a:p>
        </p:txBody>
      </p:sp>
      <p:sp>
        <p:nvSpPr>
          <p:cNvPr id="136" name="TextBox 135">
            <a:extLst>
              <a:ext uri="{FF2B5EF4-FFF2-40B4-BE49-F238E27FC236}">
                <a16:creationId xmlns:a16="http://schemas.microsoft.com/office/drawing/2014/main" id="{20E9077D-0AB9-4D3C-BFE3-758C7E4E4CED}"/>
              </a:ext>
            </a:extLst>
          </p:cNvPr>
          <p:cNvSpPr txBox="1"/>
          <p:nvPr/>
        </p:nvSpPr>
        <p:spPr>
          <a:xfrm>
            <a:off x="9455476" y="3570435"/>
            <a:ext cx="3795717" cy="307777"/>
          </a:xfrm>
          <a:prstGeom prst="rect">
            <a:avLst/>
          </a:prstGeom>
          <a:noFill/>
        </p:spPr>
        <p:txBody>
          <a:bodyPr wrap="square" rtlCol="0">
            <a:spAutoFit/>
          </a:bodyPr>
          <a:lstStyle/>
          <a:p>
            <a:r>
              <a:rPr lang="en-US" sz="1400" b="1" dirty="0">
                <a:solidFill>
                  <a:schemeClr val="bg1"/>
                </a:solidFill>
              </a:rPr>
              <a:t>Operating Systems (Top 5):</a:t>
            </a:r>
          </a:p>
        </p:txBody>
      </p:sp>
      <p:sp>
        <p:nvSpPr>
          <p:cNvPr id="137" name="TextBox 136">
            <a:extLst>
              <a:ext uri="{FF2B5EF4-FFF2-40B4-BE49-F238E27FC236}">
                <a16:creationId xmlns:a16="http://schemas.microsoft.com/office/drawing/2014/main" id="{0538777B-D1F4-41B4-9CEF-27D8DF8B3D06}"/>
              </a:ext>
            </a:extLst>
          </p:cNvPr>
          <p:cNvSpPr txBox="1"/>
          <p:nvPr/>
        </p:nvSpPr>
        <p:spPr>
          <a:xfrm>
            <a:off x="9455476" y="3882395"/>
            <a:ext cx="3795717" cy="307777"/>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chemeClr val="bg1"/>
                </a:solidFill>
              </a:rPr>
              <a:t>Windows Server 2012 R2 Standard (80%)
Windows Server 2008 R2 Standard (15%)
Windows Server 2012 R2 Datacenter (2%)
Windows 7 Professional (1%)
Windows Web Server 2008 R2 (1%)</a:t>
            </a:r>
          </a:p>
        </p:txBody>
      </p:sp>
      <p:cxnSp>
        <p:nvCxnSpPr>
          <p:cNvPr id="45" name="Straight Connector 44"/>
          <p:cNvCxnSpPr/>
          <p:nvPr/>
        </p:nvCxnSpPr>
        <p:spPr>
          <a:xfrm flipH="1">
            <a:off x="1947672" y="7093496"/>
            <a:ext cx="0" cy="5051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7" name="Picture 2" descr="Acceliri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26343" y="7123142"/>
            <a:ext cx="1129813" cy="443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32949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3817600" cy="979714"/>
          </a:xfrm>
          <a:prstGeom prst="rect">
            <a:avLst/>
          </a:prstGeom>
          <a:solidFill>
            <a:srgbClr val="080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solidFill>
                  <a:schemeClr val="bg1"/>
                </a:solidFill>
                <a:latin typeface="+mj-lt"/>
              </a:rPr>
              <a:t>Key Discoveries – Open Access</a:t>
            </a:r>
          </a:p>
        </p:txBody>
      </p:sp>
      <p:graphicFrame>
        <p:nvGraphicFramePr>
          <p:cNvPr id="36" name="Chart 35"/>
          <p:cNvGraphicFramePr/>
          <p:nvPr>
            <p:extLst>
              <p:ext uri="{D42A27DB-BD31-4B8C-83A1-F6EECF244321}">
                <p14:modId xmlns:p14="http://schemas.microsoft.com/office/powerpoint/2010/main" val="4083266977"/>
              </p:ext>
            </p:extLst>
          </p:nvPr>
        </p:nvGraphicFramePr>
        <p:xfrm>
          <a:off x="7236749" y="4536855"/>
          <a:ext cx="5960884" cy="24785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7" name="Chart 36"/>
          <p:cNvGraphicFramePr/>
          <p:nvPr>
            <p:extLst>
              <p:ext uri="{D42A27DB-BD31-4B8C-83A1-F6EECF244321}">
                <p14:modId xmlns:p14="http://schemas.microsoft.com/office/powerpoint/2010/main" val="1410042299"/>
              </p:ext>
            </p:extLst>
          </p:nvPr>
        </p:nvGraphicFramePr>
        <p:xfrm>
          <a:off x="7236748" y="1553206"/>
          <a:ext cx="5960884" cy="2478509"/>
        </p:xfrm>
        <a:graphic>
          <a:graphicData uri="http://schemas.openxmlformats.org/drawingml/2006/chart">
            <c:chart xmlns:c="http://schemas.openxmlformats.org/drawingml/2006/chart" xmlns:r="http://schemas.openxmlformats.org/officeDocument/2006/relationships" r:id="rId3"/>
          </a:graphicData>
        </a:graphic>
      </p:graphicFrame>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831" y="244874"/>
            <a:ext cx="489966" cy="489966"/>
          </a:xfrm>
          <a:prstGeom prst="rect">
            <a:avLst/>
          </a:prstGeom>
        </p:spPr>
      </p:pic>
      <p:sp>
        <p:nvSpPr>
          <p:cNvPr id="27" name="TextBox 26"/>
          <p:cNvSpPr txBox="1"/>
          <p:nvPr/>
        </p:nvSpPr>
        <p:spPr>
          <a:xfrm>
            <a:off x="9624009" y="7305515"/>
            <a:ext cx="4021494" cy="261610"/>
          </a:xfrm>
          <a:prstGeom prst="rect">
            <a:avLst/>
          </a:prstGeom>
          <a:noFill/>
        </p:spPr>
        <p:txBody>
          <a:bodyPr wrap="square" rtlCol="0">
            <a:spAutoFit/>
          </a:bodyPr>
          <a:lstStyle/>
          <a:p>
            <a:pPr algn="r"/>
            <a:r>
              <a:rPr lang="en-US" sz="1100" dirty="0">
                <a:solidFill>
                  <a:srgbClr val="1C75BC"/>
                </a:solidFill>
                <a:latin typeface="+mj-lt"/>
              </a:rPr>
              <a:t>www.stealthbits.com</a:t>
            </a:r>
            <a:r>
              <a:rPr lang="en-US" sz="1100" dirty="0">
                <a:latin typeface="+mj-lt"/>
              </a:rPr>
              <a:t> | Credential and Data Security Assessment</a:t>
            </a:r>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6072" y="7015364"/>
            <a:ext cx="1614197" cy="551761"/>
          </a:xfrm>
          <a:prstGeom prst="rect">
            <a:avLst/>
          </a:prstGeom>
        </p:spPr>
      </p:pic>
      <p:sp>
        <p:nvSpPr>
          <p:cNvPr id="3" name="TextBox 2"/>
          <p:cNvSpPr txBox="1"/>
          <p:nvPr/>
        </p:nvSpPr>
        <p:spPr>
          <a:xfrm>
            <a:off x="663797" y="1710023"/>
            <a:ext cx="5961888" cy="4031873"/>
          </a:xfrm>
          <a:prstGeom prst="rect">
            <a:avLst/>
          </a:prstGeom>
          <a:noFill/>
        </p:spPr>
        <p:txBody>
          <a:bodyPr wrap="square" rtlCol="0">
            <a:spAutoFit/>
          </a:bodyPr>
          <a:lstStyle/>
          <a:p>
            <a:pPr marL="285750" indent="-285750">
              <a:buClr>
                <a:schemeClr val="tx1"/>
              </a:buClr>
              <a:buFont typeface="Arial" panose="020B0604020202020204" pitchFamily="34" charset="0"/>
              <a:buChar char="•"/>
            </a:pPr>
            <a:r>
              <a:rPr lang="en-US" sz="3200" b="1" dirty="0">
                <a:solidFill>
                  <a:srgbClr val="1C75BC"/>
                </a:solidFill>
              </a:rPr>
              <a:t>144,794 </a:t>
            </a:r>
            <a:r>
              <a:rPr lang="en-US" sz="3200" dirty="0"/>
              <a:t>folders are openly accessible to all users (</a:t>
            </a:r>
            <a:r>
              <a:rPr lang="en-US" sz="3200" dirty="0">
                <a:solidFill>
                  <a:srgbClr val="1C75BC"/>
                </a:solidFill>
              </a:rPr>
              <a:t>26%</a:t>
            </a:r>
            <a:r>
              <a:rPr lang="en-US" sz="3200" dirty="0"/>
              <a:t>)</a:t>
            </a:r>
          </a:p>
          <a:p>
            <a:pPr marL="285750" indent="-285750">
              <a:buClr>
                <a:schemeClr val="tx1"/>
              </a:buClr>
              <a:buFont typeface="Arial" panose="020B0604020202020204" pitchFamily="34" charset="0"/>
              <a:buChar char="•"/>
            </a:pPr>
            <a:r>
              <a:rPr lang="en-US" sz="3200" b="1" dirty="0">
                <a:solidFill>
                  <a:srgbClr val="FF0000"/>
                </a:solidFill>
              </a:rPr>
              <a:t>828 </a:t>
            </a:r>
            <a:r>
              <a:rPr lang="en-US" sz="3200" dirty="0"/>
              <a:t>files containing sensitive data are exposed via open access</a:t>
            </a:r>
          </a:p>
        </p:txBody>
      </p:sp>
      <p:cxnSp>
        <p:nvCxnSpPr>
          <p:cNvPr id="9" name="Straight Connector 8"/>
          <p:cNvCxnSpPr/>
          <p:nvPr/>
        </p:nvCxnSpPr>
        <p:spPr>
          <a:xfrm flipH="1">
            <a:off x="1947672" y="7093496"/>
            <a:ext cx="0" cy="5051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2" descr="Acceliri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26343" y="7123142"/>
            <a:ext cx="1129813" cy="443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6983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3817600" cy="979714"/>
          </a:xfrm>
          <a:prstGeom prst="rect">
            <a:avLst/>
          </a:prstGeom>
          <a:solidFill>
            <a:srgbClr val="080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solidFill>
                  <a:schemeClr val="bg1"/>
                </a:solidFill>
                <a:latin typeface="+mj-lt"/>
              </a:rPr>
              <a:t>Key Discoveries – Sensitive Data</a:t>
            </a:r>
          </a:p>
        </p:txBody>
      </p:sp>
      <p:sp>
        <p:nvSpPr>
          <p:cNvPr id="36" name="TextBox 35"/>
          <p:cNvSpPr txBox="1"/>
          <p:nvPr/>
        </p:nvSpPr>
        <p:spPr>
          <a:xfrm>
            <a:off x="9624009" y="7305515"/>
            <a:ext cx="4021494" cy="261610"/>
          </a:xfrm>
          <a:prstGeom prst="rect">
            <a:avLst/>
          </a:prstGeom>
          <a:noFill/>
        </p:spPr>
        <p:txBody>
          <a:bodyPr wrap="square" rtlCol="0">
            <a:spAutoFit/>
          </a:bodyPr>
          <a:lstStyle/>
          <a:p>
            <a:pPr algn="r"/>
            <a:r>
              <a:rPr lang="en-US" sz="1100" dirty="0">
                <a:solidFill>
                  <a:srgbClr val="1C75BC"/>
                </a:solidFill>
                <a:latin typeface="+mj-lt"/>
              </a:rPr>
              <a:t>www.stealthbits.com</a:t>
            </a:r>
            <a:r>
              <a:rPr lang="en-US" sz="1100" dirty="0">
                <a:latin typeface="+mj-lt"/>
              </a:rPr>
              <a:t> | Credential and Data Security Assessment</a:t>
            </a:r>
          </a:p>
        </p:txBody>
      </p:sp>
      <p:pic>
        <p:nvPicPr>
          <p:cNvPr id="37" name="Picture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072" y="7015364"/>
            <a:ext cx="1614197" cy="551761"/>
          </a:xfrm>
          <a:prstGeom prst="rect">
            <a:avLst/>
          </a:prstGeom>
        </p:spPr>
      </p:pic>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831" y="244874"/>
            <a:ext cx="489966" cy="489966"/>
          </a:xfrm>
          <a:prstGeom prst="rect">
            <a:avLst/>
          </a:prstGeom>
        </p:spPr>
      </p:pic>
      <p:sp>
        <p:nvSpPr>
          <p:cNvPr id="41" name="TextBox 40"/>
          <p:cNvSpPr txBox="1"/>
          <p:nvPr/>
        </p:nvSpPr>
        <p:spPr>
          <a:xfrm>
            <a:off x="663797" y="1710023"/>
            <a:ext cx="5961888" cy="2554545"/>
          </a:xfrm>
          <a:prstGeom prst="rect">
            <a:avLst/>
          </a:prstGeom>
          <a:noFill/>
        </p:spPr>
        <p:txBody>
          <a:bodyPr wrap="square" rtlCol="0">
            <a:spAutoFit/>
          </a:bodyPr>
          <a:lstStyle/>
          <a:p>
            <a:pPr marL="285750" indent="-285750">
              <a:buClr>
                <a:schemeClr val="tx1"/>
              </a:buClr>
              <a:buFont typeface="Arial" panose="020B0604020202020204" pitchFamily="34" charset="0"/>
              <a:buChar char="•"/>
            </a:pPr>
            <a:r>
              <a:rPr lang="en-US" sz="3200" b="1" dirty="0" smtClean="0">
                <a:solidFill>
                  <a:srgbClr val="1C75BC"/>
                </a:solidFill>
              </a:rPr>
              <a:t>27,983 </a:t>
            </a:r>
            <a:r>
              <a:rPr lang="en-US" sz="3200" dirty="0"/>
              <a:t>files have sensitive data</a:t>
            </a:r>
          </a:p>
          <a:p>
            <a:pPr marL="285750" indent="-285750">
              <a:buClr>
                <a:schemeClr val="tx1"/>
              </a:buClr>
              <a:buFont typeface="Arial" panose="020B0604020202020204" pitchFamily="34" charset="0"/>
              <a:buChar char="•"/>
            </a:pPr>
            <a:r>
              <a:rPr lang="en-US" sz="3200" b="1" dirty="0" smtClean="0">
                <a:solidFill>
                  <a:srgbClr val="1C75BC"/>
                </a:solidFill>
              </a:rPr>
              <a:t>882</a:t>
            </a:r>
            <a:r>
              <a:rPr lang="en-US" sz="3200" dirty="0" smtClean="0"/>
              <a:t> </a:t>
            </a:r>
            <a:r>
              <a:rPr lang="en-US" sz="3200" dirty="0"/>
              <a:t>groups give access to sensitive data</a:t>
            </a:r>
          </a:p>
          <a:p>
            <a:pPr marL="285750" indent="-285750">
              <a:buClr>
                <a:schemeClr val="tx1"/>
              </a:buClr>
              <a:buFont typeface="Arial" panose="020B0604020202020204" pitchFamily="34" charset="0"/>
              <a:buChar char="•"/>
            </a:pPr>
            <a:r>
              <a:rPr lang="en-US" sz="3200" dirty="0"/>
              <a:t>Sensitive data was found in </a:t>
            </a:r>
            <a:r>
              <a:rPr lang="en-US" sz="3200" b="1" dirty="0" smtClean="0">
                <a:solidFill>
                  <a:srgbClr val="1C75BC"/>
                </a:solidFill>
              </a:rPr>
              <a:t>58%</a:t>
            </a:r>
            <a:r>
              <a:rPr lang="en-US" sz="3200" dirty="0" smtClean="0"/>
              <a:t> </a:t>
            </a:r>
            <a:r>
              <a:rPr lang="en-US" sz="3200" dirty="0"/>
              <a:t>of scanned file shares</a:t>
            </a:r>
          </a:p>
        </p:txBody>
      </p:sp>
      <p:graphicFrame>
        <p:nvGraphicFramePr>
          <p:cNvPr id="5" name="Chart 4"/>
          <p:cNvGraphicFramePr/>
          <p:nvPr>
            <p:extLst>
              <p:ext uri="{D42A27DB-BD31-4B8C-83A1-F6EECF244321}">
                <p14:modId xmlns:p14="http://schemas.microsoft.com/office/powerpoint/2010/main" val="531208750"/>
              </p:ext>
            </p:extLst>
          </p:nvPr>
        </p:nvGraphicFramePr>
        <p:xfrm>
          <a:off x="6979297" y="1145754"/>
          <a:ext cx="6666205" cy="5960125"/>
        </p:xfrm>
        <a:graphic>
          <a:graphicData uri="http://schemas.openxmlformats.org/drawingml/2006/chart">
            <c:chart xmlns:c="http://schemas.openxmlformats.org/drawingml/2006/chart" xmlns:r="http://schemas.openxmlformats.org/officeDocument/2006/relationships" r:id="rId4"/>
          </a:graphicData>
        </a:graphic>
      </p:graphicFrame>
      <p:cxnSp>
        <p:nvCxnSpPr>
          <p:cNvPr id="8" name="Straight Connector 7"/>
          <p:cNvCxnSpPr/>
          <p:nvPr/>
        </p:nvCxnSpPr>
        <p:spPr>
          <a:xfrm flipH="1">
            <a:off x="1947672" y="7093496"/>
            <a:ext cx="0" cy="5051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2" descr="Acceliri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26343" y="7123142"/>
            <a:ext cx="1129813" cy="443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03066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3817600" cy="979714"/>
          </a:xfrm>
          <a:prstGeom prst="rect">
            <a:avLst/>
          </a:prstGeom>
          <a:solidFill>
            <a:srgbClr val="080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solidFill>
                  <a:schemeClr val="bg1"/>
                </a:solidFill>
                <a:latin typeface="+mj-lt"/>
              </a:rPr>
              <a:t>Key Discoveries – Stale Data</a:t>
            </a:r>
          </a:p>
        </p:txBody>
      </p:sp>
      <p:sp>
        <p:nvSpPr>
          <p:cNvPr id="36" name="TextBox 35"/>
          <p:cNvSpPr txBox="1"/>
          <p:nvPr/>
        </p:nvSpPr>
        <p:spPr>
          <a:xfrm>
            <a:off x="9624009" y="7305515"/>
            <a:ext cx="4021494" cy="261610"/>
          </a:xfrm>
          <a:prstGeom prst="rect">
            <a:avLst/>
          </a:prstGeom>
          <a:noFill/>
        </p:spPr>
        <p:txBody>
          <a:bodyPr wrap="square" rtlCol="0">
            <a:spAutoFit/>
          </a:bodyPr>
          <a:lstStyle/>
          <a:p>
            <a:pPr algn="r"/>
            <a:r>
              <a:rPr lang="en-US" sz="1100" dirty="0">
                <a:solidFill>
                  <a:srgbClr val="1C75BC"/>
                </a:solidFill>
                <a:latin typeface="+mj-lt"/>
              </a:rPr>
              <a:t>www.stealthbits.com</a:t>
            </a:r>
            <a:r>
              <a:rPr lang="en-US" sz="1100" dirty="0">
                <a:latin typeface="+mj-lt"/>
              </a:rPr>
              <a:t> | Credential and Data Security Assessment</a:t>
            </a:r>
          </a:p>
        </p:txBody>
      </p:sp>
      <p:pic>
        <p:nvPicPr>
          <p:cNvPr id="37"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072" y="7015364"/>
            <a:ext cx="1614197" cy="551761"/>
          </a:xfrm>
          <a:prstGeom prst="rect">
            <a:avLst/>
          </a:prstGeom>
        </p:spPr>
      </p:pic>
      <p:pic>
        <p:nvPicPr>
          <p:cNvPr id="40" name="Picture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831" y="244874"/>
            <a:ext cx="489966" cy="489966"/>
          </a:xfrm>
          <a:prstGeom prst="rect">
            <a:avLst/>
          </a:prstGeom>
        </p:spPr>
      </p:pic>
      <p:sp>
        <p:nvSpPr>
          <p:cNvPr id="41" name="TextBox 40"/>
          <p:cNvSpPr txBox="1"/>
          <p:nvPr/>
        </p:nvSpPr>
        <p:spPr>
          <a:xfrm>
            <a:off x="663797" y="1710023"/>
            <a:ext cx="12494264" cy="523220"/>
          </a:xfrm>
          <a:prstGeom prst="rect">
            <a:avLst/>
          </a:prstGeom>
          <a:noFill/>
        </p:spPr>
        <p:txBody>
          <a:bodyPr wrap="square" rtlCol="0">
            <a:spAutoFit/>
          </a:bodyPr>
          <a:lstStyle/>
          <a:p>
            <a:pPr algn="ctr">
              <a:buClr>
                <a:schemeClr val="tx1"/>
              </a:buClr>
            </a:pPr>
            <a:r>
              <a:rPr lang="en-US" sz="2800" b="1" i="1" dirty="0" smtClean="0">
                <a:solidFill>
                  <a:srgbClr val="1C75BC"/>
                </a:solidFill>
              </a:rPr>
              <a:t>62.8% </a:t>
            </a:r>
            <a:r>
              <a:rPr lang="en-US" sz="2800" i="1" dirty="0">
                <a:solidFill>
                  <a:schemeClr val="accent2"/>
                </a:solidFill>
              </a:rPr>
              <a:t>of all files examined are stale</a:t>
            </a:r>
          </a:p>
        </p:txBody>
      </p:sp>
      <p:graphicFrame>
        <p:nvGraphicFramePr>
          <p:cNvPr id="9" name="Chart 8"/>
          <p:cNvGraphicFramePr/>
          <p:nvPr>
            <p:extLst>
              <p:ext uri="{D42A27DB-BD31-4B8C-83A1-F6EECF244321}">
                <p14:modId xmlns:p14="http://schemas.microsoft.com/office/powerpoint/2010/main" val="3019001805"/>
              </p:ext>
            </p:extLst>
          </p:nvPr>
        </p:nvGraphicFramePr>
        <p:xfrm>
          <a:off x="663797" y="2737174"/>
          <a:ext cx="5598764" cy="382438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p:cNvGraphicFramePr/>
          <p:nvPr>
            <p:extLst>
              <p:ext uri="{D42A27DB-BD31-4B8C-83A1-F6EECF244321}">
                <p14:modId xmlns:p14="http://schemas.microsoft.com/office/powerpoint/2010/main" val="3272305138"/>
              </p:ext>
            </p:extLst>
          </p:nvPr>
        </p:nvGraphicFramePr>
        <p:xfrm>
          <a:off x="7461446" y="2737174"/>
          <a:ext cx="5696615" cy="3835813"/>
        </p:xfrm>
        <a:graphic>
          <a:graphicData uri="http://schemas.openxmlformats.org/drawingml/2006/chart">
            <c:chart xmlns:c="http://schemas.openxmlformats.org/drawingml/2006/chart" xmlns:r="http://schemas.openxmlformats.org/officeDocument/2006/relationships" r:id="rId6"/>
          </a:graphicData>
        </a:graphic>
      </p:graphicFrame>
      <p:cxnSp>
        <p:nvCxnSpPr>
          <p:cNvPr id="11" name="Straight Connector 10"/>
          <p:cNvCxnSpPr/>
          <p:nvPr/>
        </p:nvCxnSpPr>
        <p:spPr>
          <a:xfrm flipH="1">
            <a:off x="1947672" y="7093496"/>
            <a:ext cx="0" cy="5051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2" descr="Acceliri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26343" y="7123142"/>
            <a:ext cx="1129813" cy="443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728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3817600" cy="979714"/>
          </a:xfrm>
          <a:prstGeom prst="rect">
            <a:avLst/>
          </a:prstGeom>
          <a:solidFill>
            <a:srgbClr val="080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solidFill>
                  <a:schemeClr val="bg1"/>
                </a:solidFill>
                <a:latin typeface="+mj-lt"/>
              </a:rPr>
              <a:t>Key Discoveries – Risky File System Permissions</a:t>
            </a:r>
          </a:p>
        </p:txBody>
      </p:sp>
      <p:pic>
        <p:nvPicPr>
          <p:cNvPr id="26" name="Pictur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831" y="244874"/>
            <a:ext cx="489966" cy="489966"/>
          </a:xfrm>
          <a:prstGeom prst="rect">
            <a:avLst/>
          </a:prstGeom>
        </p:spPr>
      </p:pic>
      <p:sp>
        <p:nvSpPr>
          <p:cNvPr id="27" name="TextBox 26"/>
          <p:cNvSpPr txBox="1"/>
          <p:nvPr/>
        </p:nvSpPr>
        <p:spPr>
          <a:xfrm>
            <a:off x="9624009" y="7305515"/>
            <a:ext cx="4021494" cy="261610"/>
          </a:xfrm>
          <a:prstGeom prst="rect">
            <a:avLst/>
          </a:prstGeom>
          <a:noFill/>
        </p:spPr>
        <p:txBody>
          <a:bodyPr wrap="square" rtlCol="0">
            <a:spAutoFit/>
          </a:bodyPr>
          <a:lstStyle/>
          <a:p>
            <a:pPr algn="r"/>
            <a:r>
              <a:rPr lang="en-US" sz="1100" dirty="0">
                <a:solidFill>
                  <a:srgbClr val="1C75BC"/>
                </a:solidFill>
                <a:latin typeface="+mj-lt"/>
              </a:rPr>
              <a:t>www.stealthbits.com</a:t>
            </a:r>
            <a:r>
              <a:rPr lang="en-US" sz="1100" dirty="0">
                <a:latin typeface="+mj-lt"/>
              </a:rPr>
              <a:t> | Credential and Data Security Assessment</a:t>
            </a:r>
          </a:p>
        </p:txBody>
      </p:sp>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072" y="7015364"/>
            <a:ext cx="1614197" cy="551761"/>
          </a:xfrm>
          <a:prstGeom prst="rect">
            <a:avLst/>
          </a:prstGeom>
        </p:spPr>
      </p:pic>
      <p:sp>
        <p:nvSpPr>
          <p:cNvPr id="3" name="TextBox 2"/>
          <p:cNvSpPr txBox="1"/>
          <p:nvPr/>
        </p:nvSpPr>
        <p:spPr>
          <a:xfrm>
            <a:off x="663798" y="1377821"/>
            <a:ext cx="5984976" cy="5016758"/>
          </a:xfrm>
          <a:prstGeom prst="rect">
            <a:avLst/>
          </a:prstGeom>
          <a:noFill/>
        </p:spPr>
        <p:txBody>
          <a:bodyPr wrap="square" rtlCol="0">
            <a:spAutoFit/>
          </a:bodyPr>
          <a:lstStyle/>
          <a:p>
            <a:pPr marL="285750" indent="-285750">
              <a:buClr>
                <a:schemeClr val="tx1"/>
              </a:buClr>
              <a:buFont typeface="Arial" panose="020B0604020202020204" pitchFamily="34" charset="0"/>
              <a:buChar char="•"/>
            </a:pPr>
            <a:r>
              <a:rPr lang="en-US" sz="3200" b="1" dirty="0">
                <a:solidFill>
                  <a:srgbClr val="1C75BC"/>
                </a:solidFill>
              </a:rPr>
              <a:t>58,435 </a:t>
            </a:r>
            <a:r>
              <a:rPr lang="en-US" sz="3200" dirty="0"/>
              <a:t>high risk permissions </a:t>
            </a:r>
          </a:p>
          <a:p>
            <a:pPr marL="285750" indent="-285750">
              <a:buClr>
                <a:schemeClr val="tx1"/>
              </a:buClr>
              <a:buFont typeface="Arial" panose="020B0604020202020204" pitchFamily="34" charset="0"/>
              <a:buChar char="•"/>
            </a:pPr>
            <a:r>
              <a:rPr lang="en-US" sz="3200" b="1" dirty="0">
                <a:solidFill>
                  <a:srgbClr val="1C75BC"/>
                </a:solidFill>
              </a:rPr>
              <a:t>259,426 </a:t>
            </a:r>
            <a:r>
              <a:rPr lang="en-US" sz="3200" dirty="0"/>
              <a:t>direct user permissions</a:t>
            </a:r>
          </a:p>
          <a:p>
            <a:pPr marL="285750" indent="-285750">
              <a:buClr>
                <a:schemeClr val="tx1"/>
              </a:buClr>
              <a:buFont typeface="Arial" panose="020B0604020202020204" pitchFamily="34" charset="0"/>
              <a:buChar char="•"/>
            </a:pPr>
            <a:r>
              <a:rPr lang="en-US" sz="3200" b="1" dirty="0">
                <a:solidFill>
                  <a:srgbClr val="1C75BC"/>
                </a:solidFill>
              </a:rPr>
              <a:t>26,804 </a:t>
            </a:r>
            <a:r>
              <a:rPr lang="en-US" sz="3200" dirty="0"/>
              <a:t>unresolved SIDs</a:t>
            </a:r>
          </a:p>
          <a:p>
            <a:pPr marL="285750" indent="-285750">
              <a:buClr>
                <a:schemeClr val="tx1"/>
              </a:buClr>
              <a:buFont typeface="Arial" panose="020B0604020202020204" pitchFamily="34" charset="0"/>
              <a:buChar char="•"/>
            </a:pPr>
            <a:r>
              <a:rPr lang="en-US" sz="3200" b="1" dirty="0">
                <a:solidFill>
                  <a:srgbClr val="1C75BC"/>
                </a:solidFill>
              </a:rPr>
              <a:t>193,491 </a:t>
            </a:r>
            <a:r>
              <a:rPr lang="en-US" sz="3200" dirty="0"/>
              <a:t>folders with broken inheritance</a:t>
            </a:r>
          </a:p>
          <a:p>
            <a:pPr marL="285750" indent="-285750">
              <a:buClr>
                <a:schemeClr val="tx1"/>
              </a:buClr>
              <a:buFont typeface="Arial" panose="020B0604020202020204" pitchFamily="34" charset="0"/>
              <a:buChar char="•"/>
            </a:pPr>
            <a:r>
              <a:rPr lang="en-US" sz="3200" b="1" dirty="0">
                <a:solidFill>
                  <a:srgbClr val="1C75BC"/>
                </a:solidFill>
              </a:rPr>
              <a:t>0 </a:t>
            </a:r>
            <a:r>
              <a:rPr lang="en-US" sz="3200" dirty="0"/>
              <a:t>historical SIDs</a:t>
            </a:r>
          </a:p>
        </p:txBody>
      </p:sp>
      <p:graphicFrame>
        <p:nvGraphicFramePr>
          <p:cNvPr id="5" name="Chart 4"/>
          <p:cNvGraphicFramePr/>
          <p:nvPr>
            <p:extLst>
              <p:ext uri="{D42A27DB-BD31-4B8C-83A1-F6EECF244321}">
                <p14:modId xmlns:p14="http://schemas.microsoft.com/office/powerpoint/2010/main" val="2860647898"/>
              </p:ext>
            </p:extLst>
          </p:nvPr>
        </p:nvGraphicFramePr>
        <p:xfrm>
          <a:off x="6866626" y="1164359"/>
          <a:ext cx="6778877" cy="6141156"/>
        </p:xfrm>
        <a:graphic>
          <a:graphicData uri="http://schemas.openxmlformats.org/drawingml/2006/chart">
            <c:chart xmlns:c="http://schemas.openxmlformats.org/drawingml/2006/chart" xmlns:r="http://schemas.openxmlformats.org/officeDocument/2006/relationships" r:id="rId4"/>
          </a:graphicData>
        </a:graphic>
      </p:graphicFrame>
      <p:cxnSp>
        <p:nvCxnSpPr>
          <p:cNvPr id="8" name="Straight Connector 7"/>
          <p:cNvCxnSpPr/>
          <p:nvPr/>
        </p:nvCxnSpPr>
        <p:spPr>
          <a:xfrm flipH="1">
            <a:off x="1947672" y="7093496"/>
            <a:ext cx="0" cy="5051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2" descr="Acceliri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26343" y="7123142"/>
            <a:ext cx="1129813" cy="443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9176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3817600" cy="979714"/>
          </a:xfrm>
          <a:prstGeom prst="rect">
            <a:avLst/>
          </a:prstGeom>
          <a:solidFill>
            <a:srgbClr val="080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solidFill>
                  <a:schemeClr val="bg1"/>
                </a:solidFill>
                <a:latin typeface="+mj-lt"/>
              </a:rPr>
              <a:t>Key Discoveries – </a:t>
            </a:r>
            <a:r>
              <a:rPr lang="en-US" dirty="0" smtClean="0">
                <a:solidFill>
                  <a:schemeClr val="bg1"/>
                </a:solidFill>
                <a:latin typeface="+mj-lt"/>
              </a:rPr>
              <a:t>Weak Passwords</a:t>
            </a:r>
            <a:endParaRPr lang="en-US" dirty="0">
              <a:solidFill>
                <a:schemeClr val="bg1"/>
              </a:solidFill>
              <a:latin typeface="+mj-lt"/>
            </a:endParaRPr>
          </a:p>
        </p:txBody>
      </p:sp>
      <p:graphicFrame>
        <p:nvGraphicFramePr>
          <p:cNvPr id="36" name="Chart 35"/>
          <p:cNvGraphicFramePr/>
          <p:nvPr>
            <p:extLst>
              <p:ext uri="{D42A27DB-BD31-4B8C-83A1-F6EECF244321}">
                <p14:modId xmlns:p14="http://schemas.microsoft.com/office/powerpoint/2010/main" val="3749132402"/>
              </p:ext>
            </p:extLst>
          </p:nvPr>
        </p:nvGraphicFramePr>
        <p:xfrm>
          <a:off x="8848707" y="1203770"/>
          <a:ext cx="4540698" cy="5877688"/>
        </p:xfrm>
        <a:graphic>
          <a:graphicData uri="http://schemas.openxmlformats.org/drawingml/2006/chart">
            <c:chart xmlns:c="http://schemas.openxmlformats.org/drawingml/2006/chart" xmlns:r="http://schemas.openxmlformats.org/officeDocument/2006/relationships" r:id="rId2"/>
          </a:graphicData>
        </a:graphic>
      </p:graphicFrame>
      <p:sp>
        <p:nvSpPr>
          <p:cNvPr id="33" name="TextBox 32"/>
          <p:cNvSpPr txBox="1"/>
          <p:nvPr/>
        </p:nvSpPr>
        <p:spPr>
          <a:xfrm>
            <a:off x="9624009" y="7305515"/>
            <a:ext cx="4021494" cy="261610"/>
          </a:xfrm>
          <a:prstGeom prst="rect">
            <a:avLst/>
          </a:prstGeom>
          <a:noFill/>
        </p:spPr>
        <p:txBody>
          <a:bodyPr wrap="square" rtlCol="0">
            <a:spAutoFit/>
          </a:bodyPr>
          <a:lstStyle/>
          <a:p>
            <a:pPr algn="r"/>
            <a:r>
              <a:rPr lang="en-US" sz="1100" dirty="0">
                <a:solidFill>
                  <a:srgbClr val="1C75BC"/>
                </a:solidFill>
                <a:latin typeface="+mj-lt"/>
              </a:rPr>
              <a:t>www.stealthbits.com</a:t>
            </a:r>
            <a:r>
              <a:rPr lang="en-US" sz="1100" dirty="0">
                <a:latin typeface="+mj-lt"/>
              </a:rPr>
              <a:t> | Credential and Data Security Assessment</a:t>
            </a:r>
          </a:p>
        </p:txBody>
      </p:sp>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072" y="7015364"/>
            <a:ext cx="1614197" cy="551761"/>
          </a:xfrm>
          <a:prstGeom prst="rect">
            <a:avLst/>
          </a:prstGeom>
        </p:spPr>
      </p:pic>
      <p:pic>
        <p:nvPicPr>
          <p:cNvPr id="38" name="Picture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211" y="196254"/>
            <a:ext cx="587205" cy="587205"/>
          </a:xfrm>
          <a:prstGeom prst="rect">
            <a:avLst/>
          </a:prstGeom>
        </p:spPr>
      </p:pic>
      <p:sp>
        <p:nvSpPr>
          <p:cNvPr id="39" name="TextBox 38"/>
          <p:cNvSpPr txBox="1"/>
          <p:nvPr/>
        </p:nvSpPr>
        <p:spPr>
          <a:xfrm>
            <a:off x="256072" y="1366049"/>
            <a:ext cx="8274742" cy="3539430"/>
          </a:xfrm>
          <a:prstGeom prst="rect">
            <a:avLst/>
          </a:prstGeom>
          <a:noFill/>
        </p:spPr>
        <p:txBody>
          <a:bodyPr wrap="square" rtlCol="0">
            <a:spAutoFit/>
          </a:bodyPr>
          <a:lstStyle/>
          <a:p>
            <a:pPr marL="285750" indent="-285750">
              <a:buClr>
                <a:schemeClr val="tx1"/>
              </a:buClr>
              <a:buFont typeface="Arial" panose="020B0604020202020204" pitchFamily="34" charset="0"/>
              <a:buChar char="•"/>
            </a:pPr>
            <a:r>
              <a:rPr lang="en-US" sz="2800" b="1" dirty="0">
                <a:solidFill>
                  <a:srgbClr val="1C75BC"/>
                </a:solidFill>
              </a:rPr>
              <a:t>944 </a:t>
            </a:r>
            <a:r>
              <a:rPr lang="en-US" sz="2800" dirty="0"/>
              <a:t>users with weak passwords (</a:t>
            </a:r>
            <a:r>
              <a:rPr lang="en-US" sz="2800" dirty="0">
                <a:solidFill>
                  <a:srgbClr val="1C75BC"/>
                </a:solidFill>
              </a:rPr>
              <a:t>12.18%</a:t>
            </a:r>
            <a:r>
              <a:rPr lang="en-US" sz="2800" dirty="0"/>
              <a:t>)</a:t>
            </a:r>
            <a:r>
              <a:rPr lang="en-US" sz="2800" dirty="0">
                <a:solidFill>
                  <a:srgbClr val="1C75BC"/>
                </a:solidFill>
              </a:rPr>
              <a:t> </a:t>
            </a:r>
            <a:endParaRPr lang="en-US" sz="2800" dirty="0"/>
          </a:p>
          <a:p>
            <a:pPr marL="285750" indent="-285750">
              <a:buClr>
                <a:schemeClr val="tx1"/>
              </a:buClr>
              <a:buFont typeface="Arial" panose="020B0604020202020204" pitchFamily="34" charset="0"/>
              <a:buChar char="•"/>
            </a:pPr>
            <a:r>
              <a:rPr lang="en-US" sz="2800" b="1" dirty="0">
                <a:solidFill>
                  <a:srgbClr val="1C75BC"/>
                </a:solidFill>
              </a:rPr>
              <a:t>312 </a:t>
            </a:r>
            <a:r>
              <a:rPr lang="en-US" sz="2800" dirty="0"/>
              <a:t>users with weak historical passwords </a:t>
            </a:r>
            <a:r>
              <a:rPr lang="en-US" sz="2800" dirty="0" smtClean="0"/>
              <a:t>(</a:t>
            </a:r>
            <a:r>
              <a:rPr lang="en-US" sz="2800" dirty="0" smtClean="0">
                <a:solidFill>
                  <a:srgbClr val="1C75BC"/>
                </a:solidFill>
              </a:rPr>
              <a:t>4.02%</a:t>
            </a:r>
            <a:r>
              <a:rPr lang="en-US" sz="2800" dirty="0" smtClean="0"/>
              <a:t>)</a:t>
            </a:r>
            <a:endParaRPr lang="en-US" sz="2800" dirty="0"/>
          </a:p>
          <a:p>
            <a:pPr marL="285750" indent="-285750">
              <a:buClr>
                <a:schemeClr val="tx1"/>
              </a:buClr>
              <a:buFont typeface="Arial" panose="020B0604020202020204" pitchFamily="34" charset="0"/>
              <a:buChar char="•"/>
            </a:pPr>
            <a:r>
              <a:rPr lang="en-US" sz="2800" b="1" dirty="0">
                <a:solidFill>
                  <a:srgbClr val="1C75BC"/>
                </a:solidFill>
              </a:rPr>
              <a:t>594 </a:t>
            </a:r>
            <a:r>
              <a:rPr lang="en-US" sz="2800" dirty="0"/>
              <a:t>instances of password re-use (</a:t>
            </a:r>
            <a:r>
              <a:rPr lang="en-US" sz="2800" dirty="0">
                <a:solidFill>
                  <a:srgbClr val="1C75BC"/>
                </a:solidFill>
              </a:rPr>
              <a:t>7.66%</a:t>
            </a:r>
            <a:r>
              <a:rPr lang="en-US" sz="2800" dirty="0"/>
              <a:t>)</a:t>
            </a:r>
          </a:p>
          <a:p>
            <a:pPr marL="285750" indent="-285750">
              <a:buClr>
                <a:schemeClr val="tx1"/>
              </a:buClr>
              <a:buFont typeface="Arial" panose="020B0604020202020204" pitchFamily="34" charset="0"/>
              <a:buChar char="•"/>
            </a:pPr>
            <a:r>
              <a:rPr lang="en-US" sz="2800" b="1" dirty="0">
                <a:solidFill>
                  <a:srgbClr val="1C75BC"/>
                </a:solidFill>
              </a:rPr>
              <a:t>304 </a:t>
            </a:r>
            <a:r>
              <a:rPr lang="en-US" sz="2800" dirty="0"/>
              <a:t>passwords never expire (</a:t>
            </a:r>
            <a:r>
              <a:rPr lang="en-US" sz="2800" dirty="0">
                <a:solidFill>
                  <a:srgbClr val="1C75BC"/>
                </a:solidFill>
              </a:rPr>
              <a:t>3.92 %</a:t>
            </a:r>
            <a:r>
              <a:rPr lang="en-US" sz="2800" dirty="0"/>
              <a:t>)</a:t>
            </a:r>
          </a:p>
          <a:p>
            <a:pPr marL="285750" indent="-285750">
              <a:buClr>
                <a:schemeClr val="tx1"/>
              </a:buClr>
              <a:buFont typeface="Arial" panose="020B0604020202020204" pitchFamily="34" charset="0"/>
              <a:buChar char="•"/>
            </a:pPr>
            <a:r>
              <a:rPr lang="en-US" sz="2800" b="1" dirty="0">
                <a:solidFill>
                  <a:srgbClr val="1C75BC"/>
                </a:solidFill>
              </a:rPr>
              <a:t>7257 </a:t>
            </a:r>
            <a:r>
              <a:rPr lang="en-US" sz="2800" dirty="0"/>
              <a:t>passwords are stored with weak or reversible encryption (</a:t>
            </a:r>
            <a:r>
              <a:rPr lang="en-US" sz="2800" dirty="0">
                <a:solidFill>
                  <a:srgbClr val="1C75BC"/>
                </a:solidFill>
              </a:rPr>
              <a:t>93.64%</a:t>
            </a:r>
            <a:r>
              <a:rPr lang="en-US" sz="2800" dirty="0"/>
              <a:t>)</a:t>
            </a:r>
          </a:p>
          <a:p>
            <a:pPr marL="285750" indent="-285750">
              <a:buClr>
                <a:schemeClr val="tx1"/>
              </a:buClr>
              <a:buFont typeface="Arial" panose="020B0604020202020204" pitchFamily="34" charset="0"/>
              <a:buChar char="•"/>
            </a:pPr>
            <a:r>
              <a:rPr lang="en-US" sz="2800" b="1" dirty="0" smtClean="0">
                <a:solidFill>
                  <a:srgbClr val="1C75BC"/>
                </a:solidFill>
              </a:rPr>
              <a:t>2 </a:t>
            </a:r>
            <a:r>
              <a:rPr lang="en-US" sz="2800" dirty="0"/>
              <a:t>plaintext passwords found in Group Policy </a:t>
            </a:r>
            <a:r>
              <a:rPr lang="en-US" sz="2800" dirty="0" smtClean="0"/>
              <a:t>Preferences</a:t>
            </a:r>
            <a:endParaRPr lang="en-US" sz="2800" dirty="0"/>
          </a:p>
        </p:txBody>
      </p:sp>
      <p:cxnSp>
        <p:nvCxnSpPr>
          <p:cNvPr id="8" name="Straight Connector 7"/>
          <p:cNvCxnSpPr/>
          <p:nvPr/>
        </p:nvCxnSpPr>
        <p:spPr>
          <a:xfrm flipH="1">
            <a:off x="1947672" y="7093496"/>
            <a:ext cx="0" cy="5051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2" descr="Acceliri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26343" y="7123142"/>
            <a:ext cx="1129813" cy="443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30285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3817600" cy="979714"/>
          </a:xfrm>
          <a:prstGeom prst="rect">
            <a:avLst/>
          </a:prstGeom>
          <a:solidFill>
            <a:srgbClr val="080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solidFill>
                  <a:schemeClr val="bg1"/>
                </a:solidFill>
                <a:latin typeface="+mj-lt"/>
              </a:rPr>
              <a:t>Key Discoveries – Critical Active Directory Rights</a:t>
            </a:r>
          </a:p>
        </p:txBody>
      </p:sp>
      <p:sp>
        <p:nvSpPr>
          <p:cNvPr id="32" name="TextBox 31"/>
          <p:cNvSpPr txBox="1"/>
          <p:nvPr/>
        </p:nvSpPr>
        <p:spPr>
          <a:xfrm>
            <a:off x="9624009" y="7305515"/>
            <a:ext cx="4021494" cy="261610"/>
          </a:xfrm>
          <a:prstGeom prst="rect">
            <a:avLst/>
          </a:prstGeom>
          <a:noFill/>
        </p:spPr>
        <p:txBody>
          <a:bodyPr wrap="square" rtlCol="0">
            <a:spAutoFit/>
          </a:bodyPr>
          <a:lstStyle/>
          <a:p>
            <a:pPr algn="r"/>
            <a:r>
              <a:rPr lang="en-US" sz="1100" dirty="0">
                <a:solidFill>
                  <a:srgbClr val="1C75BC"/>
                </a:solidFill>
                <a:latin typeface="+mj-lt"/>
              </a:rPr>
              <a:t>www.stealthbits.com</a:t>
            </a:r>
            <a:r>
              <a:rPr lang="en-US" sz="1100" dirty="0">
                <a:latin typeface="+mj-lt"/>
              </a:rPr>
              <a:t> | Credential and Data Security Assessment</a:t>
            </a:r>
          </a:p>
        </p:txBody>
      </p:sp>
      <p:pic>
        <p:nvPicPr>
          <p:cNvPr id="46" name="Picture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072" y="7015364"/>
            <a:ext cx="1614197" cy="551761"/>
          </a:xfrm>
          <a:prstGeom prst="rect">
            <a:avLst/>
          </a:prstGeom>
        </p:spPr>
      </p:pic>
      <p:pic>
        <p:nvPicPr>
          <p:cNvPr id="47" name="Picture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211" y="196254"/>
            <a:ext cx="587205" cy="587205"/>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960971360"/>
              </p:ext>
            </p:extLst>
          </p:nvPr>
        </p:nvGraphicFramePr>
        <p:xfrm>
          <a:off x="256072" y="1717964"/>
          <a:ext cx="13212501" cy="5368785"/>
        </p:xfrm>
        <a:graphic>
          <a:graphicData uri="http://schemas.openxmlformats.org/drawingml/2006/table">
            <a:tbl>
              <a:tblPr firstRow="1" bandRow="1">
                <a:tableStyleId>{2D5ABB26-0587-4C30-8999-92F81FD0307C}</a:tableStyleId>
              </a:tblPr>
              <a:tblGrid>
                <a:gridCol w="4404167">
                  <a:extLst>
                    <a:ext uri="{9D8B030D-6E8A-4147-A177-3AD203B41FA5}">
                      <a16:colId xmlns:a16="http://schemas.microsoft.com/office/drawing/2014/main" val="180549789"/>
                    </a:ext>
                  </a:extLst>
                </a:gridCol>
                <a:gridCol w="4404167">
                  <a:extLst>
                    <a:ext uri="{9D8B030D-6E8A-4147-A177-3AD203B41FA5}">
                      <a16:colId xmlns:a16="http://schemas.microsoft.com/office/drawing/2014/main" val="2182547503"/>
                    </a:ext>
                  </a:extLst>
                </a:gridCol>
                <a:gridCol w="4404167">
                  <a:extLst>
                    <a:ext uri="{9D8B030D-6E8A-4147-A177-3AD203B41FA5}">
                      <a16:colId xmlns:a16="http://schemas.microsoft.com/office/drawing/2014/main" val="2309537913"/>
                    </a:ext>
                  </a:extLst>
                </a:gridCol>
              </a:tblGrid>
              <a:tr h="4100490">
                <a:tc>
                  <a:txBody>
                    <a:bodyPr/>
                    <a:lstStyle/>
                    <a:p>
                      <a:pPr algn="ctr"/>
                      <a:r>
                        <a:rPr lang="en-US" sz="6600" b="1" dirty="0">
                          <a:solidFill>
                            <a:srgbClr val="1C75BC"/>
                          </a:solidFill>
                        </a:rPr>
                        <a:t>66</a:t>
                      </a:r>
                    </a:p>
                  </a:txBody>
                  <a:tcPr marL="137160" marR="137160" marT="137160" marB="13716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6600" b="1" dirty="0">
                          <a:solidFill>
                            <a:srgbClr val="1C75BC"/>
                          </a:solidFill>
                        </a:rPr>
                        <a:t>3</a:t>
                      </a:r>
                    </a:p>
                  </a:txBody>
                  <a:tcPr marL="137160" marR="137160" marT="137160" marB="13716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6600" b="1" dirty="0">
                          <a:solidFill>
                            <a:srgbClr val="1C75BC"/>
                          </a:solidFill>
                        </a:rPr>
                        <a:t>66</a:t>
                      </a:r>
                    </a:p>
                  </a:txBody>
                  <a:tcPr marL="137160" marR="137160" marT="137160" marB="13716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22158278"/>
                  </a:ext>
                </a:extLst>
              </a:tr>
              <a:tr h="1268295">
                <a:tc>
                  <a:txBody>
                    <a:bodyPr/>
                    <a:lstStyle/>
                    <a:p>
                      <a:pPr algn="ctr"/>
                      <a:r>
                        <a:rPr lang="en-US" sz="2400" b="0" i="1" dirty="0"/>
                        <a:t>Reset Passwords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b="0" i="1" dirty="0"/>
                        <a:t>Replicate Password Data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b="0" i="1" dirty="0"/>
                        <a:t>Change</a:t>
                      </a:r>
                      <a:r>
                        <a:rPr lang="en-US" sz="2400" b="0" i="1" baseline="0" dirty="0"/>
                        <a:t> Group Membership</a:t>
                      </a:r>
                      <a:endParaRPr lang="en-US" sz="2400" b="0" i="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39384648"/>
                  </a:ext>
                </a:extLst>
              </a:tr>
            </a:tbl>
          </a:graphicData>
        </a:graphic>
      </p:graphicFrame>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3459" y="2787743"/>
            <a:ext cx="1537727" cy="1537727"/>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87183" y="2921182"/>
            <a:ext cx="1270849" cy="1270849"/>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33174" y="2787743"/>
            <a:ext cx="1537727" cy="1537727"/>
          </a:xfrm>
          <a:prstGeom prst="rect">
            <a:avLst/>
          </a:prstGeom>
        </p:spPr>
      </p:pic>
      <p:sp>
        <p:nvSpPr>
          <p:cNvPr id="8" name="Rectangle 7"/>
          <p:cNvSpPr/>
          <p:nvPr/>
        </p:nvSpPr>
        <p:spPr>
          <a:xfrm>
            <a:off x="2640964" y="1554943"/>
            <a:ext cx="8535671" cy="523220"/>
          </a:xfrm>
          <a:prstGeom prst="rect">
            <a:avLst/>
          </a:prstGeom>
        </p:spPr>
        <p:txBody>
          <a:bodyPr wrap="none">
            <a:spAutoFit/>
          </a:bodyPr>
          <a:lstStyle/>
          <a:p>
            <a:pPr algn="ctr">
              <a:buClr>
                <a:schemeClr val="tx1"/>
              </a:buClr>
            </a:pPr>
            <a:r>
              <a:rPr lang="en-US" sz="2800" i="1" dirty="0">
                <a:solidFill>
                  <a:schemeClr val="accent2"/>
                </a:solidFill>
              </a:rPr>
              <a:t>Non-administrators that can perform sensitive AD actions</a:t>
            </a:r>
          </a:p>
        </p:txBody>
      </p:sp>
      <p:cxnSp>
        <p:nvCxnSpPr>
          <p:cNvPr id="11" name="Straight Connector 10"/>
          <p:cNvCxnSpPr/>
          <p:nvPr/>
        </p:nvCxnSpPr>
        <p:spPr>
          <a:xfrm flipH="1">
            <a:off x="1947672" y="7093496"/>
            <a:ext cx="0" cy="5051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2" descr="Acceliri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26343" y="7123142"/>
            <a:ext cx="1129813" cy="443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445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6867</TotalTime>
  <Words>756</Words>
  <Application>Microsoft Office PowerPoint</Application>
  <PresentationFormat>Custom</PresentationFormat>
  <Paragraphs>129</Paragraphs>
  <Slides>15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STEALTHbits CDSA Presentation - Example</dc:title>
  <dc:creator>STEALTHbits Technologies, Inc.</dc:creator>
  <cp:keywords>CDSA</cp:keywords>
  <cp:lastModifiedBy>Brian Goodman</cp:lastModifiedBy>
  <cp:revision>197</cp:revision>
  <dcterms:created xsi:type="dcterms:W3CDTF">2018-04-25T20:22:27Z</dcterms:created>
  <dcterms:modified xsi:type="dcterms:W3CDTF">2019-02-07T21:59:43Z</dcterms:modified>
</cp:coreProperties>
</file>