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46E8-2984-46FE-8FA8-CC971201310F}" type="datetimeFigureOut">
              <a:rPr lang="en-US" smtClean="0"/>
              <a:pPr/>
              <a:t>03-Feb-19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5A6D-7A5A-450C-8954-FAC84912C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46E8-2984-46FE-8FA8-CC971201310F}" type="datetimeFigureOut">
              <a:rPr lang="en-US" smtClean="0"/>
              <a:pPr/>
              <a:t>03-Feb-19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5A6D-7A5A-450C-8954-FAC84912C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46E8-2984-46FE-8FA8-CC971201310F}" type="datetimeFigureOut">
              <a:rPr lang="en-US" smtClean="0"/>
              <a:pPr/>
              <a:t>03-Feb-19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5A6D-7A5A-450C-8954-FAC84912C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46E8-2984-46FE-8FA8-CC971201310F}" type="datetimeFigureOut">
              <a:rPr lang="en-US" smtClean="0"/>
              <a:pPr/>
              <a:t>03-Feb-19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5A6D-7A5A-450C-8954-FAC84912C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46E8-2984-46FE-8FA8-CC971201310F}" type="datetimeFigureOut">
              <a:rPr lang="en-US" smtClean="0"/>
              <a:pPr/>
              <a:t>03-Feb-19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5A6D-7A5A-450C-8954-FAC84912C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46E8-2984-46FE-8FA8-CC971201310F}" type="datetimeFigureOut">
              <a:rPr lang="en-US" smtClean="0"/>
              <a:pPr/>
              <a:t>03-Feb-19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5A6D-7A5A-450C-8954-FAC84912C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46E8-2984-46FE-8FA8-CC971201310F}" type="datetimeFigureOut">
              <a:rPr lang="en-US" smtClean="0"/>
              <a:pPr/>
              <a:t>03-Feb-19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5A6D-7A5A-450C-8954-FAC84912C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46E8-2984-46FE-8FA8-CC971201310F}" type="datetimeFigureOut">
              <a:rPr lang="en-US" smtClean="0"/>
              <a:pPr/>
              <a:t>03-Feb-19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5A6D-7A5A-450C-8954-FAC84912C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46E8-2984-46FE-8FA8-CC971201310F}" type="datetimeFigureOut">
              <a:rPr lang="en-US" smtClean="0"/>
              <a:pPr/>
              <a:t>03-Feb-19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5A6D-7A5A-450C-8954-FAC84912C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46E8-2984-46FE-8FA8-CC971201310F}" type="datetimeFigureOut">
              <a:rPr lang="en-US" smtClean="0"/>
              <a:pPr/>
              <a:t>03-Feb-19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5A6D-7A5A-450C-8954-FAC84912C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46E8-2984-46FE-8FA8-CC971201310F}" type="datetimeFigureOut">
              <a:rPr lang="en-US" smtClean="0"/>
              <a:pPr/>
              <a:t>03-Feb-19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5A6D-7A5A-450C-8954-FAC84912C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946E8-2984-46FE-8FA8-CC971201310F}" type="datetimeFigureOut">
              <a:rPr lang="en-US" smtClean="0"/>
              <a:pPr/>
              <a:t>03-Feb-19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D5A6D-7A5A-450C-8954-FAC84912C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KERALA CLINICAL ESTABLISHMENTS 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(REGISTRATION &amp; REGULATION)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ACT, 2018</a:t>
            </a:r>
            <a:endParaRPr lang="en-US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Dr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Binoj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George Mathew</a:t>
            </a:r>
          </a:p>
          <a:p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Superintendent in charge,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Taluk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Hospital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Pudukad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Joint Secretary, KGMOA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Thrissur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STATE COUNCIL FOR CLINICAL ESTABLISHMENTS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(j) Government nominees,—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one representative from welfare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organizations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patients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the State;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ii) an Officer not below the rank of Additional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Law Secretary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Government, Law Department;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iii) an officer not below the rank of Additional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Secretary 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Government, Finance Department;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iv) one representative of Indian Medical Association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Kerala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Unit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STATE COUNCIL FOR CLINICAL ESTABLISHMENTS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v) one representative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Ayurveda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Medical Association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India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Kerala Unit;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vi) one representative of Indian Dental Association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Kerala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Unit;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vii) one representative of the Association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Homoeopathy Doctors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Kerala;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viii) one representative of Medical Laboratory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Owner’s Association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Kerala;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ix) one representative of the Association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Physiotherapists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Kerala;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k) Secretary of the Council.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Functions of the Council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(a)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determine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within a period of two years from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commencement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this Act, the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first set of standards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ensuring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proper healthcare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the clinical establishments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classify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categorize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clinical establishments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to recommend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Government to prescribe the standards 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each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category;</a:t>
            </a: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compile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 publish State Register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  Establishments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such manner as may be prescribed;</a:t>
            </a: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appoint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panel of assessors for inspection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assessment 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clinical establishments in such manner as may be prescribed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Functions of the Council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(e) </a:t>
            </a:r>
            <a:r>
              <a:rPr lang="en-US" sz="3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conduct periodic inspection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of clinical establishments for ensuring the to be maintained in such manner as may be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prescribed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(f) </a:t>
            </a:r>
            <a:r>
              <a:rPr lang="en-US" sz="3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recommend to the Government any modification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required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rules in accordance with the changes in technology or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social conditions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(g</a:t>
            </a:r>
            <a:r>
              <a:rPr lang="en-US" sz="3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notify data and information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which are to be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mandatorily provided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by clinical establishments including their periodicity;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analyze the data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and make results available in the public domain in such manner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as may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be prescribed;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Functions of the Council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(h)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send periodic returns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updating the National Register as required by the Central Government or the National Council constituted under the Clinical Establishments (Registration and Regulation) Act, 2010 (Central Act 23 of 2010);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direct the cancellation of registration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such clinical establishments where there is imminent danger to public health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thehealth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safety of patients and staff; and</a:t>
            </a: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(j) perform such other functions as may be assigned to 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Government from time to time.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Functions of the Council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Council shall recommend to the Government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prescribe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registration and other fees, as it deems fit from time to time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(3) Any dispute as to whether an establishment is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establishment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not shall be referred to the State Council and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State Council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after giving the interested parties a reasonable opportunity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adduce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evidence and of being heard, decide such disputes.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Secretary and other employees of the Council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Government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shall appoint an officer not below the rank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Deputy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Director of Health Department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to be the Secretary of the Council.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(2) The Council may, with the permission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Government, employ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such employees as are necessary for its proper functioning.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Executive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Committee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Secretary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ealth and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amily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elfare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epartment, who shall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the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Chairperson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(ii)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Secretary,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Ayush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Department, who shall 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Vice-  Chairperson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(iii) Director of Health Services;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(iv) Director of Medical Education;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(v) Director of Indian Systems of Medicine;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(vi) Director of Homoeopathy Department;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(vii) Director of Public Health Laboratory;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(viii) one representative of the welfare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organization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patients, nominated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the Government; and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(ix)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Secretary of the Council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who shall be the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Convenor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REGISTER OF CLINICAL ESTABLISHMENTS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The Council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shall compile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maintain and publish a register to be known as the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State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Register of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Clinical Establishments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such form containing such particulars 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may be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prescribed.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(2) The Secretary of the Council shall be responsible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compiling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updating the State Register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Clinical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Establishments.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Authority for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registration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(a)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District Collector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ex-officio—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Chairperson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(b)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District Medical Officer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(Health),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ex-officio—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Vice-Chairperson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(c) an officer not below the rank of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Assistant Director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Health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Family Welfare Department nominated by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Government who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shall be the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Convenor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the Authority;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(d) a Medical Officer of the Indian Systems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Medicine nominated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the Government;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(e) a Medical Officer of Homoeopathic System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Medicine nominated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the Government;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(f) one member whose tenure shall be three years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nominated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the District Collector from a professional association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health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sector.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Purpose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AN</a:t>
            </a:r>
          </a:p>
          <a:p>
            <a:pPr algn="ctr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ACT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provide for the registration and regulation of clinical 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establishments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rendering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services 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recognized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systems of medicine in the State</a:t>
            </a:r>
          </a:p>
          <a:p>
            <a:pPr algn="ctr"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and for matters connected therewith or incidental thereto.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Functions of the Authority</a:t>
            </a:r>
            <a:endParaRPr lang="en-US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grant, renew, suspend or cancel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registration of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establishment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(b) ensure compliance of the provisions of the Act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rules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made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under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(c) cancel the registration of such clinical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establishment where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there is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imminent danger to public health and the health and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safety of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patients and staff;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(d) prepare and submit reports periodically of such nature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directed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the Council;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(e) perform such other functions as may be prescribed.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Conditions for registration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(a) shall have the standards according to the category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establishment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(b) the medical and paramedical staff shall have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minimum qualifications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fixed by the authorities concerned and advertised by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Council;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(c) undertake to mandatorily comply with the orders issued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Council from time to time, in such form as may be prescribed;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(d) undertake to furnish such information to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State Government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as notified;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(e) maintain standards of safety, infection control and method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treatments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maintaining standards, as may be notified.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(f) such other conditions as may be prescribed.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Registration of clinical establishments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(1) All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establishments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Kerala shall be registered with the Authority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concerned under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provisions of this Act and the rules made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under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(2) No person shall run a clinical establishment unless it has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been duly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registered in accordance with the provisions of this Act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rules made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thereunder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(3) All clinical establishments functioning at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commencement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this Act shall be granted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provisional registration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by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Authority concerned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(4) All clinical establishments having provisional registration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shall acquire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standards for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permanent registration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the category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within such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period as may be prescribed.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Registration of clinical establishments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(5) All clinical establishments which come into existence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commencement of this Act shall apply for permanent registration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Authority within such period as may be prescribed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6) Where a clinical establishment is offering services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 medical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category, such clinical establishment shall apply 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separate provisional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permanent registration for each category under this Act: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Provided that a laboratory or a diagnostic centre which is a part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clinical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establishment need not be registered separately.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Application for provisional registration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Every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establishment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functioning on the date of commencement of this Act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shall apply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provisional registration in such form along with such fee, 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may be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prescribed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(2) All clinical establishments, whether registered or not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 any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existing law requiring registration of such establishments, shall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apply for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registration as referred to in sub-section (1).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(3) The Authority shall,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within forty five days of the date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 receipt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 the application, grant to the applicant a certificate of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provisional registration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such form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containing such particulars as may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prescribed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if the registration is not granted or declined within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period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 shall be deemed to have been granted.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(4)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If it is found that provisional registration granted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under sub-section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(3) was given not in accordance with law,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disciplinary proceedings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may be initiated against the officer responsible for granting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 not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declining the registration within the said period.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Validity of provisional registration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Provisional registration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shall be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valid for a period of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two years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from the date of issuance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certificate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registration.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Application for permanent registration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Every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clinical establishment having provisional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registration shall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apply for permanent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registration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sixty days prior to the date of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expiry of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provisional registration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(3) The Authority shall, ensure that the details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establishments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that have applied for registration are caused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published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in the manner as may be prescribed,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within a period of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seven days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from the date of receipt of application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(4) The Authority shall, before granting permanent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registration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inspect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cause to be inspected the clinical establishment.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Application for permanent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Authority shall,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within sixty days of the date of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receipt of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application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grant to the applicant a certificate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permanent registration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Where the Authority is of the opinion that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establishment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has not acquired the standard notified and has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submitted incomplete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information or if relevant documents are not provided, 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shall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inform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applicant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its intention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disallow permanent registration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reasons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the same.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Application for permanent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applicant shall,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within thirty days from the date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 communication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received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under sub-section (7) respond to the Authority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produce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evidence to the effect that the standards have been acquired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documents have been submitted and the Authority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may, 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examination of the evidence and after a re-examination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evidence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the assessors, if required, either grant or decline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application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registration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Where the Authority decides to decline the application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permanent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registration, the reason for the same shall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communicated to the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applicant within thirty days of the date of such decision.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Application for permanent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Clinical establishments having received accreditation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certification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from the 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National Accreditation Board for Hospitals 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 National 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Accreditation Board for Laboratories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any other body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approved for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this purpose by Government shall be 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granted permanent 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registration without 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inspection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as provided in sub-section (4) and such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establishments need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not be subjected to inspection by the assessors of the Council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till such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time the accreditation or certification, as the case may be, remains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valid: 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that where the accreditation or certification be cancelled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has expired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the Authority shall cause the clinical establishments to 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inspected within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period of thirty days from the date of such cancellation or expiry.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“clinical establishment” means,—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hospital, maternity home, nursing home,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clinic, sanatorium 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 institution, by whatever name called,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offers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services, facilities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with or without beds requiring treatment, diagnosis, or care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for illness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injury, deformity, abnormality, dental care, pregnancy or infertility 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any recognized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system of medicine established and administered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maintained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any person or body of persons, whether incorporated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not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Validity of permanent registration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Permanent registration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shall be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valid for a period of three years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following which it may 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renewed prior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expiry on payment of such fees as may be prescribed.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Renewal of permanent registration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Application for renewal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permanent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registration shall be made 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sixty days prior to the expiry of 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validity 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 the certificate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permanent registration and in case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application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renewal is made after the expiry of such date,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Authority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may allow such application on payment of such enhanced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fees as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may be prescribed.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Certificate of registration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1) The Authority shall issue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certificate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provisional or permanent registration, as the case may be,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such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form and containing such particulars as may be prescribed.</a:t>
            </a: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(2) The provisional or permanent registration certificate shall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displayed 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a conspicuous place in the clinical establishment.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Cancellation of registration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(a) the conditions of the registration are not complied with; or</a:t>
            </a: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(b) the clinical establishment has knowingly or negligently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carried out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 act that is harmful to the health of the person seeking care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clinical establishment,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PENALTIES</a:t>
            </a:r>
            <a:endParaRPr lang="en-US" sz="7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Penalty for contravention of the provisions of the Act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Council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 this section, and the Authority under other sections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Act, as the case may be, shall have power to adjudicate upon,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enquire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penalty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penalty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not provided elsewhere, be liable for the first contravention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monetary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penalty which may extend to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ten thousand rupees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the second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contravention a monetary penalty which may extend to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fifty thousand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rupees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for any subsequent contravention to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monetary penalty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which may extend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upto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five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lakh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rupees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Penalty for contravention of the provisions of the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Provided if the Council determines, after notice to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establishment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conducting enquiry that the offence is of such serious nature 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attract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provisions of this section, in addition to the penalty,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Council may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order the closure of the establishment.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Penalty for non-registration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Whoever carries on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establishment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without registration shall, for the first contravention, 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liable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monetary penalty which may extend to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fifty thousand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rupees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second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contravention to a monetary penalty which may extend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lakh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rupees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any subsequent contravention to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monetary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penalty which may extend to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five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lakh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rupees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Penalty for non-registration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continuing contravention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monetary penalty of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ten thousand rupees for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every additional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clinical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establishment functions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without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registration subject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a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maximum of five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lakh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rupees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Penalty for non-registration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(2) For the purpose of adjudging an offence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contravention under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sub-section (1), and for imposing any monetary penalty,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Authority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shall conduct an inquiry in the prescribed manner after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giving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person concerned a reasonable opportunity of being heard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(3) While holding an inquiry, the Authority shall have power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summon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enforce the attendance of any person acquainted with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facts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the circumstances of the case to give evidence or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produce any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document which in the opinion of the Authority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place established as an independent entity or part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 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establishment referred to in sub-clause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algn="just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connection with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the diagnosis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or treatment of diseases where pathological,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bacteriological, genetic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radiological, chemical, biological investigation or other diagnostic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or investigative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services with the aid of laboratory or other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medical equipment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are usually carried on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established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administered 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maintained by any person or body of persons, whether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incorporated 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not,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Penalty for non-registration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(4) While determining the quantum of monetary penalty,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Authority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shall take into account the category, the size and the type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clinical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establishment and also the local conditions of the area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which the clinical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establishment is situated.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(5) Any person aggrieved by the decision of the Authority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may prefer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appeal to the Appellate Authority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within a period of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forty-five days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from the date of the said decision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6) Every appeal under sub-section (5) shall be made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such form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be accompanied by such fees as may be prescribed.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Disobedience of order, obstruction and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refusal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of information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Whoever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wilfully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disobeys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any direction lawfully given by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Authority,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Council or any person empowered under this Act to give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such direction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or obstructs any person or the Authority or the Council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discharge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any function which such person or the Authority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Council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required or empowered under this Act to discharge, shall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liable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a monetary penalty which may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extend to one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lakh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rupees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Whoever being required by or under this Act to supply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any information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wilfully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withholds such information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gives information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which 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knows to be false or which he does not believe to be true, shall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liable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a monetary penalty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which may extend to one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lakh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rupees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Penalty for minor deficiencies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Whoever contravenes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any provision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this Act or any rule made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under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resulting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deficiencies that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 not pose any imminent danger to the health and safety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any patient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can be rectified within a reasonable time, shall be liable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monetary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penalty which may extend to ten thousand rupees.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Contravention by companies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a contravention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 this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 has been committed by a company, every person who 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time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such contravention, was in charge of, and was responsible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company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the conduct of the business of the company, as well 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company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shall be deemed to be guilty of the contravention and shall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liable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be proceeded against and punished accordingly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Offences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Government Departments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offence under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Act has been committed by any clinical establishment under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control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 Government,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officer responsible for that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clinical establishment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shall be deemed to be guilty of the offence and shall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liable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be proceeded against and punished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accordingly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Provided that nothing contained in this section shall render such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officer liable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any punishment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if he proves that the offence was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committed without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his knowledge or that he has exercised all due diligence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prevent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commission of such offence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Appellate Authority</a:t>
            </a:r>
            <a:endParaRPr lang="en-US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(a) Secretary, Health and Family Welfare Department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ex-officio)—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Chairperson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(b) Additional Law Secretary, Law Department,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(ex-officio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)—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Member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(c) Director of Medical Education,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(ex-officio)—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Member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Appeal</a:t>
            </a:r>
            <a:endParaRPr lang="en-US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(2) Any person, aggrieved by an order of the Authority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refusing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grant or renew a certificate of registration or cancelling or revising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certificate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registration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 sub-section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(1) of section 27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sub-section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(1) of section 28 and section 29 may prefer an appeal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Appellate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Authority in the manner as may be prescribed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within forty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five days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such a decision.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(3) Every appeal under sub-section (2) shall be made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such form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be accompanied by such fees as may be prescribed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Appeal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(4) Every appeal under sub-section (2) shall be disposed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Appellate Authority, after giving the appellant a reasonable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opportunity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being heard,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within sixty days from the date of filing the appeal.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Revision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Any person aggrieved by the order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Appellate Authority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may prefer revision before the 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High Court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within sixty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days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date of order of the Appellate Authority.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INSPECTION OF CLINICAL ESTABLISHMENTS</a:t>
            </a:r>
            <a:endParaRPr lang="en-US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Council or the Authority or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Appellate Authority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any officer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authorised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them, shall have the right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cause an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inspection of, or inquiry in respect of any clinical establishment,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its building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laboratories, diagnostic facilities, equipments and also the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works conducted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 done by the clinical establishment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to be made by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such person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persons as they may direct and to cause an inquiry to 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made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respect of any standards or conditions of the registration,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issuing notice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the clinical establishment and giving a right to be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represented thereat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shall include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clinical establishment owned, controlled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or managed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,—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a. the Government or a department of the Government;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b. a trust, whether public or private;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individual proprietorship or partnership firm;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d. a corporation whether or not owned by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Government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a charitable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society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e. Local Self Government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Institutions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INSPECTION OF CLINICAL ESTABLISHMENTS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Any officer or assessor carrying out an inspection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any clinical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establishment shall file a report, with his findings within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 hours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conclusion of inspection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with the Authority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authorised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inspection.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case additional information have been sought for he shall file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preliminary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report within 48 hours and file the final report within 48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hours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such information has been furnished to him.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INSPECTION OF CLINICAL ESTABLISHMENTS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such inspection shall be conducted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within three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months from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date of the first inspection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unless it is to verify the claim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clinical establishment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a defect pointed out in the report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 sub-section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(5) has been rectified and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not more than two inspections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shall be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conducted without the instruction of the Council or Appellate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Authority within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one year after the defect is rectified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Power to enter and search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Council or the Authority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any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officer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authorised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them may, if there is any reason to suspect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anyone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carrying on a clinical establishment without registration,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enter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 search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at any reasonable time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in such manner as may be prescribed,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establishment shall offer reasonable facilities for inspection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inquiry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be entitled to be represented thereat.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MISCELLANEOUS</a:t>
            </a:r>
            <a:endParaRPr lang="en-US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Display of the certificate of registration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(l)Every clinical establishment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shall display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in a conspicuous place in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establishment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its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certificate of registration, provisional or permanent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2)Every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establishment shall display, in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conspicuous place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clinical establishment in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Malayalam as well as in English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fee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package rate charged for each type of service provided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facilities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available, for the information of the patients.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3)All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establishments in the State shall display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package rates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specific procedures.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4)No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establishment shall charge fees or package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rates more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than what is displayed.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Maintenance of medical records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Every clinical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establishment shall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maintain medical records of patients, in accordance with the laws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time being in force, regarding the diagnosis, result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investigations, treatment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given, condition at the time of discharge and advice given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patients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a copy thereof shall be made available to the patient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relatives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free of cost.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Recovery of penalties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Penalties imposed under this Act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remaining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unpaid shall be recovered as if it were an arrear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public revenue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due on land.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Bar of jurisdiction of civil courts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civil court shall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have Jurisdiction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settle, decide or deal with any question or to determine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any matter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to interfere with any order which is by or under this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 required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be settled, decided or dealt with or to be determined or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issued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the Authority or the Council or any officer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authorised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them.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Treatment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of victims in emergencies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establishment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shall provide, such medical examination and treatment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may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required and can be provided with the staff and facilities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available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establishment, 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save the life of the patient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make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safe transport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of the patient to any other hospital.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Council shall notify the life saving services to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 provided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by each category of clinical establishments.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hank-you-from-strut-lega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8250" y="1986756"/>
            <a:ext cx="6667500" cy="37528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does not include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clinical establishments which provide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only 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consultation 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services </a:t>
            </a:r>
            <a:endParaRPr lang="en-US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clinical establishments owned, controlled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managed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Armed Forces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“consultation services”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means medical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examination,  prescribed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types of diagnosis and accordingly to administer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medicines 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also the first aid and observation;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“emergency medical condition”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medical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condition manifesting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itself by acute symptoms of sufficient severity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including severe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pain) of such a nature that the absence of immediate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medical attention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could reasonably be expected to result in,—</a:t>
            </a: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placing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life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individual or, with respect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pregnant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woman, the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health of the woman or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unborn child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in serious jeopardy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or</a:t>
            </a: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(ii) serious impairment to bodily functions; or</a:t>
            </a: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iii)serious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dysfunction of any organ or part of a body;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STATE COUNCIL FOR CLINICAL ESTABLISHMENTS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Secretary, Health and Family Welfare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Department, ex-officio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who shall be the 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Chairperson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(b) 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Secretary,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Ayush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Department,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ex-officio, who shall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Vice-Chairperson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(c)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irector of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ealth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ervices,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ex-officio;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(d)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irector of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edical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ducation,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ex-officio;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(e) Director, Indian Systems of Medicine,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ex-officio;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(f) Director, Homoeopathy Department,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ex-officio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(g) Director, Public Health Laboratory,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ex-officio;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STATE COUNCIL FOR CLINICAL ESTABLISHMENTS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(h)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representative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each to be nominated by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,—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the Council of Modern Medicine;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ii) the Council of Indigenous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Medicine</a:t>
            </a:r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iii) the Council of Homoeopathy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71500" indent="-571500">
              <a:buAutoNum type="romanLcParenBoth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representative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each to be nominated by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,— 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the Kerala Dental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Council</a:t>
            </a:r>
          </a:p>
          <a:p>
            <a:pPr marL="571500" indent="-57150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ii) the Kerala Nursing Council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4114</Words>
  <Application>Microsoft Office PowerPoint</Application>
  <PresentationFormat>On-screen Show (4:3)</PresentationFormat>
  <Paragraphs>220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Office Theme</vt:lpstr>
      <vt:lpstr>THE KERALA CLINICAL ESTABLISHMENTS (REGISTRATION &amp; REGULATION) ACT, 2018</vt:lpstr>
      <vt:lpstr>Purpose</vt:lpstr>
      <vt:lpstr>“clinical establishment” means,—</vt:lpstr>
      <vt:lpstr>Or</vt:lpstr>
      <vt:lpstr>and shall include</vt:lpstr>
      <vt:lpstr>does not include</vt:lpstr>
      <vt:lpstr>“emergency medical condition”</vt:lpstr>
      <vt:lpstr>THE STATE COUNCIL FOR CLINICAL ESTABLISHMENTS</vt:lpstr>
      <vt:lpstr>THE STATE COUNCIL FOR CLINICAL ESTABLISHMENTS</vt:lpstr>
      <vt:lpstr>THE STATE COUNCIL FOR CLINICAL ESTABLISHMENTS</vt:lpstr>
      <vt:lpstr>THE STATE COUNCIL FOR CLINICAL ESTABLISHMENTS</vt:lpstr>
      <vt:lpstr>Functions of the Council</vt:lpstr>
      <vt:lpstr>Functions of the Council</vt:lpstr>
      <vt:lpstr>Functions of the Council</vt:lpstr>
      <vt:lpstr>Functions of the Council</vt:lpstr>
      <vt:lpstr>Secretary and other employees of the Council</vt:lpstr>
      <vt:lpstr>Executive Committee</vt:lpstr>
      <vt:lpstr>REGISTER OF CLINICAL ESTABLISHMENTS</vt:lpstr>
      <vt:lpstr>Authority for registration</vt:lpstr>
      <vt:lpstr>Functions of the Authority</vt:lpstr>
      <vt:lpstr>Conditions for registration</vt:lpstr>
      <vt:lpstr>Registration of clinical establishments</vt:lpstr>
      <vt:lpstr>Registration of clinical establishments</vt:lpstr>
      <vt:lpstr>Application for provisional registration</vt:lpstr>
      <vt:lpstr>Validity of provisional registration</vt:lpstr>
      <vt:lpstr>Application for permanent registration</vt:lpstr>
      <vt:lpstr>Application for permanent registration</vt:lpstr>
      <vt:lpstr>Application for permanent registration</vt:lpstr>
      <vt:lpstr>Application for permanent registration</vt:lpstr>
      <vt:lpstr>Validity of permanent registration</vt:lpstr>
      <vt:lpstr>Renewal of permanent registration</vt:lpstr>
      <vt:lpstr>Certificate of registration</vt:lpstr>
      <vt:lpstr>Cancellation of registration</vt:lpstr>
      <vt:lpstr>Slide 34</vt:lpstr>
      <vt:lpstr>Penalty for contravention of the provisions of the Act</vt:lpstr>
      <vt:lpstr>Penalty for contravention of the provisions of the Act</vt:lpstr>
      <vt:lpstr>Penalty for non-registration</vt:lpstr>
      <vt:lpstr>Penalty for non-registration</vt:lpstr>
      <vt:lpstr>Penalty for non-registration</vt:lpstr>
      <vt:lpstr>Penalty for non-registration</vt:lpstr>
      <vt:lpstr>Disobedience of order, obstruction and refusal of information</vt:lpstr>
      <vt:lpstr>Penalty for minor deficiencies</vt:lpstr>
      <vt:lpstr>Contravention by companies</vt:lpstr>
      <vt:lpstr>Offences by Government Departments</vt:lpstr>
      <vt:lpstr>Appellate Authority</vt:lpstr>
      <vt:lpstr>Appeal</vt:lpstr>
      <vt:lpstr>Appeal</vt:lpstr>
      <vt:lpstr>Revision</vt:lpstr>
      <vt:lpstr>INSPECTION OF CLINICAL ESTABLISHMENTS</vt:lpstr>
      <vt:lpstr>INSPECTION OF CLINICAL ESTABLISHMENTS</vt:lpstr>
      <vt:lpstr>INSPECTION OF CLINICAL ESTABLISHMENTS</vt:lpstr>
      <vt:lpstr>Power to enter and search</vt:lpstr>
      <vt:lpstr>Slide 53</vt:lpstr>
      <vt:lpstr>Display of the certificate of registration</vt:lpstr>
      <vt:lpstr>Maintenance of medical records</vt:lpstr>
      <vt:lpstr>Recovery of penalties</vt:lpstr>
      <vt:lpstr>Bar of jurisdiction of civil courts</vt:lpstr>
      <vt:lpstr>Treatment of victims in emergencies</vt:lpstr>
      <vt:lpstr>Slide 59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KERALA CLINICAL ESTABLISHMENTS (REGISTRATION &amp; REGULATION) ACT, 2018</dc:title>
  <dc:creator>user</dc:creator>
  <cp:lastModifiedBy>user</cp:lastModifiedBy>
  <cp:revision>87</cp:revision>
  <dcterms:created xsi:type="dcterms:W3CDTF">2019-02-02T16:44:07Z</dcterms:created>
  <dcterms:modified xsi:type="dcterms:W3CDTF">2019-02-02T19:26:39Z</dcterms:modified>
</cp:coreProperties>
</file>