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72" r:id="rId2"/>
    <p:sldId id="273" r:id="rId3"/>
    <p:sldId id="274" r:id="rId4"/>
    <p:sldId id="275" r:id="rId5"/>
    <p:sldId id="276" r:id="rId6"/>
    <p:sldId id="277" r:id="rId7"/>
    <p:sldId id="278" r:id="rId8"/>
    <p:sldId id="279" r:id="rId9"/>
    <p:sldId id="280"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5/9/2022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5/9/2022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5/9/2022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5/9/2022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5/9/2022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5/9/2022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5/9/2022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5/9/2022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5/9/2022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5/9/2022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5/9/2022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5/9/2022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s://www.google.com/url?q=https%3A%2F%2Fwww.startprofile.com%2F&amp;sa=D&amp;sntz=1&amp;usg=AFQjCNGDKu0flAO9Sl-QLTxkdXZi7u78l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com/url?q=https%3A%2F%2Fpropel.org.uk%2FUK%2F&amp;sa=D&amp;sntz=1&amp;usg=AFQjCNELNfAnv-ow_KU4ZWTi6tdLNOpODA" TargetMode="External"/><Relationship Id="rId13" Type="http://schemas.openxmlformats.org/officeDocument/2006/relationships/hyperlink" Target="https://www.google.com/url?q=https%3A%2F%2Fwww.disabilityrightsuk.org%2Fcareers-and-work-disabled-people&amp;sa=D&amp;sntz=1&amp;usg=AFQjCNEqVQoxb9F5xO12U9_2UJZesBD0hw" TargetMode="External"/><Relationship Id="rId3" Type="http://schemas.openxmlformats.org/officeDocument/2006/relationships/hyperlink" Target="https://www.google.com/url?q=https%3A%2F%2Fwww.gohigherwestyorks.ac.uk%2Fcare-leavers%2Finformation%2F&amp;sa=D&amp;sntz=1&amp;usg=AFQjCNFmOejHlvQcQMFG8Tq_CX9Bj3kv2Q" TargetMode="External"/><Relationship Id="rId7" Type="http://schemas.openxmlformats.org/officeDocument/2006/relationships/hyperlink" Target="https://www.google.com/url?q=https%3A%2F%2Fwww.ucas.com%2Fundergraduate%2Fapplying-university%2Findividual-needs%2Fucas-undergraduate-support-care-leavers&amp;sa=D&amp;sntz=1&amp;usg=AFQjCNGQNDroGZJm3B0aWTXUu7WbZM_otQ" TargetMode="External"/><Relationship Id="rId12" Type="http://schemas.openxmlformats.org/officeDocument/2006/relationships/hyperlink" Target="https://www.google.com/url?q=https%3A%2F%2Fwww.gov.uk%2Faccess-to-work&amp;sa=D&amp;sntz=1&amp;usg=AFQjCNFn3DKX_MNcz2YZ6_hmCB9Dto86-A" TargetMode="External"/><Relationship Id="rId2" Type="http://schemas.openxmlformats.org/officeDocument/2006/relationships/slideLayout" Target="../slideLayouts/slideLayout8.xml"/><Relationship Id="rId1" Type="http://schemas.openxmlformats.org/officeDocument/2006/relationships/tags" Target="../tags/tag12.xml"/><Relationship Id="rId6" Type="http://schemas.openxmlformats.org/officeDocument/2006/relationships/hyperlink" Target="https://www.google.com/url?q=https%3A%2F%2Fwww.thecompleteuniversityguide.co.uk%2Fstudent-advice%2Fapplying-to-uni%2Fapplying-to-university-as-a-care-leaver&amp;sa=D&amp;sntz=1&amp;usg=AFQjCNEx0yoHyjWvwIqyoZx6tZZ3QmDDkg" TargetMode="External"/><Relationship Id="rId11" Type="http://schemas.openxmlformats.org/officeDocument/2006/relationships/hyperlink" Target="https://www.google.com/url?q=https%3A%2F%2Fwww.ons.gov.uk%2Fpeoplepopulationandcommunity%2Fhealthandsocialcare%2Fdisability%2Fbulletins%2Fdisabilityandemploymentuk%2F2019&amp;sa=D&amp;sntz=1&amp;usg=AFQjCNHMQlE-8tyIVQXixo30EXLOPbJAUQ" TargetMode="External"/><Relationship Id="rId5" Type="http://schemas.openxmlformats.org/officeDocument/2006/relationships/hyperlink" Target="https://www.google.com/url?q=https%3A%2F%2Fwww.practitioners.slc.co.uk%2Fexchange-blog%2F2019%2Fjuly%2Fhelp-support-students-whove-been-in-care%2F&amp;sa=D&amp;sntz=1&amp;usg=AFQjCNHs3tGYxfC3glZ_K4rNCB1ZfH28Kg" TargetMode="External"/><Relationship Id="rId10" Type="http://schemas.openxmlformats.org/officeDocument/2006/relationships/hyperlink" Target="https://www.google.com/url?q=https%3A%2F%2Fwww.gov.uk%2Flooking-for-work-if-disabled&amp;sa=D&amp;sntz=1&amp;usg=AFQjCNEboGttQ0UgG08t8LZGx7COUwyx0w" TargetMode="External"/><Relationship Id="rId4" Type="http://schemas.openxmlformats.org/officeDocument/2006/relationships/hyperlink" Target="https://www.google.com/url?q=https%3A%2F%2Fwww.thescholarshiphub.org.uk%2Fbest-care-leavers-scholarships-and-bursaries%2F&amp;sa=D&amp;sntz=1&amp;usg=AFQjCNGx1crnmywd8O7yYaxAWpWeof6jHA" TargetMode="External"/><Relationship Id="rId9" Type="http://schemas.openxmlformats.org/officeDocument/2006/relationships/hyperlink" Target="https://docs.google.com/document/d/1ewV6ajlu6fFEMHMIvv3F5xX-gvJU1QvyFlkGUL1LVgk/edit?usp=sharing" TargetMode="External"/><Relationship Id="rId14" Type="http://schemas.openxmlformats.org/officeDocument/2006/relationships/hyperlink" Target="https://www.google.com/url?q=https%3A%2F%2Fwww.gov.uk%2Fgovernment%2Fpublications%2Fdisability-confident-employers-that-have-signed-up&amp;sa=D&amp;sntz=1&amp;usg=AFQjCNE5zpunIZI3ZgaYEDn8wtZOKyBygQ"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HCOleDfm-bJue2kH36cI3v32wI4WhZFYMDAVcMNW-sU/edit?usp=sharing" TargetMode="Externa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s://www.google.com/url?q=https%3A%2F%2Fnatwest.mymoneysense.com%2Fteachers%2Fresources-16-18s%2F&amp;sa=D&amp;sntz=1&amp;usg=AFQjCNGOIaUgm7MdHhFBVsdz88KTqn--i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url?q=https%3A%2F%2Fresources.careersandenterprise.co.uk%2F&amp;sa=D&amp;sntz=1&amp;usg=AFQjCNFqaPetDrOFk5onOsviSylPp56bzQ" TargetMode="Externa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hyperlink" Target="https://www.google.com/url?q=https%3A%2F%2Fwww.careersandenterprise.co.uk%2Feducation%2Ftraining-careers-leaders&amp;sa=D&amp;sntz=1&amp;usg=AFQjCNF0O3rq4lsj7-Goyfzv4zwZUOZWQw"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hyperlink" Target="https://www.goodcareerguidance.org.uk/case-study/linking-curriculum-learning-to-career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8" Type="http://schemas.openxmlformats.org/officeDocument/2006/relationships/hyperlink" Target="https://www.prospects.ac.uk/jobs-and-work-experience/work-experience-and-internships/work-placements" TargetMode="External"/><Relationship Id="rId3" Type="http://schemas.openxmlformats.org/officeDocument/2006/relationships/image" Target="../media/image11.png"/><Relationship Id="rId7" Type="http://schemas.openxmlformats.org/officeDocument/2006/relationships/hyperlink" Target="https://www.cipd.co.uk/knowledge/fundamentals/people/routes-work/placements-guide" TargetMode="External"/><Relationship Id="rId2" Type="http://schemas.openxmlformats.org/officeDocument/2006/relationships/slideLayout" Target="../slideLayouts/slideLayout7.xml"/><Relationship Id="rId1" Type="http://schemas.openxmlformats.org/officeDocument/2006/relationships/tags" Target="../tags/tag17.xml"/><Relationship Id="rId6" Type="http://schemas.openxmlformats.org/officeDocument/2006/relationships/hyperlink" Target="https://www.gov.uk/government/publications/employers-could-you-offer-work-experience/work-experience-employer-guide" TargetMode="External"/><Relationship Id="rId5" Type="http://schemas.openxmlformats.org/officeDocument/2006/relationships/hyperlink" Target="https://nationalcareers.service.gov.uk/careers-advice?utm_source=bing&amp;utm_medium=cpc&amp;utm_campaign=01525524_DfE_Young%20Person%27s%20Future%20Oct-Jan%2022_Paid%20Search_SO__GCS-Y%20-%20Broad&amp;utm_term=work%20experience%20year%2012&amp;utm_content=A%20Levels-BM" TargetMode="External"/><Relationship Id="rId4" Type="http://schemas.openxmlformats.org/officeDocument/2006/relationships/hyperlink" Target="https://investin.org/pages/choose-your-career?msclkid=a44da332978d15860484c295ab6956df&amp;utm_source=bing&amp;utm_medium=cpc&amp;utm_campaign=S%20-%20Search%20-%20Generic%20-%20Work%20Experience%20-%20Parents%20-%20UK%20-%20Bing&amp;utm_term=work%20experience%20placements&amp;utm_content=Work%20Experience%20Placements"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hyperlink" Target="https://footballfamily.org.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hyperlink" Target="https://www.google.com/url?q=https%3A%2F%2Fnationalcareers.service.gov.uk%2F&amp;sa=D&amp;sntz=1&amp;usg=AFQjCNH5ba4mJrtVj1oMAaM05i4s21_YM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youtu.be/i4rt9jAX1Hk"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8" Type="http://schemas.openxmlformats.org/officeDocument/2006/relationships/hyperlink" Target="https://youtu.be/LsvefpMGIcg" TargetMode="External"/><Relationship Id="rId3" Type="http://schemas.openxmlformats.org/officeDocument/2006/relationships/hyperlink" Target="https://www.google.com/url?q=https%3A%2F%2Fbarclayslifeskills.com%2Feducators%2F&amp;sa=D&amp;sntz=1&amp;usg=AFQjCNE5FTprQlOhkaVgDmC4pazlzg-UXg" TargetMode="External"/><Relationship Id="rId7" Type="http://schemas.openxmlformats.org/officeDocument/2006/relationships/hyperlink" Target="https://youtu.be/P3r2IGt5ERY" TargetMode="Externa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s://youtu.be/NavzvKD03c8" TargetMode="External"/><Relationship Id="rId5" Type="http://schemas.openxmlformats.org/officeDocument/2006/relationships/hyperlink" Target="https://youtu.be/mgGW6Gpe8ow" TargetMode="External"/><Relationship Id="rId4" Type="http://schemas.openxmlformats.org/officeDocument/2006/relationships/hyperlink" Target="https://barclayslifeskills.com/educator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youtu.be/_8hFkMAjW-I" TargetMode="External"/><Relationship Id="rId7" Type="http://schemas.openxmlformats.org/officeDocument/2006/relationships/hyperlink" Target="https://bit.ly/32IvVPL" TargetMode="Externa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s://youtu.be/yocBc_B-HPs" TargetMode="External"/><Relationship Id="rId5" Type="http://schemas.openxmlformats.org/officeDocument/2006/relationships/hyperlink" Target="https://youtu.be/54OWQbPNe8w" TargetMode="External"/><Relationship Id="rId4" Type="http://schemas.openxmlformats.org/officeDocument/2006/relationships/hyperlink" Target="https://youtu.be/HBzHSSBTMP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ites.google.com/leedscitycollege.ac.uk/phsceresources/search-by-topic/citizenship/personal-financemoney-management" TargetMode="Externa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www.google.com/url?q=https%3A%2F%2Fnatwest.mymoneysense.com%2Fteachers%2Fresources-16-18s%2F&amp;sa=D&amp;sntz=1&amp;usg=AFQjCNGOIaUgm7MdHhFBVsdz88KTqn--iA"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drive.google.com/file/d/11-K_NDhEMdWmMAA7QT2lVCO2xkLogQIh/view?usp=sharing" TargetMode="External"/><Relationship Id="rId4" Type="http://schemas.openxmlformats.org/officeDocument/2006/relationships/hyperlink" Target="https://www.google.com/url?q=https%3A%2F%2Famazingapprenticeships.com%2Fresources%2F&amp;sa=D&amp;sntz=1&amp;usg=AFQjCNEWqPVWZYYJFcb5BUzYdH2nGpT_1w"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igassembly.org/" TargetMode="Externa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a:p>
            <a:endParaRPr lang="en-US" dirty="0"/>
          </a:p>
        </p:txBody>
      </p:sp>
      <p:sp>
        <p:nvSpPr>
          <p:cNvPr id="6" name="Title 5">
            <a:extLst>
              <a:ext uri="{FF2B5EF4-FFF2-40B4-BE49-F238E27FC236}">
                <a16:creationId xmlns:a16="http://schemas.microsoft.com/office/drawing/2014/main" id="{BB7A824B-BDEB-4DD6-867C-DB17DD72FF3D}"/>
              </a:ext>
            </a:extLst>
          </p:cNvPr>
          <p:cNvSpPr>
            <a:spLocks noGrp="1"/>
          </p:cNvSpPr>
          <p:nvPr>
            <p:ph type="ctrTitle"/>
          </p:nvPr>
        </p:nvSpPr>
        <p:spPr/>
        <p:txBody>
          <a:bodyPr/>
          <a:lstStyle/>
          <a:p>
            <a:r>
              <a:rPr lang="en-GB" dirty="0"/>
              <a:t> SUPPORTING CEIAG IN Further Education</a:t>
            </a:r>
          </a:p>
        </p:txBody>
      </p:sp>
      <p:sp>
        <p:nvSpPr>
          <p:cNvPr id="7" name="Rectangle 5">
            <a:extLst>
              <a:ext uri="{FF2B5EF4-FFF2-40B4-BE49-F238E27FC236}">
                <a16:creationId xmlns:a16="http://schemas.microsoft.com/office/drawing/2014/main" id="{A6F69A12-125F-4F0B-9D8D-EA0127EDD26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8" name="Picture 5">
            <a:extLst>
              <a:ext uri="{FF2B5EF4-FFF2-40B4-BE49-F238E27FC236}">
                <a16:creationId xmlns:a16="http://schemas.microsoft.com/office/drawing/2014/main" id="{C4682F1C-2755-41FC-BCAB-8727898D2D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89120" y="3429000"/>
            <a:ext cx="1396474" cy="1396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CA4FB-6B3B-454B-AADC-28E16A00DB2B}"/>
              </a:ext>
            </a:extLst>
          </p:cNvPr>
          <p:cNvSpPr>
            <a:spLocks noGrp="1"/>
          </p:cNvSpPr>
          <p:nvPr>
            <p:ph type="ctrTitle"/>
          </p:nvPr>
        </p:nvSpPr>
        <p:spPr>
          <a:xfrm>
            <a:off x="1463040" y="914400"/>
            <a:ext cx="4779264" cy="457200"/>
          </a:xfrm>
        </p:spPr>
        <p:txBody>
          <a:bodyPr>
            <a:norm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sp>
        <p:nvSpPr>
          <p:cNvPr id="3" name="Subtitle 2">
            <a:extLst>
              <a:ext uri="{FF2B5EF4-FFF2-40B4-BE49-F238E27FC236}">
                <a16:creationId xmlns:a16="http://schemas.microsoft.com/office/drawing/2014/main" id="{FCE30F1A-E059-42E7-B41C-4DDCE0A9B54F}"/>
              </a:ext>
            </a:extLst>
          </p:cNvPr>
          <p:cNvSpPr>
            <a:spLocks noGrp="1"/>
          </p:cNvSpPr>
          <p:nvPr>
            <p:ph type="subTitle" idx="1"/>
          </p:nvPr>
        </p:nvSpPr>
        <p:spPr>
          <a:xfrm>
            <a:off x="1463040" y="1371600"/>
            <a:ext cx="10472928" cy="1752600"/>
          </a:xfrm>
        </p:spPr>
        <p:txBody>
          <a:bodyPr>
            <a:normAutofit fontScale="92500" lnSpcReduction="10000"/>
          </a:bodyPr>
          <a:lstStyle/>
          <a:p>
            <a:pPr algn="ctr">
              <a:lnSpc>
                <a:spcPct val="107000"/>
              </a:lnSpc>
              <a:spcAft>
                <a:spcPts val="800"/>
              </a:spcAft>
            </a:pPr>
            <a:r>
              <a:rPr lang="en-GB" sz="66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2</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2800" dirty="0">
                <a:effectLst/>
                <a:latin typeface="Open Sans" panose="020B0606030504020204" pitchFamily="34" charset="0"/>
                <a:ea typeface="Times New Roman" panose="02020603050405020304" pitchFamily="18" charset="0"/>
                <a:cs typeface="Arial" panose="020B0604020202020204" pitchFamily="34" charset="0"/>
              </a:rPr>
              <a:t>LEARNING FROM CAREER AND LABOUR MARKET INFORMATION</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A8D43379-6DFE-497B-9C42-828FD5596C0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37624" y="895118"/>
            <a:ext cx="952964" cy="952964"/>
          </a:xfrm>
          <a:prstGeom prst="rect">
            <a:avLst/>
          </a:prstGeom>
          <a:noFill/>
        </p:spPr>
      </p:pic>
      <p:sp>
        <p:nvSpPr>
          <p:cNvPr id="5" name="TextBox 4">
            <a:extLst>
              <a:ext uri="{FF2B5EF4-FFF2-40B4-BE49-F238E27FC236}">
                <a16:creationId xmlns:a16="http://schemas.microsoft.com/office/drawing/2014/main" id="{B35AA502-449B-4BAC-86A9-12AC281B59F4}"/>
              </a:ext>
            </a:extLst>
          </p:cNvPr>
          <p:cNvSpPr txBox="1"/>
          <p:nvPr/>
        </p:nvSpPr>
        <p:spPr>
          <a:xfrm>
            <a:off x="337624" y="3124200"/>
            <a:ext cx="4561922" cy="2848793"/>
          </a:xfrm>
          <a:prstGeom prst="rect">
            <a:avLst/>
          </a:prstGeom>
          <a:noFill/>
          <a:ln>
            <a:solidFill>
              <a:schemeClr val="bg2"/>
            </a:solidFill>
          </a:ln>
        </p:spPr>
        <p:txBody>
          <a:bodyPr wrap="square" rtlCol="0">
            <a:spAutoFit/>
          </a:bodyPr>
          <a:lstStyle/>
          <a:p>
            <a:pPr>
              <a:lnSpc>
                <a:spcPct val="107000"/>
              </a:lnSpc>
              <a:spcAft>
                <a:spcPts val="800"/>
              </a:spcAft>
            </a:pPr>
            <a:r>
              <a:rPr lang="en-GB" sz="1800" dirty="0">
                <a:solidFill>
                  <a:srgbClr val="212121"/>
                </a:solidFill>
                <a:effectLst/>
                <a:latin typeface="Open Sans" panose="020B0606030504020204" pitchFamily="34" charset="0"/>
                <a:ea typeface="Calibri" panose="020F0502020204030204" pitchFamily="34" charset="0"/>
                <a:cs typeface="Arial" panose="020B0604020202020204" pitchFamily="34" charset="0"/>
              </a:rPr>
              <a:t>‘Start in Leeds was developed to give learners access to the most up to date information about jobs, careers and learning opportunities in Leeds.</a:t>
            </a:r>
            <a:r>
              <a:rPr lang="en-GB" sz="1800" u="sng" dirty="0">
                <a:solidFill>
                  <a:srgbClr val="212121"/>
                </a:solidFill>
                <a:effectLst/>
                <a:latin typeface="Open Sans" panose="020B0606030504020204" pitchFamily="34" charset="0"/>
                <a:ea typeface="Calibri" panose="020F0502020204030204" pitchFamily="34" charset="0"/>
                <a:cs typeface="Arial" panose="020B0604020202020204" pitchFamily="34" charset="0"/>
              </a:rPr>
              <a:t> </a:t>
            </a:r>
            <a:r>
              <a:rPr lang="en-GB" sz="1800" b="1" u="none" strike="noStrike" dirty="0">
                <a:solidFill>
                  <a:srgbClr val="0000FF"/>
                </a:solidFill>
                <a:effectLst/>
                <a:latin typeface="Open Sans" panose="020B0606030504020204" pitchFamily="34" charset="0"/>
                <a:ea typeface="Calibri" panose="020F0502020204030204" pitchFamily="34" charset="0"/>
                <a:cs typeface="Arial" panose="020B0604020202020204" pitchFamily="34" charset="0"/>
                <a:hlinkClick r:id="rId4"/>
              </a:rPr>
              <a:t>Please visit Start In Leeds by clicking here</a:t>
            </a:r>
            <a:r>
              <a:rPr lang="en-GB" sz="1800" dirty="0">
                <a:solidFill>
                  <a:srgbClr val="212121"/>
                </a:solidFill>
                <a:effectLst/>
                <a:latin typeface="Open Sans" panose="020B0606030504020204" pitchFamily="34" charset="0"/>
                <a:ea typeface="Calibri" panose="020F0502020204030204" pitchFamily="34" charset="0"/>
                <a:cs typeface="Arial" panose="020B0604020202020204" pitchFamily="34" charset="0"/>
              </a:rPr>
              <a:t> for the best information and inspiration about careers and study in Leeds.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b="1" dirty="0">
                <a:solidFill>
                  <a:srgbClr val="70AD47"/>
                </a:solidFill>
                <a:effectLst/>
                <a:latin typeface="Open Sans" panose="020B0606030504020204" pitchFamily="34" charset="0"/>
                <a:ea typeface="Calibri" panose="020F0502020204030204" pitchFamily="34" charset="0"/>
                <a:cs typeface="Arial" panose="020B0604020202020204" pitchFamily="34" charset="0"/>
              </a:rPr>
              <a:t>**Find the career opportunities page  local to you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2CD977B-1D87-4C7A-A0B4-E743D0C64D03}"/>
              </a:ext>
            </a:extLst>
          </p:cNvPr>
          <p:cNvSpPr txBox="1"/>
          <p:nvPr/>
        </p:nvSpPr>
        <p:spPr>
          <a:xfrm>
            <a:off x="7675319" y="2936777"/>
            <a:ext cx="2246603" cy="374846"/>
          </a:xfrm>
          <a:prstGeom prst="rect">
            <a:avLst/>
          </a:prstGeom>
          <a:noFill/>
          <a:ln>
            <a:solidFill>
              <a:schemeClr val="bg2"/>
            </a:solidFill>
          </a:ln>
        </p:spPr>
        <p:txBody>
          <a:bodyPr wrap="square" rtlCol="0">
            <a:spAutoFit/>
          </a:bodyPr>
          <a:lstStyle/>
          <a:p>
            <a:pPr algn="ctr">
              <a:lnSpc>
                <a:spcPct val="107000"/>
              </a:lnSpc>
              <a:spcAft>
                <a:spcPts val="800"/>
              </a:spcAft>
            </a:pPr>
            <a:r>
              <a:rPr lang="en-GB" sz="1800" b="1">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FUTURE GOALS</a:t>
            </a:r>
            <a:endParaRPr lang="en-GB" sz="180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ABF59E85-2076-4FB1-9C91-BBF5CA857B92}"/>
              </a:ext>
            </a:extLst>
          </p:cNvPr>
          <p:cNvSpPr txBox="1"/>
          <p:nvPr/>
        </p:nvSpPr>
        <p:spPr>
          <a:xfrm>
            <a:off x="6242304" y="3766782"/>
            <a:ext cx="4894269" cy="1172757"/>
          </a:xfrm>
          <a:prstGeom prst="rect">
            <a:avLst/>
          </a:prstGeom>
          <a:noFill/>
          <a:ln>
            <a:solidFill>
              <a:schemeClr val="bg2"/>
            </a:solidFill>
          </a:ln>
        </p:spPr>
        <p:txBody>
          <a:bodyPr wrap="square" rtlCol="0">
            <a:spAutoFit/>
          </a:bodyPr>
          <a:lstStyle/>
          <a:p>
            <a:pPr algn="ctr">
              <a:lnSpc>
                <a:spcPct val="107000"/>
              </a:lnSpc>
              <a:spcAft>
                <a:spcPts val="800"/>
              </a:spcAft>
            </a:pPr>
            <a:r>
              <a:rPr lang="en-GB" sz="1800"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b="1" dirty="0">
                <a:solidFill>
                  <a:srgbClr val="70AD47"/>
                </a:solidFill>
                <a:effectLst/>
                <a:latin typeface="Roboto" panose="02000000000000000000" pitchFamily="2" charset="0"/>
                <a:ea typeface="Times New Roman" panose="02020603050405020304" pitchFamily="18" charset="0"/>
                <a:cs typeface="Open Sans" panose="020B0606030504020204" pitchFamily="34" charset="0"/>
              </a:rPr>
              <a:t>NATIONAL CAREERS SERVICE (NCS)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307447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0428-F101-4644-BE42-B96817094B77}"/>
              </a:ext>
            </a:extLst>
          </p:cNvPr>
          <p:cNvSpPr>
            <a:spLocks noGrp="1"/>
          </p:cNvSpPr>
          <p:nvPr>
            <p:ph type="title"/>
          </p:nvPr>
        </p:nvSpPr>
        <p:spPr>
          <a:xfrm>
            <a:off x="3081846" y="914400"/>
            <a:ext cx="4833855" cy="400016"/>
          </a:xfrm>
        </p:spPr>
        <p:txBody>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sp>
        <p:nvSpPr>
          <p:cNvPr id="3" name="Text Placeholder 2">
            <a:extLst>
              <a:ext uri="{FF2B5EF4-FFF2-40B4-BE49-F238E27FC236}">
                <a16:creationId xmlns:a16="http://schemas.microsoft.com/office/drawing/2014/main" id="{8C8A7099-A36E-4247-9071-6DFD17786E9A}"/>
              </a:ext>
            </a:extLst>
          </p:cNvPr>
          <p:cNvSpPr>
            <a:spLocks noGrp="1"/>
          </p:cNvSpPr>
          <p:nvPr>
            <p:ph type="body" idx="1"/>
          </p:nvPr>
        </p:nvSpPr>
        <p:spPr>
          <a:xfrm>
            <a:off x="707136" y="2704664"/>
            <a:ext cx="10363200" cy="3791670"/>
          </a:xfrm>
        </p:spPr>
        <p:txBody>
          <a:bodyPr>
            <a:normAutofit/>
          </a:bodyPr>
          <a:lstStyle/>
          <a:p>
            <a:pPr algn="ctr">
              <a:lnSpc>
                <a:spcPct val="107000"/>
              </a:lnSpc>
              <a:spcAft>
                <a:spcPts val="800"/>
              </a:spcAft>
            </a:pPr>
            <a:r>
              <a:rPr lang="en-GB" sz="60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3</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indent="190500" algn="ctr" fontAlgn="t">
              <a:lnSpc>
                <a:spcPct val="107000"/>
              </a:lnSpc>
              <a:spcAft>
                <a:spcPts val="800"/>
              </a:spcAft>
            </a:pPr>
            <a:r>
              <a:rPr lang="en-GB" sz="2400" dirty="0">
                <a:solidFill>
                  <a:srgbClr val="FFFFFF"/>
                </a:solidFill>
                <a:effectLst/>
                <a:latin typeface="Open Sans" panose="020B0606030504020204" pitchFamily="34" charset="0"/>
                <a:ea typeface="Times New Roman" panose="02020603050405020304" pitchFamily="18" charset="0"/>
                <a:cs typeface="Arial" panose="020B0604020202020204" pitchFamily="34" charset="0"/>
              </a:rPr>
              <a:t>ADDRESSING THE NEEDS OF EACH STUDENT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fontAlgn="ctr">
              <a:lnSpc>
                <a:spcPct val="107000"/>
              </a:lnSpc>
              <a:spcAft>
                <a:spcPts val="800"/>
              </a:spcAft>
            </a:pPr>
            <a:r>
              <a:rPr lang="en-GB" sz="1800" b="1" dirty="0">
                <a:solidFill>
                  <a:srgbClr val="3A3335"/>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fontAlgn="t">
              <a:lnSpc>
                <a:spcPct val="107000"/>
              </a:lnSpc>
              <a:spcAft>
                <a:spcPts val="800"/>
              </a:spcAft>
            </a:pPr>
            <a:r>
              <a:rPr lang="en-GB" sz="24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PROVIDING SUPPORT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02007A58-4440-4E5C-8BDF-B8617DDEC5E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1029" y="796583"/>
            <a:ext cx="761349" cy="761349"/>
          </a:xfrm>
          <a:prstGeom prst="rect">
            <a:avLst/>
          </a:prstGeom>
          <a:noFill/>
        </p:spPr>
      </p:pic>
    </p:spTree>
    <p:custDataLst>
      <p:tags r:id="rId1"/>
    </p:custDataLst>
    <p:extLst>
      <p:ext uri="{BB962C8B-B14F-4D97-AF65-F5344CB8AC3E}">
        <p14:creationId xmlns:p14="http://schemas.microsoft.com/office/powerpoint/2010/main" val="169583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E126-E6FC-45DE-AEAE-FE7CA154CA79}"/>
              </a:ext>
            </a:extLst>
          </p:cNvPr>
          <p:cNvSpPr>
            <a:spLocks noGrp="1"/>
          </p:cNvSpPr>
          <p:nvPr>
            <p:ph type="title"/>
          </p:nvPr>
        </p:nvSpPr>
        <p:spPr/>
        <p:txBody>
          <a:bodyPr/>
          <a:lstStyle/>
          <a:p>
            <a:r>
              <a:rPr lang="en-GB" sz="1800"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CARE LEAVERS</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CA5AB48B-46AF-4571-ADE5-8797D744D237}"/>
              </a:ext>
            </a:extLst>
          </p:cNvPr>
          <p:cNvSpPr>
            <a:spLocks noGrp="1"/>
          </p:cNvSpPr>
          <p:nvPr>
            <p:ph sz="half" idx="1"/>
          </p:nvPr>
        </p:nvSpPr>
        <p:spPr>
          <a:xfrm>
            <a:off x="4834972" y="775648"/>
            <a:ext cx="6815667" cy="3113964"/>
          </a:xfrm>
        </p:spPr>
        <p:txBody>
          <a:bodyPr>
            <a:normAutofit lnSpcReduction="10000"/>
          </a:bodyPr>
          <a:lstStyle/>
          <a:p>
            <a:pPr marL="0" indent="0">
              <a:buNone/>
            </a:pPr>
            <a:r>
              <a:rPr lang="en-GB" sz="1800"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STUDENTS WITH DISABILITIES</a:t>
            </a:r>
            <a:endParaRPr lang="en-GB" dirty="0"/>
          </a:p>
          <a:p>
            <a:pPr marL="0" indent="0">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The careers team arranged a meeting with Leeds DEAs (Disability Employment Adviser) to ensure we had the latest information to support students with disabilities into employment at the end of their course. We know that people with disabilities are at significant risk of becoming and staying NEET (Not in Education, Employment, or Training) so it is important that staff and students are aware of the networks outside of college that support their job search and their rights under the DDA. Please see attached information and links.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
        <p:nvSpPr>
          <p:cNvPr id="4" name="Text Placeholder 3">
            <a:extLst>
              <a:ext uri="{FF2B5EF4-FFF2-40B4-BE49-F238E27FC236}">
                <a16:creationId xmlns:a16="http://schemas.microsoft.com/office/drawing/2014/main" id="{4FADCA5A-66B0-45E5-8D1C-3C5D995B8489}"/>
              </a:ext>
            </a:extLst>
          </p:cNvPr>
          <p:cNvSpPr>
            <a:spLocks noGrp="1"/>
          </p:cNvSpPr>
          <p:nvPr>
            <p:ph type="body" idx="2"/>
          </p:nvPr>
        </p:nvSpPr>
        <p:spPr/>
        <p:txBody>
          <a:bodyPr>
            <a:normAutofit lnSpcReduction="10000"/>
          </a:bodyPr>
          <a:lstStyle/>
          <a:p>
            <a:pPr>
              <a:lnSpc>
                <a:spcPct val="107000"/>
              </a:lnSpc>
              <a:spcBef>
                <a:spcPts val="1125"/>
              </a:spcBef>
              <a:spcAft>
                <a:spcPts val="800"/>
              </a:spcAft>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Here are a list of sites you can visit to support care leavers with their progression. (Useful pages are directly </a:t>
            </a:r>
            <a:r>
              <a:rPr lang="en-GB" sz="1800" u="sng"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linked</a:t>
            </a: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Go Higher West Yorkshire</a:t>
            </a:r>
            <a:r>
              <a:rPr lang="en-GB" sz="1800" u="sng"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 ( Tutors change links to local sites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4"/>
              </a:rPr>
              <a:t>The Scholarship Hub</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5"/>
              </a:rPr>
              <a:t>Student Finance England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6"/>
              </a:rPr>
              <a:t>Complete University Guide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7"/>
              </a:rPr>
              <a:t>UCAS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8"/>
              </a:rPr>
              <a:t>Propel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5" name="TextBox 4">
            <a:extLst>
              <a:ext uri="{FF2B5EF4-FFF2-40B4-BE49-F238E27FC236}">
                <a16:creationId xmlns:a16="http://schemas.microsoft.com/office/drawing/2014/main" id="{50F5683D-9A1F-42D0-AC1C-6C1E7323BAFB}"/>
              </a:ext>
            </a:extLst>
          </p:cNvPr>
          <p:cNvSpPr txBox="1"/>
          <p:nvPr/>
        </p:nvSpPr>
        <p:spPr>
          <a:xfrm>
            <a:off x="4834972" y="3626134"/>
            <a:ext cx="7079524" cy="3259162"/>
          </a:xfrm>
          <a:prstGeom prst="rect">
            <a:avLst/>
          </a:prstGeom>
          <a:noFill/>
          <a:ln>
            <a:solidFill>
              <a:schemeClr val="bg2"/>
            </a:solidFill>
          </a:ln>
        </p:spPr>
        <p:txBody>
          <a:bodyPr wrap="square" rtlCol="0">
            <a:spAutoFit/>
          </a:bodyPr>
          <a:lstStyle/>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9"/>
              </a:rPr>
              <a:t>Information to help students with disabilities into work</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10"/>
              </a:rPr>
              <a:t>Looking for work if you're disabled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11"/>
              </a:rPr>
              <a:t>Office for National Statistics: Disability and Employment, UK 2019</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12"/>
              </a:rPr>
              <a:t>Get support in work if you have a disability or health condition (Access to Work)</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13"/>
              </a:rPr>
              <a:t>Disability Rights UK: Careers and work for disabled people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14"/>
              </a:rPr>
              <a:t>Disability Confident: employers that have signed up</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72405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additive="base">
                                        <p:cTn id="3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 calcmode="lin" valueType="num">
                                      <p:cBhvr additive="base">
                                        <p:cTn id="3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Effect transition="in" filter="fade">
                                      <p:cBhvr>
                                        <p:cTn id="44" dur="500"/>
                                        <p:tgtEl>
                                          <p:spTgt spid="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113F7-4871-4831-A8B2-C59B898C72D1}"/>
              </a:ext>
            </a:extLst>
          </p:cNvPr>
          <p:cNvSpPr>
            <a:spLocks noGrp="1"/>
          </p:cNvSpPr>
          <p:nvPr>
            <p:ph idx="1"/>
          </p:nvPr>
        </p:nvSpPr>
        <p:spPr/>
        <p:txBody>
          <a:bodyPr/>
          <a:lstStyle/>
          <a:p>
            <a:pPr marL="0" indent="0">
              <a:buNone/>
            </a:pPr>
            <a:r>
              <a:rPr lang="en-GB" sz="2000" u="sng"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SUPPORT FOR STUDENTS LIKELY TO BECOME NEET</a:t>
            </a:r>
            <a:endParaRPr lang="en-GB" sz="2000" u="sng" dirty="0">
              <a:effectLst/>
              <a:latin typeface="Calibri" panose="020F0502020204030204" pitchFamily="34" charset="0"/>
              <a:ea typeface="Calibri" panose="020F0502020204030204" pitchFamily="34" charset="0"/>
              <a:cs typeface="Arial" panose="020B0604020202020204" pitchFamily="34" charset="0"/>
            </a:endParaRPr>
          </a:p>
          <a:p>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This is going to be an incredibly difficult time for all our students hoping to progress to work or apprenticeships. The Careers team have links with organisations that offer support for those who may become NEET. There are a number of organisations in Leeds and the surrounding areas that can offer different levels of support, including specialist services for those with SEND. </a:t>
            </a:r>
            <a:endParaRPr lang="en-GB" dirty="0"/>
          </a:p>
          <a:p>
            <a:pPr marL="0" indent="0">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The Leeds City Region has a network of Employment Hubs throughout West and North Yorkshire who can offer 1:1 support for those with who will be NEET. </a:t>
            </a:r>
          </a:p>
          <a:p>
            <a:pPr marL="0" indent="0">
              <a:buNone/>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fontAlgn="t">
              <a:lnSpc>
                <a:spcPct val="107000"/>
              </a:lnSpc>
              <a:spcBef>
                <a:spcPts val="1125"/>
              </a:spcBef>
              <a:spcAft>
                <a:spcPts val="800"/>
              </a:spcAft>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The attached list has information on services and how to refer.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t">
              <a:lnSpc>
                <a:spcPct val="107000"/>
              </a:lnSpc>
              <a:spcAft>
                <a:spcPts val="800"/>
              </a:spcAft>
              <a:buSzPts val="1000"/>
              <a:buFont typeface="Wingdings" panose="05000000000000000000" pitchFamily="2" charset="2"/>
              <a:buChar char=""/>
              <a:tabLst>
                <a:tab pos="457200" algn="l"/>
              </a:tabLs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Please see this document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
        <p:nvSpPr>
          <p:cNvPr id="5" name="Title 4">
            <a:extLst>
              <a:ext uri="{FF2B5EF4-FFF2-40B4-BE49-F238E27FC236}">
                <a16:creationId xmlns:a16="http://schemas.microsoft.com/office/drawing/2014/main" id="{4DD6D287-DFB5-4CA5-9A56-9933CCFF7ACF}"/>
              </a:ext>
            </a:extLst>
          </p:cNvPr>
          <p:cNvSpPr>
            <a:spLocks noGrp="1"/>
          </p:cNvSpPr>
          <p:nvPr>
            <p:ph type="title"/>
          </p:nvPr>
        </p:nvSpPr>
        <p:spPr>
          <a:xfrm>
            <a:off x="609600" y="704088"/>
            <a:ext cx="10972800" cy="1111064"/>
          </a:xfrm>
        </p:spPr>
        <p:txBody>
          <a:bodyPr>
            <a:normAutofit fontScale="90000"/>
          </a:bodyPr>
          <a:lstStyle/>
          <a:p>
            <a:br>
              <a:rPr lang="en-GB" sz="1800" b="1" u="none" strike="noStrike" dirty="0">
                <a:solidFill>
                  <a:srgbClr val="0000FF"/>
                </a:solidFill>
                <a:effectLst/>
                <a:latin typeface="Open Sans" panose="020B0606030504020204" pitchFamily="34" charset="0"/>
                <a:ea typeface="Calibri" panose="020F0502020204030204" pitchFamily="34" charset="0"/>
                <a:cs typeface="Arial" panose="020B0604020202020204" pitchFamily="34" charset="0"/>
              </a:rPr>
            </a:br>
            <a:br>
              <a:rPr lang="en-GB" sz="1800" b="1" u="none" strike="noStrike" dirty="0">
                <a:solidFill>
                  <a:srgbClr val="0000FF"/>
                </a:solidFill>
                <a:effectLst/>
                <a:latin typeface="Open Sans" panose="020B0606030504020204" pitchFamily="34" charset="0"/>
                <a:ea typeface="Calibri" panose="020F0502020204030204" pitchFamily="34" charset="0"/>
                <a:cs typeface="Arial" panose="020B0604020202020204" pitchFamily="34" charset="0"/>
              </a:rPr>
            </a:b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b="1" u="none" strike="noStrike" dirty="0">
                <a:solidFill>
                  <a:srgbClr val="0000FF"/>
                </a:solidFill>
                <a:effectLst/>
                <a:latin typeface="Open Sans" panose="020B0606030504020204" pitchFamily="34" charset="0"/>
                <a:ea typeface="Calibri" panose="020F0502020204030204" pitchFamily="34" charset="0"/>
                <a:cs typeface="Arial" panose="020B0604020202020204" pitchFamily="34" charset="0"/>
                <a:hlinkClick r:id="rId4"/>
              </a:rPr>
              <a:t>Click here</a:t>
            </a:r>
            <a:r>
              <a:rPr lang="en-GB" sz="1800" b="1" dirty="0">
                <a:solidFill>
                  <a:srgbClr val="212121"/>
                </a:solidFill>
                <a:effectLst/>
                <a:latin typeface="Open Sans" panose="020B0606030504020204" pitchFamily="34" charset="0"/>
                <a:ea typeface="Calibri" panose="020F0502020204030204" pitchFamily="34" charset="0"/>
                <a:cs typeface="Arial" panose="020B0604020202020204" pitchFamily="34" charset="0"/>
              </a:rPr>
              <a:t> </a:t>
            </a:r>
            <a:r>
              <a:rPr lang="en-GB" sz="1800" dirty="0">
                <a:solidFill>
                  <a:srgbClr val="212121"/>
                </a:solidFill>
                <a:effectLst/>
                <a:latin typeface="Open Sans" panose="020B0606030504020204" pitchFamily="34" charset="0"/>
                <a:ea typeface="Calibri" panose="020F0502020204030204" pitchFamily="34" charset="0"/>
                <a:cs typeface="Arial" panose="020B0604020202020204" pitchFamily="34" charset="0"/>
              </a:rPr>
              <a:t>to go to NatWest MoneySense for a range of resources on topics including money choices and wellbeing, avoiding identity theft and fraud, and the link between education, job choices and pay. You must make an account to access the resources.</a:t>
            </a:r>
            <a:endParaRPr lang="en-GB" dirty="0"/>
          </a:p>
        </p:txBody>
      </p:sp>
    </p:spTree>
    <p:custDataLst>
      <p:tags r:id="rId1"/>
    </p:custDataLst>
    <p:extLst>
      <p:ext uri="{BB962C8B-B14F-4D97-AF65-F5344CB8AC3E}">
        <p14:creationId xmlns:p14="http://schemas.microsoft.com/office/powerpoint/2010/main" val="3939775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665D689-062D-4E09-8795-C933A835F584}"/>
              </a:ext>
            </a:extLst>
          </p:cNvPr>
          <p:cNvSpPr>
            <a:spLocks noGrp="1"/>
          </p:cNvSpPr>
          <p:nvPr>
            <p:ph type="body" idx="1"/>
          </p:nvPr>
        </p:nvSpPr>
        <p:spPr>
          <a:xfrm>
            <a:off x="609600" y="1228299"/>
            <a:ext cx="5386917" cy="494730"/>
          </a:xfrm>
        </p:spPr>
        <p:txBody>
          <a:bodyPr/>
          <a:lstStyle/>
          <a:p>
            <a:r>
              <a:rPr lang="en-GB" sz="1800"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THE CAREERS AND ENTERPRISE RESOURCES DIRECTORY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6" name="Content Placeholder 5">
            <a:extLst>
              <a:ext uri="{FF2B5EF4-FFF2-40B4-BE49-F238E27FC236}">
                <a16:creationId xmlns:a16="http://schemas.microsoft.com/office/drawing/2014/main" id="{BE44915E-414D-4C06-85B5-163705B647DA}"/>
              </a:ext>
            </a:extLst>
          </p:cNvPr>
          <p:cNvSpPr>
            <a:spLocks noGrp="1"/>
          </p:cNvSpPr>
          <p:nvPr>
            <p:ph sz="quarter" idx="2"/>
          </p:nvPr>
        </p:nvSpPr>
        <p:spPr>
          <a:xfrm>
            <a:off x="609599" y="1948603"/>
            <a:ext cx="5386917" cy="3845720"/>
          </a:xfrm>
        </p:spPr>
        <p:txBody>
          <a:bodyPr/>
          <a:lstStyle/>
          <a:p>
            <a:pPr marL="0" indent="0">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The Careers and Enterprise Company are the quango responsible and resourced to support schools and colleges with the development of their CEIAG (Careers Education Information Advice and Guidance) They have collated all their resources including those for SEND into this one site.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a:p>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Go to: </a:t>
            </a: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https://resources.careersandenterprise.co.uk/</a:t>
            </a: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
        <p:nvSpPr>
          <p:cNvPr id="7" name="Text Placeholder 6">
            <a:extLst>
              <a:ext uri="{FF2B5EF4-FFF2-40B4-BE49-F238E27FC236}">
                <a16:creationId xmlns:a16="http://schemas.microsoft.com/office/drawing/2014/main" id="{791055C7-A886-42BE-A2A5-6E217322DA0C}"/>
              </a:ext>
            </a:extLst>
          </p:cNvPr>
          <p:cNvSpPr>
            <a:spLocks noGrp="1"/>
          </p:cNvSpPr>
          <p:nvPr>
            <p:ph type="body" sz="half" idx="3"/>
          </p:nvPr>
        </p:nvSpPr>
        <p:spPr>
          <a:xfrm>
            <a:off x="6193365" y="1063677"/>
            <a:ext cx="5389033" cy="654843"/>
          </a:xfrm>
        </p:spPr>
        <p:txBody>
          <a:bodyPr/>
          <a:lstStyle/>
          <a:p>
            <a:r>
              <a:rPr lang="en-GB" sz="1800" dirty="0">
                <a:solidFill>
                  <a:srgbClr val="3A3335"/>
                </a:solidFill>
                <a:effectLst/>
                <a:latin typeface="Open Sans" panose="020B0606030504020204" pitchFamily="34" charset="0"/>
                <a:ea typeface="Times New Roman" panose="02020603050405020304" pitchFamily="18" charset="0"/>
                <a:cs typeface="Arial" panose="020B0604020202020204" pitchFamily="34" charset="0"/>
              </a:rPr>
              <a:t>FREE ONLINE MODULE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8" name="Content Placeholder 7">
            <a:extLst>
              <a:ext uri="{FF2B5EF4-FFF2-40B4-BE49-F238E27FC236}">
                <a16:creationId xmlns:a16="http://schemas.microsoft.com/office/drawing/2014/main" id="{5F6E35E8-E8E1-4D75-879F-E147191970E8}"/>
              </a:ext>
            </a:extLst>
          </p:cNvPr>
          <p:cNvSpPr>
            <a:spLocks noGrp="1"/>
          </p:cNvSpPr>
          <p:nvPr>
            <p:ph sz="quarter" idx="4"/>
          </p:nvPr>
        </p:nvSpPr>
        <p:spPr>
          <a:xfrm>
            <a:off x="6193366" y="1948603"/>
            <a:ext cx="5389033" cy="3845720"/>
          </a:xfrm>
        </p:spPr>
        <p:txBody>
          <a:bodyPr/>
          <a:lstStyle/>
          <a:p>
            <a:pPr marL="0" indent="0">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If you have a spare 2 to 4 hours, why not complete this free online module to help you understand more about CEIAG and to support your students into good "EET" destinations? It is funded by the CEC who are responsible for improving careers for young people in England.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a:p>
            <a:endParaRPr lang="en-GB" dirty="0"/>
          </a:p>
          <a:p>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Go to: </a:t>
            </a: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4"/>
              </a:rPr>
              <a:t>https://www.careersandenterprise.co.uk/education/training-careers-leaders</a:t>
            </a: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cxnSp>
        <p:nvCxnSpPr>
          <p:cNvPr id="10" name="Straight Connector 9">
            <a:extLst>
              <a:ext uri="{FF2B5EF4-FFF2-40B4-BE49-F238E27FC236}">
                <a16:creationId xmlns:a16="http://schemas.microsoft.com/office/drawing/2014/main" id="{FD9A7E9C-14CF-42F7-B638-9DE5FAFB4C06}"/>
              </a:ext>
            </a:extLst>
          </p:cNvPr>
          <p:cNvCxnSpPr/>
          <p:nvPr/>
        </p:nvCxnSpPr>
        <p:spPr>
          <a:xfrm>
            <a:off x="5996516" y="873457"/>
            <a:ext cx="0" cy="5691117"/>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44255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additive="base">
                                        <p:cTn id="2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Effect transition="in" filter="fade">
                                      <p:cBhvr>
                                        <p:cTn id="34"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8FB919C-305F-4447-870C-FCA6D39E50E8}"/>
              </a:ext>
            </a:extLst>
          </p:cNvPr>
          <p:cNvSpPr txBox="1"/>
          <p:nvPr/>
        </p:nvSpPr>
        <p:spPr>
          <a:xfrm>
            <a:off x="7446725" y="1002690"/>
            <a:ext cx="4745275"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9" name="Picture 8">
            <a:extLst>
              <a:ext uri="{FF2B5EF4-FFF2-40B4-BE49-F238E27FC236}">
                <a16:creationId xmlns:a16="http://schemas.microsoft.com/office/drawing/2014/main" id="{51EE1709-F497-491A-ACBF-A32779A485A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86706" y="757346"/>
            <a:ext cx="860019" cy="860019"/>
          </a:xfrm>
          <a:prstGeom prst="rect">
            <a:avLst/>
          </a:prstGeom>
          <a:noFill/>
        </p:spPr>
      </p:pic>
      <p:sp>
        <p:nvSpPr>
          <p:cNvPr id="11" name="TextBox 10">
            <a:extLst>
              <a:ext uri="{FF2B5EF4-FFF2-40B4-BE49-F238E27FC236}">
                <a16:creationId xmlns:a16="http://schemas.microsoft.com/office/drawing/2014/main" id="{1F9B29DA-12E2-4E2D-A4A8-E94480AF618F}"/>
              </a:ext>
            </a:extLst>
          </p:cNvPr>
          <p:cNvSpPr txBox="1"/>
          <p:nvPr/>
        </p:nvSpPr>
        <p:spPr>
          <a:xfrm>
            <a:off x="172591" y="634200"/>
            <a:ext cx="6105378" cy="2943306"/>
          </a:xfrm>
          <a:prstGeom prst="rect">
            <a:avLst/>
          </a:prstGeom>
          <a:noFill/>
          <a:ln>
            <a:noFill/>
          </a:ln>
        </p:spPr>
        <p:txBody>
          <a:bodyPr wrap="square">
            <a:spAutoFit/>
          </a:bodyPr>
          <a:lstStyle/>
          <a:p>
            <a:pPr algn="ctr">
              <a:lnSpc>
                <a:spcPct val="107000"/>
              </a:lnSpc>
              <a:spcAft>
                <a:spcPts val="800"/>
              </a:spcAft>
            </a:pPr>
            <a:r>
              <a:rPr lang="en-GB" sz="60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4</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24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LINKING CURRICULUM LEARNING TO CAREERS</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1FFB058-8D3C-49A2-AAAA-511087347619}"/>
              </a:ext>
            </a:extLst>
          </p:cNvPr>
          <p:cNvSpPr txBox="1"/>
          <p:nvPr/>
        </p:nvSpPr>
        <p:spPr>
          <a:xfrm>
            <a:off x="170597" y="4168157"/>
            <a:ext cx="6107372" cy="671209"/>
          </a:xfrm>
          <a:prstGeom prst="rect">
            <a:avLst/>
          </a:prstGeom>
          <a:noFill/>
          <a:ln>
            <a:noFill/>
          </a:ln>
        </p:spPr>
        <p:txBody>
          <a:bodyPr wrap="square">
            <a:spAutoFit/>
          </a:bodyPr>
          <a:lstStyle/>
          <a:p>
            <a:pPr algn="ctr">
              <a:lnSpc>
                <a:spcPct val="107000"/>
              </a:lnSpc>
              <a:spcAft>
                <a:spcPts val="800"/>
              </a:spcAft>
            </a:pPr>
            <a: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STEM</a:t>
            </a:r>
            <a:b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br>
            <a:r>
              <a:rPr lang="en-GB" sz="1800" b="1" i="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Science, Technology, Engineering and Maths</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EB8D258E-83AD-4B47-AE97-6542BDD8E9B3}"/>
              </a:ext>
            </a:extLst>
          </p:cNvPr>
          <p:cNvSpPr txBox="1"/>
          <p:nvPr/>
        </p:nvSpPr>
        <p:spPr>
          <a:xfrm>
            <a:off x="6277969" y="3577506"/>
            <a:ext cx="6107372" cy="736355"/>
          </a:xfrm>
          <a:prstGeom prst="rect">
            <a:avLst/>
          </a:prstGeom>
          <a:noFill/>
          <a:ln>
            <a:noFill/>
          </a:ln>
        </p:spPr>
        <p:txBody>
          <a:bodyPr wrap="square">
            <a:spAutoFit/>
          </a:bodyPr>
          <a:lstStyle/>
          <a:p>
            <a:pPr>
              <a:lnSpc>
                <a:spcPct val="107000"/>
              </a:lnSpc>
              <a:spcAft>
                <a:spcPts val="800"/>
              </a:spcAft>
            </a:pPr>
            <a:r>
              <a:rPr lang="en-GB" sz="20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Linking curriculum learning to careers | Gatsby (goodcareerguidance.org.uk)</a:t>
            </a: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74254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D7512D-51C8-48C3-AA75-40F057BC7D62}"/>
              </a:ext>
            </a:extLst>
          </p:cNvPr>
          <p:cNvSpPr txBox="1"/>
          <p:nvPr/>
        </p:nvSpPr>
        <p:spPr>
          <a:xfrm>
            <a:off x="7392538" y="852565"/>
            <a:ext cx="4672084"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4" name="Picture 3">
            <a:extLst>
              <a:ext uri="{FF2B5EF4-FFF2-40B4-BE49-F238E27FC236}">
                <a16:creationId xmlns:a16="http://schemas.microsoft.com/office/drawing/2014/main" id="{BDFDCCCA-0FF2-4DE8-9B4C-7031777427A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653878" y="667901"/>
            <a:ext cx="738660" cy="738660"/>
          </a:xfrm>
          <a:prstGeom prst="rect">
            <a:avLst/>
          </a:prstGeom>
          <a:noFill/>
        </p:spPr>
      </p:pic>
      <p:sp>
        <p:nvSpPr>
          <p:cNvPr id="6" name="TextBox 5">
            <a:extLst>
              <a:ext uri="{FF2B5EF4-FFF2-40B4-BE49-F238E27FC236}">
                <a16:creationId xmlns:a16="http://schemas.microsoft.com/office/drawing/2014/main" id="{5555BA20-B922-4C9F-A2C5-B5618392B8D1}"/>
              </a:ext>
            </a:extLst>
          </p:cNvPr>
          <p:cNvSpPr txBox="1"/>
          <p:nvPr/>
        </p:nvSpPr>
        <p:spPr>
          <a:xfrm>
            <a:off x="395540" y="852565"/>
            <a:ext cx="6107372" cy="1268232"/>
          </a:xfrm>
          <a:prstGeom prst="rect">
            <a:avLst/>
          </a:prstGeom>
          <a:noFill/>
          <a:ln>
            <a:noFill/>
          </a:ln>
        </p:spPr>
        <p:txBody>
          <a:bodyPr wrap="square">
            <a:spAutoFit/>
          </a:bodyPr>
          <a:lstStyle/>
          <a:p>
            <a:pPr algn="ctr">
              <a:lnSpc>
                <a:spcPct val="107000"/>
              </a:lnSpc>
              <a:spcAft>
                <a:spcPts val="800"/>
              </a:spcAft>
            </a:pPr>
            <a:r>
              <a:rPr lang="en-GB" sz="48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18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ENCOUNTERS WITH EMPLOYERS AND EMPLOYEES</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103B5C9C-DEA7-485A-B551-5E149AB184E4}"/>
              </a:ext>
            </a:extLst>
          </p:cNvPr>
          <p:cNvSpPr txBox="1"/>
          <p:nvPr/>
        </p:nvSpPr>
        <p:spPr>
          <a:xfrm>
            <a:off x="187657" y="2151504"/>
            <a:ext cx="6107372" cy="671659"/>
          </a:xfrm>
          <a:prstGeom prst="rect">
            <a:avLst/>
          </a:prstGeom>
          <a:noFill/>
          <a:ln>
            <a:noFill/>
          </a:ln>
        </p:spPr>
        <p:txBody>
          <a:bodyPr wrap="square">
            <a:spAutoFit/>
          </a:bodyPr>
          <a:lstStyle/>
          <a:p>
            <a:pPr indent="190500" algn="ctr">
              <a:lnSpc>
                <a:spcPct val="107000"/>
              </a:lnSpc>
              <a:spcAft>
                <a:spcPts val="800"/>
              </a:spcAft>
            </a:pPr>
            <a:r>
              <a:rPr lang="en-GB" sz="18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Employability Unit to be completed as part of programme in APTEM  </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4A4851A-DC53-4BDA-A436-EE999B7D7E15}"/>
              </a:ext>
            </a:extLst>
          </p:cNvPr>
          <p:cNvSpPr txBox="1"/>
          <p:nvPr/>
        </p:nvSpPr>
        <p:spPr>
          <a:xfrm>
            <a:off x="4353635" y="3054154"/>
            <a:ext cx="3688307" cy="374846"/>
          </a:xfrm>
          <a:prstGeom prst="rect">
            <a:avLst/>
          </a:prstGeom>
          <a:noFill/>
          <a:ln>
            <a:solidFill>
              <a:schemeClr val="bg2"/>
            </a:solidFill>
          </a:ln>
        </p:spPr>
        <p:txBody>
          <a:bodyPr wrap="square">
            <a:spAutoFit/>
          </a:bodyPr>
          <a:lstStyle/>
          <a:p>
            <a:pPr algn="ctr">
              <a:lnSpc>
                <a:spcPct val="107000"/>
              </a:lnSpc>
              <a:spcAft>
                <a:spcPts val="800"/>
              </a:spcAft>
            </a:pPr>
            <a: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EXTERNAL SPEAKERS</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4A392C1-CB38-41F5-88BA-90EE14A68561}"/>
              </a:ext>
            </a:extLst>
          </p:cNvPr>
          <p:cNvSpPr txBox="1"/>
          <p:nvPr/>
        </p:nvSpPr>
        <p:spPr>
          <a:xfrm>
            <a:off x="3340289" y="3455091"/>
            <a:ext cx="6107372" cy="1200329"/>
          </a:xfrm>
          <a:prstGeom prst="rect">
            <a:avLst/>
          </a:prstGeom>
          <a:noFill/>
          <a:ln>
            <a:noFill/>
          </a:ln>
        </p:spPr>
        <p:txBody>
          <a:bodyPr wrap="square">
            <a:spAutoFit/>
          </a:bodyPr>
          <a:lstStyle/>
          <a:p>
            <a:r>
              <a:rPr lang="en-GB" sz="1800" dirty="0">
                <a:solidFill>
                  <a:srgbClr val="212121"/>
                </a:solidFill>
                <a:effectLst/>
                <a:latin typeface="Open Sans" panose="020B0606030504020204" pitchFamily="34" charset="0"/>
                <a:ea typeface="Times New Roman" panose="02020603050405020304" pitchFamily="18" charset="0"/>
              </a:rPr>
              <a:t>The good news about the current situation is that is much easier to link with external agencies and professionals and enable them to speak to our students. </a:t>
            </a:r>
            <a:endParaRPr lang="en-GB" sz="16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58540844-CF84-4B10-B122-77987F98C7C2}"/>
              </a:ext>
            </a:extLst>
          </p:cNvPr>
          <p:cNvSpPr txBox="1"/>
          <p:nvPr/>
        </p:nvSpPr>
        <p:spPr>
          <a:xfrm>
            <a:off x="3340289" y="4681511"/>
            <a:ext cx="6107372" cy="1200329"/>
          </a:xfrm>
          <a:prstGeom prst="rect">
            <a:avLst/>
          </a:prstGeom>
          <a:noFill/>
          <a:ln>
            <a:noFill/>
          </a:ln>
        </p:spPr>
        <p:txBody>
          <a:bodyPr wrap="square">
            <a:spAutoFit/>
          </a:bodyPr>
          <a:lstStyle/>
          <a:p>
            <a:pPr>
              <a:spcBef>
                <a:spcPts val="1125"/>
              </a:spcBef>
            </a:pPr>
            <a:r>
              <a:rPr lang="en-GB" sz="1800" dirty="0">
                <a:solidFill>
                  <a:srgbClr val="212121"/>
                </a:solidFill>
                <a:effectLst/>
                <a:latin typeface="Open Sans" panose="020B0606030504020204" pitchFamily="34" charset="0"/>
                <a:ea typeface="Times New Roman" panose="02020603050405020304" pitchFamily="18" charset="0"/>
              </a:rPr>
              <a:t>Speakers for Schools is free and can support and match you with volunteers to speak to your students. Please start organising this </a:t>
            </a:r>
            <a:r>
              <a:rPr lang="en-GB" sz="1800" b="1" dirty="0">
                <a:solidFill>
                  <a:srgbClr val="212121"/>
                </a:solidFill>
                <a:effectLst/>
                <a:latin typeface="Open Sans" panose="020B0606030504020204" pitchFamily="34" charset="0"/>
                <a:ea typeface="Times New Roman" panose="02020603050405020304" pitchFamily="18" charset="0"/>
              </a:rPr>
              <a:t>at least 6 weeks</a:t>
            </a:r>
            <a:r>
              <a:rPr lang="en-GB" sz="1800" dirty="0">
                <a:solidFill>
                  <a:srgbClr val="212121"/>
                </a:solidFill>
                <a:effectLst/>
                <a:latin typeface="Open Sans" panose="020B0606030504020204" pitchFamily="34" charset="0"/>
                <a:ea typeface="Times New Roman" panose="02020603050405020304" pitchFamily="18" charset="0"/>
              </a:rPr>
              <a:t> before your chosen day. </a:t>
            </a:r>
            <a:endParaRPr lang="en-GB" sz="1600" dirty="0">
              <a:effectLst/>
              <a:latin typeface="Times New Roman" panose="02020603050405020304" pitchFamily="18" charset="0"/>
              <a:ea typeface="Times New Roman" panose="02020603050405020304" pitchFamily="18" charset="0"/>
            </a:endParaRPr>
          </a:p>
        </p:txBody>
      </p:sp>
      <p:pic>
        <p:nvPicPr>
          <p:cNvPr id="18" name="Picture 17">
            <a:extLst>
              <a:ext uri="{FF2B5EF4-FFF2-40B4-BE49-F238E27FC236}">
                <a16:creationId xmlns:a16="http://schemas.microsoft.com/office/drawing/2014/main" id="{66063CFC-DC98-4069-A6E2-83B228FD9688}"/>
              </a:ext>
            </a:extLst>
          </p:cNvPr>
          <p:cNvPicPr>
            <a:picLocks noChangeAspect="1"/>
          </p:cNvPicPr>
          <p:nvPr/>
        </p:nvPicPr>
        <p:blipFill>
          <a:blip r:embed="rId4"/>
          <a:stretch>
            <a:fillRect/>
          </a:stretch>
        </p:blipFill>
        <p:spPr>
          <a:xfrm>
            <a:off x="4156564" y="6050995"/>
            <a:ext cx="5733288" cy="368808"/>
          </a:xfrm>
          <a:prstGeom prst="rect">
            <a:avLst/>
          </a:prstGeom>
        </p:spPr>
      </p:pic>
    </p:spTree>
    <p:custDataLst>
      <p:tags r:id="rId1"/>
    </p:custDataLst>
    <p:extLst>
      <p:ext uri="{BB962C8B-B14F-4D97-AF65-F5344CB8AC3E}">
        <p14:creationId xmlns:p14="http://schemas.microsoft.com/office/powerpoint/2010/main" val="192817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animBg="1"/>
      <p:bldP spid="1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E479FC-BCE9-403A-ACEB-991156A0A600}"/>
              </a:ext>
            </a:extLst>
          </p:cNvPr>
          <p:cNvSpPr txBox="1"/>
          <p:nvPr/>
        </p:nvSpPr>
        <p:spPr>
          <a:xfrm>
            <a:off x="7187541" y="926472"/>
            <a:ext cx="4713307"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6" name="Picture 5">
            <a:extLst>
              <a:ext uri="{FF2B5EF4-FFF2-40B4-BE49-F238E27FC236}">
                <a16:creationId xmlns:a16="http://schemas.microsoft.com/office/drawing/2014/main" id="{184AD193-CC82-4065-B247-2826F76CA2F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096000" y="723165"/>
            <a:ext cx="775946" cy="775946"/>
          </a:xfrm>
          <a:prstGeom prst="rect">
            <a:avLst/>
          </a:prstGeom>
          <a:noFill/>
        </p:spPr>
      </p:pic>
      <p:sp>
        <p:nvSpPr>
          <p:cNvPr id="8" name="TextBox 7">
            <a:extLst>
              <a:ext uri="{FF2B5EF4-FFF2-40B4-BE49-F238E27FC236}">
                <a16:creationId xmlns:a16="http://schemas.microsoft.com/office/drawing/2014/main" id="{08A1723C-7640-4327-95D0-7155C3065AF8}"/>
              </a:ext>
            </a:extLst>
          </p:cNvPr>
          <p:cNvSpPr txBox="1"/>
          <p:nvPr/>
        </p:nvSpPr>
        <p:spPr>
          <a:xfrm>
            <a:off x="0" y="926472"/>
            <a:ext cx="6363268" cy="1398460"/>
          </a:xfrm>
          <a:prstGeom prst="rect">
            <a:avLst/>
          </a:prstGeom>
          <a:noFill/>
          <a:ln>
            <a:noFill/>
          </a:ln>
        </p:spPr>
        <p:txBody>
          <a:bodyPr wrap="square">
            <a:spAutoFit/>
          </a:bodyPr>
          <a:lstStyle/>
          <a:p>
            <a:pPr algn="ctr">
              <a:lnSpc>
                <a:spcPct val="107000"/>
              </a:lnSpc>
              <a:spcAft>
                <a:spcPts val="800"/>
              </a:spcAft>
            </a:pPr>
            <a:r>
              <a:rPr lang="en-GB" sz="54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6</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20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EXPERIENCES OF WORKPLACES</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947B0326-2B57-440F-A7D1-B72A36ADB59B}"/>
              </a:ext>
            </a:extLst>
          </p:cNvPr>
          <p:cNvSpPr txBox="1"/>
          <p:nvPr/>
        </p:nvSpPr>
        <p:spPr>
          <a:xfrm>
            <a:off x="5793476" y="1509772"/>
            <a:ext cx="6107372" cy="670440"/>
          </a:xfrm>
          <a:prstGeom prst="rect">
            <a:avLst/>
          </a:prstGeom>
          <a:noFill/>
          <a:ln>
            <a:noFill/>
          </a:ln>
        </p:spPr>
        <p:txBody>
          <a:bodyPr wrap="square">
            <a:spAutoFit/>
          </a:bodyPr>
          <a:lstStyle/>
          <a:p>
            <a:pPr algn="ctr">
              <a:lnSpc>
                <a:spcPct val="107000"/>
              </a:lnSpc>
              <a:spcAft>
                <a:spcPts val="800"/>
              </a:spcAft>
            </a:pPr>
            <a:r>
              <a:rPr lang="en-GB" sz="1800" kern="1800" cap="all" dirty="0">
                <a:effectLst/>
                <a:latin typeface="Oswald" panose="00000500000000000000" pitchFamily="2" charset="0"/>
                <a:ea typeface="Times New Roman" panose="02020603050405020304" pitchFamily="18" charset="0"/>
                <a:cs typeface="Times New Roman" panose="02020603050405020304" pitchFamily="18" charset="0"/>
              </a:rPr>
              <a:t>work EXPERIENCE IS AN INTEGRAL PART OF ALL STUDY PROGRAMMES, TRAINEESHIPS AND OF COURSE apprenticeships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417502C-FD8E-428A-AC2D-09CE06D1C6D2}"/>
              </a:ext>
            </a:extLst>
          </p:cNvPr>
          <p:cNvSpPr txBox="1"/>
          <p:nvPr/>
        </p:nvSpPr>
        <p:spPr>
          <a:xfrm>
            <a:off x="5752532" y="2190873"/>
            <a:ext cx="6189260" cy="966803"/>
          </a:xfrm>
          <a:prstGeom prst="rect">
            <a:avLst/>
          </a:prstGeom>
          <a:noFill/>
          <a:ln>
            <a:noFill/>
          </a:ln>
        </p:spPr>
        <p:txBody>
          <a:bodyPr wrap="square">
            <a:spAutoFit/>
          </a:bodyPr>
          <a:lstStyle/>
          <a:p>
            <a:pPr algn="ctr">
              <a:lnSpc>
                <a:spcPct val="107000"/>
              </a:lnSpc>
              <a:spcAft>
                <a:spcPts val="800"/>
              </a:spcAft>
            </a:pPr>
            <a:r>
              <a:rPr lang="en-GB" sz="1800" kern="1800" cap="all" dirty="0">
                <a:effectLst/>
                <a:latin typeface="Oswald" panose="00000500000000000000" pitchFamily="2" charset="0"/>
                <a:ea typeface="Times New Roman" panose="02020603050405020304" pitchFamily="18" charset="0"/>
                <a:cs typeface="Times New Roman" panose="02020603050405020304" pitchFamily="18" charset="0"/>
              </a:rPr>
              <a:t>You will undertake a min 60 HOURS work experience that ill be logged in APTEM and the experience can be transferred to part of your CV.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92FE74B8-6799-4327-A325-CB51B4E0E299}"/>
              </a:ext>
            </a:extLst>
          </p:cNvPr>
          <p:cNvSpPr txBox="1"/>
          <p:nvPr/>
        </p:nvSpPr>
        <p:spPr>
          <a:xfrm>
            <a:off x="294713" y="2829591"/>
            <a:ext cx="2898863" cy="374077"/>
          </a:xfrm>
          <a:prstGeom prst="rect">
            <a:avLst/>
          </a:prstGeom>
          <a:noFill/>
          <a:ln>
            <a:solidFill>
              <a:schemeClr val="bg2"/>
            </a:solidFill>
          </a:ln>
        </p:spPr>
        <p:txBody>
          <a:bodyPr wrap="square">
            <a:spAutoFit/>
          </a:bodyPr>
          <a:lstStyle/>
          <a:p>
            <a:pPr algn="ctr">
              <a:lnSpc>
                <a:spcPct val="107000"/>
              </a:lnSpc>
              <a:spcAft>
                <a:spcPts val="800"/>
              </a:spcAft>
            </a:pPr>
            <a:r>
              <a:rPr lang="en-GB" sz="1800" u="sng" kern="1800" cap="all" dirty="0">
                <a:effectLst/>
                <a:latin typeface="Oswald" panose="00000500000000000000" pitchFamily="2" charset="0"/>
                <a:ea typeface="Times New Roman" panose="02020603050405020304" pitchFamily="18" charset="0"/>
                <a:cs typeface="Times New Roman" panose="02020603050405020304" pitchFamily="18" charset="0"/>
              </a:rPr>
              <a:t>Useful websites below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1FD1B266-BC0E-4C15-965F-73081ADBB25A}"/>
              </a:ext>
            </a:extLst>
          </p:cNvPr>
          <p:cNvSpPr txBox="1"/>
          <p:nvPr/>
        </p:nvSpPr>
        <p:spPr>
          <a:xfrm>
            <a:off x="441427" y="3429000"/>
            <a:ext cx="5895832" cy="3310586"/>
          </a:xfrm>
          <a:prstGeom prst="rect">
            <a:avLst/>
          </a:prstGeom>
          <a:noFill/>
          <a:ln>
            <a:solidFill>
              <a:schemeClr val="bg2"/>
            </a:solidFill>
          </a:ln>
        </p:spPr>
        <p:txBody>
          <a:bodyPr wrap="square">
            <a:spAutoFit/>
          </a:bodyPr>
          <a:lstStyle/>
          <a:p>
            <a:pPr algn="ctr">
              <a:lnSpc>
                <a:spcPct val="107000"/>
              </a:lnSpc>
              <a:spcAft>
                <a:spcPts val="800"/>
              </a:spcAft>
            </a:pPr>
            <a:r>
              <a:rPr lang="en-GB" sz="1400"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Choose Your Career | </a:t>
            </a:r>
            <a:r>
              <a:rPr lang="en-GB" sz="1400" dirty="0" err="1">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InvestIN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5"/>
              </a:rPr>
              <a:t>Careers advice | National Careers Service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6"/>
              </a:rPr>
              <a:t>Work experience: employer guide - GOV.UK (www.gov.uk)</a:t>
            </a: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7"/>
              </a:rPr>
              <a:t>Work Experience Placements | Guides | CIPD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spcAft>
                <a:spcPts val="800"/>
              </a:spcAft>
            </a:pPr>
            <a:r>
              <a:rPr lang="en-GB" sz="1400"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8"/>
              </a:rPr>
              <a:t>Work placements | Prospects.ac.uk</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77880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xEl>
                                              <p:pRg st="1" end="1"/>
                                            </p:txEl>
                                          </p:spTgt>
                                        </p:tgtEl>
                                        <p:attrNameLst>
                                          <p:attrName>style.visibility</p:attrName>
                                        </p:attrNameLst>
                                      </p:cBhvr>
                                      <p:to>
                                        <p:strVal val="visible"/>
                                      </p:to>
                                    </p:set>
                                    <p:anim calcmode="lin" valueType="num">
                                      <p:cBhvr additive="base">
                                        <p:cTn id="33"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
                                            <p:txEl>
                                              <p:pRg st="2" end="2"/>
                                            </p:txEl>
                                          </p:spTgt>
                                        </p:tgtEl>
                                        <p:attrNameLst>
                                          <p:attrName>style.visibility</p:attrName>
                                        </p:attrNameLst>
                                      </p:cBhvr>
                                      <p:to>
                                        <p:strVal val="visible"/>
                                      </p:to>
                                    </p:set>
                                    <p:anim calcmode="lin" valueType="num">
                                      <p:cBhvr additive="base">
                                        <p:cTn id="37"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xEl>
                                              <p:pRg st="3" end="3"/>
                                            </p:txEl>
                                          </p:spTgt>
                                        </p:tgtEl>
                                        <p:attrNameLst>
                                          <p:attrName>style.visibility</p:attrName>
                                        </p:attrNameLst>
                                      </p:cBhvr>
                                      <p:to>
                                        <p:strVal val="visible"/>
                                      </p:to>
                                    </p:set>
                                    <p:anim calcmode="lin" valueType="num">
                                      <p:cBhvr additive="base">
                                        <p:cTn id="4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0">
                                            <p:txEl>
                                              <p:pRg st="4" end="4"/>
                                            </p:txEl>
                                          </p:spTgt>
                                        </p:tgtEl>
                                        <p:attrNameLst>
                                          <p:attrName>style.visibility</p:attrName>
                                        </p:attrNameLst>
                                      </p:cBhvr>
                                      <p:to>
                                        <p:strVal val="visible"/>
                                      </p:to>
                                    </p:set>
                                    <p:anim calcmode="lin" valueType="num">
                                      <p:cBhvr additive="base">
                                        <p:cTn id="45"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0">
                                            <p:txEl>
                                              <p:pRg st="4" end="4"/>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0">
                                            <p:txEl>
                                              <p:pRg st="5" end="5"/>
                                            </p:txEl>
                                          </p:spTgt>
                                        </p:tgtEl>
                                        <p:attrNameLst>
                                          <p:attrName>style.visibility</p:attrName>
                                        </p:attrNameLst>
                                      </p:cBhvr>
                                      <p:to>
                                        <p:strVal val="visible"/>
                                      </p:to>
                                    </p:set>
                                    <p:anim calcmode="lin" valueType="num">
                                      <p:cBhvr additive="base">
                                        <p:cTn id="49"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
                                            <p:txEl>
                                              <p:pRg st="5" end="5"/>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0">
                                            <p:txEl>
                                              <p:pRg st="6" end="6"/>
                                            </p:txEl>
                                          </p:spTgt>
                                        </p:tgtEl>
                                        <p:attrNameLst>
                                          <p:attrName>style.visibility</p:attrName>
                                        </p:attrNameLst>
                                      </p:cBhvr>
                                      <p:to>
                                        <p:strVal val="visible"/>
                                      </p:to>
                                    </p:set>
                                    <p:anim calcmode="lin" valueType="num">
                                      <p:cBhvr additive="base">
                                        <p:cTn id="53" dur="500" fill="hold"/>
                                        <p:tgtEl>
                                          <p:spTgt spid="20">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0">
                                            <p:txEl>
                                              <p:pRg st="6" end="6"/>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xEl>
                                              <p:pRg st="7" end="7"/>
                                            </p:txEl>
                                          </p:spTgt>
                                        </p:tgtEl>
                                        <p:attrNameLst>
                                          <p:attrName>style.visibility</p:attrName>
                                        </p:attrNameLst>
                                      </p:cBhvr>
                                      <p:to>
                                        <p:strVal val="visible"/>
                                      </p:to>
                                    </p:set>
                                    <p:anim calcmode="lin" valueType="num">
                                      <p:cBhvr additive="base">
                                        <p:cTn id="57"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0">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0">
                                            <p:txEl>
                                              <p:pRg st="8" end="8"/>
                                            </p:txEl>
                                          </p:spTgt>
                                        </p:tgtEl>
                                        <p:attrNameLst>
                                          <p:attrName>style.visibility</p:attrName>
                                        </p:attrNameLst>
                                      </p:cBhvr>
                                      <p:to>
                                        <p:strVal val="visible"/>
                                      </p:to>
                                    </p:set>
                                    <p:anim calcmode="lin" valueType="num">
                                      <p:cBhvr additive="base">
                                        <p:cTn id="61" dur="500" fill="hold"/>
                                        <p:tgtEl>
                                          <p:spTgt spid="20">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
                                            <p:txEl>
                                              <p:pRg st="8" end="8"/>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0">
                                            <p:txEl>
                                              <p:pRg st="9" end="9"/>
                                            </p:txEl>
                                          </p:spTgt>
                                        </p:tgtEl>
                                        <p:attrNameLst>
                                          <p:attrName>style.visibility</p:attrName>
                                        </p:attrNameLst>
                                      </p:cBhvr>
                                      <p:to>
                                        <p:strVal val="visible"/>
                                      </p:to>
                                    </p:set>
                                    <p:anim calcmode="lin" valueType="num">
                                      <p:cBhvr additive="base">
                                        <p:cTn id="6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62E4B6-6DE5-40AB-9BDC-7D82903189D1}"/>
              </a:ext>
            </a:extLst>
          </p:cNvPr>
          <p:cNvSpPr txBox="1"/>
          <p:nvPr/>
        </p:nvSpPr>
        <p:spPr>
          <a:xfrm>
            <a:off x="1170296" y="741171"/>
            <a:ext cx="6107372" cy="373757"/>
          </a:xfrm>
          <a:prstGeom prst="rect">
            <a:avLst/>
          </a:prstGeom>
          <a:noFill/>
          <a:ln>
            <a:noFill/>
          </a:ln>
        </p:spPr>
        <p:txBody>
          <a:bodyPr wrap="square">
            <a:spAutoFit/>
          </a:bodyPr>
          <a:lstStyle/>
          <a:p>
            <a:pPr algn="ctr">
              <a:lnSpc>
                <a:spcPct val="107000"/>
              </a:lnSpc>
              <a:spcAft>
                <a:spcPts val="800"/>
              </a:spcAft>
            </a:pPr>
            <a:r>
              <a:rPr lang="en-GB" sz="1800" b="1" u="sng" dirty="0">
                <a:effectLst/>
                <a:latin typeface="Arial" panose="020B0604020202020204" pitchFamily="34" charset="0"/>
                <a:ea typeface="Calibri" panose="020F0502020204030204" pitchFamily="34" charset="0"/>
                <a:cs typeface="Arial" panose="020B0604020202020204" pitchFamily="34" charset="0"/>
              </a:rPr>
              <a:t>Student Work Placement Time and Learning Log </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4E6165DB-A81B-4D53-A64F-F3873FEB0011}"/>
              </a:ext>
            </a:extLst>
          </p:cNvPr>
          <p:cNvSpPr txBox="1"/>
          <p:nvPr/>
        </p:nvSpPr>
        <p:spPr>
          <a:xfrm>
            <a:off x="177420" y="1151886"/>
            <a:ext cx="11532359" cy="5233099"/>
          </a:xfrm>
          <a:prstGeom prst="rect">
            <a:avLst/>
          </a:prstGeom>
          <a:noFill/>
          <a:ln>
            <a:noFill/>
          </a:ln>
        </p:spPr>
        <p:txBody>
          <a:bodyPr wrap="square">
            <a:spAutoFit/>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Student Name:       _____________________________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Course Title ____________________________________</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Traineeship/Study Programme _____________________</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Employers Name : __________________________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Employee’s Title: ____________________________</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Tutor/ Coach__________________________________</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Time Sheet for Period Ending</a:t>
            </a:r>
            <a:r>
              <a:rPr lang="en-GB" sz="1400" dirty="0">
                <a:effectLst/>
                <a:latin typeface="Arial" panose="020B0604020202020204" pitchFamily="34" charset="0"/>
                <a:ea typeface="Calibri" panose="020F0502020204030204" pitchFamily="34" charset="0"/>
                <a:cs typeface="Arial" panose="020B0604020202020204" pitchFamily="34" charset="0"/>
              </a:rPr>
              <a:t> _____________________________   Location: ___________________</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Outcomes of work experience: </a:t>
            </a:r>
            <a:r>
              <a:rPr lang="en-GB" sz="1400" dirty="0">
                <a:effectLst/>
                <a:latin typeface="Arial" panose="020B0604020202020204" pitchFamily="34" charset="0"/>
                <a:ea typeface="Calibri" panose="020F0502020204030204" pitchFamily="34" charset="0"/>
                <a:cs typeface="Arial" panose="020B0604020202020204" pitchFamily="34" charset="0"/>
              </a:rPr>
              <a:t>(ESO to enter the outcomes required from the work experience prior to the commencement of the work trial, maximum of 5 during one week)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ts val="11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1.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ts val="11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ts val="11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2.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53491273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B7292C-44FC-43A2-9F60-55E68736FB8C}"/>
              </a:ext>
            </a:extLst>
          </p:cNvPr>
          <p:cNvSpPr/>
          <p:nvPr/>
        </p:nvSpPr>
        <p:spPr>
          <a:xfrm>
            <a:off x="0" y="-34119"/>
            <a:ext cx="12192000" cy="1951630"/>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7383B690-9E91-4E66-87ED-2D7AB33B1773}"/>
              </a:ext>
            </a:extLst>
          </p:cNvPr>
          <p:cNvGraphicFramePr>
            <a:graphicFrameLocks noGrp="1"/>
          </p:cNvGraphicFramePr>
          <p:nvPr>
            <p:extLst>
              <p:ext uri="{D42A27DB-BD31-4B8C-83A1-F6EECF244321}">
                <p14:modId xmlns:p14="http://schemas.microsoft.com/office/powerpoint/2010/main" val="2270813393"/>
              </p:ext>
            </p:extLst>
          </p:nvPr>
        </p:nvGraphicFramePr>
        <p:xfrm>
          <a:off x="0" y="0"/>
          <a:ext cx="12192001" cy="6262304"/>
        </p:xfrm>
        <a:graphic>
          <a:graphicData uri="http://schemas.openxmlformats.org/drawingml/2006/table">
            <a:tbl>
              <a:tblPr firstRow="1" firstCol="1" lastRow="1" lastCol="1" bandRow="1" bandCol="1"/>
              <a:tblGrid>
                <a:gridCol w="839356">
                  <a:extLst>
                    <a:ext uri="{9D8B030D-6E8A-4147-A177-3AD203B41FA5}">
                      <a16:colId xmlns:a16="http://schemas.microsoft.com/office/drawing/2014/main" val="3612072989"/>
                    </a:ext>
                  </a:extLst>
                </a:gridCol>
                <a:gridCol w="736837">
                  <a:extLst>
                    <a:ext uri="{9D8B030D-6E8A-4147-A177-3AD203B41FA5}">
                      <a16:colId xmlns:a16="http://schemas.microsoft.com/office/drawing/2014/main" val="2706610968"/>
                    </a:ext>
                  </a:extLst>
                </a:gridCol>
                <a:gridCol w="1285728">
                  <a:extLst>
                    <a:ext uri="{9D8B030D-6E8A-4147-A177-3AD203B41FA5}">
                      <a16:colId xmlns:a16="http://schemas.microsoft.com/office/drawing/2014/main" val="1668599584"/>
                    </a:ext>
                  </a:extLst>
                </a:gridCol>
                <a:gridCol w="1307088">
                  <a:extLst>
                    <a:ext uri="{9D8B030D-6E8A-4147-A177-3AD203B41FA5}">
                      <a16:colId xmlns:a16="http://schemas.microsoft.com/office/drawing/2014/main" val="3220803128"/>
                    </a:ext>
                  </a:extLst>
                </a:gridCol>
                <a:gridCol w="6508736">
                  <a:extLst>
                    <a:ext uri="{9D8B030D-6E8A-4147-A177-3AD203B41FA5}">
                      <a16:colId xmlns:a16="http://schemas.microsoft.com/office/drawing/2014/main" val="1487740560"/>
                    </a:ext>
                  </a:extLst>
                </a:gridCol>
                <a:gridCol w="1514256">
                  <a:extLst>
                    <a:ext uri="{9D8B030D-6E8A-4147-A177-3AD203B41FA5}">
                      <a16:colId xmlns:a16="http://schemas.microsoft.com/office/drawing/2014/main" val="1178858549"/>
                    </a:ext>
                  </a:extLst>
                </a:gridCol>
              </a:tblGrid>
              <a:tr h="784805">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Day</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Date: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Hrs. Worked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From/To</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b="1" dirty="0">
                          <a:effectLst/>
                          <a:latin typeface="Arial" panose="020B0604020202020204" pitchFamily="34" charset="0"/>
                          <a:ea typeface="Calibri" panose="020F0502020204030204" pitchFamily="34" charset="0"/>
                          <a:cs typeface="Arial" panose="020B0604020202020204" pitchFamily="34" charset="0"/>
                        </a:rPr>
                        <a:t>Tot Hrs Worked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b="1" dirty="0">
                          <a:effectLst/>
                          <a:latin typeface="Arial" panose="020B0604020202020204" pitchFamily="34" charset="0"/>
                          <a:ea typeface="Calibri" panose="020F0502020204030204" pitchFamily="34" charset="0"/>
                          <a:cs typeface="Arial" panose="020B0604020202020204" pitchFamily="34" charset="0"/>
                        </a:rPr>
                        <a:t>Specify the functions undertaken during the day that relate to the above plan of work</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9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Supervisors Initials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585835"/>
                  </a:ext>
                </a:extLst>
              </a:tr>
              <a:tr h="646156">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Mon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632094"/>
                  </a:ext>
                </a:extLst>
              </a:tr>
              <a:tr h="722613">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Tue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84892"/>
                  </a:ext>
                </a:extLst>
              </a:tr>
              <a:tr h="722613">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Wed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6345084"/>
                  </a:ext>
                </a:extLst>
              </a:tr>
              <a:tr h="811191">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Thu</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594203"/>
                  </a:ext>
                </a:extLst>
              </a:tr>
              <a:tr h="722613">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Fri</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151968"/>
                  </a:ext>
                </a:extLst>
              </a:tr>
              <a:tr h="709559">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Sat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21768"/>
                  </a:ext>
                </a:extLst>
              </a:tr>
              <a:tr h="722613">
                <a:tc>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Sun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732144"/>
                  </a:ext>
                </a:extLst>
              </a:tr>
              <a:tr h="420141">
                <a:tc gridSpan="3">
                  <a:txBody>
                    <a:bodyPr/>
                    <a:lstStyle/>
                    <a:p>
                      <a:pPr algn="ctr">
                        <a:lnSpc>
                          <a:spcPct val="107000"/>
                        </a:lnSpc>
                        <a:spcAft>
                          <a:spcPts val="800"/>
                        </a:spcAft>
                      </a:pPr>
                      <a:r>
                        <a:rPr lang="en-GB" sz="1050" b="1" dirty="0">
                          <a:effectLst/>
                          <a:latin typeface="Arial" panose="020B0604020202020204" pitchFamily="34" charset="0"/>
                          <a:ea typeface="Calibri" panose="020F0502020204030204" pitchFamily="34" charset="0"/>
                          <a:cs typeface="Arial" panose="020B0604020202020204" pitchFamily="34" charset="0"/>
                        </a:rPr>
                        <a:t>Total hours worked this week:</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9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0A0A0"/>
                    </a:solidFill>
                  </a:tcPr>
                </a:tc>
                <a:tc>
                  <a:txBody>
                    <a:bodyPr/>
                    <a:lstStyle/>
                    <a:p>
                      <a:pPr algn="l">
                        <a:lnSpc>
                          <a:spcPct val="107000"/>
                        </a:lnSpc>
                        <a:spcAft>
                          <a:spcPts val="800"/>
                        </a:spcAft>
                      </a:pPr>
                      <a:r>
                        <a:rPr lang="en-GB" sz="9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0A0A0"/>
                    </a:solidFill>
                  </a:tcPr>
                </a:tc>
                <a:extLst>
                  <a:ext uri="{0D108BD9-81ED-4DB2-BD59-A6C34878D82A}">
                    <a16:rowId xmlns:a16="http://schemas.microsoft.com/office/drawing/2014/main" val="2034704443"/>
                  </a:ext>
                </a:extLst>
              </a:tr>
            </a:tbl>
          </a:graphicData>
        </a:graphic>
      </p:graphicFrame>
      <p:sp>
        <p:nvSpPr>
          <p:cNvPr id="10" name="TextBox 9">
            <a:extLst>
              <a:ext uri="{FF2B5EF4-FFF2-40B4-BE49-F238E27FC236}">
                <a16:creationId xmlns:a16="http://schemas.microsoft.com/office/drawing/2014/main" id="{9FEBF4CB-DECB-4D2A-8BD4-B6BC7C25F9F9}"/>
              </a:ext>
            </a:extLst>
          </p:cNvPr>
          <p:cNvSpPr txBox="1"/>
          <p:nvPr/>
        </p:nvSpPr>
        <p:spPr>
          <a:xfrm>
            <a:off x="0" y="6296423"/>
            <a:ext cx="9148549" cy="523220"/>
          </a:xfrm>
          <a:prstGeom prst="rect">
            <a:avLst/>
          </a:prstGeom>
          <a:noFill/>
          <a:ln>
            <a:noFill/>
          </a:ln>
        </p:spPr>
        <p:txBody>
          <a:bodyPr wrap="square">
            <a:spAutoFit/>
          </a:bodyPr>
          <a:lstStyle/>
          <a:p>
            <a:r>
              <a:rPr lang="en-GB" sz="1400" dirty="0"/>
              <a:t>Signature of Student: ______________________________________Supervisor_____________________________    </a:t>
            </a:r>
          </a:p>
          <a:p>
            <a:r>
              <a:rPr lang="en-GB" sz="1400" dirty="0"/>
              <a:t>Date: _________________________</a:t>
            </a:r>
          </a:p>
        </p:txBody>
      </p:sp>
    </p:spTree>
    <p:custDataLst>
      <p:tags r:id="rId1"/>
    </p:custDataLst>
    <p:extLst>
      <p:ext uri="{BB962C8B-B14F-4D97-AF65-F5344CB8AC3E}">
        <p14:creationId xmlns:p14="http://schemas.microsoft.com/office/powerpoint/2010/main" val="193978423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r>
              <a:rPr lang="en-GB" dirty="0"/>
              <a:t>CEIAG stands for Careers Education, Information, Advice and Guidance.</a:t>
            </a:r>
          </a:p>
          <a:p>
            <a:r>
              <a:rPr lang="en-GB" dirty="0"/>
              <a:t>Each of the pages on this site under the CEIAG will provide you with support in meeting each of the Gatsby Benchmarks. There are resources, helpful websites and sessions for you to access whenever you need them.</a:t>
            </a:r>
          </a:p>
          <a:p>
            <a:endParaRPr lang="en-GB" dirty="0"/>
          </a:p>
          <a:p>
            <a:pPr marL="0" indent="0">
              <a:buNone/>
            </a:pPr>
            <a:endParaRPr lang="en-US" dirty="0"/>
          </a:p>
        </p:txBody>
      </p:sp>
    </p:spTree>
    <p:custDataLst>
      <p:tags r:id="rId1"/>
    </p:custDataLst>
    <p:extLst>
      <p:ext uri="{BB962C8B-B14F-4D97-AF65-F5344CB8AC3E}">
        <p14:creationId xmlns:p14="http://schemas.microsoft.com/office/powerpoint/2010/main" val="1508910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31050C-969F-4AB5-82E8-C3D632482ACC}"/>
              </a:ext>
            </a:extLst>
          </p:cNvPr>
          <p:cNvSpPr txBox="1"/>
          <p:nvPr/>
        </p:nvSpPr>
        <p:spPr>
          <a:xfrm>
            <a:off x="7502857" y="893507"/>
            <a:ext cx="4589060"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4" name="Picture 3">
            <a:extLst>
              <a:ext uri="{FF2B5EF4-FFF2-40B4-BE49-F238E27FC236}">
                <a16:creationId xmlns:a16="http://schemas.microsoft.com/office/drawing/2014/main" id="{03F34628-F46A-4A59-99C8-D8ED933EE12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830756" y="742122"/>
            <a:ext cx="672101" cy="672101"/>
          </a:xfrm>
          <a:prstGeom prst="rect">
            <a:avLst/>
          </a:prstGeom>
          <a:noFill/>
        </p:spPr>
      </p:pic>
      <p:sp>
        <p:nvSpPr>
          <p:cNvPr id="6" name="TextBox 5">
            <a:extLst>
              <a:ext uri="{FF2B5EF4-FFF2-40B4-BE49-F238E27FC236}">
                <a16:creationId xmlns:a16="http://schemas.microsoft.com/office/drawing/2014/main" id="{9E21D26A-B30F-4857-B127-5933E47EAC4C}"/>
              </a:ext>
            </a:extLst>
          </p:cNvPr>
          <p:cNvSpPr txBox="1"/>
          <p:nvPr/>
        </p:nvSpPr>
        <p:spPr>
          <a:xfrm>
            <a:off x="228600" y="1078172"/>
            <a:ext cx="6107372" cy="3218766"/>
          </a:xfrm>
          <a:prstGeom prst="rect">
            <a:avLst/>
          </a:prstGeom>
          <a:noFill/>
          <a:ln>
            <a:noFill/>
          </a:ln>
        </p:spPr>
        <p:txBody>
          <a:bodyPr wrap="square">
            <a:spAutoFit/>
          </a:bodyPr>
          <a:lstStyle/>
          <a:p>
            <a:pPr algn="ctr">
              <a:lnSpc>
                <a:spcPct val="107000"/>
              </a:lnSpc>
              <a:spcAft>
                <a:spcPts val="800"/>
              </a:spcAft>
            </a:pPr>
            <a:r>
              <a:rPr lang="en-GB" sz="60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7</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24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ENCOUNTERS WITH FURTHER AND HIGHER  EDUCATION</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D9B0B3B6-6809-4BC0-9E8C-E538BB3D1AEA}"/>
              </a:ext>
            </a:extLst>
          </p:cNvPr>
          <p:cNvSpPr txBox="1"/>
          <p:nvPr/>
        </p:nvSpPr>
        <p:spPr>
          <a:xfrm>
            <a:off x="228600" y="4503676"/>
            <a:ext cx="6107372" cy="968022"/>
          </a:xfrm>
          <a:prstGeom prst="rect">
            <a:avLst/>
          </a:prstGeom>
          <a:noFill/>
          <a:ln>
            <a:solidFill>
              <a:schemeClr val="bg2"/>
            </a:solidFill>
          </a:ln>
        </p:spPr>
        <p:txBody>
          <a:bodyPr wrap="square">
            <a:spAutoFit/>
          </a:bodyPr>
          <a:lstStyle/>
          <a:p>
            <a:pPr indent="190500" algn="ctr">
              <a:lnSpc>
                <a:spcPct val="107000"/>
              </a:lnSpc>
              <a:spcAft>
                <a:spcPts val="800"/>
              </a:spcAft>
            </a:pPr>
            <a:r>
              <a:rPr lang="en-GB" sz="1800" dirty="0">
                <a:effectLst/>
                <a:latin typeface="Open Sans" panose="020B0606030504020204" pitchFamily="34" charset="0"/>
                <a:ea typeface="Times New Roman" panose="02020603050405020304" pitchFamily="18" charset="0"/>
                <a:cs typeface="Arial" panose="020B0604020202020204" pitchFamily="34" charset="0"/>
              </a:rPr>
              <a:t>TUTORS ADD HERE THE LINKS TO YOUR LOCAL AND NATIONAL APPRENTISHIP AND FURTHER AND HIGHER EDUCATION CENTRES </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66837F9-FB7C-4630-AD87-BE8C5A8EABEB}"/>
              </a:ext>
            </a:extLst>
          </p:cNvPr>
          <p:cNvSpPr txBox="1"/>
          <p:nvPr/>
        </p:nvSpPr>
        <p:spPr>
          <a:xfrm>
            <a:off x="7994176" y="3244334"/>
            <a:ext cx="3115102" cy="830997"/>
          </a:xfrm>
          <a:prstGeom prst="rect">
            <a:avLst/>
          </a:prstGeom>
          <a:noFill/>
          <a:ln>
            <a:noFill/>
          </a:ln>
        </p:spPr>
        <p:txBody>
          <a:bodyPr wrap="square">
            <a:spAutoFit/>
          </a:bodyPr>
          <a:lstStyle/>
          <a:p>
            <a:r>
              <a:rPr lang="en-GB" sz="24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Home (footballfamily.org.uk)</a:t>
            </a:r>
            <a:endParaRPr lang="en-GB" sz="2400" dirty="0"/>
          </a:p>
        </p:txBody>
      </p:sp>
    </p:spTree>
    <p:custDataLst>
      <p:tags r:id="rId1"/>
    </p:custDataLst>
    <p:extLst>
      <p:ext uri="{BB962C8B-B14F-4D97-AF65-F5344CB8AC3E}">
        <p14:creationId xmlns:p14="http://schemas.microsoft.com/office/powerpoint/2010/main" val="224610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B3D601-07F5-4D0F-99AE-7B38538B9133}"/>
              </a:ext>
            </a:extLst>
          </p:cNvPr>
          <p:cNvSpPr txBox="1"/>
          <p:nvPr/>
        </p:nvSpPr>
        <p:spPr>
          <a:xfrm>
            <a:off x="7340222" y="907154"/>
            <a:ext cx="4683456"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4" name="Picture 3">
            <a:extLst>
              <a:ext uri="{FF2B5EF4-FFF2-40B4-BE49-F238E27FC236}">
                <a16:creationId xmlns:a16="http://schemas.microsoft.com/office/drawing/2014/main" id="{EF74279C-2727-411D-BB3A-DDDADB04AB3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655612" y="749515"/>
            <a:ext cx="684610" cy="684610"/>
          </a:xfrm>
          <a:prstGeom prst="rect">
            <a:avLst/>
          </a:prstGeom>
          <a:noFill/>
        </p:spPr>
      </p:pic>
      <p:sp>
        <p:nvSpPr>
          <p:cNvPr id="6" name="TextBox 5">
            <a:extLst>
              <a:ext uri="{FF2B5EF4-FFF2-40B4-BE49-F238E27FC236}">
                <a16:creationId xmlns:a16="http://schemas.microsoft.com/office/drawing/2014/main" id="{2EC1B9AA-A151-4E9E-94CC-339AD08D9052}"/>
              </a:ext>
            </a:extLst>
          </p:cNvPr>
          <p:cNvSpPr txBox="1"/>
          <p:nvPr/>
        </p:nvSpPr>
        <p:spPr>
          <a:xfrm>
            <a:off x="3040039" y="2750528"/>
            <a:ext cx="6363268" cy="1398460"/>
          </a:xfrm>
          <a:prstGeom prst="rect">
            <a:avLst/>
          </a:prstGeom>
          <a:noFill/>
          <a:ln>
            <a:noFill/>
          </a:ln>
        </p:spPr>
        <p:txBody>
          <a:bodyPr wrap="square">
            <a:spAutoFit/>
          </a:bodyPr>
          <a:lstStyle/>
          <a:p>
            <a:pPr>
              <a:lnSpc>
                <a:spcPct val="107000"/>
              </a:lnSpc>
              <a:spcAft>
                <a:spcPts val="800"/>
              </a:spcAft>
            </a:pPr>
            <a:r>
              <a:rPr lang="en-GB" sz="5400" kern="1800" cap="all" dirty="0">
                <a:solidFill>
                  <a:srgbClr val="70AD47"/>
                </a:solidFill>
                <a:effectLst/>
                <a:latin typeface="Oswald" panose="00000500000000000000" pitchFamily="2" charset="0"/>
                <a:ea typeface="Times New Roman" panose="02020603050405020304" pitchFamily="18" charset="0"/>
                <a:cs typeface="Times New Roman" panose="02020603050405020304" pitchFamily="18" charset="0"/>
              </a:rPr>
              <a:t>GATSBY BENCHMARK 8</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indent="190500" algn="ctr">
              <a:lnSpc>
                <a:spcPct val="107000"/>
              </a:lnSpc>
              <a:spcAft>
                <a:spcPts val="800"/>
              </a:spcAft>
            </a:pPr>
            <a:r>
              <a:rPr lang="en-GB" sz="2000" dirty="0">
                <a:solidFill>
                  <a:srgbClr val="70AD47"/>
                </a:solidFill>
                <a:effectLst/>
                <a:latin typeface="Open Sans" panose="020B0606030504020204" pitchFamily="34" charset="0"/>
                <a:ea typeface="Times New Roman" panose="02020603050405020304" pitchFamily="18" charset="0"/>
                <a:cs typeface="Arial" panose="020B0604020202020204" pitchFamily="34" charset="0"/>
              </a:rPr>
              <a:t>PERSONAL GUIDANCE</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EC2E76E1-A8E3-4D0F-B1F2-2B2D8B6A4E96}"/>
              </a:ext>
            </a:extLst>
          </p:cNvPr>
          <p:cNvSpPr txBox="1"/>
          <p:nvPr/>
        </p:nvSpPr>
        <p:spPr>
          <a:xfrm>
            <a:off x="1799798" y="4700964"/>
            <a:ext cx="8843750" cy="373757"/>
          </a:xfrm>
          <a:prstGeom prst="rect">
            <a:avLst/>
          </a:prstGeom>
          <a:noFill/>
          <a:ln>
            <a:noFill/>
          </a:ln>
        </p:spPr>
        <p:txBody>
          <a:bodyPr wrap="square">
            <a:spAutoFit/>
          </a:bodyPr>
          <a:lstStyle/>
          <a:p>
            <a:pPr>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Careers Interviews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CVs and applications. Careers Planning. Transferable skills</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4267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B0B5432-F8C7-4B73-A234-06AB10F83FEC}"/>
              </a:ext>
            </a:extLst>
          </p:cNvPr>
          <p:cNvSpPr/>
          <p:nvPr/>
        </p:nvSpPr>
        <p:spPr>
          <a:xfrm>
            <a:off x="0" y="0"/>
            <a:ext cx="12192000" cy="1115043"/>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6AC6B82-56A6-48DB-909E-2760303FEFDA}"/>
              </a:ext>
            </a:extLst>
          </p:cNvPr>
          <p:cNvSpPr txBox="1"/>
          <p:nvPr/>
        </p:nvSpPr>
        <p:spPr>
          <a:xfrm>
            <a:off x="-2275" y="0"/>
            <a:ext cx="2528248" cy="407035"/>
          </a:xfrm>
          <a:prstGeom prst="rect">
            <a:avLst/>
          </a:prstGeom>
          <a:noFill/>
          <a:ln>
            <a:solidFill>
              <a:schemeClr val="bg2"/>
            </a:solidFill>
          </a:ln>
        </p:spPr>
        <p:txBody>
          <a:bodyPr wrap="square">
            <a:spAutoFit/>
          </a:bodyPr>
          <a:lstStyle/>
          <a:p>
            <a:pPr>
              <a:lnSpc>
                <a:spcPct val="107000"/>
              </a:lnSpc>
              <a:spcAft>
                <a:spcPts val="800"/>
              </a:spcAft>
            </a:pPr>
            <a:r>
              <a:rPr lang="en-GB" sz="2000" b="1" kern="1800" cap="all" dirty="0">
                <a:effectLst/>
                <a:latin typeface="Calibri" panose="020F0502020204030204" pitchFamily="34" charset="0"/>
                <a:ea typeface="Times New Roman" panose="02020603050405020304" pitchFamily="18" charset="0"/>
                <a:cs typeface="Calibri" panose="020F0502020204030204" pitchFamily="34" charset="0"/>
              </a:rPr>
              <a:t>Transferable Skills</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C8C478BB-28C1-417E-9041-3C601DF441E2}"/>
              </a:ext>
            </a:extLst>
          </p:cNvPr>
          <p:cNvSpPr txBox="1"/>
          <p:nvPr/>
        </p:nvSpPr>
        <p:spPr>
          <a:xfrm>
            <a:off x="0" y="381804"/>
            <a:ext cx="5402238" cy="4004686"/>
          </a:xfrm>
          <a:prstGeom prst="rect">
            <a:avLst/>
          </a:prstGeom>
          <a:noFill/>
          <a:ln>
            <a:noFill/>
          </a:ln>
        </p:spPr>
        <p:txBody>
          <a:bodyPr wrap="square">
            <a:spAutoFit/>
          </a:bodyPr>
          <a:lstStyle/>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Identify what is meant by ‘transferable skills’ in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work and learning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Secure help with pinpointing these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Learn how to evidence your transferable skills on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your CV and in job applications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Explore the skills that employers look for in an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applicant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Explore ways of expanding your skillset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Understand how to use your transferable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skills in your job searching and career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planning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BECD9D45-B14A-4736-9FCD-F630DE5DD203}"/>
              </a:ext>
            </a:extLst>
          </p:cNvPr>
          <p:cNvSpPr txBox="1"/>
          <p:nvPr/>
        </p:nvSpPr>
        <p:spPr>
          <a:xfrm>
            <a:off x="6096000" y="0"/>
            <a:ext cx="2711355" cy="375552"/>
          </a:xfrm>
          <a:prstGeom prst="rect">
            <a:avLst/>
          </a:prstGeom>
          <a:noFill/>
          <a:ln>
            <a:solidFill>
              <a:schemeClr val="bg2"/>
            </a:solidFill>
          </a:ln>
        </p:spPr>
        <p:txBody>
          <a:bodyPr wrap="square">
            <a:spAutoFit/>
          </a:bodyPr>
          <a:lstStyle/>
          <a:p>
            <a:pPr>
              <a:lnSpc>
                <a:spcPct val="107000"/>
              </a:lnSpc>
              <a:spcAft>
                <a:spcPts val="800"/>
              </a:spcAft>
            </a:pPr>
            <a:r>
              <a:rPr lang="en-GB" sz="1800" b="1" kern="1800" cap="all" dirty="0">
                <a:effectLst/>
                <a:latin typeface="Calibri" panose="020F0502020204030204" pitchFamily="34" charset="0"/>
                <a:ea typeface="Times New Roman" panose="02020603050405020304" pitchFamily="18" charset="0"/>
                <a:cs typeface="Calibri" panose="020F0502020204030204" pitchFamily="34" charset="0"/>
              </a:rPr>
              <a:t>Creating a Winning CV</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2152F97B-6E3B-40F2-8881-11C6F0FF4C86}"/>
              </a:ext>
            </a:extLst>
          </p:cNvPr>
          <p:cNvSpPr txBox="1"/>
          <p:nvPr/>
        </p:nvSpPr>
        <p:spPr>
          <a:xfrm>
            <a:off x="6050508" y="471561"/>
            <a:ext cx="6141492" cy="4370748"/>
          </a:xfrm>
          <a:prstGeom prst="rect">
            <a:avLst/>
          </a:prstGeom>
          <a:noFill/>
          <a:ln>
            <a:noFill/>
          </a:ln>
        </p:spPr>
        <p:txBody>
          <a:bodyPr wrap="square">
            <a:spAutoFit/>
          </a:bodyPr>
          <a:lstStyle/>
          <a:p>
            <a:pPr marL="285750" indent="-285750">
              <a:lnSpc>
                <a:spcPct val="107000"/>
              </a:lnSpc>
              <a:spcAft>
                <a:spcPts val="800"/>
              </a:spcAft>
              <a:buFont typeface="Arial" panose="020B0604020202020204" pitchFamily="34" charset="0"/>
              <a:buChar char="•"/>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To give you the confidence to build, update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and tailor your own CV</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Understand how to identify and promote your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skills and experiences in order to stand out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Understand what employers are looking for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when screening CVs from job applicants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Please note students referred to this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session will need to be able to instigate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changes to their CV independently</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Starting Out (19 to 24 years)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To provide information on the local labour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market and how you can use this to help you</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5E5E7B4-E8D9-404A-969C-982868C74AF9}"/>
              </a:ext>
            </a:extLst>
          </p:cNvPr>
          <p:cNvSpPr txBox="1"/>
          <p:nvPr/>
        </p:nvSpPr>
        <p:spPr>
          <a:xfrm>
            <a:off x="1436995" y="4238847"/>
            <a:ext cx="2528248" cy="375552"/>
          </a:xfrm>
          <a:prstGeom prst="rect">
            <a:avLst/>
          </a:prstGeom>
          <a:noFill/>
          <a:ln>
            <a:solidFill>
              <a:schemeClr val="bg2"/>
            </a:solidFill>
          </a:ln>
        </p:spPr>
        <p:txBody>
          <a:bodyPr wrap="square">
            <a:spAutoFit/>
          </a:bodyPr>
          <a:lstStyle/>
          <a:p>
            <a:pPr>
              <a:lnSpc>
                <a:spcPct val="107000"/>
              </a:lnSpc>
              <a:spcAft>
                <a:spcPts val="800"/>
              </a:spcAft>
            </a:pPr>
            <a:r>
              <a:rPr lang="en-GB" sz="1800" b="1" kern="1800" cap="all" dirty="0">
                <a:effectLst/>
                <a:latin typeface="Calibri" panose="020F0502020204030204" pitchFamily="34" charset="0"/>
                <a:ea typeface="Times New Roman" panose="02020603050405020304" pitchFamily="18" charset="0"/>
                <a:cs typeface="Calibri" panose="020F0502020204030204" pitchFamily="34" charset="0"/>
              </a:rPr>
              <a:t>plan your next steps</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4295696-00A0-4039-9D2E-C9720C1382C5}"/>
              </a:ext>
            </a:extLst>
          </p:cNvPr>
          <p:cNvSpPr txBox="1"/>
          <p:nvPr/>
        </p:nvSpPr>
        <p:spPr>
          <a:xfrm>
            <a:off x="365646" y="4614399"/>
            <a:ext cx="5684862" cy="2207271"/>
          </a:xfrm>
          <a:prstGeom prst="rect">
            <a:avLst/>
          </a:prstGeom>
          <a:noFill/>
          <a:ln>
            <a:noFill/>
          </a:ln>
        </p:spPr>
        <p:txBody>
          <a:bodyPr wrap="square">
            <a:spAutoFit/>
          </a:bodyPr>
          <a:lstStyle/>
          <a:p>
            <a:pPr>
              <a:lnSpc>
                <a:spcPct val="107000"/>
              </a:lnSpc>
              <a:spcAft>
                <a:spcPts val="800"/>
              </a:spcAft>
            </a:pPr>
            <a:r>
              <a:rPr lang="en-GB"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a:t>
            </a: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To make you aware of the options available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including education, training, apprenticeships,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traineeships, work experience, voluntary work</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and employment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How to identify your strengths and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transferable skills</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105010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additive="base">
                                        <p:cTn id="20"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additive="base">
                                        <p:cTn id="2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 calcmode="lin" valueType="num">
                                      <p:cBhvr additive="base">
                                        <p:cTn id="3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 calcmode="lin" valueType="num">
                                      <p:cBhvr additive="base">
                                        <p:cTn id="40"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
                                            <p:txEl>
                                              <p:pRg st="8" end="8"/>
                                            </p:txEl>
                                          </p:spTgt>
                                        </p:tgtEl>
                                        <p:attrNameLst>
                                          <p:attrName>style.visibility</p:attrName>
                                        </p:attrNameLst>
                                      </p:cBhvr>
                                      <p:to>
                                        <p:strVal val="visible"/>
                                      </p:to>
                                    </p:set>
                                    <p:anim calcmode="lin" valueType="num">
                                      <p:cBhvr additive="base">
                                        <p:cTn id="44"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 calcmode="lin" valueType="num">
                                      <p:cBhvr additive="base">
                                        <p:cTn id="48"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9" end="9"/>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 calcmode="lin" valueType="num">
                                      <p:cBhvr additive="base">
                                        <p:cTn id="52"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
                                            <p:txEl>
                                              <p:pRg st="0" end="0"/>
                                            </p:txEl>
                                          </p:spTgt>
                                        </p:tgtEl>
                                        <p:attrNameLst>
                                          <p:attrName>style.visibility</p:attrName>
                                        </p:attrNameLst>
                                      </p:cBhvr>
                                      <p:to>
                                        <p:strVal val="visible"/>
                                      </p:to>
                                    </p:set>
                                    <p:anim calcmode="lin" valueType="num">
                                      <p:cBhvr additive="base">
                                        <p:cTn id="6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9">
                                            <p:txEl>
                                              <p:pRg st="1" end="1"/>
                                            </p:txEl>
                                          </p:spTgt>
                                        </p:tgtEl>
                                        <p:attrNameLst>
                                          <p:attrName>style.visibility</p:attrName>
                                        </p:attrNameLst>
                                      </p:cBhvr>
                                      <p:to>
                                        <p:strVal val="visible"/>
                                      </p:to>
                                    </p:set>
                                    <p:anim calcmode="lin" valueType="num">
                                      <p:cBhvr additive="base">
                                        <p:cTn id="6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9">
                                            <p:txEl>
                                              <p:pRg st="2" end="2"/>
                                            </p:txEl>
                                          </p:spTgt>
                                        </p:tgtEl>
                                        <p:attrNameLst>
                                          <p:attrName>style.visibility</p:attrName>
                                        </p:attrNameLst>
                                      </p:cBhvr>
                                      <p:to>
                                        <p:strVal val="visible"/>
                                      </p:to>
                                    </p:set>
                                    <p:anim calcmode="lin" valueType="num">
                                      <p:cBhvr additive="base">
                                        <p:cTn id="7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9">
                                            <p:txEl>
                                              <p:pRg st="3" end="3"/>
                                            </p:txEl>
                                          </p:spTgt>
                                        </p:tgtEl>
                                        <p:attrNameLst>
                                          <p:attrName>style.visibility</p:attrName>
                                        </p:attrNameLst>
                                      </p:cBhvr>
                                      <p:to>
                                        <p:strVal val="visible"/>
                                      </p:to>
                                    </p:set>
                                    <p:anim calcmode="lin" valueType="num">
                                      <p:cBhvr additive="base">
                                        <p:cTn id="7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9">
                                            <p:txEl>
                                              <p:pRg st="4" end="4"/>
                                            </p:txEl>
                                          </p:spTgt>
                                        </p:tgtEl>
                                        <p:attrNameLst>
                                          <p:attrName>style.visibility</p:attrName>
                                        </p:attrNameLst>
                                      </p:cBhvr>
                                      <p:to>
                                        <p:strVal val="visible"/>
                                      </p:to>
                                    </p:set>
                                    <p:anim calcmode="lin" valueType="num">
                                      <p:cBhvr additive="base">
                                        <p:cTn id="7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9">
                                            <p:txEl>
                                              <p:pRg st="5" end="5"/>
                                            </p:txEl>
                                          </p:spTgt>
                                        </p:tgtEl>
                                        <p:attrNameLst>
                                          <p:attrName>style.visibility</p:attrName>
                                        </p:attrNameLst>
                                      </p:cBhvr>
                                      <p:to>
                                        <p:strVal val="visible"/>
                                      </p:to>
                                    </p:set>
                                    <p:anim calcmode="lin" valueType="num">
                                      <p:cBhvr additive="base">
                                        <p:cTn id="8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9">
                                            <p:txEl>
                                              <p:pRg st="6" end="6"/>
                                            </p:txEl>
                                          </p:spTgt>
                                        </p:tgtEl>
                                        <p:attrNameLst>
                                          <p:attrName>style.visibility</p:attrName>
                                        </p:attrNameLst>
                                      </p:cBhvr>
                                      <p:to>
                                        <p:strVal val="visible"/>
                                      </p:to>
                                    </p:set>
                                    <p:anim calcmode="lin" valueType="num">
                                      <p:cBhvr additive="base">
                                        <p:cTn id="8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9">
                                            <p:txEl>
                                              <p:pRg st="7" end="7"/>
                                            </p:txEl>
                                          </p:spTgt>
                                        </p:tgtEl>
                                        <p:attrNameLst>
                                          <p:attrName>style.visibility</p:attrName>
                                        </p:attrNameLst>
                                      </p:cBhvr>
                                      <p:to>
                                        <p:strVal val="visible"/>
                                      </p:to>
                                    </p:set>
                                    <p:anim calcmode="lin" valueType="num">
                                      <p:cBhvr additive="base">
                                        <p:cTn id="9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9">
                                            <p:txEl>
                                              <p:pRg st="7" end="7"/>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9">
                                            <p:txEl>
                                              <p:pRg st="8" end="8"/>
                                            </p:txEl>
                                          </p:spTgt>
                                        </p:tgtEl>
                                        <p:attrNameLst>
                                          <p:attrName>style.visibility</p:attrName>
                                        </p:attrNameLst>
                                      </p:cBhvr>
                                      <p:to>
                                        <p:strVal val="visible"/>
                                      </p:to>
                                    </p:set>
                                    <p:anim calcmode="lin" valueType="num">
                                      <p:cBhvr additive="base">
                                        <p:cTn id="9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9">
                                            <p:txEl>
                                              <p:pRg st="8" end="8"/>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9">
                                            <p:txEl>
                                              <p:pRg st="9" end="9"/>
                                            </p:txEl>
                                          </p:spTgt>
                                        </p:tgtEl>
                                        <p:attrNameLst>
                                          <p:attrName>style.visibility</p:attrName>
                                        </p:attrNameLst>
                                      </p:cBhvr>
                                      <p:to>
                                        <p:strVal val="visible"/>
                                      </p:to>
                                    </p:set>
                                    <p:anim calcmode="lin" valueType="num">
                                      <p:cBhvr additive="base">
                                        <p:cTn id="99"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9">
                                            <p:txEl>
                                              <p:pRg st="9" end="9"/>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9">
                                            <p:txEl>
                                              <p:pRg st="10" end="10"/>
                                            </p:txEl>
                                          </p:spTgt>
                                        </p:tgtEl>
                                        <p:attrNameLst>
                                          <p:attrName>style.visibility</p:attrName>
                                        </p:attrNameLst>
                                      </p:cBhvr>
                                      <p:to>
                                        <p:strVal val="visible"/>
                                      </p:to>
                                    </p:set>
                                    <p:anim calcmode="lin" valueType="num">
                                      <p:cBhvr additive="base">
                                        <p:cTn id="103"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9">
                                            <p:txEl>
                                              <p:pRg st="11" end="11"/>
                                            </p:txEl>
                                          </p:spTgt>
                                        </p:tgtEl>
                                        <p:attrNameLst>
                                          <p:attrName>style.visibility</p:attrName>
                                        </p:attrNameLst>
                                      </p:cBhvr>
                                      <p:to>
                                        <p:strVal val="visible"/>
                                      </p:to>
                                    </p:set>
                                    <p:anim calcmode="lin" valueType="num">
                                      <p:cBhvr additive="base">
                                        <p:cTn id="107"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5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nodeType="clickEffect">
                                  <p:stCondLst>
                                    <p:cond delay="0"/>
                                  </p:stCondLst>
                                  <p:childTnLst>
                                    <p:set>
                                      <p:cBhvr>
                                        <p:cTn id="117" dur="1" fill="hold">
                                          <p:stCondLst>
                                            <p:cond delay="0"/>
                                          </p:stCondLst>
                                        </p:cTn>
                                        <p:tgtEl>
                                          <p:spTgt spid="13">
                                            <p:txEl>
                                              <p:pRg st="0" end="0"/>
                                            </p:txEl>
                                          </p:spTgt>
                                        </p:tgtEl>
                                        <p:attrNameLst>
                                          <p:attrName>style.visibility</p:attrName>
                                        </p:attrNameLst>
                                      </p:cBhvr>
                                      <p:to>
                                        <p:strVal val="visible"/>
                                      </p:to>
                                    </p:set>
                                    <p:anim calcmode="lin" valueType="num">
                                      <p:cBhvr additive="base">
                                        <p:cTn id="11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120" presetID="2" presetClass="entr" presetSubtype="4" fill="hold" nodeType="withEffect">
                                  <p:stCondLst>
                                    <p:cond delay="0"/>
                                  </p:stCondLst>
                                  <p:childTnLst>
                                    <p:set>
                                      <p:cBhvr>
                                        <p:cTn id="121" dur="1" fill="hold">
                                          <p:stCondLst>
                                            <p:cond delay="0"/>
                                          </p:stCondLst>
                                        </p:cTn>
                                        <p:tgtEl>
                                          <p:spTgt spid="13">
                                            <p:txEl>
                                              <p:pRg st="1" end="1"/>
                                            </p:txEl>
                                          </p:spTgt>
                                        </p:tgtEl>
                                        <p:attrNameLst>
                                          <p:attrName>style.visibility</p:attrName>
                                        </p:attrNameLst>
                                      </p:cBhvr>
                                      <p:to>
                                        <p:strVal val="visible"/>
                                      </p:to>
                                    </p:set>
                                    <p:anim calcmode="lin" valueType="num">
                                      <p:cBhvr additive="base">
                                        <p:cTn id="1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23"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24" presetID="2" presetClass="entr" presetSubtype="4" fill="hold" nodeType="withEffect">
                                  <p:stCondLst>
                                    <p:cond delay="0"/>
                                  </p:stCondLst>
                                  <p:childTnLst>
                                    <p:set>
                                      <p:cBhvr>
                                        <p:cTn id="125" dur="1" fill="hold">
                                          <p:stCondLst>
                                            <p:cond delay="0"/>
                                          </p:stCondLst>
                                        </p:cTn>
                                        <p:tgtEl>
                                          <p:spTgt spid="13">
                                            <p:txEl>
                                              <p:pRg st="2" end="2"/>
                                            </p:txEl>
                                          </p:spTgt>
                                        </p:tgtEl>
                                        <p:attrNameLst>
                                          <p:attrName>style.visibility</p:attrName>
                                        </p:attrNameLst>
                                      </p:cBhvr>
                                      <p:to>
                                        <p:strVal val="visible"/>
                                      </p:to>
                                    </p:set>
                                    <p:anim calcmode="lin" valueType="num">
                                      <p:cBhvr additive="base">
                                        <p:cTn id="126"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27"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28" presetID="2" presetClass="entr" presetSubtype="4" fill="hold" nodeType="withEffect">
                                  <p:stCondLst>
                                    <p:cond delay="0"/>
                                  </p:stCondLst>
                                  <p:childTnLst>
                                    <p:set>
                                      <p:cBhvr>
                                        <p:cTn id="129" dur="1" fill="hold">
                                          <p:stCondLst>
                                            <p:cond delay="0"/>
                                          </p:stCondLst>
                                        </p:cTn>
                                        <p:tgtEl>
                                          <p:spTgt spid="13">
                                            <p:txEl>
                                              <p:pRg st="3" end="3"/>
                                            </p:txEl>
                                          </p:spTgt>
                                        </p:tgtEl>
                                        <p:attrNameLst>
                                          <p:attrName>style.visibility</p:attrName>
                                        </p:attrNameLst>
                                      </p:cBhvr>
                                      <p:to>
                                        <p:strVal val="visible"/>
                                      </p:to>
                                    </p:set>
                                    <p:anim calcmode="lin" valueType="num">
                                      <p:cBhvr additive="base">
                                        <p:cTn id="130"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132" presetID="2" presetClass="entr" presetSubtype="4" fill="hold" nodeType="withEffect">
                                  <p:stCondLst>
                                    <p:cond delay="0"/>
                                  </p:stCondLst>
                                  <p:childTnLst>
                                    <p:set>
                                      <p:cBhvr>
                                        <p:cTn id="133" dur="1" fill="hold">
                                          <p:stCondLst>
                                            <p:cond delay="0"/>
                                          </p:stCondLst>
                                        </p:cTn>
                                        <p:tgtEl>
                                          <p:spTgt spid="13">
                                            <p:txEl>
                                              <p:pRg st="4" end="4"/>
                                            </p:txEl>
                                          </p:spTgt>
                                        </p:tgtEl>
                                        <p:attrNameLst>
                                          <p:attrName>style.visibility</p:attrName>
                                        </p:attrNameLst>
                                      </p:cBhvr>
                                      <p:to>
                                        <p:strVal val="visible"/>
                                      </p:to>
                                    </p:set>
                                    <p:anim calcmode="lin" valueType="num">
                                      <p:cBhvr additive="base">
                                        <p:cTn id="134"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135"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0"/>
                                  </p:stCondLst>
                                  <p:childTnLst>
                                    <p:set>
                                      <p:cBhvr>
                                        <p:cTn id="137" dur="1" fill="hold">
                                          <p:stCondLst>
                                            <p:cond delay="0"/>
                                          </p:stCondLst>
                                        </p:cTn>
                                        <p:tgtEl>
                                          <p:spTgt spid="13">
                                            <p:txEl>
                                              <p:pRg st="5" end="5"/>
                                            </p:txEl>
                                          </p:spTgt>
                                        </p:tgtEl>
                                        <p:attrNameLst>
                                          <p:attrName>style.visibility</p:attrName>
                                        </p:attrNameLst>
                                      </p:cBhvr>
                                      <p:to>
                                        <p:strVal val="visible"/>
                                      </p:to>
                                    </p:set>
                                    <p:anim calcmode="lin" valueType="num">
                                      <p:cBhvr additive="base">
                                        <p:cTn id="138"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139"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098DC0-C0A0-4C23-927D-72C694CF3D9C}"/>
              </a:ext>
            </a:extLst>
          </p:cNvPr>
          <p:cNvSpPr/>
          <p:nvPr/>
        </p:nvSpPr>
        <p:spPr>
          <a:xfrm>
            <a:off x="0" y="0"/>
            <a:ext cx="12192000" cy="2064224"/>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F47BC7C7-04F0-4F0D-BB54-5A231364D0A6}"/>
              </a:ext>
            </a:extLst>
          </p:cNvPr>
          <p:cNvSpPr txBox="1"/>
          <p:nvPr/>
        </p:nvSpPr>
        <p:spPr>
          <a:xfrm>
            <a:off x="7361284" y="6376923"/>
            <a:ext cx="4657298"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sp>
        <p:nvSpPr>
          <p:cNvPr id="7" name="TextBox 6">
            <a:extLst>
              <a:ext uri="{FF2B5EF4-FFF2-40B4-BE49-F238E27FC236}">
                <a16:creationId xmlns:a16="http://schemas.microsoft.com/office/drawing/2014/main" id="{335DC80E-ADB5-4936-AD26-585F13231204}"/>
              </a:ext>
            </a:extLst>
          </p:cNvPr>
          <p:cNvSpPr txBox="1"/>
          <p:nvPr/>
        </p:nvSpPr>
        <p:spPr>
          <a:xfrm>
            <a:off x="0" y="0"/>
            <a:ext cx="2200701" cy="375552"/>
          </a:xfrm>
          <a:prstGeom prst="rect">
            <a:avLst/>
          </a:prstGeom>
          <a:noFill/>
          <a:ln>
            <a:solidFill>
              <a:schemeClr val="bg2"/>
            </a:solidFill>
          </a:ln>
        </p:spPr>
        <p:txBody>
          <a:bodyPr wrap="square">
            <a:spAutoFit/>
          </a:bodyPr>
          <a:lstStyle/>
          <a:p>
            <a:pPr>
              <a:lnSpc>
                <a:spcPct val="107000"/>
              </a:lnSpc>
              <a:spcAft>
                <a:spcPts val="800"/>
              </a:spcAft>
            </a:pPr>
            <a:r>
              <a:rPr lang="en-GB" sz="1800" b="1" kern="1800" cap="all" dirty="0">
                <a:effectLst/>
                <a:latin typeface="Calibri" panose="020F0502020204030204" pitchFamily="34" charset="0"/>
                <a:ea typeface="Times New Roman" panose="02020603050405020304" pitchFamily="18" charset="0"/>
                <a:cs typeface="Calibri" panose="020F0502020204030204" pitchFamily="34" charset="0"/>
              </a:rPr>
              <a:t>Moving Forward</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770CEEF-33D4-43B0-8DE0-C4583E836454}"/>
              </a:ext>
            </a:extLst>
          </p:cNvPr>
          <p:cNvSpPr txBox="1"/>
          <p:nvPr/>
        </p:nvSpPr>
        <p:spPr>
          <a:xfrm>
            <a:off x="0" y="375552"/>
            <a:ext cx="6107372" cy="5135765"/>
          </a:xfrm>
          <a:prstGeom prst="rect">
            <a:avLst/>
          </a:prstGeom>
          <a:noFill/>
          <a:ln>
            <a:noFill/>
          </a:ln>
        </p:spPr>
        <p:txBody>
          <a:bodyPr wrap="square">
            <a:spAutoFit/>
          </a:bodyPr>
          <a:lstStyle/>
          <a:p>
            <a:pPr>
              <a:lnSpc>
                <a:spcPct val="107000"/>
              </a:lnSpc>
              <a:spcAft>
                <a:spcPts val="800"/>
              </a:spcAft>
            </a:pPr>
            <a:r>
              <a:rPr lang="en-GB"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a:t>
            </a: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Explore resources available to help</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you identify your skills and strengths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Identify the support available to</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enable you to progress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Explore volunteering, further training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and education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Graduate Job Search</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Explore what careers you could go into with your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degree</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Understand the graduate labour market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Find out how to access information on the local</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labour market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Find out where to locate internship and</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apprenticeship opportunities</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2CC96F6D-E68B-4E29-BCB9-E86F2D5B09F3}"/>
              </a:ext>
            </a:extLst>
          </p:cNvPr>
          <p:cNvSpPr txBox="1"/>
          <p:nvPr/>
        </p:nvSpPr>
        <p:spPr>
          <a:xfrm>
            <a:off x="6189310" y="0"/>
            <a:ext cx="6114196" cy="5437514"/>
          </a:xfrm>
          <a:prstGeom prst="rect">
            <a:avLst/>
          </a:prstGeom>
          <a:noFill/>
          <a:ln>
            <a:noFill/>
          </a:ln>
        </p:spPr>
        <p:txBody>
          <a:bodyPr wrap="square">
            <a:spAutoFit/>
          </a:bodyPr>
          <a:lstStyle/>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Gain an understanding of what skills you have to</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offer an employer</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Hints and tips on job searching, completing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application forms, CVs and interviews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Interview Skills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This will explore the different types of</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interviews you may encounter, including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virtual interviews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Identify what employers look for in an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interview from an applicant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Deconstruct interview questions to identify</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their focus &amp; promote understanding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Help build confidence and prepare for an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interview</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1800" cap="all" dirty="0">
                <a:solidFill>
                  <a:srgbClr val="70AD47"/>
                </a:solidFill>
                <a:effectLst/>
                <a:latin typeface="Calibri" panose="020F0502020204030204" pitchFamily="34" charset="0"/>
                <a:ea typeface="Times New Roman" panose="02020603050405020304" pitchFamily="18" charset="0"/>
                <a:cs typeface="Calibri" panose="020F0502020204030204" pitchFamily="34" charset="0"/>
              </a:rPr>
              <a:t>• How to use the STAR/CAR technique</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2D7568AD-9F1A-41D8-9614-B7EB8EB8458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86875" y="6131308"/>
            <a:ext cx="726692" cy="726692"/>
          </a:xfrm>
          <a:prstGeom prst="rect">
            <a:avLst/>
          </a:prstGeom>
          <a:noFill/>
        </p:spPr>
      </p:pic>
    </p:spTree>
    <p:custDataLst>
      <p:tags r:id="rId1"/>
    </p:custDataLst>
    <p:extLst>
      <p:ext uri="{BB962C8B-B14F-4D97-AF65-F5344CB8AC3E}">
        <p14:creationId xmlns:p14="http://schemas.microsoft.com/office/powerpoint/2010/main" val="2424233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 calcmode="lin" valueType="num">
                                      <p:cBhvr additive="base">
                                        <p:cTn id="2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3">
                                            <p:txEl>
                                              <p:pRg st="1" end="1"/>
                                            </p:txEl>
                                          </p:spTgt>
                                        </p:tgtEl>
                                        <p:attrNameLst>
                                          <p:attrName>style.visibility</p:attrName>
                                        </p:attrNameLst>
                                      </p:cBhvr>
                                      <p:to>
                                        <p:strVal val="visible"/>
                                      </p:to>
                                    </p:set>
                                    <p:anim calcmode="lin" valueType="num">
                                      <p:cBhvr additive="base">
                                        <p:cTn id="26"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3">
                                            <p:txEl>
                                              <p:pRg st="2" end="2"/>
                                            </p:txEl>
                                          </p:spTgt>
                                        </p:tgtEl>
                                        <p:attrNameLst>
                                          <p:attrName>style.visibility</p:attrName>
                                        </p:attrNameLst>
                                      </p:cBhvr>
                                      <p:to>
                                        <p:strVal val="visible"/>
                                      </p:to>
                                    </p:set>
                                    <p:anim calcmode="lin" valueType="num">
                                      <p:cBhvr additive="base">
                                        <p:cTn id="30"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3">
                                            <p:txEl>
                                              <p:pRg st="3" end="3"/>
                                            </p:txEl>
                                          </p:spTgt>
                                        </p:tgtEl>
                                        <p:attrNameLst>
                                          <p:attrName>style.visibility</p:attrName>
                                        </p:attrNameLst>
                                      </p:cBhvr>
                                      <p:to>
                                        <p:strVal val="visible"/>
                                      </p:to>
                                    </p:set>
                                    <p:anim calcmode="lin" valueType="num">
                                      <p:cBhvr additive="base">
                                        <p:cTn id="34"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 calcmode="lin" valueType="num">
                                      <p:cBhvr additive="base">
                                        <p:cTn id="3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 calcmode="lin" valueType="num">
                                      <p:cBhvr additive="base">
                                        <p:cTn id="42"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txEl>
                                              <p:pRg st="5" end="5"/>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3">
                                            <p:txEl>
                                              <p:pRg st="6" end="6"/>
                                            </p:txEl>
                                          </p:spTgt>
                                        </p:tgtEl>
                                        <p:attrNameLst>
                                          <p:attrName>style.visibility</p:attrName>
                                        </p:attrNameLst>
                                      </p:cBhvr>
                                      <p:to>
                                        <p:strVal val="visible"/>
                                      </p:to>
                                    </p:set>
                                    <p:anim calcmode="lin" valueType="num">
                                      <p:cBhvr additive="base">
                                        <p:cTn id="46"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3">
                                            <p:txEl>
                                              <p:pRg st="6" end="6"/>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3">
                                            <p:txEl>
                                              <p:pRg st="7" end="7"/>
                                            </p:txEl>
                                          </p:spTgt>
                                        </p:tgtEl>
                                        <p:attrNameLst>
                                          <p:attrName>style.visibility</p:attrName>
                                        </p:attrNameLst>
                                      </p:cBhvr>
                                      <p:to>
                                        <p:strVal val="visible"/>
                                      </p:to>
                                    </p:set>
                                    <p:anim calcmode="lin" valueType="num">
                                      <p:cBhvr additive="base">
                                        <p:cTn id="50"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3">
                                            <p:txEl>
                                              <p:pRg st="7" end="7"/>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13">
                                            <p:txEl>
                                              <p:pRg st="8" end="8"/>
                                            </p:txEl>
                                          </p:spTgt>
                                        </p:tgtEl>
                                        <p:attrNameLst>
                                          <p:attrName>style.visibility</p:attrName>
                                        </p:attrNameLst>
                                      </p:cBhvr>
                                      <p:to>
                                        <p:strVal val="visible"/>
                                      </p:to>
                                    </p:set>
                                    <p:anim calcmode="lin" valueType="num">
                                      <p:cBhvr additive="base">
                                        <p:cTn id="54"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3">
                                            <p:txEl>
                                              <p:pRg st="8" end="8"/>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13">
                                            <p:txEl>
                                              <p:pRg st="9" end="9"/>
                                            </p:txEl>
                                          </p:spTgt>
                                        </p:tgtEl>
                                        <p:attrNameLst>
                                          <p:attrName>style.visibility</p:attrName>
                                        </p:attrNameLst>
                                      </p:cBhvr>
                                      <p:to>
                                        <p:strVal val="visible"/>
                                      </p:to>
                                    </p:set>
                                    <p:anim calcmode="lin" valueType="num">
                                      <p:cBhvr additive="base">
                                        <p:cTn id="58"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3">
                                            <p:txEl>
                                              <p:pRg st="9" end="9"/>
                                            </p:txEl>
                                          </p:spTgt>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3">
                                            <p:txEl>
                                              <p:pRg st="10" end="10"/>
                                            </p:txEl>
                                          </p:spTgt>
                                        </p:tgtEl>
                                        <p:attrNameLst>
                                          <p:attrName>style.visibility</p:attrName>
                                        </p:attrNameLst>
                                      </p:cBhvr>
                                      <p:to>
                                        <p:strVal val="visible"/>
                                      </p:to>
                                    </p:set>
                                    <p:anim calcmode="lin" valueType="num">
                                      <p:cBhvr additive="base">
                                        <p:cTn id="62" dur="500" fill="hold"/>
                                        <p:tgtEl>
                                          <p:spTgt spid="1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3">
                                            <p:txEl>
                                              <p:pRg st="10" end="10"/>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13">
                                            <p:txEl>
                                              <p:pRg st="11" end="11"/>
                                            </p:txEl>
                                          </p:spTgt>
                                        </p:tgtEl>
                                        <p:attrNameLst>
                                          <p:attrName>style.visibility</p:attrName>
                                        </p:attrNameLst>
                                      </p:cBhvr>
                                      <p:to>
                                        <p:strVal val="visible"/>
                                      </p:to>
                                    </p:set>
                                    <p:anim calcmode="lin" valueType="num">
                                      <p:cBhvr additive="base">
                                        <p:cTn id="66"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3">
                                            <p:txEl>
                                              <p:pRg st="11" end="11"/>
                                            </p:txEl>
                                          </p:spTgt>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13">
                                            <p:txEl>
                                              <p:pRg st="12" end="12"/>
                                            </p:txEl>
                                          </p:spTgt>
                                        </p:tgtEl>
                                        <p:attrNameLst>
                                          <p:attrName>style.visibility</p:attrName>
                                        </p:attrNameLst>
                                      </p:cBhvr>
                                      <p:to>
                                        <p:strVal val="visible"/>
                                      </p:to>
                                    </p:set>
                                    <p:anim calcmode="lin" valueType="num">
                                      <p:cBhvr additive="base">
                                        <p:cTn id="70" dur="500" fill="hold"/>
                                        <p:tgtEl>
                                          <p:spTgt spid="13">
                                            <p:txEl>
                                              <p:pRg st="12" end="12"/>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3">
                                            <p:txEl>
                                              <p:pRg st="12" end="12"/>
                                            </p:txEl>
                                          </p:spTgt>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13">
                                            <p:txEl>
                                              <p:pRg st="13" end="13"/>
                                            </p:txEl>
                                          </p:spTgt>
                                        </p:tgtEl>
                                        <p:attrNameLst>
                                          <p:attrName>style.visibility</p:attrName>
                                        </p:attrNameLst>
                                      </p:cBhvr>
                                      <p:to>
                                        <p:strVal val="visible"/>
                                      </p:to>
                                    </p:set>
                                    <p:anim calcmode="lin" valueType="num">
                                      <p:cBhvr additive="base">
                                        <p:cTn id="74" dur="500" fill="hold"/>
                                        <p:tgtEl>
                                          <p:spTgt spid="13">
                                            <p:txEl>
                                              <p:pRg st="13" end="13"/>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15">
                                            <p:txEl>
                                              <p:pRg st="0" end="0"/>
                                            </p:txEl>
                                          </p:spTgt>
                                        </p:tgtEl>
                                        <p:attrNameLst>
                                          <p:attrName>style.visibility</p:attrName>
                                        </p:attrNameLst>
                                      </p:cBhvr>
                                      <p:to>
                                        <p:strVal val="visible"/>
                                      </p:to>
                                    </p:set>
                                    <p:anim calcmode="lin" valueType="num">
                                      <p:cBhvr additive="base">
                                        <p:cTn id="8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82" presetID="2" presetClass="entr" presetSubtype="4" fill="hold" nodeType="withEffect">
                                  <p:stCondLst>
                                    <p:cond delay="0"/>
                                  </p:stCondLst>
                                  <p:childTnLst>
                                    <p:set>
                                      <p:cBhvr>
                                        <p:cTn id="83" dur="1" fill="hold">
                                          <p:stCondLst>
                                            <p:cond delay="0"/>
                                          </p:stCondLst>
                                        </p:cTn>
                                        <p:tgtEl>
                                          <p:spTgt spid="15">
                                            <p:txEl>
                                              <p:pRg st="1" end="1"/>
                                            </p:txEl>
                                          </p:spTgt>
                                        </p:tgtEl>
                                        <p:attrNameLst>
                                          <p:attrName>style.visibility</p:attrName>
                                        </p:attrNameLst>
                                      </p:cBhvr>
                                      <p:to>
                                        <p:strVal val="visible"/>
                                      </p:to>
                                    </p:set>
                                    <p:anim calcmode="lin" valueType="num">
                                      <p:cBhvr additive="base">
                                        <p:cTn id="84"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86" presetID="2" presetClass="entr" presetSubtype="4" fill="hold" nodeType="withEffect">
                                  <p:stCondLst>
                                    <p:cond delay="0"/>
                                  </p:stCondLst>
                                  <p:childTnLst>
                                    <p:set>
                                      <p:cBhvr>
                                        <p:cTn id="87" dur="1" fill="hold">
                                          <p:stCondLst>
                                            <p:cond delay="0"/>
                                          </p:stCondLst>
                                        </p:cTn>
                                        <p:tgtEl>
                                          <p:spTgt spid="15">
                                            <p:txEl>
                                              <p:pRg st="2" end="2"/>
                                            </p:txEl>
                                          </p:spTgt>
                                        </p:tgtEl>
                                        <p:attrNameLst>
                                          <p:attrName>style.visibility</p:attrName>
                                        </p:attrNameLst>
                                      </p:cBhvr>
                                      <p:to>
                                        <p:strVal val="visible"/>
                                      </p:to>
                                    </p:set>
                                    <p:anim calcmode="lin" valueType="num">
                                      <p:cBhvr additive="base">
                                        <p:cTn id="8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90" presetID="2" presetClass="entr" presetSubtype="4" fill="hold" nodeType="withEffect">
                                  <p:stCondLst>
                                    <p:cond delay="0"/>
                                  </p:stCondLst>
                                  <p:childTnLst>
                                    <p:set>
                                      <p:cBhvr>
                                        <p:cTn id="91" dur="1" fill="hold">
                                          <p:stCondLst>
                                            <p:cond delay="0"/>
                                          </p:stCondLst>
                                        </p:cTn>
                                        <p:tgtEl>
                                          <p:spTgt spid="15">
                                            <p:txEl>
                                              <p:pRg st="3" end="3"/>
                                            </p:txEl>
                                          </p:spTgt>
                                        </p:tgtEl>
                                        <p:attrNameLst>
                                          <p:attrName>style.visibility</p:attrName>
                                        </p:attrNameLst>
                                      </p:cBhvr>
                                      <p:to>
                                        <p:strVal val="visible"/>
                                      </p:to>
                                    </p:set>
                                    <p:anim calcmode="lin" valueType="num">
                                      <p:cBhvr additive="base">
                                        <p:cTn id="92"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15">
                                            <p:txEl>
                                              <p:pRg st="4" end="4"/>
                                            </p:txEl>
                                          </p:spTgt>
                                        </p:tgtEl>
                                        <p:attrNameLst>
                                          <p:attrName>style.visibility</p:attrName>
                                        </p:attrNameLst>
                                      </p:cBhvr>
                                      <p:to>
                                        <p:strVal val="visible"/>
                                      </p:to>
                                    </p:set>
                                    <p:anim calcmode="lin" valueType="num">
                                      <p:cBhvr additive="base">
                                        <p:cTn id="96"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15">
                                            <p:txEl>
                                              <p:pRg st="4" end="4"/>
                                            </p:txEl>
                                          </p:spTgt>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15">
                                            <p:txEl>
                                              <p:pRg st="5" end="5"/>
                                            </p:txEl>
                                          </p:spTgt>
                                        </p:tgtEl>
                                        <p:attrNameLst>
                                          <p:attrName>style.visibility</p:attrName>
                                        </p:attrNameLst>
                                      </p:cBhvr>
                                      <p:to>
                                        <p:strVal val="visible"/>
                                      </p:to>
                                    </p:set>
                                    <p:anim calcmode="lin" valueType="num">
                                      <p:cBhvr additive="base">
                                        <p:cTn id="10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15">
                                            <p:txEl>
                                              <p:pRg st="5" end="5"/>
                                            </p:txEl>
                                          </p:spTgt>
                                        </p:tgtEl>
                                        <p:attrNameLst>
                                          <p:attrName>ppt_y</p:attrName>
                                        </p:attrNameLst>
                                      </p:cBhvr>
                                      <p:tavLst>
                                        <p:tav tm="0">
                                          <p:val>
                                            <p:strVal val="1+#ppt_h/2"/>
                                          </p:val>
                                        </p:tav>
                                        <p:tav tm="100000">
                                          <p:val>
                                            <p:strVal val="#ppt_y"/>
                                          </p:val>
                                        </p:tav>
                                      </p:tavLst>
                                    </p:anim>
                                  </p:childTnLst>
                                </p:cTn>
                              </p:par>
                              <p:par>
                                <p:cTn id="102" presetID="2" presetClass="entr" presetSubtype="4" fill="hold" nodeType="withEffect">
                                  <p:stCondLst>
                                    <p:cond delay="0"/>
                                  </p:stCondLst>
                                  <p:childTnLst>
                                    <p:set>
                                      <p:cBhvr>
                                        <p:cTn id="103" dur="1" fill="hold">
                                          <p:stCondLst>
                                            <p:cond delay="0"/>
                                          </p:stCondLst>
                                        </p:cTn>
                                        <p:tgtEl>
                                          <p:spTgt spid="15">
                                            <p:txEl>
                                              <p:pRg st="6" end="6"/>
                                            </p:txEl>
                                          </p:spTgt>
                                        </p:tgtEl>
                                        <p:attrNameLst>
                                          <p:attrName>style.visibility</p:attrName>
                                        </p:attrNameLst>
                                      </p:cBhvr>
                                      <p:to>
                                        <p:strVal val="visible"/>
                                      </p:to>
                                    </p:set>
                                    <p:anim calcmode="lin" valueType="num">
                                      <p:cBhvr additive="base">
                                        <p:cTn id="104"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15">
                                            <p:txEl>
                                              <p:pRg st="6" end="6"/>
                                            </p:txEl>
                                          </p:spTgt>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5">
                                            <p:txEl>
                                              <p:pRg st="7" end="7"/>
                                            </p:txEl>
                                          </p:spTgt>
                                        </p:tgtEl>
                                        <p:attrNameLst>
                                          <p:attrName>style.visibility</p:attrName>
                                        </p:attrNameLst>
                                      </p:cBhvr>
                                      <p:to>
                                        <p:strVal val="visible"/>
                                      </p:to>
                                    </p:set>
                                    <p:anim calcmode="lin" valueType="num">
                                      <p:cBhvr additive="base">
                                        <p:cTn id="108"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15">
                                            <p:txEl>
                                              <p:pRg st="7" end="7"/>
                                            </p:txEl>
                                          </p:spTgt>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5">
                                            <p:txEl>
                                              <p:pRg st="8" end="8"/>
                                            </p:txEl>
                                          </p:spTgt>
                                        </p:tgtEl>
                                        <p:attrNameLst>
                                          <p:attrName>style.visibility</p:attrName>
                                        </p:attrNameLst>
                                      </p:cBhvr>
                                      <p:to>
                                        <p:strVal val="visible"/>
                                      </p:to>
                                    </p:set>
                                    <p:anim calcmode="lin" valueType="num">
                                      <p:cBhvr additive="base">
                                        <p:cTn id="112"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5">
                                            <p:txEl>
                                              <p:pRg st="8" end="8"/>
                                            </p:txEl>
                                          </p:spTgt>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5">
                                            <p:txEl>
                                              <p:pRg st="9" end="9"/>
                                            </p:txEl>
                                          </p:spTgt>
                                        </p:tgtEl>
                                        <p:attrNameLst>
                                          <p:attrName>style.visibility</p:attrName>
                                        </p:attrNameLst>
                                      </p:cBhvr>
                                      <p:to>
                                        <p:strVal val="visible"/>
                                      </p:to>
                                    </p:set>
                                    <p:anim calcmode="lin" valueType="num">
                                      <p:cBhvr additive="base">
                                        <p:cTn id="116"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15">
                                            <p:txEl>
                                              <p:pRg st="9" end="9"/>
                                            </p:txEl>
                                          </p:spTgt>
                                        </p:tgtEl>
                                        <p:attrNameLst>
                                          <p:attrName>ppt_y</p:attrName>
                                        </p:attrNameLst>
                                      </p:cBhvr>
                                      <p:tavLst>
                                        <p:tav tm="0">
                                          <p:val>
                                            <p:strVal val="1+#ppt_h/2"/>
                                          </p:val>
                                        </p:tav>
                                        <p:tav tm="100000">
                                          <p:val>
                                            <p:strVal val="#ppt_y"/>
                                          </p:val>
                                        </p:tav>
                                      </p:tavLst>
                                    </p:anim>
                                  </p:childTnLst>
                                </p:cTn>
                              </p:par>
                              <p:par>
                                <p:cTn id="118" presetID="2" presetClass="entr" presetSubtype="4" fill="hold" nodeType="withEffect">
                                  <p:stCondLst>
                                    <p:cond delay="0"/>
                                  </p:stCondLst>
                                  <p:childTnLst>
                                    <p:set>
                                      <p:cBhvr>
                                        <p:cTn id="119" dur="1" fill="hold">
                                          <p:stCondLst>
                                            <p:cond delay="0"/>
                                          </p:stCondLst>
                                        </p:cTn>
                                        <p:tgtEl>
                                          <p:spTgt spid="15">
                                            <p:txEl>
                                              <p:pRg st="10" end="10"/>
                                            </p:txEl>
                                          </p:spTgt>
                                        </p:tgtEl>
                                        <p:attrNameLst>
                                          <p:attrName>style.visibility</p:attrName>
                                        </p:attrNameLst>
                                      </p:cBhvr>
                                      <p:to>
                                        <p:strVal val="visible"/>
                                      </p:to>
                                    </p:set>
                                    <p:anim calcmode="lin" valueType="num">
                                      <p:cBhvr additive="base">
                                        <p:cTn id="120"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15">
                                            <p:txEl>
                                              <p:pRg st="10" end="10"/>
                                            </p:txEl>
                                          </p:spTgt>
                                        </p:tgtEl>
                                        <p:attrNameLst>
                                          <p:attrName>ppt_y</p:attrName>
                                        </p:attrNameLst>
                                      </p:cBhvr>
                                      <p:tavLst>
                                        <p:tav tm="0">
                                          <p:val>
                                            <p:strVal val="1+#ppt_h/2"/>
                                          </p:val>
                                        </p:tav>
                                        <p:tav tm="100000">
                                          <p:val>
                                            <p:strVal val="#ppt_y"/>
                                          </p:val>
                                        </p:tav>
                                      </p:tavLst>
                                    </p:anim>
                                  </p:childTnLst>
                                </p:cTn>
                              </p:par>
                              <p:par>
                                <p:cTn id="122" presetID="2" presetClass="entr" presetSubtype="4" fill="hold" nodeType="withEffect">
                                  <p:stCondLst>
                                    <p:cond delay="0"/>
                                  </p:stCondLst>
                                  <p:childTnLst>
                                    <p:set>
                                      <p:cBhvr>
                                        <p:cTn id="123" dur="1" fill="hold">
                                          <p:stCondLst>
                                            <p:cond delay="0"/>
                                          </p:stCondLst>
                                        </p:cTn>
                                        <p:tgtEl>
                                          <p:spTgt spid="15">
                                            <p:txEl>
                                              <p:pRg st="11" end="11"/>
                                            </p:txEl>
                                          </p:spTgt>
                                        </p:tgtEl>
                                        <p:attrNameLst>
                                          <p:attrName>style.visibility</p:attrName>
                                        </p:attrNameLst>
                                      </p:cBhvr>
                                      <p:to>
                                        <p:strVal val="visible"/>
                                      </p:to>
                                    </p:set>
                                    <p:anim calcmode="lin" valueType="num">
                                      <p:cBhvr additive="base">
                                        <p:cTn id="124" dur="500" fill="hold"/>
                                        <p:tgtEl>
                                          <p:spTgt spid="15">
                                            <p:txEl>
                                              <p:pRg st="11" end="11"/>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15">
                                            <p:txEl>
                                              <p:pRg st="11" end="11"/>
                                            </p:txEl>
                                          </p:spTgt>
                                        </p:tgtEl>
                                        <p:attrNameLst>
                                          <p:attrName>ppt_y</p:attrName>
                                        </p:attrNameLst>
                                      </p:cBhvr>
                                      <p:tavLst>
                                        <p:tav tm="0">
                                          <p:val>
                                            <p:strVal val="1+#ppt_h/2"/>
                                          </p:val>
                                        </p:tav>
                                        <p:tav tm="100000">
                                          <p:val>
                                            <p:strVal val="#ppt_y"/>
                                          </p:val>
                                        </p:tav>
                                      </p:tavLst>
                                    </p:anim>
                                  </p:childTnLst>
                                </p:cTn>
                              </p:par>
                              <p:par>
                                <p:cTn id="126" presetID="2" presetClass="entr" presetSubtype="4" fill="hold" nodeType="withEffect">
                                  <p:stCondLst>
                                    <p:cond delay="0"/>
                                  </p:stCondLst>
                                  <p:childTnLst>
                                    <p:set>
                                      <p:cBhvr>
                                        <p:cTn id="127" dur="1" fill="hold">
                                          <p:stCondLst>
                                            <p:cond delay="0"/>
                                          </p:stCondLst>
                                        </p:cTn>
                                        <p:tgtEl>
                                          <p:spTgt spid="15">
                                            <p:txEl>
                                              <p:pRg st="12" end="12"/>
                                            </p:txEl>
                                          </p:spTgt>
                                        </p:tgtEl>
                                        <p:attrNameLst>
                                          <p:attrName>style.visibility</p:attrName>
                                        </p:attrNameLst>
                                      </p:cBhvr>
                                      <p:to>
                                        <p:strVal val="visible"/>
                                      </p:to>
                                    </p:set>
                                    <p:anim calcmode="lin" valueType="num">
                                      <p:cBhvr additive="base">
                                        <p:cTn id="128"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15">
                                            <p:txEl>
                                              <p:pRg st="12" end="12"/>
                                            </p:txEl>
                                          </p:spTgt>
                                        </p:tgtEl>
                                        <p:attrNameLst>
                                          <p:attrName>ppt_y</p:attrName>
                                        </p:attrNameLst>
                                      </p:cBhvr>
                                      <p:tavLst>
                                        <p:tav tm="0">
                                          <p:val>
                                            <p:strVal val="1+#ppt_h/2"/>
                                          </p:val>
                                        </p:tav>
                                        <p:tav tm="100000">
                                          <p:val>
                                            <p:strVal val="#ppt_y"/>
                                          </p:val>
                                        </p:tav>
                                      </p:tavLst>
                                    </p:anim>
                                  </p:childTnLst>
                                </p:cTn>
                              </p:par>
                              <p:par>
                                <p:cTn id="130" presetID="2" presetClass="entr" presetSubtype="4" fill="hold" nodeType="withEffect">
                                  <p:stCondLst>
                                    <p:cond delay="0"/>
                                  </p:stCondLst>
                                  <p:childTnLst>
                                    <p:set>
                                      <p:cBhvr>
                                        <p:cTn id="131" dur="1" fill="hold">
                                          <p:stCondLst>
                                            <p:cond delay="0"/>
                                          </p:stCondLst>
                                        </p:cTn>
                                        <p:tgtEl>
                                          <p:spTgt spid="15">
                                            <p:txEl>
                                              <p:pRg st="13" end="13"/>
                                            </p:txEl>
                                          </p:spTgt>
                                        </p:tgtEl>
                                        <p:attrNameLst>
                                          <p:attrName>style.visibility</p:attrName>
                                        </p:attrNameLst>
                                      </p:cBhvr>
                                      <p:to>
                                        <p:strVal val="visible"/>
                                      </p:to>
                                    </p:set>
                                    <p:anim calcmode="lin" valueType="num">
                                      <p:cBhvr additive="base">
                                        <p:cTn id="132" dur="500" fill="hold"/>
                                        <p:tgtEl>
                                          <p:spTgt spid="15">
                                            <p:txEl>
                                              <p:pRg st="13" end="13"/>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15">
                                            <p:txEl>
                                              <p:pRg st="13" end="13"/>
                                            </p:txEl>
                                          </p:spTgt>
                                        </p:tgtEl>
                                        <p:attrNameLst>
                                          <p:attrName>ppt_y</p:attrName>
                                        </p:attrNameLst>
                                      </p:cBhvr>
                                      <p:tavLst>
                                        <p:tav tm="0">
                                          <p:val>
                                            <p:strVal val="1+#ppt_h/2"/>
                                          </p:val>
                                        </p:tav>
                                        <p:tav tm="100000">
                                          <p:val>
                                            <p:strVal val="#ppt_y"/>
                                          </p:val>
                                        </p:tav>
                                      </p:tavLst>
                                    </p:anim>
                                  </p:childTnLst>
                                </p:cTn>
                              </p:par>
                              <p:par>
                                <p:cTn id="134" presetID="2" presetClass="entr" presetSubtype="4" fill="hold" nodeType="withEffect">
                                  <p:stCondLst>
                                    <p:cond delay="0"/>
                                  </p:stCondLst>
                                  <p:childTnLst>
                                    <p:set>
                                      <p:cBhvr>
                                        <p:cTn id="135" dur="1" fill="hold">
                                          <p:stCondLst>
                                            <p:cond delay="0"/>
                                          </p:stCondLst>
                                        </p:cTn>
                                        <p:tgtEl>
                                          <p:spTgt spid="15">
                                            <p:txEl>
                                              <p:pRg st="14" end="14"/>
                                            </p:txEl>
                                          </p:spTgt>
                                        </p:tgtEl>
                                        <p:attrNameLst>
                                          <p:attrName>style.visibility</p:attrName>
                                        </p:attrNameLst>
                                      </p:cBhvr>
                                      <p:to>
                                        <p:strVal val="visible"/>
                                      </p:to>
                                    </p:set>
                                    <p:anim calcmode="lin" valueType="num">
                                      <p:cBhvr additive="base">
                                        <p:cTn id="136"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1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E27CEE-94DC-436E-B495-8AD0E7CD7289}"/>
              </a:ext>
            </a:extLst>
          </p:cNvPr>
          <p:cNvSpPr txBox="1"/>
          <p:nvPr/>
        </p:nvSpPr>
        <p:spPr>
          <a:xfrm>
            <a:off x="7393675" y="1002690"/>
            <a:ext cx="4575412" cy="369332"/>
          </a:xfrm>
          <a:prstGeom prst="rect">
            <a:avLst/>
          </a:prstGeom>
          <a:noFill/>
          <a:ln>
            <a:noFill/>
          </a:ln>
        </p:spPr>
        <p:txBody>
          <a:bodyPr wrap="square">
            <a:spAutoFit/>
          </a:bodyPr>
          <a:lstStyle/>
          <a:p>
            <a:r>
              <a:rPr lang="en-GB" sz="1800" dirty="0">
                <a:solidFill>
                  <a:srgbClr val="3A3335"/>
                </a:solidFill>
                <a:effectLst/>
                <a:latin typeface="Open Sans" panose="020B0606030504020204" pitchFamily="34" charset="0"/>
                <a:ea typeface="Times New Roman" panose="02020603050405020304" pitchFamily="18" charset="0"/>
                <a:cs typeface="Times New Roman" panose="02020603050405020304" pitchFamily="18" charset="0"/>
              </a:rPr>
              <a:t>SUPPORTING CEIAG IN Further Education</a:t>
            </a:r>
            <a:endParaRPr lang="en-GB" dirty="0"/>
          </a:p>
        </p:txBody>
      </p:sp>
      <p:pic>
        <p:nvPicPr>
          <p:cNvPr id="4" name="Picture 3">
            <a:extLst>
              <a:ext uri="{FF2B5EF4-FFF2-40B4-BE49-F238E27FC236}">
                <a16:creationId xmlns:a16="http://schemas.microsoft.com/office/drawing/2014/main" id="{45C1451E-8213-494E-8459-F01E111CDE7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24734" y="803538"/>
            <a:ext cx="767635" cy="767635"/>
          </a:xfrm>
          <a:prstGeom prst="rect">
            <a:avLst/>
          </a:prstGeom>
          <a:noFill/>
        </p:spPr>
      </p:pic>
      <p:sp>
        <p:nvSpPr>
          <p:cNvPr id="6" name="TextBox 5">
            <a:extLst>
              <a:ext uri="{FF2B5EF4-FFF2-40B4-BE49-F238E27FC236}">
                <a16:creationId xmlns:a16="http://schemas.microsoft.com/office/drawing/2014/main" id="{8112432A-25AE-4D74-9EBF-2D3906DC95E1}"/>
              </a:ext>
            </a:extLst>
          </p:cNvPr>
          <p:cNvSpPr txBox="1"/>
          <p:nvPr/>
        </p:nvSpPr>
        <p:spPr>
          <a:xfrm>
            <a:off x="2739788" y="2897516"/>
            <a:ext cx="6107372" cy="111966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VISIT the National Careers Service</a:t>
            </a:r>
            <a:r>
              <a:rPr lang="en-GB" sz="3200"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 </a:t>
            </a:r>
            <a:r>
              <a:rPr lang="en-GB" sz="3200" b="1" u="none" strike="noStrike"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website</a:t>
            </a:r>
            <a:endParaRPr lang="en-GB" sz="32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1238046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GATSBY BENCHMARKS</a:t>
            </a:r>
          </a:p>
        </p:txBody>
      </p:sp>
      <p:sp>
        <p:nvSpPr>
          <p:cNvPr id="2" name="Content Placeholder 1"/>
          <p:cNvSpPr>
            <a:spLocks noGrp="1"/>
          </p:cNvSpPr>
          <p:nvPr>
            <p:ph idx="1"/>
          </p:nvPr>
        </p:nvSpPr>
        <p:spPr/>
        <p:txBody>
          <a:bodyPr>
            <a:normAutofit fontScale="92500"/>
          </a:bodyPr>
          <a:lstStyle/>
          <a:p>
            <a:pPr marL="0" indent="0">
              <a:buNone/>
            </a:pPr>
            <a:r>
              <a:rPr lang="en-GB" sz="1800" b="1"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What are they?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800" dirty="0"/>
              <a:t>The Gatsby Benchmarks are a framework of 8 guidelines that define the best careers provision. </a:t>
            </a:r>
          </a:p>
          <a:p>
            <a:pPr marL="0" indent="0">
              <a:buNone/>
            </a:pPr>
            <a:r>
              <a:rPr lang="en-GB" sz="1800" dirty="0"/>
              <a:t>Following the publication of the Good Career Guidance report, the Gatsby benchmarks were piloted in secondary schools and colleges across the Northeast of England ahead of being adopted as government policy.</a:t>
            </a:r>
          </a:p>
          <a:p>
            <a:pPr marL="0" indent="0">
              <a:buNone/>
            </a:pPr>
            <a:endParaRPr lang="en-GB" sz="1800" dirty="0"/>
          </a:p>
          <a:p>
            <a:pPr marL="0" indent="0">
              <a:buNone/>
            </a:pPr>
            <a:r>
              <a:rPr lang="en-GB" sz="1800" dirty="0"/>
              <a:t>The 8 Benchmarks</a:t>
            </a:r>
          </a:p>
          <a:p>
            <a:pPr marL="0" indent="0">
              <a:buNone/>
            </a:pPr>
            <a:r>
              <a:rPr lang="en-GB" sz="1800" dirty="0"/>
              <a:t>1.	A stable careers programme</a:t>
            </a:r>
          </a:p>
          <a:p>
            <a:pPr marL="0" indent="0">
              <a:buNone/>
            </a:pPr>
            <a:r>
              <a:rPr lang="en-GB" sz="1800" dirty="0"/>
              <a:t>2.	Learning from career and labour marker information</a:t>
            </a:r>
          </a:p>
          <a:p>
            <a:pPr marL="0" indent="0">
              <a:buNone/>
            </a:pPr>
            <a:r>
              <a:rPr lang="en-GB" sz="1800" dirty="0"/>
              <a:t>3.	Addressing the needs of each student</a:t>
            </a:r>
          </a:p>
          <a:p>
            <a:pPr marL="0" indent="0">
              <a:buNone/>
            </a:pPr>
            <a:r>
              <a:rPr lang="en-GB" sz="1800" dirty="0"/>
              <a:t>4.	Linking curriculum learning to careers</a:t>
            </a:r>
          </a:p>
          <a:p>
            <a:pPr marL="0" indent="0">
              <a:buNone/>
            </a:pPr>
            <a:r>
              <a:rPr lang="en-GB" sz="1800" dirty="0"/>
              <a:t>5.	Encounters with employers and employees</a:t>
            </a:r>
          </a:p>
          <a:p>
            <a:pPr marL="0" indent="0">
              <a:buNone/>
            </a:pPr>
            <a:r>
              <a:rPr lang="en-GB" sz="1800" dirty="0"/>
              <a:t>6.	Experiences of workplaces</a:t>
            </a:r>
          </a:p>
          <a:p>
            <a:pPr marL="0" indent="0">
              <a:buNone/>
            </a:pPr>
            <a:r>
              <a:rPr lang="en-GB" sz="1800" dirty="0"/>
              <a:t>7.	Encounters with further and higher education</a:t>
            </a:r>
          </a:p>
          <a:p>
            <a:pPr marL="0" indent="0">
              <a:buNone/>
            </a:pPr>
            <a:r>
              <a:rPr lang="en-GB" sz="1800" dirty="0"/>
              <a:t>8.	Personal guidance</a:t>
            </a:r>
          </a:p>
          <a:p>
            <a:pPr marL="0" indent="0">
              <a:buNone/>
            </a:pPr>
            <a:endParaRPr lang="en-GB" sz="1800" dirty="0"/>
          </a:p>
          <a:p>
            <a:pPr marL="0" indent="0">
              <a:buNone/>
            </a:pPr>
            <a:endParaRPr lang="en-US" dirty="0"/>
          </a:p>
        </p:txBody>
      </p:sp>
      <p:sp>
        <p:nvSpPr>
          <p:cNvPr id="4" name="TextBox 3">
            <a:extLst>
              <a:ext uri="{FF2B5EF4-FFF2-40B4-BE49-F238E27FC236}">
                <a16:creationId xmlns:a16="http://schemas.microsoft.com/office/drawing/2014/main" id="{0260B5EC-8BD2-444C-9F19-AF60B27E40C4}"/>
              </a:ext>
            </a:extLst>
          </p:cNvPr>
          <p:cNvSpPr txBox="1"/>
          <p:nvPr/>
        </p:nvSpPr>
        <p:spPr>
          <a:xfrm>
            <a:off x="8802806" y="3807725"/>
            <a:ext cx="2779594" cy="2031325"/>
          </a:xfrm>
          <a:prstGeom prst="rect">
            <a:avLst/>
          </a:prstGeom>
          <a:noFill/>
          <a:ln>
            <a:solidFill>
              <a:schemeClr val="bg2"/>
            </a:solidFill>
          </a:ln>
        </p:spPr>
        <p:txBody>
          <a:bodyPr wrap="square" rtlCol="0">
            <a:spAutoFit/>
          </a:bodyPr>
          <a:lstStyle/>
          <a:p>
            <a:r>
              <a:rPr lang="en-GB" b="1" u="sng" dirty="0"/>
              <a:t>Introducing The Gatsby Good Career Benchmarks- watch the video link </a:t>
            </a:r>
            <a:br>
              <a:rPr lang="en-GB" dirty="0"/>
            </a:br>
            <a:r>
              <a:rPr lang="en-GB" dirty="0"/>
              <a:t> </a:t>
            </a:r>
            <a:br>
              <a:rPr lang="en-GB" dirty="0"/>
            </a:br>
            <a:r>
              <a:rPr lang="en-GB" dirty="0">
                <a:hlinkClick r:id="rId3"/>
              </a:rPr>
              <a:t>https://youtu.be/i4rt9jAX1Hk</a:t>
            </a:r>
            <a:r>
              <a:rPr lang="en-GB" dirty="0"/>
              <a:t> </a:t>
            </a:r>
          </a:p>
        </p:txBody>
      </p:sp>
    </p:spTree>
    <p:custDataLst>
      <p:tags r:id="rId1"/>
    </p:custDataLst>
    <p:extLst>
      <p:ext uri="{BB962C8B-B14F-4D97-AF65-F5344CB8AC3E}">
        <p14:creationId xmlns:p14="http://schemas.microsoft.com/office/powerpoint/2010/main" val="3339554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 calcmode="lin" valueType="num">
                                      <p:cBhvr additive="base">
                                        <p:cTn id="4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 calcmode="lin" valueType="num">
                                      <p:cBhvr additive="base">
                                        <p:cTn id="5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2">
                                            <p:txEl>
                                              <p:pRg st="10" end="10"/>
                                            </p:txEl>
                                          </p:spTgt>
                                        </p:tgtEl>
                                        <p:attrNameLst>
                                          <p:attrName>style.visibility</p:attrName>
                                        </p:attrNameLst>
                                      </p:cBhvr>
                                      <p:to>
                                        <p:strVal val="visible"/>
                                      </p:to>
                                    </p:set>
                                    <p:anim calcmode="lin" valueType="num">
                                      <p:cBhvr additive="base">
                                        <p:cTn id="5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
                                            <p:txEl>
                                              <p:pRg st="11" end="11"/>
                                            </p:txEl>
                                          </p:spTgt>
                                        </p:tgtEl>
                                        <p:attrNameLst>
                                          <p:attrName>style.visibility</p:attrName>
                                        </p:attrNameLst>
                                      </p:cBhvr>
                                      <p:to>
                                        <p:strVal val="visible"/>
                                      </p:to>
                                    </p:set>
                                    <p:anim calcmode="lin" valueType="num">
                                      <p:cBhvr additive="base">
                                        <p:cTn id="6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 calcmode="lin" valueType="num">
                                      <p:cBhvr additive="base">
                                        <p:cTn id="70"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fade">
                                      <p:cBhvr>
                                        <p:cTn id="7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23455"/>
            <a:ext cx="10972800" cy="1143000"/>
          </a:xfrm>
        </p:spPr>
        <p:txBody>
          <a:bodyPr>
            <a:normAutofit fontScale="90000"/>
          </a:bodyPr>
          <a:lstStyle/>
          <a:p>
            <a:pPr>
              <a:lnSpc>
                <a:spcPct val="107000"/>
              </a:lnSpc>
              <a:spcAft>
                <a:spcPts val="800"/>
              </a:spcAft>
            </a:pP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Arial" panose="020B0604020202020204" pitchFamily="34" charset="0"/>
              </a:rPr>
            </a:br>
            <a:br>
              <a:rPr lang="en-GB" sz="1800" dirty="0">
                <a:effectLst/>
                <a:latin typeface="Calibri" panose="020F0502020204030204" pitchFamily="34" charset="0"/>
                <a:ea typeface="Calibri" panose="020F0502020204030204" pitchFamily="34" charset="0"/>
                <a:cs typeface="Arial" panose="020B0604020202020204" pitchFamily="34" charset="0"/>
              </a:rPr>
            </a:br>
            <a:br>
              <a:rPr lang="en-GB" dirty="0"/>
            </a:br>
            <a:endParaRPr lang="en-US" dirty="0"/>
          </a:p>
        </p:txBody>
      </p:sp>
      <p:sp>
        <p:nvSpPr>
          <p:cNvPr id="2" name="Content Placeholder 1"/>
          <p:cNvSpPr>
            <a:spLocks noGrp="1"/>
          </p:cNvSpPr>
          <p:nvPr>
            <p:ph idx="1"/>
          </p:nvPr>
        </p:nvSpPr>
        <p:spPr>
          <a:xfrm>
            <a:off x="609600" y="941696"/>
            <a:ext cx="10972800" cy="5382904"/>
          </a:xfrm>
        </p:spPr>
        <p:txBody>
          <a:bodyPr/>
          <a:lstStyle/>
          <a:p>
            <a:pPr marL="0" indent="0" algn="ctr" fontAlgn="t">
              <a:lnSpc>
                <a:spcPct val="107000"/>
              </a:lnSpc>
              <a:spcAft>
                <a:spcPts val="800"/>
              </a:spcAft>
              <a:buNone/>
            </a:pPr>
            <a:r>
              <a:rPr lang="en-GB" sz="9600" kern="1800" cap="all" dirty="0">
                <a:solidFill>
                  <a:srgbClr val="00B050"/>
                </a:solidFill>
                <a:effectLst/>
                <a:latin typeface="Oswald" panose="00000500000000000000" pitchFamily="2" charset="0"/>
                <a:ea typeface="Times New Roman" panose="02020603050405020304" pitchFamily="18" charset="0"/>
                <a:cs typeface="Times New Roman" panose="02020603050405020304" pitchFamily="18" charset="0"/>
              </a:rPr>
              <a:t>GATSBY BENCHMARK 1</a:t>
            </a:r>
            <a:endParaRPr lang="en-GB" sz="9600" dirty="0">
              <a:effectLst/>
              <a:latin typeface="Calibri" panose="020F0502020204030204" pitchFamily="34" charset="0"/>
              <a:ea typeface="Calibri" panose="020F0502020204030204" pitchFamily="34" charset="0"/>
              <a:cs typeface="Arial" panose="020B0604020202020204" pitchFamily="34" charset="0"/>
            </a:endParaRPr>
          </a:p>
          <a:p>
            <a:pPr marL="0" indent="0" fontAlgn="ctr">
              <a:lnSpc>
                <a:spcPct val="107000"/>
              </a:lnSpc>
              <a:spcAft>
                <a:spcPts val="800"/>
              </a:spcAft>
              <a:buNone/>
            </a:pPr>
            <a:r>
              <a:rPr lang="en-GB" sz="1800" dirty="0">
                <a:solidFill>
                  <a:srgbClr val="FFFFFF"/>
                </a:solidFill>
                <a:effectLst/>
                <a:latin typeface="Open Sans" panose="020B0606030504020204" pitchFamily="34" charset="0"/>
                <a:ea typeface="Times New Roman" panose="02020603050405020304" pitchFamily="18" charset="0"/>
                <a:cs typeface="Arial" panose="020B0604020202020204" pitchFamily="34" charset="0"/>
              </a:rPr>
              <a:t>STABLE CAREERS PROGRAMME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07000"/>
              </a:lnSpc>
              <a:spcBef>
                <a:spcPts val="200"/>
              </a:spcBef>
              <a:buNone/>
            </a:pPr>
            <a:br>
              <a:rPr lang="en-GB" sz="1800" b="1" dirty="0">
                <a:solidFill>
                  <a:srgbClr val="00B05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CAREERS EXPLORATION</a:t>
            </a:r>
            <a:br>
              <a:rPr lang="en-GB" sz="1800" b="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br>
            <a:r>
              <a:rPr lang="en-GB" sz="1800" b="1" i="1" dirty="0">
                <a:solidFill>
                  <a:srgbClr val="3A3335"/>
                </a:solidFill>
                <a:effectLst/>
                <a:latin typeface="Roboto" panose="02000000000000000000" pitchFamily="2" charset="0"/>
                <a:ea typeface="Times New Roman" panose="02020603050405020304" pitchFamily="18" charset="0"/>
                <a:cs typeface="Open Sans" panose="020B0606030504020204" pitchFamily="34" charset="0"/>
              </a:rPr>
              <a:t>Options, career advice and job ideas</a:t>
            </a:r>
            <a:endParaRPr lang="en-GB"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US" dirty="0"/>
          </a:p>
        </p:txBody>
      </p:sp>
    </p:spTree>
    <p:custDataLst>
      <p:tags r:id="rId1"/>
    </p:custDataLst>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BARCLAY LIFESKILLS</a:t>
            </a:r>
          </a:p>
        </p:txBody>
      </p:sp>
      <p:sp>
        <p:nvSpPr>
          <p:cNvPr id="2" name="Content Placeholder 1"/>
          <p:cNvSpPr>
            <a:spLocks noGrp="1"/>
          </p:cNvSpPr>
          <p:nvPr>
            <p:ph idx="1"/>
          </p:nvPr>
        </p:nvSpPr>
        <p:spPr>
          <a:xfrm>
            <a:off x="609600" y="1847088"/>
            <a:ext cx="10972800" cy="4881258"/>
          </a:xfrm>
        </p:spPr>
        <p:txBody>
          <a:bodyPr>
            <a:normAutofit/>
          </a:bodyPr>
          <a:lstStyle/>
          <a:p>
            <a:pPr marL="0" indent="0">
              <a:buNone/>
            </a:pPr>
            <a:r>
              <a:rPr lang="en-GB" sz="20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Barclay </a:t>
            </a:r>
            <a:r>
              <a:rPr lang="en-GB" sz="2000" b="1" u="none" strike="noStrike" dirty="0" err="1">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LifeSkills</a:t>
            </a:r>
            <a:r>
              <a:rPr lang="en-GB" sz="20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 has quality lesson plans for a range of ages. Some are adapted for SEND learners. Staff and students will need to create a free account for this.</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0" indent="0" fontAlgn="t">
              <a:lnSpc>
                <a:spcPct val="107000"/>
              </a:lnSpc>
              <a:spcBef>
                <a:spcPts val="1125"/>
              </a:spcBef>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Teaching Resources | Interactive Employability Worksheets | </a:t>
            </a:r>
            <a:r>
              <a:rPr lang="en-GB" sz="1800" u="sng" dirty="0" err="1">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LifeSkills</a:t>
            </a:r>
            <a:r>
              <a:rPr lang="en-GB" sz="1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 (barclayslifeskills.com)</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fontAlgn="t">
              <a:lnSpc>
                <a:spcPct val="107000"/>
              </a:lnSpc>
              <a:spcAft>
                <a:spcPts val="800"/>
              </a:spcAft>
              <a:buNone/>
            </a:pP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Best for employability, CV applications, interviews and financial management.</a:t>
            </a:r>
          </a:p>
          <a:p>
            <a:pPr marL="0" indent="0" fontAlgn="t">
              <a:lnSpc>
                <a:spcPct val="107000"/>
              </a:lnSpc>
              <a:spcAft>
                <a:spcPts val="800"/>
              </a:spcAft>
              <a:buNone/>
            </a:pPr>
            <a:r>
              <a:rPr lang="en-GB" sz="1800" b="1" u="sng" dirty="0">
                <a:effectLst/>
                <a:latin typeface="Calibri" panose="020F0502020204030204" pitchFamily="34" charset="0"/>
                <a:ea typeface="Calibri" panose="020F0502020204030204" pitchFamily="34" charset="0"/>
                <a:cs typeface="Arial" panose="020B0604020202020204" pitchFamily="34" charset="0"/>
              </a:rPr>
              <a:t>Employers – what do they want! Here are some supportive videos for your sessions.</a:t>
            </a:r>
          </a:p>
          <a:p>
            <a:pPr>
              <a:lnSpc>
                <a:spcPct val="107000"/>
              </a:lnSpc>
              <a:spcAft>
                <a:spcPts val="800"/>
              </a:spcAft>
            </a:pPr>
            <a:r>
              <a:rPr lang="en-GB"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https://youtu.be/mgGW6Gpe8ow</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This is a short video about contacting employers. We share some things to consider and give some tips on making a good first impression.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https://youtu.be/NavzvKD03c8</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This is a short video explaining the C.H.A.M.P. technique, which can help you to write a personal profile for your CV.</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https://youtu.be/P3r2IGt5ERY</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A short video to explain how to use the P.E.E.L. technique to write a job application.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8"/>
              </a:rPr>
              <a:t>https://youtu.be/LsvefpMGIcg</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A short video to explain the S.T.A.R. technique and how it can help you prepare answers for interview questions.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fontAlgn="t">
              <a:lnSpc>
                <a:spcPct val="107000"/>
              </a:lnSpc>
              <a:spcAft>
                <a:spcPts val="800"/>
              </a:spcAft>
              <a:buNone/>
            </a:pPr>
            <a:endParaRPr lang="en-GB" sz="1800" b="1" u="sng" dirty="0">
              <a:effectLst/>
              <a:latin typeface="Calibri" panose="020F0502020204030204" pitchFamily="34" charset="0"/>
              <a:ea typeface="Calibri" panose="020F0502020204030204" pitchFamily="34" charset="0"/>
              <a:cs typeface="Arial" panose="020B0604020202020204" pitchFamily="34" charset="0"/>
            </a:endParaRPr>
          </a:p>
          <a:p>
            <a:pPr marL="0" indent="0" fontAlgn="t">
              <a:lnSpc>
                <a:spcPct val="107000"/>
              </a:lnSpc>
              <a:spcAft>
                <a:spcPts val="800"/>
              </a:spcAft>
              <a:buNone/>
            </a:pPr>
            <a:endParaRPr lang="en-US" dirty="0"/>
          </a:p>
        </p:txBody>
      </p:sp>
    </p:spTree>
    <p:custDataLst>
      <p:tags r:id="rId1"/>
    </p:custDataLst>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additive="base">
                                        <p:cTn id="3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additive="base">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 calcmode="lin" valueType="num">
                                      <p:cBhvr additive="base">
                                        <p:cTn id="48"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UCAS</a:t>
            </a:r>
          </a:p>
        </p:txBody>
      </p:sp>
      <p:sp>
        <p:nvSpPr>
          <p:cNvPr id="2" name="Content Placeholder 1"/>
          <p:cNvSpPr>
            <a:spLocks noGrp="1"/>
          </p:cNvSpPr>
          <p:nvPr>
            <p:ph idx="1"/>
          </p:nvPr>
        </p:nvSpPr>
        <p:spPr/>
        <p:txBody>
          <a:bodyPr/>
          <a:lstStyle/>
          <a:p>
            <a:r>
              <a:rPr lang="en-GB" sz="1800" u="sng" dirty="0">
                <a:solidFill>
                  <a:srgbClr val="0563C1"/>
                </a:solidFill>
                <a:effectLst/>
                <a:latin typeface="Oswald" panose="00000500000000000000" pitchFamily="2" charset="0"/>
                <a:ea typeface="Calibri" panose="020F0502020204030204" pitchFamily="34" charset="0"/>
                <a:cs typeface="Arial" panose="020B0604020202020204" pitchFamily="34" charset="0"/>
                <a:hlinkClick r:id="rId3"/>
              </a:rPr>
              <a:t>https://youtu.be/_8hFkMAjW-I</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 Personal statements – Finding a formula</a:t>
            </a:r>
            <a:b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b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Watch this video and find out everything you need to know to write your UCAS personal statement.</a:t>
            </a:r>
          </a:p>
          <a:p>
            <a:endParaRPr lang="en-GB" sz="1800" dirty="0">
              <a:solidFill>
                <a:srgbClr val="212121"/>
              </a:solidFill>
              <a:latin typeface="Oswald" panose="00000500000000000000" pitchFamily="2" charset="0"/>
              <a:ea typeface="Calibri" panose="020F0502020204030204" pitchFamily="34" charset="0"/>
              <a:cs typeface="Arial" panose="020B0604020202020204" pitchFamily="34" charset="0"/>
            </a:endParaRPr>
          </a:p>
          <a:p>
            <a:r>
              <a:rPr lang="en-GB" sz="1800" u="sng" dirty="0">
                <a:solidFill>
                  <a:srgbClr val="0563C1"/>
                </a:solidFill>
                <a:effectLst/>
                <a:latin typeface="Oswald" panose="00000500000000000000" pitchFamily="2" charset="0"/>
                <a:ea typeface="Calibri" panose="020F0502020204030204" pitchFamily="34" charset="0"/>
                <a:cs typeface="Arial" panose="020B0604020202020204" pitchFamily="34" charset="0"/>
                <a:hlinkClick r:id="rId4"/>
              </a:rPr>
              <a:t>https://youtu.be/HBzHSSBTMPk</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  Confused by the terms used during your experience with UCAS? Here's a short video to explain what they all mean.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u="sng" dirty="0">
                <a:solidFill>
                  <a:srgbClr val="0563C1"/>
                </a:solidFill>
                <a:effectLst/>
                <a:latin typeface="Oswald" panose="00000500000000000000" pitchFamily="2" charset="0"/>
                <a:ea typeface="Calibri" panose="020F0502020204030204" pitchFamily="34" charset="0"/>
                <a:cs typeface="Arial" panose="020B0604020202020204" pitchFamily="34" charset="0"/>
                <a:hlinkClick r:id="rId5"/>
              </a:rPr>
              <a:t>https://youtu.be/54OWQbPNe8w</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 How To Apply To University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u="sng" dirty="0">
                <a:solidFill>
                  <a:srgbClr val="0563C1"/>
                </a:solidFill>
                <a:effectLst/>
                <a:latin typeface="Oswald" panose="00000500000000000000" pitchFamily="2" charset="0"/>
                <a:ea typeface="Calibri" panose="020F0502020204030204" pitchFamily="34" charset="0"/>
                <a:cs typeface="Arial" panose="020B0604020202020204" pitchFamily="34" charset="0"/>
                <a:hlinkClick r:id="rId6"/>
              </a:rPr>
              <a:t>https://youtu.be/yocBc_B-HPs</a:t>
            </a:r>
            <a:r>
              <a:rPr lang="en-GB" sz="1800" dirty="0">
                <a:solidFill>
                  <a:srgbClr val="212121"/>
                </a:solidFill>
                <a:effectLst/>
                <a:latin typeface="Oswald" panose="00000500000000000000" pitchFamily="2" charset="0"/>
                <a:ea typeface="Calibri" panose="020F0502020204030204" pitchFamily="34" charset="0"/>
                <a:cs typeface="Arial" panose="020B0604020202020204" pitchFamily="34" charset="0"/>
              </a:rPr>
              <a:t> Applying to University Successfully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sz="1800" dirty="0">
              <a:effectLst/>
              <a:latin typeface="Calibri" panose="020F0502020204030204" pitchFamily="34" charset="0"/>
              <a:ea typeface="Calibri" panose="020F0502020204030204" pitchFamily="34" charset="0"/>
              <a:cs typeface="Arial" panose="020B0604020202020204" pitchFamily="34" charset="0"/>
            </a:endParaRPr>
          </a:p>
          <a:p>
            <a:r>
              <a:rPr lang="en-GB" sz="1800" u="sng"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7"/>
              </a:rPr>
              <a:t>https://bit.ly/32IvVPL</a:t>
            </a:r>
            <a:r>
              <a:rPr lang="en-GB" sz="1800" u="sng"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1800" dirty="0">
                <a:effectLst/>
                <a:latin typeface="Times New Roman" panose="02020603050405020304" pitchFamily="18" charset="0"/>
                <a:ea typeface="Times New Roman" panose="02020603050405020304" pitchFamily="18" charset="0"/>
              </a:rPr>
              <a:t>Uni Connect Podcast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7" name="Picture 6">
            <a:extLst>
              <a:ext uri="{FF2B5EF4-FFF2-40B4-BE49-F238E27FC236}">
                <a16:creationId xmlns:a16="http://schemas.microsoft.com/office/drawing/2014/main" id="{A75727E5-7AE7-4B13-819A-06142A68CEEF}"/>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43065" y="4954137"/>
            <a:ext cx="1176291" cy="7915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extLst>
      <p:ext uri="{BB962C8B-B14F-4D97-AF65-F5344CB8AC3E}">
        <p14:creationId xmlns:p14="http://schemas.microsoft.com/office/powerpoint/2010/main" val="1419453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BUDGETING AND FINANCE</a:t>
            </a:r>
          </a:p>
        </p:txBody>
      </p:sp>
      <p:sp>
        <p:nvSpPr>
          <p:cNvPr id="2" name="Content Placeholder 1"/>
          <p:cNvSpPr>
            <a:spLocks noGrp="1"/>
          </p:cNvSpPr>
          <p:nvPr>
            <p:ph idx="1"/>
          </p:nvPr>
        </p:nvSpPr>
        <p:spPr/>
        <p:txBody>
          <a:bodyPr/>
          <a:lstStyle/>
          <a:p>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3"/>
              </a:rPr>
              <a:t>Click here</a:t>
            </a: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 for a range of resources on the topic of money management and finance, including a full set of specialised materials from Go Higher West Yorkshire.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descr="A picture containing icon&#10;&#10;Description automatically generated">
            <a:extLst>
              <a:ext uri="{FF2B5EF4-FFF2-40B4-BE49-F238E27FC236}">
                <a16:creationId xmlns:a16="http://schemas.microsoft.com/office/drawing/2014/main" id="{473B1EFB-514F-4BF4-B26C-9A74DC847D1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787501">
            <a:off x="2644095" y="3898293"/>
            <a:ext cx="1981200" cy="1362075"/>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0B8C1422-D2B0-44F8-A993-9050EEEE1628}"/>
              </a:ext>
            </a:extLst>
          </p:cNvPr>
          <p:cNvSpPr txBox="1"/>
          <p:nvPr/>
        </p:nvSpPr>
        <p:spPr>
          <a:xfrm>
            <a:off x="5595582" y="3394310"/>
            <a:ext cx="3666189" cy="2759602"/>
          </a:xfrm>
          <a:prstGeom prst="rect">
            <a:avLst/>
          </a:prstGeom>
          <a:noFill/>
          <a:ln>
            <a:solidFill>
              <a:schemeClr val="bg2"/>
            </a:solidFill>
          </a:ln>
        </p:spPr>
        <p:txBody>
          <a:bodyPr wrap="square" rtlCol="0">
            <a:spAutoFit/>
          </a:bodyPr>
          <a:lstStyle/>
          <a:p>
            <a:pPr fontAlgn="t">
              <a:lnSpc>
                <a:spcPct val="107000"/>
              </a:lnSpc>
              <a:spcAft>
                <a:spcPts val="800"/>
              </a:spcAft>
            </a:pPr>
            <a:r>
              <a:rPr lang="en-GB" sz="1800" b="1" u="none" strike="noStrike" dirty="0">
                <a:solidFill>
                  <a:srgbClr val="0000FF"/>
                </a:solidFill>
                <a:effectLst/>
                <a:latin typeface="Open Sans" panose="020B0606030504020204" pitchFamily="34" charset="0"/>
                <a:ea typeface="Times New Roman" panose="02020603050405020304" pitchFamily="18" charset="0"/>
                <a:cs typeface="Arial" panose="020B0604020202020204" pitchFamily="34" charset="0"/>
                <a:hlinkClick r:id="rId5"/>
              </a:rPr>
              <a:t>Click here</a:t>
            </a:r>
            <a:r>
              <a:rPr lang="en-GB" sz="1800" b="1"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 </a:t>
            </a:r>
            <a:r>
              <a:rPr lang="en-GB" sz="1800" dirty="0">
                <a:solidFill>
                  <a:srgbClr val="212121"/>
                </a:solidFill>
                <a:effectLst/>
                <a:latin typeface="Open Sans" panose="020B0606030504020204" pitchFamily="34" charset="0"/>
                <a:ea typeface="Times New Roman" panose="02020603050405020304" pitchFamily="18" charset="0"/>
                <a:cs typeface="Arial" panose="020B0604020202020204" pitchFamily="34" charset="0"/>
              </a:rPr>
              <a:t>to go to NatWest MoneySense for a range of resources on topics including money choices and wellbeing, avoiding identity theft and fraud, and the link between education, job choices and pay. You must make an account to access the resources.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548808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APPRENTICESHIPS AND TRAINEESHIPS</a:t>
            </a:r>
          </a:p>
        </p:txBody>
      </p:sp>
      <p:pic>
        <p:nvPicPr>
          <p:cNvPr id="4" name="Content Placeholder 3" descr="Logo&#10;&#10;Description automatically generated with low confidence">
            <a:extLst>
              <a:ext uri="{FF2B5EF4-FFF2-40B4-BE49-F238E27FC236}">
                <a16:creationId xmlns:a16="http://schemas.microsoft.com/office/drawing/2014/main" id="{FCC9277B-3132-44F0-8D0B-5A48E3F59FEB}"/>
              </a:ext>
            </a:extLst>
          </p:cNvPr>
          <p:cNvPicPr>
            <a:picLocks noGrp="1" noChangeAspect="1"/>
          </p:cNvPicPr>
          <p:nvPr>
            <p:ph idx="1"/>
          </p:nvPr>
        </p:nvPicPr>
        <p:blipFill>
          <a:blip r:embed="rId3"/>
          <a:stretch>
            <a:fillRect/>
          </a:stretch>
        </p:blipFill>
        <p:spPr>
          <a:xfrm>
            <a:off x="8143875" y="0"/>
            <a:ext cx="4048125" cy="1000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a:extLst>
              <a:ext uri="{FF2B5EF4-FFF2-40B4-BE49-F238E27FC236}">
                <a16:creationId xmlns:a16="http://schemas.microsoft.com/office/drawing/2014/main" id="{84EEEACC-BD5D-49B5-AC77-D2DF62C6A9AB}"/>
              </a:ext>
            </a:extLst>
          </p:cNvPr>
          <p:cNvSpPr txBox="1"/>
          <p:nvPr/>
        </p:nvSpPr>
        <p:spPr>
          <a:xfrm>
            <a:off x="498320" y="1847088"/>
            <a:ext cx="3630305" cy="369332"/>
          </a:xfrm>
          <a:prstGeom prst="rect">
            <a:avLst/>
          </a:prstGeom>
          <a:noFill/>
          <a:ln>
            <a:solidFill>
              <a:schemeClr val="bg2"/>
            </a:solidFill>
          </a:ln>
        </p:spPr>
        <p:txBody>
          <a:bodyPr wrap="square" rtlCol="0">
            <a:spAutoFit/>
          </a:bodyPr>
          <a:lstStyle/>
          <a:p>
            <a:r>
              <a:rPr lang="en-GB"/>
              <a:t>LEARN AT HOME RESOURCES</a:t>
            </a:r>
            <a:endParaRPr lang="en-GB" dirty="0" err="1"/>
          </a:p>
        </p:txBody>
      </p:sp>
      <p:sp>
        <p:nvSpPr>
          <p:cNvPr id="6" name="TextBox 5">
            <a:extLst>
              <a:ext uri="{FF2B5EF4-FFF2-40B4-BE49-F238E27FC236}">
                <a16:creationId xmlns:a16="http://schemas.microsoft.com/office/drawing/2014/main" id="{D41113BB-D04A-4B7E-963C-E0709AE486FE}"/>
              </a:ext>
            </a:extLst>
          </p:cNvPr>
          <p:cNvSpPr txBox="1"/>
          <p:nvPr/>
        </p:nvSpPr>
        <p:spPr>
          <a:xfrm>
            <a:off x="0" y="2299648"/>
            <a:ext cx="6393799" cy="1804661"/>
          </a:xfrm>
          <a:prstGeom prst="rect">
            <a:avLst/>
          </a:prstGeom>
          <a:noFill/>
          <a:ln>
            <a:solidFill>
              <a:schemeClr val="bg2"/>
            </a:solidFill>
          </a:ln>
        </p:spPr>
        <p:txBody>
          <a:bodyPr wrap="square" rtlCol="0">
            <a:spAutoFit/>
          </a:bodyPr>
          <a:lstStyle/>
          <a:p>
            <a:pPr>
              <a:lnSpc>
                <a:spcPct val="107000"/>
              </a:lnSpc>
              <a:spcBef>
                <a:spcPts val="1125"/>
              </a:spcBef>
              <a:spcAft>
                <a:spcPts val="800"/>
              </a:spcAft>
            </a:pPr>
            <a:r>
              <a:rPr lang="en-GB" sz="1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Some fantastic resources can be found </a:t>
            </a:r>
            <a:r>
              <a:rPr lang="en-GB" sz="1800" b="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here on the Amazing Apprenticeship site</a:t>
            </a:r>
            <a:r>
              <a:rPr lang="en-GB" sz="1800" dirty="0">
                <a:effectLst/>
                <a:latin typeface="Calibri" panose="020F0502020204030204" pitchFamily="34" charset="0"/>
                <a:ea typeface="Times New Roman" panose="02020603050405020304" pitchFamily="18" charset="0"/>
                <a:cs typeface="Calibri" panose="020F0502020204030204" pitchFamily="34" charset="0"/>
              </a:rPr>
              <a:t>, or by going to: </a:t>
            </a:r>
            <a:r>
              <a:rPr lang="en-GB" sz="1800" b="1" u="none" strike="noStrike"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https://amazingapprenticeships.com/resources/</a:t>
            </a:r>
            <a:r>
              <a:rPr lang="en-GB" sz="18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125"/>
              </a:spcBef>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Learn at home Summary of resources available Explore apprenticeships from home</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27A9B957-8358-4BF2-A99A-42AB76812156}"/>
              </a:ext>
            </a:extLst>
          </p:cNvPr>
          <p:cNvSpPr txBox="1"/>
          <p:nvPr/>
        </p:nvSpPr>
        <p:spPr>
          <a:xfrm>
            <a:off x="-1" y="4104309"/>
            <a:ext cx="6393799" cy="2101024"/>
          </a:xfrm>
          <a:prstGeom prst="rect">
            <a:avLst/>
          </a:prstGeom>
          <a:noFill/>
          <a:ln>
            <a:solidFill>
              <a:schemeClr val="bg2"/>
            </a:solidFill>
          </a:ln>
        </p:spPr>
        <p:txBody>
          <a:bodyPr wrap="square" rtlCol="0">
            <a:spAutoFit/>
          </a:bodyPr>
          <a:lstStyle/>
          <a:p>
            <a:pPr>
              <a:lnSpc>
                <a:spcPct val="107000"/>
              </a:lnSpc>
              <a:spcBef>
                <a:spcPts val="1125"/>
              </a:spcBef>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We have created a range of 10 different resources for teachers to use with their students to explore apprenticeships from home. Resources 1-9 are suitable for students in years 7 through to 13 and are expected to take up to 30 minutes to complete. </a:t>
            </a:r>
          </a:p>
          <a:p>
            <a:pPr>
              <a:lnSpc>
                <a:spcPct val="107000"/>
              </a:lnSpc>
              <a:spcBef>
                <a:spcPts val="1125"/>
              </a:spcBef>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Resource 10 is expected to take around 10 hours and is aimed at students in years 12 and 13</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ADE5B75-4D78-4235-ACAB-476A5AA864EF}"/>
              </a:ext>
            </a:extLst>
          </p:cNvPr>
          <p:cNvSpPr txBox="1"/>
          <p:nvPr/>
        </p:nvSpPr>
        <p:spPr>
          <a:xfrm>
            <a:off x="7001302" y="5609401"/>
            <a:ext cx="2688609" cy="595932"/>
          </a:xfrm>
          <a:prstGeom prst="rect">
            <a:avLst/>
          </a:prstGeom>
          <a:noFill/>
          <a:ln>
            <a:solidFill>
              <a:schemeClr val="bg2"/>
            </a:solidFill>
          </a:ln>
        </p:spPr>
        <p:txBody>
          <a:bodyPr wrap="square" rtlCol="0">
            <a:spAutoFit/>
          </a:bodyPr>
          <a:lstStyle/>
          <a:p>
            <a:pPr>
              <a:lnSpc>
                <a:spcPct val="107000"/>
              </a:lnSpc>
              <a:spcAft>
                <a:spcPts val="800"/>
              </a:spcAft>
            </a:pPr>
            <a:r>
              <a:rPr lang="en-GB" sz="3200" u="sng"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Online Quizzes </a:t>
            </a:r>
            <a:endParaRPr lang="en-GB"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45CE1DD-FD4F-4E66-9F79-EA05F3194FEA}"/>
              </a:ext>
            </a:extLst>
          </p:cNvPr>
          <p:cNvSpPr txBox="1"/>
          <p:nvPr/>
        </p:nvSpPr>
        <p:spPr>
          <a:xfrm>
            <a:off x="6987654" y="2299648"/>
            <a:ext cx="4462818" cy="2410532"/>
          </a:xfrm>
          <a:prstGeom prst="rect">
            <a:avLst/>
          </a:prstGeom>
          <a:noFill/>
          <a:ln>
            <a:solidFill>
              <a:schemeClr val="bg2"/>
            </a:solidFill>
          </a:ln>
        </p:spPr>
        <p:txBody>
          <a:bodyPr wrap="square" rtlCol="0">
            <a:spAutoFit/>
          </a:bodyPr>
          <a:lstStyle/>
          <a:p>
            <a:pPr fontAlgn="t">
              <a:lnSpc>
                <a:spcPct val="107000"/>
              </a:lnSpc>
              <a:spcAft>
                <a:spcPts val="800"/>
              </a:spcAft>
            </a:pPr>
            <a:r>
              <a:rPr lang="en-GB" sz="1800" u="none" strike="noStrike">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Amazing Apprenticeships</a:t>
            </a:r>
            <a:r>
              <a:rPr lang="en-GB"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have great resources to highlight apprenticeships as a progression option. These are for students, staff and parents including posters and</a:t>
            </a:r>
            <a:r>
              <a:rPr lang="en-GB" sz="1800" u="none" strike="noStrike">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5"/>
              </a:rPr>
              <a:t> lesson plans</a:t>
            </a:r>
            <a:r>
              <a:rPr lang="en-GB"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Arial" panose="020B0604020202020204" pitchFamily="34" charset="0"/>
            </a:endParaRPr>
          </a:p>
          <a:p>
            <a:pPr fontAlgn="t">
              <a:lnSpc>
                <a:spcPct val="107000"/>
              </a:lnSpc>
              <a:spcBef>
                <a:spcPts val="1125"/>
              </a:spcBef>
              <a:spcAft>
                <a:spcPts val="800"/>
              </a:spcAft>
            </a:pPr>
            <a:r>
              <a:rPr lang="en-GB"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Best for raising the profile of and supporting our learners to apply for apprenticeships.</a:t>
            </a:r>
            <a:endParaRPr lang="en-GB" sz="180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126065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 calcmode="lin" valueType="num">
                                      <p:cBhvr additive="base">
                                        <p:cTn id="3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401B2A-D8AC-4AC3-8C51-6447E5E5DC84}"/>
              </a:ext>
            </a:extLst>
          </p:cNvPr>
          <p:cNvSpPr>
            <a:spLocks noGrp="1"/>
          </p:cNvSpPr>
          <p:nvPr>
            <p:ph idx="1"/>
          </p:nvPr>
        </p:nvSpPr>
        <p:spPr>
          <a:xfrm>
            <a:off x="609600" y="1173707"/>
            <a:ext cx="5190699" cy="5377218"/>
          </a:xfrm>
        </p:spPr>
        <p:txBody>
          <a:bodyPr>
            <a:normAutofit fontScale="92500"/>
          </a:bodyPr>
          <a:lstStyle/>
          <a:p>
            <a:pPr marL="342900" lvl="0" indent="-342900">
              <a:lnSpc>
                <a:spcPct val="107000"/>
              </a:lnSpc>
              <a:spcAft>
                <a:spcPts val="800"/>
              </a:spcAft>
              <a:buFont typeface="Symbol" panose="05050102010706020507" pitchFamily="18" charset="2"/>
              <a:buChar char=""/>
            </a:pPr>
            <a:r>
              <a:rPr lang="en-GB" sz="1800" dirty="0">
                <a:latin typeface="Calibri" panose="020F0502020204030204" pitchFamily="34" charset="0"/>
                <a:ea typeface="Calibri" panose="020F0502020204030204" pitchFamily="34" charset="0"/>
                <a:cs typeface="Calibri" panose="020F0502020204030204" pitchFamily="34" charset="0"/>
              </a:rPr>
              <a:t>Test your knowledge of apprenticeships and the employers that offer them through these two fun quizzes. </a:t>
            </a:r>
            <a:r>
              <a:rPr lang="en-GB" sz="1800" dirty="0">
                <a:solidFill>
                  <a:srgbClr val="4472C4"/>
                </a:solidFill>
                <a:latin typeface="Calibri" panose="020F0502020204030204" pitchFamily="34" charset="0"/>
                <a:ea typeface="Calibri" panose="020F0502020204030204" pitchFamily="34" charset="0"/>
                <a:cs typeface="Calibri" panose="020F0502020204030204" pitchFamily="34" charset="0"/>
              </a:rPr>
              <a:t>amazingapprenticeships.com/apprenticeship-quiz/</a:t>
            </a:r>
            <a:endParaRPr lang="en-GB" sz="1400" dirty="0">
              <a:latin typeface="Calibri" panose="020F0502020204030204" pitchFamily="34" charset="0"/>
              <a:ea typeface="Calibri" panose="020F0502020204030204" pitchFamily="34" charset="0"/>
              <a:cs typeface="Arial" panose="020B060402020202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Employer logo quiz Can you guess which logo matches to each employer? Complete the activity sheet (we’ve also given you the answers)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Mindfulness colouring sheet Practice mindfulness techniques by printing out and colouring in this peaceful apprenticeship colouring page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Apprentice interview: Word fill Hear from apprentice Chloe, who works at Channel 4 as she describes her Digital Marketing apprenticeship experience.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Three vlog challenge Watch these three vlogs with apprentice Holly as she goes behind the scenes at Coca Cola, IBM and the Houses of Parliament. Then see how many of the questions you can get right</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88928DF3-A26F-4046-9AF6-EA2B6CE96C91}"/>
              </a:ext>
            </a:extLst>
          </p:cNvPr>
          <p:cNvSpPr txBox="1"/>
          <p:nvPr/>
        </p:nvSpPr>
        <p:spPr>
          <a:xfrm>
            <a:off x="6391703" y="777922"/>
            <a:ext cx="4694830" cy="6523965"/>
          </a:xfrm>
          <a:prstGeom prst="rect">
            <a:avLst/>
          </a:prstGeom>
          <a:noFill/>
          <a:ln>
            <a:solidFill>
              <a:schemeClr val="bg2"/>
            </a:solidFill>
          </a:ln>
        </p:spPr>
        <p:txBody>
          <a:bodyPr wrap="square" rtlCol="0">
            <a:spAutoFit/>
          </a:bodyPr>
          <a:lstStyle/>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Wordsearch See if you can complete this wordsearch to find the 15 apprenticeship job roles hidden in the grid</a:t>
            </a:r>
          </a:p>
          <a:p>
            <a:pPr marL="34290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How to find an apprenticeship Set up and register an account on Find an Apprenticeship and start to take a look at the different apprenticeships available.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Watch the ‘Big Assembly’ This brilliant assembly features interviews with apprentices and employers. Originally recorded in February as part of National Apprenticeship Week </a:t>
            </a:r>
            <a:r>
              <a:rPr lang="en-GB" sz="16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https://www.bigassembly.org</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Apprenticeships Live: Live Broadcasts Access 60+ broadcasts on catch-up where employers and their apprentices explain their apprenticeship journeys</a:t>
            </a:r>
            <a:r>
              <a:rPr lang="en-GB" sz="16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www.amazingapprenticeships. com/live-broadcasts</a:t>
            </a:r>
          </a:p>
          <a:p>
            <a:pPr marL="34290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Student Guide for Years 12 and 13 A 10 hour self-directed learning guide for students to help them to explore and understand apprenticeships.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Symbol" panose="05050102010706020507" pitchFamily="18" charset="2"/>
              <a:buChar char=""/>
            </a:pP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146547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additive="base">
                                        <p:cTn id="4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 calcmode="lin" valueType="num">
                                      <p:cBhvr additive="base">
                                        <p:cTn id="5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 calcmode="lin" valueType="num">
                                      <p:cBhvr additive="base">
                                        <p:cTn id="5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 calcmode="lin" valueType="num">
                                      <p:cBhvr additive="base">
                                        <p:cTn id="6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2</TotalTime>
  <Words>2483</Words>
  <Application>Microsoft Office PowerPoint</Application>
  <PresentationFormat>Widescreen</PresentationFormat>
  <Paragraphs>285</Paragraphs>
  <Slides>24</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Arial</vt:lpstr>
      <vt:lpstr>Calibri</vt:lpstr>
      <vt:lpstr>Calibri Light</vt:lpstr>
      <vt:lpstr>Century Gothic</vt:lpstr>
      <vt:lpstr>Open Sans</vt:lpstr>
      <vt:lpstr>Oswald</vt:lpstr>
      <vt:lpstr>Palatino Linotype</vt:lpstr>
      <vt:lpstr>Roboto</vt:lpstr>
      <vt:lpstr>Symbol</vt:lpstr>
      <vt:lpstr>Times New Roman</vt:lpstr>
      <vt:lpstr>Wingdings</vt:lpstr>
      <vt:lpstr>Wingdings 2</vt:lpstr>
      <vt:lpstr>Presentation on brainstorming</vt:lpstr>
      <vt:lpstr> SUPPORTING CEIAG IN Further Education</vt:lpstr>
      <vt:lpstr>PowerPoint Presentation</vt:lpstr>
      <vt:lpstr>GATSBY BENCHMARKS</vt:lpstr>
      <vt:lpstr>     </vt:lpstr>
      <vt:lpstr>BARCLAY LIFESKILLS</vt:lpstr>
      <vt:lpstr>UCAS</vt:lpstr>
      <vt:lpstr>BUDGETING AND FINANCE</vt:lpstr>
      <vt:lpstr>APPRENTICESHIPS AND TRAINEESHIPS</vt:lpstr>
      <vt:lpstr>PowerPoint Presentation</vt:lpstr>
      <vt:lpstr>SUPPORTING CEIAG IN Further Education</vt:lpstr>
      <vt:lpstr>SUPPORTING CEIAG IN Further Education</vt:lpstr>
      <vt:lpstr>CARE LEAVERS </vt:lpstr>
      <vt:lpstr>   Click here to go to NatWest MoneySense for a range of resources on topics including money choices and wellbeing, avoiding identity theft and fraud, and the link between education, job choices and pay. You must make an account to access the 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CEIAG IN Further Education</dc:title>
  <dc:creator>Charlotte Lomas</dc:creator>
  <cp:lastModifiedBy>Laura Morton</cp:lastModifiedBy>
  <cp:revision>16</cp:revision>
  <dcterms:created xsi:type="dcterms:W3CDTF">2021-12-02T13:22:24Z</dcterms:created>
  <dcterms:modified xsi:type="dcterms:W3CDTF">2022-05-09T09:56:18Z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ArticulateGUID">
    <vt:lpwstr>25736CD6-1564-4A5B-8FE1-E7E60E313A78</vt:lpwstr>
  </property>
  <property fmtid="{D5CDD505-2E9C-101B-9397-08002B2CF9AE}" pid="13" name="ArticulatePath">
    <vt:lpwstr>SUPPORTING CEIAG IN Further Education powerpo (1)</vt:lpwstr>
  </property>
</Properties>
</file>