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Montserrat" panose="00000500000000000000" pitchFamily="2" charset="0"/>
      <p:regular r:id="rId15"/>
      <p:bold r:id="rId16"/>
      <p:italic r:id="rId17"/>
      <p:boldItalic r:id="rId18"/>
    </p:embeddedFont>
    <p:embeddedFont>
      <p:font typeface="Montserrat Bold" panose="00000800000000000000" pitchFamily="2" charset="0"/>
      <p:regular r:id="rId19"/>
      <p:bold r:id="rId20"/>
    </p:embeddedFont>
    <p:embeddedFont>
      <p:font typeface="Montserrat Bold Italics" panose="020B0604020202020204" charset="0"/>
      <p:regular r:id="rId21"/>
    </p:embeddedFont>
    <p:embeddedFont>
      <p:font typeface="Montserrat Medium" panose="00000600000000000000" pitchFamily="2" charset="0"/>
      <p:regular r:id="rId22"/>
    </p:embeddedFont>
    <p:embeddedFont>
      <p:font typeface="Montserrat Semi-Bold" panose="020B0604020202020204" charset="0"/>
      <p:regular r:id="rId23"/>
    </p:embeddedFont>
    <p:embeddedFont>
      <p:font typeface="Open Sans Bold" panose="020B0806030504020204" pitchFamily="34" charset="0"/>
      <p:regular r:id="rId24"/>
      <p:bold r:id="rId25"/>
    </p:embeddedFont>
    <p:embeddedFont>
      <p:font typeface="Playfair Display Bold" panose="020B0604020202020204" charset="0"/>
      <p:regular r:id="rId26"/>
    </p:embeddedFont>
    <p:embeddedFont>
      <p:font typeface="Playfair Display Bold Italics" panose="020B0604020202020204" charset="0"/>
      <p:regular r:id="rId27"/>
    </p:embeddedFont>
    <p:embeddedFont>
      <p:font typeface="Playfair Display Italics"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anie Jones" userId="87a43be9d297bf37" providerId="LiveId" clId="{71D0635B-8357-4641-9F10-49B0071FDA17}"/>
    <pc:docChg chg="modSld">
      <pc:chgData name="Melanie Jones" userId="87a43be9d297bf37" providerId="LiveId" clId="{71D0635B-8357-4641-9F10-49B0071FDA17}" dt="2024-05-03T13:44:02.860" v="90" actId="14100"/>
      <pc:docMkLst>
        <pc:docMk/>
      </pc:docMkLst>
      <pc:sldChg chg="modSp mod">
        <pc:chgData name="Melanie Jones" userId="87a43be9d297bf37" providerId="LiveId" clId="{71D0635B-8357-4641-9F10-49B0071FDA17}" dt="2024-05-03T13:44:02.860" v="90" actId="14100"/>
        <pc:sldMkLst>
          <pc:docMk/>
          <pc:sldMk cId="0" sldId="268"/>
        </pc:sldMkLst>
        <pc:spChg chg="mod">
          <ac:chgData name="Melanie Jones" userId="87a43be9d297bf37" providerId="LiveId" clId="{71D0635B-8357-4641-9F10-49B0071FDA17}" dt="2024-05-03T13:43:37.456" v="31" actId="20577"/>
          <ac:spMkLst>
            <pc:docMk/>
            <pc:sldMk cId="0" sldId="268"/>
            <ac:spMk id="12" creationId="{00000000-0000-0000-0000-000000000000}"/>
          </ac:spMkLst>
        </pc:spChg>
        <pc:spChg chg="mod">
          <ac:chgData name="Melanie Jones" userId="87a43be9d297bf37" providerId="LiveId" clId="{71D0635B-8357-4641-9F10-49B0071FDA17}" dt="2024-05-03T13:43:50.026" v="62" actId="20577"/>
          <ac:spMkLst>
            <pc:docMk/>
            <pc:sldMk cId="0" sldId="268"/>
            <ac:spMk id="13" creationId="{00000000-0000-0000-0000-000000000000}"/>
          </ac:spMkLst>
        </pc:spChg>
        <pc:spChg chg="mod">
          <ac:chgData name="Melanie Jones" userId="87a43be9d297bf37" providerId="LiveId" clId="{71D0635B-8357-4641-9F10-49B0071FDA17}" dt="2024-05-03T13:43:59.902" v="89" actId="20577"/>
          <ac:spMkLst>
            <pc:docMk/>
            <pc:sldMk cId="0" sldId="268"/>
            <ac:spMk id="14" creationId="{00000000-0000-0000-0000-000000000000}"/>
          </ac:spMkLst>
        </pc:spChg>
        <pc:grpChg chg="mod">
          <ac:chgData name="Melanie Jones" userId="87a43be9d297bf37" providerId="LiveId" clId="{71D0635B-8357-4641-9F10-49B0071FDA17}" dt="2024-05-03T13:44:02.860" v="90" actId="14100"/>
          <ac:grpSpMkLst>
            <pc:docMk/>
            <pc:sldMk cId="0" sldId="268"/>
            <ac:grpSpMk id="5" creationId="{00000000-0000-0000-0000-000000000000}"/>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3" Type="http://schemas.openxmlformats.org/officeDocument/2006/relationships/image" Target="../media/image8.svg"/><Relationship Id="rId7" Type="http://schemas.openxmlformats.org/officeDocument/2006/relationships/image" Target="../media/image29.svg"/><Relationship Id="rId12" Type="http://schemas.openxmlformats.org/officeDocument/2006/relationships/image" Target="../media/image34.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6.sv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5.png"/><Relationship Id="rId5" Type="http://schemas.openxmlformats.org/officeDocument/2006/relationships/image" Target="../media/image39.png"/><Relationship Id="rId10" Type="http://schemas.openxmlformats.org/officeDocument/2006/relationships/image" Target="../media/image8.svg"/><Relationship Id="rId4" Type="http://schemas.openxmlformats.org/officeDocument/2006/relationships/image" Target="../media/image38.sv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svg"/><Relationship Id="rId7"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21.png"/><Relationship Id="rId4" Type="http://schemas.openxmlformats.org/officeDocument/2006/relationships/image" Target="../media/image6.sv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8F8"/>
        </a:solidFill>
        <a:effectLst/>
      </p:bgPr>
    </p:bg>
    <p:spTree>
      <p:nvGrpSpPr>
        <p:cNvPr id="1" name=""/>
        <p:cNvGrpSpPr/>
        <p:nvPr/>
      </p:nvGrpSpPr>
      <p:grpSpPr>
        <a:xfrm>
          <a:off x="0" y="0"/>
          <a:ext cx="0" cy="0"/>
          <a:chOff x="0" y="0"/>
          <a:chExt cx="0" cy="0"/>
        </a:xfrm>
      </p:grpSpPr>
      <p:grpSp>
        <p:nvGrpSpPr>
          <p:cNvPr id="2" name="Group 2"/>
          <p:cNvGrpSpPr/>
          <p:nvPr/>
        </p:nvGrpSpPr>
        <p:grpSpPr>
          <a:xfrm>
            <a:off x="13032403" y="-1645567"/>
            <a:ext cx="5255597" cy="13183610"/>
            <a:chOff x="0" y="0"/>
            <a:chExt cx="1384190" cy="3472227"/>
          </a:xfrm>
        </p:grpSpPr>
        <p:sp>
          <p:nvSpPr>
            <p:cNvPr id="3" name="Freeform 3"/>
            <p:cNvSpPr/>
            <p:nvPr/>
          </p:nvSpPr>
          <p:spPr>
            <a:xfrm>
              <a:off x="0" y="0"/>
              <a:ext cx="1384190" cy="3472226"/>
            </a:xfrm>
            <a:custGeom>
              <a:avLst/>
              <a:gdLst/>
              <a:ahLst/>
              <a:cxnLst/>
              <a:rect l="l" t="t" r="r" b="b"/>
              <a:pathLst>
                <a:path w="1384190" h="3472226">
                  <a:moveTo>
                    <a:pt x="0" y="0"/>
                  </a:moveTo>
                  <a:lnTo>
                    <a:pt x="1384190" y="0"/>
                  </a:lnTo>
                  <a:lnTo>
                    <a:pt x="1384190" y="3472226"/>
                  </a:lnTo>
                  <a:lnTo>
                    <a:pt x="0" y="3472226"/>
                  </a:lnTo>
                  <a:close/>
                </a:path>
              </a:pathLst>
            </a:custGeom>
            <a:solidFill>
              <a:srgbClr val="315C1E"/>
            </a:solidFill>
          </p:spPr>
          <p:txBody>
            <a:bodyPr/>
            <a:lstStyle/>
            <a:p>
              <a:endParaRPr lang="en-US"/>
            </a:p>
          </p:txBody>
        </p:sp>
        <p:sp>
          <p:nvSpPr>
            <p:cNvPr id="4" name="TextBox 4"/>
            <p:cNvSpPr txBox="1"/>
            <p:nvPr/>
          </p:nvSpPr>
          <p:spPr>
            <a:xfrm>
              <a:off x="0" y="-19050"/>
              <a:ext cx="1384190" cy="3491277"/>
            </a:xfrm>
            <a:prstGeom prst="rect">
              <a:avLst/>
            </a:prstGeom>
          </p:spPr>
          <p:txBody>
            <a:bodyPr lIns="50800" tIns="50800" rIns="50800" bIns="50800" rtlCol="0" anchor="ctr"/>
            <a:lstStyle/>
            <a:p>
              <a:pPr algn="ctr">
                <a:lnSpc>
                  <a:spcPts val="2859"/>
                </a:lnSpc>
              </a:pPr>
              <a:endParaRPr/>
            </a:p>
          </p:txBody>
        </p:sp>
      </p:grpSp>
      <p:sp>
        <p:nvSpPr>
          <p:cNvPr id="5" name="Freeform 5"/>
          <p:cNvSpPr/>
          <p:nvPr/>
        </p:nvSpPr>
        <p:spPr>
          <a:xfrm>
            <a:off x="9432880" y="1526000"/>
            <a:ext cx="7234999" cy="7234999"/>
          </a:xfrm>
          <a:custGeom>
            <a:avLst/>
            <a:gdLst/>
            <a:ahLst/>
            <a:cxnLst/>
            <a:rect l="l" t="t" r="r" b="b"/>
            <a:pathLst>
              <a:path w="7234999" h="7234999">
                <a:moveTo>
                  <a:pt x="0" y="0"/>
                </a:moveTo>
                <a:lnTo>
                  <a:pt x="7234999" y="0"/>
                </a:lnTo>
                <a:lnTo>
                  <a:pt x="7234999" y="7235000"/>
                </a:lnTo>
                <a:lnTo>
                  <a:pt x="0" y="723500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grpSp>
        <p:nvGrpSpPr>
          <p:cNvPr id="6" name="Group 6"/>
          <p:cNvGrpSpPr/>
          <p:nvPr/>
        </p:nvGrpSpPr>
        <p:grpSpPr>
          <a:xfrm>
            <a:off x="10213165" y="2281915"/>
            <a:ext cx="5952069" cy="5723171"/>
            <a:chOff x="0" y="0"/>
            <a:chExt cx="6280994" cy="6039445"/>
          </a:xfrm>
        </p:grpSpPr>
        <p:sp>
          <p:nvSpPr>
            <p:cNvPr id="7" name="Freeform 7"/>
            <p:cNvSpPr/>
            <p:nvPr/>
          </p:nvSpPr>
          <p:spPr>
            <a:xfrm>
              <a:off x="0" y="0"/>
              <a:ext cx="6280993" cy="6039446"/>
            </a:xfrm>
            <a:custGeom>
              <a:avLst/>
              <a:gdLst/>
              <a:ahLst/>
              <a:cxnLst/>
              <a:rect l="l" t="t" r="r" b="b"/>
              <a:pathLst>
                <a:path w="6280993" h="6039446">
                  <a:moveTo>
                    <a:pt x="6280993" y="3019759"/>
                  </a:moveTo>
                  <a:cubicBezTo>
                    <a:pt x="6280993" y="4687438"/>
                    <a:pt x="4874918" y="6039446"/>
                    <a:pt x="3140497" y="6039446"/>
                  </a:cubicBezTo>
                  <a:cubicBezTo>
                    <a:pt x="1406051" y="6039446"/>
                    <a:pt x="0" y="4687438"/>
                    <a:pt x="0" y="3019759"/>
                  </a:cubicBezTo>
                  <a:cubicBezTo>
                    <a:pt x="0" y="1351996"/>
                    <a:pt x="1406051" y="0"/>
                    <a:pt x="3140497" y="0"/>
                  </a:cubicBezTo>
                  <a:cubicBezTo>
                    <a:pt x="4874943" y="0"/>
                    <a:pt x="6280993" y="1351996"/>
                    <a:pt x="6280993" y="3019759"/>
                  </a:cubicBezTo>
                  <a:close/>
                </a:path>
              </a:pathLst>
            </a:custGeom>
            <a:blipFill>
              <a:blip r:embed="rId4"/>
              <a:stretch>
                <a:fillRect l="-31441" t="-34646" r="-28864" b="-32071"/>
              </a:stretch>
            </a:blipFill>
          </p:spPr>
          <p:txBody>
            <a:bodyPr/>
            <a:lstStyle/>
            <a:p>
              <a:endParaRPr lang="en-US"/>
            </a:p>
          </p:txBody>
        </p:sp>
      </p:grpSp>
      <p:grpSp>
        <p:nvGrpSpPr>
          <p:cNvPr id="8" name="Group 8"/>
          <p:cNvGrpSpPr/>
          <p:nvPr/>
        </p:nvGrpSpPr>
        <p:grpSpPr>
          <a:xfrm>
            <a:off x="1057435" y="3489495"/>
            <a:ext cx="78988" cy="3562352"/>
            <a:chOff x="0" y="0"/>
            <a:chExt cx="20803" cy="938233"/>
          </a:xfrm>
        </p:grpSpPr>
        <p:sp>
          <p:nvSpPr>
            <p:cNvPr id="9" name="Freeform 9"/>
            <p:cNvSpPr/>
            <p:nvPr/>
          </p:nvSpPr>
          <p:spPr>
            <a:xfrm>
              <a:off x="0" y="0"/>
              <a:ext cx="20803" cy="938233"/>
            </a:xfrm>
            <a:custGeom>
              <a:avLst/>
              <a:gdLst/>
              <a:ahLst/>
              <a:cxnLst/>
              <a:rect l="l" t="t" r="r" b="b"/>
              <a:pathLst>
                <a:path w="20803" h="938233">
                  <a:moveTo>
                    <a:pt x="0" y="0"/>
                  </a:moveTo>
                  <a:lnTo>
                    <a:pt x="20803" y="0"/>
                  </a:lnTo>
                  <a:lnTo>
                    <a:pt x="20803" y="938233"/>
                  </a:lnTo>
                  <a:lnTo>
                    <a:pt x="0" y="938233"/>
                  </a:lnTo>
                  <a:close/>
                </a:path>
              </a:pathLst>
            </a:custGeom>
            <a:solidFill>
              <a:srgbClr val="315C1E"/>
            </a:solidFill>
            <a:ln cap="sq">
              <a:noFill/>
              <a:prstDash val="solid"/>
              <a:miter/>
            </a:ln>
          </p:spPr>
          <p:txBody>
            <a:bodyPr/>
            <a:lstStyle/>
            <a:p>
              <a:endParaRPr lang="en-US"/>
            </a:p>
          </p:txBody>
        </p:sp>
        <p:sp>
          <p:nvSpPr>
            <p:cNvPr id="10" name="TextBox 10"/>
            <p:cNvSpPr txBox="1"/>
            <p:nvPr/>
          </p:nvSpPr>
          <p:spPr>
            <a:xfrm>
              <a:off x="0" y="-19050"/>
              <a:ext cx="20803" cy="957283"/>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11" name="TextBox 11"/>
          <p:cNvSpPr txBox="1"/>
          <p:nvPr/>
        </p:nvSpPr>
        <p:spPr>
          <a:xfrm>
            <a:off x="1363499" y="5954064"/>
            <a:ext cx="7056069" cy="488579"/>
          </a:xfrm>
          <a:prstGeom prst="rect">
            <a:avLst/>
          </a:prstGeom>
        </p:spPr>
        <p:txBody>
          <a:bodyPr lIns="0" tIns="0" rIns="0" bIns="0" rtlCol="0" anchor="t">
            <a:spAutoFit/>
          </a:bodyPr>
          <a:lstStyle/>
          <a:p>
            <a:pPr>
              <a:lnSpc>
                <a:spcPts val="4045"/>
              </a:lnSpc>
            </a:pPr>
            <a:r>
              <a:rPr lang="en-US" sz="2889" spc="144">
                <a:solidFill>
                  <a:srgbClr val="1C5739"/>
                </a:solidFill>
                <a:latin typeface="Montserrat"/>
              </a:rPr>
              <a:t>www.UnitedChestnuts.com</a:t>
            </a:r>
          </a:p>
        </p:txBody>
      </p:sp>
      <p:sp>
        <p:nvSpPr>
          <p:cNvPr id="12" name="TextBox 12"/>
          <p:cNvSpPr txBox="1"/>
          <p:nvPr/>
        </p:nvSpPr>
        <p:spPr>
          <a:xfrm>
            <a:off x="1363499" y="4241576"/>
            <a:ext cx="7842305" cy="1552200"/>
          </a:xfrm>
          <a:prstGeom prst="rect">
            <a:avLst/>
          </a:prstGeom>
        </p:spPr>
        <p:txBody>
          <a:bodyPr lIns="0" tIns="0" rIns="0" bIns="0" rtlCol="0" anchor="t">
            <a:spAutoFit/>
          </a:bodyPr>
          <a:lstStyle/>
          <a:p>
            <a:pPr>
              <a:lnSpc>
                <a:spcPts val="5988"/>
              </a:lnSpc>
            </a:pPr>
            <a:r>
              <a:rPr lang="en-US" sz="6237">
                <a:solidFill>
                  <a:srgbClr val="315C1E"/>
                </a:solidFill>
                <a:latin typeface="Montserrat Bold"/>
              </a:rPr>
              <a:t>MEDIA AND ADVERTISING KIT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8F8"/>
        </a:solidFill>
        <a:effectLst/>
      </p:bgPr>
    </p:bg>
    <p:spTree>
      <p:nvGrpSpPr>
        <p:cNvPr id="1" name=""/>
        <p:cNvGrpSpPr/>
        <p:nvPr/>
      </p:nvGrpSpPr>
      <p:grpSpPr>
        <a:xfrm>
          <a:off x="0" y="0"/>
          <a:ext cx="0" cy="0"/>
          <a:chOff x="0" y="0"/>
          <a:chExt cx="0" cy="0"/>
        </a:xfrm>
      </p:grpSpPr>
      <p:sp>
        <p:nvSpPr>
          <p:cNvPr id="2" name="TextBox 2"/>
          <p:cNvSpPr txBox="1"/>
          <p:nvPr/>
        </p:nvSpPr>
        <p:spPr>
          <a:xfrm>
            <a:off x="1006871" y="990600"/>
            <a:ext cx="4103970" cy="330962"/>
          </a:xfrm>
          <a:prstGeom prst="rect">
            <a:avLst/>
          </a:prstGeom>
        </p:spPr>
        <p:txBody>
          <a:bodyPr lIns="0" tIns="0" rIns="0" bIns="0" rtlCol="0" anchor="t">
            <a:spAutoFit/>
          </a:bodyPr>
          <a:lstStyle/>
          <a:p>
            <a:pPr>
              <a:lnSpc>
                <a:spcPts val="2758"/>
              </a:lnSpc>
              <a:spcBef>
                <a:spcPct val="0"/>
              </a:spcBef>
            </a:pPr>
            <a:r>
              <a:rPr lang="en-US" sz="1970" spc="447">
                <a:solidFill>
                  <a:srgbClr val="315C1E"/>
                </a:solidFill>
                <a:latin typeface="Montserrat Bold"/>
              </a:rPr>
              <a:t>OUR TOP 3 MARKETS</a:t>
            </a:r>
          </a:p>
        </p:txBody>
      </p:sp>
      <p:grpSp>
        <p:nvGrpSpPr>
          <p:cNvPr id="3" name="Group 3"/>
          <p:cNvGrpSpPr/>
          <p:nvPr/>
        </p:nvGrpSpPr>
        <p:grpSpPr>
          <a:xfrm>
            <a:off x="-102505" y="2260635"/>
            <a:ext cx="11309601" cy="11309601"/>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315C1E"/>
              </a:solidFill>
              <a:prstDash val="solid"/>
              <a:miter/>
            </a:ln>
          </p:spPr>
          <p:txBody>
            <a:bodyPr/>
            <a:lstStyle/>
            <a:p>
              <a:endParaRPr lang="en-US"/>
            </a:p>
          </p:txBody>
        </p:sp>
        <p:sp>
          <p:nvSpPr>
            <p:cNvPr id="5" name="TextBox 5"/>
            <p:cNvSpPr txBox="1"/>
            <p:nvPr/>
          </p:nvSpPr>
          <p:spPr>
            <a:xfrm>
              <a:off x="76200" y="104775"/>
              <a:ext cx="660400" cy="631825"/>
            </a:xfrm>
            <a:prstGeom prst="rect">
              <a:avLst/>
            </a:prstGeom>
          </p:spPr>
          <p:txBody>
            <a:bodyPr lIns="50800" tIns="50800" rIns="50800" bIns="50800" rtlCol="0" anchor="ctr"/>
            <a:lstStyle/>
            <a:p>
              <a:pPr algn="ctr">
                <a:lnSpc>
                  <a:spcPts val="2120"/>
                </a:lnSpc>
              </a:pPr>
              <a:endParaRPr/>
            </a:p>
          </p:txBody>
        </p:sp>
      </p:grpSp>
      <p:grpSp>
        <p:nvGrpSpPr>
          <p:cNvPr id="6" name="Group 6"/>
          <p:cNvGrpSpPr/>
          <p:nvPr/>
        </p:nvGrpSpPr>
        <p:grpSpPr>
          <a:xfrm>
            <a:off x="1052197" y="4535268"/>
            <a:ext cx="9000196" cy="9000196"/>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315C1E"/>
              </a:solidFill>
              <a:prstDash val="solid"/>
              <a:miter/>
            </a:ln>
          </p:spPr>
          <p:txBody>
            <a:bodyPr/>
            <a:lstStyle/>
            <a:p>
              <a:endParaRPr lang="en-US"/>
            </a:p>
          </p:txBody>
        </p:sp>
        <p:sp>
          <p:nvSpPr>
            <p:cNvPr id="8" name="TextBox 8"/>
            <p:cNvSpPr txBox="1"/>
            <p:nvPr/>
          </p:nvSpPr>
          <p:spPr>
            <a:xfrm>
              <a:off x="76200" y="104775"/>
              <a:ext cx="660400" cy="631825"/>
            </a:xfrm>
            <a:prstGeom prst="rect">
              <a:avLst/>
            </a:prstGeom>
          </p:spPr>
          <p:txBody>
            <a:bodyPr lIns="50800" tIns="50800" rIns="50800" bIns="50800" rtlCol="0" anchor="ctr"/>
            <a:lstStyle/>
            <a:p>
              <a:pPr algn="ctr">
                <a:lnSpc>
                  <a:spcPts val="2120"/>
                </a:lnSpc>
              </a:pPr>
              <a:endParaRPr/>
            </a:p>
          </p:txBody>
        </p:sp>
      </p:grpSp>
      <p:grpSp>
        <p:nvGrpSpPr>
          <p:cNvPr id="9" name="Group 9"/>
          <p:cNvGrpSpPr/>
          <p:nvPr/>
        </p:nvGrpSpPr>
        <p:grpSpPr>
          <a:xfrm>
            <a:off x="2260382" y="7254536"/>
            <a:ext cx="6583826" cy="658382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315C1E"/>
              </a:solidFill>
              <a:prstDash val="solid"/>
              <a:miter/>
            </a:ln>
          </p:spPr>
          <p:txBody>
            <a:bodyPr/>
            <a:lstStyle/>
            <a:p>
              <a:endParaRPr lang="en-US"/>
            </a:p>
          </p:txBody>
        </p:sp>
        <p:sp>
          <p:nvSpPr>
            <p:cNvPr id="11" name="TextBox 11"/>
            <p:cNvSpPr txBox="1"/>
            <p:nvPr/>
          </p:nvSpPr>
          <p:spPr>
            <a:xfrm>
              <a:off x="76200" y="104775"/>
              <a:ext cx="660400" cy="631825"/>
            </a:xfrm>
            <a:prstGeom prst="rect">
              <a:avLst/>
            </a:prstGeom>
          </p:spPr>
          <p:txBody>
            <a:bodyPr lIns="50800" tIns="50800" rIns="50800" bIns="50800" rtlCol="0" anchor="ctr"/>
            <a:lstStyle/>
            <a:p>
              <a:pPr algn="ctr">
                <a:lnSpc>
                  <a:spcPts val="2120"/>
                </a:lnSpc>
              </a:pPr>
              <a:endParaRPr/>
            </a:p>
          </p:txBody>
        </p:sp>
      </p:grpSp>
      <p:sp>
        <p:nvSpPr>
          <p:cNvPr id="12" name="TextBox 12"/>
          <p:cNvSpPr txBox="1"/>
          <p:nvPr/>
        </p:nvSpPr>
        <p:spPr>
          <a:xfrm>
            <a:off x="2991928" y="5338619"/>
            <a:ext cx="5120733" cy="1337818"/>
          </a:xfrm>
          <a:prstGeom prst="rect">
            <a:avLst/>
          </a:prstGeom>
        </p:spPr>
        <p:txBody>
          <a:bodyPr lIns="0" tIns="0" rIns="0" bIns="0" rtlCol="0" anchor="t">
            <a:spAutoFit/>
          </a:bodyPr>
          <a:lstStyle/>
          <a:p>
            <a:pPr algn="ctr">
              <a:lnSpc>
                <a:spcPts val="11264"/>
              </a:lnSpc>
            </a:pPr>
            <a:r>
              <a:rPr lang="en-US" sz="7040">
                <a:solidFill>
                  <a:srgbClr val="000000"/>
                </a:solidFill>
                <a:latin typeface="Montserrat Bold"/>
              </a:rPr>
              <a:t>Tennessee</a:t>
            </a:r>
          </a:p>
        </p:txBody>
      </p:sp>
      <p:sp>
        <p:nvSpPr>
          <p:cNvPr id="13" name="TextBox 13"/>
          <p:cNvSpPr txBox="1"/>
          <p:nvPr/>
        </p:nvSpPr>
        <p:spPr>
          <a:xfrm>
            <a:off x="2627792" y="8233107"/>
            <a:ext cx="5849007" cy="1337818"/>
          </a:xfrm>
          <a:prstGeom prst="rect">
            <a:avLst/>
          </a:prstGeom>
        </p:spPr>
        <p:txBody>
          <a:bodyPr lIns="0" tIns="0" rIns="0" bIns="0" rtlCol="0" anchor="t">
            <a:spAutoFit/>
          </a:bodyPr>
          <a:lstStyle/>
          <a:p>
            <a:pPr algn="ctr">
              <a:lnSpc>
                <a:spcPts val="11264"/>
              </a:lnSpc>
            </a:pPr>
            <a:r>
              <a:rPr lang="en-US" sz="7040">
                <a:solidFill>
                  <a:srgbClr val="000000"/>
                </a:solidFill>
                <a:latin typeface="Montserrat Bold"/>
              </a:rPr>
              <a:t>New York</a:t>
            </a:r>
          </a:p>
        </p:txBody>
      </p:sp>
      <p:sp>
        <p:nvSpPr>
          <p:cNvPr id="14" name="TextBox 14"/>
          <p:cNvSpPr txBox="1"/>
          <p:nvPr/>
        </p:nvSpPr>
        <p:spPr>
          <a:xfrm>
            <a:off x="2991928" y="2902351"/>
            <a:ext cx="5120733" cy="1337948"/>
          </a:xfrm>
          <a:prstGeom prst="rect">
            <a:avLst/>
          </a:prstGeom>
        </p:spPr>
        <p:txBody>
          <a:bodyPr lIns="0" tIns="0" rIns="0" bIns="0" rtlCol="0" anchor="t">
            <a:spAutoFit/>
          </a:bodyPr>
          <a:lstStyle/>
          <a:p>
            <a:pPr algn="ctr">
              <a:lnSpc>
                <a:spcPts val="11259"/>
              </a:lnSpc>
            </a:pPr>
            <a:r>
              <a:rPr lang="en-US" sz="7037">
                <a:solidFill>
                  <a:srgbClr val="000000"/>
                </a:solidFill>
                <a:latin typeface="Montserrat Bold"/>
              </a:rPr>
              <a:t>Michigan</a:t>
            </a:r>
          </a:p>
        </p:txBody>
      </p:sp>
      <p:grpSp>
        <p:nvGrpSpPr>
          <p:cNvPr id="15" name="Group 15"/>
          <p:cNvGrpSpPr/>
          <p:nvPr/>
        </p:nvGrpSpPr>
        <p:grpSpPr>
          <a:xfrm>
            <a:off x="12112905" y="2312790"/>
            <a:ext cx="5146395" cy="6949751"/>
            <a:chOff x="0" y="0"/>
            <a:chExt cx="6861860" cy="9266334"/>
          </a:xfrm>
        </p:grpSpPr>
        <p:sp>
          <p:nvSpPr>
            <p:cNvPr id="16" name="TextBox 16"/>
            <p:cNvSpPr txBox="1"/>
            <p:nvPr/>
          </p:nvSpPr>
          <p:spPr>
            <a:xfrm>
              <a:off x="0" y="-38100"/>
              <a:ext cx="6861860" cy="1121833"/>
            </a:xfrm>
            <a:prstGeom prst="rect">
              <a:avLst/>
            </a:prstGeom>
          </p:spPr>
          <p:txBody>
            <a:bodyPr lIns="0" tIns="0" rIns="0" bIns="0" rtlCol="0" anchor="t">
              <a:spAutoFit/>
            </a:bodyPr>
            <a:lstStyle/>
            <a:p>
              <a:pPr>
                <a:lnSpc>
                  <a:spcPts val="3499"/>
                </a:lnSpc>
              </a:pPr>
              <a:r>
                <a:rPr lang="en-US" sz="2499">
                  <a:solidFill>
                    <a:srgbClr val="000000"/>
                  </a:solidFill>
                  <a:latin typeface="Montserrat Bold"/>
                </a:rPr>
                <a:t>Michigan (12.69% of Downloads)</a:t>
              </a:r>
            </a:p>
          </p:txBody>
        </p:sp>
        <p:sp>
          <p:nvSpPr>
            <p:cNvPr id="17" name="TextBox 17"/>
            <p:cNvSpPr txBox="1"/>
            <p:nvPr/>
          </p:nvSpPr>
          <p:spPr>
            <a:xfrm>
              <a:off x="0" y="1261533"/>
              <a:ext cx="6861860" cy="1307253"/>
            </a:xfrm>
            <a:prstGeom prst="rect">
              <a:avLst/>
            </a:prstGeom>
          </p:spPr>
          <p:txBody>
            <a:bodyPr lIns="0" tIns="0" rIns="0" bIns="0" rtlCol="0" anchor="t">
              <a:spAutoFit/>
            </a:bodyPr>
            <a:lstStyle/>
            <a:p>
              <a:pPr>
                <a:lnSpc>
                  <a:spcPts val="2659"/>
                </a:lnSpc>
              </a:pPr>
              <a:r>
                <a:rPr lang="en-US" sz="1899">
                  <a:solidFill>
                    <a:srgbClr val="000000"/>
                  </a:solidFill>
                  <a:latin typeface="Montserrat"/>
                </a:rPr>
                <a:t>Michigan leads in downloads, engaging chestnut enthusiasts with insightful industry narratives and trends.</a:t>
              </a:r>
            </a:p>
          </p:txBody>
        </p:sp>
        <p:sp>
          <p:nvSpPr>
            <p:cNvPr id="18" name="TextBox 18"/>
            <p:cNvSpPr txBox="1"/>
            <p:nvPr/>
          </p:nvSpPr>
          <p:spPr>
            <a:xfrm>
              <a:off x="0" y="3088424"/>
              <a:ext cx="6861860" cy="1121833"/>
            </a:xfrm>
            <a:prstGeom prst="rect">
              <a:avLst/>
            </a:prstGeom>
          </p:spPr>
          <p:txBody>
            <a:bodyPr lIns="0" tIns="0" rIns="0" bIns="0" rtlCol="0" anchor="t">
              <a:spAutoFit/>
            </a:bodyPr>
            <a:lstStyle/>
            <a:p>
              <a:pPr>
                <a:lnSpc>
                  <a:spcPts val="3499"/>
                </a:lnSpc>
              </a:pPr>
              <a:r>
                <a:rPr lang="en-US" sz="2499">
                  <a:solidFill>
                    <a:srgbClr val="000000"/>
                  </a:solidFill>
                  <a:latin typeface="Montserrat Bold"/>
                </a:rPr>
                <a:t>Tennessee (12.19% of Downloads)</a:t>
              </a:r>
            </a:p>
          </p:txBody>
        </p:sp>
        <p:sp>
          <p:nvSpPr>
            <p:cNvPr id="19" name="TextBox 19"/>
            <p:cNvSpPr txBox="1"/>
            <p:nvPr/>
          </p:nvSpPr>
          <p:spPr>
            <a:xfrm>
              <a:off x="0" y="4388057"/>
              <a:ext cx="6861860" cy="1307253"/>
            </a:xfrm>
            <a:prstGeom prst="rect">
              <a:avLst/>
            </a:prstGeom>
          </p:spPr>
          <p:txBody>
            <a:bodyPr lIns="0" tIns="0" rIns="0" bIns="0" rtlCol="0" anchor="t">
              <a:spAutoFit/>
            </a:bodyPr>
            <a:lstStyle/>
            <a:p>
              <a:pPr>
                <a:lnSpc>
                  <a:spcPts val="2659"/>
                </a:lnSpc>
              </a:pPr>
              <a:r>
                <a:rPr lang="en-US" sz="1899">
                  <a:solidFill>
                    <a:srgbClr val="000000"/>
                  </a:solidFill>
                  <a:latin typeface="Montserrat"/>
                </a:rPr>
                <a:t>Tennessee embraces our podcast, exploring the rich chestnut movement and its diverse stakeholders.</a:t>
              </a:r>
            </a:p>
          </p:txBody>
        </p:sp>
        <p:sp>
          <p:nvSpPr>
            <p:cNvPr id="20" name="TextBox 20"/>
            <p:cNvSpPr txBox="1"/>
            <p:nvPr/>
          </p:nvSpPr>
          <p:spPr>
            <a:xfrm>
              <a:off x="0" y="6214947"/>
              <a:ext cx="6861860" cy="1121833"/>
            </a:xfrm>
            <a:prstGeom prst="rect">
              <a:avLst/>
            </a:prstGeom>
          </p:spPr>
          <p:txBody>
            <a:bodyPr lIns="0" tIns="0" rIns="0" bIns="0" rtlCol="0" anchor="t">
              <a:spAutoFit/>
            </a:bodyPr>
            <a:lstStyle/>
            <a:p>
              <a:pPr>
                <a:lnSpc>
                  <a:spcPts val="3499"/>
                </a:lnSpc>
              </a:pPr>
              <a:r>
                <a:rPr lang="en-US" sz="2499">
                  <a:solidFill>
                    <a:srgbClr val="000000"/>
                  </a:solidFill>
                  <a:latin typeface="Montserrat Bold"/>
                </a:rPr>
                <a:t>New York (10.20% of Downloads)</a:t>
              </a:r>
            </a:p>
          </p:txBody>
        </p:sp>
        <p:sp>
          <p:nvSpPr>
            <p:cNvPr id="21" name="TextBox 21"/>
            <p:cNvSpPr txBox="1"/>
            <p:nvPr/>
          </p:nvSpPr>
          <p:spPr>
            <a:xfrm>
              <a:off x="0" y="7514581"/>
              <a:ext cx="6861860" cy="1751753"/>
            </a:xfrm>
            <a:prstGeom prst="rect">
              <a:avLst/>
            </a:prstGeom>
          </p:spPr>
          <p:txBody>
            <a:bodyPr lIns="0" tIns="0" rIns="0" bIns="0" rtlCol="0" anchor="t">
              <a:spAutoFit/>
            </a:bodyPr>
            <a:lstStyle/>
            <a:p>
              <a:pPr>
                <a:lnSpc>
                  <a:spcPts val="2659"/>
                </a:lnSpc>
              </a:pPr>
              <a:r>
                <a:rPr lang="en-US" sz="1899">
                  <a:solidFill>
                    <a:srgbClr val="000000"/>
                  </a:solidFill>
                  <a:latin typeface="Montserrat"/>
                </a:rPr>
                <a:t>New York listeners immerse themselves in our podcast, discovering the evolving chestnut industry and its compelling stories.</a:t>
              </a:r>
            </a:p>
          </p:txBody>
        </p:sp>
      </p:grpSp>
      <p:sp>
        <p:nvSpPr>
          <p:cNvPr id="22" name="Freeform 22"/>
          <p:cNvSpPr/>
          <p:nvPr/>
        </p:nvSpPr>
        <p:spPr>
          <a:xfrm>
            <a:off x="7496199" y="976203"/>
            <a:ext cx="1199934" cy="104994"/>
          </a:xfrm>
          <a:custGeom>
            <a:avLst/>
            <a:gdLst/>
            <a:ahLst/>
            <a:cxnLst/>
            <a:rect l="l" t="t" r="r" b="b"/>
            <a:pathLst>
              <a:path w="1199934" h="104994">
                <a:moveTo>
                  <a:pt x="0" y="0"/>
                </a:moveTo>
                <a:lnTo>
                  <a:pt x="1199934" y="0"/>
                </a:lnTo>
                <a:lnTo>
                  <a:pt x="1199934" y="104994"/>
                </a:lnTo>
                <a:lnTo>
                  <a:pt x="0" y="1049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3" name="Freeform 23"/>
          <p:cNvSpPr/>
          <p:nvPr/>
        </p:nvSpPr>
        <p:spPr>
          <a:xfrm>
            <a:off x="16037537" y="9570925"/>
            <a:ext cx="1199934" cy="104994"/>
          </a:xfrm>
          <a:custGeom>
            <a:avLst/>
            <a:gdLst/>
            <a:ahLst/>
            <a:cxnLst/>
            <a:rect l="l" t="t" r="r" b="b"/>
            <a:pathLst>
              <a:path w="1199934" h="104994">
                <a:moveTo>
                  <a:pt x="0" y="0"/>
                </a:moveTo>
                <a:lnTo>
                  <a:pt x="1199934" y="0"/>
                </a:lnTo>
                <a:lnTo>
                  <a:pt x="1199934" y="104994"/>
                </a:lnTo>
                <a:lnTo>
                  <a:pt x="0" y="1049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8F8"/>
        </a:solidFill>
        <a:effectLst/>
      </p:bgPr>
    </p:bg>
    <p:spTree>
      <p:nvGrpSpPr>
        <p:cNvPr id="1" name=""/>
        <p:cNvGrpSpPr/>
        <p:nvPr/>
      </p:nvGrpSpPr>
      <p:grpSpPr>
        <a:xfrm>
          <a:off x="0" y="0"/>
          <a:ext cx="0" cy="0"/>
          <a:chOff x="0" y="0"/>
          <a:chExt cx="0" cy="0"/>
        </a:xfrm>
      </p:grpSpPr>
      <p:grpSp>
        <p:nvGrpSpPr>
          <p:cNvPr id="2" name="Group 2"/>
          <p:cNvGrpSpPr/>
          <p:nvPr/>
        </p:nvGrpSpPr>
        <p:grpSpPr>
          <a:xfrm>
            <a:off x="1038358" y="3284870"/>
            <a:ext cx="5130715" cy="5327410"/>
            <a:chOff x="0" y="0"/>
            <a:chExt cx="6614439" cy="6868015"/>
          </a:xfrm>
        </p:grpSpPr>
        <p:sp>
          <p:nvSpPr>
            <p:cNvPr id="3" name="Freeform 3"/>
            <p:cNvSpPr/>
            <p:nvPr/>
          </p:nvSpPr>
          <p:spPr>
            <a:xfrm>
              <a:off x="0" y="0"/>
              <a:ext cx="6614439" cy="6868016"/>
            </a:xfrm>
            <a:custGeom>
              <a:avLst/>
              <a:gdLst/>
              <a:ahLst/>
              <a:cxnLst/>
              <a:rect l="l" t="t" r="r" b="b"/>
              <a:pathLst>
                <a:path w="6614439" h="6868016">
                  <a:moveTo>
                    <a:pt x="6489979" y="6868015"/>
                  </a:moveTo>
                  <a:lnTo>
                    <a:pt x="124460" y="6868015"/>
                  </a:lnTo>
                  <a:cubicBezTo>
                    <a:pt x="55880" y="6868015"/>
                    <a:pt x="0" y="6812135"/>
                    <a:pt x="0" y="6743555"/>
                  </a:cubicBezTo>
                  <a:lnTo>
                    <a:pt x="0" y="124460"/>
                  </a:lnTo>
                  <a:cubicBezTo>
                    <a:pt x="0" y="55880"/>
                    <a:pt x="55880" y="0"/>
                    <a:pt x="124460" y="0"/>
                  </a:cubicBezTo>
                  <a:lnTo>
                    <a:pt x="6489979" y="0"/>
                  </a:lnTo>
                  <a:cubicBezTo>
                    <a:pt x="6558559" y="0"/>
                    <a:pt x="6614439" y="55880"/>
                    <a:pt x="6614439" y="124460"/>
                  </a:cubicBezTo>
                  <a:lnTo>
                    <a:pt x="6614439" y="6743555"/>
                  </a:lnTo>
                  <a:cubicBezTo>
                    <a:pt x="6614439" y="6812135"/>
                    <a:pt x="6558559" y="6868016"/>
                    <a:pt x="6489979" y="6868016"/>
                  </a:cubicBezTo>
                  <a:close/>
                </a:path>
              </a:pathLst>
            </a:custGeom>
            <a:solidFill>
              <a:srgbClr val="315C1E"/>
            </a:solidFill>
          </p:spPr>
          <p:txBody>
            <a:bodyPr/>
            <a:lstStyle/>
            <a:p>
              <a:endParaRPr lang="en-US"/>
            </a:p>
          </p:txBody>
        </p:sp>
      </p:grpSp>
      <p:grpSp>
        <p:nvGrpSpPr>
          <p:cNvPr id="4" name="Group 4"/>
          <p:cNvGrpSpPr/>
          <p:nvPr/>
        </p:nvGrpSpPr>
        <p:grpSpPr>
          <a:xfrm>
            <a:off x="12128585" y="3015119"/>
            <a:ext cx="5130715" cy="2933456"/>
            <a:chOff x="0" y="0"/>
            <a:chExt cx="6614439" cy="3781766"/>
          </a:xfrm>
        </p:grpSpPr>
        <p:sp>
          <p:nvSpPr>
            <p:cNvPr id="5" name="Freeform 5"/>
            <p:cNvSpPr/>
            <p:nvPr/>
          </p:nvSpPr>
          <p:spPr>
            <a:xfrm>
              <a:off x="0" y="0"/>
              <a:ext cx="6614439" cy="3781767"/>
            </a:xfrm>
            <a:custGeom>
              <a:avLst/>
              <a:gdLst/>
              <a:ahLst/>
              <a:cxnLst/>
              <a:rect l="l" t="t" r="r" b="b"/>
              <a:pathLst>
                <a:path w="6614439" h="3781767">
                  <a:moveTo>
                    <a:pt x="6489979" y="3781766"/>
                  </a:moveTo>
                  <a:lnTo>
                    <a:pt x="124460" y="3781766"/>
                  </a:lnTo>
                  <a:cubicBezTo>
                    <a:pt x="55880" y="3781766"/>
                    <a:pt x="0" y="3725887"/>
                    <a:pt x="0" y="3657307"/>
                  </a:cubicBezTo>
                  <a:lnTo>
                    <a:pt x="0" y="124460"/>
                  </a:lnTo>
                  <a:cubicBezTo>
                    <a:pt x="0" y="55880"/>
                    <a:pt x="55880" y="0"/>
                    <a:pt x="124460" y="0"/>
                  </a:cubicBezTo>
                  <a:lnTo>
                    <a:pt x="6489979" y="0"/>
                  </a:lnTo>
                  <a:cubicBezTo>
                    <a:pt x="6558559" y="0"/>
                    <a:pt x="6614439" y="55880"/>
                    <a:pt x="6614439" y="124460"/>
                  </a:cubicBezTo>
                  <a:lnTo>
                    <a:pt x="6614439" y="3657307"/>
                  </a:lnTo>
                  <a:cubicBezTo>
                    <a:pt x="6614439" y="3725887"/>
                    <a:pt x="6558559" y="3781767"/>
                    <a:pt x="6489979" y="3781767"/>
                  </a:cubicBezTo>
                  <a:close/>
                </a:path>
              </a:pathLst>
            </a:custGeom>
            <a:solidFill>
              <a:srgbClr val="315C1E"/>
            </a:solidFill>
          </p:spPr>
          <p:txBody>
            <a:bodyPr/>
            <a:lstStyle/>
            <a:p>
              <a:endParaRPr lang="en-US"/>
            </a:p>
          </p:txBody>
        </p:sp>
      </p:grpSp>
      <p:grpSp>
        <p:nvGrpSpPr>
          <p:cNvPr id="6" name="Group 6"/>
          <p:cNvGrpSpPr/>
          <p:nvPr/>
        </p:nvGrpSpPr>
        <p:grpSpPr>
          <a:xfrm>
            <a:off x="6578643" y="3015119"/>
            <a:ext cx="5130715" cy="2933456"/>
            <a:chOff x="0" y="0"/>
            <a:chExt cx="6614439" cy="3781766"/>
          </a:xfrm>
        </p:grpSpPr>
        <p:sp>
          <p:nvSpPr>
            <p:cNvPr id="7" name="Freeform 7"/>
            <p:cNvSpPr/>
            <p:nvPr/>
          </p:nvSpPr>
          <p:spPr>
            <a:xfrm>
              <a:off x="0" y="0"/>
              <a:ext cx="6614439" cy="3781767"/>
            </a:xfrm>
            <a:custGeom>
              <a:avLst/>
              <a:gdLst/>
              <a:ahLst/>
              <a:cxnLst/>
              <a:rect l="l" t="t" r="r" b="b"/>
              <a:pathLst>
                <a:path w="6614439" h="3781767">
                  <a:moveTo>
                    <a:pt x="6489979" y="3781766"/>
                  </a:moveTo>
                  <a:lnTo>
                    <a:pt x="124460" y="3781766"/>
                  </a:lnTo>
                  <a:cubicBezTo>
                    <a:pt x="55880" y="3781766"/>
                    <a:pt x="0" y="3725887"/>
                    <a:pt x="0" y="3657307"/>
                  </a:cubicBezTo>
                  <a:lnTo>
                    <a:pt x="0" y="124460"/>
                  </a:lnTo>
                  <a:cubicBezTo>
                    <a:pt x="0" y="55880"/>
                    <a:pt x="55880" y="0"/>
                    <a:pt x="124460" y="0"/>
                  </a:cubicBezTo>
                  <a:lnTo>
                    <a:pt x="6489979" y="0"/>
                  </a:lnTo>
                  <a:cubicBezTo>
                    <a:pt x="6558559" y="0"/>
                    <a:pt x="6614439" y="55880"/>
                    <a:pt x="6614439" y="124460"/>
                  </a:cubicBezTo>
                  <a:lnTo>
                    <a:pt x="6614439" y="3657307"/>
                  </a:lnTo>
                  <a:cubicBezTo>
                    <a:pt x="6614439" y="3725887"/>
                    <a:pt x="6558559" y="3781767"/>
                    <a:pt x="6489979" y="3781767"/>
                  </a:cubicBezTo>
                  <a:close/>
                </a:path>
              </a:pathLst>
            </a:custGeom>
            <a:solidFill>
              <a:srgbClr val="315C1E"/>
            </a:solidFill>
          </p:spPr>
          <p:txBody>
            <a:bodyPr/>
            <a:lstStyle/>
            <a:p>
              <a:endParaRPr lang="en-US"/>
            </a:p>
          </p:txBody>
        </p:sp>
      </p:grpSp>
      <p:grpSp>
        <p:nvGrpSpPr>
          <p:cNvPr id="8" name="Group 8"/>
          <p:cNvGrpSpPr/>
          <p:nvPr/>
        </p:nvGrpSpPr>
        <p:grpSpPr>
          <a:xfrm>
            <a:off x="12118932" y="6321848"/>
            <a:ext cx="5130715" cy="2933456"/>
            <a:chOff x="0" y="0"/>
            <a:chExt cx="6614439" cy="3781766"/>
          </a:xfrm>
        </p:grpSpPr>
        <p:sp>
          <p:nvSpPr>
            <p:cNvPr id="9" name="Freeform 9"/>
            <p:cNvSpPr/>
            <p:nvPr/>
          </p:nvSpPr>
          <p:spPr>
            <a:xfrm>
              <a:off x="0" y="0"/>
              <a:ext cx="6614439" cy="3781767"/>
            </a:xfrm>
            <a:custGeom>
              <a:avLst/>
              <a:gdLst/>
              <a:ahLst/>
              <a:cxnLst/>
              <a:rect l="l" t="t" r="r" b="b"/>
              <a:pathLst>
                <a:path w="6614439" h="3781767">
                  <a:moveTo>
                    <a:pt x="6489979" y="3781766"/>
                  </a:moveTo>
                  <a:lnTo>
                    <a:pt x="124460" y="3781766"/>
                  </a:lnTo>
                  <a:cubicBezTo>
                    <a:pt x="55880" y="3781766"/>
                    <a:pt x="0" y="3725887"/>
                    <a:pt x="0" y="3657307"/>
                  </a:cubicBezTo>
                  <a:lnTo>
                    <a:pt x="0" y="124460"/>
                  </a:lnTo>
                  <a:cubicBezTo>
                    <a:pt x="0" y="55880"/>
                    <a:pt x="55880" y="0"/>
                    <a:pt x="124460" y="0"/>
                  </a:cubicBezTo>
                  <a:lnTo>
                    <a:pt x="6489979" y="0"/>
                  </a:lnTo>
                  <a:cubicBezTo>
                    <a:pt x="6558559" y="0"/>
                    <a:pt x="6614439" y="55880"/>
                    <a:pt x="6614439" y="124460"/>
                  </a:cubicBezTo>
                  <a:lnTo>
                    <a:pt x="6614439" y="3657307"/>
                  </a:lnTo>
                  <a:cubicBezTo>
                    <a:pt x="6614439" y="3725887"/>
                    <a:pt x="6558559" y="3781767"/>
                    <a:pt x="6489979" y="3781767"/>
                  </a:cubicBezTo>
                  <a:close/>
                </a:path>
              </a:pathLst>
            </a:custGeom>
            <a:solidFill>
              <a:srgbClr val="315C1E"/>
            </a:solidFill>
          </p:spPr>
          <p:txBody>
            <a:bodyPr/>
            <a:lstStyle/>
            <a:p>
              <a:endParaRPr lang="en-US"/>
            </a:p>
          </p:txBody>
        </p:sp>
      </p:grpSp>
      <p:grpSp>
        <p:nvGrpSpPr>
          <p:cNvPr id="10" name="Group 10"/>
          <p:cNvGrpSpPr/>
          <p:nvPr/>
        </p:nvGrpSpPr>
        <p:grpSpPr>
          <a:xfrm>
            <a:off x="6578643" y="6324844"/>
            <a:ext cx="5130715" cy="2933456"/>
            <a:chOff x="0" y="0"/>
            <a:chExt cx="6614439" cy="3781766"/>
          </a:xfrm>
        </p:grpSpPr>
        <p:sp>
          <p:nvSpPr>
            <p:cNvPr id="11" name="Freeform 11"/>
            <p:cNvSpPr/>
            <p:nvPr/>
          </p:nvSpPr>
          <p:spPr>
            <a:xfrm>
              <a:off x="0" y="0"/>
              <a:ext cx="6614439" cy="3781767"/>
            </a:xfrm>
            <a:custGeom>
              <a:avLst/>
              <a:gdLst/>
              <a:ahLst/>
              <a:cxnLst/>
              <a:rect l="l" t="t" r="r" b="b"/>
              <a:pathLst>
                <a:path w="6614439" h="3781767">
                  <a:moveTo>
                    <a:pt x="6489979" y="3781766"/>
                  </a:moveTo>
                  <a:lnTo>
                    <a:pt x="124460" y="3781766"/>
                  </a:lnTo>
                  <a:cubicBezTo>
                    <a:pt x="55880" y="3781766"/>
                    <a:pt x="0" y="3725887"/>
                    <a:pt x="0" y="3657307"/>
                  </a:cubicBezTo>
                  <a:lnTo>
                    <a:pt x="0" y="124460"/>
                  </a:lnTo>
                  <a:cubicBezTo>
                    <a:pt x="0" y="55880"/>
                    <a:pt x="55880" y="0"/>
                    <a:pt x="124460" y="0"/>
                  </a:cubicBezTo>
                  <a:lnTo>
                    <a:pt x="6489979" y="0"/>
                  </a:lnTo>
                  <a:cubicBezTo>
                    <a:pt x="6558559" y="0"/>
                    <a:pt x="6614439" y="55880"/>
                    <a:pt x="6614439" y="124460"/>
                  </a:cubicBezTo>
                  <a:lnTo>
                    <a:pt x="6614439" y="3657307"/>
                  </a:lnTo>
                  <a:cubicBezTo>
                    <a:pt x="6614439" y="3725887"/>
                    <a:pt x="6558559" y="3781767"/>
                    <a:pt x="6489979" y="3781767"/>
                  </a:cubicBezTo>
                  <a:close/>
                </a:path>
              </a:pathLst>
            </a:custGeom>
            <a:solidFill>
              <a:srgbClr val="315C1E"/>
            </a:solidFill>
          </p:spPr>
          <p:txBody>
            <a:bodyPr/>
            <a:lstStyle/>
            <a:p>
              <a:endParaRPr lang="en-US"/>
            </a:p>
          </p:txBody>
        </p:sp>
      </p:grpSp>
      <p:sp>
        <p:nvSpPr>
          <p:cNvPr id="12" name="Freeform 12"/>
          <p:cNvSpPr/>
          <p:nvPr/>
        </p:nvSpPr>
        <p:spPr>
          <a:xfrm>
            <a:off x="5792612" y="679743"/>
            <a:ext cx="1199934" cy="104994"/>
          </a:xfrm>
          <a:custGeom>
            <a:avLst/>
            <a:gdLst/>
            <a:ahLst/>
            <a:cxnLst/>
            <a:rect l="l" t="t" r="r" b="b"/>
            <a:pathLst>
              <a:path w="1199934" h="104994">
                <a:moveTo>
                  <a:pt x="0" y="0"/>
                </a:moveTo>
                <a:lnTo>
                  <a:pt x="1199933" y="0"/>
                </a:lnTo>
                <a:lnTo>
                  <a:pt x="1199933" y="104994"/>
                </a:lnTo>
                <a:lnTo>
                  <a:pt x="0" y="1049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Freeform 13"/>
          <p:cNvSpPr/>
          <p:nvPr/>
        </p:nvSpPr>
        <p:spPr>
          <a:xfrm>
            <a:off x="15035974" y="9628578"/>
            <a:ext cx="1199934" cy="104994"/>
          </a:xfrm>
          <a:custGeom>
            <a:avLst/>
            <a:gdLst/>
            <a:ahLst/>
            <a:cxnLst/>
            <a:rect l="l" t="t" r="r" b="b"/>
            <a:pathLst>
              <a:path w="1199934" h="104994">
                <a:moveTo>
                  <a:pt x="0" y="0"/>
                </a:moveTo>
                <a:lnTo>
                  <a:pt x="1199934" y="0"/>
                </a:lnTo>
                <a:lnTo>
                  <a:pt x="1199934" y="104994"/>
                </a:lnTo>
                <a:lnTo>
                  <a:pt x="0" y="1049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Freeform 14"/>
          <p:cNvSpPr/>
          <p:nvPr/>
        </p:nvSpPr>
        <p:spPr>
          <a:xfrm>
            <a:off x="12415769" y="6769705"/>
            <a:ext cx="1118766" cy="1128642"/>
          </a:xfrm>
          <a:custGeom>
            <a:avLst/>
            <a:gdLst/>
            <a:ahLst/>
            <a:cxnLst/>
            <a:rect l="l" t="t" r="r" b="b"/>
            <a:pathLst>
              <a:path w="1118766" h="1128642">
                <a:moveTo>
                  <a:pt x="0" y="0"/>
                </a:moveTo>
                <a:lnTo>
                  <a:pt x="1118766" y="0"/>
                </a:lnTo>
                <a:lnTo>
                  <a:pt x="1118766" y="1128642"/>
                </a:lnTo>
                <a:lnTo>
                  <a:pt x="0" y="11286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15"/>
          <p:cNvSpPr/>
          <p:nvPr/>
        </p:nvSpPr>
        <p:spPr>
          <a:xfrm>
            <a:off x="6880834" y="3459981"/>
            <a:ext cx="1205111" cy="944506"/>
          </a:xfrm>
          <a:custGeom>
            <a:avLst/>
            <a:gdLst/>
            <a:ahLst/>
            <a:cxnLst/>
            <a:rect l="l" t="t" r="r" b="b"/>
            <a:pathLst>
              <a:path w="1205111" h="944506">
                <a:moveTo>
                  <a:pt x="0" y="0"/>
                </a:moveTo>
                <a:lnTo>
                  <a:pt x="1205111" y="0"/>
                </a:lnTo>
                <a:lnTo>
                  <a:pt x="1205111" y="944505"/>
                </a:lnTo>
                <a:lnTo>
                  <a:pt x="0" y="9445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p:cNvSpPr/>
          <p:nvPr/>
        </p:nvSpPr>
        <p:spPr>
          <a:xfrm>
            <a:off x="1454412" y="3697992"/>
            <a:ext cx="968001" cy="1053607"/>
          </a:xfrm>
          <a:custGeom>
            <a:avLst/>
            <a:gdLst/>
            <a:ahLst/>
            <a:cxnLst/>
            <a:rect l="l" t="t" r="r" b="b"/>
            <a:pathLst>
              <a:path w="968001" h="1053607">
                <a:moveTo>
                  <a:pt x="0" y="0"/>
                </a:moveTo>
                <a:lnTo>
                  <a:pt x="968001" y="0"/>
                </a:lnTo>
                <a:lnTo>
                  <a:pt x="968001" y="1053606"/>
                </a:lnTo>
                <a:lnTo>
                  <a:pt x="0" y="10536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Freeform 17"/>
          <p:cNvSpPr/>
          <p:nvPr/>
        </p:nvSpPr>
        <p:spPr>
          <a:xfrm>
            <a:off x="6746869" y="6769705"/>
            <a:ext cx="1339076" cy="964135"/>
          </a:xfrm>
          <a:custGeom>
            <a:avLst/>
            <a:gdLst/>
            <a:ahLst/>
            <a:cxnLst/>
            <a:rect l="l" t="t" r="r" b="b"/>
            <a:pathLst>
              <a:path w="1339076" h="964135">
                <a:moveTo>
                  <a:pt x="0" y="0"/>
                </a:moveTo>
                <a:lnTo>
                  <a:pt x="1339076" y="0"/>
                </a:lnTo>
                <a:lnTo>
                  <a:pt x="1339076" y="964135"/>
                </a:lnTo>
                <a:lnTo>
                  <a:pt x="0" y="96413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8" name="Freeform 18"/>
          <p:cNvSpPr/>
          <p:nvPr/>
        </p:nvSpPr>
        <p:spPr>
          <a:xfrm>
            <a:off x="12415769" y="3459981"/>
            <a:ext cx="1118766" cy="1118766"/>
          </a:xfrm>
          <a:custGeom>
            <a:avLst/>
            <a:gdLst/>
            <a:ahLst/>
            <a:cxnLst/>
            <a:rect l="l" t="t" r="r" b="b"/>
            <a:pathLst>
              <a:path w="1118766" h="1118766">
                <a:moveTo>
                  <a:pt x="0" y="0"/>
                </a:moveTo>
                <a:lnTo>
                  <a:pt x="1118766" y="0"/>
                </a:lnTo>
                <a:lnTo>
                  <a:pt x="1118766" y="1118766"/>
                </a:lnTo>
                <a:lnTo>
                  <a:pt x="0" y="111876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9" name="TextBox 19"/>
          <p:cNvSpPr txBox="1"/>
          <p:nvPr/>
        </p:nvSpPr>
        <p:spPr>
          <a:xfrm>
            <a:off x="1038358" y="1488763"/>
            <a:ext cx="7202985" cy="812805"/>
          </a:xfrm>
          <a:prstGeom prst="rect">
            <a:avLst/>
          </a:prstGeom>
        </p:spPr>
        <p:txBody>
          <a:bodyPr lIns="0" tIns="0" rIns="0" bIns="0" rtlCol="0" anchor="t">
            <a:spAutoFit/>
          </a:bodyPr>
          <a:lstStyle/>
          <a:p>
            <a:pPr>
              <a:lnSpc>
                <a:spcPts val="6409"/>
              </a:lnSpc>
            </a:pPr>
            <a:r>
              <a:rPr lang="en-US" sz="5341">
                <a:solidFill>
                  <a:srgbClr val="000000"/>
                </a:solidFill>
                <a:latin typeface="Playfair Display Bold"/>
              </a:rPr>
              <a:t>What Service We Offer</a:t>
            </a:r>
          </a:p>
        </p:txBody>
      </p:sp>
      <p:sp>
        <p:nvSpPr>
          <p:cNvPr id="20" name="TextBox 20"/>
          <p:cNvSpPr txBox="1"/>
          <p:nvPr/>
        </p:nvSpPr>
        <p:spPr>
          <a:xfrm>
            <a:off x="1038358" y="996611"/>
            <a:ext cx="2850952" cy="331018"/>
          </a:xfrm>
          <a:prstGeom prst="rect">
            <a:avLst/>
          </a:prstGeom>
        </p:spPr>
        <p:txBody>
          <a:bodyPr lIns="0" tIns="0" rIns="0" bIns="0" rtlCol="0" anchor="t">
            <a:spAutoFit/>
          </a:bodyPr>
          <a:lstStyle/>
          <a:p>
            <a:pPr algn="ctr">
              <a:lnSpc>
                <a:spcPts val="2754"/>
              </a:lnSpc>
            </a:pPr>
            <a:r>
              <a:rPr lang="en-US" sz="1967" spc="590">
                <a:solidFill>
                  <a:srgbClr val="315C1E"/>
                </a:solidFill>
                <a:latin typeface="Montserrat Bold"/>
              </a:rPr>
              <a:t>OUR SERVICES</a:t>
            </a:r>
          </a:p>
        </p:txBody>
      </p:sp>
      <p:sp>
        <p:nvSpPr>
          <p:cNvPr id="21" name="TextBox 21"/>
          <p:cNvSpPr txBox="1"/>
          <p:nvPr/>
        </p:nvSpPr>
        <p:spPr>
          <a:xfrm>
            <a:off x="8767538" y="1494991"/>
            <a:ext cx="8115300" cy="835152"/>
          </a:xfrm>
          <a:prstGeom prst="rect">
            <a:avLst/>
          </a:prstGeom>
        </p:spPr>
        <p:txBody>
          <a:bodyPr lIns="0" tIns="0" rIns="0" bIns="0" rtlCol="0" anchor="t">
            <a:spAutoFit/>
          </a:bodyPr>
          <a:lstStyle/>
          <a:p>
            <a:pPr algn="just">
              <a:lnSpc>
                <a:spcPts val="3318"/>
              </a:lnSpc>
            </a:pPr>
            <a:r>
              <a:rPr lang="en-US" sz="2370">
                <a:solidFill>
                  <a:srgbClr val="000000"/>
                </a:solidFill>
                <a:latin typeface="Montserrat"/>
              </a:rPr>
              <a:t>Partner with Branching Out for the following advertising opportunities:</a:t>
            </a:r>
          </a:p>
        </p:txBody>
      </p:sp>
      <p:sp>
        <p:nvSpPr>
          <p:cNvPr id="22" name="TextBox 22"/>
          <p:cNvSpPr txBox="1"/>
          <p:nvPr/>
        </p:nvSpPr>
        <p:spPr>
          <a:xfrm>
            <a:off x="2665082" y="3672582"/>
            <a:ext cx="2326681" cy="731905"/>
          </a:xfrm>
          <a:prstGeom prst="rect">
            <a:avLst/>
          </a:prstGeom>
        </p:spPr>
        <p:txBody>
          <a:bodyPr lIns="0" tIns="0" rIns="0" bIns="0" rtlCol="0" anchor="t">
            <a:spAutoFit/>
          </a:bodyPr>
          <a:lstStyle/>
          <a:p>
            <a:pPr>
              <a:lnSpc>
                <a:spcPts val="2951"/>
              </a:lnSpc>
            </a:pPr>
            <a:r>
              <a:rPr lang="en-US" sz="1967">
                <a:solidFill>
                  <a:srgbClr val="FEF8F8"/>
                </a:solidFill>
                <a:latin typeface="Montserrat Bold"/>
              </a:rPr>
              <a:t>Advertising and Sponsorships</a:t>
            </a:r>
          </a:p>
        </p:txBody>
      </p:sp>
      <p:sp>
        <p:nvSpPr>
          <p:cNvPr id="23" name="TextBox 23"/>
          <p:cNvSpPr txBox="1"/>
          <p:nvPr/>
        </p:nvSpPr>
        <p:spPr>
          <a:xfrm>
            <a:off x="2651013" y="4703973"/>
            <a:ext cx="3127530" cy="3440937"/>
          </a:xfrm>
          <a:prstGeom prst="rect">
            <a:avLst/>
          </a:prstGeom>
        </p:spPr>
        <p:txBody>
          <a:bodyPr lIns="0" tIns="0" rIns="0" bIns="0" rtlCol="0" anchor="t">
            <a:spAutoFit/>
          </a:bodyPr>
          <a:lstStyle/>
          <a:p>
            <a:pPr>
              <a:lnSpc>
                <a:spcPts val="2530"/>
              </a:lnSpc>
            </a:pPr>
            <a:r>
              <a:rPr lang="en-US" sz="1686">
                <a:solidFill>
                  <a:srgbClr val="FEF8F8">
                    <a:alpha val="80000"/>
                  </a:srgbClr>
                </a:solidFill>
                <a:latin typeface="Montserrat Bold"/>
              </a:rPr>
              <a:t>Elevate your brand with targeted pre-roll, mid-roll, or post-roll advertising slots within our podcast episodes. Connect with chestnut growers, food processors, culinary brands, and kitchenware manufacturers through tailored sponsorship opportunities.</a:t>
            </a:r>
          </a:p>
        </p:txBody>
      </p:sp>
      <p:sp>
        <p:nvSpPr>
          <p:cNvPr id="24" name="TextBox 24"/>
          <p:cNvSpPr txBox="1"/>
          <p:nvPr/>
        </p:nvSpPr>
        <p:spPr>
          <a:xfrm>
            <a:off x="8205366" y="3402831"/>
            <a:ext cx="3127530" cy="357041"/>
          </a:xfrm>
          <a:prstGeom prst="rect">
            <a:avLst/>
          </a:prstGeom>
        </p:spPr>
        <p:txBody>
          <a:bodyPr lIns="0" tIns="0" rIns="0" bIns="0" rtlCol="0" anchor="t">
            <a:spAutoFit/>
          </a:bodyPr>
          <a:lstStyle/>
          <a:p>
            <a:pPr>
              <a:lnSpc>
                <a:spcPts val="2951"/>
              </a:lnSpc>
            </a:pPr>
            <a:r>
              <a:rPr lang="en-US" sz="1967">
                <a:solidFill>
                  <a:srgbClr val="FEF8F8"/>
                </a:solidFill>
                <a:latin typeface="Montserrat Bold"/>
              </a:rPr>
              <a:t>Blog Sponsorship</a:t>
            </a:r>
          </a:p>
        </p:txBody>
      </p:sp>
      <p:sp>
        <p:nvSpPr>
          <p:cNvPr id="25" name="TextBox 25"/>
          <p:cNvSpPr txBox="1"/>
          <p:nvPr/>
        </p:nvSpPr>
        <p:spPr>
          <a:xfrm>
            <a:off x="8205366" y="3948727"/>
            <a:ext cx="3127530" cy="1240662"/>
          </a:xfrm>
          <a:prstGeom prst="rect">
            <a:avLst/>
          </a:prstGeom>
        </p:spPr>
        <p:txBody>
          <a:bodyPr lIns="0" tIns="0" rIns="0" bIns="0" rtlCol="0" anchor="t">
            <a:spAutoFit/>
          </a:bodyPr>
          <a:lstStyle/>
          <a:p>
            <a:pPr>
              <a:lnSpc>
                <a:spcPts val="2530"/>
              </a:lnSpc>
            </a:pPr>
            <a:r>
              <a:rPr lang="en-US" sz="1686">
                <a:solidFill>
                  <a:srgbClr val="FEF8F8">
                    <a:alpha val="80000"/>
                  </a:srgbClr>
                </a:solidFill>
                <a:latin typeface="Montserrat Bold"/>
              </a:rPr>
              <a:t>Feature your brand or product in our blog posts related to chestnut industry topics.</a:t>
            </a:r>
          </a:p>
        </p:txBody>
      </p:sp>
      <p:sp>
        <p:nvSpPr>
          <p:cNvPr id="26" name="TextBox 26"/>
          <p:cNvSpPr txBox="1"/>
          <p:nvPr/>
        </p:nvSpPr>
        <p:spPr>
          <a:xfrm>
            <a:off x="13755309" y="3402831"/>
            <a:ext cx="2952367" cy="357041"/>
          </a:xfrm>
          <a:prstGeom prst="rect">
            <a:avLst/>
          </a:prstGeom>
        </p:spPr>
        <p:txBody>
          <a:bodyPr lIns="0" tIns="0" rIns="0" bIns="0" rtlCol="0" anchor="t">
            <a:spAutoFit/>
          </a:bodyPr>
          <a:lstStyle/>
          <a:p>
            <a:pPr>
              <a:lnSpc>
                <a:spcPts val="2951"/>
              </a:lnSpc>
            </a:pPr>
            <a:r>
              <a:rPr lang="en-US" sz="1967">
                <a:solidFill>
                  <a:srgbClr val="FEF8F8"/>
                </a:solidFill>
                <a:latin typeface="Montserrat Bold"/>
              </a:rPr>
              <a:t>Brand Partnerships</a:t>
            </a:r>
          </a:p>
        </p:txBody>
      </p:sp>
      <p:sp>
        <p:nvSpPr>
          <p:cNvPr id="27" name="TextBox 27"/>
          <p:cNvSpPr txBox="1"/>
          <p:nvPr/>
        </p:nvSpPr>
        <p:spPr>
          <a:xfrm>
            <a:off x="13755309" y="3948727"/>
            <a:ext cx="3127530" cy="1240662"/>
          </a:xfrm>
          <a:prstGeom prst="rect">
            <a:avLst/>
          </a:prstGeom>
        </p:spPr>
        <p:txBody>
          <a:bodyPr lIns="0" tIns="0" rIns="0" bIns="0" rtlCol="0" anchor="t">
            <a:spAutoFit/>
          </a:bodyPr>
          <a:lstStyle/>
          <a:p>
            <a:pPr>
              <a:lnSpc>
                <a:spcPts val="2530"/>
              </a:lnSpc>
            </a:pPr>
            <a:r>
              <a:rPr lang="en-US" sz="1686">
                <a:solidFill>
                  <a:srgbClr val="FEF8F8">
                    <a:alpha val="80000"/>
                  </a:srgbClr>
                </a:solidFill>
                <a:latin typeface="Montserrat Bold"/>
              </a:rPr>
              <a:t>Collaborate on integrated campaigns to amplify your brand's presence within the chestnut community.</a:t>
            </a:r>
          </a:p>
        </p:txBody>
      </p:sp>
      <p:sp>
        <p:nvSpPr>
          <p:cNvPr id="28" name="TextBox 28"/>
          <p:cNvSpPr txBox="1"/>
          <p:nvPr/>
        </p:nvSpPr>
        <p:spPr>
          <a:xfrm>
            <a:off x="13755309" y="6774700"/>
            <a:ext cx="3127530" cy="357041"/>
          </a:xfrm>
          <a:prstGeom prst="rect">
            <a:avLst/>
          </a:prstGeom>
        </p:spPr>
        <p:txBody>
          <a:bodyPr lIns="0" tIns="0" rIns="0" bIns="0" rtlCol="0" anchor="t">
            <a:spAutoFit/>
          </a:bodyPr>
          <a:lstStyle/>
          <a:p>
            <a:pPr>
              <a:lnSpc>
                <a:spcPts val="2951"/>
              </a:lnSpc>
            </a:pPr>
            <a:r>
              <a:rPr lang="en-US" sz="1967">
                <a:solidFill>
                  <a:srgbClr val="FEF8F8"/>
                </a:solidFill>
                <a:latin typeface="Montserrat Bold"/>
              </a:rPr>
              <a:t>Consulting or Services</a:t>
            </a:r>
          </a:p>
        </p:txBody>
      </p:sp>
      <p:sp>
        <p:nvSpPr>
          <p:cNvPr id="29" name="TextBox 29"/>
          <p:cNvSpPr txBox="1"/>
          <p:nvPr/>
        </p:nvSpPr>
        <p:spPr>
          <a:xfrm>
            <a:off x="13755309" y="7258452"/>
            <a:ext cx="3127530" cy="1554987"/>
          </a:xfrm>
          <a:prstGeom prst="rect">
            <a:avLst/>
          </a:prstGeom>
        </p:spPr>
        <p:txBody>
          <a:bodyPr lIns="0" tIns="0" rIns="0" bIns="0" rtlCol="0" anchor="t">
            <a:spAutoFit/>
          </a:bodyPr>
          <a:lstStyle/>
          <a:p>
            <a:pPr>
              <a:lnSpc>
                <a:spcPts val="2530"/>
              </a:lnSpc>
            </a:pPr>
            <a:r>
              <a:rPr lang="en-US" sz="1686">
                <a:solidFill>
                  <a:srgbClr val="FEF8F8">
                    <a:alpha val="80000"/>
                  </a:srgbClr>
                </a:solidFill>
                <a:latin typeface="Montserrat Bold"/>
              </a:rPr>
              <a:t>Leverage our expertise for consulting services, workshops, or personalized guidance within the chestnut industry.</a:t>
            </a:r>
          </a:p>
        </p:txBody>
      </p:sp>
      <p:sp>
        <p:nvSpPr>
          <p:cNvPr id="30" name="TextBox 30"/>
          <p:cNvSpPr txBox="1"/>
          <p:nvPr/>
        </p:nvSpPr>
        <p:spPr>
          <a:xfrm>
            <a:off x="8207048" y="6712555"/>
            <a:ext cx="3125847" cy="357041"/>
          </a:xfrm>
          <a:prstGeom prst="rect">
            <a:avLst/>
          </a:prstGeom>
        </p:spPr>
        <p:txBody>
          <a:bodyPr lIns="0" tIns="0" rIns="0" bIns="0" rtlCol="0" anchor="t">
            <a:spAutoFit/>
          </a:bodyPr>
          <a:lstStyle/>
          <a:p>
            <a:pPr>
              <a:lnSpc>
                <a:spcPts val="2951"/>
              </a:lnSpc>
            </a:pPr>
            <a:r>
              <a:rPr lang="en-US" sz="1967">
                <a:solidFill>
                  <a:srgbClr val="FEF8F8"/>
                </a:solidFill>
                <a:latin typeface="Montserrat Bold"/>
              </a:rPr>
              <a:t>Native Advertising</a:t>
            </a:r>
          </a:p>
        </p:txBody>
      </p:sp>
      <p:sp>
        <p:nvSpPr>
          <p:cNvPr id="31" name="TextBox 31"/>
          <p:cNvSpPr txBox="1"/>
          <p:nvPr/>
        </p:nvSpPr>
        <p:spPr>
          <a:xfrm>
            <a:off x="8207048" y="7258452"/>
            <a:ext cx="3127530" cy="1554987"/>
          </a:xfrm>
          <a:prstGeom prst="rect">
            <a:avLst/>
          </a:prstGeom>
        </p:spPr>
        <p:txBody>
          <a:bodyPr lIns="0" tIns="0" rIns="0" bIns="0" rtlCol="0" anchor="t">
            <a:spAutoFit/>
          </a:bodyPr>
          <a:lstStyle/>
          <a:p>
            <a:pPr>
              <a:lnSpc>
                <a:spcPts val="2530"/>
              </a:lnSpc>
            </a:pPr>
            <a:r>
              <a:rPr lang="en-US" sz="1686">
                <a:solidFill>
                  <a:srgbClr val="FEF8F8">
                    <a:alpha val="80000"/>
                  </a:srgbClr>
                </a:solidFill>
                <a:latin typeface="Montserrat Bold"/>
              </a:rPr>
              <a:t>Seamlessly integrate sponsored content into our episodes, allowing your brand to authentically connect with our audience.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8F8"/>
        </a:solidFill>
        <a:effectLst/>
      </p:bgPr>
    </p:bg>
    <p:spTree>
      <p:nvGrpSpPr>
        <p:cNvPr id="1" name=""/>
        <p:cNvGrpSpPr/>
        <p:nvPr/>
      </p:nvGrpSpPr>
      <p:grpSpPr>
        <a:xfrm>
          <a:off x="0" y="0"/>
          <a:ext cx="0" cy="0"/>
          <a:chOff x="0" y="0"/>
          <a:chExt cx="0" cy="0"/>
        </a:xfrm>
      </p:grpSpPr>
      <p:grpSp>
        <p:nvGrpSpPr>
          <p:cNvPr id="2" name="Group 2"/>
          <p:cNvGrpSpPr/>
          <p:nvPr/>
        </p:nvGrpSpPr>
        <p:grpSpPr>
          <a:xfrm>
            <a:off x="1895015" y="3223205"/>
            <a:ext cx="4327113" cy="5146222"/>
            <a:chOff x="0" y="0"/>
            <a:chExt cx="1139651" cy="1355384"/>
          </a:xfrm>
        </p:grpSpPr>
        <p:sp>
          <p:nvSpPr>
            <p:cNvPr id="3" name="Freeform 3"/>
            <p:cNvSpPr/>
            <p:nvPr/>
          </p:nvSpPr>
          <p:spPr>
            <a:xfrm>
              <a:off x="0" y="0"/>
              <a:ext cx="1139651" cy="1355384"/>
            </a:xfrm>
            <a:custGeom>
              <a:avLst/>
              <a:gdLst/>
              <a:ahLst/>
              <a:cxnLst/>
              <a:rect l="l" t="t" r="r" b="b"/>
              <a:pathLst>
                <a:path w="1139651" h="1355384">
                  <a:moveTo>
                    <a:pt x="91247" y="0"/>
                  </a:moveTo>
                  <a:lnTo>
                    <a:pt x="1048404" y="0"/>
                  </a:lnTo>
                  <a:cubicBezTo>
                    <a:pt x="1072604" y="0"/>
                    <a:pt x="1095813" y="9614"/>
                    <a:pt x="1112925" y="26726"/>
                  </a:cubicBezTo>
                  <a:cubicBezTo>
                    <a:pt x="1130038" y="43838"/>
                    <a:pt x="1139651" y="67047"/>
                    <a:pt x="1139651" y="91247"/>
                  </a:cubicBezTo>
                  <a:lnTo>
                    <a:pt x="1139651" y="1264136"/>
                  </a:lnTo>
                  <a:cubicBezTo>
                    <a:pt x="1139651" y="1314531"/>
                    <a:pt x="1098798" y="1355384"/>
                    <a:pt x="1048404" y="1355384"/>
                  </a:cubicBezTo>
                  <a:lnTo>
                    <a:pt x="91247" y="1355384"/>
                  </a:lnTo>
                  <a:cubicBezTo>
                    <a:pt x="67047" y="1355384"/>
                    <a:pt x="43838" y="1345770"/>
                    <a:pt x="26726" y="1328658"/>
                  </a:cubicBezTo>
                  <a:cubicBezTo>
                    <a:pt x="9614" y="1311546"/>
                    <a:pt x="0" y="1288336"/>
                    <a:pt x="0" y="1264136"/>
                  </a:cubicBezTo>
                  <a:lnTo>
                    <a:pt x="0" y="91247"/>
                  </a:lnTo>
                  <a:cubicBezTo>
                    <a:pt x="0" y="40853"/>
                    <a:pt x="40853" y="0"/>
                    <a:pt x="91247" y="0"/>
                  </a:cubicBezTo>
                  <a:close/>
                </a:path>
              </a:pathLst>
            </a:custGeom>
            <a:solidFill>
              <a:srgbClr val="FEF8F8"/>
            </a:solidFill>
          </p:spPr>
          <p:txBody>
            <a:bodyPr/>
            <a:lstStyle/>
            <a:p>
              <a:endParaRPr lang="en-US"/>
            </a:p>
          </p:txBody>
        </p:sp>
        <p:sp>
          <p:nvSpPr>
            <p:cNvPr id="4" name="TextBox 4"/>
            <p:cNvSpPr txBox="1"/>
            <p:nvPr/>
          </p:nvSpPr>
          <p:spPr>
            <a:xfrm>
              <a:off x="0" y="9525"/>
              <a:ext cx="1139651" cy="1345859"/>
            </a:xfrm>
            <a:prstGeom prst="rect">
              <a:avLst/>
            </a:prstGeom>
          </p:spPr>
          <p:txBody>
            <a:bodyPr lIns="50800" tIns="50800" rIns="50800" bIns="50800" rtlCol="0" anchor="ctr"/>
            <a:lstStyle/>
            <a:p>
              <a:pPr algn="ctr">
                <a:lnSpc>
                  <a:spcPts val="2399"/>
                </a:lnSpc>
              </a:pPr>
              <a:endParaRPr/>
            </a:p>
          </p:txBody>
        </p:sp>
      </p:grpSp>
      <p:sp>
        <p:nvSpPr>
          <p:cNvPr id="5" name="TextBox 5"/>
          <p:cNvSpPr txBox="1"/>
          <p:nvPr/>
        </p:nvSpPr>
        <p:spPr>
          <a:xfrm>
            <a:off x="1895015" y="3652161"/>
            <a:ext cx="4327113" cy="285750"/>
          </a:xfrm>
          <a:prstGeom prst="rect">
            <a:avLst/>
          </a:prstGeom>
        </p:spPr>
        <p:txBody>
          <a:bodyPr lIns="0" tIns="0" rIns="0" bIns="0" rtlCol="0" anchor="t">
            <a:spAutoFit/>
          </a:bodyPr>
          <a:lstStyle/>
          <a:p>
            <a:pPr algn="ctr">
              <a:lnSpc>
                <a:spcPts val="2399"/>
              </a:lnSpc>
            </a:pPr>
            <a:r>
              <a:rPr lang="en-US" sz="1999" spc="779">
                <a:solidFill>
                  <a:srgbClr val="000000"/>
                </a:solidFill>
                <a:latin typeface="Montserrat"/>
              </a:rPr>
              <a:t>BASIC</a:t>
            </a:r>
          </a:p>
        </p:txBody>
      </p:sp>
      <p:sp>
        <p:nvSpPr>
          <p:cNvPr id="6" name="TextBox 6"/>
          <p:cNvSpPr txBox="1"/>
          <p:nvPr/>
        </p:nvSpPr>
        <p:spPr>
          <a:xfrm>
            <a:off x="6980443" y="3652161"/>
            <a:ext cx="4327113" cy="285750"/>
          </a:xfrm>
          <a:prstGeom prst="rect">
            <a:avLst/>
          </a:prstGeom>
        </p:spPr>
        <p:txBody>
          <a:bodyPr lIns="0" tIns="0" rIns="0" bIns="0" rtlCol="0" anchor="t">
            <a:spAutoFit/>
          </a:bodyPr>
          <a:lstStyle/>
          <a:p>
            <a:pPr algn="ctr">
              <a:lnSpc>
                <a:spcPts val="2399"/>
              </a:lnSpc>
            </a:pPr>
            <a:r>
              <a:rPr lang="en-US" sz="1999" spc="779">
                <a:solidFill>
                  <a:srgbClr val="000000"/>
                </a:solidFill>
                <a:latin typeface="Montserrat"/>
              </a:rPr>
              <a:t>ENHANCED</a:t>
            </a:r>
          </a:p>
        </p:txBody>
      </p:sp>
      <p:sp>
        <p:nvSpPr>
          <p:cNvPr id="7" name="TextBox 7"/>
          <p:cNvSpPr txBox="1"/>
          <p:nvPr/>
        </p:nvSpPr>
        <p:spPr>
          <a:xfrm>
            <a:off x="12069557" y="3652161"/>
            <a:ext cx="4327113" cy="285750"/>
          </a:xfrm>
          <a:prstGeom prst="rect">
            <a:avLst/>
          </a:prstGeom>
        </p:spPr>
        <p:txBody>
          <a:bodyPr lIns="0" tIns="0" rIns="0" bIns="0" rtlCol="0" anchor="t">
            <a:spAutoFit/>
          </a:bodyPr>
          <a:lstStyle/>
          <a:p>
            <a:pPr algn="ctr">
              <a:lnSpc>
                <a:spcPts val="2399"/>
              </a:lnSpc>
            </a:pPr>
            <a:r>
              <a:rPr lang="en-US" sz="1999" spc="779">
                <a:solidFill>
                  <a:srgbClr val="000000"/>
                </a:solidFill>
                <a:latin typeface="Montserrat"/>
              </a:rPr>
              <a:t>CUSTOM</a:t>
            </a:r>
          </a:p>
        </p:txBody>
      </p:sp>
      <p:sp>
        <p:nvSpPr>
          <p:cNvPr id="8" name="TextBox 8"/>
          <p:cNvSpPr txBox="1"/>
          <p:nvPr/>
        </p:nvSpPr>
        <p:spPr>
          <a:xfrm>
            <a:off x="12073242" y="4139244"/>
            <a:ext cx="4323428" cy="1057275"/>
          </a:xfrm>
          <a:prstGeom prst="rect">
            <a:avLst/>
          </a:prstGeom>
        </p:spPr>
        <p:txBody>
          <a:bodyPr lIns="0" tIns="0" rIns="0" bIns="0" rtlCol="0" anchor="t">
            <a:spAutoFit/>
          </a:bodyPr>
          <a:lstStyle/>
          <a:p>
            <a:pPr algn="ctr">
              <a:lnSpc>
                <a:spcPts val="8399"/>
              </a:lnSpc>
            </a:pPr>
            <a:r>
              <a:rPr lang="en-US" sz="6999" spc="-223">
                <a:solidFill>
                  <a:srgbClr val="000000"/>
                </a:solidFill>
                <a:latin typeface="Montserrat Semi-Bold"/>
              </a:rPr>
              <a:t>Talk to Us</a:t>
            </a:r>
          </a:p>
        </p:txBody>
      </p:sp>
      <p:sp>
        <p:nvSpPr>
          <p:cNvPr id="9" name="TextBox 9"/>
          <p:cNvSpPr txBox="1"/>
          <p:nvPr/>
        </p:nvSpPr>
        <p:spPr>
          <a:xfrm>
            <a:off x="1898701" y="4139244"/>
            <a:ext cx="4323428" cy="1057275"/>
          </a:xfrm>
          <a:prstGeom prst="rect">
            <a:avLst/>
          </a:prstGeom>
        </p:spPr>
        <p:txBody>
          <a:bodyPr lIns="0" tIns="0" rIns="0" bIns="0" rtlCol="0" anchor="t">
            <a:spAutoFit/>
          </a:bodyPr>
          <a:lstStyle/>
          <a:p>
            <a:pPr algn="ctr">
              <a:lnSpc>
                <a:spcPts val="8399"/>
              </a:lnSpc>
            </a:pPr>
            <a:r>
              <a:rPr lang="en-US" sz="6999" spc="-223">
                <a:solidFill>
                  <a:srgbClr val="000000"/>
                </a:solidFill>
                <a:latin typeface="Montserrat Semi-Bold"/>
              </a:rPr>
              <a:t>$500</a:t>
            </a:r>
          </a:p>
        </p:txBody>
      </p:sp>
      <p:sp>
        <p:nvSpPr>
          <p:cNvPr id="10" name="TextBox 10"/>
          <p:cNvSpPr txBox="1"/>
          <p:nvPr/>
        </p:nvSpPr>
        <p:spPr>
          <a:xfrm>
            <a:off x="6984129" y="4139244"/>
            <a:ext cx="4323428" cy="1057275"/>
          </a:xfrm>
          <a:prstGeom prst="rect">
            <a:avLst/>
          </a:prstGeom>
        </p:spPr>
        <p:txBody>
          <a:bodyPr lIns="0" tIns="0" rIns="0" bIns="0" rtlCol="0" anchor="t">
            <a:spAutoFit/>
          </a:bodyPr>
          <a:lstStyle/>
          <a:p>
            <a:pPr algn="ctr">
              <a:lnSpc>
                <a:spcPts val="8399"/>
              </a:lnSpc>
            </a:pPr>
            <a:r>
              <a:rPr lang="en-US" sz="6999" spc="-223">
                <a:solidFill>
                  <a:srgbClr val="000000"/>
                </a:solidFill>
                <a:latin typeface="Montserrat Semi-Bold"/>
              </a:rPr>
              <a:t>$1,000</a:t>
            </a:r>
          </a:p>
        </p:txBody>
      </p:sp>
      <p:sp>
        <p:nvSpPr>
          <p:cNvPr id="11" name="TextBox 11"/>
          <p:cNvSpPr txBox="1"/>
          <p:nvPr/>
        </p:nvSpPr>
        <p:spPr>
          <a:xfrm>
            <a:off x="2420122" y="5767740"/>
            <a:ext cx="3280585" cy="2348576"/>
          </a:xfrm>
          <a:prstGeom prst="rect">
            <a:avLst/>
          </a:prstGeom>
        </p:spPr>
        <p:txBody>
          <a:bodyPr lIns="0" tIns="0" rIns="0" bIns="0" rtlCol="0" anchor="t">
            <a:spAutoFit/>
          </a:bodyPr>
          <a:lstStyle/>
          <a:p>
            <a:pPr marL="358691" lvl="1" indent="-179346">
              <a:lnSpc>
                <a:spcPts val="2325"/>
              </a:lnSpc>
              <a:buFont typeface="Arial"/>
              <a:buChar char="•"/>
            </a:pPr>
            <a:r>
              <a:rPr lang="en-US" sz="1661" spc="-53">
                <a:solidFill>
                  <a:srgbClr val="000000"/>
                </a:solidFill>
                <a:latin typeface="Montserrat"/>
              </a:rPr>
              <a:t>Custom banner on the blog post</a:t>
            </a:r>
          </a:p>
          <a:p>
            <a:pPr marL="358691" lvl="1" indent="-179346">
              <a:lnSpc>
                <a:spcPts val="2325"/>
              </a:lnSpc>
              <a:buFont typeface="Arial"/>
              <a:buChar char="•"/>
            </a:pPr>
            <a:r>
              <a:rPr lang="en-US" sz="1661" spc="-53">
                <a:solidFill>
                  <a:srgbClr val="000000"/>
                </a:solidFill>
                <a:latin typeface="Montserrat"/>
              </a:rPr>
              <a:t>Recorded audio advertisement during the podcast</a:t>
            </a:r>
          </a:p>
          <a:p>
            <a:pPr marL="358691" lvl="1" indent="-179346">
              <a:lnSpc>
                <a:spcPts val="2325"/>
              </a:lnSpc>
              <a:buFont typeface="Arial"/>
              <a:buChar char="•"/>
            </a:pPr>
            <a:r>
              <a:rPr lang="en-US" sz="1661" spc="-53">
                <a:solidFill>
                  <a:srgbClr val="000000"/>
                </a:solidFill>
                <a:latin typeface="Montserrat"/>
              </a:rPr>
              <a:t>Logo inclusion on two graphics for social media featuring podcast content</a:t>
            </a:r>
          </a:p>
        </p:txBody>
      </p:sp>
      <p:sp>
        <p:nvSpPr>
          <p:cNvPr id="12" name="Freeform 12"/>
          <p:cNvSpPr/>
          <p:nvPr/>
        </p:nvSpPr>
        <p:spPr>
          <a:xfrm>
            <a:off x="0" y="0"/>
            <a:ext cx="1513881" cy="1354235"/>
          </a:xfrm>
          <a:custGeom>
            <a:avLst/>
            <a:gdLst/>
            <a:ahLst/>
            <a:cxnLst/>
            <a:rect l="l" t="t" r="r" b="b"/>
            <a:pathLst>
              <a:path w="1513881" h="1354235">
                <a:moveTo>
                  <a:pt x="0" y="0"/>
                </a:moveTo>
                <a:lnTo>
                  <a:pt x="1513881" y="0"/>
                </a:lnTo>
                <a:lnTo>
                  <a:pt x="1513881" y="1354235"/>
                </a:lnTo>
                <a:lnTo>
                  <a:pt x="0" y="13542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Freeform 13"/>
          <p:cNvSpPr/>
          <p:nvPr/>
        </p:nvSpPr>
        <p:spPr>
          <a:xfrm flipH="1">
            <a:off x="16774119" y="0"/>
            <a:ext cx="1513881" cy="1354235"/>
          </a:xfrm>
          <a:custGeom>
            <a:avLst/>
            <a:gdLst/>
            <a:ahLst/>
            <a:cxnLst/>
            <a:rect l="l" t="t" r="r" b="b"/>
            <a:pathLst>
              <a:path w="1513881" h="1354235">
                <a:moveTo>
                  <a:pt x="1513881" y="0"/>
                </a:moveTo>
                <a:lnTo>
                  <a:pt x="0" y="0"/>
                </a:lnTo>
                <a:lnTo>
                  <a:pt x="0" y="1354235"/>
                </a:lnTo>
                <a:lnTo>
                  <a:pt x="1513881" y="1354235"/>
                </a:lnTo>
                <a:lnTo>
                  <a:pt x="1513881"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Freeform 14"/>
          <p:cNvSpPr/>
          <p:nvPr/>
        </p:nvSpPr>
        <p:spPr>
          <a:xfrm>
            <a:off x="14537465" y="1347379"/>
            <a:ext cx="1199934" cy="104994"/>
          </a:xfrm>
          <a:custGeom>
            <a:avLst/>
            <a:gdLst/>
            <a:ahLst/>
            <a:cxnLst/>
            <a:rect l="l" t="t" r="r" b="b"/>
            <a:pathLst>
              <a:path w="1199934" h="104994">
                <a:moveTo>
                  <a:pt x="0" y="0"/>
                </a:moveTo>
                <a:lnTo>
                  <a:pt x="1199934" y="0"/>
                </a:lnTo>
                <a:lnTo>
                  <a:pt x="1199934" y="104994"/>
                </a:lnTo>
                <a:lnTo>
                  <a:pt x="0" y="1049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15"/>
          <p:cNvSpPr/>
          <p:nvPr/>
        </p:nvSpPr>
        <p:spPr>
          <a:xfrm>
            <a:off x="3458605" y="1249241"/>
            <a:ext cx="1199934" cy="104994"/>
          </a:xfrm>
          <a:custGeom>
            <a:avLst/>
            <a:gdLst/>
            <a:ahLst/>
            <a:cxnLst/>
            <a:rect l="l" t="t" r="r" b="b"/>
            <a:pathLst>
              <a:path w="1199934" h="104994">
                <a:moveTo>
                  <a:pt x="0" y="0"/>
                </a:moveTo>
                <a:lnTo>
                  <a:pt x="1199934" y="0"/>
                </a:lnTo>
                <a:lnTo>
                  <a:pt x="1199934" y="104994"/>
                </a:lnTo>
                <a:lnTo>
                  <a:pt x="0" y="1049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TextBox 16"/>
          <p:cNvSpPr txBox="1"/>
          <p:nvPr/>
        </p:nvSpPr>
        <p:spPr>
          <a:xfrm>
            <a:off x="5277305" y="1085475"/>
            <a:ext cx="7705519" cy="812805"/>
          </a:xfrm>
          <a:prstGeom prst="rect">
            <a:avLst/>
          </a:prstGeom>
        </p:spPr>
        <p:txBody>
          <a:bodyPr lIns="0" tIns="0" rIns="0" bIns="0" rtlCol="0" anchor="t">
            <a:spAutoFit/>
          </a:bodyPr>
          <a:lstStyle/>
          <a:p>
            <a:pPr>
              <a:lnSpc>
                <a:spcPts val="6409"/>
              </a:lnSpc>
            </a:pPr>
            <a:r>
              <a:rPr lang="en-US" sz="5341">
                <a:solidFill>
                  <a:srgbClr val="000000"/>
                </a:solidFill>
                <a:latin typeface="Playfair Display Bold"/>
              </a:rPr>
              <a:t>Affordable Pricing Plans</a:t>
            </a:r>
          </a:p>
        </p:txBody>
      </p:sp>
      <p:sp>
        <p:nvSpPr>
          <p:cNvPr id="17" name="TextBox 17"/>
          <p:cNvSpPr txBox="1"/>
          <p:nvPr/>
        </p:nvSpPr>
        <p:spPr>
          <a:xfrm>
            <a:off x="7609952" y="578639"/>
            <a:ext cx="3040225" cy="336205"/>
          </a:xfrm>
          <a:prstGeom prst="rect">
            <a:avLst/>
          </a:prstGeom>
        </p:spPr>
        <p:txBody>
          <a:bodyPr lIns="0" tIns="0" rIns="0" bIns="0" rtlCol="0" anchor="t">
            <a:spAutoFit/>
          </a:bodyPr>
          <a:lstStyle/>
          <a:p>
            <a:pPr algn="ctr">
              <a:lnSpc>
                <a:spcPts val="2754"/>
              </a:lnSpc>
            </a:pPr>
            <a:r>
              <a:rPr lang="en-US" sz="1967" spc="590">
                <a:solidFill>
                  <a:srgbClr val="315C1E"/>
                </a:solidFill>
                <a:latin typeface="Montserrat Bold"/>
              </a:rPr>
              <a:t>PRICING PLANS</a:t>
            </a:r>
          </a:p>
        </p:txBody>
      </p:sp>
      <p:sp>
        <p:nvSpPr>
          <p:cNvPr id="18" name="TextBox 18"/>
          <p:cNvSpPr txBox="1"/>
          <p:nvPr/>
        </p:nvSpPr>
        <p:spPr>
          <a:xfrm>
            <a:off x="7263864" y="5767740"/>
            <a:ext cx="4289064" cy="2939126"/>
          </a:xfrm>
          <a:prstGeom prst="rect">
            <a:avLst/>
          </a:prstGeom>
        </p:spPr>
        <p:txBody>
          <a:bodyPr lIns="0" tIns="0" rIns="0" bIns="0" rtlCol="0" anchor="t">
            <a:spAutoFit/>
          </a:bodyPr>
          <a:lstStyle/>
          <a:p>
            <a:pPr marL="358691" lvl="1" indent="-179346" algn="just">
              <a:lnSpc>
                <a:spcPts val="2325"/>
              </a:lnSpc>
              <a:buFont typeface="Arial"/>
              <a:buChar char="•"/>
            </a:pPr>
            <a:r>
              <a:rPr lang="en-US" sz="1661" spc="-53">
                <a:solidFill>
                  <a:srgbClr val="000000"/>
                </a:solidFill>
                <a:latin typeface="Montserrat"/>
              </a:rPr>
              <a:t>Audio and video pre-roll, mid-roll, and post-roll commercials</a:t>
            </a:r>
          </a:p>
          <a:p>
            <a:pPr marL="358691" lvl="1" indent="-179346" algn="just">
              <a:lnSpc>
                <a:spcPts val="2325"/>
              </a:lnSpc>
              <a:buFont typeface="Arial"/>
              <a:buChar char="•"/>
            </a:pPr>
            <a:r>
              <a:rPr lang="en-US" sz="1661" spc="-53">
                <a:solidFill>
                  <a:srgbClr val="000000"/>
                </a:solidFill>
                <a:latin typeface="Montserrat"/>
              </a:rPr>
              <a:t>Custom banner on the blog post*</a:t>
            </a:r>
          </a:p>
          <a:p>
            <a:pPr marL="358691" lvl="1" indent="-179346" algn="just">
              <a:lnSpc>
                <a:spcPts val="2325"/>
              </a:lnSpc>
              <a:buFont typeface="Arial"/>
              <a:buChar char="•"/>
            </a:pPr>
            <a:r>
              <a:rPr lang="en-US" sz="1661" spc="-53">
                <a:solidFill>
                  <a:srgbClr val="000000"/>
                </a:solidFill>
                <a:latin typeface="Montserrat"/>
              </a:rPr>
              <a:t>Logo inclusion on two graphics for social media featuring podcast content</a:t>
            </a:r>
          </a:p>
          <a:p>
            <a:pPr marL="358691" lvl="1" indent="-179346" algn="just">
              <a:lnSpc>
                <a:spcPts val="2325"/>
              </a:lnSpc>
              <a:buFont typeface="Arial"/>
              <a:buChar char="•"/>
            </a:pPr>
            <a:r>
              <a:rPr lang="en-US" sz="1661" spc="-53">
                <a:solidFill>
                  <a:srgbClr val="000000"/>
                </a:solidFill>
                <a:latin typeface="Montserrat"/>
              </a:rPr>
              <a:t>Banner can be an image or text with a link to your website or product.</a:t>
            </a:r>
          </a:p>
          <a:p>
            <a:pPr marL="358691" lvl="1" indent="-179346" algn="just">
              <a:lnSpc>
                <a:spcPts val="2325"/>
              </a:lnSpc>
              <a:buFont typeface="Arial"/>
              <a:buChar char="•"/>
            </a:pPr>
            <a:r>
              <a:rPr lang="en-US" sz="1661" spc="-53">
                <a:solidFill>
                  <a:srgbClr val="000000"/>
                </a:solidFill>
                <a:latin typeface="Montserrat"/>
              </a:rPr>
              <a:t>One dedicated Facebook post and mention promoting sponsored episode and content.</a:t>
            </a:r>
          </a:p>
        </p:txBody>
      </p:sp>
      <p:sp>
        <p:nvSpPr>
          <p:cNvPr id="19" name="TextBox 19"/>
          <p:cNvSpPr txBox="1"/>
          <p:nvPr/>
        </p:nvSpPr>
        <p:spPr>
          <a:xfrm>
            <a:off x="12204479" y="5767740"/>
            <a:ext cx="4192191" cy="872201"/>
          </a:xfrm>
          <a:prstGeom prst="rect">
            <a:avLst/>
          </a:prstGeom>
        </p:spPr>
        <p:txBody>
          <a:bodyPr lIns="0" tIns="0" rIns="0" bIns="0" rtlCol="0" anchor="t">
            <a:spAutoFit/>
          </a:bodyPr>
          <a:lstStyle/>
          <a:p>
            <a:pPr>
              <a:lnSpc>
                <a:spcPts val="2325"/>
              </a:lnSpc>
            </a:pPr>
            <a:r>
              <a:rPr lang="en-US" sz="1661" spc="-53">
                <a:solidFill>
                  <a:srgbClr val="000000"/>
                </a:solidFill>
                <a:latin typeface="Montserrat"/>
              </a:rPr>
              <a:t>Want a package that is customized to your brand’s needs? Reach out and we can discuss a custom solution.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8F8"/>
        </a:solidFill>
        <a:effectLst/>
      </p:bgPr>
    </p:bg>
    <p:spTree>
      <p:nvGrpSpPr>
        <p:cNvPr id="1" name=""/>
        <p:cNvGrpSpPr/>
        <p:nvPr/>
      </p:nvGrpSpPr>
      <p:grpSpPr>
        <a:xfrm>
          <a:off x="0" y="0"/>
          <a:ext cx="0" cy="0"/>
          <a:chOff x="0" y="0"/>
          <a:chExt cx="0" cy="0"/>
        </a:xfrm>
      </p:grpSpPr>
      <p:grpSp>
        <p:nvGrpSpPr>
          <p:cNvPr id="2" name="Group 2"/>
          <p:cNvGrpSpPr/>
          <p:nvPr/>
        </p:nvGrpSpPr>
        <p:grpSpPr>
          <a:xfrm>
            <a:off x="8878454" y="1028700"/>
            <a:ext cx="8380846" cy="4712172"/>
            <a:chOff x="0" y="0"/>
            <a:chExt cx="4133458" cy="2324057"/>
          </a:xfrm>
        </p:grpSpPr>
        <p:sp>
          <p:nvSpPr>
            <p:cNvPr id="3" name="Freeform 3"/>
            <p:cNvSpPr/>
            <p:nvPr/>
          </p:nvSpPr>
          <p:spPr>
            <a:xfrm>
              <a:off x="0" y="0"/>
              <a:ext cx="4133458" cy="2324057"/>
            </a:xfrm>
            <a:custGeom>
              <a:avLst/>
              <a:gdLst/>
              <a:ahLst/>
              <a:cxnLst/>
              <a:rect l="l" t="t" r="r" b="b"/>
              <a:pathLst>
                <a:path w="4133458" h="2324057">
                  <a:moveTo>
                    <a:pt x="0" y="0"/>
                  </a:moveTo>
                  <a:lnTo>
                    <a:pt x="4133458" y="0"/>
                  </a:lnTo>
                  <a:lnTo>
                    <a:pt x="4133458" y="2324057"/>
                  </a:lnTo>
                  <a:lnTo>
                    <a:pt x="0" y="2324057"/>
                  </a:lnTo>
                  <a:close/>
                </a:path>
              </a:pathLst>
            </a:custGeom>
            <a:solidFill>
              <a:srgbClr val="315C1E"/>
            </a:solidFill>
          </p:spPr>
          <p:txBody>
            <a:bodyPr/>
            <a:lstStyle/>
            <a:p>
              <a:endParaRPr lang="en-US"/>
            </a:p>
          </p:txBody>
        </p:sp>
      </p:grpSp>
      <p:sp>
        <p:nvSpPr>
          <p:cNvPr id="4" name="Freeform 4"/>
          <p:cNvSpPr/>
          <p:nvPr/>
        </p:nvSpPr>
        <p:spPr>
          <a:xfrm>
            <a:off x="8878454" y="1028700"/>
            <a:ext cx="8380846" cy="4489643"/>
          </a:xfrm>
          <a:custGeom>
            <a:avLst/>
            <a:gdLst/>
            <a:ahLst/>
            <a:cxnLst/>
            <a:rect l="l" t="t" r="r" b="b"/>
            <a:pathLst>
              <a:path w="8380846" h="4489643">
                <a:moveTo>
                  <a:pt x="0" y="0"/>
                </a:moveTo>
                <a:lnTo>
                  <a:pt x="8380846" y="0"/>
                </a:lnTo>
                <a:lnTo>
                  <a:pt x="8380846" y="4489643"/>
                </a:lnTo>
                <a:lnTo>
                  <a:pt x="0" y="4489643"/>
                </a:lnTo>
                <a:lnTo>
                  <a:pt x="0" y="0"/>
                </a:lnTo>
                <a:close/>
              </a:path>
            </a:pathLst>
          </a:custGeom>
          <a:blipFill>
            <a:blip r:embed="rId2"/>
            <a:stretch>
              <a:fillRect t="-25360" b="-14642"/>
            </a:stretch>
          </a:blipFill>
        </p:spPr>
        <p:txBody>
          <a:bodyPr/>
          <a:lstStyle/>
          <a:p>
            <a:endParaRPr lang="en-US"/>
          </a:p>
        </p:txBody>
      </p:sp>
      <p:grpSp>
        <p:nvGrpSpPr>
          <p:cNvPr id="5" name="Group 5"/>
          <p:cNvGrpSpPr/>
          <p:nvPr/>
        </p:nvGrpSpPr>
        <p:grpSpPr>
          <a:xfrm>
            <a:off x="11430000" y="6286500"/>
            <a:ext cx="5829300" cy="3442199"/>
            <a:chOff x="0" y="-38100"/>
            <a:chExt cx="4989952" cy="4305815"/>
          </a:xfrm>
        </p:grpSpPr>
        <p:sp>
          <p:nvSpPr>
            <p:cNvPr id="6" name="Freeform 6"/>
            <p:cNvSpPr/>
            <p:nvPr/>
          </p:nvSpPr>
          <p:spPr>
            <a:xfrm>
              <a:off x="37551" y="1041352"/>
              <a:ext cx="267392" cy="458059"/>
            </a:xfrm>
            <a:custGeom>
              <a:avLst/>
              <a:gdLst/>
              <a:ahLst/>
              <a:cxnLst/>
              <a:rect l="l" t="t" r="r" b="b"/>
              <a:pathLst>
                <a:path w="267392" h="458059">
                  <a:moveTo>
                    <a:pt x="0" y="0"/>
                  </a:moveTo>
                  <a:lnTo>
                    <a:pt x="267392" y="0"/>
                  </a:lnTo>
                  <a:lnTo>
                    <a:pt x="267392" y="458059"/>
                  </a:lnTo>
                  <a:lnTo>
                    <a:pt x="0" y="4580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AutoShape 7"/>
            <p:cNvSpPr/>
            <p:nvPr/>
          </p:nvSpPr>
          <p:spPr>
            <a:xfrm>
              <a:off x="37551" y="1869622"/>
              <a:ext cx="2901019" cy="0"/>
            </a:xfrm>
            <a:prstGeom prst="line">
              <a:avLst/>
            </a:prstGeom>
            <a:ln w="12700" cap="rnd">
              <a:solidFill>
                <a:srgbClr val="D9D9D9"/>
              </a:solidFill>
              <a:prstDash val="solid"/>
              <a:headEnd type="none" w="sm" len="sm"/>
              <a:tailEnd type="none" w="sm" len="sm"/>
            </a:ln>
          </p:spPr>
          <p:txBody>
            <a:bodyPr/>
            <a:lstStyle/>
            <a:p>
              <a:endParaRPr lang="en-US"/>
            </a:p>
          </p:txBody>
        </p:sp>
        <p:sp>
          <p:nvSpPr>
            <p:cNvPr id="8" name="Freeform 8"/>
            <p:cNvSpPr/>
            <p:nvPr/>
          </p:nvSpPr>
          <p:spPr>
            <a:xfrm>
              <a:off x="0" y="2226716"/>
              <a:ext cx="342493" cy="342493"/>
            </a:xfrm>
            <a:custGeom>
              <a:avLst/>
              <a:gdLst/>
              <a:ahLst/>
              <a:cxnLst/>
              <a:rect l="l" t="t" r="r" b="b"/>
              <a:pathLst>
                <a:path w="342493" h="342493">
                  <a:moveTo>
                    <a:pt x="0" y="0"/>
                  </a:moveTo>
                  <a:lnTo>
                    <a:pt x="342493" y="0"/>
                  </a:lnTo>
                  <a:lnTo>
                    <a:pt x="342493" y="342493"/>
                  </a:lnTo>
                  <a:lnTo>
                    <a:pt x="0" y="34249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AutoShape 9"/>
            <p:cNvSpPr/>
            <p:nvPr/>
          </p:nvSpPr>
          <p:spPr>
            <a:xfrm>
              <a:off x="37551" y="2934810"/>
              <a:ext cx="2901019" cy="0"/>
            </a:xfrm>
            <a:prstGeom prst="line">
              <a:avLst/>
            </a:prstGeom>
            <a:ln w="12700" cap="rnd">
              <a:solidFill>
                <a:srgbClr val="D9D9D9"/>
              </a:solidFill>
              <a:prstDash val="solid"/>
              <a:headEnd type="none" w="sm" len="sm"/>
              <a:tailEnd type="none" w="sm" len="sm"/>
            </a:ln>
          </p:spPr>
          <p:txBody>
            <a:bodyPr/>
            <a:lstStyle/>
            <a:p>
              <a:endParaRPr lang="en-US"/>
            </a:p>
          </p:txBody>
        </p:sp>
        <p:sp>
          <p:nvSpPr>
            <p:cNvPr id="10" name="Freeform 10"/>
            <p:cNvSpPr/>
            <p:nvPr/>
          </p:nvSpPr>
          <p:spPr>
            <a:xfrm>
              <a:off x="0" y="3314487"/>
              <a:ext cx="342493" cy="263408"/>
            </a:xfrm>
            <a:custGeom>
              <a:avLst/>
              <a:gdLst/>
              <a:ahLst/>
              <a:cxnLst/>
              <a:rect l="l" t="t" r="r" b="b"/>
              <a:pathLst>
                <a:path w="342493" h="263408">
                  <a:moveTo>
                    <a:pt x="0" y="0"/>
                  </a:moveTo>
                  <a:lnTo>
                    <a:pt x="342493" y="0"/>
                  </a:lnTo>
                  <a:lnTo>
                    <a:pt x="342493" y="263409"/>
                  </a:lnTo>
                  <a:lnTo>
                    <a:pt x="0" y="2634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TextBox 11"/>
            <p:cNvSpPr txBox="1"/>
            <p:nvPr/>
          </p:nvSpPr>
          <p:spPr>
            <a:xfrm>
              <a:off x="37551" y="-38100"/>
              <a:ext cx="2137740" cy="479482"/>
            </a:xfrm>
            <a:prstGeom prst="rect">
              <a:avLst/>
            </a:prstGeom>
          </p:spPr>
          <p:txBody>
            <a:bodyPr lIns="0" tIns="0" rIns="0" bIns="0" rtlCol="0" anchor="t">
              <a:spAutoFit/>
            </a:bodyPr>
            <a:lstStyle/>
            <a:p>
              <a:pPr>
                <a:lnSpc>
                  <a:spcPts val="3148"/>
                </a:lnSpc>
              </a:pPr>
              <a:r>
                <a:rPr lang="en-US" sz="2248">
                  <a:solidFill>
                    <a:srgbClr val="000000"/>
                  </a:solidFill>
                  <a:latin typeface="Playfair Display Bold"/>
                </a:rPr>
                <a:t>Get in touch</a:t>
              </a:r>
            </a:p>
          </p:txBody>
        </p:sp>
        <p:sp>
          <p:nvSpPr>
            <p:cNvPr id="12" name="TextBox 12"/>
            <p:cNvSpPr txBox="1"/>
            <p:nvPr/>
          </p:nvSpPr>
          <p:spPr>
            <a:xfrm>
              <a:off x="568949" y="961509"/>
              <a:ext cx="2885687" cy="531940"/>
            </a:xfrm>
            <a:prstGeom prst="rect">
              <a:avLst/>
            </a:prstGeom>
          </p:spPr>
          <p:txBody>
            <a:bodyPr lIns="0" tIns="0" rIns="0" bIns="0" rtlCol="0" anchor="t">
              <a:spAutoFit/>
            </a:bodyPr>
            <a:lstStyle/>
            <a:p>
              <a:pPr>
                <a:lnSpc>
                  <a:spcPts val="3542"/>
                </a:lnSpc>
              </a:pPr>
              <a:r>
                <a:rPr lang="en-US" sz="1967" dirty="0">
                  <a:solidFill>
                    <a:srgbClr val="000000">
                      <a:alpha val="80000"/>
                    </a:srgbClr>
                  </a:solidFill>
                  <a:latin typeface="Montserrat"/>
                </a:rPr>
                <a:t>270.449.1150</a:t>
              </a:r>
            </a:p>
          </p:txBody>
        </p:sp>
        <p:sp>
          <p:nvSpPr>
            <p:cNvPr id="13" name="TextBox 13"/>
            <p:cNvSpPr txBox="1"/>
            <p:nvPr/>
          </p:nvSpPr>
          <p:spPr>
            <a:xfrm>
              <a:off x="568949" y="2089091"/>
              <a:ext cx="2597483" cy="531940"/>
            </a:xfrm>
            <a:prstGeom prst="rect">
              <a:avLst/>
            </a:prstGeom>
          </p:spPr>
          <p:txBody>
            <a:bodyPr lIns="0" tIns="0" rIns="0" bIns="0" rtlCol="0" anchor="t">
              <a:spAutoFit/>
            </a:bodyPr>
            <a:lstStyle/>
            <a:p>
              <a:pPr>
                <a:lnSpc>
                  <a:spcPts val="3542"/>
                </a:lnSpc>
              </a:pPr>
              <a:r>
                <a:rPr lang="en-US" sz="1967" dirty="0">
                  <a:solidFill>
                    <a:srgbClr val="000000">
                      <a:alpha val="80000"/>
                    </a:srgbClr>
                  </a:solidFill>
                  <a:latin typeface="Montserrat"/>
                </a:rPr>
                <a:t>678.234.4894</a:t>
              </a:r>
            </a:p>
          </p:txBody>
        </p:sp>
        <p:sp>
          <p:nvSpPr>
            <p:cNvPr id="14" name="TextBox 14"/>
            <p:cNvSpPr txBox="1"/>
            <p:nvPr/>
          </p:nvSpPr>
          <p:spPr>
            <a:xfrm>
              <a:off x="568949" y="3137320"/>
              <a:ext cx="4421003" cy="1130395"/>
            </a:xfrm>
            <a:prstGeom prst="rect">
              <a:avLst/>
            </a:prstGeom>
          </p:spPr>
          <p:txBody>
            <a:bodyPr lIns="0" tIns="0" rIns="0" bIns="0" rtlCol="0" anchor="t">
              <a:spAutoFit/>
            </a:bodyPr>
            <a:lstStyle/>
            <a:p>
              <a:pPr>
                <a:lnSpc>
                  <a:spcPts val="3542"/>
                </a:lnSpc>
              </a:pPr>
              <a:r>
                <a:rPr lang="en-US" sz="1967" dirty="0">
                  <a:solidFill>
                    <a:srgbClr val="000000">
                      <a:alpha val="80000"/>
                    </a:srgbClr>
                  </a:solidFill>
                  <a:latin typeface="Montserrat"/>
                </a:rPr>
                <a:t>melanie@unitedchestnuts.com</a:t>
              </a:r>
            </a:p>
          </p:txBody>
        </p:sp>
      </p:grpSp>
      <p:sp>
        <p:nvSpPr>
          <p:cNvPr id="15" name="TextBox 15"/>
          <p:cNvSpPr txBox="1"/>
          <p:nvPr/>
        </p:nvSpPr>
        <p:spPr>
          <a:xfrm>
            <a:off x="1028700" y="1909644"/>
            <a:ext cx="4839132" cy="1151367"/>
          </a:xfrm>
          <a:prstGeom prst="rect">
            <a:avLst/>
          </a:prstGeom>
        </p:spPr>
        <p:txBody>
          <a:bodyPr lIns="0" tIns="0" rIns="0" bIns="0" rtlCol="0" anchor="t">
            <a:spAutoFit/>
          </a:bodyPr>
          <a:lstStyle/>
          <a:p>
            <a:pPr algn="ctr">
              <a:lnSpc>
                <a:spcPts val="9108"/>
              </a:lnSpc>
            </a:pPr>
            <a:r>
              <a:rPr lang="en-US" sz="7590">
                <a:solidFill>
                  <a:srgbClr val="000000"/>
                </a:solidFill>
                <a:latin typeface="Playfair Display Bold"/>
              </a:rPr>
              <a:t>Thank You</a:t>
            </a:r>
          </a:p>
        </p:txBody>
      </p:sp>
      <p:sp>
        <p:nvSpPr>
          <p:cNvPr id="16" name="TextBox 16"/>
          <p:cNvSpPr txBox="1"/>
          <p:nvPr/>
        </p:nvSpPr>
        <p:spPr>
          <a:xfrm>
            <a:off x="1028700" y="3020376"/>
            <a:ext cx="6807481" cy="1839552"/>
          </a:xfrm>
          <a:prstGeom prst="rect">
            <a:avLst/>
          </a:prstGeom>
        </p:spPr>
        <p:txBody>
          <a:bodyPr lIns="0" tIns="0" rIns="0" bIns="0" rtlCol="0" anchor="t">
            <a:spAutoFit/>
          </a:bodyPr>
          <a:lstStyle/>
          <a:p>
            <a:pPr marL="0" lvl="0" indent="0">
              <a:lnSpc>
                <a:spcPts val="2951"/>
              </a:lnSpc>
              <a:spcBef>
                <a:spcPct val="0"/>
              </a:spcBef>
            </a:pPr>
            <a:r>
              <a:rPr lang="en-US" sz="1967" spc="39">
                <a:solidFill>
                  <a:srgbClr val="000000">
                    <a:alpha val="60000"/>
                  </a:srgbClr>
                </a:solidFill>
                <a:latin typeface="Montserrat"/>
              </a:rPr>
              <a:t>Thank you for exploring our media and advertising kit. We look forward to collaborating with you to showcase your brand and connect with our dedicated audience. Together, let's branch out and grow within the flourishing chestnut industry!</a:t>
            </a:r>
          </a:p>
        </p:txBody>
      </p:sp>
      <p:sp>
        <p:nvSpPr>
          <p:cNvPr id="17" name="Freeform 17"/>
          <p:cNvSpPr/>
          <p:nvPr/>
        </p:nvSpPr>
        <p:spPr>
          <a:xfrm>
            <a:off x="5453327" y="944013"/>
            <a:ext cx="1935703" cy="169374"/>
          </a:xfrm>
          <a:custGeom>
            <a:avLst/>
            <a:gdLst/>
            <a:ahLst/>
            <a:cxnLst/>
            <a:rect l="l" t="t" r="r" b="b"/>
            <a:pathLst>
              <a:path w="1935703" h="169374">
                <a:moveTo>
                  <a:pt x="0" y="0"/>
                </a:moveTo>
                <a:lnTo>
                  <a:pt x="1935702" y="0"/>
                </a:lnTo>
                <a:lnTo>
                  <a:pt x="1935702" y="169374"/>
                </a:lnTo>
                <a:lnTo>
                  <a:pt x="0" y="16937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8" name="Freeform 18"/>
          <p:cNvSpPr/>
          <p:nvPr/>
        </p:nvSpPr>
        <p:spPr>
          <a:xfrm>
            <a:off x="0" y="0"/>
            <a:ext cx="1512563" cy="1353057"/>
          </a:xfrm>
          <a:custGeom>
            <a:avLst/>
            <a:gdLst/>
            <a:ahLst/>
            <a:cxnLst/>
            <a:rect l="l" t="t" r="r" b="b"/>
            <a:pathLst>
              <a:path w="1512563" h="1353057">
                <a:moveTo>
                  <a:pt x="0" y="0"/>
                </a:moveTo>
                <a:lnTo>
                  <a:pt x="1512563" y="0"/>
                </a:lnTo>
                <a:lnTo>
                  <a:pt x="1512563" y="1353057"/>
                </a:lnTo>
                <a:lnTo>
                  <a:pt x="0" y="135305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9" name="Freeform 19"/>
          <p:cNvSpPr/>
          <p:nvPr/>
        </p:nvSpPr>
        <p:spPr>
          <a:xfrm>
            <a:off x="2561285" y="5757128"/>
            <a:ext cx="1199934" cy="104994"/>
          </a:xfrm>
          <a:custGeom>
            <a:avLst/>
            <a:gdLst/>
            <a:ahLst/>
            <a:cxnLst/>
            <a:rect l="l" t="t" r="r" b="b"/>
            <a:pathLst>
              <a:path w="1199934" h="104994">
                <a:moveTo>
                  <a:pt x="0" y="0"/>
                </a:moveTo>
                <a:lnTo>
                  <a:pt x="1199934" y="0"/>
                </a:lnTo>
                <a:lnTo>
                  <a:pt x="1199934" y="104994"/>
                </a:lnTo>
                <a:lnTo>
                  <a:pt x="0" y="10499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0" name="Freeform 20"/>
          <p:cNvSpPr/>
          <p:nvPr/>
        </p:nvSpPr>
        <p:spPr>
          <a:xfrm>
            <a:off x="9852958" y="9258300"/>
            <a:ext cx="1199934" cy="104994"/>
          </a:xfrm>
          <a:custGeom>
            <a:avLst/>
            <a:gdLst/>
            <a:ahLst/>
            <a:cxnLst/>
            <a:rect l="l" t="t" r="r" b="b"/>
            <a:pathLst>
              <a:path w="1199934" h="104994">
                <a:moveTo>
                  <a:pt x="0" y="0"/>
                </a:moveTo>
                <a:lnTo>
                  <a:pt x="1199934" y="0"/>
                </a:lnTo>
                <a:lnTo>
                  <a:pt x="1199934" y="104994"/>
                </a:lnTo>
                <a:lnTo>
                  <a:pt x="0" y="10499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8F8"/>
        </a:solidFill>
        <a:effectLst/>
      </p:bgPr>
    </p:bg>
    <p:spTree>
      <p:nvGrpSpPr>
        <p:cNvPr id="1" name=""/>
        <p:cNvGrpSpPr/>
        <p:nvPr/>
      </p:nvGrpSpPr>
      <p:grpSpPr>
        <a:xfrm>
          <a:off x="0" y="0"/>
          <a:ext cx="0" cy="0"/>
          <a:chOff x="0" y="0"/>
          <a:chExt cx="0" cy="0"/>
        </a:xfrm>
      </p:grpSpPr>
      <p:sp>
        <p:nvSpPr>
          <p:cNvPr id="2" name="TextBox 2"/>
          <p:cNvSpPr txBox="1"/>
          <p:nvPr/>
        </p:nvSpPr>
        <p:spPr>
          <a:xfrm>
            <a:off x="8400908" y="1955708"/>
            <a:ext cx="8858392" cy="1616084"/>
          </a:xfrm>
          <a:prstGeom prst="rect">
            <a:avLst/>
          </a:prstGeom>
        </p:spPr>
        <p:txBody>
          <a:bodyPr lIns="0" tIns="0" rIns="0" bIns="0" rtlCol="0" anchor="t">
            <a:spAutoFit/>
          </a:bodyPr>
          <a:lstStyle/>
          <a:p>
            <a:pPr>
              <a:lnSpc>
                <a:spcPts val="6409"/>
              </a:lnSpc>
            </a:pPr>
            <a:r>
              <a:rPr lang="en-US" sz="5341">
                <a:solidFill>
                  <a:srgbClr val="000000"/>
                </a:solidFill>
                <a:latin typeface="Playfair Display Bold"/>
              </a:rPr>
              <a:t>Embark on a Captivating Journey</a:t>
            </a:r>
          </a:p>
        </p:txBody>
      </p:sp>
      <p:sp>
        <p:nvSpPr>
          <p:cNvPr id="3" name="TextBox 3"/>
          <p:cNvSpPr txBox="1"/>
          <p:nvPr/>
        </p:nvSpPr>
        <p:spPr>
          <a:xfrm>
            <a:off x="8400908" y="1471446"/>
            <a:ext cx="4702820" cy="331018"/>
          </a:xfrm>
          <a:prstGeom prst="rect">
            <a:avLst/>
          </a:prstGeom>
        </p:spPr>
        <p:txBody>
          <a:bodyPr lIns="0" tIns="0" rIns="0" bIns="0" rtlCol="0" anchor="t">
            <a:spAutoFit/>
          </a:bodyPr>
          <a:lstStyle/>
          <a:p>
            <a:pPr>
              <a:lnSpc>
                <a:spcPts val="2754"/>
              </a:lnSpc>
            </a:pPr>
            <a:r>
              <a:rPr lang="en-US" sz="1967" spc="590">
                <a:solidFill>
                  <a:srgbClr val="315C1E"/>
                </a:solidFill>
                <a:latin typeface="Montserrat Bold"/>
              </a:rPr>
              <a:t>ABOUT BRANCHING OUT</a:t>
            </a:r>
          </a:p>
        </p:txBody>
      </p:sp>
      <p:sp>
        <p:nvSpPr>
          <p:cNvPr id="4" name="TextBox 4"/>
          <p:cNvSpPr txBox="1"/>
          <p:nvPr/>
        </p:nvSpPr>
        <p:spPr>
          <a:xfrm>
            <a:off x="8400908" y="3677412"/>
            <a:ext cx="8858392" cy="2511552"/>
          </a:xfrm>
          <a:prstGeom prst="rect">
            <a:avLst/>
          </a:prstGeom>
        </p:spPr>
        <p:txBody>
          <a:bodyPr lIns="0" tIns="0" rIns="0" bIns="0" rtlCol="0" anchor="t">
            <a:spAutoFit/>
          </a:bodyPr>
          <a:lstStyle/>
          <a:p>
            <a:pPr>
              <a:lnSpc>
                <a:spcPts val="3318"/>
              </a:lnSpc>
            </a:pPr>
            <a:r>
              <a:rPr lang="en-US" sz="2370">
                <a:solidFill>
                  <a:srgbClr val="000000"/>
                </a:solidFill>
                <a:latin typeface="Montserrat"/>
              </a:rPr>
              <a:t>At its core, the Branching Out podcast seeks to illuminate the multifaceted nature of the chestnut industry. It serves as a platform to spotlight the industry's evolving trends and significant developments. Through engaging conversations, the podcast delves into the perspectives of different stakeholders and aims to:</a:t>
            </a:r>
          </a:p>
        </p:txBody>
      </p:sp>
      <p:sp>
        <p:nvSpPr>
          <p:cNvPr id="5" name="Freeform 5"/>
          <p:cNvSpPr/>
          <p:nvPr/>
        </p:nvSpPr>
        <p:spPr>
          <a:xfrm>
            <a:off x="1028700" y="1028700"/>
            <a:ext cx="6514910" cy="8229600"/>
          </a:xfrm>
          <a:custGeom>
            <a:avLst/>
            <a:gdLst/>
            <a:ahLst/>
            <a:cxnLst/>
            <a:rect l="l" t="t" r="r" b="b"/>
            <a:pathLst>
              <a:path w="6514910" h="8229600">
                <a:moveTo>
                  <a:pt x="0" y="0"/>
                </a:moveTo>
                <a:lnTo>
                  <a:pt x="6514910" y="0"/>
                </a:lnTo>
                <a:lnTo>
                  <a:pt x="6514910" y="8229600"/>
                </a:lnTo>
                <a:lnTo>
                  <a:pt x="0" y="8229600"/>
                </a:lnTo>
                <a:lnTo>
                  <a:pt x="0" y="0"/>
                </a:lnTo>
                <a:close/>
              </a:path>
            </a:pathLst>
          </a:custGeom>
          <a:blipFill>
            <a:blip r:embed="rId2"/>
            <a:stretch>
              <a:fillRect b="-5552"/>
            </a:stretch>
          </a:blipFill>
        </p:spPr>
        <p:txBody>
          <a:bodyPr/>
          <a:lstStyle/>
          <a:p>
            <a:endParaRPr lang="en-US"/>
          </a:p>
        </p:txBody>
      </p:sp>
      <p:sp>
        <p:nvSpPr>
          <p:cNvPr id="6" name="Freeform 6"/>
          <p:cNvSpPr/>
          <p:nvPr/>
        </p:nvSpPr>
        <p:spPr>
          <a:xfrm flipH="1">
            <a:off x="16078667" y="0"/>
            <a:ext cx="2361266" cy="2112260"/>
          </a:xfrm>
          <a:custGeom>
            <a:avLst/>
            <a:gdLst/>
            <a:ahLst/>
            <a:cxnLst/>
            <a:rect l="l" t="t" r="r" b="b"/>
            <a:pathLst>
              <a:path w="2361266" h="2112260">
                <a:moveTo>
                  <a:pt x="2361266" y="0"/>
                </a:moveTo>
                <a:lnTo>
                  <a:pt x="0" y="0"/>
                </a:lnTo>
                <a:lnTo>
                  <a:pt x="0" y="2112260"/>
                </a:lnTo>
                <a:lnTo>
                  <a:pt x="2361266" y="2112260"/>
                </a:lnTo>
                <a:lnTo>
                  <a:pt x="236126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15323597" y="9597911"/>
            <a:ext cx="1935703" cy="169374"/>
          </a:xfrm>
          <a:custGeom>
            <a:avLst/>
            <a:gdLst/>
            <a:ahLst/>
            <a:cxnLst/>
            <a:rect l="l" t="t" r="r" b="b"/>
            <a:pathLst>
              <a:path w="1935703" h="169374">
                <a:moveTo>
                  <a:pt x="0" y="0"/>
                </a:moveTo>
                <a:lnTo>
                  <a:pt x="1935703" y="0"/>
                </a:lnTo>
                <a:lnTo>
                  <a:pt x="1935703" y="169374"/>
                </a:lnTo>
                <a:lnTo>
                  <a:pt x="0" y="169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8" name="Group 8"/>
          <p:cNvGrpSpPr/>
          <p:nvPr/>
        </p:nvGrpSpPr>
        <p:grpSpPr>
          <a:xfrm>
            <a:off x="8273698" y="6561993"/>
            <a:ext cx="7804969" cy="2696307"/>
            <a:chOff x="0" y="0"/>
            <a:chExt cx="10406625" cy="3595075"/>
          </a:xfrm>
        </p:grpSpPr>
        <p:sp>
          <p:nvSpPr>
            <p:cNvPr id="9" name="TextBox 9"/>
            <p:cNvSpPr txBox="1"/>
            <p:nvPr/>
          </p:nvSpPr>
          <p:spPr>
            <a:xfrm>
              <a:off x="0" y="-54986"/>
              <a:ext cx="4716587" cy="1840906"/>
            </a:xfrm>
            <a:prstGeom prst="rect">
              <a:avLst/>
            </a:prstGeom>
          </p:spPr>
          <p:txBody>
            <a:bodyPr lIns="0" tIns="0" rIns="0" bIns="0" rtlCol="0" anchor="t">
              <a:spAutoFit/>
            </a:bodyPr>
            <a:lstStyle/>
            <a:p>
              <a:pPr marL="407339" lvl="1" indent="-203669">
                <a:lnSpc>
                  <a:spcPts val="2830"/>
                </a:lnSpc>
                <a:buFont typeface="Arial"/>
                <a:buChar char="•"/>
              </a:pPr>
              <a:r>
                <a:rPr lang="en-US" sz="1886">
                  <a:solidFill>
                    <a:srgbClr val="000000">
                      <a:alpha val="80000"/>
                    </a:srgbClr>
                  </a:solidFill>
                  <a:latin typeface="Montserrat Medium"/>
                </a:rPr>
                <a:t>Share captivating stories of individuals immersed in different facets of the chestnut journey.</a:t>
              </a:r>
            </a:p>
          </p:txBody>
        </p:sp>
        <p:sp>
          <p:nvSpPr>
            <p:cNvPr id="10" name="TextBox 10"/>
            <p:cNvSpPr txBox="1"/>
            <p:nvPr/>
          </p:nvSpPr>
          <p:spPr>
            <a:xfrm>
              <a:off x="5690038" y="-57150"/>
              <a:ext cx="4716587" cy="1371006"/>
            </a:xfrm>
            <a:prstGeom prst="rect">
              <a:avLst/>
            </a:prstGeom>
          </p:spPr>
          <p:txBody>
            <a:bodyPr lIns="0" tIns="0" rIns="0" bIns="0" rtlCol="0" anchor="t">
              <a:spAutoFit/>
            </a:bodyPr>
            <a:lstStyle/>
            <a:p>
              <a:pPr marL="407339" lvl="1" indent="-203669">
                <a:lnSpc>
                  <a:spcPts val="2830"/>
                </a:lnSpc>
                <a:buFont typeface="Arial"/>
                <a:buChar char="•"/>
              </a:pPr>
              <a:r>
                <a:rPr lang="en-US" sz="1886">
                  <a:solidFill>
                    <a:srgbClr val="000000">
                      <a:alpha val="80000"/>
                    </a:srgbClr>
                  </a:solidFill>
                  <a:latin typeface="Montserrat Medium"/>
                </a:rPr>
                <a:t>Encourage listeners to join the ever-expanding chestnut movement.</a:t>
              </a:r>
            </a:p>
          </p:txBody>
        </p:sp>
        <p:sp>
          <p:nvSpPr>
            <p:cNvPr id="11" name="TextBox 11"/>
            <p:cNvSpPr txBox="1"/>
            <p:nvPr/>
          </p:nvSpPr>
          <p:spPr>
            <a:xfrm>
              <a:off x="0" y="2224070"/>
              <a:ext cx="4716587" cy="1371006"/>
            </a:xfrm>
            <a:prstGeom prst="rect">
              <a:avLst/>
            </a:prstGeom>
          </p:spPr>
          <p:txBody>
            <a:bodyPr lIns="0" tIns="0" rIns="0" bIns="0" rtlCol="0" anchor="t">
              <a:spAutoFit/>
            </a:bodyPr>
            <a:lstStyle/>
            <a:p>
              <a:pPr marL="407339" lvl="1" indent="-203669">
                <a:lnSpc>
                  <a:spcPts val="2830"/>
                </a:lnSpc>
                <a:buFont typeface="Arial"/>
                <a:buChar char="•"/>
              </a:pPr>
              <a:r>
                <a:rPr lang="en-US" sz="1886">
                  <a:solidFill>
                    <a:srgbClr val="000000">
                      <a:alpha val="80000"/>
                    </a:srgbClr>
                  </a:solidFill>
                  <a:latin typeface="Montserrat Medium"/>
                </a:rPr>
                <a:t>Provide a collaborative space for networking and knowledge exchange.</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8F8"/>
        </a:solidFill>
        <a:effectLst/>
      </p:bgPr>
    </p:bg>
    <p:spTree>
      <p:nvGrpSpPr>
        <p:cNvPr id="1" name=""/>
        <p:cNvGrpSpPr/>
        <p:nvPr/>
      </p:nvGrpSpPr>
      <p:grpSpPr>
        <a:xfrm>
          <a:off x="0" y="0"/>
          <a:ext cx="0" cy="0"/>
          <a:chOff x="0" y="0"/>
          <a:chExt cx="0" cy="0"/>
        </a:xfrm>
      </p:grpSpPr>
      <p:grpSp>
        <p:nvGrpSpPr>
          <p:cNvPr id="2" name="Group 2"/>
          <p:cNvGrpSpPr/>
          <p:nvPr/>
        </p:nvGrpSpPr>
        <p:grpSpPr>
          <a:xfrm>
            <a:off x="1028700" y="4715321"/>
            <a:ext cx="9208843" cy="3799428"/>
            <a:chOff x="0" y="0"/>
            <a:chExt cx="12278457" cy="5065903"/>
          </a:xfrm>
        </p:grpSpPr>
        <p:grpSp>
          <p:nvGrpSpPr>
            <p:cNvPr id="3" name="Group 3"/>
            <p:cNvGrpSpPr/>
            <p:nvPr/>
          </p:nvGrpSpPr>
          <p:grpSpPr>
            <a:xfrm>
              <a:off x="0" y="61342"/>
              <a:ext cx="838453" cy="838453"/>
              <a:chOff x="0" y="0"/>
              <a:chExt cx="1913890" cy="1913890"/>
            </a:xfrm>
          </p:grpSpPr>
          <p:sp>
            <p:nvSpPr>
              <p:cNvPr id="4" name="Freeform 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315C1E"/>
              </a:solidFill>
            </p:spPr>
            <p:txBody>
              <a:bodyPr/>
              <a:lstStyle/>
              <a:p>
                <a:endParaRPr lang="en-US"/>
              </a:p>
            </p:txBody>
          </p:sp>
        </p:grpSp>
        <p:sp>
          <p:nvSpPr>
            <p:cNvPr id="5" name="Freeform 5"/>
            <p:cNvSpPr/>
            <p:nvPr/>
          </p:nvSpPr>
          <p:spPr>
            <a:xfrm>
              <a:off x="172513" y="195762"/>
              <a:ext cx="493427" cy="569613"/>
            </a:xfrm>
            <a:custGeom>
              <a:avLst/>
              <a:gdLst/>
              <a:ahLst/>
              <a:cxnLst/>
              <a:rect l="l" t="t" r="r" b="b"/>
              <a:pathLst>
                <a:path w="493427" h="569613">
                  <a:moveTo>
                    <a:pt x="0" y="0"/>
                  </a:moveTo>
                  <a:lnTo>
                    <a:pt x="493427" y="0"/>
                  </a:lnTo>
                  <a:lnTo>
                    <a:pt x="493427" y="569613"/>
                  </a:lnTo>
                  <a:lnTo>
                    <a:pt x="0" y="5696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6" name="Group 6"/>
            <p:cNvGrpSpPr/>
            <p:nvPr/>
          </p:nvGrpSpPr>
          <p:grpSpPr>
            <a:xfrm>
              <a:off x="0" y="1395095"/>
              <a:ext cx="838453" cy="838453"/>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315C1E"/>
              </a:solidFill>
            </p:spPr>
            <p:txBody>
              <a:bodyPr/>
              <a:lstStyle/>
              <a:p>
                <a:endParaRPr lang="en-US"/>
              </a:p>
            </p:txBody>
          </p:sp>
        </p:grpSp>
        <p:sp>
          <p:nvSpPr>
            <p:cNvPr id="8" name="Freeform 8"/>
            <p:cNvSpPr/>
            <p:nvPr/>
          </p:nvSpPr>
          <p:spPr>
            <a:xfrm>
              <a:off x="172513" y="1529515"/>
              <a:ext cx="493427" cy="569613"/>
            </a:xfrm>
            <a:custGeom>
              <a:avLst/>
              <a:gdLst/>
              <a:ahLst/>
              <a:cxnLst/>
              <a:rect l="l" t="t" r="r" b="b"/>
              <a:pathLst>
                <a:path w="493427" h="569613">
                  <a:moveTo>
                    <a:pt x="0" y="0"/>
                  </a:moveTo>
                  <a:lnTo>
                    <a:pt x="493427" y="0"/>
                  </a:lnTo>
                  <a:lnTo>
                    <a:pt x="493427" y="569613"/>
                  </a:lnTo>
                  <a:lnTo>
                    <a:pt x="0" y="5696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9" name="Group 9"/>
            <p:cNvGrpSpPr/>
            <p:nvPr/>
          </p:nvGrpSpPr>
          <p:grpSpPr>
            <a:xfrm>
              <a:off x="0" y="2728848"/>
              <a:ext cx="838453" cy="838453"/>
              <a:chOff x="0" y="0"/>
              <a:chExt cx="1913890" cy="1913890"/>
            </a:xfrm>
          </p:grpSpPr>
          <p:sp>
            <p:nvSpPr>
              <p:cNvPr id="10" name="Freeform 1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315C1E"/>
              </a:solidFill>
            </p:spPr>
            <p:txBody>
              <a:bodyPr/>
              <a:lstStyle/>
              <a:p>
                <a:endParaRPr lang="en-US"/>
              </a:p>
            </p:txBody>
          </p:sp>
        </p:grpSp>
        <p:sp>
          <p:nvSpPr>
            <p:cNvPr id="11" name="Freeform 11"/>
            <p:cNvSpPr/>
            <p:nvPr/>
          </p:nvSpPr>
          <p:spPr>
            <a:xfrm>
              <a:off x="172513" y="2863268"/>
              <a:ext cx="493427" cy="569613"/>
            </a:xfrm>
            <a:custGeom>
              <a:avLst/>
              <a:gdLst/>
              <a:ahLst/>
              <a:cxnLst/>
              <a:rect l="l" t="t" r="r" b="b"/>
              <a:pathLst>
                <a:path w="493427" h="569613">
                  <a:moveTo>
                    <a:pt x="0" y="0"/>
                  </a:moveTo>
                  <a:lnTo>
                    <a:pt x="493427" y="0"/>
                  </a:lnTo>
                  <a:lnTo>
                    <a:pt x="493427" y="569613"/>
                  </a:lnTo>
                  <a:lnTo>
                    <a:pt x="0" y="5696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2" name="Group 12"/>
            <p:cNvGrpSpPr/>
            <p:nvPr/>
          </p:nvGrpSpPr>
          <p:grpSpPr>
            <a:xfrm>
              <a:off x="0" y="4062858"/>
              <a:ext cx="838453" cy="838453"/>
              <a:chOff x="0" y="0"/>
              <a:chExt cx="1913890" cy="1913890"/>
            </a:xfrm>
          </p:grpSpPr>
          <p:sp>
            <p:nvSpPr>
              <p:cNvPr id="13" name="Freeform 1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315C1E"/>
              </a:solidFill>
            </p:spPr>
            <p:txBody>
              <a:bodyPr/>
              <a:lstStyle/>
              <a:p>
                <a:endParaRPr lang="en-US"/>
              </a:p>
            </p:txBody>
          </p:sp>
        </p:grpSp>
        <p:sp>
          <p:nvSpPr>
            <p:cNvPr id="14" name="Freeform 14"/>
            <p:cNvSpPr/>
            <p:nvPr/>
          </p:nvSpPr>
          <p:spPr>
            <a:xfrm>
              <a:off x="172513" y="4197277"/>
              <a:ext cx="493427" cy="569613"/>
            </a:xfrm>
            <a:custGeom>
              <a:avLst/>
              <a:gdLst/>
              <a:ahLst/>
              <a:cxnLst/>
              <a:rect l="l" t="t" r="r" b="b"/>
              <a:pathLst>
                <a:path w="493427" h="569613">
                  <a:moveTo>
                    <a:pt x="0" y="0"/>
                  </a:moveTo>
                  <a:lnTo>
                    <a:pt x="493427" y="0"/>
                  </a:lnTo>
                  <a:lnTo>
                    <a:pt x="493427" y="569614"/>
                  </a:lnTo>
                  <a:lnTo>
                    <a:pt x="0" y="5696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TextBox 15"/>
            <p:cNvSpPr txBox="1"/>
            <p:nvPr/>
          </p:nvSpPr>
          <p:spPr>
            <a:xfrm>
              <a:off x="1514250" y="-57150"/>
              <a:ext cx="10504012" cy="1094486"/>
            </a:xfrm>
            <a:prstGeom prst="rect">
              <a:avLst/>
            </a:prstGeom>
          </p:spPr>
          <p:txBody>
            <a:bodyPr lIns="0" tIns="0" rIns="0" bIns="0" rtlCol="0" anchor="t">
              <a:spAutoFit/>
            </a:bodyPr>
            <a:lstStyle/>
            <a:p>
              <a:pPr>
                <a:lnSpc>
                  <a:spcPts val="3317"/>
                </a:lnSpc>
              </a:pPr>
              <a:r>
                <a:rPr lang="en-US" sz="2369">
                  <a:solidFill>
                    <a:srgbClr val="000000"/>
                  </a:solidFill>
                  <a:latin typeface="Montserrat"/>
                </a:rPr>
                <a:t>Food experts exploring chestnut as a </a:t>
              </a:r>
            </a:p>
            <a:p>
              <a:pPr>
                <a:lnSpc>
                  <a:spcPts val="3317"/>
                </a:lnSpc>
              </a:pPr>
              <a:r>
                <a:rPr lang="en-US" sz="2369">
                  <a:solidFill>
                    <a:srgbClr val="000000"/>
                  </a:solidFill>
                  <a:latin typeface="Montserrat"/>
                </a:rPr>
                <a:t>gluten-free superfood</a:t>
              </a:r>
            </a:p>
          </p:txBody>
        </p:sp>
        <p:sp>
          <p:nvSpPr>
            <p:cNvPr id="16" name="TextBox 16"/>
            <p:cNvSpPr txBox="1"/>
            <p:nvPr/>
          </p:nvSpPr>
          <p:spPr>
            <a:xfrm>
              <a:off x="1514250" y="1337945"/>
              <a:ext cx="10504012" cy="1094486"/>
            </a:xfrm>
            <a:prstGeom prst="rect">
              <a:avLst/>
            </a:prstGeom>
          </p:spPr>
          <p:txBody>
            <a:bodyPr lIns="0" tIns="0" rIns="0" bIns="0" rtlCol="0" anchor="t">
              <a:spAutoFit/>
            </a:bodyPr>
            <a:lstStyle/>
            <a:p>
              <a:pPr>
                <a:lnSpc>
                  <a:spcPts val="3317"/>
                </a:lnSpc>
              </a:pPr>
              <a:r>
                <a:rPr lang="en-US" sz="2369">
                  <a:solidFill>
                    <a:srgbClr val="000000"/>
                  </a:solidFill>
                  <a:latin typeface="Montserrat"/>
                </a:rPr>
                <a:t>Chestnut growers sharing experiences </a:t>
              </a:r>
            </a:p>
            <a:p>
              <a:pPr>
                <a:lnSpc>
                  <a:spcPts val="3317"/>
                </a:lnSpc>
              </a:pPr>
              <a:r>
                <a:rPr lang="en-US" sz="2369">
                  <a:solidFill>
                    <a:srgbClr val="000000"/>
                  </a:solidFill>
                  <a:latin typeface="Montserrat"/>
                </a:rPr>
                <a:t>and expertise</a:t>
              </a:r>
            </a:p>
          </p:txBody>
        </p:sp>
        <p:sp>
          <p:nvSpPr>
            <p:cNvPr id="17" name="TextBox 17"/>
            <p:cNvSpPr txBox="1"/>
            <p:nvPr/>
          </p:nvSpPr>
          <p:spPr>
            <a:xfrm>
              <a:off x="1514250" y="2641981"/>
              <a:ext cx="10504012" cy="1094486"/>
            </a:xfrm>
            <a:prstGeom prst="rect">
              <a:avLst/>
            </a:prstGeom>
          </p:spPr>
          <p:txBody>
            <a:bodyPr lIns="0" tIns="0" rIns="0" bIns="0" rtlCol="0" anchor="t">
              <a:spAutoFit/>
            </a:bodyPr>
            <a:lstStyle/>
            <a:p>
              <a:pPr>
                <a:lnSpc>
                  <a:spcPts val="3317"/>
                </a:lnSpc>
              </a:pPr>
              <a:r>
                <a:rPr lang="en-US" sz="2369">
                  <a:solidFill>
                    <a:srgbClr val="000000"/>
                  </a:solidFill>
                  <a:latin typeface="Montserrat"/>
                </a:rPr>
                <a:t>Landowners, corporate leaders, researchers, and academics offering unique perspectives</a:t>
              </a:r>
            </a:p>
          </p:txBody>
        </p:sp>
        <p:sp>
          <p:nvSpPr>
            <p:cNvPr id="18" name="TextBox 18"/>
            <p:cNvSpPr txBox="1"/>
            <p:nvPr/>
          </p:nvSpPr>
          <p:spPr>
            <a:xfrm>
              <a:off x="1514250" y="3971417"/>
              <a:ext cx="10764207" cy="1094486"/>
            </a:xfrm>
            <a:prstGeom prst="rect">
              <a:avLst/>
            </a:prstGeom>
          </p:spPr>
          <p:txBody>
            <a:bodyPr lIns="0" tIns="0" rIns="0" bIns="0" rtlCol="0" anchor="t">
              <a:spAutoFit/>
            </a:bodyPr>
            <a:lstStyle/>
            <a:p>
              <a:pPr>
                <a:lnSpc>
                  <a:spcPts val="3317"/>
                </a:lnSpc>
              </a:pPr>
              <a:r>
                <a:rPr lang="en-US" sz="2369">
                  <a:solidFill>
                    <a:srgbClr val="000000"/>
                  </a:solidFill>
                  <a:latin typeface="Montserrat"/>
                </a:rPr>
                <a:t>Hunters, agroforestry practitioners, suppliers, and entrepreneurs contributing insights and innovations</a:t>
              </a:r>
            </a:p>
          </p:txBody>
        </p:sp>
      </p:grpSp>
      <p:sp>
        <p:nvSpPr>
          <p:cNvPr id="19" name="Freeform 19"/>
          <p:cNvSpPr/>
          <p:nvPr/>
        </p:nvSpPr>
        <p:spPr>
          <a:xfrm>
            <a:off x="7208297" y="934531"/>
            <a:ext cx="1741714" cy="152400"/>
          </a:xfrm>
          <a:custGeom>
            <a:avLst/>
            <a:gdLst/>
            <a:ahLst/>
            <a:cxnLst/>
            <a:rect l="l" t="t" r="r" b="b"/>
            <a:pathLst>
              <a:path w="1741714" h="152400">
                <a:moveTo>
                  <a:pt x="0" y="0"/>
                </a:moveTo>
                <a:lnTo>
                  <a:pt x="1741714" y="0"/>
                </a:lnTo>
                <a:lnTo>
                  <a:pt x="1741714" y="152400"/>
                </a:lnTo>
                <a:lnTo>
                  <a:pt x="0" y="1524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20" name="Group 20"/>
          <p:cNvGrpSpPr>
            <a:grpSpLocks noChangeAspect="1"/>
          </p:cNvGrpSpPr>
          <p:nvPr/>
        </p:nvGrpSpPr>
        <p:grpSpPr>
          <a:xfrm>
            <a:off x="14765597" y="1086931"/>
            <a:ext cx="2448814" cy="2448814"/>
            <a:chOff x="0" y="0"/>
            <a:chExt cx="6350000" cy="6350000"/>
          </a:xfrm>
        </p:grpSpPr>
        <p:sp>
          <p:nvSpPr>
            <p:cNvPr id="21" name="Freeform 21"/>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15C1E"/>
            </a:solidFill>
          </p:spPr>
          <p:txBody>
            <a:bodyPr/>
            <a:lstStyle/>
            <a:p>
              <a:endParaRPr lang="en-US"/>
            </a:p>
          </p:txBody>
        </p:sp>
        <p:sp>
          <p:nvSpPr>
            <p:cNvPr id="22" name="Freeform 22"/>
            <p:cNvSpPr/>
            <p:nvPr/>
          </p:nvSpPr>
          <p:spPr>
            <a:xfrm>
              <a:off x="400267" y="526623"/>
              <a:ext cx="5549466" cy="5296755"/>
            </a:xfrm>
            <a:custGeom>
              <a:avLst/>
              <a:gdLst/>
              <a:ahLst/>
              <a:cxnLst/>
              <a:rect l="l" t="t" r="r" b="b"/>
              <a:pathLst>
                <a:path w="5549466" h="5296755">
                  <a:moveTo>
                    <a:pt x="2774733" y="4237"/>
                  </a:moveTo>
                  <a:cubicBezTo>
                    <a:pt x="1827256" y="0"/>
                    <a:pt x="949932" y="503041"/>
                    <a:pt x="474966" y="1322882"/>
                  </a:cubicBezTo>
                  <a:cubicBezTo>
                    <a:pt x="0" y="2142722"/>
                    <a:pt x="0" y="3154032"/>
                    <a:pt x="474966" y="3973872"/>
                  </a:cubicBezTo>
                  <a:cubicBezTo>
                    <a:pt x="949932" y="4793713"/>
                    <a:pt x="1827256" y="5296754"/>
                    <a:pt x="2774733" y="5292517"/>
                  </a:cubicBezTo>
                  <a:cubicBezTo>
                    <a:pt x="3722210" y="5296754"/>
                    <a:pt x="4599534" y="4793713"/>
                    <a:pt x="5074500" y="3973872"/>
                  </a:cubicBezTo>
                  <a:cubicBezTo>
                    <a:pt x="5549466" y="3154032"/>
                    <a:pt x="5549466" y="2142722"/>
                    <a:pt x="5074500" y="1322882"/>
                  </a:cubicBezTo>
                  <a:cubicBezTo>
                    <a:pt x="4599534" y="503041"/>
                    <a:pt x="3722210" y="0"/>
                    <a:pt x="2774733" y="4237"/>
                  </a:cubicBezTo>
                  <a:close/>
                </a:path>
              </a:pathLst>
            </a:custGeom>
            <a:blipFill>
              <a:blip r:embed="rId6"/>
              <a:stretch>
                <a:fillRect l="223" r="223"/>
              </a:stretch>
            </a:blipFill>
          </p:spPr>
          <p:txBody>
            <a:bodyPr/>
            <a:lstStyle/>
            <a:p>
              <a:endParaRPr lang="en-US"/>
            </a:p>
          </p:txBody>
        </p:sp>
      </p:grpSp>
      <p:grpSp>
        <p:nvGrpSpPr>
          <p:cNvPr id="23" name="Group 23"/>
          <p:cNvGrpSpPr>
            <a:grpSpLocks noChangeAspect="1"/>
          </p:cNvGrpSpPr>
          <p:nvPr/>
        </p:nvGrpSpPr>
        <p:grpSpPr>
          <a:xfrm>
            <a:off x="14792241" y="5143500"/>
            <a:ext cx="2467059" cy="2467059"/>
            <a:chOff x="0" y="0"/>
            <a:chExt cx="6350000" cy="6350000"/>
          </a:xfrm>
        </p:grpSpPr>
        <p:sp>
          <p:nvSpPr>
            <p:cNvPr id="24" name="Freeform 24"/>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15C1E"/>
            </a:solidFill>
          </p:spPr>
          <p:txBody>
            <a:bodyPr/>
            <a:lstStyle/>
            <a:p>
              <a:endParaRPr lang="en-US"/>
            </a:p>
          </p:txBody>
        </p:sp>
        <p:sp>
          <p:nvSpPr>
            <p:cNvPr id="25" name="Freeform 25"/>
            <p:cNvSpPr/>
            <p:nvPr/>
          </p:nvSpPr>
          <p:spPr>
            <a:xfrm>
              <a:off x="400267" y="526623"/>
              <a:ext cx="5549466" cy="5296755"/>
            </a:xfrm>
            <a:custGeom>
              <a:avLst/>
              <a:gdLst/>
              <a:ahLst/>
              <a:cxnLst/>
              <a:rect l="l" t="t" r="r" b="b"/>
              <a:pathLst>
                <a:path w="5549466" h="5296755">
                  <a:moveTo>
                    <a:pt x="2774733" y="4237"/>
                  </a:moveTo>
                  <a:cubicBezTo>
                    <a:pt x="1827256" y="0"/>
                    <a:pt x="949932" y="503041"/>
                    <a:pt x="474966" y="1322882"/>
                  </a:cubicBezTo>
                  <a:cubicBezTo>
                    <a:pt x="0" y="2142722"/>
                    <a:pt x="0" y="3154032"/>
                    <a:pt x="474966" y="3973872"/>
                  </a:cubicBezTo>
                  <a:cubicBezTo>
                    <a:pt x="949932" y="4793713"/>
                    <a:pt x="1827256" y="5296754"/>
                    <a:pt x="2774733" y="5292517"/>
                  </a:cubicBezTo>
                  <a:cubicBezTo>
                    <a:pt x="3722210" y="5296754"/>
                    <a:pt x="4599534" y="4793713"/>
                    <a:pt x="5074500" y="3973872"/>
                  </a:cubicBezTo>
                  <a:cubicBezTo>
                    <a:pt x="5549466" y="3154032"/>
                    <a:pt x="5549466" y="2142722"/>
                    <a:pt x="5074500" y="1322882"/>
                  </a:cubicBezTo>
                  <a:cubicBezTo>
                    <a:pt x="4599534" y="503041"/>
                    <a:pt x="3722210" y="0"/>
                    <a:pt x="2774733" y="4237"/>
                  </a:cubicBezTo>
                  <a:close/>
                </a:path>
              </a:pathLst>
            </a:custGeom>
            <a:blipFill>
              <a:blip r:embed="rId7"/>
              <a:stretch>
                <a:fillRect l="-52029" r="-85756" b="-140593"/>
              </a:stretch>
            </a:blipFill>
          </p:spPr>
          <p:txBody>
            <a:bodyPr/>
            <a:lstStyle/>
            <a:p>
              <a:endParaRPr lang="en-US"/>
            </a:p>
          </p:txBody>
        </p:sp>
      </p:grpSp>
      <p:sp>
        <p:nvSpPr>
          <p:cNvPr id="26" name="TextBox 26"/>
          <p:cNvSpPr txBox="1"/>
          <p:nvPr/>
        </p:nvSpPr>
        <p:spPr>
          <a:xfrm>
            <a:off x="1028700" y="1511365"/>
            <a:ext cx="8858392" cy="1616084"/>
          </a:xfrm>
          <a:prstGeom prst="rect">
            <a:avLst/>
          </a:prstGeom>
        </p:spPr>
        <p:txBody>
          <a:bodyPr lIns="0" tIns="0" rIns="0" bIns="0" rtlCol="0" anchor="t">
            <a:spAutoFit/>
          </a:bodyPr>
          <a:lstStyle/>
          <a:p>
            <a:pPr>
              <a:lnSpc>
                <a:spcPts val="6409"/>
              </a:lnSpc>
            </a:pPr>
            <a:r>
              <a:rPr lang="en-US" sz="5341">
                <a:solidFill>
                  <a:srgbClr val="000000"/>
                </a:solidFill>
                <a:latin typeface="Playfair Display Bold"/>
              </a:rPr>
              <a:t>Diverse Perspectives on Chestnuts</a:t>
            </a:r>
          </a:p>
        </p:txBody>
      </p:sp>
      <p:sp>
        <p:nvSpPr>
          <p:cNvPr id="27" name="TextBox 27"/>
          <p:cNvSpPr txBox="1"/>
          <p:nvPr/>
        </p:nvSpPr>
        <p:spPr>
          <a:xfrm>
            <a:off x="1028700" y="990600"/>
            <a:ext cx="2442270" cy="331018"/>
          </a:xfrm>
          <a:prstGeom prst="rect">
            <a:avLst/>
          </a:prstGeom>
        </p:spPr>
        <p:txBody>
          <a:bodyPr lIns="0" tIns="0" rIns="0" bIns="0" rtlCol="0" anchor="t">
            <a:spAutoFit/>
          </a:bodyPr>
          <a:lstStyle/>
          <a:p>
            <a:pPr>
              <a:lnSpc>
                <a:spcPts val="2754"/>
              </a:lnSpc>
            </a:pPr>
            <a:r>
              <a:rPr lang="en-US" sz="1967" spc="590">
                <a:solidFill>
                  <a:srgbClr val="315C1E"/>
                </a:solidFill>
                <a:latin typeface="Montserrat Bold"/>
              </a:rPr>
              <a:t>OUR GUESTS</a:t>
            </a:r>
          </a:p>
        </p:txBody>
      </p:sp>
      <p:sp>
        <p:nvSpPr>
          <p:cNvPr id="28" name="TextBox 28"/>
          <p:cNvSpPr txBox="1"/>
          <p:nvPr/>
        </p:nvSpPr>
        <p:spPr>
          <a:xfrm>
            <a:off x="1028700" y="3442019"/>
            <a:ext cx="9208843" cy="835152"/>
          </a:xfrm>
          <a:prstGeom prst="rect">
            <a:avLst/>
          </a:prstGeom>
        </p:spPr>
        <p:txBody>
          <a:bodyPr lIns="0" tIns="0" rIns="0" bIns="0" rtlCol="0" anchor="t">
            <a:spAutoFit/>
          </a:bodyPr>
          <a:lstStyle/>
          <a:p>
            <a:pPr>
              <a:lnSpc>
                <a:spcPts val="3318"/>
              </a:lnSpc>
            </a:pPr>
            <a:r>
              <a:rPr lang="en-US" sz="2370">
                <a:solidFill>
                  <a:srgbClr val="000000"/>
                </a:solidFill>
                <a:latin typeface="Montserrat"/>
              </a:rPr>
              <a:t>The podcast brings forth unique voices from the industry, each contributing their own note to the chestnut narrative.</a:t>
            </a:r>
          </a:p>
        </p:txBody>
      </p:sp>
      <p:sp>
        <p:nvSpPr>
          <p:cNvPr id="29" name="TextBox 29"/>
          <p:cNvSpPr txBox="1"/>
          <p:nvPr/>
        </p:nvSpPr>
        <p:spPr>
          <a:xfrm>
            <a:off x="15173737" y="3831020"/>
            <a:ext cx="1659177" cy="835152"/>
          </a:xfrm>
          <a:prstGeom prst="rect">
            <a:avLst/>
          </a:prstGeom>
        </p:spPr>
        <p:txBody>
          <a:bodyPr lIns="0" tIns="0" rIns="0" bIns="0" rtlCol="0" anchor="t">
            <a:spAutoFit/>
          </a:bodyPr>
          <a:lstStyle/>
          <a:p>
            <a:pPr algn="ctr">
              <a:lnSpc>
                <a:spcPts val="3318"/>
              </a:lnSpc>
            </a:pPr>
            <a:r>
              <a:rPr lang="en-US" sz="2370">
                <a:solidFill>
                  <a:srgbClr val="315C1E"/>
                </a:solidFill>
                <a:latin typeface="Montserrat Bold"/>
              </a:rPr>
              <a:t>Jeremy</a:t>
            </a:r>
          </a:p>
          <a:p>
            <a:pPr algn="ctr">
              <a:lnSpc>
                <a:spcPts val="3318"/>
              </a:lnSpc>
            </a:pPr>
            <a:r>
              <a:rPr lang="en-US" sz="2370">
                <a:solidFill>
                  <a:srgbClr val="315C1E"/>
                </a:solidFill>
                <a:latin typeface="Montserrat Bold"/>
              </a:rPr>
              <a:t>Kaufman</a:t>
            </a:r>
          </a:p>
        </p:txBody>
      </p:sp>
      <p:sp>
        <p:nvSpPr>
          <p:cNvPr id="30" name="TextBox 30"/>
          <p:cNvSpPr txBox="1"/>
          <p:nvPr/>
        </p:nvSpPr>
        <p:spPr>
          <a:xfrm>
            <a:off x="15218626" y="7905834"/>
            <a:ext cx="1614288" cy="835152"/>
          </a:xfrm>
          <a:prstGeom prst="rect">
            <a:avLst/>
          </a:prstGeom>
        </p:spPr>
        <p:txBody>
          <a:bodyPr lIns="0" tIns="0" rIns="0" bIns="0" rtlCol="0" anchor="t">
            <a:spAutoFit/>
          </a:bodyPr>
          <a:lstStyle/>
          <a:p>
            <a:pPr algn="ctr">
              <a:lnSpc>
                <a:spcPts val="3318"/>
              </a:lnSpc>
            </a:pPr>
            <a:r>
              <a:rPr lang="en-US" sz="2370">
                <a:solidFill>
                  <a:srgbClr val="315C1E"/>
                </a:solidFill>
                <a:latin typeface="Montserrat Bold"/>
              </a:rPr>
              <a:t>Greg</a:t>
            </a:r>
          </a:p>
          <a:p>
            <a:pPr algn="ctr">
              <a:lnSpc>
                <a:spcPts val="3318"/>
              </a:lnSpc>
            </a:pPr>
            <a:r>
              <a:rPr lang="en-US" sz="2370">
                <a:solidFill>
                  <a:srgbClr val="315C1E"/>
                </a:solidFill>
                <a:latin typeface="Montserrat Bold"/>
              </a:rPr>
              <a:t>Miller</a:t>
            </a:r>
          </a:p>
        </p:txBody>
      </p:sp>
      <p:grpSp>
        <p:nvGrpSpPr>
          <p:cNvPr id="31" name="Group 31"/>
          <p:cNvGrpSpPr/>
          <p:nvPr/>
        </p:nvGrpSpPr>
        <p:grpSpPr>
          <a:xfrm>
            <a:off x="11601611" y="1081258"/>
            <a:ext cx="2462515" cy="3634062"/>
            <a:chOff x="0" y="0"/>
            <a:chExt cx="3283353" cy="4845417"/>
          </a:xfrm>
        </p:grpSpPr>
        <p:sp>
          <p:nvSpPr>
            <p:cNvPr id="32" name="TextBox 32"/>
            <p:cNvSpPr txBox="1"/>
            <p:nvPr/>
          </p:nvSpPr>
          <p:spPr>
            <a:xfrm>
              <a:off x="362350" y="3750931"/>
              <a:ext cx="2558653" cy="1094486"/>
            </a:xfrm>
            <a:prstGeom prst="rect">
              <a:avLst/>
            </a:prstGeom>
          </p:spPr>
          <p:txBody>
            <a:bodyPr lIns="0" tIns="0" rIns="0" bIns="0" rtlCol="0" anchor="t">
              <a:spAutoFit/>
            </a:bodyPr>
            <a:lstStyle/>
            <a:p>
              <a:pPr algn="ctr">
                <a:lnSpc>
                  <a:spcPts val="3318"/>
                </a:lnSpc>
              </a:pPr>
              <a:r>
                <a:rPr lang="en-US" sz="2370">
                  <a:solidFill>
                    <a:srgbClr val="315C1E"/>
                  </a:solidFill>
                  <a:latin typeface="Montserrat Bold"/>
                </a:rPr>
                <a:t>Roger</a:t>
              </a:r>
            </a:p>
            <a:p>
              <a:pPr algn="ctr">
                <a:lnSpc>
                  <a:spcPts val="3318"/>
                </a:lnSpc>
              </a:pPr>
              <a:r>
                <a:rPr lang="en-US" sz="2370">
                  <a:solidFill>
                    <a:srgbClr val="315C1E"/>
                  </a:solidFill>
                  <a:latin typeface="Montserrat Bold"/>
                </a:rPr>
                <a:t>Blackwell</a:t>
              </a:r>
            </a:p>
          </p:txBody>
        </p:sp>
        <p:grpSp>
          <p:nvGrpSpPr>
            <p:cNvPr id="33" name="Group 33"/>
            <p:cNvGrpSpPr>
              <a:grpSpLocks noChangeAspect="1"/>
            </p:cNvGrpSpPr>
            <p:nvPr/>
          </p:nvGrpSpPr>
          <p:grpSpPr>
            <a:xfrm>
              <a:off x="0" y="0"/>
              <a:ext cx="3283353" cy="3283353"/>
              <a:chOff x="0" y="0"/>
              <a:chExt cx="6350000" cy="6350000"/>
            </a:xfrm>
          </p:grpSpPr>
          <p:sp>
            <p:nvSpPr>
              <p:cNvPr id="34" name="Freeform 34"/>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15C1E"/>
              </a:solidFill>
            </p:spPr>
            <p:txBody>
              <a:bodyPr/>
              <a:lstStyle/>
              <a:p>
                <a:endParaRPr lang="en-US"/>
              </a:p>
            </p:txBody>
          </p:sp>
          <p:sp>
            <p:nvSpPr>
              <p:cNvPr id="35" name="Freeform 35"/>
              <p:cNvSpPr/>
              <p:nvPr/>
            </p:nvSpPr>
            <p:spPr>
              <a:xfrm>
                <a:off x="400267" y="526623"/>
                <a:ext cx="5549466" cy="5296755"/>
              </a:xfrm>
              <a:custGeom>
                <a:avLst/>
                <a:gdLst/>
                <a:ahLst/>
                <a:cxnLst/>
                <a:rect l="l" t="t" r="r" b="b"/>
                <a:pathLst>
                  <a:path w="5549466" h="5296755">
                    <a:moveTo>
                      <a:pt x="2774733" y="4237"/>
                    </a:moveTo>
                    <a:cubicBezTo>
                      <a:pt x="1827256" y="0"/>
                      <a:pt x="949932" y="503041"/>
                      <a:pt x="474966" y="1322882"/>
                    </a:cubicBezTo>
                    <a:cubicBezTo>
                      <a:pt x="0" y="2142722"/>
                      <a:pt x="0" y="3154032"/>
                      <a:pt x="474966" y="3973872"/>
                    </a:cubicBezTo>
                    <a:cubicBezTo>
                      <a:pt x="949932" y="4793713"/>
                      <a:pt x="1827256" y="5296754"/>
                      <a:pt x="2774733" y="5292517"/>
                    </a:cubicBezTo>
                    <a:cubicBezTo>
                      <a:pt x="3722210" y="5296754"/>
                      <a:pt x="4599534" y="4793713"/>
                      <a:pt x="5074500" y="3973872"/>
                    </a:cubicBezTo>
                    <a:cubicBezTo>
                      <a:pt x="5549466" y="3154032"/>
                      <a:pt x="5549466" y="2142722"/>
                      <a:pt x="5074500" y="1322882"/>
                    </a:cubicBezTo>
                    <a:cubicBezTo>
                      <a:pt x="4599534" y="503041"/>
                      <a:pt x="3722210" y="0"/>
                      <a:pt x="2774733" y="4237"/>
                    </a:cubicBezTo>
                    <a:close/>
                  </a:path>
                </a:pathLst>
              </a:custGeom>
              <a:blipFill>
                <a:blip r:embed="rId8"/>
                <a:stretch>
                  <a:fillRect l="223" r="223"/>
                </a:stretch>
              </a:blipFill>
            </p:spPr>
            <p:txBody>
              <a:bodyPr/>
              <a:lstStyle/>
              <a:p>
                <a:endParaRPr lang="en-US"/>
              </a:p>
            </p:txBody>
          </p:sp>
        </p:grpSp>
      </p:grpSp>
      <p:grpSp>
        <p:nvGrpSpPr>
          <p:cNvPr id="36" name="Group 36"/>
          <p:cNvGrpSpPr>
            <a:grpSpLocks noChangeAspect="1"/>
          </p:cNvGrpSpPr>
          <p:nvPr/>
        </p:nvGrpSpPr>
        <p:grpSpPr>
          <a:xfrm>
            <a:off x="11601611" y="5243143"/>
            <a:ext cx="2462515" cy="2462515"/>
            <a:chOff x="0" y="0"/>
            <a:chExt cx="6350000" cy="6350000"/>
          </a:xfrm>
        </p:grpSpPr>
        <p:sp>
          <p:nvSpPr>
            <p:cNvPr id="37" name="Freeform 37"/>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315C1E"/>
            </a:solidFill>
          </p:spPr>
          <p:txBody>
            <a:bodyPr/>
            <a:lstStyle/>
            <a:p>
              <a:endParaRPr lang="en-US"/>
            </a:p>
          </p:txBody>
        </p:sp>
        <p:sp>
          <p:nvSpPr>
            <p:cNvPr id="38" name="Freeform 38"/>
            <p:cNvSpPr/>
            <p:nvPr/>
          </p:nvSpPr>
          <p:spPr>
            <a:xfrm>
              <a:off x="400267" y="526623"/>
              <a:ext cx="5549466" cy="5296755"/>
            </a:xfrm>
            <a:custGeom>
              <a:avLst/>
              <a:gdLst/>
              <a:ahLst/>
              <a:cxnLst/>
              <a:rect l="l" t="t" r="r" b="b"/>
              <a:pathLst>
                <a:path w="5549466" h="5296755">
                  <a:moveTo>
                    <a:pt x="2774733" y="4237"/>
                  </a:moveTo>
                  <a:cubicBezTo>
                    <a:pt x="1827256" y="0"/>
                    <a:pt x="949932" y="503041"/>
                    <a:pt x="474966" y="1322882"/>
                  </a:cubicBezTo>
                  <a:cubicBezTo>
                    <a:pt x="0" y="2142722"/>
                    <a:pt x="0" y="3154032"/>
                    <a:pt x="474966" y="3973872"/>
                  </a:cubicBezTo>
                  <a:cubicBezTo>
                    <a:pt x="949932" y="4793713"/>
                    <a:pt x="1827256" y="5296754"/>
                    <a:pt x="2774733" y="5292517"/>
                  </a:cubicBezTo>
                  <a:cubicBezTo>
                    <a:pt x="3722210" y="5296754"/>
                    <a:pt x="4599534" y="4793713"/>
                    <a:pt x="5074500" y="3973872"/>
                  </a:cubicBezTo>
                  <a:cubicBezTo>
                    <a:pt x="5549466" y="3154032"/>
                    <a:pt x="5549466" y="2142722"/>
                    <a:pt x="5074500" y="1322882"/>
                  </a:cubicBezTo>
                  <a:cubicBezTo>
                    <a:pt x="4599534" y="503041"/>
                    <a:pt x="3722210" y="0"/>
                    <a:pt x="2774733" y="4237"/>
                  </a:cubicBezTo>
                  <a:close/>
                </a:path>
              </a:pathLst>
            </a:custGeom>
            <a:blipFill>
              <a:blip r:embed="rId9"/>
              <a:stretch>
                <a:fillRect l="223" t="-4224" r="223" b="-4224"/>
              </a:stretch>
            </a:blipFill>
          </p:spPr>
          <p:txBody>
            <a:bodyPr/>
            <a:lstStyle/>
            <a:p>
              <a:endParaRPr lang="en-US"/>
            </a:p>
          </p:txBody>
        </p:sp>
      </p:grpSp>
      <p:sp>
        <p:nvSpPr>
          <p:cNvPr id="39" name="TextBox 39"/>
          <p:cNvSpPr txBox="1"/>
          <p:nvPr/>
        </p:nvSpPr>
        <p:spPr>
          <a:xfrm>
            <a:off x="11676519" y="7905834"/>
            <a:ext cx="2312699" cy="835152"/>
          </a:xfrm>
          <a:prstGeom prst="rect">
            <a:avLst/>
          </a:prstGeom>
        </p:spPr>
        <p:txBody>
          <a:bodyPr lIns="0" tIns="0" rIns="0" bIns="0" rtlCol="0" anchor="t">
            <a:spAutoFit/>
          </a:bodyPr>
          <a:lstStyle/>
          <a:p>
            <a:pPr>
              <a:lnSpc>
                <a:spcPts val="3318"/>
              </a:lnSpc>
            </a:pPr>
            <a:r>
              <a:rPr lang="en-US" sz="2370">
                <a:solidFill>
                  <a:srgbClr val="315C1E"/>
                </a:solidFill>
                <a:latin typeface="Montserrat Bold"/>
              </a:rPr>
              <a:t>James “Mike”</a:t>
            </a:r>
          </a:p>
          <a:p>
            <a:pPr algn="ctr">
              <a:lnSpc>
                <a:spcPts val="3318"/>
              </a:lnSpc>
            </a:pPr>
            <a:r>
              <a:rPr lang="en-US" sz="2370">
                <a:solidFill>
                  <a:srgbClr val="315C1E"/>
                </a:solidFill>
                <a:latin typeface="Montserrat Bold"/>
              </a:rPr>
              <a:t>Nave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8F8"/>
        </a:solidFill>
        <a:effectLst/>
      </p:bgPr>
    </p:bg>
    <p:spTree>
      <p:nvGrpSpPr>
        <p:cNvPr id="1" name=""/>
        <p:cNvGrpSpPr/>
        <p:nvPr/>
      </p:nvGrpSpPr>
      <p:grpSpPr>
        <a:xfrm>
          <a:off x="0" y="0"/>
          <a:ext cx="0" cy="0"/>
          <a:chOff x="0" y="0"/>
          <a:chExt cx="0" cy="0"/>
        </a:xfrm>
      </p:grpSpPr>
      <p:grpSp>
        <p:nvGrpSpPr>
          <p:cNvPr id="2" name="Group 2"/>
          <p:cNvGrpSpPr/>
          <p:nvPr/>
        </p:nvGrpSpPr>
        <p:grpSpPr>
          <a:xfrm>
            <a:off x="1028700" y="4231471"/>
            <a:ext cx="5018159" cy="5026829"/>
            <a:chOff x="0" y="0"/>
            <a:chExt cx="2474971" cy="2479247"/>
          </a:xfrm>
        </p:grpSpPr>
        <p:sp>
          <p:nvSpPr>
            <p:cNvPr id="3" name="Freeform 3"/>
            <p:cNvSpPr/>
            <p:nvPr/>
          </p:nvSpPr>
          <p:spPr>
            <a:xfrm>
              <a:off x="0" y="0"/>
              <a:ext cx="2474970" cy="2479247"/>
            </a:xfrm>
            <a:custGeom>
              <a:avLst/>
              <a:gdLst/>
              <a:ahLst/>
              <a:cxnLst/>
              <a:rect l="l" t="t" r="r" b="b"/>
              <a:pathLst>
                <a:path w="2474970" h="2479247">
                  <a:moveTo>
                    <a:pt x="0" y="0"/>
                  </a:moveTo>
                  <a:lnTo>
                    <a:pt x="2474970" y="0"/>
                  </a:lnTo>
                  <a:lnTo>
                    <a:pt x="2474970" y="2479247"/>
                  </a:lnTo>
                  <a:lnTo>
                    <a:pt x="0" y="2479247"/>
                  </a:lnTo>
                  <a:close/>
                </a:path>
              </a:pathLst>
            </a:custGeom>
            <a:solidFill>
              <a:srgbClr val="315C1E"/>
            </a:solidFill>
          </p:spPr>
          <p:txBody>
            <a:bodyPr/>
            <a:lstStyle/>
            <a:p>
              <a:endParaRPr lang="en-US"/>
            </a:p>
          </p:txBody>
        </p:sp>
      </p:grpSp>
      <p:sp>
        <p:nvSpPr>
          <p:cNvPr id="4" name="Freeform 4"/>
          <p:cNvSpPr/>
          <p:nvPr/>
        </p:nvSpPr>
        <p:spPr>
          <a:xfrm>
            <a:off x="1028700" y="4231471"/>
            <a:ext cx="5018159" cy="4824260"/>
          </a:xfrm>
          <a:custGeom>
            <a:avLst/>
            <a:gdLst/>
            <a:ahLst/>
            <a:cxnLst/>
            <a:rect l="l" t="t" r="r" b="b"/>
            <a:pathLst>
              <a:path w="5018159" h="4824260">
                <a:moveTo>
                  <a:pt x="0" y="0"/>
                </a:moveTo>
                <a:lnTo>
                  <a:pt x="5018159" y="0"/>
                </a:lnTo>
                <a:lnTo>
                  <a:pt x="5018159" y="4824260"/>
                </a:lnTo>
                <a:lnTo>
                  <a:pt x="0" y="4824260"/>
                </a:lnTo>
                <a:lnTo>
                  <a:pt x="0" y="0"/>
                </a:lnTo>
                <a:close/>
              </a:path>
            </a:pathLst>
          </a:custGeom>
          <a:blipFill>
            <a:blip r:embed="rId2"/>
            <a:stretch>
              <a:fillRect t="-4019"/>
            </a:stretch>
          </a:blipFill>
        </p:spPr>
        <p:txBody>
          <a:bodyPr/>
          <a:lstStyle/>
          <a:p>
            <a:endParaRPr lang="en-US"/>
          </a:p>
        </p:txBody>
      </p:sp>
      <p:sp>
        <p:nvSpPr>
          <p:cNvPr id="5" name="Freeform 5"/>
          <p:cNvSpPr/>
          <p:nvPr/>
        </p:nvSpPr>
        <p:spPr>
          <a:xfrm flipH="1">
            <a:off x="16431382" y="0"/>
            <a:ext cx="1856618" cy="1660829"/>
          </a:xfrm>
          <a:custGeom>
            <a:avLst/>
            <a:gdLst/>
            <a:ahLst/>
            <a:cxnLst/>
            <a:rect l="l" t="t" r="r" b="b"/>
            <a:pathLst>
              <a:path w="1856618" h="1660829">
                <a:moveTo>
                  <a:pt x="1856618" y="0"/>
                </a:moveTo>
                <a:lnTo>
                  <a:pt x="0" y="0"/>
                </a:lnTo>
                <a:lnTo>
                  <a:pt x="0" y="1660829"/>
                </a:lnTo>
                <a:lnTo>
                  <a:pt x="1856618" y="1660829"/>
                </a:lnTo>
                <a:lnTo>
                  <a:pt x="1856618"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0" y="0"/>
            <a:ext cx="1856618" cy="1660829"/>
          </a:xfrm>
          <a:custGeom>
            <a:avLst/>
            <a:gdLst/>
            <a:ahLst/>
            <a:cxnLst/>
            <a:rect l="l" t="t" r="r" b="b"/>
            <a:pathLst>
              <a:path w="1856618" h="1660829">
                <a:moveTo>
                  <a:pt x="0" y="0"/>
                </a:moveTo>
                <a:lnTo>
                  <a:pt x="1856618" y="0"/>
                </a:lnTo>
                <a:lnTo>
                  <a:pt x="1856618" y="1660829"/>
                </a:lnTo>
                <a:lnTo>
                  <a:pt x="0" y="16608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2873938" y="1728970"/>
            <a:ext cx="1199934" cy="104994"/>
          </a:xfrm>
          <a:custGeom>
            <a:avLst/>
            <a:gdLst/>
            <a:ahLst/>
            <a:cxnLst/>
            <a:rect l="l" t="t" r="r" b="b"/>
            <a:pathLst>
              <a:path w="1199934" h="104994">
                <a:moveTo>
                  <a:pt x="0" y="0"/>
                </a:moveTo>
                <a:lnTo>
                  <a:pt x="1199934" y="0"/>
                </a:lnTo>
                <a:lnTo>
                  <a:pt x="1199934" y="104994"/>
                </a:lnTo>
                <a:lnTo>
                  <a:pt x="0" y="1049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4150254" y="1728970"/>
            <a:ext cx="1199934" cy="104994"/>
          </a:xfrm>
          <a:custGeom>
            <a:avLst/>
            <a:gdLst/>
            <a:ahLst/>
            <a:cxnLst/>
            <a:rect l="l" t="t" r="r" b="b"/>
            <a:pathLst>
              <a:path w="1199934" h="104994">
                <a:moveTo>
                  <a:pt x="0" y="0"/>
                </a:moveTo>
                <a:lnTo>
                  <a:pt x="1199934" y="0"/>
                </a:lnTo>
                <a:lnTo>
                  <a:pt x="1199934" y="104994"/>
                </a:lnTo>
                <a:lnTo>
                  <a:pt x="0" y="1049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TextBox 9"/>
          <p:cNvSpPr txBox="1"/>
          <p:nvPr/>
        </p:nvSpPr>
        <p:spPr>
          <a:xfrm>
            <a:off x="5291240" y="1586119"/>
            <a:ext cx="7705519" cy="819150"/>
          </a:xfrm>
          <a:prstGeom prst="rect">
            <a:avLst/>
          </a:prstGeom>
        </p:spPr>
        <p:txBody>
          <a:bodyPr lIns="0" tIns="0" rIns="0" bIns="0" rtlCol="0" anchor="t">
            <a:spAutoFit/>
          </a:bodyPr>
          <a:lstStyle/>
          <a:p>
            <a:pPr algn="ctr">
              <a:lnSpc>
                <a:spcPts val="6409"/>
              </a:lnSpc>
            </a:pPr>
            <a:r>
              <a:rPr lang="en-US" sz="5341">
                <a:solidFill>
                  <a:srgbClr val="000000"/>
                </a:solidFill>
                <a:latin typeface="Playfair Display Bold"/>
              </a:rPr>
              <a:t>Meet Brad &amp; Melanie</a:t>
            </a:r>
          </a:p>
        </p:txBody>
      </p:sp>
      <p:sp>
        <p:nvSpPr>
          <p:cNvPr id="10" name="TextBox 10"/>
          <p:cNvSpPr txBox="1"/>
          <p:nvPr/>
        </p:nvSpPr>
        <p:spPr>
          <a:xfrm>
            <a:off x="8032430" y="990600"/>
            <a:ext cx="2223139" cy="336205"/>
          </a:xfrm>
          <a:prstGeom prst="rect">
            <a:avLst/>
          </a:prstGeom>
        </p:spPr>
        <p:txBody>
          <a:bodyPr lIns="0" tIns="0" rIns="0" bIns="0" rtlCol="0" anchor="t">
            <a:spAutoFit/>
          </a:bodyPr>
          <a:lstStyle/>
          <a:p>
            <a:pPr algn="ctr">
              <a:lnSpc>
                <a:spcPts val="2754"/>
              </a:lnSpc>
            </a:pPr>
            <a:r>
              <a:rPr lang="en-US" sz="1967" spc="590">
                <a:solidFill>
                  <a:srgbClr val="315C1E"/>
                </a:solidFill>
                <a:latin typeface="Montserrat Bold"/>
              </a:rPr>
              <a:t>OUR HOSTS</a:t>
            </a:r>
          </a:p>
        </p:txBody>
      </p:sp>
      <p:sp>
        <p:nvSpPr>
          <p:cNvPr id="11" name="TextBox 11"/>
          <p:cNvSpPr txBox="1"/>
          <p:nvPr/>
        </p:nvSpPr>
        <p:spPr>
          <a:xfrm>
            <a:off x="6399578" y="4174321"/>
            <a:ext cx="10859722" cy="2511552"/>
          </a:xfrm>
          <a:prstGeom prst="rect">
            <a:avLst/>
          </a:prstGeom>
        </p:spPr>
        <p:txBody>
          <a:bodyPr lIns="0" tIns="0" rIns="0" bIns="0" rtlCol="0" anchor="t">
            <a:spAutoFit/>
          </a:bodyPr>
          <a:lstStyle/>
          <a:p>
            <a:pPr>
              <a:lnSpc>
                <a:spcPts val="3318"/>
              </a:lnSpc>
            </a:pPr>
            <a:r>
              <a:rPr lang="en-US" sz="2370">
                <a:solidFill>
                  <a:srgbClr val="000000"/>
                </a:solidFill>
                <a:latin typeface="Montserrat"/>
              </a:rPr>
              <a:t>Hosted by Brad and Melanie Jones who transitioned from urban living to Central Kentucky to realize their dream of a rural lifestyle. </a:t>
            </a:r>
          </a:p>
          <a:p>
            <a:pPr>
              <a:lnSpc>
                <a:spcPts val="3318"/>
              </a:lnSpc>
            </a:pPr>
            <a:endParaRPr lang="en-US" sz="2370">
              <a:solidFill>
                <a:srgbClr val="000000"/>
              </a:solidFill>
              <a:latin typeface="Montserrat"/>
            </a:endParaRPr>
          </a:p>
          <a:p>
            <a:pPr>
              <a:lnSpc>
                <a:spcPts val="3318"/>
              </a:lnSpc>
            </a:pPr>
            <a:r>
              <a:rPr lang="en-US" sz="2370">
                <a:solidFill>
                  <a:srgbClr val="000000"/>
                </a:solidFill>
                <a:latin typeface="Montserrat"/>
              </a:rPr>
              <a:t>The Jones, deeply rooted in the chestnut industry, manage expansive orchards with thousands of chestnut trees and serve as suppliers to others entering the field.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8F8"/>
        </a:solidFill>
        <a:effectLst/>
      </p:bgPr>
    </p:bg>
    <p:spTree>
      <p:nvGrpSpPr>
        <p:cNvPr id="1" name=""/>
        <p:cNvGrpSpPr/>
        <p:nvPr/>
      </p:nvGrpSpPr>
      <p:grpSpPr>
        <a:xfrm>
          <a:off x="0" y="0"/>
          <a:ext cx="0" cy="0"/>
          <a:chOff x="0" y="0"/>
          <a:chExt cx="0" cy="0"/>
        </a:xfrm>
      </p:grpSpPr>
      <p:grpSp>
        <p:nvGrpSpPr>
          <p:cNvPr id="2" name="Group 2"/>
          <p:cNvGrpSpPr/>
          <p:nvPr/>
        </p:nvGrpSpPr>
        <p:grpSpPr>
          <a:xfrm>
            <a:off x="10301122" y="1028700"/>
            <a:ext cx="6958178" cy="2466604"/>
            <a:chOff x="0" y="0"/>
            <a:chExt cx="8970376" cy="3179908"/>
          </a:xfrm>
        </p:grpSpPr>
        <p:sp>
          <p:nvSpPr>
            <p:cNvPr id="3" name="Freeform 3"/>
            <p:cNvSpPr/>
            <p:nvPr/>
          </p:nvSpPr>
          <p:spPr>
            <a:xfrm>
              <a:off x="0" y="0"/>
              <a:ext cx="8970376" cy="3179908"/>
            </a:xfrm>
            <a:custGeom>
              <a:avLst/>
              <a:gdLst/>
              <a:ahLst/>
              <a:cxnLst/>
              <a:rect l="l" t="t" r="r" b="b"/>
              <a:pathLst>
                <a:path w="8970376" h="3179908">
                  <a:moveTo>
                    <a:pt x="8845916" y="3179908"/>
                  </a:moveTo>
                  <a:lnTo>
                    <a:pt x="124460" y="3179908"/>
                  </a:lnTo>
                  <a:cubicBezTo>
                    <a:pt x="55880" y="3179908"/>
                    <a:pt x="0" y="3124028"/>
                    <a:pt x="0" y="3055448"/>
                  </a:cubicBezTo>
                  <a:lnTo>
                    <a:pt x="0" y="124460"/>
                  </a:lnTo>
                  <a:cubicBezTo>
                    <a:pt x="0" y="55880"/>
                    <a:pt x="55880" y="0"/>
                    <a:pt x="124460" y="0"/>
                  </a:cubicBezTo>
                  <a:lnTo>
                    <a:pt x="8845916" y="0"/>
                  </a:lnTo>
                  <a:cubicBezTo>
                    <a:pt x="8914496" y="0"/>
                    <a:pt x="8970376" y="55880"/>
                    <a:pt x="8970376" y="124460"/>
                  </a:cubicBezTo>
                  <a:lnTo>
                    <a:pt x="8970376" y="3055448"/>
                  </a:lnTo>
                  <a:cubicBezTo>
                    <a:pt x="8970376" y="3124028"/>
                    <a:pt x="8914496" y="3179908"/>
                    <a:pt x="8845916" y="3179908"/>
                  </a:cubicBezTo>
                  <a:close/>
                </a:path>
              </a:pathLst>
            </a:custGeom>
            <a:solidFill>
              <a:srgbClr val="315C1E"/>
            </a:solidFill>
          </p:spPr>
          <p:txBody>
            <a:bodyPr/>
            <a:lstStyle/>
            <a:p>
              <a:endParaRPr lang="en-US"/>
            </a:p>
          </p:txBody>
        </p:sp>
      </p:grpSp>
      <p:grpSp>
        <p:nvGrpSpPr>
          <p:cNvPr id="4" name="Group 4"/>
          <p:cNvGrpSpPr/>
          <p:nvPr/>
        </p:nvGrpSpPr>
        <p:grpSpPr>
          <a:xfrm>
            <a:off x="10301122" y="6791696"/>
            <a:ext cx="6958178" cy="2466604"/>
            <a:chOff x="0" y="0"/>
            <a:chExt cx="8970376" cy="3179908"/>
          </a:xfrm>
        </p:grpSpPr>
        <p:sp>
          <p:nvSpPr>
            <p:cNvPr id="5" name="Freeform 5"/>
            <p:cNvSpPr/>
            <p:nvPr/>
          </p:nvSpPr>
          <p:spPr>
            <a:xfrm>
              <a:off x="0" y="0"/>
              <a:ext cx="8970376" cy="3179908"/>
            </a:xfrm>
            <a:custGeom>
              <a:avLst/>
              <a:gdLst/>
              <a:ahLst/>
              <a:cxnLst/>
              <a:rect l="l" t="t" r="r" b="b"/>
              <a:pathLst>
                <a:path w="8970376" h="3179908">
                  <a:moveTo>
                    <a:pt x="8845916" y="3179908"/>
                  </a:moveTo>
                  <a:lnTo>
                    <a:pt x="124460" y="3179908"/>
                  </a:lnTo>
                  <a:cubicBezTo>
                    <a:pt x="55880" y="3179908"/>
                    <a:pt x="0" y="3124028"/>
                    <a:pt x="0" y="3055448"/>
                  </a:cubicBezTo>
                  <a:lnTo>
                    <a:pt x="0" y="124460"/>
                  </a:lnTo>
                  <a:cubicBezTo>
                    <a:pt x="0" y="55880"/>
                    <a:pt x="55880" y="0"/>
                    <a:pt x="124460" y="0"/>
                  </a:cubicBezTo>
                  <a:lnTo>
                    <a:pt x="8845916" y="0"/>
                  </a:lnTo>
                  <a:cubicBezTo>
                    <a:pt x="8914496" y="0"/>
                    <a:pt x="8970376" y="55880"/>
                    <a:pt x="8970376" y="124460"/>
                  </a:cubicBezTo>
                  <a:lnTo>
                    <a:pt x="8970376" y="3055448"/>
                  </a:lnTo>
                  <a:cubicBezTo>
                    <a:pt x="8970376" y="3124028"/>
                    <a:pt x="8914496" y="3179908"/>
                    <a:pt x="8845916" y="3179908"/>
                  </a:cubicBezTo>
                  <a:close/>
                </a:path>
              </a:pathLst>
            </a:custGeom>
            <a:solidFill>
              <a:srgbClr val="315C1E"/>
            </a:solidFill>
          </p:spPr>
          <p:txBody>
            <a:bodyPr/>
            <a:lstStyle/>
            <a:p>
              <a:endParaRPr lang="en-US"/>
            </a:p>
          </p:txBody>
        </p:sp>
      </p:grpSp>
      <p:grpSp>
        <p:nvGrpSpPr>
          <p:cNvPr id="6" name="Group 6"/>
          <p:cNvGrpSpPr/>
          <p:nvPr/>
        </p:nvGrpSpPr>
        <p:grpSpPr>
          <a:xfrm>
            <a:off x="10301122" y="3910198"/>
            <a:ext cx="6958178" cy="2466604"/>
            <a:chOff x="0" y="0"/>
            <a:chExt cx="8970376" cy="3179908"/>
          </a:xfrm>
        </p:grpSpPr>
        <p:sp>
          <p:nvSpPr>
            <p:cNvPr id="7" name="Freeform 7"/>
            <p:cNvSpPr/>
            <p:nvPr/>
          </p:nvSpPr>
          <p:spPr>
            <a:xfrm>
              <a:off x="0" y="0"/>
              <a:ext cx="8970376" cy="3179908"/>
            </a:xfrm>
            <a:custGeom>
              <a:avLst/>
              <a:gdLst/>
              <a:ahLst/>
              <a:cxnLst/>
              <a:rect l="l" t="t" r="r" b="b"/>
              <a:pathLst>
                <a:path w="8970376" h="3179908">
                  <a:moveTo>
                    <a:pt x="8845916" y="3179908"/>
                  </a:moveTo>
                  <a:lnTo>
                    <a:pt x="124460" y="3179908"/>
                  </a:lnTo>
                  <a:cubicBezTo>
                    <a:pt x="55880" y="3179908"/>
                    <a:pt x="0" y="3124028"/>
                    <a:pt x="0" y="3055448"/>
                  </a:cubicBezTo>
                  <a:lnTo>
                    <a:pt x="0" y="124460"/>
                  </a:lnTo>
                  <a:cubicBezTo>
                    <a:pt x="0" y="55880"/>
                    <a:pt x="55880" y="0"/>
                    <a:pt x="124460" y="0"/>
                  </a:cubicBezTo>
                  <a:lnTo>
                    <a:pt x="8845916" y="0"/>
                  </a:lnTo>
                  <a:cubicBezTo>
                    <a:pt x="8914496" y="0"/>
                    <a:pt x="8970376" y="55880"/>
                    <a:pt x="8970376" y="124460"/>
                  </a:cubicBezTo>
                  <a:lnTo>
                    <a:pt x="8970376" y="3055448"/>
                  </a:lnTo>
                  <a:cubicBezTo>
                    <a:pt x="8970376" y="3124028"/>
                    <a:pt x="8914496" y="3179908"/>
                    <a:pt x="8845916" y="3179908"/>
                  </a:cubicBezTo>
                  <a:close/>
                </a:path>
              </a:pathLst>
            </a:custGeom>
            <a:solidFill>
              <a:srgbClr val="315C1E"/>
            </a:solidFill>
          </p:spPr>
          <p:txBody>
            <a:bodyPr/>
            <a:lstStyle/>
            <a:p>
              <a:endParaRPr lang="en-US"/>
            </a:p>
          </p:txBody>
        </p:sp>
      </p:grpSp>
      <p:sp>
        <p:nvSpPr>
          <p:cNvPr id="8" name="TextBox 8"/>
          <p:cNvSpPr txBox="1"/>
          <p:nvPr/>
        </p:nvSpPr>
        <p:spPr>
          <a:xfrm>
            <a:off x="1028700" y="1636308"/>
            <a:ext cx="8115300" cy="860134"/>
          </a:xfrm>
          <a:prstGeom prst="rect">
            <a:avLst/>
          </a:prstGeom>
        </p:spPr>
        <p:txBody>
          <a:bodyPr lIns="0" tIns="0" rIns="0" bIns="0" rtlCol="0" anchor="t">
            <a:spAutoFit/>
          </a:bodyPr>
          <a:lstStyle/>
          <a:p>
            <a:pPr>
              <a:lnSpc>
                <a:spcPts val="6836"/>
              </a:lnSpc>
            </a:pPr>
            <a:r>
              <a:rPr lang="en-US" sz="5341">
                <a:solidFill>
                  <a:srgbClr val="000000"/>
                </a:solidFill>
                <a:latin typeface="Playfair Display Bold"/>
              </a:rPr>
              <a:t>What We Talk About</a:t>
            </a:r>
          </a:p>
        </p:txBody>
      </p:sp>
      <p:sp>
        <p:nvSpPr>
          <p:cNvPr id="9" name="TextBox 9"/>
          <p:cNvSpPr txBox="1"/>
          <p:nvPr/>
        </p:nvSpPr>
        <p:spPr>
          <a:xfrm>
            <a:off x="1028700" y="990600"/>
            <a:ext cx="3144292" cy="331018"/>
          </a:xfrm>
          <a:prstGeom prst="rect">
            <a:avLst/>
          </a:prstGeom>
        </p:spPr>
        <p:txBody>
          <a:bodyPr lIns="0" tIns="0" rIns="0" bIns="0" rtlCol="0" anchor="t">
            <a:spAutoFit/>
          </a:bodyPr>
          <a:lstStyle/>
          <a:p>
            <a:pPr>
              <a:lnSpc>
                <a:spcPts val="2754"/>
              </a:lnSpc>
            </a:pPr>
            <a:r>
              <a:rPr lang="en-US" sz="1967" spc="590">
                <a:solidFill>
                  <a:srgbClr val="315C1E"/>
                </a:solidFill>
                <a:latin typeface="Open Sans Bold"/>
              </a:rPr>
              <a:t>EPISODE THEMES</a:t>
            </a:r>
          </a:p>
        </p:txBody>
      </p:sp>
      <p:sp>
        <p:nvSpPr>
          <p:cNvPr id="10" name="TextBox 10"/>
          <p:cNvSpPr txBox="1"/>
          <p:nvPr/>
        </p:nvSpPr>
        <p:spPr>
          <a:xfrm>
            <a:off x="1095375" y="2539386"/>
            <a:ext cx="8246536" cy="835152"/>
          </a:xfrm>
          <a:prstGeom prst="rect">
            <a:avLst/>
          </a:prstGeom>
        </p:spPr>
        <p:txBody>
          <a:bodyPr lIns="0" tIns="0" rIns="0" bIns="0" rtlCol="0" anchor="t">
            <a:spAutoFit/>
          </a:bodyPr>
          <a:lstStyle/>
          <a:p>
            <a:pPr>
              <a:lnSpc>
                <a:spcPts val="3318"/>
              </a:lnSpc>
            </a:pPr>
            <a:r>
              <a:rPr lang="en-US" sz="2370">
                <a:solidFill>
                  <a:srgbClr val="000000"/>
                </a:solidFill>
                <a:latin typeface="Montserrat"/>
              </a:rPr>
              <a:t>Explore a few of the themes we explore </a:t>
            </a:r>
          </a:p>
          <a:p>
            <a:pPr>
              <a:lnSpc>
                <a:spcPts val="3318"/>
              </a:lnSpc>
            </a:pPr>
            <a:r>
              <a:rPr lang="en-US" sz="2370">
                <a:solidFill>
                  <a:srgbClr val="000000"/>
                </a:solidFill>
                <a:latin typeface="Montserrat"/>
              </a:rPr>
              <a:t>in our episodes</a:t>
            </a:r>
          </a:p>
        </p:txBody>
      </p:sp>
      <p:grpSp>
        <p:nvGrpSpPr>
          <p:cNvPr id="11" name="Group 11"/>
          <p:cNvGrpSpPr/>
          <p:nvPr/>
        </p:nvGrpSpPr>
        <p:grpSpPr>
          <a:xfrm>
            <a:off x="1028700" y="4706405"/>
            <a:ext cx="8115300" cy="4551895"/>
            <a:chOff x="0" y="0"/>
            <a:chExt cx="4002490" cy="2245008"/>
          </a:xfrm>
        </p:grpSpPr>
        <p:sp>
          <p:nvSpPr>
            <p:cNvPr id="12" name="Freeform 12"/>
            <p:cNvSpPr/>
            <p:nvPr/>
          </p:nvSpPr>
          <p:spPr>
            <a:xfrm>
              <a:off x="0" y="0"/>
              <a:ext cx="4002490" cy="2245008"/>
            </a:xfrm>
            <a:custGeom>
              <a:avLst/>
              <a:gdLst/>
              <a:ahLst/>
              <a:cxnLst/>
              <a:rect l="l" t="t" r="r" b="b"/>
              <a:pathLst>
                <a:path w="4002490" h="2245008">
                  <a:moveTo>
                    <a:pt x="0" y="0"/>
                  </a:moveTo>
                  <a:lnTo>
                    <a:pt x="4002490" y="0"/>
                  </a:lnTo>
                  <a:lnTo>
                    <a:pt x="4002490" y="2245008"/>
                  </a:lnTo>
                  <a:lnTo>
                    <a:pt x="0" y="2245008"/>
                  </a:lnTo>
                  <a:close/>
                </a:path>
              </a:pathLst>
            </a:custGeom>
            <a:solidFill>
              <a:srgbClr val="315C1E"/>
            </a:solidFill>
          </p:spPr>
          <p:txBody>
            <a:bodyPr/>
            <a:lstStyle/>
            <a:p>
              <a:endParaRPr lang="en-US"/>
            </a:p>
          </p:txBody>
        </p:sp>
      </p:grpSp>
      <p:sp>
        <p:nvSpPr>
          <p:cNvPr id="13" name="Freeform 13"/>
          <p:cNvSpPr/>
          <p:nvPr/>
        </p:nvSpPr>
        <p:spPr>
          <a:xfrm>
            <a:off x="1028700" y="3736853"/>
            <a:ext cx="8115300" cy="5322121"/>
          </a:xfrm>
          <a:custGeom>
            <a:avLst/>
            <a:gdLst/>
            <a:ahLst/>
            <a:cxnLst/>
            <a:rect l="l" t="t" r="r" b="b"/>
            <a:pathLst>
              <a:path w="8115300" h="5322121">
                <a:moveTo>
                  <a:pt x="0" y="0"/>
                </a:moveTo>
                <a:lnTo>
                  <a:pt x="8115300" y="0"/>
                </a:lnTo>
                <a:lnTo>
                  <a:pt x="8115300" y="5322120"/>
                </a:lnTo>
                <a:lnTo>
                  <a:pt x="0" y="5322120"/>
                </a:lnTo>
                <a:lnTo>
                  <a:pt x="0" y="0"/>
                </a:lnTo>
                <a:close/>
              </a:path>
            </a:pathLst>
          </a:custGeom>
          <a:blipFill>
            <a:blip r:embed="rId2"/>
            <a:stretch>
              <a:fillRect t="-7180" b="-7180"/>
            </a:stretch>
          </a:blipFill>
        </p:spPr>
        <p:txBody>
          <a:bodyPr/>
          <a:lstStyle/>
          <a:p>
            <a:endParaRPr lang="en-US"/>
          </a:p>
        </p:txBody>
      </p:sp>
      <p:sp>
        <p:nvSpPr>
          <p:cNvPr id="14" name="Freeform 14"/>
          <p:cNvSpPr/>
          <p:nvPr/>
        </p:nvSpPr>
        <p:spPr>
          <a:xfrm>
            <a:off x="7496199" y="976203"/>
            <a:ext cx="1199934" cy="104994"/>
          </a:xfrm>
          <a:custGeom>
            <a:avLst/>
            <a:gdLst/>
            <a:ahLst/>
            <a:cxnLst/>
            <a:rect l="l" t="t" r="r" b="b"/>
            <a:pathLst>
              <a:path w="1199934" h="104994">
                <a:moveTo>
                  <a:pt x="0" y="0"/>
                </a:moveTo>
                <a:lnTo>
                  <a:pt x="1199934" y="0"/>
                </a:lnTo>
                <a:lnTo>
                  <a:pt x="1199934" y="104994"/>
                </a:lnTo>
                <a:lnTo>
                  <a:pt x="0" y="104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5" name="Group 15"/>
          <p:cNvGrpSpPr/>
          <p:nvPr/>
        </p:nvGrpSpPr>
        <p:grpSpPr>
          <a:xfrm>
            <a:off x="10698865" y="1404753"/>
            <a:ext cx="6129257" cy="1371599"/>
            <a:chOff x="0" y="0"/>
            <a:chExt cx="8172342" cy="1828799"/>
          </a:xfrm>
        </p:grpSpPr>
        <p:sp>
          <p:nvSpPr>
            <p:cNvPr id="16" name="TextBox 16"/>
            <p:cNvSpPr txBox="1"/>
            <p:nvPr/>
          </p:nvSpPr>
          <p:spPr>
            <a:xfrm>
              <a:off x="0" y="-38100"/>
              <a:ext cx="5798204" cy="885783"/>
            </a:xfrm>
            <a:prstGeom prst="rect">
              <a:avLst/>
            </a:prstGeom>
          </p:spPr>
          <p:txBody>
            <a:bodyPr lIns="0" tIns="0" rIns="0" bIns="0" rtlCol="0" anchor="t">
              <a:spAutoFit/>
            </a:bodyPr>
            <a:lstStyle/>
            <a:p>
              <a:pPr>
                <a:lnSpc>
                  <a:spcPts val="2758"/>
                </a:lnSpc>
              </a:pPr>
              <a:r>
                <a:rPr lang="en-US" sz="1970">
                  <a:solidFill>
                    <a:srgbClr val="FEF8F8"/>
                  </a:solidFill>
                  <a:latin typeface="Montserrat Bold"/>
                </a:rPr>
                <a:t>Trends in chestnut cultivation </a:t>
              </a:r>
            </a:p>
            <a:p>
              <a:pPr>
                <a:lnSpc>
                  <a:spcPts val="2758"/>
                </a:lnSpc>
              </a:pPr>
              <a:r>
                <a:rPr lang="en-US" sz="1970">
                  <a:solidFill>
                    <a:srgbClr val="FEF8F8"/>
                  </a:solidFill>
                  <a:latin typeface="Montserrat Bold"/>
                </a:rPr>
                <a:t>and consumption</a:t>
              </a:r>
            </a:p>
          </p:txBody>
        </p:sp>
        <p:sp>
          <p:nvSpPr>
            <p:cNvPr id="17" name="TextBox 17"/>
            <p:cNvSpPr txBox="1"/>
            <p:nvPr/>
          </p:nvSpPr>
          <p:spPr>
            <a:xfrm>
              <a:off x="44581" y="1028658"/>
              <a:ext cx="8127762" cy="800141"/>
            </a:xfrm>
            <a:prstGeom prst="rect">
              <a:avLst/>
            </a:prstGeom>
          </p:spPr>
          <p:txBody>
            <a:bodyPr lIns="0" tIns="0" rIns="0" bIns="0" rtlCol="0" anchor="t">
              <a:spAutoFit/>
            </a:bodyPr>
            <a:lstStyle/>
            <a:p>
              <a:pPr>
                <a:lnSpc>
                  <a:spcPts val="2530"/>
                </a:lnSpc>
              </a:pPr>
              <a:r>
                <a:rPr lang="en-US" sz="1686">
                  <a:solidFill>
                    <a:srgbClr val="FEF8F8">
                      <a:alpha val="80000"/>
                    </a:srgbClr>
                  </a:solidFill>
                  <a:latin typeface="Montserrat Bold Italics"/>
                </a:rPr>
                <a:t>Discover modern approaches to chestnut </a:t>
              </a:r>
            </a:p>
            <a:p>
              <a:pPr>
                <a:lnSpc>
                  <a:spcPts val="2530"/>
                </a:lnSpc>
              </a:pPr>
              <a:r>
                <a:rPr lang="en-US" sz="1686">
                  <a:solidFill>
                    <a:srgbClr val="FEF8F8">
                      <a:alpha val="80000"/>
                    </a:srgbClr>
                  </a:solidFill>
                  <a:latin typeface="Montserrat Bold Italics"/>
                </a:rPr>
                <a:t>growth and utilization.</a:t>
              </a:r>
            </a:p>
          </p:txBody>
        </p:sp>
      </p:grpSp>
      <p:sp>
        <p:nvSpPr>
          <p:cNvPr id="18" name="TextBox 18"/>
          <p:cNvSpPr txBox="1"/>
          <p:nvPr/>
        </p:nvSpPr>
        <p:spPr>
          <a:xfrm>
            <a:off x="10698865" y="4419600"/>
            <a:ext cx="4348653" cy="673862"/>
          </a:xfrm>
          <a:prstGeom prst="rect">
            <a:avLst/>
          </a:prstGeom>
        </p:spPr>
        <p:txBody>
          <a:bodyPr lIns="0" tIns="0" rIns="0" bIns="0" rtlCol="0" anchor="t">
            <a:spAutoFit/>
          </a:bodyPr>
          <a:lstStyle/>
          <a:p>
            <a:pPr>
              <a:lnSpc>
                <a:spcPts val="2758"/>
              </a:lnSpc>
            </a:pPr>
            <a:r>
              <a:rPr lang="en-US" sz="1970">
                <a:solidFill>
                  <a:srgbClr val="FEF8F8"/>
                </a:solidFill>
                <a:latin typeface="Montserrat Bold"/>
              </a:rPr>
              <a:t>Innovations in agroforestry and sustainability</a:t>
            </a:r>
          </a:p>
        </p:txBody>
      </p:sp>
      <p:sp>
        <p:nvSpPr>
          <p:cNvPr id="19" name="TextBox 19"/>
          <p:cNvSpPr txBox="1"/>
          <p:nvPr/>
        </p:nvSpPr>
        <p:spPr>
          <a:xfrm>
            <a:off x="10732300" y="5217287"/>
            <a:ext cx="6095821" cy="612012"/>
          </a:xfrm>
          <a:prstGeom prst="rect">
            <a:avLst/>
          </a:prstGeom>
        </p:spPr>
        <p:txBody>
          <a:bodyPr lIns="0" tIns="0" rIns="0" bIns="0" rtlCol="0" anchor="t">
            <a:spAutoFit/>
          </a:bodyPr>
          <a:lstStyle/>
          <a:p>
            <a:pPr>
              <a:lnSpc>
                <a:spcPts val="2530"/>
              </a:lnSpc>
            </a:pPr>
            <a:r>
              <a:rPr lang="en-US" sz="1686">
                <a:solidFill>
                  <a:srgbClr val="FEF8F8">
                    <a:alpha val="80000"/>
                  </a:srgbClr>
                </a:solidFill>
                <a:latin typeface="Montserrat Bold Italics"/>
              </a:rPr>
              <a:t>Sustainable practices reshaping chestnut </a:t>
            </a:r>
          </a:p>
          <a:p>
            <a:pPr>
              <a:lnSpc>
                <a:spcPts val="2530"/>
              </a:lnSpc>
            </a:pPr>
            <a:r>
              <a:rPr lang="en-US" sz="1686">
                <a:solidFill>
                  <a:srgbClr val="FEF8F8">
                    <a:alpha val="80000"/>
                  </a:srgbClr>
                </a:solidFill>
                <a:latin typeface="Montserrat Bold Italics"/>
              </a:rPr>
              <a:t>farming and land management.</a:t>
            </a:r>
          </a:p>
        </p:txBody>
      </p:sp>
      <p:sp>
        <p:nvSpPr>
          <p:cNvPr id="20" name="TextBox 20"/>
          <p:cNvSpPr txBox="1"/>
          <p:nvPr/>
        </p:nvSpPr>
        <p:spPr>
          <a:xfrm>
            <a:off x="10732300" y="7300727"/>
            <a:ext cx="5004835" cy="673862"/>
          </a:xfrm>
          <a:prstGeom prst="rect">
            <a:avLst/>
          </a:prstGeom>
        </p:spPr>
        <p:txBody>
          <a:bodyPr lIns="0" tIns="0" rIns="0" bIns="0" rtlCol="0" anchor="t">
            <a:spAutoFit/>
          </a:bodyPr>
          <a:lstStyle/>
          <a:p>
            <a:pPr>
              <a:lnSpc>
                <a:spcPts val="2758"/>
              </a:lnSpc>
            </a:pPr>
            <a:r>
              <a:rPr lang="en-US" sz="1970">
                <a:solidFill>
                  <a:srgbClr val="FEF8F8"/>
                </a:solidFill>
                <a:latin typeface="Montserrat Bold"/>
              </a:rPr>
              <a:t>Expert advice and tips for aspiring chestnut enthusiasts</a:t>
            </a:r>
          </a:p>
        </p:txBody>
      </p:sp>
      <p:sp>
        <p:nvSpPr>
          <p:cNvPr id="21" name="TextBox 21"/>
          <p:cNvSpPr txBox="1"/>
          <p:nvPr/>
        </p:nvSpPr>
        <p:spPr>
          <a:xfrm>
            <a:off x="10765736" y="8098414"/>
            <a:ext cx="6095821" cy="612012"/>
          </a:xfrm>
          <a:prstGeom prst="rect">
            <a:avLst/>
          </a:prstGeom>
        </p:spPr>
        <p:txBody>
          <a:bodyPr lIns="0" tIns="0" rIns="0" bIns="0" rtlCol="0" anchor="t">
            <a:spAutoFit/>
          </a:bodyPr>
          <a:lstStyle/>
          <a:p>
            <a:pPr>
              <a:lnSpc>
                <a:spcPts val="2530"/>
              </a:lnSpc>
            </a:pPr>
            <a:r>
              <a:rPr lang="en-US" sz="1686">
                <a:solidFill>
                  <a:srgbClr val="FEF8F8">
                    <a:alpha val="80000"/>
                  </a:srgbClr>
                </a:solidFill>
                <a:latin typeface="Montserrat Bold Italics"/>
              </a:rPr>
              <a:t>Valuable advice for those passionate about cultivating and enjoying chestnuts.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8F8"/>
        </a:solidFill>
        <a:effectLst/>
      </p:bgPr>
    </p:bg>
    <p:spTree>
      <p:nvGrpSpPr>
        <p:cNvPr id="1" name=""/>
        <p:cNvGrpSpPr/>
        <p:nvPr/>
      </p:nvGrpSpPr>
      <p:grpSpPr>
        <a:xfrm>
          <a:off x="0" y="0"/>
          <a:ext cx="0" cy="0"/>
          <a:chOff x="0" y="0"/>
          <a:chExt cx="0" cy="0"/>
        </a:xfrm>
      </p:grpSpPr>
      <p:grpSp>
        <p:nvGrpSpPr>
          <p:cNvPr id="2" name="Group 2"/>
          <p:cNvGrpSpPr/>
          <p:nvPr/>
        </p:nvGrpSpPr>
        <p:grpSpPr>
          <a:xfrm>
            <a:off x="13189875" y="3510793"/>
            <a:ext cx="2697591" cy="1217680"/>
            <a:chOff x="0" y="0"/>
            <a:chExt cx="3079717" cy="1390170"/>
          </a:xfrm>
        </p:grpSpPr>
        <p:sp>
          <p:nvSpPr>
            <p:cNvPr id="3" name="Freeform 3"/>
            <p:cNvSpPr/>
            <p:nvPr/>
          </p:nvSpPr>
          <p:spPr>
            <a:xfrm>
              <a:off x="0" y="0"/>
              <a:ext cx="3079717" cy="1390170"/>
            </a:xfrm>
            <a:custGeom>
              <a:avLst/>
              <a:gdLst/>
              <a:ahLst/>
              <a:cxnLst/>
              <a:rect l="l" t="t" r="r" b="b"/>
              <a:pathLst>
                <a:path w="3079717" h="1390170">
                  <a:moveTo>
                    <a:pt x="2955257" y="1390170"/>
                  </a:moveTo>
                  <a:lnTo>
                    <a:pt x="124460" y="1390170"/>
                  </a:lnTo>
                  <a:cubicBezTo>
                    <a:pt x="55880" y="1390170"/>
                    <a:pt x="0" y="1334290"/>
                    <a:pt x="0" y="1265709"/>
                  </a:cubicBezTo>
                  <a:lnTo>
                    <a:pt x="0" y="124460"/>
                  </a:lnTo>
                  <a:cubicBezTo>
                    <a:pt x="0" y="55880"/>
                    <a:pt x="55880" y="0"/>
                    <a:pt x="124460" y="0"/>
                  </a:cubicBezTo>
                  <a:lnTo>
                    <a:pt x="2955257" y="0"/>
                  </a:lnTo>
                  <a:cubicBezTo>
                    <a:pt x="3023837" y="0"/>
                    <a:pt x="3079717" y="55880"/>
                    <a:pt x="3079717" y="124460"/>
                  </a:cubicBezTo>
                  <a:lnTo>
                    <a:pt x="3079717" y="1265710"/>
                  </a:lnTo>
                  <a:cubicBezTo>
                    <a:pt x="3079717" y="1334290"/>
                    <a:pt x="3023837" y="1390170"/>
                    <a:pt x="2955257" y="1390170"/>
                  </a:cubicBezTo>
                  <a:close/>
                </a:path>
              </a:pathLst>
            </a:custGeom>
            <a:solidFill>
              <a:srgbClr val="FEF8F8"/>
            </a:solidFill>
          </p:spPr>
          <p:txBody>
            <a:bodyPr/>
            <a:lstStyle/>
            <a:p>
              <a:endParaRPr lang="en-US"/>
            </a:p>
          </p:txBody>
        </p:sp>
      </p:grpSp>
      <p:sp>
        <p:nvSpPr>
          <p:cNvPr id="4" name="Freeform 4"/>
          <p:cNvSpPr/>
          <p:nvPr/>
        </p:nvSpPr>
        <p:spPr>
          <a:xfrm>
            <a:off x="1028700" y="5097712"/>
            <a:ext cx="16230600" cy="4355397"/>
          </a:xfrm>
          <a:custGeom>
            <a:avLst/>
            <a:gdLst/>
            <a:ahLst/>
            <a:cxnLst/>
            <a:rect l="l" t="t" r="r" b="b"/>
            <a:pathLst>
              <a:path w="16230600" h="4355397">
                <a:moveTo>
                  <a:pt x="0" y="0"/>
                </a:moveTo>
                <a:lnTo>
                  <a:pt x="16230600" y="0"/>
                </a:lnTo>
                <a:lnTo>
                  <a:pt x="16230600" y="4355397"/>
                </a:lnTo>
                <a:lnTo>
                  <a:pt x="0" y="4355397"/>
                </a:lnTo>
                <a:lnTo>
                  <a:pt x="0" y="0"/>
                </a:lnTo>
                <a:close/>
              </a:path>
            </a:pathLst>
          </a:custGeom>
          <a:blipFill>
            <a:blip r:embed="rId2"/>
            <a:stretch>
              <a:fillRect t="-43163" b="-43163"/>
            </a:stretch>
          </a:blipFill>
        </p:spPr>
        <p:txBody>
          <a:bodyPr/>
          <a:lstStyle/>
          <a:p>
            <a:endParaRPr lang="en-US"/>
          </a:p>
        </p:txBody>
      </p:sp>
      <p:sp>
        <p:nvSpPr>
          <p:cNvPr id="5" name="Freeform 5"/>
          <p:cNvSpPr/>
          <p:nvPr/>
        </p:nvSpPr>
        <p:spPr>
          <a:xfrm flipH="1">
            <a:off x="15887466" y="0"/>
            <a:ext cx="2400534" cy="2147387"/>
          </a:xfrm>
          <a:custGeom>
            <a:avLst/>
            <a:gdLst/>
            <a:ahLst/>
            <a:cxnLst/>
            <a:rect l="l" t="t" r="r" b="b"/>
            <a:pathLst>
              <a:path w="2400534" h="2147387">
                <a:moveTo>
                  <a:pt x="2400534" y="0"/>
                </a:moveTo>
                <a:lnTo>
                  <a:pt x="0" y="0"/>
                </a:lnTo>
                <a:lnTo>
                  <a:pt x="0" y="2147387"/>
                </a:lnTo>
                <a:lnTo>
                  <a:pt x="2400534" y="2147387"/>
                </a:lnTo>
                <a:lnTo>
                  <a:pt x="240053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1132224" y="2964500"/>
            <a:ext cx="1741714" cy="152400"/>
          </a:xfrm>
          <a:custGeom>
            <a:avLst/>
            <a:gdLst/>
            <a:ahLst/>
            <a:cxnLst/>
            <a:rect l="l" t="t" r="r" b="b"/>
            <a:pathLst>
              <a:path w="1741714" h="152400">
                <a:moveTo>
                  <a:pt x="0" y="0"/>
                </a:moveTo>
                <a:lnTo>
                  <a:pt x="1741714" y="0"/>
                </a:lnTo>
                <a:lnTo>
                  <a:pt x="1741714" y="152400"/>
                </a:lnTo>
                <a:lnTo>
                  <a:pt x="0" y="1524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15887799" y="2859506"/>
            <a:ext cx="1199934" cy="104994"/>
          </a:xfrm>
          <a:custGeom>
            <a:avLst/>
            <a:gdLst/>
            <a:ahLst/>
            <a:cxnLst/>
            <a:rect l="l" t="t" r="r" b="b"/>
            <a:pathLst>
              <a:path w="1199934" h="104994">
                <a:moveTo>
                  <a:pt x="0" y="0"/>
                </a:moveTo>
                <a:lnTo>
                  <a:pt x="1199934" y="0"/>
                </a:lnTo>
                <a:lnTo>
                  <a:pt x="1199934" y="104994"/>
                </a:lnTo>
                <a:lnTo>
                  <a:pt x="0" y="1049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0" y="0"/>
            <a:ext cx="2400534" cy="2147387"/>
          </a:xfrm>
          <a:custGeom>
            <a:avLst/>
            <a:gdLst/>
            <a:ahLst/>
            <a:cxnLst/>
            <a:rect l="l" t="t" r="r" b="b"/>
            <a:pathLst>
              <a:path w="2400534" h="2147387">
                <a:moveTo>
                  <a:pt x="0" y="0"/>
                </a:moveTo>
                <a:lnTo>
                  <a:pt x="2400534" y="0"/>
                </a:lnTo>
                <a:lnTo>
                  <a:pt x="2400534" y="2147387"/>
                </a:lnTo>
                <a:lnTo>
                  <a:pt x="0" y="21473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a:off x="2958104" y="3739997"/>
            <a:ext cx="2224395" cy="667695"/>
          </a:xfrm>
          <a:custGeom>
            <a:avLst/>
            <a:gdLst/>
            <a:ahLst/>
            <a:cxnLst/>
            <a:rect l="l" t="t" r="r" b="b"/>
            <a:pathLst>
              <a:path w="2224395" h="667695">
                <a:moveTo>
                  <a:pt x="0" y="0"/>
                </a:moveTo>
                <a:lnTo>
                  <a:pt x="2224395" y="0"/>
                </a:lnTo>
                <a:lnTo>
                  <a:pt x="2224395" y="667695"/>
                </a:lnTo>
                <a:lnTo>
                  <a:pt x="0" y="667695"/>
                </a:lnTo>
                <a:lnTo>
                  <a:pt x="0" y="0"/>
                </a:lnTo>
                <a:close/>
              </a:path>
            </a:pathLst>
          </a:custGeom>
          <a:blipFill>
            <a:blip r:embed="rId7"/>
            <a:stretch>
              <a:fillRect/>
            </a:stretch>
          </a:blipFill>
        </p:spPr>
        <p:txBody>
          <a:bodyPr/>
          <a:lstStyle/>
          <a:p>
            <a:endParaRPr lang="en-US"/>
          </a:p>
        </p:txBody>
      </p:sp>
      <p:sp>
        <p:nvSpPr>
          <p:cNvPr id="10" name="Freeform 10"/>
          <p:cNvSpPr/>
          <p:nvPr/>
        </p:nvSpPr>
        <p:spPr>
          <a:xfrm>
            <a:off x="6787479" y="3793193"/>
            <a:ext cx="2058270" cy="652879"/>
          </a:xfrm>
          <a:custGeom>
            <a:avLst/>
            <a:gdLst/>
            <a:ahLst/>
            <a:cxnLst/>
            <a:rect l="l" t="t" r="r" b="b"/>
            <a:pathLst>
              <a:path w="2058270" h="652879">
                <a:moveTo>
                  <a:pt x="0" y="0"/>
                </a:moveTo>
                <a:lnTo>
                  <a:pt x="2058271" y="0"/>
                </a:lnTo>
                <a:lnTo>
                  <a:pt x="2058271" y="652879"/>
                </a:lnTo>
                <a:lnTo>
                  <a:pt x="0" y="652879"/>
                </a:lnTo>
                <a:lnTo>
                  <a:pt x="0" y="0"/>
                </a:lnTo>
                <a:close/>
              </a:path>
            </a:pathLst>
          </a:custGeom>
          <a:blipFill>
            <a:blip r:embed="rId8"/>
            <a:stretch>
              <a:fillRect l="-1160" r="-1160"/>
            </a:stretch>
          </a:blipFill>
        </p:spPr>
        <p:txBody>
          <a:bodyPr/>
          <a:lstStyle/>
          <a:p>
            <a:endParaRPr lang="en-US"/>
          </a:p>
        </p:txBody>
      </p:sp>
      <p:sp>
        <p:nvSpPr>
          <p:cNvPr id="11" name="Freeform 11"/>
          <p:cNvSpPr/>
          <p:nvPr/>
        </p:nvSpPr>
        <p:spPr>
          <a:xfrm>
            <a:off x="10121540" y="3709108"/>
            <a:ext cx="2553263" cy="821049"/>
          </a:xfrm>
          <a:custGeom>
            <a:avLst/>
            <a:gdLst/>
            <a:ahLst/>
            <a:cxnLst/>
            <a:rect l="l" t="t" r="r" b="b"/>
            <a:pathLst>
              <a:path w="2553263" h="821049">
                <a:moveTo>
                  <a:pt x="0" y="0"/>
                </a:moveTo>
                <a:lnTo>
                  <a:pt x="2553263" y="0"/>
                </a:lnTo>
                <a:lnTo>
                  <a:pt x="2553263" y="821049"/>
                </a:lnTo>
                <a:lnTo>
                  <a:pt x="0" y="821049"/>
                </a:lnTo>
                <a:lnTo>
                  <a:pt x="0" y="0"/>
                </a:lnTo>
                <a:close/>
              </a:path>
            </a:pathLst>
          </a:custGeom>
          <a:blipFill>
            <a:blip r:embed="rId9"/>
            <a:stretch>
              <a:fillRect/>
            </a:stretch>
          </a:blipFill>
        </p:spPr>
        <p:txBody>
          <a:bodyPr/>
          <a:lstStyle/>
          <a:p>
            <a:endParaRPr lang="en-US"/>
          </a:p>
        </p:txBody>
      </p:sp>
      <p:sp>
        <p:nvSpPr>
          <p:cNvPr id="12" name="Freeform 12"/>
          <p:cNvSpPr/>
          <p:nvPr/>
        </p:nvSpPr>
        <p:spPr>
          <a:xfrm>
            <a:off x="13261042" y="3754813"/>
            <a:ext cx="2626757" cy="638064"/>
          </a:xfrm>
          <a:custGeom>
            <a:avLst/>
            <a:gdLst/>
            <a:ahLst/>
            <a:cxnLst/>
            <a:rect l="l" t="t" r="r" b="b"/>
            <a:pathLst>
              <a:path w="2626757" h="638064">
                <a:moveTo>
                  <a:pt x="0" y="0"/>
                </a:moveTo>
                <a:lnTo>
                  <a:pt x="2626757" y="0"/>
                </a:lnTo>
                <a:lnTo>
                  <a:pt x="2626757" y="638064"/>
                </a:lnTo>
                <a:lnTo>
                  <a:pt x="0" y="638064"/>
                </a:lnTo>
                <a:lnTo>
                  <a:pt x="0" y="0"/>
                </a:lnTo>
                <a:close/>
              </a:path>
            </a:pathLst>
          </a:custGeom>
          <a:blipFill>
            <a:blip r:embed="rId10"/>
            <a:stretch>
              <a:fillRect t="-50506" b="-50506"/>
            </a:stretch>
          </a:blipFill>
        </p:spPr>
        <p:txBody>
          <a:bodyPr/>
          <a:lstStyle/>
          <a:p>
            <a:endParaRPr lang="en-US"/>
          </a:p>
        </p:txBody>
      </p:sp>
      <p:sp>
        <p:nvSpPr>
          <p:cNvPr id="13" name="TextBox 13"/>
          <p:cNvSpPr txBox="1"/>
          <p:nvPr/>
        </p:nvSpPr>
        <p:spPr>
          <a:xfrm>
            <a:off x="1766213" y="1605153"/>
            <a:ext cx="14755575" cy="1616084"/>
          </a:xfrm>
          <a:prstGeom prst="rect">
            <a:avLst/>
          </a:prstGeom>
        </p:spPr>
        <p:txBody>
          <a:bodyPr lIns="0" tIns="0" rIns="0" bIns="0" rtlCol="0" anchor="t">
            <a:spAutoFit/>
          </a:bodyPr>
          <a:lstStyle/>
          <a:p>
            <a:pPr algn="ctr">
              <a:lnSpc>
                <a:spcPts val="6409"/>
              </a:lnSpc>
            </a:pPr>
            <a:r>
              <a:rPr lang="en-US" sz="5341">
                <a:solidFill>
                  <a:srgbClr val="000000"/>
                </a:solidFill>
                <a:latin typeface="Playfair Display Bold"/>
              </a:rPr>
              <a:t>The Branching Out podcast is available on over 13 streaming platforms, including: </a:t>
            </a:r>
          </a:p>
        </p:txBody>
      </p:sp>
      <p:sp>
        <p:nvSpPr>
          <p:cNvPr id="14" name="TextBox 14"/>
          <p:cNvSpPr txBox="1"/>
          <p:nvPr/>
        </p:nvSpPr>
        <p:spPr>
          <a:xfrm>
            <a:off x="7492901" y="795791"/>
            <a:ext cx="3704630" cy="331018"/>
          </a:xfrm>
          <a:prstGeom prst="rect">
            <a:avLst/>
          </a:prstGeom>
        </p:spPr>
        <p:txBody>
          <a:bodyPr lIns="0" tIns="0" rIns="0" bIns="0" rtlCol="0" anchor="t">
            <a:spAutoFit/>
          </a:bodyPr>
          <a:lstStyle/>
          <a:p>
            <a:pPr algn="ctr">
              <a:lnSpc>
                <a:spcPts val="2754"/>
              </a:lnSpc>
            </a:pPr>
            <a:r>
              <a:rPr lang="en-US" sz="1967" spc="590">
                <a:solidFill>
                  <a:srgbClr val="315C1E"/>
                </a:solidFill>
                <a:latin typeface="Montserrat Bold"/>
              </a:rPr>
              <a:t>WHERE TO  LISTEN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8F8"/>
        </a:solidFill>
        <a:effectLst/>
      </p:bgPr>
    </p:bg>
    <p:spTree>
      <p:nvGrpSpPr>
        <p:cNvPr id="1" name=""/>
        <p:cNvGrpSpPr/>
        <p:nvPr/>
      </p:nvGrpSpPr>
      <p:grpSpPr>
        <a:xfrm>
          <a:off x="0" y="0"/>
          <a:ext cx="0" cy="0"/>
          <a:chOff x="0" y="0"/>
          <a:chExt cx="0" cy="0"/>
        </a:xfrm>
      </p:grpSpPr>
      <p:sp>
        <p:nvSpPr>
          <p:cNvPr id="2" name="Freeform 2"/>
          <p:cNvSpPr/>
          <p:nvPr/>
        </p:nvSpPr>
        <p:spPr>
          <a:xfrm>
            <a:off x="1028700" y="2946263"/>
            <a:ext cx="6896346" cy="6312037"/>
          </a:xfrm>
          <a:custGeom>
            <a:avLst/>
            <a:gdLst/>
            <a:ahLst/>
            <a:cxnLst/>
            <a:rect l="l" t="t" r="r" b="b"/>
            <a:pathLst>
              <a:path w="6896346" h="6312037">
                <a:moveTo>
                  <a:pt x="0" y="0"/>
                </a:moveTo>
                <a:lnTo>
                  <a:pt x="6896346" y="0"/>
                </a:lnTo>
                <a:lnTo>
                  <a:pt x="6896346" y="6312037"/>
                </a:lnTo>
                <a:lnTo>
                  <a:pt x="0" y="6312037"/>
                </a:lnTo>
                <a:lnTo>
                  <a:pt x="0" y="0"/>
                </a:lnTo>
                <a:close/>
              </a:path>
            </a:pathLst>
          </a:custGeom>
          <a:blipFill>
            <a:blip r:embed="rId2"/>
            <a:stretch>
              <a:fillRect l="-18688" r="-18688"/>
            </a:stretch>
          </a:blipFill>
        </p:spPr>
        <p:txBody>
          <a:bodyPr/>
          <a:lstStyle/>
          <a:p>
            <a:endParaRPr lang="en-US"/>
          </a:p>
        </p:txBody>
      </p:sp>
      <p:sp>
        <p:nvSpPr>
          <p:cNvPr id="3" name="Freeform 3"/>
          <p:cNvSpPr/>
          <p:nvPr/>
        </p:nvSpPr>
        <p:spPr>
          <a:xfrm flipH="1">
            <a:off x="16078517" y="0"/>
            <a:ext cx="2209483" cy="1976483"/>
          </a:xfrm>
          <a:custGeom>
            <a:avLst/>
            <a:gdLst/>
            <a:ahLst/>
            <a:cxnLst/>
            <a:rect l="l" t="t" r="r" b="b"/>
            <a:pathLst>
              <a:path w="2209483" h="1976483">
                <a:moveTo>
                  <a:pt x="2209483" y="0"/>
                </a:moveTo>
                <a:lnTo>
                  <a:pt x="0" y="0"/>
                </a:lnTo>
                <a:lnTo>
                  <a:pt x="0" y="1976483"/>
                </a:lnTo>
                <a:lnTo>
                  <a:pt x="2209483" y="1976483"/>
                </a:lnTo>
                <a:lnTo>
                  <a:pt x="220948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flipH="1" flipV="1">
            <a:off x="16078517" y="8310517"/>
            <a:ext cx="2209483" cy="1976483"/>
          </a:xfrm>
          <a:custGeom>
            <a:avLst/>
            <a:gdLst/>
            <a:ahLst/>
            <a:cxnLst/>
            <a:rect l="l" t="t" r="r" b="b"/>
            <a:pathLst>
              <a:path w="2209483" h="1976483">
                <a:moveTo>
                  <a:pt x="2209483" y="1976483"/>
                </a:moveTo>
                <a:lnTo>
                  <a:pt x="0" y="1976483"/>
                </a:lnTo>
                <a:lnTo>
                  <a:pt x="0" y="0"/>
                </a:lnTo>
                <a:lnTo>
                  <a:pt x="2209483" y="0"/>
                </a:lnTo>
                <a:lnTo>
                  <a:pt x="2209483" y="197648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2260864" y="1770053"/>
            <a:ext cx="1741714" cy="152400"/>
          </a:xfrm>
          <a:custGeom>
            <a:avLst/>
            <a:gdLst/>
            <a:ahLst/>
            <a:cxnLst/>
            <a:rect l="l" t="t" r="r" b="b"/>
            <a:pathLst>
              <a:path w="1741714" h="152400">
                <a:moveTo>
                  <a:pt x="0" y="0"/>
                </a:moveTo>
                <a:lnTo>
                  <a:pt x="1741714" y="0"/>
                </a:lnTo>
                <a:lnTo>
                  <a:pt x="1741714" y="152400"/>
                </a:lnTo>
                <a:lnTo>
                  <a:pt x="0" y="1524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13666608" y="8660021"/>
            <a:ext cx="1741714" cy="152400"/>
          </a:xfrm>
          <a:custGeom>
            <a:avLst/>
            <a:gdLst/>
            <a:ahLst/>
            <a:cxnLst/>
            <a:rect l="l" t="t" r="r" b="b"/>
            <a:pathLst>
              <a:path w="1741714" h="152400">
                <a:moveTo>
                  <a:pt x="0" y="0"/>
                </a:moveTo>
                <a:lnTo>
                  <a:pt x="1741715" y="0"/>
                </a:lnTo>
                <a:lnTo>
                  <a:pt x="1741715" y="152400"/>
                </a:lnTo>
                <a:lnTo>
                  <a:pt x="0" y="1524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16583291" y="5616476"/>
            <a:ext cx="1199934" cy="104994"/>
          </a:xfrm>
          <a:custGeom>
            <a:avLst/>
            <a:gdLst/>
            <a:ahLst/>
            <a:cxnLst/>
            <a:rect l="l" t="t" r="r" b="b"/>
            <a:pathLst>
              <a:path w="1199934" h="104994">
                <a:moveTo>
                  <a:pt x="0" y="0"/>
                </a:moveTo>
                <a:lnTo>
                  <a:pt x="1199934" y="0"/>
                </a:lnTo>
                <a:lnTo>
                  <a:pt x="1199934" y="104994"/>
                </a:lnTo>
                <a:lnTo>
                  <a:pt x="0" y="1049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TextBox 8"/>
          <p:cNvSpPr txBox="1"/>
          <p:nvPr/>
        </p:nvSpPr>
        <p:spPr>
          <a:xfrm>
            <a:off x="1028700" y="1511365"/>
            <a:ext cx="8858392" cy="812805"/>
          </a:xfrm>
          <a:prstGeom prst="rect">
            <a:avLst/>
          </a:prstGeom>
        </p:spPr>
        <p:txBody>
          <a:bodyPr lIns="0" tIns="0" rIns="0" bIns="0" rtlCol="0" anchor="t">
            <a:spAutoFit/>
          </a:bodyPr>
          <a:lstStyle/>
          <a:p>
            <a:pPr>
              <a:lnSpc>
                <a:spcPts val="6409"/>
              </a:lnSpc>
            </a:pPr>
            <a:r>
              <a:rPr lang="en-US" sz="5341">
                <a:solidFill>
                  <a:srgbClr val="000000"/>
                </a:solidFill>
                <a:latin typeface="Playfair Display Bold"/>
              </a:rPr>
              <a:t>Branching Out on Youtube</a:t>
            </a:r>
          </a:p>
        </p:txBody>
      </p:sp>
      <p:sp>
        <p:nvSpPr>
          <p:cNvPr id="9" name="TextBox 9"/>
          <p:cNvSpPr txBox="1"/>
          <p:nvPr/>
        </p:nvSpPr>
        <p:spPr>
          <a:xfrm>
            <a:off x="1028700" y="990600"/>
            <a:ext cx="3309491" cy="331018"/>
          </a:xfrm>
          <a:prstGeom prst="rect">
            <a:avLst/>
          </a:prstGeom>
        </p:spPr>
        <p:txBody>
          <a:bodyPr lIns="0" tIns="0" rIns="0" bIns="0" rtlCol="0" anchor="t">
            <a:spAutoFit/>
          </a:bodyPr>
          <a:lstStyle/>
          <a:p>
            <a:pPr>
              <a:lnSpc>
                <a:spcPts val="2754"/>
              </a:lnSpc>
            </a:pPr>
            <a:r>
              <a:rPr lang="en-US" sz="1967" spc="590">
                <a:solidFill>
                  <a:srgbClr val="315C1E"/>
                </a:solidFill>
                <a:latin typeface="Open Sans Bold"/>
              </a:rPr>
              <a:t>WHERE TO WATCH</a:t>
            </a:r>
          </a:p>
        </p:txBody>
      </p:sp>
      <p:sp>
        <p:nvSpPr>
          <p:cNvPr id="10" name="TextBox 10"/>
          <p:cNvSpPr txBox="1"/>
          <p:nvPr/>
        </p:nvSpPr>
        <p:spPr>
          <a:xfrm>
            <a:off x="9144000" y="2870063"/>
            <a:ext cx="6687903" cy="2671953"/>
          </a:xfrm>
          <a:prstGeom prst="rect">
            <a:avLst/>
          </a:prstGeom>
        </p:spPr>
        <p:txBody>
          <a:bodyPr lIns="0" tIns="0" rIns="0" bIns="0" rtlCol="0" anchor="t">
            <a:spAutoFit/>
          </a:bodyPr>
          <a:lstStyle/>
          <a:p>
            <a:pPr>
              <a:lnSpc>
                <a:spcPts val="3555"/>
              </a:lnSpc>
            </a:pPr>
            <a:r>
              <a:rPr lang="en-US" sz="2370">
                <a:solidFill>
                  <a:srgbClr val="000000">
                    <a:alpha val="80000"/>
                  </a:srgbClr>
                </a:solidFill>
                <a:latin typeface="Montserrat"/>
              </a:rPr>
              <a:t>Discover exclusive interviews on the Branching Out Youtube channel. Dive deeper into the captivating chestnut industry with our month interview series featuring insights from industry experts, growers, researchers, and more.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8F8"/>
        </a:solidFill>
        <a:effectLst/>
      </p:bgPr>
    </p:bg>
    <p:spTree>
      <p:nvGrpSpPr>
        <p:cNvPr id="1" name=""/>
        <p:cNvGrpSpPr/>
        <p:nvPr/>
      </p:nvGrpSpPr>
      <p:grpSpPr>
        <a:xfrm>
          <a:off x="0" y="0"/>
          <a:ext cx="0" cy="0"/>
          <a:chOff x="0" y="0"/>
          <a:chExt cx="0" cy="0"/>
        </a:xfrm>
      </p:grpSpPr>
      <p:sp>
        <p:nvSpPr>
          <p:cNvPr id="2" name="TextBox 2"/>
          <p:cNvSpPr txBox="1"/>
          <p:nvPr/>
        </p:nvSpPr>
        <p:spPr>
          <a:xfrm>
            <a:off x="1006871" y="990600"/>
            <a:ext cx="16230600" cy="323215"/>
          </a:xfrm>
          <a:prstGeom prst="rect">
            <a:avLst/>
          </a:prstGeom>
        </p:spPr>
        <p:txBody>
          <a:bodyPr lIns="0" tIns="0" rIns="0" bIns="0" rtlCol="0" anchor="t">
            <a:spAutoFit/>
          </a:bodyPr>
          <a:lstStyle/>
          <a:p>
            <a:pPr>
              <a:lnSpc>
                <a:spcPts val="2659"/>
              </a:lnSpc>
              <a:spcBef>
                <a:spcPct val="0"/>
              </a:spcBef>
            </a:pPr>
            <a:r>
              <a:rPr lang="en-US" sz="1899" spc="431">
                <a:solidFill>
                  <a:srgbClr val="315C1E"/>
                </a:solidFill>
                <a:latin typeface="Montserrat Bold"/>
              </a:rPr>
              <a:t>OUR NUMBERS</a:t>
            </a:r>
          </a:p>
        </p:txBody>
      </p:sp>
      <p:grpSp>
        <p:nvGrpSpPr>
          <p:cNvPr id="3" name="Group 3"/>
          <p:cNvGrpSpPr/>
          <p:nvPr/>
        </p:nvGrpSpPr>
        <p:grpSpPr>
          <a:xfrm>
            <a:off x="10075867" y="1402038"/>
            <a:ext cx="6809806" cy="4463547"/>
            <a:chOff x="0" y="0"/>
            <a:chExt cx="3358616" cy="2201434"/>
          </a:xfrm>
        </p:grpSpPr>
        <p:sp>
          <p:nvSpPr>
            <p:cNvPr id="4" name="Freeform 4"/>
            <p:cNvSpPr/>
            <p:nvPr/>
          </p:nvSpPr>
          <p:spPr>
            <a:xfrm>
              <a:off x="0" y="0"/>
              <a:ext cx="3358616" cy="2201434"/>
            </a:xfrm>
            <a:custGeom>
              <a:avLst/>
              <a:gdLst/>
              <a:ahLst/>
              <a:cxnLst/>
              <a:rect l="l" t="t" r="r" b="b"/>
              <a:pathLst>
                <a:path w="3358616" h="2201434">
                  <a:moveTo>
                    <a:pt x="0" y="0"/>
                  </a:moveTo>
                  <a:lnTo>
                    <a:pt x="3358616" y="0"/>
                  </a:lnTo>
                  <a:lnTo>
                    <a:pt x="3358616" y="2201434"/>
                  </a:lnTo>
                  <a:lnTo>
                    <a:pt x="0" y="2201434"/>
                  </a:lnTo>
                  <a:close/>
                </a:path>
              </a:pathLst>
            </a:custGeom>
            <a:solidFill>
              <a:srgbClr val="315C1E"/>
            </a:solidFill>
          </p:spPr>
          <p:txBody>
            <a:bodyPr/>
            <a:lstStyle/>
            <a:p>
              <a:endParaRPr lang="en-US"/>
            </a:p>
          </p:txBody>
        </p:sp>
      </p:grpSp>
      <p:grpSp>
        <p:nvGrpSpPr>
          <p:cNvPr id="5" name="Group 5"/>
          <p:cNvGrpSpPr/>
          <p:nvPr/>
        </p:nvGrpSpPr>
        <p:grpSpPr>
          <a:xfrm>
            <a:off x="10333265" y="1402038"/>
            <a:ext cx="6552408" cy="4317083"/>
            <a:chOff x="0" y="0"/>
            <a:chExt cx="8736544" cy="5756111"/>
          </a:xfrm>
        </p:grpSpPr>
        <p:pic>
          <p:nvPicPr>
            <p:cNvPr id="6" name="Picture 6"/>
            <p:cNvPicPr>
              <a:picLocks noChangeAspect="1"/>
            </p:cNvPicPr>
            <p:nvPr/>
          </p:nvPicPr>
          <p:blipFill>
            <a:blip r:embed="rId2"/>
            <a:srcRect t="17057" b="17057"/>
            <a:stretch>
              <a:fillRect/>
            </a:stretch>
          </p:blipFill>
          <p:spPr>
            <a:xfrm>
              <a:off x="0" y="0"/>
              <a:ext cx="8736544" cy="5756111"/>
            </a:xfrm>
            <a:prstGeom prst="rect">
              <a:avLst/>
            </a:prstGeom>
          </p:spPr>
        </p:pic>
      </p:grpSp>
      <p:grpSp>
        <p:nvGrpSpPr>
          <p:cNvPr id="7" name="Group 7"/>
          <p:cNvGrpSpPr/>
          <p:nvPr/>
        </p:nvGrpSpPr>
        <p:grpSpPr>
          <a:xfrm>
            <a:off x="9238771" y="6787393"/>
            <a:ext cx="3329845" cy="3933460"/>
            <a:chOff x="0" y="0"/>
            <a:chExt cx="1642289" cy="1939994"/>
          </a:xfrm>
        </p:grpSpPr>
        <p:sp>
          <p:nvSpPr>
            <p:cNvPr id="8" name="Freeform 8"/>
            <p:cNvSpPr/>
            <p:nvPr/>
          </p:nvSpPr>
          <p:spPr>
            <a:xfrm>
              <a:off x="0" y="0"/>
              <a:ext cx="1642289" cy="1939994"/>
            </a:xfrm>
            <a:custGeom>
              <a:avLst/>
              <a:gdLst/>
              <a:ahLst/>
              <a:cxnLst/>
              <a:rect l="l" t="t" r="r" b="b"/>
              <a:pathLst>
                <a:path w="1642289" h="1939994">
                  <a:moveTo>
                    <a:pt x="0" y="0"/>
                  </a:moveTo>
                  <a:lnTo>
                    <a:pt x="1642289" y="0"/>
                  </a:lnTo>
                  <a:lnTo>
                    <a:pt x="1642289" y="1939994"/>
                  </a:lnTo>
                  <a:lnTo>
                    <a:pt x="0" y="1939994"/>
                  </a:lnTo>
                  <a:close/>
                </a:path>
              </a:pathLst>
            </a:custGeom>
            <a:solidFill>
              <a:srgbClr val="315C1E"/>
            </a:solidFill>
          </p:spPr>
          <p:txBody>
            <a:bodyPr/>
            <a:lstStyle/>
            <a:p>
              <a:endParaRPr lang="en-US"/>
            </a:p>
          </p:txBody>
        </p:sp>
      </p:grpSp>
      <p:grpSp>
        <p:nvGrpSpPr>
          <p:cNvPr id="9" name="Group 9"/>
          <p:cNvGrpSpPr/>
          <p:nvPr/>
        </p:nvGrpSpPr>
        <p:grpSpPr>
          <a:xfrm>
            <a:off x="9238771" y="6904799"/>
            <a:ext cx="3329845" cy="4317083"/>
            <a:chOff x="0" y="0"/>
            <a:chExt cx="4439793" cy="5756111"/>
          </a:xfrm>
        </p:grpSpPr>
        <p:pic>
          <p:nvPicPr>
            <p:cNvPr id="10" name="Picture 10"/>
            <p:cNvPicPr>
              <a:picLocks noChangeAspect="1"/>
            </p:cNvPicPr>
            <p:nvPr/>
          </p:nvPicPr>
          <p:blipFill>
            <a:blip r:embed="rId3"/>
            <a:srcRect l="1792" r="1792"/>
            <a:stretch>
              <a:fillRect/>
            </a:stretch>
          </p:blipFill>
          <p:spPr>
            <a:xfrm>
              <a:off x="0" y="0"/>
              <a:ext cx="4439793" cy="5756111"/>
            </a:xfrm>
            <a:prstGeom prst="rect">
              <a:avLst/>
            </a:prstGeom>
          </p:spPr>
        </p:pic>
      </p:grpSp>
      <p:sp>
        <p:nvSpPr>
          <p:cNvPr id="11" name="Freeform 11"/>
          <p:cNvSpPr/>
          <p:nvPr/>
        </p:nvSpPr>
        <p:spPr>
          <a:xfrm>
            <a:off x="7474112" y="1171258"/>
            <a:ext cx="1199934" cy="104994"/>
          </a:xfrm>
          <a:custGeom>
            <a:avLst/>
            <a:gdLst/>
            <a:ahLst/>
            <a:cxnLst/>
            <a:rect l="l" t="t" r="r" b="b"/>
            <a:pathLst>
              <a:path w="1199934" h="104994">
                <a:moveTo>
                  <a:pt x="0" y="0"/>
                </a:moveTo>
                <a:lnTo>
                  <a:pt x="1199934" y="0"/>
                </a:lnTo>
                <a:lnTo>
                  <a:pt x="1199934" y="104994"/>
                </a:lnTo>
                <a:lnTo>
                  <a:pt x="0" y="1049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2" name="Group 12"/>
          <p:cNvGrpSpPr/>
          <p:nvPr/>
        </p:nvGrpSpPr>
        <p:grpSpPr>
          <a:xfrm>
            <a:off x="1006871" y="1913761"/>
            <a:ext cx="8026161" cy="7344539"/>
            <a:chOff x="0" y="0"/>
            <a:chExt cx="10701548" cy="9792718"/>
          </a:xfrm>
        </p:grpSpPr>
        <p:sp>
          <p:nvSpPr>
            <p:cNvPr id="13" name="TextBox 13"/>
            <p:cNvSpPr txBox="1"/>
            <p:nvPr/>
          </p:nvSpPr>
          <p:spPr>
            <a:xfrm>
              <a:off x="123123" y="893233"/>
              <a:ext cx="5015545" cy="709338"/>
            </a:xfrm>
            <a:prstGeom prst="rect">
              <a:avLst/>
            </a:prstGeom>
          </p:spPr>
          <p:txBody>
            <a:bodyPr lIns="0" tIns="0" rIns="0" bIns="0" rtlCol="0" anchor="t">
              <a:spAutoFit/>
            </a:bodyPr>
            <a:lstStyle/>
            <a:p>
              <a:pPr>
                <a:lnSpc>
                  <a:spcPts val="3731"/>
                </a:lnSpc>
              </a:pPr>
              <a:r>
                <a:rPr lang="en-US" sz="4100" spc="20">
                  <a:solidFill>
                    <a:srgbClr val="000000"/>
                  </a:solidFill>
                  <a:latin typeface="Playfair Display Italics"/>
                </a:rPr>
                <a:t>in operation</a:t>
              </a:r>
            </a:p>
          </p:txBody>
        </p:sp>
        <p:sp>
          <p:nvSpPr>
            <p:cNvPr id="14" name="TextBox 14"/>
            <p:cNvSpPr txBox="1"/>
            <p:nvPr/>
          </p:nvSpPr>
          <p:spPr>
            <a:xfrm>
              <a:off x="5669612" y="893233"/>
              <a:ext cx="5015545" cy="709338"/>
            </a:xfrm>
            <a:prstGeom prst="rect">
              <a:avLst/>
            </a:prstGeom>
          </p:spPr>
          <p:txBody>
            <a:bodyPr lIns="0" tIns="0" rIns="0" bIns="0" rtlCol="0" anchor="t">
              <a:spAutoFit/>
            </a:bodyPr>
            <a:lstStyle/>
            <a:p>
              <a:pPr>
                <a:lnSpc>
                  <a:spcPts val="3731"/>
                </a:lnSpc>
              </a:pPr>
              <a:r>
                <a:rPr lang="en-US" sz="4100" spc="20">
                  <a:solidFill>
                    <a:srgbClr val="000000"/>
                  </a:solidFill>
                  <a:latin typeface="Playfair Display Italics"/>
                </a:rPr>
                <a:t>views</a:t>
              </a:r>
            </a:p>
          </p:txBody>
        </p:sp>
        <p:sp>
          <p:nvSpPr>
            <p:cNvPr id="15" name="TextBox 15"/>
            <p:cNvSpPr txBox="1"/>
            <p:nvPr/>
          </p:nvSpPr>
          <p:spPr>
            <a:xfrm>
              <a:off x="106733" y="-76200"/>
              <a:ext cx="5031935" cy="902546"/>
            </a:xfrm>
            <a:prstGeom prst="rect">
              <a:avLst/>
            </a:prstGeom>
          </p:spPr>
          <p:txBody>
            <a:bodyPr lIns="0" tIns="0" rIns="0" bIns="0" rtlCol="0" anchor="t">
              <a:spAutoFit/>
            </a:bodyPr>
            <a:lstStyle/>
            <a:p>
              <a:pPr>
                <a:lnSpc>
                  <a:spcPts val="5740"/>
                </a:lnSpc>
              </a:pPr>
              <a:r>
                <a:rPr lang="en-US" sz="4100">
                  <a:solidFill>
                    <a:srgbClr val="000000"/>
                  </a:solidFill>
                  <a:latin typeface="Montserrat Bold"/>
                </a:rPr>
                <a:t>9 months</a:t>
              </a:r>
            </a:p>
          </p:txBody>
        </p:sp>
        <p:sp>
          <p:nvSpPr>
            <p:cNvPr id="16" name="TextBox 16"/>
            <p:cNvSpPr txBox="1"/>
            <p:nvPr/>
          </p:nvSpPr>
          <p:spPr>
            <a:xfrm>
              <a:off x="5653222" y="-76200"/>
              <a:ext cx="5031935" cy="902546"/>
            </a:xfrm>
            <a:prstGeom prst="rect">
              <a:avLst/>
            </a:prstGeom>
          </p:spPr>
          <p:txBody>
            <a:bodyPr lIns="0" tIns="0" rIns="0" bIns="0" rtlCol="0" anchor="t">
              <a:spAutoFit/>
            </a:bodyPr>
            <a:lstStyle/>
            <a:p>
              <a:pPr>
                <a:lnSpc>
                  <a:spcPts val="5740"/>
                </a:lnSpc>
              </a:pPr>
              <a:r>
                <a:rPr lang="en-US" sz="4100">
                  <a:solidFill>
                    <a:srgbClr val="000000"/>
                  </a:solidFill>
                  <a:latin typeface="Montserrat Bold"/>
                </a:rPr>
                <a:t>6,047</a:t>
              </a:r>
            </a:p>
          </p:txBody>
        </p:sp>
        <p:sp>
          <p:nvSpPr>
            <p:cNvPr id="17" name="TextBox 17"/>
            <p:cNvSpPr txBox="1"/>
            <p:nvPr/>
          </p:nvSpPr>
          <p:spPr>
            <a:xfrm>
              <a:off x="5653222" y="1659721"/>
              <a:ext cx="5015545" cy="363477"/>
            </a:xfrm>
            <a:prstGeom prst="rect">
              <a:avLst/>
            </a:prstGeom>
          </p:spPr>
          <p:txBody>
            <a:bodyPr lIns="0" tIns="0" rIns="0" bIns="0" rtlCol="0" anchor="t">
              <a:spAutoFit/>
            </a:bodyPr>
            <a:lstStyle/>
            <a:p>
              <a:pPr>
                <a:lnSpc>
                  <a:spcPts val="1911"/>
                </a:lnSpc>
              </a:pPr>
              <a:r>
                <a:rPr lang="en-US" sz="2100" spc="10">
                  <a:solidFill>
                    <a:srgbClr val="000000"/>
                  </a:solidFill>
                  <a:latin typeface="Playfair Display Bold Italics"/>
                </a:rPr>
                <a:t>(Youtube)</a:t>
              </a:r>
            </a:p>
          </p:txBody>
        </p:sp>
        <p:sp>
          <p:nvSpPr>
            <p:cNvPr id="18" name="TextBox 18"/>
            <p:cNvSpPr txBox="1"/>
            <p:nvPr/>
          </p:nvSpPr>
          <p:spPr>
            <a:xfrm>
              <a:off x="16390" y="3099933"/>
              <a:ext cx="5015545" cy="709338"/>
            </a:xfrm>
            <a:prstGeom prst="rect">
              <a:avLst/>
            </a:prstGeom>
          </p:spPr>
          <p:txBody>
            <a:bodyPr lIns="0" tIns="0" rIns="0" bIns="0" rtlCol="0" anchor="t">
              <a:spAutoFit/>
            </a:bodyPr>
            <a:lstStyle/>
            <a:p>
              <a:pPr>
                <a:lnSpc>
                  <a:spcPts val="3731"/>
                </a:lnSpc>
              </a:pPr>
              <a:r>
                <a:rPr lang="en-US" sz="4100" spc="20">
                  <a:solidFill>
                    <a:srgbClr val="000000"/>
                  </a:solidFill>
                  <a:latin typeface="Playfair Display Italics"/>
                </a:rPr>
                <a:t>subscribers</a:t>
              </a:r>
            </a:p>
          </p:txBody>
        </p:sp>
        <p:sp>
          <p:nvSpPr>
            <p:cNvPr id="19" name="TextBox 19"/>
            <p:cNvSpPr txBox="1"/>
            <p:nvPr/>
          </p:nvSpPr>
          <p:spPr>
            <a:xfrm>
              <a:off x="0" y="2130500"/>
              <a:ext cx="5031935" cy="902546"/>
            </a:xfrm>
            <a:prstGeom prst="rect">
              <a:avLst/>
            </a:prstGeom>
          </p:spPr>
          <p:txBody>
            <a:bodyPr lIns="0" tIns="0" rIns="0" bIns="0" rtlCol="0" anchor="t">
              <a:spAutoFit/>
            </a:bodyPr>
            <a:lstStyle/>
            <a:p>
              <a:pPr>
                <a:lnSpc>
                  <a:spcPts val="5740"/>
                </a:lnSpc>
              </a:pPr>
              <a:r>
                <a:rPr lang="en-US" sz="4100">
                  <a:solidFill>
                    <a:srgbClr val="000000"/>
                  </a:solidFill>
                  <a:latin typeface="Montserrat Bold"/>
                </a:rPr>
                <a:t>125</a:t>
              </a:r>
            </a:p>
          </p:txBody>
        </p:sp>
        <p:sp>
          <p:nvSpPr>
            <p:cNvPr id="20" name="TextBox 20"/>
            <p:cNvSpPr txBox="1"/>
            <p:nvPr/>
          </p:nvSpPr>
          <p:spPr>
            <a:xfrm>
              <a:off x="5575594" y="3099933"/>
              <a:ext cx="5015545" cy="709338"/>
            </a:xfrm>
            <a:prstGeom prst="rect">
              <a:avLst/>
            </a:prstGeom>
          </p:spPr>
          <p:txBody>
            <a:bodyPr lIns="0" tIns="0" rIns="0" bIns="0" rtlCol="0" anchor="t">
              <a:spAutoFit/>
            </a:bodyPr>
            <a:lstStyle/>
            <a:p>
              <a:pPr>
                <a:lnSpc>
                  <a:spcPts val="3731"/>
                </a:lnSpc>
              </a:pPr>
              <a:r>
                <a:rPr lang="en-US" sz="4100" spc="20">
                  <a:solidFill>
                    <a:srgbClr val="000000"/>
                  </a:solidFill>
                  <a:latin typeface="Playfair Display Italics"/>
                </a:rPr>
                <a:t>watch time</a:t>
              </a:r>
            </a:p>
          </p:txBody>
        </p:sp>
        <p:sp>
          <p:nvSpPr>
            <p:cNvPr id="21" name="TextBox 21"/>
            <p:cNvSpPr txBox="1"/>
            <p:nvPr/>
          </p:nvSpPr>
          <p:spPr>
            <a:xfrm>
              <a:off x="5559204" y="2130500"/>
              <a:ext cx="5031935" cy="902546"/>
            </a:xfrm>
            <a:prstGeom prst="rect">
              <a:avLst/>
            </a:prstGeom>
          </p:spPr>
          <p:txBody>
            <a:bodyPr lIns="0" tIns="0" rIns="0" bIns="0" rtlCol="0" anchor="t">
              <a:spAutoFit/>
            </a:bodyPr>
            <a:lstStyle/>
            <a:p>
              <a:pPr>
                <a:lnSpc>
                  <a:spcPts val="5740"/>
                </a:lnSpc>
              </a:pPr>
              <a:r>
                <a:rPr lang="en-US" sz="4100">
                  <a:solidFill>
                    <a:srgbClr val="000000"/>
                  </a:solidFill>
                  <a:latin typeface="Montserrat Bold"/>
                </a:rPr>
                <a:t>469</a:t>
              </a:r>
            </a:p>
          </p:txBody>
        </p:sp>
        <p:sp>
          <p:nvSpPr>
            <p:cNvPr id="22" name="TextBox 22"/>
            <p:cNvSpPr txBox="1"/>
            <p:nvPr/>
          </p:nvSpPr>
          <p:spPr>
            <a:xfrm>
              <a:off x="29105" y="3843869"/>
              <a:ext cx="5015545" cy="363477"/>
            </a:xfrm>
            <a:prstGeom prst="rect">
              <a:avLst/>
            </a:prstGeom>
          </p:spPr>
          <p:txBody>
            <a:bodyPr lIns="0" tIns="0" rIns="0" bIns="0" rtlCol="0" anchor="t">
              <a:spAutoFit/>
            </a:bodyPr>
            <a:lstStyle/>
            <a:p>
              <a:pPr>
                <a:lnSpc>
                  <a:spcPts val="1911"/>
                </a:lnSpc>
              </a:pPr>
              <a:r>
                <a:rPr lang="en-US" sz="2100" spc="10">
                  <a:solidFill>
                    <a:srgbClr val="000000"/>
                  </a:solidFill>
                  <a:latin typeface="Playfair Display Bold Italics"/>
                </a:rPr>
                <a:t>(Youtube)</a:t>
              </a:r>
            </a:p>
          </p:txBody>
        </p:sp>
        <p:sp>
          <p:nvSpPr>
            <p:cNvPr id="23" name="TextBox 23"/>
            <p:cNvSpPr txBox="1"/>
            <p:nvPr/>
          </p:nvSpPr>
          <p:spPr>
            <a:xfrm>
              <a:off x="5575594" y="3970244"/>
              <a:ext cx="5015545" cy="363477"/>
            </a:xfrm>
            <a:prstGeom prst="rect">
              <a:avLst/>
            </a:prstGeom>
          </p:spPr>
          <p:txBody>
            <a:bodyPr lIns="0" tIns="0" rIns="0" bIns="0" rtlCol="0" anchor="t">
              <a:spAutoFit/>
            </a:bodyPr>
            <a:lstStyle/>
            <a:p>
              <a:pPr>
                <a:lnSpc>
                  <a:spcPts val="1911"/>
                </a:lnSpc>
              </a:pPr>
              <a:r>
                <a:rPr lang="en-US" sz="2100" spc="10">
                  <a:solidFill>
                    <a:srgbClr val="000000"/>
                  </a:solidFill>
                  <a:latin typeface="Playfair Display Bold Italics"/>
                </a:rPr>
                <a:t>(Youtube)</a:t>
              </a:r>
            </a:p>
          </p:txBody>
        </p:sp>
        <p:sp>
          <p:nvSpPr>
            <p:cNvPr id="24" name="TextBox 24"/>
            <p:cNvSpPr txBox="1"/>
            <p:nvPr/>
          </p:nvSpPr>
          <p:spPr>
            <a:xfrm>
              <a:off x="139513" y="5531755"/>
              <a:ext cx="5015545" cy="709338"/>
            </a:xfrm>
            <a:prstGeom prst="rect">
              <a:avLst/>
            </a:prstGeom>
          </p:spPr>
          <p:txBody>
            <a:bodyPr lIns="0" tIns="0" rIns="0" bIns="0" rtlCol="0" anchor="t">
              <a:spAutoFit/>
            </a:bodyPr>
            <a:lstStyle/>
            <a:p>
              <a:pPr>
                <a:lnSpc>
                  <a:spcPts val="3731"/>
                </a:lnSpc>
              </a:pPr>
              <a:r>
                <a:rPr lang="en-US" sz="4100" spc="20">
                  <a:solidFill>
                    <a:srgbClr val="000000"/>
                  </a:solidFill>
                  <a:latin typeface="Playfair Display Italics"/>
                </a:rPr>
                <a:t>downloads</a:t>
              </a:r>
            </a:p>
          </p:txBody>
        </p:sp>
        <p:sp>
          <p:nvSpPr>
            <p:cNvPr id="25" name="TextBox 25"/>
            <p:cNvSpPr txBox="1"/>
            <p:nvPr/>
          </p:nvSpPr>
          <p:spPr>
            <a:xfrm>
              <a:off x="123123" y="4562321"/>
              <a:ext cx="5031935" cy="902546"/>
            </a:xfrm>
            <a:prstGeom prst="rect">
              <a:avLst/>
            </a:prstGeom>
          </p:spPr>
          <p:txBody>
            <a:bodyPr lIns="0" tIns="0" rIns="0" bIns="0" rtlCol="0" anchor="t">
              <a:spAutoFit/>
            </a:bodyPr>
            <a:lstStyle/>
            <a:p>
              <a:pPr>
                <a:lnSpc>
                  <a:spcPts val="5740"/>
                </a:lnSpc>
              </a:pPr>
              <a:r>
                <a:rPr lang="en-US" sz="4100">
                  <a:solidFill>
                    <a:srgbClr val="000000"/>
                  </a:solidFill>
                  <a:latin typeface="Montserrat Bold"/>
                </a:rPr>
                <a:t>445</a:t>
              </a:r>
            </a:p>
          </p:txBody>
        </p:sp>
        <p:sp>
          <p:nvSpPr>
            <p:cNvPr id="26" name="TextBox 26"/>
            <p:cNvSpPr txBox="1"/>
            <p:nvPr/>
          </p:nvSpPr>
          <p:spPr>
            <a:xfrm>
              <a:off x="5686002" y="5531755"/>
              <a:ext cx="5015545" cy="709338"/>
            </a:xfrm>
            <a:prstGeom prst="rect">
              <a:avLst/>
            </a:prstGeom>
          </p:spPr>
          <p:txBody>
            <a:bodyPr lIns="0" tIns="0" rIns="0" bIns="0" rtlCol="0" anchor="t">
              <a:spAutoFit/>
            </a:bodyPr>
            <a:lstStyle/>
            <a:p>
              <a:pPr>
                <a:lnSpc>
                  <a:spcPts val="3731"/>
                </a:lnSpc>
              </a:pPr>
              <a:r>
                <a:rPr lang="en-US" sz="4100" spc="20">
                  <a:solidFill>
                    <a:srgbClr val="000000"/>
                  </a:solidFill>
                  <a:latin typeface="Playfair Display Italics"/>
                </a:rPr>
                <a:t>impressions</a:t>
              </a:r>
            </a:p>
          </p:txBody>
        </p:sp>
        <p:sp>
          <p:nvSpPr>
            <p:cNvPr id="27" name="TextBox 27"/>
            <p:cNvSpPr txBox="1"/>
            <p:nvPr/>
          </p:nvSpPr>
          <p:spPr>
            <a:xfrm>
              <a:off x="5669612" y="4562321"/>
              <a:ext cx="5031935" cy="902546"/>
            </a:xfrm>
            <a:prstGeom prst="rect">
              <a:avLst/>
            </a:prstGeom>
          </p:spPr>
          <p:txBody>
            <a:bodyPr lIns="0" tIns="0" rIns="0" bIns="0" rtlCol="0" anchor="t">
              <a:spAutoFit/>
            </a:bodyPr>
            <a:lstStyle/>
            <a:p>
              <a:pPr>
                <a:lnSpc>
                  <a:spcPts val="5740"/>
                </a:lnSpc>
              </a:pPr>
              <a:r>
                <a:rPr lang="en-US" sz="4100">
                  <a:solidFill>
                    <a:srgbClr val="000000"/>
                  </a:solidFill>
                  <a:latin typeface="Montserrat Bold"/>
                </a:rPr>
                <a:t>48,580</a:t>
              </a:r>
            </a:p>
          </p:txBody>
        </p:sp>
        <p:sp>
          <p:nvSpPr>
            <p:cNvPr id="28" name="TextBox 28"/>
            <p:cNvSpPr txBox="1"/>
            <p:nvPr/>
          </p:nvSpPr>
          <p:spPr>
            <a:xfrm>
              <a:off x="139513" y="6298242"/>
              <a:ext cx="5015545" cy="363477"/>
            </a:xfrm>
            <a:prstGeom prst="rect">
              <a:avLst/>
            </a:prstGeom>
          </p:spPr>
          <p:txBody>
            <a:bodyPr lIns="0" tIns="0" rIns="0" bIns="0" rtlCol="0" anchor="t">
              <a:spAutoFit/>
            </a:bodyPr>
            <a:lstStyle/>
            <a:p>
              <a:pPr>
                <a:lnSpc>
                  <a:spcPts val="1911"/>
                </a:lnSpc>
              </a:pPr>
              <a:r>
                <a:rPr lang="en-US" sz="2100" spc="10">
                  <a:solidFill>
                    <a:srgbClr val="000000"/>
                  </a:solidFill>
                  <a:latin typeface="Playfair Display Bold Italics"/>
                </a:rPr>
                <a:t>(Podcast Results)</a:t>
              </a:r>
            </a:p>
          </p:txBody>
        </p:sp>
        <p:sp>
          <p:nvSpPr>
            <p:cNvPr id="29" name="TextBox 29"/>
            <p:cNvSpPr txBox="1"/>
            <p:nvPr/>
          </p:nvSpPr>
          <p:spPr>
            <a:xfrm>
              <a:off x="5669612" y="6399842"/>
              <a:ext cx="5015545" cy="363477"/>
            </a:xfrm>
            <a:prstGeom prst="rect">
              <a:avLst/>
            </a:prstGeom>
          </p:spPr>
          <p:txBody>
            <a:bodyPr lIns="0" tIns="0" rIns="0" bIns="0" rtlCol="0" anchor="t">
              <a:spAutoFit/>
            </a:bodyPr>
            <a:lstStyle/>
            <a:p>
              <a:pPr>
                <a:lnSpc>
                  <a:spcPts val="1911"/>
                </a:lnSpc>
              </a:pPr>
              <a:r>
                <a:rPr lang="en-US" sz="2100" spc="10">
                  <a:solidFill>
                    <a:srgbClr val="000000"/>
                  </a:solidFill>
                  <a:latin typeface="Playfair Display Bold Italics"/>
                </a:rPr>
                <a:t>(Youtube)</a:t>
              </a:r>
            </a:p>
          </p:txBody>
        </p:sp>
        <p:sp>
          <p:nvSpPr>
            <p:cNvPr id="30" name="TextBox 30"/>
            <p:cNvSpPr txBox="1"/>
            <p:nvPr/>
          </p:nvSpPr>
          <p:spPr>
            <a:xfrm>
              <a:off x="163775" y="8129955"/>
              <a:ext cx="5015545" cy="709338"/>
            </a:xfrm>
            <a:prstGeom prst="rect">
              <a:avLst/>
            </a:prstGeom>
          </p:spPr>
          <p:txBody>
            <a:bodyPr lIns="0" tIns="0" rIns="0" bIns="0" rtlCol="0" anchor="t">
              <a:spAutoFit/>
            </a:bodyPr>
            <a:lstStyle/>
            <a:p>
              <a:pPr>
                <a:lnSpc>
                  <a:spcPts val="3731"/>
                </a:lnSpc>
              </a:pPr>
              <a:r>
                <a:rPr lang="en-US" sz="4100" spc="20">
                  <a:solidFill>
                    <a:srgbClr val="000000"/>
                  </a:solidFill>
                  <a:latin typeface="Playfair Display Italics"/>
                </a:rPr>
                <a:t>Followers</a:t>
              </a:r>
            </a:p>
          </p:txBody>
        </p:sp>
        <p:sp>
          <p:nvSpPr>
            <p:cNvPr id="31" name="TextBox 31"/>
            <p:cNvSpPr txBox="1"/>
            <p:nvPr/>
          </p:nvSpPr>
          <p:spPr>
            <a:xfrm>
              <a:off x="147385" y="7160522"/>
              <a:ext cx="5031935" cy="902546"/>
            </a:xfrm>
            <a:prstGeom prst="rect">
              <a:avLst/>
            </a:prstGeom>
          </p:spPr>
          <p:txBody>
            <a:bodyPr lIns="0" tIns="0" rIns="0" bIns="0" rtlCol="0" anchor="t">
              <a:spAutoFit/>
            </a:bodyPr>
            <a:lstStyle/>
            <a:p>
              <a:pPr>
                <a:lnSpc>
                  <a:spcPts val="5740"/>
                </a:lnSpc>
              </a:pPr>
              <a:r>
                <a:rPr lang="en-US" sz="4100">
                  <a:solidFill>
                    <a:srgbClr val="000000"/>
                  </a:solidFill>
                  <a:latin typeface="Montserrat Bold"/>
                </a:rPr>
                <a:t>1.1K</a:t>
              </a:r>
            </a:p>
          </p:txBody>
        </p:sp>
        <p:sp>
          <p:nvSpPr>
            <p:cNvPr id="32" name="TextBox 32"/>
            <p:cNvSpPr txBox="1"/>
            <p:nvPr/>
          </p:nvSpPr>
          <p:spPr>
            <a:xfrm>
              <a:off x="5628961" y="7961352"/>
              <a:ext cx="5015545" cy="1331638"/>
            </a:xfrm>
            <a:prstGeom prst="rect">
              <a:avLst/>
            </a:prstGeom>
          </p:spPr>
          <p:txBody>
            <a:bodyPr lIns="0" tIns="0" rIns="0" bIns="0" rtlCol="0" anchor="t">
              <a:spAutoFit/>
            </a:bodyPr>
            <a:lstStyle/>
            <a:p>
              <a:pPr>
                <a:lnSpc>
                  <a:spcPts val="3731"/>
                </a:lnSpc>
              </a:pPr>
              <a:r>
                <a:rPr lang="en-US" sz="4100" spc="20">
                  <a:solidFill>
                    <a:srgbClr val="000000"/>
                  </a:solidFill>
                  <a:latin typeface="Playfair Display Italics"/>
                </a:rPr>
                <a:t>impressions click-through</a:t>
              </a:r>
            </a:p>
          </p:txBody>
        </p:sp>
        <p:sp>
          <p:nvSpPr>
            <p:cNvPr id="33" name="TextBox 33"/>
            <p:cNvSpPr txBox="1"/>
            <p:nvPr/>
          </p:nvSpPr>
          <p:spPr>
            <a:xfrm>
              <a:off x="5612571" y="6991919"/>
              <a:ext cx="5031935" cy="902546"/>
            </a:xfrm>
            <a:prstGeom prst="rect">
              <a:avLst/>
            </a:prstGeom>
          </p:spPr>
          <p:txBody>
            <a:bodyPr lIns="0" tIns="0" rIns="0" bIns="0" rtlCol="0" anchor="t">
              <a:spAutoFit/>
            </a:bodyPr>
            <a:lstStyle/>
            <a:p>
              <a:pPr>
                <a:lnSpc>
                  <a:spcPts val="5740"/>
                </a:lnSpc>
              </a:pPr>
              <a:r>
                <a:rPr lang="en-US" sz="4100">
                  <a:solidFill>
                    <a:srgbClr val="000000"/>
                  </a:solidFill>
                  <a:latin typeface="Montserrat Bold"/>
                </a:rPr>
                <a:t>5%</a:t>
              </a:r>
            </a:p>
          </p:txBody>
        </p:sp>
        <p:sp>
          <p:nvSpPr>
            <p:cNvPr id="34" name="TextBox 34"/>
            <p:cNvSpPr txBox="1"/>
            <p:nvPr/>
          </p:nvSpPr>
          <p:spPr>
            <a:xfrm>
              <a:off x="176490" y="8894918"/>
              <a:ext cx="5015545" cy="363477"/>
            </a:xfrm>
            <a:prstGeom prst="rect">
              <a:avLst/>
            </a:prstGeom>
          </p:spPr>
          <p:txBody>
            <a:bodyPr lIns="0" tIns="0" rIns="0" bIns="0" rtlCol="0" anchor="t">
              <a:spAutoFit/>
            </a:bodyPr>
            <a:lstStyle/>
            <a:p>
              <a:pPr>
                <a:lnSpc>
                  <a:spcPts val="1911"/>
                </a:lnSpc>
              </a:pPr>
              <a:r>
                <a:rPr lang="en-US" sz="2100" spc="10">
                  <a:solidFill>
                    <a:srgbClr val="000000"/>
                  </a:solidFill>
                  <a:latin typeface="Playfair Display Bold Italics"/>
                </a:rPr>
                <a:t>(Facebook Group)</a:t>
              </a:r>
            </a:p>
          </p:txBody>
        </p:sp>
        <p:sp>
          <p:nvSpPr>
            <p:cNvPr id="35" name="TextBox 35"/>
            <p:cNvSpPr txBox="1"/>
            <p:nvPr/>
          </p:nvSpPr>
          <p:spPr>
            <a:xfrm>
              <a:off x="5612571" y="9429241"/>
              <a:ext cx="5015545" cy="363477"/>
            </a:xfrm>
            <a:prstGeom prst="rect">
              <a:avLst/>
            </a:prstGeom>
          </p:spPr>
          <p:txBody>
            <a:bodyPr lIns="0" tIns="0" rIns="0" bIns="0" rtlCol="0" anchor="t">
              <a:spAutoFit/>
            </a:bodyPr>
            <a:lstStyle/>
            <a:p>
              <a:pPr>
                <a:lnSpc>
                  <a:spcPts val="1911"/>
                </a:lnSpc>
              </a:pPr>
              <a:r>
                <a:rPr lang="en-US" sz="2100" spc="10">
                  <a:solidFill>
                    <a:srgbClr val="000000"/>
                  </a:solidFill>
                  <a:latin typeface="Playfair Display Bold Italics"/>
                </a:rPr>
                <a:t>(Youtube)</a:t>
              </a:r>
            </a:p>
          </p:txBody>
        </p:sp>
      </p:grpSp>
      <p:sp>
        <p:nvSpPr>
          <p:cNvPr id="36" name="TextBox 36"/>
          <p:cNvSpPr txBox="1"/>
          <p:nvPr/>
        </p:nvSpPr>
        <p:spPr>
          <a:xfrm>
            <a:off x="1028700" y="9489489"/>
            <a:ext cx="7045379" cy="264159"/>
          </a:xfrm>
          <a:prstGeom prst="rect">
            <a:avLst/>
          </a:prstGeom>
        </p:spPr>
        <p:txBody>
          <a:bodyPr lIns="0" tIns="0" rIns="0" bIns="0" rtlCol="0" anchor="t">
            <a:spAutoFit/>
          </a:bodyPr>
          <a:lstStyle/>
          <a:p>
            <a:pPr>
              <a:lnSpc>
                <a:spcPts val="2240"/>
              </a:lnSpc>
            </a:pPr>
            <a:r>
              <a:rPr lang="en-US" sz="1600">
                <a:solidFill>
                  <a:srgbClr val="000000"/>
                </a:solidFill>
                <a:latin typeface="Montserrat Bold"/>
              </a:rPr>
              <a:t>*Note: All reporting is measured from August 2023 - April 2024.</a:t>
            </a:r>
          </a:p>
        </p:txBody>
      </p:sp>
      <p:sp>
        <p:nvSpPr>
          <p:cNvPr id="37" name="Freeform 37"/>
          <p:cNvSpPr/>
          <p:nvPr/>
        </p:nvSpPr>
        <p:spPr>
          <a:xfrm>
            <a:off x="14492750" y="8701626"/>
            <a:ext cx="1199934" cy="104994"/>
          </a:xfrm>
          <a:custGeom>
            <a:avLst/>
            <a:gdLst/>
            <a:ahLst/>
            <a:cxnLst/>
            <a:rect l="l" t="t" r="r" b="b"/>
            <a:pathLst>
              <a:path w="1199934" h="104994">
                <a:moveTo>
                  <a:pt x="0" y="0"/>
                </a:moveTo>
                <a:lnTo>
                  <a:pt x="1199934" y="0"/>
                </a:lnTo>
                <a:lnTo>
                  <a:pt x="1199934" y="104994"/>
                </a:lnTo>
                <a:lnTo>
                  <a:pt x="0" y="1049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8F8"/>
        </a:solidFill>
        <a:effectLst/>
      </p:bgPr>
    </p:bg>
    <p:spTree>
      <p:nvGrpSpPr>
        <p:cNvPr id="1" name=""/>
        <p:cNvGrpSpPr/>
        <p:nvPr/>
      </p:nvGrpSpPr>
      <p:grpSpPr>
        <a:xfrm>
          <a:off x="0" y="0"/>
          <a:ext cx="0" cy="0"/>
          <a:chOff x="0" y="0"/>
          <a:chExt cx="0" cy="0"/>
        </a:xfrm>
      </p:grpSpPr>
      <p:sp>
        <p:nvSpPr>
          <p:cNvPr id="2" name="TextBox 2"/>
          <p:cNvSpPr txBox="1"/>
          <p:nvPr/>
        </p:nvSpPr>
        <p:spPr>
          <a:xfrm>
            <a:off x="1028700" y="1505114"/>
            <a:ext cx="8115300" cy="1726717"/>
          </a:xfrm>
          <a:prstGeom prst="rect">
            <a:avLst/>
          </a:prstGeom>
        </p:spPr>
        <p:txBody>
          <a:bodyPr lIns="0" tIns="0" rIns="0" bIns="0" rtlCol="0" anchor="t">
            <a:spAutoFit/>
          </a:bodyPr>
          <a:lstStyle/>
          <a:p>
            <a:pPr>
              <a:lnSpc>
                <a:spcPts val="6860"/>
              </a:lnSpc>
            </a:pPr>
            <a:r>
              <a:rPr lang="en-US" sz="5360">
                <a:solidFill>
                  <a:srgbClr val="000000"/>
                </a:solidFill>
                <a:latin typeface="Playfair Display Bold"/>
              </a:rPr>
              <a:t>Connecting with Chestnut Enthusiasts</a:t>
            </a:r>
          </a:p>
        </p:txBody>
      </p:sp>
      <p:sp>
        <p:nvSpPr>
          <p:cNvPr id="3" name="TextBox 3"/>
          <p:cNvSpPr txBox="1"/>
          <p:nvPr/>
        </p:nvSpPr>
        <p:spPr>
          <a:xfrm>
            <a:off x="1028700" y="990600"/>
            <a:ext cx="1996976" cy="331018"/>
          </a:xfrm>
          <a:prstGeom prst="rect">
            <a:avLst/>
          </a:prstGeom>
        </p:spPr>
        <p:txBody>
          <a:bodyPr lIns="0" tIns="0" rIns="0" bIns="0" rtlCol="0" anchor="t">
            <a:spAutoFit/>
          </a:bodyPr>
          <a:lstStyle/>
          <a:p>
            <a:pPr>
              <a:lnSpc>
                <a:spcPts val="2754"/>
              </a:lnSpc>
            </a:pPr>
            <a:r>
              <a:rPr lang="en-US" sz="1967" spc="590">
                <a:solidFill>
                  <a:srgbClr val="315C1E"/>
                </a:solidFill>
                <a:latin typeface="Montserrat Bold"/>
              </a:rPr>
              <a:t>AUDIENCE</a:t>
            </a:r>
          </a:p>
        </p:txBody>
      </p:sp>
      <p:sp>
        <p:nvSpPr>
          <p:cNvPr id="4" name="TextBox 4"/>
          <p:cNvSpPr txBox="1"/>
          <p:nvPr/>
        </p:nvSpPr>
        <p:spPr>
          <a:xfrm>
            <a:off x="1028700" y="3481573"/>
            <a:ext cx="8115300" cy="835152"/>
          </a:xfrm>
          <a:prstGeom prst="rect">
            <a:avLst/>
          </a:prstGeom>
        </p:spPr>
        <p:txBody>
          <a:bodyPr lIns="0" tIns="0" rIns="0" bIns="0" rtlCol="0" anchor="t">
            <a:spAutoFit/>
          </a:bodyPr>
          <a:lstStyle/>
          <a:p>
            <a:pPr>
              <a:lnSpc>
                <a:spcPts val="3318"/>
              </a:lnSpc>
            </a:pPr>
            <a:r>
              <a:rPr lang="en-US" sz="2370">
                <a:solidFill>
                  <a:srgbClr val="000000"/>
                </a:solidFill>
                <a:latin typeface="Montserrat"/>
              </a:rPr>
              <a:t>Appeal to a broad spectrum of individuals across various professions and interests.</a:t>
            </a:r>
          </a:p>
        </p:txBody>
      </p:sp>
      <p:grpSp>
        <p:nvGrpSpPr>
          <p:cNvPr id="5" name="Group 5"/>
          <p:cNvGrpSpPr/>
          <p:nvPr/>
        </p:nvGrpSpPr>
        <p:grpSpPr>
          <a:xfrm>
            <a:off x="1028700" y="4706405"/>
            <a:ext cx="8115300" cy="4551895"/>
            <a:chOff x="0" y="0"/>
            <a:chExt cx="4002490" cy="2245008"/>
          </a:xfrm>
        </p:grpSpPr>
        <p:sp>
          <p:nvSpPr>
            <p:cNvPr id="6" name="Freeform 6"/>
            <p:cNvSpPr/>
            <p:nvPr/>
          </p:nvSpPr>
          <p:spPr>
            <a:xfrm>
              <a:off x="0" y="0"/>
              <a:ext cx="4002490" cy="2245008"/>
            </a:xfrm>
            <a:custGeom>
              <a:avLst/>
              <a:gdLst/>
              <a:ahLst/>
              <a:cxnLst/>
              <a:rect l="l" t="t" r="r" b="b"/>
              <a:pathLst>
                <a:path w="4002490" h="2245008">
                  <a:moveTo>
                    <a:pt x="0" y="0"/>
                  </a:moveTo>
                  <a:lnTo>
                    <a:pt x="4002490" y="0"/>
                  </a:lnTo>
                  <a:lnTo>
                    <a:pt x="4002490" y="2245008"/>
                  </a:lnTo>
                  <a:lnTo>
                    <a:pt x="0" y="2245008"/>
                  </a:lnTo>
                  <a:close/>
                </a:path>
              </a:pathLst>
            </a:custGeom>
            <a:solidFill>
              <a:srgbClr val="315C1E"/>
            </a:solidFill>
          </p:spPr>
          <p:txBody>
            <a:bodyPr/>
            <a:lstStyle/>
            <a:p>
              <a:endParaRPr lang="en-US"/>
            </a:p>
          </p:txBody>
        </p:sp>
      </p:grpSp>
      <p:sp>
        <p:nvSpPr>
          <p:cNvPr id="7" name="Freeform 7"/>
          <p:cNvSpPr/>
          <p:nvPr/>
        </p:nvSpPr>
        <p:spPr>
          <a:xfrm>
            <a:off x="1028700" y="4706405"/>
            <a:ext cx="8115300" cy="4352568"/>
          </a:xfrm>
          <a:custGeom>
            <a:avLst/>
            <a:gdLst/>
            <a:ahLst/>
            <a:cxnLst/>
            <a:rect l="l" t="t" r="r" b="b"/>
            <a:pathLst>
              <a:path w="8115300" h="4352568">
                <a:moveTo>
                  <a:pt x="0" y="0"/>
                </a:moveTo>
                <a:lnTo>
                  <a:pt x="8115300" y="0"/>
                </a:lnTo>
                <a:lnTo>
                  <a:pt x="8115300" y="4352568"/>
                </a:lnTo>
                <a:lnTo>
                  <a:pt x="0" y="4352568"/>
                </a:lnTo>
                <a:lnTo>
                  <a:pt x="0" y="0"/>
                </a:lnTo>
                <a:close/>
              </a:path>
            </a:pathLst>
          </a:custGeom>
          <a:blipFill>
            <a:blip r:embed="rId2"/>
            <a:stretch>
              <a:fillRect t="-19918" b="-19918"/>
            </a:stretch>
          </a:blipFill>
        </p:spPr>
        <p:txBody>
          <a:bodyPr/>
          <a:lstStyle/>
          <a:p>
            <a:endParaRPr lang="en-US"/>
          </a:p>
        </p:txBody>
      </p:sp>
      <p:sp>
        <p:nvSpPr>
          <p:cNvPr id="8" name="Freeform 8"/>
          <p:cNvSpPr/>
          <p:nvPr/>
        </p:nvSpPr>
        <p:spPr>
          <a:xfrm>
            <a:off x="7496199" y="976203"/>
            <a:ext cx="1199934" cy="104994"/>
          </a:xfrm>
          <a:custGeom>
            <a:avLst/>
            <a:gdLst/>
            <a:ahLst/>
            <a:cxnLst/>
            <a:rect l="l" t="t" r="r" b="b"/>
            <a:pathLst>
              <a:path w="1199934" h="104994">
                <a:moveTo>
                  <a:pt x="0" y="0"/>
                </a:moveTo>
                <a:lnTo>
                  <a:pt x="1199934" y="0"/>
                </a:lnTo>
                <a:lnTo>
                  <a:pt x="1199934" y="104994"/>
                </a:lnTo>
                <a:lnTo>
                  <a:pt x="0" y="104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9" name="Group 9"/>
          <p:cNvGrpSpPr/>
          <p:nvPr/>
        </p:nvGrpSpPr>
        <p:grpSpPr>
          <a:xfrm>
            <a:off x="11523166" y="1028700"/>
            <a:ext cx="5736134" cy="8203977"/>
            <a:chOff x="0" y="0"/>
            <a:chExt cx="7648178" cy="10938636"/>
          </a:xfrm>
        </p:grpSpPr>
        <p:sp>
          <p:nvSpPr>
            <p:cNvPr id="10" name="TextBox 10"/>
            <p:cNvSpPr txBox="1"/>
            <p:nvPr/>
          </p:nvSpPr>
          <p:spPr>
            <a:xfrm>
              <a:off x="0" y="-38100"/>
              <a:ext cx="5728635" cy="397060"/>
            </a:xfrm>
            <a:prstGeom prst="rect">
              <a:avLst/>
            </a:prstGeom>
          </p:spPr>
          <p:txBody>
            <a:bodyPr lIns="0" tIns="0" rIns="0" bIns="0" rtlCol="0" anchor="t">
              <a:spAutoFit/>
            </a:bodyPr>
            <a:lstStyle/>
            <a:p>
              <a:pPr>
                <a:lnSpc>
                  <a:spcPts val="2535"/>
                </a:lnSpc>
              </a:pPr>
              <a:r>
                <a:rPr lang="en-US" sz="1810">
                  <a:solidFill>
                    <a:srgbClr val="000000"/>
                  </a:solidFill>
                  <a:latin typeface="Montserrat Bold"/>
                </a:rPr>
                <a:t>Chestnut growers and enthusiasts</a:t>
              </a:r>
            </a:p>
          </p:txBody>
        </p:sp>
        <p:sp>
          <p:nvSpPr>
            <p:cNvPr id="11" name="TextBox 11"/>
            <p:cNvSpPr txBox="1"/>
            <p:nvPr/>
          </p:nvSpPr>
          <p:spPr>
            <a:xfrm>
              <a:off x="0" y="2820068"/>
              <a:ext cx="5728635" cy="397060"/>
            </a:xfrm>
            <a:prstGeom prst="rect">
              <a:avLst/>
            </a:prstGeom>
          </p:spPr>
          <p:txBody>
            <a:bodyPr lIns="0" tIns="0" rIns="0" bIns="0" rtlCol="0" anchor="t">
              <a:spAutoFit/>
            </a:bodyPr>
            <a:lstStyle/>
            <a:p>
              <a:pPr>
                <a:lnSpc>
                  <a:spcPts val="2535"/>
                </a:lnSpc>
              </a:pPr>
              <a:r>
                <a:rPr lang="en-US" sz="1810">
                  <a:solidFill>
                    <a:srgbClr val="000000"/>
                  </a:solidFill>
                  <a:latin typeface="Montserrat Bold"/>
                </a:rPr>
                <a:t>Culinary professionals and foodies</a:t>
              </a:r>
            </a:p>
          </p:txBody>
        </p:sp>
        <p:sp>
          <p:nvSpPr>
            <p:cNvPr id="12" name="TextBox 12"/>
            <p:cNvSpPr txBox="1"/>
            <p:nvPr/>
          </p:nvSpPr>
          <p:spPr>
            <a:xfrm>
              <a:off x="0" y="5800373"/>
              <a:ext cx="5728635" cy="397060"/>
            </a:xfrm>
            <a:prstGeom prst="rect">
              <a:avLst/>
            </a:prstGeom>
          </p:spPr>
          <p:txBody>
            <a:bodyPr lIns="0" tIns="0" rIns="0" bIns="0" rtlCol="0" anchor="t">
              <a:spAutoFit/>
            </a:bodyPr>
            <a:lstStyle/>
            <a:p>
              <a:pPr>
                <a:lnSpc>
                  <a:spcPts val="2535"/>
                </a:lnSpc>
              </a:pPr>
              <a:r>
                <a:rPr lang="en-US" sz="1810">
                  <a:solidFill>
                    <a:srgbClr val="000000"/>
                  </a:solidFill>
                  <a:latin typeface="Montserrat Bold"/>
                </a:rPr>
                <a:t>Sustainability advocates</a:t>
              </a:r>
            </a:p>
          </p:txBody>
        </p:sp>
        <p:sp>
          <p:nvSpPr>
            <p:cNvPr id="13" name="TextBox 13"/>
            <p:cNvSpPr txBox="1"/>
            <p:nvPr/>
          </p:nvSpPr>
          <p:spPr>
            <a:xfrm>
              <a:off x="0" y="8770746"/>
              <a:ext cx="5728635" cy="397060"/>
            </a:xfrm>
            <a:prstGeom prst="rect">
              <a:avLst/>
            </a:prstGeom>
          </p:spPr>
          <p:txBody>
            <a:bodyPr lIns="0" tIns="0" rIns="0" bIns="0" rtlCol="0" anchor="t">
              <a:spAutoFit/>
            </a:bodyPr>
            <a:lstStyle/>
            <a:p>
              <a:pPr>
                <a:lnSpc>
                  <a:spcPts val="2535"/>
                </a:lnSpc>
              </a:pPr>
              <a:r>
                <a:rPr lang="en-US" sz="1810">
                  <a:solidFill>
                    <a:srgbClr val="000000"/>
                  </a:solidFill>
                  <a:latin typeface="Montserrat Bold"/>
                </a:rPr>
                <a:t>Business-minded listeners</a:t>
              </a:r>
            </a:p>
          </p:txBody>
        </p:sp>
        <p:sp>
          <p:nvSpPr>
            <p:cNvPr id="14" name="TextBox 14"/>
            <p:cNvSpPr txBox="1"/>
            <p:nvPr/>
          </p:nvSpPr>
          <p:spPr>
            <a:xfrm>
              <a:off x="0" y="6474552"/>
              <a:ext cx="7648178" cy="2019075"/>
            </a:xfrm>
            <a:prstGeom prst="rect">
              <a:avLst/>
            </a:prstGeom>
          </p:spPr>
          <p:txBody>
            <a:bodyPr lIns="0" tIns="0" rIns="0" bIns="0" rtlCol="0" anchor="t">
              <a:spAutoFit/>
            </a:bodyPr>
            <a:lstStyle/>
            <a:p>
              <a:pPr>
                <a:lnSpc>
                  <a:spcPts val="3050"/>
                </a:lnSpc>
              </a:pPr>
              <a:r>
                <a:rPr lang="en-US" sz="2178">
                  <a:solidFill>
                    <a:srgbClr val="000000"/>
                  </a:solidFill>
                  <a:latin typeface="Montserrat"/>
                </a:rPr>
                <a:t>Individuals interested in exploring sustainable and ecological agricultural practices embodied by the chestnut industry's revival.</a:t>
              </a:r>
            </a:p>
          </p:txBody>
        </p:sp>
        <p:sp>
          <p:nvSpPr>
            <p:cNvPr id="15" name="TextBox 15"/>
            <p:cNvSpPr txBox="1"/>
            <p:nvPr/>
          </p:nvSpPr>
          <p:spPr>
            <a:xfrm>
              <a:off x="0" y="9433250"/>
              <a:ext cx="7648178" cy="1505385"/>
            </a:xfrm>
            <a:prstGeom prst="rect">
              <a:avLst/>
            </a:prstGeom>
          </p:spPr>
          <p:txBody>
            <a:bodyPr lIns="0" tIns="0" rIns="0" bIns="0" rtlCol="0" anchor="t">
              <a:spAutoFit/>
            </a:bodyPr>
            <a:lstStyle/>
            <a:p>
              <a:pPr>
                <a:lnSpc>
                  <a:spcPts val="3050"/>
                </a:lnSpc>
              </a:pPr>
              <a:r>
                <a:rPr lang="en-US" sz="2178">
                  <a:solidFill>
                    <a:srgbClr val="000000"/>
                  </a:solidFill>
                  <a:latin typeface="Montserrat"/>
                </a:rPr>
                <a:t> Those curious about the economic potential of chestnut production and the market for chestnuts.</a:t>
              </a:r>
            </a:p>
          </p:txBody>
        </p:sp>
        <p:sp>
          <p:nvSpPr>
            <p:cNvPr id="16" name="TextBox 16"/>
            <p:cNvSpPr txBox="1"/>
            <p:nvPr/>
          </p:nvSpPr>
          <p:spPr>
            <a:xfrm>
              <a:off x="0" y="3505050"/>
              <a:ext cx="7648178" cy="2019075"/>
            </a:xfrm>
            <a:prstGeom prst="rect">
              <a:avLst/>
            </a:prstGeom>
          </p:spPr>
          <p:txBody>
            <a:bodyPr lIns="0" tIns="0" rIns="0" bIns="0" rtlCol="0" anchor="t">
              <a:spAutoFit/>
            </a:bodyPr>
            <a:lstStyle/>
            <a:p>
              <a:pPr>
                <a:lnSpc>
                  <a:spcPts val="3050"/>
                </a:lnSpc>
              </a:pPr>
              <a:r>
                <a:rPr lang="en-US" sz="2178">
                  <a:solidFill>
                    <a:srgbClr val="000000"/>
                  </a:solidFill>
                  <a:latin typeface="Montserrat"/>
                </a:rPr>
                <a:t>Chefs, bakers, and adventurous home cooks seeking to incorporate versatile and delicious chestnuts into their recipes.</a:t>
              </a:r>
            </a:p>
          </p:txBody>
        </p:sp>
        <p:sp>
          <p:nvSpPr>
            <p:cNvPr id="17" name="TextBox 17"/>
            <p:cNvSpPr txBox="1"/>
            <p:nvPr/>
          </p:nvSpPr>
          <p:spPr>
            <a:xfrm>
              <a:off x="0" y="436063"/>
              <a:ext cx="7648178" cy="2019075"/>
            </a:xfrm>
            <a:prstGeom prst="rect">
              <a:avLst/>
            </a:prstGeom>
          </p:spPr>
          <p:txBody>
            <a:bodyPr lIns="0" tIns="0" rIns="0" bIns="0" rtlCol="0" anchor="t">
              <a:spAutoFit/>
            </a:bodyPr>
            <a:lstStyle/>
            <a:p>
              <a:pPr>
                <a:lnSpc>
                  <a:spcPts val="3050"/>
                </a:lnSpc>
              </a:pPr>
              <a:r>
                <a:rPr lang="en-US" sz="2178">
                  <a:solidFill>
                    <a:srgbClr val="000000"/>
                  </a:solidFill>
                  <a:latin typeface="Montserrat"/>
                </a:rPr>
                <a:t>This includes established orchard owners, aspiring farmers considering chestnut cultivation, and hobbyists with a passion for these unique trees.</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897</Words>
  <Application>Microsoft Office PowerPoint</Application>
  <PresentationFormat>Custom</PresentationFormat>
  <Paragraphs>130</Paragraphs>
  <Slides>13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Playfair Display Bold Italics</vt:lpstr>
      <vt:lpstr>Montserrat Semi-Bold</vt:lpstr>
      <vt:lpstr>Playfair Display Bold</vt:lpstr>
      <vt:lpstr>Playfair Display Italics</vt:lpstr>
      <vt:lpstr>Montserrat Medium</vt:lpstr>
      <vt:lpstr>Montserrat</vt:lpstr>
      <vt:lpstr>Calibri</vt:lpstr>
      <vt:lpstr>Montserrat Bold Italics</vt:lpstr>
      <vt:lpstr>Open Sans Bold</vt:lpstr>
      <vt:lpstr>Arial</vt:lpstr>
      <vt:lpstr>Montserrat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Branching Out Media and Advertising Kit</dc:title>
  <dc:creator>Melanie Jones</dc:creator>
  <cp:lastModifiedBy>Melanie Jones</cp:lastModifiedBy>
  <cp:revision>1</cp:revision>
  <dcterms:created xsi:type="dcterms:W3CDTF">2006-08-16T00:00:00Z</dcterms:created>
  <dcterms:modified xsi:type="dcterms:W3CDTF">2024-05-03T13:44:08Z</dcterms:modified>
  <dc:identifier>DAGCceSkyCY</dc:identifier>
</cp:coreProperties>
</file>