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legreya Bold" panose="020B0604020202020204" charset="0"/>
      <p:regular r:id="rId12"/>
    </p:embeddedFont>
    <p:embeddedFont>
      <p:font typeface="Alice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24589" y="3086100"/>
            <a:ext cx="13438822" cy="4114800"/>
            <a:chOff x="0" y="0"/>
            <a:chExt cx="3539443" cy="108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39443" cy="1083733"/>
            </a:xfrm>
            <a:custGeom>
              <a:avLst/>
              <a:gdLst/>
              <a:ahLst/>
              <a:cxnLst/>
              <a:rect l="l" t="t" r="r" b="b"/>
              <a:pathLst>
                <a:path w="3539443" h="1083733">
                  <a:moveTo>
                    <a:pt x="0" y="0"/>
                  </a:moveTo>
                  <a:lnTo>
                    <a:pt x="3539443" y="0"/>
                  </a:lnTo>
                  <a:lnTo>
                    <a:pt x="3539443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24589" y="2982500"/>
            <a:ext cx="13438822" cy="6126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3"/>
              </a:lnSpc>
            </a:pPr>
            <a:r>
              <a:rPr lang="en-US" sz="14038">
                <a:solidFill>
                  <a:srgbClr val="522D1C"/>
                </a:solidFill>
                <a:latin typeface="Alice Bold"/>
              </a:rPr>
              <a:t>ACT &amp; HGLHC</a:t>
            </a:r>
          </a:p>
          <a:p>
            <a:pPr algn="ctr">
              <a:lnSpc>
                <a:spcPts val="16003"/>
              </a:lnSpc>
            </a:pPr>
            <a:r>
              <a:rPr lang="en-US" sz="14038">
                <a:solidFill>
                  <a:srgbClr val="522D1C"/>
                </a:solidFill>
                <a:latin typeface="Alice Bold"/>
              </a:rPr>
              <a:t>Oral Health </a:t>
            </a:r>
          </a:p>
          <a:p>
            <a:pPr algn="ctr">
              <a:lnSpc>
                <a:spcPts val="16003"/>
              </a:lnSpc>
            </a:pPr>
            <a:endParaRPr lang="en-US" sz="14038">
              <a:solidFill>
                <a:srgbClr val="522D1C"/>
              </a:solidFill>
              <a:latin typeface="Alice Bold"/>
            </a:endParaRPr>
          </a:p>
        </p:txBody>
      </p:sp>
      <p:sp>
        <p:nvSpPr>
          <p:cNvPr id="6" name="Freeform 6"/>
          <p:cNvSpPr/>
          <p:nvPr/>
        </p:nvSpPr>
        <p:spPr>
          <a:xfrm rot="776974">
            <a:off x="-149629" y="514350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05075">
            <a:off x="13751324" y="-783021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13685" y="7096125"/>
            <a:ext cx="11460629" cy="1820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8"/>
              </a:lnSpc>
            </a:pPr>
            <a:r>
              <a:rPr lang="en-US" sz="5206">
                <a:solidFill>
                  <a:srgbClr val="522D1C"/>
                </a:solidFill>
                <a:latin typeface="Alegreya Bold"/>
              </a:rPr>
              <a:t>Presented By : Erika Mott and Ruth Murray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04350"/>
            <a:ext cx="18288000" cy="4478300"/>
            <a:chOff x="0" y="0"/>
            <a:chExt cx="4816593" cy="1179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79470"/>
            </a:xfrm>
            <a:custGeom>
              <a:avLst/>
              <a:gdLst/>
              <a:ahLst/>
              <a:cxnLst/>
              <a:rect l="l" t="t" r="r" b="b"/>
              <a:pathLst>
                <a:path w="4816592" h="1179470">
                  <a:moveTo>
                    <a:pt x="0" y="0"/>
                  </a:moveTo>
                  <a:lnTo>
                    <a:pt x="4816592" y="0"/>
                  </a:lnTo>
                  <a:lnTo>
                    <a:pt x="4816592" y="1179470"/>
                  </a:lnTo>
                  <a:lnTo>
                    <a:pt x="0" y="1179470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608185"/>
            <a:ext cx="18288000" cy="592330"/>
            <a:chOff x="0" y="0"/>
            <a:chExt cx="4816593" cy="156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56005"/>
            </a:xfrm>
            <a:custGeom>
              <a:avLst/>
              <a:gdLst/>
              <a:ahLst/>
              <a:cxnLst/>
              <a:rect l="l" t="t" r="r" b="b"/>
              <a:pathLst>
                <a:path w="4816592" h="156005">
                  <a:moveTo>
                    <a:pt x="0" y="0"/>
                  </a:moveTo>
                  <a:lnTo>
                    <a:pt x="4816592" y="0"/>
                  </a:lnTo>
                  <a:lnTo>
                    <a:pt x="4816592" y="156005"/>
                  </a:lnTo>
                  <a:lnTo>
                    <a:pt x="0" y="156005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790320"/>
            <a:ext cx="18288000" cy="592330"/>
            <a:chOff x="0" y="0"/>
            <a:chExt cx="4816593" cy="1560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56005"/>
            </a:xfrm>
            <a:custGeom>
              <a:avLst/>
              <a:gdLst/>
              <a:ahLst/>
              <a:cxnLst/>
              <a:rect l="l" t="t" r="r" b="b"/>
              <a:pathLst>
                <a:path w="4816592" h="156005">
                  <a:moveTo>
                    <a:pt x="0" y="0"/>
                  </a:moveTo>
                  <a:lnTo>
                    <a:pt x="4816592" y="0"/>
                  </a:lnTo>
                  <a:lnTo>
                    <a:pt x="4816592" y="156005"/>
                  </a:lnTo>
                  <a:lnTo>
                    <a:pt x="0" y="156005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101055" y="3408517"/>
            <a:ext cx="1394295" cy="1734983"/>
          </a:xfrm>
          <a:custGeom>
            <a:avLst/>
            <a:gdLst/>
            <a:ahLst/>
            <a:cxnLst/>
            <a:rect l="l" t="t" r="r" b="b"/>
            <a:pathLst>
              <a:path w="1394295" h="1734983">
                <a:moveTo>
                  <a:pt x="0" y="0"/>
                </a:moveTo>
                <a:lnTo>
                  <a:pt x="1394296" y="0"/>
                </a:lnTo>
                <a:lnTo>
                  <a:pt x="1394296" y="1734983"/>
                </a:lnTo>
                <a:lnTo>
                  <a:pt x="0" y="1734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01055" y="3537850"/>
            <a:ext cx="14085890" cy="288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0"/>
              </a:lnSpc>
            </a:pPr>
            <a:r>
              <a:rPr lang="en-US" sz="16721">
                <a:solidFill>
                  <a:srgbClr val="522D1C"/>
                </a:solidFill>
                <a:latin typeface="Alice Bold"/>
              </a:rPr>
              <a:t>Thank You</a:t>
            </a:r>
          </a:p>
        </p:txBody>
      </p:sp>
      <p:sp>
        <p:nvSpPr>
          <p:cNvPr id="13" name="Freeform 13"/>
          <p:cNvSpPr/>
          <p:nvPr/>
        </p:nvSpPr>
        <p:spPr>
          <a:xfrm rot="10582022">
            <a:off x="14735673" y="4962625"/>
            <a:ext cx="1394295" cy="1734983"/>
          </a:xfrm>
          <a:custGeom>
            <a:avLst/>
            <a:gdLst/>
            <a:ahLst/>
            <a:cxnLst/>
            <a:rect l="l" t="t" r="r" b="b"/>
            <a:pathLst>
              <a:path w="1394295" h="1734983">
                <a:moveTo>
                  <a:pt x="0" y="0"/>
                </a:moveTo>
                <a:lnTo>
                  <a:pt x="1394295" y="0"/>
                </a:lnTo>
                <a:lnTo>
                  <a:pt x="1394295" y="1734983"/>
                </a:lnTo>
                <a:lnTo>
                  <a:pt x="0" y="1734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0232" y="4000469"/>
            <a:ext cx="15507536" cy="3464662"/>
            <a:chOff x="0" y="0"/>
            <a:chExt cx="20676714" cy="46195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676714" cy="4619550"/>
              <a:chOff x="0" y="0"/>
              <a:chExt cx="4084289" cy="9125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84289" cy="912504"/>
              </a:xfrm>
              <a:custGeom>
                <a:avLst/>
                <a:gdLst/>
                <a:ahLst/>
                <a:cxnLst/>
                <a:rect l="l" t="t" r="r" b="b"/>
                <a:pathLst>
                  <a:path w="4084289" h="912504">
                    <a:moveTo>
                      <a:pt x="0" y="0"/>
                    </a:moveTo>
                    <a:lnTo>
                      <a:pt x="4084289" y="0"/>
                    </a:lnTo>
                    <a:lnTo>
                      <a:pt x="4084289" y="912504"/>
                    </a:lnTo>
                    <a:lnTo>
                      <a:pt x="0" y="912504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23409" y="449443"/>
              <a:ext cx="19029896" cy="3242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08966" lvl="1" indent="-504483">
                <a:lnSpc>
                  <a:spcPts val="6542"/>
                </a:lnSpc>
                <a:buFont typeface="Arial"/>
                <a:buChar char="•"/>
              </a:pPr>
              <a:r>
                <a:rPr lang="en-US" sz="4673">
                  <a:solidFill>
                    <a:srgbClr val="522D1C"/>
                  </a:solidFill>
                  <a:latin typeface="Alegreya Bold"/>
                </a:rPr>
                <a:t>AIDS Connecticut</a:t>
              </a:r>
            </a:p>
            <a:p>
              <a:pPr marL="1008966" lvl="1" indent="-504483">
                <a:lnSpc>
                  <a:spcPts val="6542"/>
                </a:lnSpc>
                <a:buFont typeface="Arial"/>
                <a:buChar char="•"/>
              </a:pPr>
              <a:r>
                <a:rPr lang="en-US" sz="4673">
                  <a:solidFill>
                    <a:srgbClr val="522D1C"/>
                  </a:solidFill>
                  <a:latin typeface="Alegreya Bold"/>
                </a:rPr>
                <a:t>CT Center for Harm Reduction</a:t>
              </a:r>
            </a:p>
            <a:p>
              <a:pPr marL="1008966" lvl="1" indent="-504483">
                <a:lnSpc>
                  <a:spcPts val="6542"/>
                </a:lnSpc>
                <a:buFont typeface="Arial"/>
                <a:buChar char="•"/>
              </a:pPr>
              <a:r>
                <a:rPr lang="en-US" sz="4673">
                  <a:solidFill>
                    <a:srgbClr val="522D1C"/>
                  </a:solidFill>
                  <a:latin typeface="Alegreya Bold"/>
                </a:rPr>
                <a:t>CT Association for Human Services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-2191398">
            <a:off x="15658484" y="5899318"/>
            <a:ext cx="1923138" cy="4965849"/>
          </a:xfrm>
          <a:custGeom>
            <a:avLst/>
            <a:gdLst/>
            <a:ahLst/>
            <a:cxnLst/>
            <a:rect l="l" t="t" r="r" b="b"/>
            <a:pathLst>
              <a:path w="1923138" h="4965849">
                <a:moveTo>
                  <a:pt x="0" y="0"/>
                </a:moveTo>
                <a:lnTo>
                  <a:pt x="1923138" y="0"/>
                </a:lnTo>
                <a:lnTo>
                  <a:pt x="1923138" y="4965850"/>
                </a:lnTo>
                <a:lnTo>
                  <a:pt x="0" y="4965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426325">
            <a:off x="289410" y="-235740"/>
            <a:ext cx="1478580" cy="3817930"/>
          </a:xfrm>
          <a:custGeom>
            <a:avLst/>
            <a:gdLst/>
            <a:ahLst/>
            <a:cxnLst/>
            <a:rect l="l" t="t" r="r" b="b"/>
            <a:pathLst>
              <a:path w="1478580" h="3817930">
                <a:moveTo>
                  <a:pt x="0" y="0"/>
                </a:moveTo>
                <a:lnTo>
                  <a:pt x="1478580" y="0"/>
                </a:lnTo>
                <a:lnTo>
                  <a:pt x="1478580" y="3817930"/>
                </a:lnTo>
                <a:lnTo>
                  <a:pt x="0" y="381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70449" y="3316975"/>
            <a:ext cx="4957747" cy="4643263"/>
          </a:xfrm>
          <a:custGeom>
            <a:avLst/>
            <a:gdLst/>
            <a:ahLst/>
            <a:cxnLst/>
            <a:rect l="l" t="t" r="r" b="b"/>
            <a:pathLst>
              <a:path w="4957747" h="4643263">
                <a:moveTo>
                  <a:pt x="0" y="0"/>
                </a:moveTo>
                <a:lnTo>
                  <a:pt x="4957747" y="0"/>
                </a:lnTo>
                <a:lnTo>
                  <a:pt x="4957747" y="4643262"/>
                </a:lnTo>
                <a:lnTo>
                  <a:pt x="0" y="4643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11888" y="654301"/>
            <a:ext cx="10683433" cy="266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1"/>
              </a:lnSpc>
            </a:pPr>
            <a:r>
              <a:rPr lang="en-US" sz="7636">
                <a:solidFill>
                  <a:srgbClr val="522D1C"/>
                </a:solidFill>
                <a:latin typeface="Alice Bold"/>
              </a:rPr>
              <a:t>Advancing Connecticut Together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01" y="7219315"/>
            <a:ext cx="18363801" cy="2038985"/>
            <a:chOff x="0" y="0"/>
            <a:chExt cx="4836557" cy="537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537017"/>
            </a:xfrm>
            <a:custGeom>
              <a:avLst/>
              <a:gdLst/>
              <a:ahLst/>
              <a:cxnLst/>
              <a:rect l="l" t="t" r="r" b="b"/>
              <a:pathLst>
                <a:path w="4836557" h="537017">
                  <a:moveTo>
                    <a:pt x="0" y="0"/>
                  </a:moveTo>
                  <a:lnTo>
                    <a:pt x="4836557" y="0"/>
                  </a:lnTo>
                  <a:lnTo>
                    <a:pt x="4836557" y="537017"/>
                  </a:lnTo>
                  <a:lnTo>
                    <a:pt x="0" y="53701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808874">
            <a:off x="15555303" y="-20008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1911" y="3100676"/>
            <a:ext cx="6285410" cy="4714058"/>
          </a:xfrm>
          <a:custGeom>
            <a:avLst/>
            <a:gdLst/>
            <a:ahLst/>
            <a:cxnLst/>
            <a:rect l="l" t="t" r="r" b="b"/>
            <a:pathLst>
              <a:path w="6285410" h="4714058">
                <a:moveTo>
                  <a:pt x="0" y="0"/>
                </a:moveTo>
                <a:lnTo>
                  <a:pt x="6285410" y="0"/>
                </a:lnTo>
                <a:lnTo>
                  <a:pt x="6285410" y="4714058"/>
                </a:lnTo>
                <a:lnTo>
                  <a:pt x="0" y="4714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37215" y="3100676"/>
            <a:ext cx="5104515" cy="4714058"/>
          </a:xfrm>
          <a:custGeom>
            <a:avLst/>
            <a:gdLst/>
            <a:ahLst/>
            <a:cxnLst/>
            <a:rect l="l" t="t" r="r" b="b"/>
            <a:pathLst>
              <a:path w="5104515" h="4714058">
                <a:moveTo>
                  <a:pt x="0" y="0"/>
                </a:moveTo>
                <a:lnTo>
                  <a:pt x="5104515" y="0"/>
                </a:lnTo>
                <a:lnTo>
                  <a:pt x="5104515" y="4714058"/>
                </a:lnTo>
                <a:lnTo>
                  <a:pt x="0" y="4714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722730" y="2878330"/>
            <a:ext cx="5231679" cy="5231679"/>
          </a:xfrm>
          <a:custGeom>
            <a:avLst/>
            <a:gdLst/>
            <a:ahLst/>
            <a:cxnLst/>
            <a:rect l="l" t="t" r="r" b="b"/>
            <a:pathLst>
              <a:path w="5231679" h="5231679">
                <a:moveTo>
                  <a:pt x="0" y="0"/>
                </a:moveTo>
                <a:lnTo>
                  <a:pt x="5231679" y="0"/>
                </a:lnTo>
                <a:lnTo>
                  <a:pt x="5231679" y="5231679"/>
                </a:lnTo>
                <a:lnTo>
                  <a:pt x="0" y="52316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72912" y="8033809"/>
            <a:ext cx="465116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22D1C"/>
                </a:solidFill>
                <a:latin typeface="Alegreya Bold"/>
              </a:rPr>
              <a:t>2 Connections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18416" y="8162608"/>
            <a:ext cx="465116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22D1C"/>
                </a:solidFill>
                <a:latin typeface="Alegreya Bold"/>
              </a:rPr>
              <a:t>1 CHC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41730" y="8162608"/>
            <a:ext cx="465116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22D1C"/>
                </a:solidFill>
                <a:latin typeface="Alegreya Bold"/>
              </a:rPr>
              <a:t>2 HCE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79044" y="857250"/>
            <a:ext cx="10929913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latin typeface="Alice Bold"/>
              </a:rPr>
              <a:t>RW MCMs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801" y="7219315"/>
            <a:ext cx="18363801" cy="2038985"/>
            <a:chOff x="0" y="0"/>
            <a:chExt cx="4836557" cy="537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537017"/>
            </a:xfrm>
            <a:custGeom>
              <a:avLst/>
              <a:gdLst/>
              <a:ahLst/>
              <a:cxnLst/>
              <a:rect l="l" t="t" r="r" b="b"/>
              <a:pathLst>
                <a:path w="4836557" h="537017">
                  <a:moveTo>
                    <a:pt x="0" y="0"/>
                  </a:moveTo>
                  <a:lnTo>
                    <a:pt x="4836557" y="0"/>
                  </a:lnTo>
                  <a:lnTo>
                    <a:pt x="4836557" y="537017"/>
                  </a:lnTo>
                  <a:lnTo>
                    <a:pt x="0" y="537017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7706873">
            <a:off x="162250" y="-280087"/>
            <a:ext cx="3735361" cy="3281584"/>
          </a:xfrm>
          <a:custGeom>
            <a:avLst/>
            <a:gdLst/>
            <a:ahLst/>
            <a:cxnLst/>
            <a:rect l="l" t="t" r="r" b="b"/>
            <a:pathLst>
              <a:path w="3735361" h="3281584">
                <a:moveTo>
                  <a:pt x="0" y="0"/>
                </a:moveTo>
                <a:lnTo>
                  <a:pt x="3735361" y="0"/>
                </a:lnTo>
                <a:lnTo>
                  <a:pt x="3735361" y="3281584"/>
                </a:lnTo>
                <a:lnTo>
                  <a:pt x="0" y="328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57956" y="422969"/>
            <a:ext cx="12449898" cy="296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latin typeface="Alice Bold"/>
              </a:rPr>
              <a:t>Hartford Gay and Lesbian Health Collective</a:t>
            </a:r>
          </a:p>
        </p:txBody>
      </p:sp>
      <p:sp>
        <p:nvSpPr>
          <p:cNvPr id="7" name="Freeform 7"/>
          <p:cNvSpPr/>
          <p:nvPr/>
        </p:nvSpPr>
        <p:spPr>
          <a:xfrm rot="7808874">
            <a:off x="15555303" y="-200085"/>
            <a:ext cx="5732004" cy="5035671"/>
          </a:xfrm>
          <a:custGeom>
            <a:avLst/>
            <a:gdLst/>
            <a:ahLst/>
            <a:cxnLst/>
            <a:rect l="l" t="t" r="r" b="b"/>
            <a:pathLst>
              <a:path w="5732004" h="5035671">
                <a:moveTo>
                  <a:pt x="0" y="0"/>
                </a:moveTo>
                <a:lnTo>
                  <a:pt x="5732003" y="0"/>
                </a:lnTo>
                <a:lnTo>
                  <a:pt x="5732003" y="5035671"/>
                </a:lnTo>
                <a:lnTo>
                  <a:pt x="0" y="5035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1701" y="4374015"/>
            <a:ext cx="6314878" cy="3515730"/>
          </a:xfrm>
          <a:custGeom>
            <a:avLst/>
            <a:gdLst/>
            <a:ahLst/>
            <a:cxnLst/>
            <a:rect l="l" t="t" r="r" b="b"/>
            <a:pathLst>
              <a:path w="6314878" h="3515730">
                <a:moveTo>
                  <a:pt x="0" y="0"/>
                </a:moveTo>
                <a:lnTo>
                  <a:pt x="6314878" y="0"/>
                </a:lnTo>
                <a:lnTo>
                  <a:pt x="6314878" y="3515730"/>
                </a:lnTo>
                <a:lnTo>
                  <a:pt x="0" y="3515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82905" y="4374015"/>
            <a:ext cx="12601925" cy="3539658"/>
          </a:xfrm>
          <a:custGeom>
            <a:avLst/>
            <a:gdLst/>
            <a:ahLst/>
            <a:cxnLst/>
            <a:rect l="l" t="t" r="r" b="b"/>
            <a:pathLst>
              <a:path w="12601925" h="3539658">
                <a:moveTo>
                  <a:pt x="0" y="0"/>
                </a:moveTo>
                <a:lnTo>
                  <a:pt x="12601925" y="0"/>
                </a:lnTo>
                <a:lnTo>
                  <a:pt x="12601925" y="3539658"/>
                </a:lnTo>
                <a:lnTo>
                  <a:pt x="0" y="3539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14398" y="8114983"/>
            <a:ext cx="4449485" cy="1037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43"/>
              </a:lnSpc>
              <a:spcBef>
                <a:spcPct val="0"/>
              </a:spcBef>
            </a:pPr>
            <a:r>
              <a:rPr lang="en-US" sz="6031" u="sng" strike="noStrike">
                <a:solidFill>
                  <a:srgbClr val="522D1C"/>
                </a:solidFill>
                <a:latin typeface="Alice Bold"/>
              </a:rPr>
              <a:t>Dental Clinic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74852" cy="10287000"/>
            <a:chOff x="0" y="0"/>
            <a:chExt cx="15140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401" cy="2709333"/>
            </a:xfrm>
            <a:custGeom>
              <a:avLst/>
              <a:gdLst/>
              <a:ahLst/>
              <a:cxnLst/>
              <a:rect l="l" t="t" r="r" b="b"/>
              <a:pathLst>
                <a:path w="151401" h="2709333">
                  <a:moveTo>
                    <a:pt x="0" y="0"/>
                  </a:moveTo>
                  <a:lnTo>
                    <a:pt x="151401" y="0"/>
                  </a:lnTo>
                  <a:lnTo>
                    <a:pt x="15140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04268" y="4192805"/>
            <a:ext cx="7004966" cy="5439351"/>
            <a:chOff x="0" y="0"/>
            <a:chExt cx="9339955" cy="725246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339955" cy="7252468"/>
              <a:chOff x="0" y="0"/>
              <a:chExt cx="1844929" cy="14325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44929" cy="1432586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432586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432586"/>
                    </a:lnTo>
                    <a:lnTo>
                      <a:pt x="0" y="1432586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91631" y="456838"/>
              <a:ext cx="8848323" cy="6345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-Many clients reporting no dental provider or reporting  that they haven't seen one in years</a:t>
              </a:r>
            </a:p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-Focus in our TGA to improve oral health measure</a:t>
              </a:r>
            </a:p>
            <a:p>
              <a:pPr>
                <a:lnSpc>
                  <a:spcPts val="5450"/>
                </a:lnSpc>
              </a:pPr>
              <a:endParaRPr lang="en-US" sz="3893">
                <a:solidFill>
                  <a:srgbClr val="522D1C"/>
                </a:solidFill>
                <a:latin typeface="Alegreya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08005" y="4192805"/>
            <a:ext cx="7004966" cy="4067751"/>
            <a:chOff x="0" y="0"/>
            <a:chExt cx="9339955" cy="54236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39955" cy="5423668"/>
              <a:chOff x="0" y="0"/>
              <a:chExt cx="1844929" cy="10713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44929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071342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91631" y="456838"/>
              <a:ext cx="8848323" cy="4516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Started by having all MCMs submit client lists that detailed whether clients were receiving oral health care and where they were the services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851228" y="2934712"/>
            <a:ext cx="6958006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22D1C"/>
                </a:solidFill>
                <a:latin typeface="Alice Bold"/>
              </a:rPr>
              <a:t>General Overview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31486" y="2934712"/>
            <a:ext cx="6958006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22D1C"/>
                </a:solidFill>
                <a:latin typeface="Alice Bold"/>
              </a:rPr>
              <a:t>2023-2024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18390" y="857250"/>
            <a:ext cx="10451219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latin typeface="Alice Bold"/>
              </a:rPr>
              <a:t>Oral Health</a:t>
            </a:r>
          </a:p>
        </p:txBody>
      </p:sp>
      <p:sp>
        <p:nvSpPr>
          <p:cNvPr id="18" name="Freeform 18"/>
          <p:cNvSpPr/>
          <p:nvPr/>
        </p:nvSpPr>
        <p:spPr>
          <a:xfrm rot="6981963">
            <a:off x="-320820" y="-97774"/>
            <a:ext cx="5065402" cy="4450050"/>
          </a:xfrm>
          <a:custGeom>
            <a:avLst/>
            <a:gdLst/>
            <a:ahLst/>
            <a:cxnLst/>
            <a:rect l="l" t="t" r="r" b="b"/>
            <a:pathLst>
              <a:path w="5065402" h="4450050">
                <a:moveTo>
                  <a:pt x="0" y="0"/>
                </a:moveTo>
                <a:lnTo>
                  <a:pt x="5065402" y="0"/>
                </a:lnTo>
                <a:lnTo>
                  <a:pt x="5065402" y="4450049"/>
                </a:lnTo>
                <a:lnTo>
                  <a:pt x="0" y="4450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794477">
            <a:off x="14544143" y="7399043"/>
            <a:ext cx="3443195" cy="3024911"/>
          </a:xfrm>
          <a:custGeom>
            <a:avLst/>
            <a:gdLst/>
            <a:ahLst/>
            <a:cxnLst/>
            <a:rect l="l" t="t" r="r" b="b"/>
            <a:pathLst>
              <a:path w="3443195" h="3024911">
                <a:moveTo>
                  <a:pt x="0" y="0"/>
                </a:moveTo>
                <a:lnTo>
                  <a:pt x="3443196" y="0"/>
                </a:lnTo>
                <a:lnTo>
                  <a:pt x="3443196" y="3024911"/>
                </a:lnTo>
                <a:lnTo>
                  <a:pt x="0" y="302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4798" y="757941"/>
            <a:ext cx="7778405" cy="1667760"/>
            <a:chOff x="0" y="0"/>
            <a:chExt cx="2048633" cy="439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8633" cy="439245"/>
            </a:xfrm>
            <a:custGeom>
              <a:avLst/>
              <a:gdLst/>
              <a:ahLst/>
              <a:cxnLst/>
              <a:rect l="l" t="t" r="r" b="b"/>
              <a:pathLst>
                <a:path w="2048633" h="439245">
                  <a:moveTo>
                    <a:pt x="0" y="0"/>
                  </a:moveTo>
                  <a:lnTo>
                    <a:pt x="2048633" y="0"/>
                  </a:lnTo>
                  <a:lnTo>
                    <a:pt x="2048633" y="439245"/>
                  </a:lnTo>
                  <a:lnTo>
                    <a:pt x="0" y="439245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04268" y="4192805"/>
            <a:ext cx="7004966" cy="2696151"/>
            <a:chOff x="0" y="0"/>
            <a:chExt cx="9339955" cy="359486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339955" cy="3594868"/>
              <a:chOff x="0" y="0"/>
              <a:chExt cx="1844929" cy="7100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44929" cy="710097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710097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710097"/>
                    </a:lnTo>
                    <a:lnTo>
                      <a:pt x="0" y="710097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91631" y="456838"/>
              <a:ext cx="8848323" cy="2687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Focusing on clients who are engaged in care at HGLHC</a:t>
              </a:r>
            </a:p>
            <a:p>
              <a:pPr marL="840595" lvl="1" indent="-420297">
                <a:lnSpc>
                  <a:spcPts val="5450"/>
                </a:lnSpc>
                <a:buFont typeface="Arial"/>
                <a:buChar char="•"/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30 confirmed clients so far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95264" y="4192805"/>
            <a:ext cx="7004966" cy="4753551"/>
            <a:chOff x="0" y="0"/>
            <a:chExt cx="9339955" cy="63380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39955" cy="6338068"/>
              <a:chOff x="0" y="0"/>
              <a:chExt cx="1844929" cy="125196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44929" cy="1251964"/>
              </a:xfrm>
              <a:custGeom>
                <a:avLst/>
                <a:gdLst/>
                <a:ahLst/>
                <a:cxnLst/>
                <a:rect l="l" t="t" r="r" b="b"/>
                <a:pathLst>
                  <a:path w="1844929" h="1251964">
                    <a:moveTo>
                      <a:pt x="0" y="0"/>
                    </a:moveTo>
                    <a:lnTo>
                      <a:pt x="1844929" y="0"/>
                    </a:lnTo>
                    <a:lnTo>
                      <a:pt x="1844929" y="1251964"/>
                    </a:lnTo>
                    <a:lnTo>
                      <a:pt x="0" y="1251964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91631" y="456838"/>
              <a:ext cx="8848323" cy="5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Ensured documentation for those clients is up to date for eligibility/referral and will be ensuring all service data sharing is in place</a:t>
              </a:r>
            </a:p>
            <a:p>
              <a:pPr>
                <a:lnSpc>
                  <a:spcPts val="5450"/>
                </a:lnSpc>
              </a:pPr>
              <a:endParaRPr lang="en-US" sz="3893">
                <a:solidFill>
                  <a:srgbClr val="522D1C"/>
                </a:solidFill>
                <a:latin typeface="Alegreya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570817" y="857250"/>
            <a:ext cx="7526931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ea typeface="Alice Bold"/>
              </a:rPr>
              <a:t>﻿Mutual Clients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66415" y="3303286"/>
            <a:ext cx="486266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22D1C"/>
                </a:solidFill>
                <a:latin typeface="Alice Bold"/>
              </a:rPr>
              <a:t>Second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20168" y="3303286"/>
            <a:ext cx="497316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22D1C"/>
                </a:solidFill>
                <a:latin typeface="Alice Bold"/>
              </a:rPr>
              <a:t>First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75801" y="9241631"/>
            <a:ext cx="18363801" cy="1028700"/>
            <a:chOff x="0" y="0"/>
            <a:chExt cx="4836557" cy="2709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8805075">
            <a:off x="15786389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2" y="0"/>
                </a:lnTo>
                <a:lnTo>
                  <a:pt x="294582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2110889">
            <a:off x="24411" y="-253999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363801" cy="1028700"/>
            <a:chOff x="0" y="0"/>
            <a:chExt cx="4836557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6557" cy="270933"/>
            </a:xfrm>
            <a:custGeom>
              <a:avLst/>
              <a:gdLst/>
              <a:ahLst/>
              <a:cxnLst/>
              <a:rect l="l" t="t" r="r" b="b"/>
              <a:pathLst>
                <a:path w="4836557" h="270933">
                  <a:moveTo>
                    <a:pt x="0" y="0"/>
                  </a:moveTo>
                  <a:lnTo>
                    <a:pt x="4836557" y="0"/>
                  </a:lnTo>
                  <a:lnTo>
                    <a:pt x="483655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EA9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178605"/>
            <a:ext cx="5258389" cy="2010351"/>
            <a:chOff x="0" y="0"/>
            <a:chExt cx="7011185" cy="268046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7011185" cy="2680468"/>
              <a:chOff x="0" y="0"/>
              <a:chExt cx="1384925" cy="5294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84925" cy="529475"/>
              </a:xfrm>
              <a:custGeom>
                <a:avLst/>
                <a:gdLst/>
                <a:ahLst/>
                <a:cxnLst/>
                <a:rect l="l" t="t" r="r" b="b"/>
                <a:pathLst>
                  <a:path w="1384925" h="529475">
                    <a:moveTo>
                      <a:pt x="0" y="0"/>
                    </a:moveTo>
                    <a:lnTo>
                      <a:pt x="1384925" y="0"/>
                    </a:lnTo>
                    <a:lnTo>
                      <a:pt x="1384925" y="529475"/>
                    </a:lnTo>
                    <a:lnTo>
                      <a:pt x="0" y="529475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91631" y="456838"/>
              <a:ext cx="6519554" cy="1773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Meet weekly with HGLHC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14806" y="4178605"/>
            <a:ext cx="5258389" cy="4753551"/>
            <a:chOff x="0" y="0"/>
            <a:chExt cx="7011185" cy="63380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7011185" cy="6338068"/>
              <a:chOff x="0" y="0"/>
              <a:chExt cx="1384925" cy="125196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84925" cy="1251964"/>
              </a:xfrm>
              <a:custGeom>
                <a:avLst/>
                <a:gdLst/>
                <a:ahLst/>
                <a:cxnLst/>
                <a:rect l="l" t="t" r="r" b="b"/>
                <a:pathLst>
                  <a:path w="1384925" h="1251964">
                    <a:moveTo>
                      <a:pt x="0" y="0"/>
                    </a:moveTo>
                    <a:lnTo>
                      <a:pt x="1384925" y="0"/>
                    </a:lnTo>
                    <a:lnTo>
                      <a:pt x="1384925" y="1251964"/>
                    </a:lnTo>
                    <a:lnTo>
                      <a:pt x="0" y="1251964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91631" y="456838"/>
              <a:ext cx="6519554" cy="5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MCMs to be trained on how to further engage clients regarding oral health care </a:t>
              </a:r>
            </a:p>
            <a:p>
              <a:pPr marL="840595" lvl="1" indent="-420297">
                <a:lnSpc>
                  <a:spcPts val="5450"/>
                </a:lnSpc>
                <a:buFont typeface="Arial"/>
                <a:buChar char="•"/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Training scheduled for 10/24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979762" y="4178605"/>
            <a:ext cx="5258389" cy="4067751"/>
            <a:chOff x="0" y="0"/>
            <a:chExt cx="7011185" cy="542366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7011185" cy="5423668"/>
              <a:chOff x="0" y="0"/>
              <a:chExt cx="1384925" cy="107134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84925" cy="1071342"/>
              </a:xfrm>
              <a:custGeom>
                <a:avLst/>
                <a:gdLst/>
                <a:ahLst/>
                <a:cxnLst/>
                <a:rect l="l" t="t" r="r" b="b"/>
                <a:pathLst>
                  <a:path w="1384925" h="1071342">
                    <a:moveTo>
                      <a:pt x="0" y="0"/>
                    </a:moveTo>
                    <a:lnTo>
                      <a:pt x="1384925" y="0"/>
                    </a:lnTo>
                    <a:lnTo>
                      <a:pt x="1384925" y="1071342"/>
                    </a:lnTo>
                    <a:lnTo>
                      <a:pt x="0" y="1071342"/>
                    </a:lnTo>
                    <a:close/>
                  </a:path>
                </a:pathLst>
              </a:custGeom>
              <a:solidFill>
                <a:srgbClr val="DDA37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91631" y="456838"/>
              <a:ext cx="6519554" cy="4516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50"/>
                </a:lnSpc>
              </a:pPr>
              <a:r>
                <a:rPr lang="en-US" sz="3893">
                  <a:solidFill>
                    <a:srgbClr val="522D1C"/>
                  </a:solidFill>
                  <a:latin typeface="Alegreya Bold"/>
                </a:rPr>
                <a:t>Focusing on clients who have not engaged in their oral health care utilizing techniques learned in the training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rot="-732719">
            <a:off x="212489" y="7859055"/>
            <a:ext cx="3185465" cy="2798490"/>
          </a:xfrm>
          <a:custGeom>
            <a:avLst/>
            <a:gdLst/>
            <a:ahLst/>
            <a:cxnLst/>
            <a:rect l="l" t="t" r="r" b="b"/>
            <a:pathLst>
              <a:path w="3185465" h="2798490">
                <a:moveTo>
                  <a:pt x="0" y="0"/>
                </a:moveTo>
                <a:lnTo>
                  <a:pt x="3185465" y="0"/>
                </a:lnTo>
                <a:lnTo>
                  <a:pt x="3185465" y="2798490"/>
                </a:lnTo>
                <a:lnTo>
                  <a:pt x="0" y="2798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679044" y="857250"/>
            <a:ext cx="10929913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ea typeface="Alice Bold"/>
              </a:rPr>
              <a:t>﻿Process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9101" y="2851455"/>
            <a:ext cx="4779885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22D1C"/>
                </a:solidFill>
                <a:latin typeface="Alice Bold"/>
              </a:rPr>
              <a:t>Step 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54058" y="2851455"/>
            <a:ext cx="4779885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22D1C"/>
                </a:solidFill>
                <a:latin typeface="Alice Bold"/>
              </a:rPr>
              <a:t>Step 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74854" y="2851455"/>
            <a:ext cx="4779885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522D1C"/>
                </a:solidFill>
                <a:latin typeface="Alice Bold"/>
              </a:rPr>
              <a:t>Step 3</a:t>
            </a:r>
          </a:p>
        </p:txBody>
      </p:sp>
      <p:sp>
        <p:nvSpPr>
          <p:cNvPr id="25" name="Freeform 25"/>
          <p:cNvSpPr/>
          <p:nvPr/>
        </p:nvSpPr>
        <p:spPr>
          <a:xfrm rot="-10148839">
            <a:off x="15008029" y="-454441"/>
            <a:ext cx="3883918" cy="3412094"/>
          </a:xfrm>
          <a:custGeom>
            <a:avLst/>
            <a:gdLst/>
            <a:ahLst/>
            <a:cxnLst/>
            <a:rect l="l" t="t" r="r" b="b"/>
            <a:pathLst>
              <a:path w="3883918" h="3412094">
                <a:moveTo>
                  <a:pt x="0" y="0"/>
                </a:moveTo>
                <a:lnTo>
                  <a:pt x="3883918" y="0"/>
                </a:lnTo>
                <a:lnTo>
                  <a:pt x="3883918" y="3412094"/>
                </a:lnTo>
                <a:lnTo>
                  <a:pt x="0" y="3412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97175"/>
            <a:ext cx="16230600" cy="6085160"/>
            <a:chOff x="0" y="0"/>
            <a:chExt cx="4274726" cy="16026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02676"/>
            </a:xfrm>
            <a:custGeom>
              <a:avLst/>
              <a:gdLst/>
              <a:ahLst/>
              <a:cxnLst/>
              <a:rect l="l" t="t" r="r" b="b"/>
              <a:pathLst>
                <a:path w="4274726" h="1602676">
                  <a:moveTo>
                    <a:pt x="0" y="0"/>
                  </a:moveTo>
                  <a:lnTo>
                    <a:pt x="4274726" y="0"/>
                  </a:lnTo>
                  <a:lnTo>
                    <a:pt x="4274726" y="1602676"/>
                  </a:lnTo>
                  <a:lnTo>
                    <a:pt x="0" y="1602676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8913" y="3810000"/>
            <a:ext cx="1531017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522D1C"/>
                </a:solidFill>
                <a:latin typeface="Alegreya Bold"/>
              </a:rPr>
              <a:t>Other providers include Dr. Dental, Aspen Dental, Columbia Dental, CHC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8913" y="5754030"/>
            <a:ext cx="1531017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522D1C"/>
                </a:solidFill>
                <a:latin typeface="Alegreya Bold"/>
              </a:rPr>
              <a:t>Utilize techniques taught by HGLHC to engage clients at other providers/ are out of care/ not adherent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8913" y="2949575"/>
            <a:ext cx="11676648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522D1C"/>
                </a:solidFill>
                <a:latin typeface="Alice Bold"/>
              </a:rPr>
              <a:t>Multiple Outside Providers So Far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2005" y="857250"/>
            <a:ext cx="15365196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latin typeface="Alice Bold"/>
              </a:rPr>
              <a:t>Outside Oral Health Providers</a:t>
            </a:r>
          </a:p>
        </p:txBody>
      </p:sp>
      <p:sp>
        <p:nvSpPr>
          <p:cNvPr id="9" name="Freeform 9"/>
          <p:cNvSpPr/>
          <p:nvPr/>
        </p:nvSpPr>
        <p:spPr>
          <a:xfrm rot="8805075">
            <a:off x="15408847" y="-386560"/>
            <a:ext cx="2945823" cy="5143500"/>
          </a:xfrm>
          <a:custGeom>
            <a:avLst/>
            <a:gdLst/>
            <a:ahLst/>
            <a:cxnLst/>
            <a:rect l="l" t="t" r="r" b="b"/>
            <a:pathLst>
              <a:path w="2945823" h="5143500">
                <a:moveTo>
                  <a:pt x="0" y="0"/>
                </a:moveTo>
                <a:lnTo>
                  <a:pt x="2945823" y="0"/>
                </a:lnTo>
                <a:lnTo>
                  <a:pt x="294582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41633"/>
            <a:ext cx="16230600" cy="6416667"/>
            <a:chOff x="0" y="0"/>
            <a:chExt cx="4274726" cy="16899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89986"/>
            </a:xfrm>
            <a:custGeom>
              <a:avLst/>
              <a:gdLst/>
              <a:ahLst/>
              <a:cxnLst/>
              <a:rect l="l" t="t" r="r" b="b"/>
              <a:pathLst>
                <a:path w="4274726" h="1689986">
                  <a:moveTo>
                    <a:pt x="0" y="0"/>
                  </a:moveTo>
                  <a:lnTo>
                    <a:pt x="4274726" y="0"/>
                  </a:lnTo>
                  <a:lnTo>
                    <a:pt x="4274726" y="1689986"/>
                  </a:lnTo>
                  <a:lnTo>
                    <a:pt x="0" y="1689986"/>
                  </a:lnTo>
                  <a:close/>
                </a:path>
              </a:pathLst>
            </a:custGeom>
            <a:solidFill>
              <a:srgbClr val="DDA3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78052" y="3134849"/>
            <a:ext cx="14331896" cy="574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8966" lvl="1" indent="-504483">
              <a:lnSpc>
                <a:spcPts val="6542"/>
              </a:lnSpc>
              <a:buFont typeface="Arial"/>
              <a:buChar char="•"/>
            </a:pPr>
            <a:r>
              <a:rPr lang="en-US" sz="4673">
                <a:solidFill>
                  <a:srgbClr val="522D1C"/>
                </a:solidFill>
                <a:latin typeface="Alegreya Bold"/>
              </a:rPr>
              <a:t>Focus on MCM Clients</a:t>
            </a:r>
          </a:p>
          <a:p>
            <a:pPr marL="2017932" lvl="2" indent="-672644">
              <a:lnSpc>
                <a:spcPts val="6542"/>
              </a:lnSpc>
              <a:buFont typeface="Arial"/>
              <a:buChar char="⚬"/>
            </a:pPr>
            <a:r>
              <a:rPr lang="en-US" sz="4673">
                <a:solidFill>
                  <a:srgbClr val="522D1C"/>
                </a:solidFill>
                <a:latin typeface="Alegreya Bold"/>
              </a:rPr>
              <a:t>Weekly Follow Ups </a:t>
            </a:r>
          </a:p>
          <a:p>
            <a:pPr marL="1008966" lvl="1" indent="-504483">
              <a:lnSpc>
                <a:spcPts val="6542"/>
              </a:lnSpc>
              <a:buFont typeface="Arial"/>
              <a:buChar char="•"/>
            </a:pPr>
            <a:r>
              <a:rPr lang="en-US" sz="4673">
                <a:solidFill>
                  <a:srgbClr val="522D1C"/>
                </a:solidFill>
                <a:latin typeface="Alegreya Bold"/>
              </a:rPr>
              <a:t>Focus on MAI Caseload Next</a:t>
            </a:r>
          </a:p>
          <a:p>
            <a:pPr marL="1008966" lvl="1" indent="-504483">
              <a:lnSpc>
                <a:spcPts val="6542"/>
              </a:lnSpc>
              <a:buFont typeface="Arial"/>
              <a:buChar char="•"/>
            </a:pPr>
            <a:r>
              <a:rPr lang="en-US" sz="4673">
                <a:solidFill>
                  <a:srgbClr val="522D1C"/>
                </a:solidFill>
                <a:latin typeface="Alegreya Bold"/>
              </a:rPr>
              <a:t>Move on to working on HSS clients as well</a:t>
            </a:r>
          </a:p>
          <a:p>
            <a:pPr marL="1008966" lvl="1" indent="-504483">
              <a:lnSpc>
                <a:spcPts val="6542"/>
              </a:lnSpc>
              <a:buFont typeface="Arial"/>
              <a:buChar char="•"/>
            </a:pPr>
            <a:r>
              <a:rPr lang="en-US" sz="4673">
                <a:solidFill>
                  <a:srgbClr val="522D1C"/>
                </a:solidFill>
                <a:latin typeface="Alegreya Bold"/>
              </a:rPr>
              <a:t>Engage Peer Support Program</a:t>
            </a:r>
          </a:p>
          <a:p>
            <a:pPr>
              <a:lnSpc>
                <a:spcPts val="6542"/>
              </a:lnSpc>
            </a:pPr>
            <a:r>
              <a:rPr lang="en-US" sz="4673">
                <a:solidFill>
                  <a:srgbClr val="522D1C"/>
                </a:solidFill>
                <a:latin typeface="Alegreya Bold"/>
              </a:rPr>
              <a:t>     &gt; Staff Turnover</a:t>
            </a:r>
          </a:p>
          <a:p>
            <a:pPr>
              <a:lnSpc>
                <a:spcPts val="6542"/>
              </a:lnSpc>
            </a:pPr>
            <a:r>
              <a:rPr lang="en-US" sz="4673">
                <a:solidFill>
                  <a:srgbClr val="522D1C"/>
                </a:solidFill>
                <a:latin typeface="Alegreya Bold"/>
              </a:rPr>
              <a:t>     &gt;Difficult to track via CW reporting</a:t>
            </a:r>
          </a:p>
        </p:txBody>
      </p:sp>
      <p:sp>
        <p:nvSpPr>
          <p:cNvPr id="6" name="Freeform 6"/>
          <p:cNvSpPr/>
          <p:nvPr/>
        </p:nvSpPr>
        <p:spPr>
          <a:xfrm rot="6875709">
            <a:off x="-248320" y="-1046010"/>
            <a:ext cx="3444239" cy="4709997"/>
          </a:xfrm>
          <a:custGeom>
            <a:avLst/>
            <a:gdLst/>
            <a:ahLst/>
            <a:cxnLst/>
            <a:rect l="l" t="t" r="r" b="b"/>
            <a:pathLst>
              <a:path w="3444239" h="4709997">
                <a:moveTo>
                  <a:pt x="0" y="0"/>
                </a:moveTo>
                <a:lnTo>
                  <a:pt x="3444239" y="0"/>
                </a:lnTo>
                <a:lnTo>
                  <a:pt x="3444239" y="4709997"/>
                </a:lnTo>
                <a:lnTo>
                  <a:pt x="0" y="4709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79044" y="857250"/>
            <a:ext cx="10929913" cy="146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522D1C"/>
                </a:solidFill>
                <a:latin typeface="Alice Bold"/>
              </a:rPr>
              <a:t>Next Steps/Barriers</a:t>
            </a:r>
          </a:p>
        </p:txBody>
      </p:sp>
      <p:sp>
        <p:nvSpPr>
          <p:cNvPr id="8" name="Freeform 8"/>
          <p:cNvSpPr/>
          <p:nvPr/>
        </p:nvSpPr>
        <p:spPr>
          <a:xfrm rot="-84504">
            <a:off x="15390498" y="7160551"/>
            <a:ext cx="2488706" cy="3403305"/>
          </a:xfrm>
          <a:custGeom>
            <a:avLst/>
            <a:gdLst/>
            <a:ahLst/>
            <a:cxnLst/>
            <a:rect l="l" t="t" r="r" b="b"/>
            <a:pathLst>
              <a:path w="2488706" h="3403305">
                <a:moveTo>
                  <a:pt x="0" y="0"/>
                </a:moveTo>
                <a:lnTo>
                  <a:pt x="2488706" y="0"/>
                </a:lnTo>
                <a:lnTo>
                  <a:pt x="2488706" y="3403306"/>
                </a:lnTo>
                <a:lnTo>
                  <a:pt x="0" y="3403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B619193CF7B478C5BC34F04A29724" ma:contentTypeVersion="15" ma:contentTypeDescription="Create a new document." ma:contentTypeScope="" ma:versionID="c7199fe5aa447f38f3b43b4fa48bc0dc">
  <xsd:schema xmlns:xsd="http://www.w3.org/2001/XMLSchema" xmlns:xs="http://www.w3.org/2001/XMLSchema" xmlns:p="http://schemas.microsoft.com/office/2006/metadata/properties" xmlns:ns2="5b2721fe-2f98-4351-9b09-c3ef2c0160a9" xmlns:ns3="ade5f32e-50a8-45d6-89e9-0ef7825d3ddb" targetNamespace="http://schemas.microsoft.com/office/2006/metadata/properties" ma:root="true" ma:fieldsID="52741da4b4cb1d73992dabe9f5e2c69c" ns2:_="" ns3:_="">
    <xsd:import namespace="5b2721fe-2f98-4351-9b09-c3ef2c0160a9"/>
    <xsd:import namespace="ade5f32e-50a8-45d6-89e9-0ef7825d3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721fe-2f98-4351-9b09-c3ef2c016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c84f415-12af-4123-9f1a-c7f377bf9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f32e-50a8-45d6-89e9-0ef7825d3dd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eeda3ff-db21-4000-bb8c-c6a26475b5c4}" ma:internalName="TaxCatchAll" ma:showField="CatchAllData" ma:web="ade5f32e-50a8-45d6-89e9-0ef7825d3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2721fe-2f98-4351-9b09-c3ef2c0160a9">
      <Terms xmlns="http://schemas.microsoft.com/office/infopath/2007/PartnerControls"/>
    </lcf76f155ced4ddcb4097134ff3c332f>
    <TaxCatchAll xmlns="ade5f32e-50a8-45d6-89e9-0ef7825d3ddb" xsi:nil="true"/>
  </documentManagement>
</p:properties>
</file>

<file path=customXml/itemProps1.xml><?xml version="1.0" encoding="utf-8"?>
<ds:datastoreItem xmlns:ds="http://schemas.openxmlformats.org/officeDocument/2006/customXml" ds:itemID="{7BF4355F-2C2D-4266-8FE4-2F0B14004066}"/>
</file>

<file path=customXml/itemProps2.xml><?xml version="1.0" encoding="utf-8"?>
<ds:datastoreItem xmlns:ds="http://schemas.openxmlformats.org/officeDocument/2006/customXml" ds:itemID="{2028D59A-B454-4346-A348-CDDE85C8B7B7}"/>
</file>

<file path=customXml/itemProps3.xml><?xml version="1.0" encoding="utf-8"?>
<ds:datastoreItem xmlns:ds="http://schemas.openxmlformats.org/officeDocument/2006/customXml" ds:itemID="{6C1CBBD2-0BF6-4F7C-BBE0-B96AE99129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Alegreya Bold</vt:lpstr>
      <vt:lpstr>Alice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Oral Health PDSA</dc:title>
  <dc:creator>David Bechtel</dc:creator>
  <cp:lastModifiedBy>David Bechtel</cp:lastModifiedBy>
  <cp:revision>1</cp:revision>
  <dcterms:created xsi:type="dcterms:W3CDTF">2006-08-16T00:00:00Z</dcterms:created>
  <dcterms:modified xsi:type="dcterms:W3CDTF">2023-10-16T14:59:08Z</dcterms:modified>
  <dc:identifier>DAFrwZ4uq4w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0x010100192B619193CF7B478C5BC34F04A29724</vt:lpwstr>
  </property>
</Properties>
</file>