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14" r:id="rId2"/>
    <p:sldId id="256" r:id="rId3"/>
    <p:sldId id="268" r:id="rId4"/>
    <p:sldId id="309" r:id="rId5"/>
    <p:sldId id="315" r:id="rId6"/>
    <p:sldId id="316" r:id="rId7"/>
    <p:sldId id="319" r:id="rId8"/>
    <p:sldId id="320" r:id="rId9"/>
    <p:sldId id="313" r:id="rId10"/>
    <p:sldId id="310" r:id="rId11"/>
    <p:sldId id="312" r:id="rId12"/>
    <p:sldId id="311" r:id="rId13"/>
    <p:sldId id="324"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A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38" autoAdjust="0"/>
    <p:restoredTop sz="84586" autoAdjust="0"/>
  </p:normalViewPr>
  <p:slideViewPr>
    <p:cSldViewPr snapToGrid="0" snapToObjects="1" showGuides="1">
      <p:cViewPr varScale="1">
        <p:scale>
          <a:sx n="69" d="100"/>
          <a:sy n="69" d="100"/>
        </p:scale>
        <p:origin x="859"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aml\AppData\Local\Microsoft\Windows\INetCache\Content.Outlook\S6TFMRJ3\2022-10-11%20-%20Patients%20prescribed%20PrEP%20at%20CHC-updated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4000" b="1" dirty="0">
                <a:solidFill>
                  <a:schemeClr val="accent1"/>
                </a:solidFill>
                <a:latin typeface="Adobe Devanagari" panose="02040503050201020203" pitchFamily="18" charset="0"/>
                <a:cs typeface="Adobe Devanagari" panose="02040503050201020203" pitchFamily="18" charset="0"/>
              </a:rPr>
              <a:t>PrEP Patient</a:t>
            </a:r>
            <a:r>
              <a:rPr lang="en-US" sz="4000" b="1" baseline="0" dirty="0">
                <a:solidFill>
                  <a:schemeClr val="accent1"/>
                </a:solidFill>
                <a:latin typeface="Adobe Devanagari" panose="02040503050201020203" pitchFamily="18" charset="0"/>
                <a:cs typeface="Adobe Devanagari" panose="02040503050201020203" pitchFamily="18" charset="0"/>
              </a:rPr>
              <a:t> Age</a:t>
            </a:r>
            <a:endParaRPr lang="en-US" sz="4000" b="1" dirty="0">
              <a:solidFill>
                <a:schemeClr val="accent1"/>
              </a:solidFill>
              <a:latin typeface="Adobe Devanagari" panose="02040503050201020203" pitchFamily="18" charset="0"/>
              <a:cs typeface="Adobe Devanagari" panose="02040503050201020203"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Demographics!$C$4:$C$11</c:f>
              <c:strCache>
                <c:ptCount val="8"/>
                <c:pt idx="0">
                  <c:v>&lt;18</c:v>
                </c:pt>
                <c:pt idx="1">
                  <c:v>18-20</c:v>
                </c:pt>
                <c:pt idx="2">
                  <c:v>20-29</c:v>
                </c:pt>
                <c:pt idx="3">
                  <c:v>30-39</c:v>
                </c:pt>
                <c:pt idx="4">
                  <c:v>40-49</c:v>
                </c:pt>
                <c:pt idx="5">
                  <c:v>50-59</c:v>
                </c:pt>
                <c:pt idx="6">
                  <c:v>60-69</c:v>
                </c:pt>
                <c:pt idx="7">
                  <c:v>70-80</c:v>
                </c:pt>
              </c:strCache>
            </c:strRef>
          </c:cat>
          <c:val>
            <c:numRef>
              <c:f>Demographics!$D$4:$D$11</c:f>
              <c:numCache>
                <c:formatCode>General</c:formatCode>
                <c:ptCount val="8"/>
                <c:pt idx="0">
                  <c:v>2</c:v>
                </c:pt>
                <c:pt idx="1">
                  <c:v>8</c:v>
                </c:pt>
                <c:pt idx="2">
                  <c:v>96</c:v>
                </c:pt>
                <c:pt idx="3">
                  <c:v>86</c:v>
                </c:pt>
                <c:pt idx="4">
                  <c:v>65</c:v>
                </c:pt>
                <c:pt idx="5">
                  <c:v>75</c:v>
                </c:pt>
                <c:pt idx="6">
                  <c:v>48</c:v>
                </c:pt>
                <c:pt idx="7">
                  <c:v>7</c:v>
                </c:pt>
              </c:numCache>
            </c:numRef>
          </c:val>
          <c:extLst>
            <c:ext xmlns:c16="http://schemas.microsoft.com/office/drawing/2014/chart" uri="{C3380CC4-5D6E-409C-BE32-E72D297353CC}">
              <c16:uniqueId val="{00000000-0D72-4681-B0F0-6F1AF01ABB0C}"/>
            </c:ext>
          </c:extLst>
        </c:ser>
        <c:dLbls>
          <c:showLegendKey val="0"/>
          <c:showVal val="0"/>
          <c:showCatName val="0"/>
          <c:showSerName val="0"/>
          <c:showPercent val="0"/>
          <c:showBubbleSize val="0"/>
        </c:dLbls>
        <c:gapWidth val="219"/>
        <c:overlap val="-27"/>
        <c:axId val="583581120"/>
        <c:axId val="583584448"/>
      </c:barChart>
      <c:catAx>
        <c:axId val="583581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584448"/>
        <c:crosses val="autoZero"/>
        <c:auto val="1"/>
        <c:lblAlgn val="ctr"/>
        <c:lblOffset val="100"/>
        <c:noMultiLvlLbl val="0"/>
      </c:catAx>
      <c:valAx>
        <c:axId val="583584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3581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055740-D14B-4472-878A-4F1382766B68}"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E9148-F40C-4F14-A6D7-4B7ED6A3F589}" type="slidenum">
              <a:rPr lang="en-US" smtClean="0"/>
              <a:t>‹#›</a:t>
            </a:fld>
            <a:endParaRPr lang="en-US"/>
          </a:p>
        </p:txBody>
      </p:sp>
    </p:spTree>
    <p:extLst>
      <p:ext uri="{BB962C8B-B14F-4D97-AF65-F5344CB8AC3E}">
        <p14:creationId xmlns:p14="http://schemas.microsoft.com/office/powerpoint/2010/main" val="2798400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E9148-F40C-4F14-A6D7-4B7ED6A3F589}" type="slidenum">
              <a:rPr lang="en-US" smtClean="0"/>
              <a:t>1</a:t>
            </a:fld>
            <a:endParaRPr lang="en-US"/>
          </a:p>
        </p:txBody>
      </p:sp>
    </p:spTree>
    <p:extLst>
      <p:ext uri="{BB962C8B-B14F-4D97-AF65-F5344CB8AC3E}">
        <p14:creationId xmlns:p14="http://schemas.microsoft.com/office/powerpoint/2010/main" val="343160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E9148-F40C-4F14-A6D7-4B7ED6A3F589}" type="slidenum">
              <a:rPr lang="en-US" smtClean="0"/>
              <a:t>2</a:t>
            </a:fld>
            <a:endParaRPr lang="en-US"/>
          </a:p>
        </p:txBody>
      </p:sp>
    </p:spTree>
    <p:extLst>
      <p:ext uri="{BB962C8B-B14F-4D97-AF65-F5344CB8AC3E}">
        <p14:creationId xmlns:p14="http://schemas.microsoft.com/office/powerpoint/2010/main" val="70935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E9148-F40C-4F14-A6D7-4B7ED6A3F589}" type="slidenum">
              <a:rPr lang="en-US" smtClean="0"/>
              <a:t>14</a:t>
            </a:fld>
            <a:endParaRPr lang="en-US"/>
          </a:p>
        </p:txBody>
      </p:sp>
    </p:spTree>
    <p:extLst>
      <p:ext uri="{BB962C8B-B14F-4D97-AF65-F5344CB8AC3E}">
        <p14:creationId xmlns:p14="http://schemas.microsoft.com/office/powerpoint/2010/main" val="333956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CD80-9712-084D-9B72-8D3FA46DFD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AD656E-4B2B-C54F-A59F-D9EDF313D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981D-D1AD-774C-98B6-F0B2D85AC069}"/>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6AA767C4-CAE8-574C-BD34-8C11125DD5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AEB2A-2C58-EB43-A189-9FE1885234D7}"/>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362446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FB0E-FAA2-034C-A67C-6C5F771C90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E2849B-13BA-9A4D-A6D4-36B5C3DA97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B9CDD-4532-A443-9985-298A28F86794}"/>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98241525-507C-8D43-BF72-7E297CEBF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1DA98-58D7-0747-8185-1A317DF45615}"/>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415325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4BA1D-42AE-334E-8BC6-28A16AED71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14703A-483A-4F49-89E2-520EAF1D59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142454-A6DB-3B48-BE3D-0216999544AC}"/>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8E88BFDA-317E-714C-AAC5-04B1C388B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3C7D-448E-4648-BB71-EAF3341B15AB}"/>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41502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7339-46A0-0C4B-92F6-DB630BAF37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4AD41A-5001-5944-BEFC-1C776C2E49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B4A35-D031-C24A-87D2-C3E308DD77B0}"/>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56A4B116-C479-1941-AEB9-551AFA8A2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A6725-AF49-4C4A-AD21-D832719AF804}"/>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15074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BF59-CCDF-BF4B-86BE-FED21FE440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63DA6-1B36-6742-8942-6E7BD4D89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4D5263-EEA8-FB4F-ABE5-A064C2272458}"/>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7D26F0C6-8EB8-B34A-B38C-3C6631D82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9EFF9-977B-0C40-8186-6C3C7067AD3A}"/>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63473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59679-D5A6-8E4C-BFCC-CD58F2CFFD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3BAE4B-33D0-9E4F-8829-0A278B4D7A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D1DA5A-5E92-6F4A-8A8F-BA674ABDE8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91D9A6-0B55-1D4C-AE96-CBD82D4B1233}"/>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6" name="Footer Placeholder 5">
            <a:extLst>
              <a:ext uri="{FF2B5EF4-FFF2-40B4-BE49-F238E27FC236}">
                <a16:creationId xmlns:a16="http://schemas.microsoft.com/office/drawing/2014/main" id="{F777735C-31DE-BB42-9048-5217BF504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C282D-69BB-564B-9096-8735899993C8}"/>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419819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6317D-0166-9543-BAC1-56BC48D35B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7CFB06-89D5-254D-A76F-EE3AF68594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B02992-3A15-4241-BB7F-5B78E27BC5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556260-0FF8-7642-8083-B7DF29797E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67B849-945E-3C44-8345-FC035755CE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2959AD-03D2-6044-B056-FF7ABFF82FFE}"/>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8" name="Footer Placeholder 7">
            <a:extLst>
              <a:ext uri="{FF2B5EF4-FFF2-40B4-BE49-F238E27FC236}">
                <a16:creationId xmlns:a16="http://schemas.microsoft.com/office/drawing/2014/main" id="{3338D5B4-7E87-1740-99CD-59F2BA4C04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587335-0EA1-544B-83F4-7FA00945BC72}"/>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338035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3D11-BC7D-B34F-BCF4-F0774B5BF7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007FE4-B2E7-5946-AC25-05B28BF17188}"/>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4" name="Footer Placeholder 3">
            <a:extLst>
              <a:ext uri="{FF2B5EF4-FFF2-40B4-BE49-F238E27FC236}">
                <a16:creationId xmlns:a16="http://schemas.microsoft.com/office/drawing/2014/main" id="{87BCF238-8859-D046-9673-B31CBEEE2C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9DBA3B-C46A-2849-8660-0709F6C837D0}"/>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165554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0624E-C54D-7544-A419-C1792DF272A8}"/>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3" name="Footer Placeholder 2">
            <a:extLst>
              <a:ext uri="{FF2B5EF4-FFF2-40B4-BE49-F238E27FC236}">
                <a16:creationId xmlns:a16="http://schemas.microsoft.com/office/drawing/2014/main" id="{5DF271B8-DE4B-9549-9C96-892618BCAB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53A7A1-458D-EF49-BE2C-AC77E710AC7B}"/>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36273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768C-6DC7-AA4B-B4DA-BBFE01A6E3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99602-6FB6-8645-B076-1891943BC6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DF0AA9-8840-044E-9FE4-CD8BED8A2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5472FA-B3D1-D647-92E6-7ABC3378617E}"/>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6" name="Footer Placeholder 5">
            <a:extLst>
              <a:ext uri="{FF2B5EF4-FFF2-40B4-BE49-F238E27FC236}">
                <a16:creationId xmlns:a16="http://schemas.microsoft.com/office/drawing/2014/main" id="{D5523724-17D5-E144-8751-0A16BC4E7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04F92B-3A0D-8843-BB3D-7520D1A5F302}"/>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241307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166D-A5CA-F54F-A95D-15DE9A133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874CF3-1DF1-ED47-8572-1FF3536C58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A1E5BF1-7B66-2840-9E01-EC2AA60DB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7E2736-967B-0044-8E84-213397723569}"/>
              </a:ext>
            </a:extLst>
          </p:cNvPr>
          <p:cNvSpPr>
            <a:spLocks noGrp="1"/>
          </p:cNvSpPr>
          <p:nvPr>
            <p:ph type="dt" sz="half" idx="10"/>
          </p:nvPr>
        </p:nvSpPr>
        <p:spPr/>
        <p:txBody>
          <a:bodyPr/>
          <a:lstStyle/>
          <a:p>
            <a:fld id="{86731A88-BFE3-6C42-BB30-9B3F46A73B03}" type="datetimeFigureOut">
              <a:rPr lang="en-US" smtClean="0"/>
              <a:t>10/16/2023</a:t>
            </a:fld>
            <a:endParaRPr lang="en-US"/>
          </a:p>
        </p:txBody>
      </p:sp>
      <p:sp>
        <p:nvSpPr>
          <p:cNvPr id="6" name="Footer Placeholder 5">
            <a:extLst>
              <a:ext uri="{FF2B5EF4-FFF2-40B4-BE49-F238E27FC236}">
                <a16:creationId xmlns:a16="http://schemas.microsoft.com/office/drawing/2014/main" id="{C22FCDE9-45B7-B44A-97FE-78D1EC656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43B604-C6AC-0C4F-8797-C81052D03A82}"/>
              </a:ext>
            </a:extLst>
          </p:cNvPr>
          <p:cNvSpPr>
            <a:spLocks noGrp="1"/>
          </p:cNvSpPr>
          <p:nvPr>
            <p:ph type="sldNum" sz="quarter" idx="12"/>
          </p:nvPr>
        </p:nvSpPr>
        <p:spPr/>
        <p:txBody>
          <a:bodyPr/>
          <a:lstStyle/>
          <a:p>
            <a:fld id="{C8B0A0E7-B5E5-2B43-927D-DABDF4CAC6C0}" type="slidenum">
              <a:rPr lang="en-US" smtClean="0"/>
              <a:t>‹#›</a:t>
            </a:fld>
            <a:endParaRPr lang="en-US"/>
          </a:p>
        </p:txBody>
      </p:sp>
    </p:spTree>
    <p:extLst>
      <p:ext uri="{BB962C8B-B14F-4D97-AF65-F5344CB8AC3E}">
        <p14:creationId xmlns:p14="http://schemas.microsoft.com/office/powerpoint/2010/main" val="207549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DD46A8-D70A-A147-B44B-0050EDDE85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B61641-958A-374D-83E2-38AAC73E1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A41BD-1A1C-C04B-8B78-7DB9396695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31A88-BFE3-6C42-BB30-9B3F46A73B03}" type="datetimeFigureOut">
              <a:rPr lang="en-US" smtClean="0"/>
              <a:t>10/16/2023</a:t>
            </a:fld>
            <a:endParaRPr lang="en-US"/>
          </a:p>
        </p:txBody>
      </p:sp>
      <p:sp>
        <p:nvSpPr>
          <p:cNvPr id="5" name="Footer Placeholder 4">
            <a:extLst>
              <a:ext uri="{FF2B5EF4-FFF2-40B4-BE49-F238E27FC236}">
                <a16:creationId xmlns:a16="http://schemas.microsoft.com/office/drawing/2014/main" id="{6428E7BC-031C-9A4C-B7F3-6E056F82C1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747E8E-6871-6041-BE6B-A0EFDB894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0A0E7-B5E5-2B43-927D-DABDF4CAC6C0}" type="slidenum">
              <a:rPr lang="en-US" smtClean="0"/>
              <a:t>‹#›</a:t>
            </a:fld>
            <a:endParaRPr lang="en-US"/>
          </a:p>
        </p:txBody>
      </p:sp>
    </p:spTree>
    <p:extLst>
      <p:ext uri="{BB962C8B-B14F-4D97-AF65-F5344CB8AC3E}">
        <p14:creationId xmlns:p14="http://schemas.microsoft.com/office/powerpoint/2010/main" val="175558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orenzm@chc1.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colonju@chc1.com" TargetMode="External"/><Relationship Id="rId4" Type="http://schemas.openxmlformats.org/officeDocument/2006/relationships/hyperlink" Target="mailto:juddm@chc1.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F94A2-8D2D-8B41-902F-350591C14D55}"/>
              </a:ext>
            </a:extLst>
          </p:cNvPr>
          <p:cNvSpPr>
            <a:spLocks noGrp="1"/>
          </p:cNvSpPr>
          <p:nvPr>
            <p:ph type="ctrTitle"/>
          </p:nvPr>
        </p:nvSpPr>
        <p:spPr>
          <a:xfrm>
            <a:off x="0" y="2574433"/>
            <a:ext cx="12192000" cy="3578393"/>
          </a:xfrm>
        </p:spPr>
        <p:txBody>
          <a:bodyPr anchor="t">
            <a:normAutofit fontScale="90000"/>
          </a:bodyPr>
          <a:lstStyle/>
          <a:p>
            <a:r>
              <a:rPr lang="en-US" sz="6700" b="1" dirty="0">
                <a:solidFill>
                  <a:schemeClr val="bg1"/>
                </a:solidFill>
                <a:latin typeface="Arial" panose="020B0604020202020204" pitchFamily="34" charset="0"/>
                <a:cs typeface="Arial" panose="020B0604020202020204" pitchFamily="34" charset="0"/>
              </a:rPr>
              <a:t>The Center for Key Populations</a:t>
            </a:r>
            <a:br>
              <a:rPr lang="en-US" b="1" dirty="0">
                <a:solidFill>
                  <a:schemeClr val="bg1"/>
                </a:solidFill>
                <a:latin typeface="Arial" panose="020B0604020202020204" pitchFamily="34" charset="0"/>
                <a:cs typeface="Arial" panose="020B0604020202020204" pitchFamily="34" charset="0"/>
              </a:rPr>
            </a:br>
            <a:br>
              <a:rPr lang="en-US" b="1" dirty="0">
                <a:solidFill>
                  <a:schemeClr val="bg1"/>
                </a:solidFill>
                <a:latin typeface="Arial" panose="020B0604020202020204" pitchFamily="34" charset="0"/>
                <a:cs typeface="Arial" panose="020B0604020202020204" pitchFamily="34" charset="0"/>
              </a:rPr>
            </a:br>
            <a:r>
              <a:rPr lang="en-US" sz="4400" b="1" dirty="0">
                <a:solidFill>
                  <a:schemeClr val="bg1"/>
                </a:solidFill>
                <a:latin typeface="Arial" panose="020B0604020202020204" pitchFamily="34" charset="0"/>
                <a:cs typeface="Arial" panose="020B0604020202020204" pitchFamily="34" charset="0"/>
              </a:rPr>
              <a:t>Maria Lorenzo, CKP Operations Manager</a:t>
            </a:r>
            <a:br>
              <a:rPr lang="en-US" sz="4400" b="1" dirty="0">
                <a:solidFill>
                  <a:schemeClr val="bg1"/>
                </a:solidFill>
                <a:latin typeface="Arial" panose="020B0604020202020204" pitchFamily="34" charset="0"/>
                <a:cs typeface="Arial" panose="020B0604020202020204" pitchFamily="34" charset="0"/>
              </a:rPr>
            </a:br>
            <a:r>
              <a:rPr lang="en-US" sz="4400" b="1" dirty="0">
                <a:solidFill>
                  <a:schemeClr val="bg1"/>
                </a:solidFill>
                <a:latin typeface="Arial" panose="020B0604020202020204" pitchFamily="34" charset="0"/>
                <a:cs typeface="Arial" panose="020B0604020202020204" pitchFamily="34" charset="0"/>
              </a:rPr>
              <a:t>Michael Judd, CKP </a:t>
            </a:r>
            <a:r>
              <a:rPr lang="en-US" sz="4400" b="1" dirty="0" err="1">
                <a:solidFill>
                  <a:schemeClr val="bg1"/>
                </a:solidFill>
                <a:latin typeface="Arial" panose="020B0604020202020204" pitchFamily="34" charset="0"/>
                <a:cs typeface="Arial" panose="020B0604020202020204" pitchFamily="34" charset="0"/>
              </a:rPr>
              <a:t>PrEP</a:t>
            </a:r>
            <a:r>
              <a:rPr lang="en-US" sz="4400" b="1" dirty="0">
                <a:solidFill>
                  <a:schemeClr val="bg1"/>
                </a:solidFill>
                <a:latin typeface="Arial" panose="020B0604020202020204" pitchFamily="34" charset="0"/>
                <a:cs typeface="Arial" panose="020B0604020202020204" pitchFamily="34" charset="0"/>
              </a:rPr>
              <a:t> Navigator</a:t>
            </a:r>
            <a:br>
              <a:rPr lang="en-US" sz="4400" b="1" dirty="0">
                <a:solidFill>
                  <a:schemeClr val="bg1"/>
                </a:solidFill>
                <a:latin typeface="Arial" panose="020B0604020202020204" pitchFamily="34" charset="0"/>
                <a:cs typeface="Arial" panose="020B0604020202020204" pitchFamily="34" charset="0"/>
              </a:rPr>
            </a:br>
            <a:br>
              <a:rPr lang="en-US" b="1" dirty="0">
                <a:solidFill>
                  <a:schemeClr val="bg1"/>
                </a:solidFill>
                <a:latin typeface="Arial" panose="020B0604020202020204" pitchFamily="34" charset="0"/>
                <a:cs typeface="Arial" panose="020B0604020202020204" pitchFamily="34" charset="0"/>
              </a:rPr>
            </a:br>
            <a:br>
              <a:rPr lang="en-US" b="1" dirty="0">
                <a:solidFill>
                  <a:schemeClr val="bg1"/>
                </a:solidFill>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85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906"/>
            <a:ext cx="10515600" cy="1325563"/>
          </a:xfrm>
        </p:spPr>
        <p:txBody>
          <a:bodyPr/>
          <a:lstStyle/>
          <a:p>
            <a:r>
              <a:rPr lang="en-US" b="1" dirty="0">
                <a:solidFill>
                  <a:schemeClr val="accent1">
                    <a:lumMod val="75000"/>
                  </a:schemeClr>
                </a:solidFill>
              </a:rPr>
              <a:t>Key Steps and Outcome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273733"/>
              </p:ext>
            </p:extLst>
          </p:nvPr>
        </p:nvGraphicFramePr>
        <p:xfrm>
          <a:off x="729712" y="2154723"/>
          <a:ext cx="10515600" cy="41198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5431669"/>
                    </a:ext>
                  </a:extLst>
                </a:gridCol>
                <a:gridCol w="5257800">
                  <a:extLst>
                    <a:ext uri="{9D8B030D-6E8A-4147-A177-3AD203B41FA5}">
                      <a16:colId xmlns:a16="http://schemas.microsoft.com/office/drawing/2014/main" val="1312722744"/>
                    </a:ext>
                  </a:extLst>
                </a:gridCol>
              </a:tblGrid>
              <a:tr h="370840">
                <a:tc>
                  <a:txBody>
                    <a:bodyPr/>
                    <a:lstStyle/>
                    <a:p>
                      <a:r>
                        <a:rPr lang="en-US" dirty="0"/>
                        <a:t>Key Activity</a:t>
                      </a:r>
                    </a:p>
                  </a:txBody>
                  <a:tcPr/>
                </a:tc>
                <a:tc>
                  <a:txBody>
                    <a:bodyPr/>
                    <a:lstStyle/>
                    <a:p>
                      <a:r>
                        <a:rPr lang="en-US" dirty="0"/>
                        <a:t>Outcomes</a:t>
                      </a:r>
                    </a:p>
                  </a:txBody>
                  <a:tcPr/>
                </a:tc>
                <a:extLst>
                  <a:ext uri="{0D108BD9-81ED-4DB2-BD59-A6C34878D82A}">
                    <a16:rowId xmlns:a16="http://schemas.microsoft.com/office/drawing/2014/main" val="2028750588"/>
                  </a:ext>
                </a:extLst>
              </a:tr>
              <a:tr h="370840">
                <a:tc>
                  <a:txBody>
                    <a:bodyPr/>
                    <a:lstStyle/>
                    <a:p>
                      <a:r>
                        <a:rPr lang="en-US" dirty="0"/>
                        <a:t>Pull data on potential PrEP patients</a:t>
                      </a:r>
                    </a:p>
                  </a:txBody>
                  <a:tcPr/>
                </a:tc>
                <a:tc>
                  <a:txBody>
                    <a:bodyPr/>
                    <a:lstStyle/>
                    <a:p>
                      <a:r>
                        <a:rPr lang="en-US" dirty="0"/>
                        <a:t>Use SOGI, ST</a:t>
                      </a:r>
                      <a:r>
                        <a:rPr lang="en-US" baseline="0" dirty="0"/>
                        <a:t>I and other criteria to identify potential PrEP patients. Patient charts flagged by team. </a:t>
                      </a:r>
                      <a:endParaRPr lang="en-US" dirty="0"/>
                    </a:p>
                  </a:txBody>
                  <a:tcPr/>
                </a:tc>
                <a:extLst>
                  <a:ext uri="{0D108BD9-81ED-4DB2-BD59-A6C34878D82A}">
                    <a16:rowId xmlns:a16="http://schemas.microsoft.com/office/drawing/2014/main" val="3797845253"/>
                  </a:ext>
                </a:extLst>
              </a:tr>
              <a:tr h="370840">
                <a:tc>
                  <a:txBody>
                    <a:bodyPr/>
                    <a:lstStyle/>
                    <a:p>
                      <a:r>
                        <a:rPr lang="en-US" dirty="0"/>
                        <a:t>PrEP Navigators contact</a:t>
                      </a:r>
                      <a:r>
                        <a:rPr lang="en-US" baseline="0" dirty="0"/>
                        <a:t> providers to encourage PrEP discussion and documentation</a:t>
                      </a:r>
                      <a:endParaRPr lang="en-US" dirty="0"/>
                    </a:p>
                  </a:txBody>
                  <a:tcPr/>
                </a:tc>
                <a:tc>
                  <a:txBody>
                    <a:bodyPr/>
                    <a:lstStyle/>
                    <a:p>
                      <a:r>
                        <a:rPr lang="en-US" dirty="0"/>
                        <a:t>Providers</a:t>
                      </a:r>
                      <a:r>
                        <a:rPr lang="en-US" baseline="0" dirty="0"/>
                        <a:t> are proactively contacted to alert them of upcoming appointments with high risk patients and given tools to make referrals or seek assistance as needed. </a:t>
                      </a:r>
                      <a:endParaRPr lang="en-US" dirty="0"/>
                    </a:p>
                  </a:txBody>
                  <a:tcPr/>
                </a:tc>
                <a:extLst>
                  <a:ext uri="{0D108BD9-81ED-4DB2-BD59-A6C34878D82A}">
                    <a16:rowId xmlns:a16="http://schemas.microsoft.com/office/drawing/2014/main" val="3665207549"/>
                  </a:ext>
                </a:extLst>
              </a:tr>
              <a:tr h="370840">
                <a:tc>
                  <a:txBody>
                    <a:bodyPr/>
                    <a:lstStyle/>
                    <a:p>
                      <a:r>
                        <a:rPr lang="en-US" dirty="0"/>
                        <a:t>Provider sends TE if they want PN</a:t>
                      </a:r>
                      <a:r>
                        <a:rPr lang="en-US" baseline="0" dirty="0"/>
                        <a:t> to contact patients</a:t>
                      </a:r>
                      <a:endParaRPr lang="en-US" dirty="0"/>
                    </a:p>
                  </a:txBody>
                  <a:tcPr/>
                </a:tc>
                <a:tc>
                  <a:txBody>
                    <a:bodyPr/>
                    <a:lstStyle/>
                    <a:p>
                      <a:r>
                        <a:rPr lang="en-US" dirty="0"/>
                        <a:t>Provider have expedited access to PN in order to get patients information and support asap. </a:t>
                      </a:r>
                    </a:p>
                  </a:txBody>
                  <a:tcPr/>
                </a:tc>
                <a:extLst>
                  <a:ext uri="{0D108BD9-81ED-4DB2-BD59-A6C34878D82A}">
                    <a16:rowId xmlns:a16="http://schemas.microsoft.com/office/drawing/2014/main" val="743775534"/>
                  </a:ext>
                </a:extLst>
              </a:tr>
              <a:tr h="370840">
                <a:tc>
                  <a:txBody>
                    <a:bodyPr/>
                    <a:lstStyle/>
                    <a:p>
                      <a:r>
                        <a:rPr lang="en-US" dirty="0"/>
                        <a:t>Patients offered education and PrEP</a:t>
                      </a:r>
                    </a:p>
                  </a:txBody>
                  <a:tcPr/>
                </a:tc>
                <a:tc>
                  <a:txBody>
                    <a:bodyPr/>
                    <a:lstStyle/>
                    <a:p>
                      <a:r>
                        <a:rPr lang="en-US" dirty="0"/>
                        <a:t>PN calls or meets with patients to provide info and support and documents specifics for providers. </a:t>
                      </a:r>
                    </a:p>
                  </a:txBody>
                  <a:tcPr/>
                </a:tc>
                <a:extLst>
                  <a:ext uri="{0D108BD9-81ED-4DB2-BD59-A6C34878D82A}">
                    <a16:rowId xmlns:a16="http://schemas.microsoft.com/office/drawing/2014/main" val="3982689993"/>
                  </a:ext>
                </a:extLst>
              </a:tr>
              <a:tr h="370840">
                <a:tc>
                  <a:txBody>
                    <a:bodyPr/>
                    <a:lstStyle/>
                    <a:p>
                      <a:r>
                        <a:rPr lang="en-US" dirty="0"/>
                        <a:t>Monthly</a:t>
                      </a:r>
                      <a:r>
                        <a:rPr lang="en-US" baseline="0" dirty="0"/>
                        <a:t> data is pulled</a:t>
                      </a:r>
                      <a:endParaRPr lang="en-US" dirty="0"/>
                    </a:p>
                  </a:txBody>
                  <a:tcPr/>
                </a:tc>
                <a:tc>
                  <a:txBody>
                    <a:bodyPr/>
                    <a:lstStyle/>
                    <a:p>
                      <a:r>
                        <a:rPr lang="en-US" dirty="0"/>
                        <a:t>Team reviews data weekly or monthly in an effort to tweak system and make improvements.</a:t>
                      </a:r>
                      <a:r>
                        <a:rPr lang="en-US" baseline="0" dirty="0"/>
                        <a:t> </a:t>
                      </a:r>
                      <a:endParaRPr lang="en-US" dirty="0"/>
                    </a:p>
                  </a:txBody>
                  <a:tcPr/>
                </a:tc>
                <a:extLst>
                  <a:ext uri="{0D108BD9-81ED-4DB2-BD59-A6C34878D82A}">
                    <a16:rowId xmlns:a16="http://schemas.microsoft.com/office/drawing/2014/main" val="3629008447"/>
                  </a:ext>
                </a:extLst>
              </a:tr>
            </a:tbl>
          </a:graphicData>
        </a:graphic>
      </p:graphicFrame>
    </p:spTree>
    <p:extLst>
      <p:ext uri="{BB962C8B-B14F-4D97-AF65-F5344CB8AC3E}">
        <p14:creationId xmlns:p14="http://schemas.microsoft.com/office/powerpoint/2010/main" val="3578280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906"/>
            <a:ext cx="10515600" cy="1325563"/>
          </a:xfrm>
        </p:spPr>
        <p:txBody>
          <a:bodyPr>
            <a:normAutofit/>
          </a:bodyPr>
          <a:lstStyle/>
          <a:p>
            <a:r>
              <a:rPr lang="en-US" sz="6000" b="1" dirty="0">
                <a:solidFill>
                  <a:schemeClr val="accent1">
                    <a:lumMod val="75000"/>
                  </a:schemeClr>
                </a:solidFill>
                <a:latin typeface="Adobe Devanagari" panose="02040503050201020203" pitchFamily="18" charset="0"/>
                <a:cs typeface="Adobe Devanagari" panose="02040503050201020203" pitchFamily="18" charset="0"/>
              </a:rPr>
              <a:t>Challenges </a:t>
            </a:r>
          </a:p>
        </p:txBody>
      </p:sp>
      <p:sp>
        <p:nvSpPr>
          <p:cNvPr id="3" name="Content Placeholder 2"/>
          <p:cNvSpPr>
            <a:spLocks noGrp="1"/>
          </p:cNvSpPr>
          <p:nvPr>
            <p:ph idx="1"/>
          </p:nvPr>
        </p:nvSpPr>
        <p:spPr>
          <a:xfrm>
            <a:off x="419100" y="2076773"/>
            <a:ext cx="11353800" cy="4100189"/>
          </a:xfrm>
        </p:spPr>
        <p:txBody>
          <a:bodyPr/>
          <a:lstStyle/>
          <a:p>
            <a:r>
              <a:rPr lang="en-US" dirty="0"/>
              <a:t>Providers lack time for real conversations and documentation</a:t>
            </a:r>
          </a:p>
          <a:p>
            <a:r>
              <a:rPr lang="en-US" dirty="0"/>
              <a:t>Providers competence and confidence in addressing PrEP</a:t>
            </a:r>
          </a:p>
          <a:p>
            <a:r>
              <a:rPr lang="en-US" dirty="0"/>
              <a:t>Ability of PN to initiative conversation without breaching confidentiality. </a:t>
            </a:r>
          </a:p>
          <a:p>
            <a:r>
              <a:rPr lang="en-US" dirty="0"/>
              <a:t>Patient willingness to address risk</a:t>
            </a:r>
          </a:p>
          <a:p>
            <a:r>
              <a:rPr lang="en-US" dirty="0"/>
              <a:t>Patient awareness and education was minimal</a:t>
            </a:r>
          </a:p>
          <a:p>
            <a:r>
              <a:rPr lang="en-US" dirty="0"/>
              <a:t>Time and effort for PN to address all concerns. (40 min per phone call)</a:t>
            </a:r>
          </a:p>
          <a:p>
            <a:r>
              <a:rPr lang="en-US" dirty="0"/>
              <a:t>Support staff awareness and education </a:t>
            </a:r>
          </a:p>
          <a:p>
            <a:r>
              <a:rPr lang="en-US" dirty="0"/>
              <a:t>Site wide support of initiative</a:t>
            </a:r>
          </a:p>
          <a:p>
            <a:endParaRPr lang="en-US" dirty="0"/>
          </a:p>
        </p:txBody>
      </p:sp>
    </p:spTree>
    <p:extLst>
      <p:ext uri="{BB962C8B-B14F-4D97-AF65-F5344CB8AC3E}">
        <p14:creationId xmlns:p14="http://schemas.microsoft.com/office/powerpoint/2010/main" val="3719551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2068"/>
            <a:ext cx="10515600" cy="1325563"/>
          </a:xfrm>
        </p:spPr>
        <p:txBody>
          <a:bodyPr>
            <a:normAutofit/>
          </a:bodyPr>
          <a:lstStyle/>
          <a:p>
            <a:r>
              <a:rPr lang="en-US" sz="6000" b="1" dirty="0">
                <a:solidFill>
                  <a:schemeClr val="accent1">
                    <a:lumMod val="75000"/>
                  </a:schemeClr>
                </a:solidFill>
                <a:latin typeface="Adobe Devanagari" panose="02040503050201020203" pitchFamily="18" charset="0"/>
                <a:cs typeface="Adobe Devanagari" panose="02040503050201020203" pitchFamily="18" charset="0"/>
              </a:rPr>
              <a:t>Outcomes</a:t>
            </a:r>
          </a:p>
        </p:txBody>
      </p:sp>
      <p:sp>
        <p:nvSpPr>
          <p:cNvPr id="3" name="Content Placeholder 2"/>
          <p:cNvSpPr>
            <a:spLocks noGrp="1"/>
          </p:cNvSpPr>
          <p:nvPr>
            <p:ph idx="1"/>
          </p:nvPr>
        </p:nvSpPr>
        <p:spPr>
          <a:xfrm>
            <a:off x="838199" y="2217631"/>
            <a:ext cx="10878519" cy="3681736"/>
          </a:xfrm>
        </p:spPr>
        <p:txBody>
          <a:bodyPr>
            <a:normAutofit/>
          </a:bodyPr>
          <a:lstStyle/>
          <a:p>
            <a:pPr marL="0" indent="0">
              <a:buNone/>
            </a:pPr>
            <a:r>
              <a:rPr lang="en-US" dirty="0"/>
              <a:t>51% increase in PrEP patients in 6 weeks</a:t>
            </a:r>
          </a:p>
          <a:p>
            <a:pPr marL="0" indent="0">
              <a:buNone/>
            </a:pPr>
            <a:r>
              <a:rPr lang="en-US" dirty="0"/>
              <a:t>92% increase in awareness among CHCI providers and staff in Meriden</a:t>
            </a:r>
          </a:p>
          <a:p>
            <a:pPr marL="0" indent="0">
              <a:buNone/>
            </a:pPr>
            <a:r>
              <a:rPr lang="en-US" dirty="0"/>
              <a:t>100% staff satisfaction in training provided by CKP</a:t>
            </a:r>
          </a:p>
          <a:p>
            <a:pPr marL="0" indent="0">
              <a:buNone/>
            </a:pPr>
            <a:r>
              <a:rPr lang="en-US" dirty="0"/>
              <a:t>100% new patient satisfaction in PrEP Navigation services</a:t>
            </a:r>
          </a:p>
          <a:p>
            <a:pPr marL="0" indent="0">
              <a:buNone/>
            </a:pPr>
            <a:r>
              <a:rPr lang="en-US" dirty="0"/>
              <a:t>1,200 new PrEP interactions were created as a result of the PrEP Project</a:t>
            </a:r>
          </a:p>
          <a:p>
            <a:pPr marL="0" indent="0">
              <a:buNone/>
            </a:pPr>
            <a:r>
              <a:rPr lang="en-US" dirty="0"/>
              <a:t>192 new patients received specific information that may lead to eventual initiation in PrEP treatment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70626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906"/>
            <a:ext cx="10515600" cy="1325563"/>
          </a:xfrm>
        </p:spPr>
        <p:txBody>
          <a:bodyPr>
            <a:normAutofit/>
          </a:bodyPr>
          <a:lstStyle/>
          <a:p>
            <a:r>
              <a:rPr lang="en-US" sz="7200" b="1" dirty="0">
                <a:solidFill>
                  <a:schemeClr val="accent1">
                    <a:lumMod val="75000"/>
                  </a:schemeClr>
                </a:solidFill>
                <a:latin typeface="Adobe Devanagari" panose="02040503050201020203" pitchFamily="18" charset="0"/>
                <a:cs typeface="Adobe Devanagari" panose="02040503050201020203" pitchFamily="18" charset="0"/>
              </a:rPr>
              <a:t>Steps Forward</a:t>
            </a:r>
          </a:p>
        </p:txBody>
      </p:sp>
      <p:sp>
        <p:nvSpPr>
          <p:cNvPr id="3" name="Content Placeholder 2"/>
          <p:cNvSpPr>
            <a:spLocks noGrp="1"/>
          </p:cNvSpPr>
          <p:nvPr>
            <p:ph idx="1"/>
          </p:nvPr>
        </p:nvSpPr>
        <p:spPr>
          <a:xfrm>
            <a:off x="838200" y="2353469"/>
            <a:ext cx="10515600" cy="3823493"/>
          </a:xfrm>
        </p:spPr>
        <p:txBody>
          <a:bodyPr/>
          <a:lstStyle/>
          <a:p>
            <a:r>
              <a:rPr lang="en-US" dirty="0"/>
              <a:t>Monthly on-going provider and staff education on PrEP and PrEP services</a:t>
            </a:r>
          </a:p>
          <a:p>
            <a:r>
              <a:rPr lang="en-US" dirty="0"/>
              <a:t>Weekly data pulls on potential patients for PrEP</a:t>
            </a:r>
          </a:p>
          <a:p>
            <a:r>
              <a:rPr lang="en-US" dirty="0"/>
              <a:t>Weekly outreach conducted to sites for PrEP awareness and support with patients.</a:t>
            </a:r>
          </a:p>
          <a:p>
            <a:r>
              <a:rPr lang="en-US" dirty="0"/>
              <a:t>Weekly PrEP meetings to discuss successes and challenges with team.</a:t>
            </a:r>
          </a:p>
          <a:p>
            <a:r>
              <a:rPr lang="en-US" dirty="0"/>
              <a:t>Monthly presentation to CHCI QI committee</a:t>
            </a:r>
          </a:p>
          <a:p>
            <a:r>
              <a:rPr lang="en-US" dirty="0"/>
              <a:t>PrEP goal in organization </a:t>
            </a:r>
            <a:r>
              <a:rPr lang="en-US"/>
              <a:t>wide priority QI Plan. </a:t>
            </a:r>
            <a:endParaRPr lang="en-US" dirty="0"/>
          </a:p>
        </p:txBody>
      </p:sp>
    </p:spTree>
    <p:extLst>
      <p:ext uri="{BB962C8B-B14F-4D97-AF65-F5344CB8AC3E}">
        <p14:creationId xmlns:p14="http://schemas.microsoft.com/office/powerpoint/2010/main" val="273341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28FA4C-8D04-544A-A838-2987330F7DD1}"/>
              </a:ext>
            </a:extLst>
          </p:cNvPr>
          <p:cNvSpPr txBox="1"/>
          <p:nvPr/>
        </p:nvSpPr>
        <p:spPr>
          <a:xfrm>
            <a:off x="146050" y="6420149"/>
            <a:ext cx="304800" cy="230832"/>
          </a:xfrm>
          <a:prstGeom prst="rect">
            <a:avLst/>
          </a:prstGeom>
          <a:noFill/>
        </p:spPr>
        <p:txBody>
          <a:bodyPr wrap="square" rtlCol="0" anchor="b">
            <a:spAutoFit/>
          </a:bodyPr>
          <a:lstStyle/>
          <a:p>
            <a:pPr algn="ctr"/>
            <a:fld id="{3D624103-554C-2E4E-857E-364EE110D31D}" type="slidenum">
              <a:rPr lang="en-US" sz="900" smtClean="0">
                <a:latin typeface="Arial" panose="020B0604020202020204" pitchFamily="34" charset="0"/>
                <a:cs typeface="Arial" panose="020B0604020202020204" pitchFamily="34" charset="0"/>
              </a:rPr>
              <a:t>14</a:t>
            </a:fld>
            <a:endParaRPr lang="en-US" sz="9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8B4E9F47-9A1B-DF40-8A0A-26E8090D41BD}"/>
              </a:ext>
            </a:extLst>
          </p:cNvPr>
          <p:cNvSpPr>
            <a:spLocks noGrp="1"/>
          </p:cNvSpPr>
          <p:nvPr>
            <p:ph type="title"/>
          </p:nvPr>
        </p:nvSpPr>
        <p:spPr>
          <a:xfrm>
            <a:off x="2117992" y="1115878"/>
            <a:ext cx="9025289" cy="5535102"/>
          </a:xfrm>
        </p:spPr>
        <p:txBody>
          <a:bodyPr>
            <a:normAutofit fontScale="90000"/>
          </a:bodyPr>
          <a:lstStyle/>
          <a:p>
            <a:pPr algn="ctr"/>
            <a:r>
              <a:rPr lang="en-US" sz="3100" b="1" spc="-20" dirty="0">
                <a:solidFill>
                  <a:srgbClr val="437ABE"/>
                </a:solidFill>
                <a:latin typeface="Arial" panose="020B0604020202020204" pitchFamily="34" charset="0"/>
                <a:cs typeface="Arial" panose="020B0604020202020204" pitchFamily="34" charset="0"/>
              </a:rPr>
              <a:t>Maria Lorenzo</a:t>
            </a:r>
            <a:br>
              <a:rPr lang="en-US" sz="3100" b="1" spc="-20" dirty="0">
                <a:solidFill>
                  <a:srgbClr val="437ABE"/>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rPr>
              <a:t>475-224-1881</a:t>
            </a: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hlinkClick r:id="rId3"/>
              </a:rPr>
              <a:t>lorenzm@chc1.com</a:t>
            </a:r>
            <a:br>
              <a:rPr lang="en-US" sz="3100" b="1" spc="-20" dirty="0">
                <a:solidFill>
                  <a:schemeClr val="accent1"/>
                </a:solidFill>
                <a:latin typeface="Arial" panose="020B0604020202020204" pitchFamily="34" charset="0"/>
                <a:cs typeface="Arial" panose="020B0604020202020204" pitchFamily="34" charset="0"/>
              </a:rPr>
            </a:b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rPr>
              <a:t>Michael Judd</a:t>
            </a: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rPr>
              <a:t>203-499-8208</a:t>
            </a: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hlinkClick r:id="rId4"/>
              </a:rPr>
              <a:t>juddm@chc1.com</a:t>
            </a:r>
            <a:br>
              <a:rPr lang="en-US" sz="3100" b="1" spc="-20" dirty="0">
                <a:solidFill>
                  <a:schemeClr val="accent1"/>
                </a:solidFill>
                <a:latin typeface="Arial" panose="020B0604020202020204" pitchFamily="34" charset="0"/>
                <a:cs typeface="Arial" panose="020B0604020202020204" pitchFamily="34" charset="0"/>
              </a:rPr>
            </a:b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rPr>
              <a:t>Julie Colon</a:t>
            </a: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rPr>
              <a:t>860-347-6971</a:t>
            </a:r>
            <a:br>
              <a:rPr lang="en-US" sz="3100" b="1" spc="-20" dirty="0">
                <a:solidFill>
                  <a:schemeClr val="accent1"/>
                </a:solidFill>
                <a:latin typeface="Arial" panose="020B0604020202020204" pitchFamily="34" charset="0"/>
                <a:cs typeface="Arial" panose="020B0604020202020204" pitchFamily="34" charset="0"/>
              </a:rPr>
            </a:br>
            <a:r>
              <a:rPr lang="en-US" sz="3100" b="1" spc="-20" dirty="0">
                <a:solidFill>
                  <a:schemeClr val="accent1"/>
                </a:solidFill>
                <a:latin typeface="Arial" panose="020B0604020202020204" pitchFamily="34" charset="0"/>
                <a:cs typeface="Arial" panose="020B0604020202020204" pitchFamily="34" charset="0"/>
                <a:hlinkClick r:id="rId5"/>
              </a:rPr>
              <a:t>colonju@chc1.com</a:t>
            </a:r>
            <a:br>
              <a:rPr lang="en-US" sz="3600" b="1" spc="-20" dirty="0">
                <a:solidFill>
                  <a:schemeClr val="accent1"/>
                </a:solidFill>
                <a:latin typeface="Arial" panose="020B0604020202020204" pitchFamily="34" charset="0"/>
                <a:cs typeface="Arial" panose="020B0604020202020204" pitchFamily="34" charset="0"/>
              </a:rPr>
            </a:br>
            <a:br>
              <a:rPr lang="en-US" sz="3600" b="1" spc="-20" dirty="0">
                <a:solidFill>
                  <a:schemeClr val="accent1"/>
                </a:solidFill>
                <a:latin typeface="Arial" panose="020B0604020202020204" pitchFamily="34" charset="0"/>
                <a:cs typeface="Arial" panose="020B0604020202020204" pitchFamily="34" charset="0"/>
              </a:rPr>
            </a:br>
            <a:br>
              <a:rPr lang="en-US" sz="3600" b="1" spc="-20" dirty="0">
                <a:solidFill>
                  <a:schemeClr val="accent1"/>
                </a:solidFill>
                <a:latin typeface="Arial" panose="020B0604020202020204" pitchFamily="34" charset="0"/>
                <a:cs typeface="Arial" panose="020B0604020202020204" pitchFamily="34" charset="0"/>
              </a:rPr>
            </a:br>
            <a:endParaRPr lang="en-US" sz="3600" b="1" spc="-20" dirty="0">
              <a:solidFill>
                <a:srgbClr val="437A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05CF21E-CD72-B14D-A341-C9229BACF58F}"/>
              </a:ext>
            </a:extLst>
          </p:cNvPr>
          <p:cNvSpPr>
            <a:spLocks noGrp="1"/>
          </p:cNvSpPr>
          <p:nvPr>
            <p:ph idx="1"/>
          </p:nvPr>
        </p:nvSpPr>
        <p:spPr>
          <a:xfrm>
            <a:off x="838200" y="5634449"/>
            <a:ext cx="10515600" cy="1016532"/>
          </a:xfrm>
        </p:spPr>
        <p:txBody>
          <a:bodyPr>
            <a:normAutofit fontScale="85000" lnSpcReduction="10000"/>
          </a:bodyPr>
          <a:lstStyle/>
          <a:p>
            <a:pPr marL="0" indent="0">
              <a:buClr>
                <a:srgbClr val="92D050"/>
              </a:buClr>
              <a:buSzPct val="80000"/>
              <a:buNone/>
            </a:pPr>
            <a:endParaRPr lang="en-US" sz="1600" dirty="0"/>
          </a:p>
          <a:p>
            <a:pPr marL="0" indent="0" algn="ctr">
              <a:buClr>
                <a:srgbClr val="92D050"/>
              </a:buClr>
              <a:buSzPct val="80000"/>
              <a:buNone/>
            </a:pPr>
            <a:r>
              <a:rPr lang="en-US" sz="2000" b="1" dirty="0"/>
              <a:t>Check out our CHC website for more information and contact information for each program and service! </a:t>
            </a:r>
          </a:p>
          <a:p>
            <a:pPr marL="0" indent="0" algn="ctr">
              <a:buClr>
                <a:srgbClr val="92D050"/>
              </a:buClr>
              <a:buSzPct val="80000"/>
              <a:buNone/>
            </a:pPr>
            <a:r>
              <a:rPr lang="en-US" sz="2000" b="1" u="sng" dirty="0">
                <a:solidFill>
                  <a:schemeClr val="accent1"/>
                </a:solidFill>
              </a:rPr>
              <a:t>https://www.centerforkeypopulations.com</a:t>
            </a:r>
          </a:p>
          <a:p>
            <a:pPr marL="290513" indent="-290513">
              <a:buClr>
                <a:srgbClr val="92D050"/>
              </a:buClr>
              <a:buSzPct val="80000"/>
              <a:buFont typeface=".PingFang SC Regular"/>
              <a:buChar char="◎"/>
            </a:pPr>
            <a:endParaRPr lang="en-US" sz="1600" dirty="0"/>
          </a:p>
        </p:txBody>
      </p:sp>
      <p:sp>
        <p:nvSpPr>
          <p:cNvPr id="5" name="Title 2">
            <a:extLst>
              <a:ext uri="{FF2B5EF4-FFF2-40B4-BE49-F238E27FC236}">
                <a16:creationId xmlns:a16="http://schemas.microsoft.com/office/drawing/2014/main" id="{8B4E9F47-9A1B-DF40-8A0A-26E8090D41BD}"/>
              </a:ext>
            </a:extLst>
          </p:cNvPr>
          <p:cNvSpPr txBox="1">
            <a:spLocks/>
          </p:cNvSpPr>
          <p:nvPr/>
        </p:nvSpPr>
        <p:spPr>
          <a:xfrm>
            <a:off x="2886919" y="3752743"/>
            <a:ext cx="10515600" cy="11748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b="1" spc="-20" dirty="0">
              <a:solidFill>
                <a:schemeClr val="accent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7653" y="1906323"/>
            <a:ext cx="2560417" cy="3021293"/>
          </a:xfrm>
          <a:prstGeom prst="rect">
            <a:avLst/>
          </a:prstGeom>
        </p:spPr>
      </p:pic>
    </p:spTree>
    <p:extLst>
      <p:ext uri="{BB962C8B-B14F-4D97-AF65-F5344CB8AC3E}">
        <p14:creationId xmlns:p14="http://schemas.microsoft.com/office/powerpoint/2010/main" val="226186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F94A2-8D2D-8B41-902F-350591C14D55}"/>
              </a:ext>
            </a:extLst>
          </p:cNvPr>
          <p:cNvSpPr>
            <a:spLocks noGrp="1"/>
          </p:cNvSpPr>
          <p:nvPr>
            <p:ph type="ctrTitle"/>
          </p:nvPr>
        </p:nvSpPr>
        <p:spPr>
          <a:xfrm>
            <a:off x="0" y="2574433"/>
            <a:ext cx="12192000" cy="3593891"/>
          </a:xfrm>
        </p:spPr>
        <p:txBody>
          <a:bodyPr anchor="t">
            <a:normAutofit/>
          </a:bodyPr>
          <a:lstStyle/>
          <a:p>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Using Quality Improvement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to Increase PrEP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Engagement and Retention  </a:t>
            </a:r>
          </a:p>
        </p:txBody>
      </p:sp>
    </p:spTree>
    <p:extLst>
      <p:ext uri="{BB962C8B-B14F-4D97-AF65-F5344CB8AC3E}">
        <p14:creationId xmlns:p14="http://schemas.microsoft.com/office/powerpoint/2010/main" val="257736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4E9F47-9A1B-DF40-8A0A-26E8090D41BD}"/>
              </a:ext>
            </a:extLst>
          </p:cNvPr>
          <p:cNvSpPr>
            <a:spLocks noGrp="1"/>
          </p:cNvSpPr>
          <p:nvPr>
            <p:ph type="title"/>
          </p:nvPr>
        </p:nvSpPr>
        <p:spPr>
          <a:xfrm>
            <a:off x="1140542" y="1151254"/>
            <a:ext cx="10213258" cy="1174873"/>
          </a:xfrm>
        </p:spPr>
        <p:txBody>
          <a:bodyPr>
            <a:noAutofit/>
          </a:bodyPr>
          <a:lstStyle/>
          <a:p>
            <a:pPr algn="ctr"/>
            <a:r>
              <a:rPr lang="en-US" sz="5400" b="1" spc="-20" dirty="0">
                <a:solidFill>
                  <a:srgbClr val="437ABE"/>
                </a:solidFill>
                <a:latin typeface=".PingFang SC Regular"/>
                <a:cs typeface="Arial" panose="020B0604020202020204" pitchFamily="34" charset="0"/>
              </a:rPr>
              <a:t>The Center for Key Populations: Our Mission</a:t>
            </a:r>
          </a:p>
        </p:txBody>
      </p:sp>
      <p:sp>
        <p:nvSpPr>
          <p:cNvPr id="4" name="Content Placeholder 3">
            <a:extLst>
              <a:ext uri="{FF2B5EF4-FFF2-40B4-BE49-F238E27FC236}">
                <a16:creationId xmlns:a16="http://schemas.microsoft.com/office/drawing/2014/main" id="{405CF21E-CD72-B14D-A341-C9229BACF58F}"/>
              </a:ext>
            </a:extLst>
          </p:cNvPr>
          <p:cNvSpPr>
            <a:spLocks noGrp="1"/>
          </p:cNvSpPr>
          <p:nvPr>
            <p:ph idx="1"/>
          </p:nvPr>
        </p:nvSpPr>
        <p:spPr>
          <a:xfrm>
            <a:off x="523567" y="2666346"/>
            <a:ext cx="11157155" cy="3991581"/>
          </a:xfrm>
        </p:spPr>
        <p:txBody>
          <a:bodyPr>
            <a:normAutofit lnSpcReduction="10000"/>
          </a:bodyPr>
          <a:lstStyle/>
          <a:p>
            <a:pPr marL="290513" indent="-290513">
              <a:buClr>
                <a:srgbClr val="92D050"/>
              </a:buClr>
              <a:buSzPct val="80000"/>
              <a:buFont typeface=".PingFang SC Regular"/>
              <a:buChar char="◎"/>
            </a:pPr>
            <a:r>
              <a:rPr lang="en-US" sz="3400" b="1" dirty="0">
                <a:latin typeface="+mj-lt"/>
              </a:rPr>
              <a:t>To ensure access to quality healthcare and support services for key groups who have experienced health disparities as a result of stigma and discrimination resulting in barriers to comprehensive, respectful and safe care.</a:t>
            </a:r>
          </a:p>
          <a:p>
            <a:pPr marL="290513" indent="-290513">
              <a:buClr>
                <a:srgbClr val="92D050"/>
              </a:buClr>
              <a:buSzPct val="80000"/>
              <a:buFont typeface=".PingFang SC Regular"/>
              <a:buChar char="◎"/>
            </a:pPr>
            <a:r>
              <a:rPr lang="en-US" sz="3400" b="1" dirty="0">
                <a:latin typeface="+mj-lt"/>
              </a:rPr>
              <a:t>To ensure that key populations in the communities that CHC serves have a central and cohesive focus.</a:t>
            </a:r>
          </a:p>
          <a:p>
            <a:pPr marL="290513" indent="-290513">
              <a:buClr>
                <a:srgbClr val="92D050"/>
              </a:buClr>
              <a:buSzPct val="80000"/>
              <a:buFont typeface=".PingFang SC Regular"/>
              <a:buChar char="◎"/>
            </a:pPr>
            <a:r>
              <a:rPr lang="en-US" sz="3400" b="1" dirty="0">
                <a:latin typeface="+mj-lt"/>
              </a:rPr>
              <a:t>To identify emerging trends in key populations and address their needs expediently.</a:t>
            </a:r>
          </a:p>
          <a:p>
            <a:pPr marL="290513" indent="-290513">
              <a:buClr>
                <a:srgbClr val="92D050"/>
              </a:buClr>
              <a:buSzPct val="80000"/>
              <a:buFont typeface=".PingFang SC Regular"/>
              <a:buChar char="◎"/>
            </a:pPr>
            <a:endParaRPr lang="en-US" dirty="0"/>
          </a:p>
          <a:p>
            <a:pPr marL="0" indent="0">
              <a:buClr>
                <a:srgbClr val="92D050"/>
              </a:buClr>
              <a:buSzPct val="80000"/>
              <a:buNone/>
            </a:pPr>
            <a:endParaRPr lang="en-US" dirty="0"/>
          </a:p>
        </p:txBody>
      </p:sp>
    </p:spTree>
    <p:extLst>
      <p:ext uri="{BB962C8B-B14F-4D97-AF65-F5344CB8AC3E}">
        <p14:creationId xmlns:p14="http://schemas.microsoft.com/office/powerpoint/2010/main" val="2421637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906"/>
            <a:ext cx="10515600" cy="1325563"/>
          </a:xfrm>
        </p:spPr>
        <p:txBody>
          <a:bodyPr>
            <a:normAutofit/>
          </a:bodyPr>
          <a:lstStyle/>
          <a:p>
            <a:pPr algn="ctr"/>
            <a:r>
              <a:rPr lang="en-US" sz="6000" b="1" dirty="0">
                <a:latin typeface="Adobe Devanagari" panose="02040503050201020203" pitchFamily="18" charset="0"/>
                <a:cs typeface="Adobe Devanagari" panose="02040503050201020203" pitchFamily="18" charset="0"/>
              </a:rPr>
              <a:t>Define the Problem</a:t>
            </a:r>
          </a:p>
        </p:txBody>
      </p:sp>
      <p:sp>
        <p:nvSpPr>
          <p:cNvPr id="3" name="Content Placeholder 2"/>
          <p:cNvSpPr>
            <a:spLocks noGrp="1"/>
          </p:cNvSpPr>
          <p:nvPr>
            <p:ph idx="1"/>
          </p:nvPr>
        </p:nvSpPr>
        <p:spPr>
          <a:xfrm>
            <a:off x="371959" y="2154263"/>
            <a:ext cx="11499743" cy="4200041"/>
          </a:xfrm>
        </p:spPr>
        <p:txBody>
          <a:bodyPr>
            <a:normAutofit fontScale="92500"/>
          </a:bodyPr>
          <a:lstStyle/>
          <a:p>
            <a:pPr marL="0" indent="0" algn="ctr">
              <a:buNone/>
            </a:pPr>
            <a:r>
              <a:rPr lang="en-US" sz="3200" dirty="0">
                <a:solidFill>
                  <a:schemeClr val="accent1"/>
                </a:solidFill>
                <a:latin typeface="Adobe Devanagari" panose="02040503050201020203" pitchFamily="18" charset="0"/>
                <a:cs typeface="Adobe Devanagari" panose="02040503050201020203" pitchFamily="18" charset="0"/>
              </a:rPr>
              <a:t>PrEP is a lifesaving resource for people at risk for HIV. </a:t>
            </a:r>
          </a:p>
          <a:p>
            <a:pPr marL="0" indent="0" algn="ctr">
              <a:buNone/>
            </a:pPr>
            <a:r>
              <a:rPr lang="en-US" sz="3200" dirty="0">
                <a:solidFill>
                  <a:schemeClr val="accent1"/>
                </a:solidFill>
                <a:latin typeface="Adobe Devanagari" panose="02040503050201020203" pitchFamily="18" charset="0"/>
                <a:cs typeface="Adobe Devanagari" panose="02040503050201020203" pitchFamily="18" charset="0"/>
              </a:rPr>
              <a:t>CHCI implemented a robust PrEP program to provide outreach, awareness, education, engagement and retention in PrEP services utilizing the expertise of 2 experienced PrEP navigators. </a:t>
            </a:r>
          </a:p>
          <a:p>
            <a:pPr marL="0" indent="0" algn="ctr">
              <a:buNone/>
            </a:pPr>
            <a:r>
              <a:rPr lang="en-US" sz="3200" b="1" u="sng" dirty="0">
                <a:solidFill>
                  <a:srgbClr val="FF0000"/>
                </a:solidFill>
                <a:latin typeface="Adobe Devanagari" panose="02040503050201020203" pitchFamily="18" charset="0"/>
                <a:cs typeface="Adobe Devanagari" panose="02040503050201020203" pitchFamily="18" charset="0"/>
              </a:rPr>
              <a:t>PROBLEM: </a:t>
            </a:r>
          </a:p>
          <a:p>
            <a:pPr marL="0" indent="0">
              <a:buNone/>
            </a:pPr>
            <a:r>
              <a:rPr lang="en-US" sz="3200" dirty="0">
                <a:solidFill>
                  <a:schemeClr val="accent1"/>
                </a:solidFill>
                <a:latin typeface="Adobe Devanagari" panose="02040503050201020203" pitchFamily="18" charset="0"/>
                <a:cs typeface="Adobe Devanagari" panose="02040503050201020203" pitchFamily="18" charset="0"/>
              </a:rPr>
              <a:t>1)Patient initiation of PrEP is low. </a:t>
            </a:r>
          </a:p>
          <a:p>
            <a:pPr marL="0" indent="0">
              <a:buNone/>
            </a:pPr>
            <a:r>
              <a:rPr lang="en-US" sz="3200" dirty="0">
                <a:solidFill>
                  <a:schemeClr val="accent1"/>
                </a:solidFill>
                <a:latin typeface="Adobe Devanagari" panose="02040503050201020203" pitchFamily="18" charset="0"/>
                <a:cs typeface="Adobe Devanagari" panose="02040503050201020203" pitchFamily="18" charset="0"/>
              </a:rPr>
              <a:t>2)Provider referral for PrEP and initiation of patients on PrEP is low. </a:t>
            </a:r>
          </a:p>
          <a:p>
            <a:pPr marL="0" indent="0">
              <a:buNone/>
            </a:pPr>
            <a:r>
              <a:rPr lang="en-US" sz="3200" dirty="0">
                <a:solidFill>
                  <a:schemeClr val="accent1"/>
                </a:solidFill>
                <a:latin typeface="Adobe Devanagari" panose="02040503050201020203" pitchFamily="18" charset="0"/>
                <a:cs typeface="Adobe Devanagari" panose="02040503050201020203" pitchFamily="18" charset="0"/>
              </a:rPr>
              <a:t>3)Patients retention in PrEP services is low.</a:t>
            </a:r>
          </a:p>
        </p:txBody>
      </p:sp>
    </p:spTree>
    <p:extLst>
      <p:ext uri="{BB962C8B-B14F-4D97-AF65-F5344CB8AC3E}">
        <p14:creationId xmlns:p14="http://schemas.microsoft.com/office/powerpoint/2010/main" val="30861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688" y="876569"/>
            <a:ext cx="10515600" cy="1742645"/>
          </a:xfrm>
        </p:spPr>
        <p:txBody>
          <a:bodyPr>
            <a:normAutofit/>
          </a:bodyPr>
          <a:lstStyle/>
          <a:p>
            <a:pPr algn="ctr"/>
            <a:r>
              <a:rPr lang="en-US" sz="6000" b="1" dirty="0">
                <a:solidFill>
                  <a:schemeClr val="accent1"/>
                </a:solidFill>
                <a:latin typeface="Adobe Devanagari" panose="02040503050201020203" pitchFamily="18" charset="0"/>
                <a:cs typeface="Adobe Devanagari" panose="02040503050201020203" pitchFamily="18" charset="0"/>
              </a:rPr>
              <a:t>CHC Baseline Data for PrEP</a:t>
            </a:r>
            <a:br>
              <a:rPr lang="en-US" sz="6000" b="1" dirty="0">
                <a:solidFill>
                  <a:schemeClr val="accent1"/>
                </a:solidFill>
                <a:latin typeface="Adobe Devanagari" panose="02040503050201020203" pitchFamily="18" charset="0"/>
                <a:cs typeface="Adobe Devanagari" panose="02040503050201020203" pitchFamily="18" charset="0"/>
              </a:rPr>
            </a:br>
            <a:r>
              <a:rPr lang="en-US" sz="6000" b="1" dirty="0">
                <a:solidFill>
                  <a:schemeClr val="accent1"/>
                </a:solidFill>
                <a:latin typeface="Adobe Devanagari" panose="02040503050201020203" pitchFamily="18" charset="0"/>
                <a:cs typeface="Adobe Devanagari" panose="02040503050201020203" pitchFamily="18" charset="0"/>
              </a:rPr>
              <a:t>July 2022</a:t>
            </a:r>
          </a:p>
        </p:txBody>
      </p:sp>
      <p:sp>
        <p:nvSpPr>
          <p:cNvPr id="3" name="Content Placeholder 2"/>
          <p:cNvSpPr>
            <a:spLocks noGrp="1"/>
          </p:cNvSpPr>
          <p:nvPr>
            <p:ph idx="1"/>
          </p:nvPr>
        </p:nvSpPr>
        <p:spPr>
          <a:xfrm>
            <a:off x="946688" y="2619214"/>
            <a:ext cx="10515600" cy="3797085"/>
          </a:xfrm>
        </p:spPr>
        <p:txBody>
          <a:bodyPr>
            <a:normAutofit/>
          </a:bodyPr>
          <a:lstStyle/>
          <a:p>
            <a:pPr marL="0" indent="0">
              <a:buNone/>
            </a:pPr>
            <a:endParaRPr lang="en-US" b="1" dirty="0">
              <a:solidFill>
                <a:schemeClr val="accent1"/>
              </a:solidFill>
              <a:latin typeface="Adobe Devanagari" panose="02040503050201020203" pitchFamily="18" charset="0"/>
              <a:cs typeface="Adobe Devanagari" panose="02040503050201020203" pitchFamily="18" charset="0"/>
            </a:endParaRPr>
          </a:p>
          <a:p>
            <a:pPr marL="0" indent="0">
              <a:buNone/>
            </a:pPr>
            <a:r>
              <a:rPr lang="en-US" b="1" dirty="0">
                <a:solidFill>
                  <a:schemeClr val="accent1"/>
                </a:solidFill>
                <a:latin typeface="Adobe Devanagari" panose="02040503050201020203" pitchFamily="18" charset="0"/>
                <a:cs typeface="Adobe Devanagari" panose="02040503050201020203" pitchFamily="18" charset="0"/>
              </a:rPr>
              <a:t>Number of Unique PrEP patients at CHCI			387 Patients</a:t>
            </a:r>
          </a:p>
          <a:p>
            <a:pPr marL="0" indent="0">
              <a:buNone/>
            </a:pPr>
            <a:endParaRPr lang="en-US" b="1" dirty="0">
              <a:solidFill>
                <a:schemeClr val="accent1"/>
              </a:solidFill>
              <a:latin typeface="Adobe Devanagari" panose="02040503050201020203" pitchFamily="18" charset="0"/>
              <a:cs typeface="Adobe Devanagari" panose="02040503050201020203" pitchFamily="18" charset="0"/>
            </a:endParaRPr>
          </a:p>
          <a:p>
            <a:pPr marL="0" indent="0" algn="ctr">
              <a:buNone/>
            </a:pPr>
            <a:r>
              <a:rPr lang="en-US" b="1" dirty="0">
                <a:solidFill>
                  <a:schemeClr val="accent1"/>
                </a:solidFill>
                <a:latin typeface="Adobe Devanagari" panose="02040503050201020203" pitchFamily="18" charset="0"/>
                <a:cs typeface="Adobe Devanagari" panose="02040503050201020203" pitchFamily="18" charset="0"/>
              </a:rPr>
              <a:t>        Length of time on PrEP</a:t>
            </a:r>
          </a:p>
          <a:p>
            <a:pPr lvl="1" algn="ctr"/>
            <a:r>
              <a:rPr lang="en-US" sz="2800" b="1" dirty="0">
                <a:solidFill>
                  <a:schemeClr val="accent1"/>
                </a:solidFill>
                <a:latin typeface="Adobe Devanagari" panose="02040503050201020203" pitchFamily="18" charset="0"/>
                <a:cs typeface="Adobe Devanagari" panose="02040503050201020203" pitchFamily="18" charset="0"/>
              </a:rPr>
              <a:t>Average 376 days</a:t>
            </a:r>
          </a:p>
          <a:p>
            <a:pPr lvl="1" algn="ctr"/>
            <a:r>
              <a:rPr lang="en-US" sz="2800" b="1" dirty="0">
                <a:solidFill>
                  <a:schemeClr val="accent1"/>
                </a:solidFill>
                <a:latin typeface="Adobe Devanagari" panose="02040503050201020203" pitchFamily="18" charset="0"/>
                <a:cs typeface="Adobe Devanagari" panose="02040503050201020203" pitchFamily="18" charset="0"/>
              </a:rPr>
              <a:t>Max = 2795 Days</a:t>
            </a:r>
          </a:p>
          <a:p>
            <a:pPr lvl="1" algn="ctr"/>
            <a:r>
              <a:rPr lang="en-US" sz="2800" b="1" dirty="0">
                <a:solidFill>
                  <a:schemeClr val="accent1"/>
                </a:solidFill>
                <a:latin typeface="Adobe Devanagari" panose="02040503050201020203" pitchFamily="18" charset="0"/>
                <a:cs typeface="Adobe Devanagari" panose="02040503050201020203" pitchFamily="18" charset="0"/>
              </a:rPr>
              <a:t>119 Patients with 1 Rx</a:t>
            </a:r>
          </a:p>
          <a:p>
            <a:endParaRPr lang="en-US" dirty="0"/>
          </a:p>
          <a:p>
            <a:endParaRPr lang="en-US" dirty="0"/>
          </a:p>
        </p:txBody>
      </p:sp>
    </p:spTree>
    <p:extLst>
      <p:ext uri="{BB962C8B-B14F-4D97-AF65-F5344CB8AC3E}">
        <p14:creationId xmlns:p14="http://schemas.microsoft.com/office/powerpoint/2010/main" val="16271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432526179"/>
              </p:ext>
            </p:extLst>
          </p:nvPr>
        </p:nvGraphicFramePr>
        <p:xfrm>
          <a:off x="536367" y="1050295"/>
          <a:ext cx="4929251" cy="538150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6965457" y="1071077"/>
            <a:ext cx="4759037" cy="2711214"/>
          </a:xfrm>
          <a:prstGeom prst="rect">
            <a:avLst/>
          </a:prstGeom>
        </p:spPr>
      </p:pic>
      <p:pic>
        <p:nvPicPr>
          <p:cNvPr id="5" name="Picture 4"/>
          <p:cNvPicPr>
            <a:picLocks noChangeAspect="1"/>
          </p:cNvPicPr>
          <p:nvPr/>
        </p:nvPicPr>
        <p:blipFill>
          <a:blip r:embed="rId4"/>
          <a:stretch>
            <a:fillRect/>
          </a:stretch>
        </p:blipFill>
        <p:spPr>
          <a:xfrm>
            <a:off x="7845136" y="4029869"/>
            <a:ext cx="2999678" cy="2707547"/>
          </a:xfrm>
          <a:prstGeom prst="rect">
            <a:avLst/>
          </a:prstGeom>
        </p:spPr>
      </p:pic>
    </p:spTree>
    <p:extLst>
      <p:ext uri="{BB962C8B-B14F-4D97-AF65-F5344CB8AC3E}">
        <p14:creationId xmlns:p14="http://schemas.microsoft.com/office/powerpoint/2010/main" val="266717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007389"/>
            <a:ext cx="10515600" cy="1239865"/>
          </a:xfrm>
        </p:spPr>
        <p:txBody>
          <a:bodyPr>
            <a:normAutofit/>
          </a:bodyPr>
          <a:lstStyle/>
          <a:p>
            <a:r>
              <a:rPr lang="en-US" sz="6000" b="1" dirty="0">
                <a:solidFill>
                  <a:schemeClr val="accent1">
                    <a:lumMod val="75000"/>
                  </a:schemeClr>
                </a:solidFill>
                <a:latin typeface="Adobe Devanagari" panose="02040503050201020203" pitchFamily="18" charset="0"/>
                <a:cs typeface="Adobe Devanagari" panose="02040503050201020203" pitchFamily="18" charset="0"/>
              </a:rPr>
              <a:t>Global Aim Statement</a:t>
            </a:r>
          </a:p>
        </p:txBody>
      </p:sp>
      <p:sp>
        <p:nvSpPr>
          <p:cNvPr id="7" name="Content Placeholder 6"/>
          <p:cNvSpPr>
            <a:spLocks noGrp="1"/>
          </p:cNvSpPr>
          <p:nvPr>
            <p:ph idx="1"/>
          </p:nvPr>
        </p:nvSpPr>
        <p:spPr>
          <a:xfrm>
            <a:off x="838200" y="1921790"/>
            <a:ext cx="10515600" cy="4635769"/>
          </a:xfrm>
        </p:spPr>
        <p:txBody>
          <a:bodyPr>
            <a:normAutofit fontScale="92500" lnSpcReduction="10000"/>
          </a:bodyPr>
          <a:lstStyle/>
          <a:p>
            <a:pPr marL="0" indent="0">
              <a:buNone/>
            </a:pPr>
            <a:r>
              <a:rPr lang="en-US" dirty="0"/>
              <a:t>We aim to improve the PrEP services at CHCI. </a:t>
            </a:r>
          </a:p>
          <a:p>
            <a:pPr marL="0" indent="0">
              <a:buNone/>
            </a:pPr>
            <a:r>
              <a:rPr lang="en-US" dirty="0"/>
              <a:t>The process begins with identifying potential PrEP patients and ends with the initiation of PrEP for patients. </a:t>
            </a:r>
          </a:p>
          <a:p>
            <a:pPr marL="0" indent="0">
              <a:buNone/>
            </a:pPr>
            <a:r>
              <a:rPr lang="en-US" dirty="0"/>
              <a:t>By working on the process we expect to: </a:t>
            </a:r>
          </a:p>
          <a:p>
            <a:pPr marL="0" indent="0">
              <a:buNone/>
            </a:pPr>
            <a:r>
              <a:rPr lang="en-US" dirty="0"/>
              <a:t>Increase access to needed services, increase the number of patients on PrEP, Increase the number of patients aware of PrEP as an option, Increase the  number of providers prescribing PrEP, Increase retention in care for PrEP patients. </a:t>
            </a:r>
          </a:p>
          <a:p>
            <a:pPr marL="0" indent="0">
              <a:buNone/>
            </a:pPr>
            <a:r>
              <a:rPr lang="en-US" dirty="0"/>
              <a:t>It is important to work on this now because we hope to improve the quality of life for patients at risk, PrEP is a crucial tool in ending the HIV epidemic, and CKP has a responsibility to promote PrEP due to funding and mission of the organization. </a:t>
            </a:r>
          </a:p>
        </p:txBody>
      </p:sp>
    </p:spTree>
    <p:extLst>
      <p:ext uri="{BB962C8B-B14F-4D97-AF65-F5344CB8AC3E}">
        <p14:creationId xmlns:p14="http://schemas.microsoft.com/office/powerpoint/2010/main" val="184707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9296"/>
            <a:ext cx="9902125" cy="1476227"/>
          </a:xfrm>
        </p:spPr>
        <p:txBody>
          <a:bodyPr>
            <a:noAutofit/>
          </a:bodyPr>
          <a:lstStyle/>
          <a:p>
            <a:pPr algn="ctr"/>
            <a:r>
              <a:rPr lang="en-US" sz="6000" b="1" dirty="0">
                <a:solidFill>
                  <a:schemeClr val="accent1">
                    <a:lumMod val="75000"/>
                  </a:schemeClr>
                </a:solidFill>
                <a:latin typeface="Adobe Devanagari" panose="02040503050201020203" pitchFamily="18" charset="0"/>
                <a:cs typeface="Adobe Devanagari" panose="02040503050201020203" pitchFamily="18" charset="0"/>
              </a:rPr>
              <a:t>Solution Storming Themes led to </a:t>
            </a:r>
            <a:br>
              <a:rPr lang="en-US" sz="6000" b="1" dirty="0">
                <a:solidFill>
                  <a:schemeClr val="accent1">
                    <a:lumMod val="75000"/>
                  </a:schemeClr>
                </a:solidFill>
                <a:latin typeface="Adobe Devanagari" panose="02040503050201020203" pitchFamily="18" charset="0"/>
                <a:cs typeface="Adobe Devanagari" panose="02040503050201020203" pitchFamily="18" charset="0"/>
              </a:rPr>
            </a:br>
            <a:r>
              <a:rPr lang="en-US" sz="6000" b="1" dirty="0">
                <a:solidFill>
                  <a:schemeClr val="accent1">
                    <a:lumMod val="75000"/>
                  </a:schemeClr>
                </a:solidFill>
                <a:latin typeface="Adobe Devanagari" panose="02040503050201020203" pitchFamily="18" charset="0"/>
                <a:cs typeface="Adobe Devanagari" panose="02040503050201020203" pitchFamily="18" charset="0"/>
              </a:rPr>
              <a:t>SPECIFIC AIM</a:t>
            </a:r>
          </a:p>
        </p:txBody>
      </p:sp>
      <p:sp>
        <p:nvSpPr>
          <p:cNvPr id="3" name="Content Placeholder 2"/>
          <p:cNvSpPr>
            <a:spLocks noGrp="1"/>
          </p:cNvSpPr>
          <p:nvPr>
            <p:ph idx="1"/>
          </p:nvPr>
        </p:nvSpPr>
        <p:spPr>
          <a:xfrm>
            <a:off x="838200" y="3022169"/>
            <a:ext cx="10515600" cy="3223648"/>
          </a:xfrm>
        </p:spPr>
        <p:txBody>
          <a:bodyPr>
            <a:normAutofit/>
          </a:bodyPr>
          <a:lstStyle/>
          <a:p>
            <a:pPr marL="0" indent="0" algn="ctr">
              <a:buNone/>
            </a:pPr>
            <a:r>
              <a:rPr lang="en-US" sz="4400" dirty="0">
                <a:solidFill>
                  <a:schemeClr val="accent1">
                    <a:lumMod val="75000"/>
                  </a:schemeClr>
                </a:solidFill>
              </a:rPr>
              <a:t>We will increase the number/amount of documented conversations about PrEP that occur between providers and patients for 8 weeks beginning on February 6</a:t>
            </a:r>
            <a:r>
              <a:rPr lang="en-US" sz="4400" baseline="30000" dirty="0">
                <a:solidFill>
                  <a:schemeClr val="accent1">
                    <a:lumMod val="75000"/>
                  </a:schemeClr>
                </a:solidFill>
              </a:rPr>
              <a:t>th</a:t>
            </a:r>
            <a:r>
              <a:rPr lang="en-US" sz="4400" dirty="0">
                <a:solidFill>
                  <a:schemeClr val="accent1">
                    <a:lumMod val="75000"/>
                  </a:schemeClr>
                </a:solidFill>
              </a:rPr>
              <a:t> at the Meriden site. </a:t>
            </a:r>
          </a:p>
        </p:txBody>
      </p:sp>
    </p:spTree>
    <p:extLst>
      <p:ext uri="{BB962C8B-B14F-4D97-AF65-F5344CB8AC3E}">
        <p14:creationId xmlns:p14="http://schemas.microsoft.com/office/powerpoint/2010/main" val="1368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7458" y="1004214"/>
            <a:ext cx="6757260" cy="5683304"/>
          </a:xfrm>
          <a:prstGeom prst="rect">
            <a:avLst/>
          </a:prstGeom>
        </p:spPr>
      </p:pic>
      <p:pic>
        <p:nvPicPr>
          <p:cNvPr id="5" name="Content Placeholder 3"/>
          <p:cNvPicPr>
            <a:picLocks noChangeAspect="1"/>
          </p:cNvPicPr>
          <p:nvPr/>
        </p:nvPicPr>
        <p:blipFill>
          <a:blip r:embed="rId3"/>
          <a:stretch>
            <a:fillRect/>
          </a:stretch>
        </p:blipFill>
        <p:spPr>
          <a:xfrm>
            <a:off x="6054672" y="1190193"/>
            <a:ext cx="6137328" cy="5032375"/>
          </a:xfrm>
          <a:prstGeom prst="rect">
            <a:avLst/>
          </a:prstGeom>
        </p:spPr>
      </p:pic>
    </p:spTree>
    <p:extLst>
      <p:ext uri="{BB962C8B-B14F-4D97-AF65-F5344CB8AC3E}">
        <p14:creationId xmlns:p14="http://schemas.microsoft.com/office/powerpoint/2010/main" val="3889062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C_NewHorizons_CKP_PPTTemp_R2" id="{4957F1A2-5296-2F41-A6F9-8EF4C9C84375}" vid="{1607EB2A-314B-7045-BCD6-5D2EA73275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B619193CF7B478C5BC34F04A29724" ma:contentTypeVersion="15" ma:contentTypeDescription="Create a new document." ma:contentTypeScope="" ma:versionID="c7199fe5aa447f38f3b43b4fa48bc0dc">
  <xsd:schema xmlns:xsd="http://www.w3.org/2001/XMLSchema" xmlns:xs="http://www.w3.org/2001/XMLSchema" xmlns:p="http://schemas.microsoft.com/office/2006/metadata/properties" xmlns:ns2="5b2721fe-2f98-4351-9b09-c3ef2c0160a9" xmlns:ns3="ade5f32e-50a8-45d6-89e9-0ef7825d3ddb" targetNamespace="http://schemas.microsoft.com/office/2006/metadata/properties" ma:root="true" ma:fieldsID="52741da4b4cb1d73992dabe9f5e2c69c" ns2:_="" ns3:_="">
    <xsd:import namespace="5b2721fe-2f98-4351-9b09-c3ef2c0160a9"/>
    <xsd:import namespace="ade5f32e-50a8-45d6-89e9-0ef7825d3dd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2:MediaServiceObjectDetectorVersion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2721fe-2f98-4351-9b09-c3ef2c016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c84f415-12af-4123-9f1a-c7f377bf9f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e5f32e-50a8-45d6-89e9-0ef7825d3dd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eda3ff-db21-4000-bb8c-c6a26475b5c4}" ma:internalName="TaxCatchAll" ma:showField="CatchAllData" ma:web="ade5f32e-50a8-45d6-89e9-0ef7825d3dd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de5f32e-50a8-45d6-89e9-0ef7825d3ddb" xsi:nil="true"/>
    <lcf76f155ced4ddcb4097134ff3c332f xmlns="5b2721fe-2f98-4351-9b09-c3ef2c0160a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0D5FD5-D988-4A89-A2B4-77E766286FF2}"/>
</file>

<file path=customXml/itemProps2.xml><?xml version="1.0" encoding="utf-8"?>
<ds:datastoreItem xmlns:ds="http://schemas.openxmlformats.org/officeDocument/2006/customXml" ds:itemID="{BC54E435-8FB3-4FB9-9C02-43FB76294D97}"/>
</file>

<file path=customXml/itemProps3.xml><?xml version="1.0" encoding="utf-8"?>
<ds:datastoreItem xmlns:ds="http://schemas.openxmlformats.org/officeDocument/2006/customXml" ds:itemID="{EE87BCF9-B0E1-4F09-88F3-D638593BE778}"/>
</file>

<file path=docProps/app.xml><?xml version="1.0" encoding="utf-8"?>
<Properties xmlns="http://schemas.openxmlformats.org/officeDocument/2006/extended-properties" xmlns:vt="http://schemas.openxmlformats.org/officeDocument/2006/docPropsVTypes">
  <Template>CHC_NewHorizons_CKP_PPTTemp_R2</Template>
  <TotalTime>1162</TotalTime>
  <Words>793</Words>
  <Application>Microsoft Office PowerPoint</Application>
  <PresentationFormat>Widescreen</PresentationFormat>
  <Paragraphs>74</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.PingFang SC Regular</vt:lpstr>
      <vt:lpstr>Adobe Devanagari</vt:lpstr>
      <vt:lpstr>Arial</vt:lpstr>
      <vt:lpstr>Calibri</vt:lpstr>
      <vt:lpstr>Calibri Light</vt:lpstr>
      <vt:lpstr>Office Theme</vt:lpstr>
      <vt:lpstr>The Center for Key Populations  Maria Lorenzo, CKP Operations Manager Michael Judd, CKP PrEP Navigator   </vt:lpstr>
      <vt:lpstr> Using Quality Improvement  to Increase PrEP  Engagement and Retention  </vt:lpstr>
      <vt:lpstr>The Center for Key Populations: Our Mission</vt:lpstr>
      <vt:lpstr>Define the Problem</vt:lpstr>
      <vt:lpstr>CHC Baseline Data for PrEP July 2022</vt:lpstr>
      <vt:lpstr>PowerPoint Presentation</vt:lpstr>
      <vt:lpstr>Global Aim Statement</vt:lpstr>
      <vt:lpstr>Solution Storming Themes led to  SPECIFIC AIM</vt:lpstr>
      <vt:lpstr>PowerPoint Presentation</vt:lpstr>
      <vt:lpstr>Key Steps and Outcome</vt:lpstr>
      <vt:lpstr>Challenges </vt:lpstr>
      <vt:lpstr>Outcomes</vt:lpstr>
      <vt:lpstr>Steps Forward</vt:lpstr>
      <vt:lpstr>Maria Lorenzo 475-224-1881 lorenzm@chc1.com  Michael Judd 203-499-8208 juddm@chc1.com  Julie Colon 860-347-6971 colonju@chc1.com   </vt:lpstr>
    </vt:vector>
  </TitlesOfParts>
  <Company>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Lenon</dc:creator>
  <cp:lastModifiedBy>David Bechtel</cp:lastModifiedBy>
  <cp:revision>99</cp:revision>
  <dcterms:created xsi:type="dcterms:W3CDTF">2022-09-06T14:08:44Z</dcterms:created>
  <dcterms:modified xsi:type="dcterms:W3CDTF">2023-10-16T21:47:13Z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0x010100192B619193CF7B478C5BC34F04A29724</vt:lpwstr>
  </property>
</Properties>
</file>