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diagrams/data2.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0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Retetion</a:t>
            </a:r>
            <a:r>
              <a:rPr lang="en-US" baseline="0"/>
              <a:t> in Care Outcomes </a:t>
            </a:r>
          </a:p>
          <a:p>
            <a:pPr>
              <a:defRPr/>
            </a:pPr>
            <a:r>
              <a:rPr lang="en-US" baseline="0"/>
              <a:t>March 2022 - Feb 2023 Goal = 85%</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Retention In Care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Q1FY23</c:v>
                </c:pt>
                <c:pt idx="1">
                  <c:v>Q2FY23</c:v>
                </c:pt>
                <c:pt idx="2">
                  <c:v>Q3FY23</c:v>
                </c:pt>
                <c:pt idx="3">
                  <c:v>Q4FY23</c:v>
                </c:pt>
              </c:strCache>
            </c:strRef>
          </c:cat>
          <c:val>
            <c:numRef>
              <c:f>Sheet1!$B$2:$B$5</c:f>
              <c:numCache>
                <c:formatCode>0%</c:formatCode>
                <c:ptCount val="4"/>
                <c:pt idx="0">
                  <c:v>0.73</c:v>
                </c:pt>
                <c:pt idx="1">
                  <c:v>0.92</c:v>
                </c:pt>
                <c:pt idx="2">
                  <c:v>0.64</c:v>
                </c:pt>
                <c:pt idx="3">
                  <c:v>0.85</c:v>
                </c:pt>
              </c:numCache>
            </c:numRef>
          </c:val>
          <c:extLst>
            <c:ext xmlns:c16="http://schemas.microsoft.com/office/drawing/2014/chart" uri="{C3380CC4-5D6E-409C-BE32-E72D297353CC}">
              <c16:uniqueId val="{00000000-9A3E-4959-8314-73D65BB112CC}"/>
            </c:ext>
          </c:extLst>
        </c:ser>
        <c:dLbls>
          <c:showLegendKey val="0"/>
          <c:showVal val="1"/>
          <c:showCatName val="0"/>
          <c:showSerName val="0"/>
          <c:showPercent val="0"/>
          <c:showBubbleSize val="0"/>
        </c:dLbls>
        <c:gapWidth val="150"/>
        <c:axId val="2128376255"/>
        <c:axId val="2128378335"/>
      </c:barChart>
      <c:lineChart>
        <c:grouping val="standard"/>
        <c:varyColors val="0"/>
        <c:ser>
          <c:idx val="1"/>
          <c:order val="1"/>
          <c:tx>
            <c:strRef>
              <c:f>Sheet1!$C$1</c:f>
              <c:strCache>
                <c:ptCount val="1"/>
                <c:pt idx="0">
                  <c:v>Goal</c:v>
                </c:pt>
              </c:strCache>
            </c:strRef>
          </c:tx>
          <c:spPr>
            <a:ln w="28575" cap="rnd">
              <a:solidFill>
                <a:schemeClr val="accent2"/>
              </a:solidFill>
              <a:round/>
            </a:ln>
            <a:effectLst/>
          </c:spPr>
          <c:marker>
            <c:symbol val="none"/>
          </c:marker>
          <c:dLbls>
            <c:delete val="1"/>
          </c:dLbls>
          <c:cat>
            <c:strRef>
              <c:f>Sheet1!$A$2:$A$5</c:f>
              <c:strCache>
                <c:ptCount val="4"/>
                <c:pt idx="0">
                  <c:v>Q1FY23</c:v>
                </c:pt>
                <c:pt idx="1">
                  <c:v>Q2FY23</c:v>
                </c:pt>
                <c:pt idx="2">
                  <c:v>Q3FY23</c:v>
                </c:pt>
                <c:pt idx="3">
                  <c:v>Q4FY23</c:v>
                </c:pt>
              </c:strCache>
            </c:strRef>
          </c:cat>
          <c:val>
            <c:numRef>
              <c:f>Sheet1!$C$2:$C$5</c:f>
              <c:numCache>
                <c:formatCode>0%</c:formatCode>
                <c:ptCount val="4"/>
                <c:pt idx="0">
                  <c:v>0.85</c:v>
                </c:pt>
                <c:pt idx="1">
                  <c:v>0.85</c:v>
                </c:pt>
                <c:pt idx="2">
                  <c:v>0.85</c:v>
                </c:pt>
                <c:pt idx="3">
                  <c:v>0.85</c:v>
                </c:pt>
              </c:numCache>
            </c:numRef>
          </c:val>
          <c:smooth val="0"/>
          <c:extLst>
            <c:ext xmlns:c16="http://schemas.microsoft.com/office/drawing/2014/chart" uri="{C3380CC4-5D6E-409C-BE32-E72D297353CC}">
              <c16:uniqueId val="{00000001-9A3E-4959-8314-73D65BB112CC}"/>
            </c:ext>
          </c:extLst>
        </c:ser>
        <c:dLbls>
          <c:showLegendKey val="0"/>
          <c:showVal val="1"/>
          <c:showCatName val="0"/>
          <c:showSerName val="0"/>
          <c:showPercent val="0"/>
          <c:showBubbleSize val="0"/>
        </c:dLbls>
        <c:marker val="1"/>
        <c:smooth val="0"/>
        <c:axId val="2128376255"/>
        <c:axId val="2128378335"/>
      </c:lineChart>
      <c:catAx>
        <c:axId val="2128376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8378335"/>
        <c:crosses val="autoZero"/>
        <c:auto val="1"/>
        <c:lblAlgn val="ctr"/>
        <c:lblOffset val="100"/>
        <c:noMultiLvlLbl val="0"/>
      </c:catAx>
      <c:valAx>
        <c:axId val="212837833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83762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Housing</a:t>
            </a:r>
            <a:r>
              <a:rPr lang="en-US" baseline="0" dirty="0"/>
              <a:t> Stability and Retention in Care</a:t>
            </a:r>
          </a:p>
          <a:p>
            <a:pPr>
              <a:defRPr/>
            </a:pPr>
            <a:r>
              <a:rPr lang="en-US" baseline="0" dirty="0"/>
              <a:t>March 2023-Aug 2023 Goal = 90%</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Sheet1!$B$7</c:f>
              <c:strCache>
                <c:ptCount val="1"/>
                <c:pt idx="0">
                  <c:v>Retention In Care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Sheet1!$A$8:$A$9</c:f>
              <c:strCache>
                <c:ptCount val="2"/>
                <c:pt idx="0">
                  <c:v>Q1FY24</c:v>
                </c:pt>
                <c:pt idx="1">
                  <c:v>Q2FY24</c:v>
                </c:pt>
              </c:strCache>
            </c:strRef>
          </c:cat>
          <c:val>
            <c:numRef>
              <c:f>Sheet1!$B$8:$B$9</c:f>
              <c:numCache>
                <c:formatCode>0%</c:formatCode>
                <c:ptCount val="2"/>
                <c:pt idx="0">
                  <c:v>0.65</c:v>
                </c:pt>
                <c:pt idx="1">
                  <c:v>0.93</c:v>
                </c:pt>
              </c:numCache>
            </c:numRef>
          </c:val>
          <c:extLst>
            <c:ext xmlns:c16="http://schemas.microsoft.com/office/drawing/2014/chart" uri="{C3380CC4-5D6E-409C-BE32-E72D297353CC}">
              <c16:uniqueId val="{00000000-2257-4BC1-B652-B8304075B70E}"/>
            </c:ext>
          </c:extLst>
        </c:ser>
        <c:ser>
          <c:idx val="1"/>
          <c:order val="1"/>
          <c:tx>
            <c:strRef>
              <c:f>Sheet1!$C$7</c:f>
              <c:strCache>
                <c:ptCount val="1"/>
                <c:pt idx="0">
                  <c:v>Stable Housing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Sheet1!$A$8:$A$9</c:f>
              <c:strCache>
                <c:ptCount val="2"/>
                <c:pt idx="0">
                  <c:v>Q1FY24</c:v>
                </c:pt>
                <c:pt idx="1">
                  <c:v>Q2FY24</c:v>
                </c:pt>
              </c:strCache>
            </c:strRef>
          </c:cat>
          <c:val>
            <c:numRef>
              <c:f>Sheet1!$C$8:$C$9</c:f>
              <c:numCache>
                <c:formatCode>0%</c:formatCode>
                <c:ptCount val="2"/>
                <c:pt idx="0">
                  <c:v>0.76</c:v>
                </c:pt>
                <c:pt idx="1">
                  <c:v>0.87</c:v>
                </c:pt>
              </c:numCache>
            </c:numRef>
          </c:val>
          <c:extLst>
            <c:ext xmlns:c16="http://schemas.microsoft.com/office/drawing/2014/chart" uri="{C3380CC4-5D6E-409C-BE32-E72D297353CC}">
              <c16:uniqueId val="{00000001-2257-4BC1-B652-B8304075B70E}"/>
            </c:ext>
          </c:extLst>
        </c:ser>
        <c:dLbls>
          <c:showLegendKey val="0"/>
          <c:showVal val="1"/>
          <c:showCatName val="0"/>
          <c:showSerName val="0"/>
          <c:showPercent val="0"/>
          <c:showBubbleSize val="0"/>
        </c:dLbls>
        <c:gapWidth val="150"/>
        <c:axId val="93691567"/>
        <c:axId val="93695311"/>
      </c:barChart>
      <c:lineChart>
        <c:grouping val="standard"/>
        <c:varyColors val="0"/>
        <c:ser>
          <c:idx val="2"/>
          <c:order val="2"/>
          <c:tx>
            <c:strRef>
              <c:f>Sheet1!$D$7</c:f>
              <c:strCache>
                <c:ptCount val="1"/>
                <c:pt idx="0">
                  <c:v>Goal </c:v>
                </c:pt>
              </c:strCache>
            </c:strRef>
          </c:tx>
          <c:spPr>
            <a:ln w="28575" cap="rnd">
              <a:solidFill>
                <a:schemeClr val="accent3"/>
              </a:solidFill>
              <a:round/>
            </a:ln>
            <a:effectLst/>
          </c:spPr>
          <c:marker>
            <c:symbol val="none"/>
          </c:marker>
          <c:dLbls>
            <c:delete val="1"/>
          </c:dLbls>
          <c:cat>
            <c:strRef>
              <c:f>Sheet1!$A$8:$A$9</c:f>
              <c:strCache>
                <c:ptCount val="2"/>
                <c:pt idx="0">
                  <c:v>Q1FY24</c:v>
                </c:pt>
                <c:pt idx="1">
                  <c:v>Q2FY24</c:v>
                </c:pt>
              </c:strCache>
            </c:strRef>
          </c:cat>
          <c:val>
            <c:numRef>
              <c:f>Sheet1!$D$8:$D$9</c:f>
              <c:numCache>
                <c:formatCode>0%</c:formatCode>
                <c:ptCount val="2"/>
                <c:pt idx="0">
                  <c:v>0.9</c:v>
                </c:pt>
                <c:pt idx="1">
                  <c:v>0.9</c:v>
                </c:pt>
              </c:numCache>
            </c:numRef>
          </c:val>
          <c:smooth val="0"/>
          <c:extLst>
            <c:ext xmlns:c16="http://schemas.microsoft.com/office/drawing/2014/chart" uri="{C3380CC4-5D6E-409C-BE32-E72D297353CC}">
              <c16:uniqueId val="{00000002-2257-4BC1-B652-B8304075B70E}"/>
            </c:ext>
          </c:extLst>
        </c:ser>
        <c:dLbls>
          <c:showLegendKey val="0"/>
          <c:showVal val="1"/>
          <c:showCatName val="0"/>
          <c:showSerName val="0"/>
          <c:showPercent val="0"/>
          <c:showBubbleSize val="0"/>
        </c:dLbls>
        <c:marker val="1"/>
        <c:smooth val="0"/>
        <c:axId val="93691567"/>
        <c:axId val="93695311"/>
      </c:lineChart>
      <c:catAx>
        <c:axId val="936915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695311"/>
        <c:crosses val="autoZero"/>
        <c:auto val="1"/>
        <c:lblAlgn val="ctr"/>
        <c:lblOffset val="100"/>
        <c:noMultiLvlLbl val="0"/>
      </c:catAx>
      <c:valAx>
        <c:axId val="9369531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6915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5C7304-66AB-4A0A-8EF6-6C177DBEEA3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1D442CE1-9C7D-46F4-98DB-46B006E1A890}">
      <dgm:prSet/>
      <dgm:spPr/>
      <dgm:t>
        <a:bodyPr/>
        <a:lstStyle/>
        <a:p>
          <a:pPr>
            <a:lnSpc>
              <a:spcPct val="100000"/>
            </a:lnSpc>
          </a:pPr>
          <a:r>
            <a:rPr lang="en-US"/>
            <a:t>For the contract period of March 2023- February 2024 Mercy is aiming for a goal of </a:t>
          </a:r>
          <a:r>
            <a:rPr lang="en-US" u="sng"/>
            <a:t>90% Housing Stability </a:t>
          </a:r>
          <a:r>
            <a:rPr lang="en-US"/>
            <a:t>which we hope will lead to </a:t>
          </a:r>
          <a:r>
            <a:rPr lang="en-US" u="sng"/>
            <a:t>90% of client’s meeting care retention goals </a:t>
          </a:r>
          <a:r>
            <a:rPr lang="en-US"/>
            <a:t>(as defined below). </a:t>
          </a:r>
        </a:p>
      </dgm:t>
    </dgm:pt>
    <dgm:pt modelId="{FE93B41C-D291-4141-AE6A-C8EA240208DE}" type="parTrans" cxnId="{911508B6-341B-401E-B515-4E6F4BA6F12A}">
      <dgm:prSet/>
      <dgm:spPr/>
      <dgm:t>
        <a:bodyPr/>
        <a:lstStyle/>
        <a:p>
          <a:endParaRPr lang="en-US"/>
        </a:p>
      </dgm:t>
    </dgm:pt>
    <dgm:pt modelId="{0E6778A0-3C52-4F04-9D13-C32EAA3ADD89}" type="sibTrans" cxnId="{911508B6-341B-401E-B515-4E6F4BA6F12A}">
      <dgm:prSet/>
      <dgm:spPr/>
      <dgm:t>
        <a:bodyPr/>
        <a:lstStyle/>
        <a:p>
          <a:endParaRPr lang="en-US"/>
        </a:p>
      </dgm:t>
    </dgm:pt>
    <dgm:pt modelId="{6B6B1F36-64FF-48C7-8C32-560B0729BE80}">
      <dgm:prSet/>
      <dgm:spPr/>
      <dgm:t>
        <a:bodyPr/>
        <a:lstStyle/>
        <a:p>
          <a:pPr>
            <a:lnSpc>
              <a:spcPct val="100000"/>
            </a:lnSpc>
          </a:pPr>
          <a:r>
            <a:rPr lang="en-US"/>
            <a:t>Housing stability will be defined as:</a:t>
          </a:r>
        </a:p>
      </dgm:t>
    </dgm:pt>
    <dgm:pt modelId="{B836BFB7-394D-49DA-AD56-E0CC2D17FE0A}" type="parTrans" cxnId="{9D214DF7-A10E-44BC-8847-E7A8B263F6B4}">
      <dgm:prSet/>
      <dgm:spPr/>
      <dgm:t>
        <a:bodyPr/>
        <a:lstStyle/>
        <a:p>
          <a:endParaRPr lang="en-US"/>
        </a:p>
      </dgm:t>
    </dgm:pt>
    <dgm:pt modelId="{69437DBB-506A-4298-9E61-4AB85AD0E4BD}" type="sibTrans" cxnId="{9D214DF7-A10E-44BC-8847-E7A8B263F6B4}">
      <dgm:prSet/>
      <dgm:spPr/>
      <dgm:t>
        <a:bodyPr/>
        <a:lstStyle/>
        <a:p>
          <a:endParaRPr lang="en-US"/>
        </a:p>
      </dgm:t>
    </dgm:pt>
    <dgm:pt modelId="{1AE1951D-C54E-418C-97C8-CD99E45E9BB5}">
      <dgm:prSet/>
      <dgm:spPr/>
      <dgm:t>
        <a:bodyPr/>
        <a:lstStyle/>
        <a:p>
          <a:pPr>
            <a:lnSpc>
              <a:spcPct val="100000"/>
            </a:lnSpc>
          </a:pPr>
          <a:r>
            <a:rPr lang="en-US"/>
            <a:t>having a unit with a lease in their name AND being current on rent (as far as Mercy is aware) AND not having a Notice to Quit or Eviction in process, OR</a:t>
          </a:r>
        </a:p>
      </dgm:t>
    </dgm:pt>
    <dgm:pt modelId="{D5F101E9-D7B8-4173-B077-5A2953B89FF4}" type="parTrans" cxnId="{1D665FD0-DBF6-422A-ACAB-FB16D2FEDFBC}">
      <dgm:prSet/>
      <dgm:spPr/>
      <dgm:t>
        <a:bodyPr/>
        <a:lstStyle/>
        <a:p>
          <a:endParaRPr lang="en-US"/>
        </a:p>
      </dgm:t>
    </dgm:pt>
    <dgm:pt modelId="{5D3E62C4-D72B-477C-8173-66B043EF8633}" type="sibTrans" cxnId="{1D665FD0-DBF6-422A-ACAB-FB16D2FEDFBC}">
      <dgm:prSet/>
      <dgm:spPr/>
      <dgm:t>
        <a:bodyPr/>
        <a:lstStyle/>
        <a:p>
          <a:endParaRPr lang="en-US"/>
        </a:p>
      </dgm:t>
    </dgm:pt>
    <dgm:pt modelId="{5AB07740-B40C-4C43-85BE-BAA8239DDD6A}">
      <dgm:prSet/>
      <dgm:spPr/>
      <dgm:t>
        <a:bodyPr/>
        <a:lstStyle/>
        <a:p>
          <a:pPr>
            <a:lnSpc>
              <a:spcPct val="100000"/>
            </a:lnSpc>
          </a:pPr>
          <a:r>
            <a:rPr lang="en-US"/>
            <a:t>having discharged to a permanent housing destination in the last quarter.</a:t>
          </a:r>
        </a:p>
      </dgm:t>
    </dgm:pt>
    <dgm:pt modelId="{2922935B-B43E-4EC7-AF94-9B454897C726}" type="parTrans" cxnId="{3019779F-9B75-46CE-AE49-0F54F0D505AE}">
      <dgm:prSet/>
      <dgm:spPr/>
      <dgm:t>
        <a:bodyPr/>
        <a:lstStyle/>
        <a:p>
          <a:endParaRPr lang="en-US"/>
        </a:p>
      </dgm:t>
    </dgm:pt>
    <dgm:pt modelId="{76F6F93D-6F6F-4E40-B27F-722A74E71345}" type="sibTrans" cxnId="{3019779F-9B75-46CE-AE49-0F54F0D505AE}">
      <dgm:prSet/>
      <dgm:spPr/>
      <dgm:t>
        <a:bodyPr/>
        <a:lstStyle/>
        <a:p>
          <a:endParaRPr lang="en-US"/>
        </a:p>
      </dgm:t>
    </dgm:pt>
    <dgm:pt modelId="{2BC3D701-7F40-4268-9DFC-23AFF1C86FB7}">
      <dgm:prSet/>
      <dgm:spPr/>
      <dgm:t>
        <a:bodyPr/>
        <a:lstStyle/>
        <a:p>
          <a:pPr>
            <a:lnSpc>
              <a:spcPct val="100000"/>
            </a:lnSpc>
          </a:pPr>
          <a:r>
            <a:rPr lang="en-US"/>
            <a:t>Retention in Care will be defined as:</a:t>
          </a:r>
        </a:p>
      </dgm:t>
    </dgm:pt>
    <dgm:pt modelId="{747387BA-4394-4686-A055-59BF9C4585E4}" type="parTrans" cxnId="{CFB51C47-3E3E-42F1-8491-207B03C6443A}">
      <dgm:prSet/>
      <dgm:spPr/>
      <dgm:t>
        <a:bodyPr/>
        <a:lstStyle/>
        <a:p>
          <a:endParaRPr lang="en-US"/>
        </a:p>
      </dgm:t>
    </dgm:pt>
    <dgm:pt modelId="{B533C884-1D8E-4732-95C8-FF6CDF7A9D89}" type="sibTrans" cxnId="{CFB51C47-3E3E-42F1-8491-207B03C6443A}">
      <dgm:prSet/>
      <dgm:spPr/>
      <dgm:t>
        <a:bodyPr/>
        <a:lstStyle/>
        <a:p>
          <a:endParaRPr lang="en-US"/>
        </a:p>
      </dgm:t>
    </dgm:pt>
    <dgm:pt modelId="{6F58F078-8823-4F1F-AC84-ECD3040EA91F}">
      <dgm:prSet/>
      <dgm:spPr/>
      <dgm:t>
        <a:bodyPr/>
        <a:lstStyle/>
        <a:p>
          <a:pPr>
            <a:lnSpc>
              <a:spcPct val="100000"/>
            </a:lnSpc>
          </a:pPr>
          <a:r>
            <a:rPr lang="en-US"/>
            <a:t>seeing their infectious disease doctor within the last 6 months, and /or getting their labs every six months, unless doctor instructions indicated a longer timeframe between visits/tests.</a:t>
          </a:r>
        </a:p>
      </dgm:t>
    </dgm:pt>
    <dgm:pt modelId="{604A504E-7DF9-40EB-8296-BC24A69DCAAF}" type="parTrans" cxnId="{6BD49E23-F9E6-4B68-8FC3-1FAFE9C4412F}">
      <dgm:prSet/>
      <dgm:spPr/>
      <dgm:t>
        <a:bodyPr/>
        <a:lstStyle/>
        <a:p>
          <a:endParaRPr lang="en-US"/>
        </a:p>
      </dgm:t>
    </dgm:pt>
    <dgm:pt modelId="{BAE85BE6-4DDC-4BA6-A038-0CFC7E1C55B2}" type="sibTrans" cxnId="{6BD49E23-F9E6-4B68-8FC3-1FAFE9C4412F}">
      <dgm:prSet/>
      <dgm:spPr/>
      <dgm:t>
        <a:bodyPr/>
        <a:lstStyle/>
        <a:p>
          <a:endParaRPr lang="en-US"/>
        </a:p>
      </dgm:t>
    </dgm:pt>
    <dgm:pt modelId="{F78BE4DD-8481-4F55-B87A-F8BC7FF5B6BC}" type="pres">
      <dgm:prSet presAssocID="{C85C7304-66AB-4A0A-8EF6-6C177DBEEA3F}" presName="root" presStyleCnt="0">
        <dgm:presLayoutVars>
          <dgm:dir/>
          <dgm:resizeHandles val="exact"/>
        </dgm:presLayoutVars>
      </dgm:prSet>
      <dgm:spPr/>
    </dgm:pt>
    <dgm:pt modelId="{D6292DB9-562B-4623-A5B1-70D3800240C4}" type="pres">
      <dgm:prSet presAssocID="{1D442CE1-9C7D-46F4-98DB-46B006E1A890}" presName="compNode" presStyleCnt="0"/>
      <dgm:spPr/>
    </dgm:pt>
    <dgm:pt modelId="{7E1FE49B-D365-458C-B901-5EC949386CC4}" type="pres">
      <dgm:prSet presAssocID="{1D442CE1-9C7D-46F4-98DB-46B006E1A890}" presName="bgRect" presStyleLbl="bgShp" presStyleIdx="0" presStyleCnt="3"/>
      <dgm:spPr/>
    </dgm:pt>
    <dgm:pt modelId="{A3E4819C-5FA7-4686-83B0-70EA31C3E495}" type="pres">
      <dgm:prSet presAssocID="{1D442CE1-9C7D-46F4-98DB-46B006E1A890}"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ouse"/>
        </a:ext>
      </dgm:extLst>
    </dgm:pt>
    <dgm:pt modelId="{A74DE05A-0626-4D11-863E-9FA66491A897}" type="pres">
      <dgm:prSet presAssocID="{1D442CE1-9C7D-46F4-98DB-46B006E1A890}" presName="spaceRect" presStyleCnt="0"/>
      <dgm:spPr/>
    </dgm:pt>
    <dgm:pt modelId="{3C437E23-E6A2-4439-9CEC-0B46D4EAEA7B}" type="pres">
      <dgm:prSet presAssocID="{1D442CE1-9C7D-46F4-98DB-46B006E1A890}" presName="parTx" presStyleLbl="revTx" presStyleIdx="0" presStyleCnt="5">
        <dgm:presLayoutVars>
          <dgm:chMax val="0"/>
          <dgm:chPref val="0"/>
        </dgm:presLayoutVars>
      </dgm:prSet>
      <dgm:spPr/>
    </dgm:pt>
    <dgm:pt modelId="{DC0978A1-E999-44C2-91B0-3FEDFBB4F841}" type="pres">
      <dgm:prSet presAssocID="{0E6778A0-3C52-4F04-9D13-C32EAA3ADD89}" presName="sibTrans" presStyleCnt="0"/>
      <dgm:spPr/>
    </dgm:pt>
    <dgm:pt modelId="{3A01156B-1E66-4B99-8052-ACFA7BCF8E49}" type="pres">
      <dgm:prSet presAssocID="{6B6B1F36-64FF-48C7-8C32-560B0729BE80}" presName="compNode" presStyleCnt="0"/>
      <dgm:spPr/>
    </dgm:pt>
    <dgm:pt modelId="{918C5631-330E-4C3A-9386-406679ECEFFB}" type="pres">
      <dgm:prSet presAssocID="{6B6B1F36-64FF-48C7-8C32-560B0729BE80}" presName="bgRect" presStyleLbl="bgShp" presStyleIdx="1" presStyleCnt="3"/>
      <dgm:spPr/>
    </dgm:pt>
    <dgm:pt modelId="{57823C44-3C6C-4A98-A9F7-692FCB37E4BD}" type="pres">
      <dgm:prSet presAssocID="{6B6B1F36-64FF-48C7-8C32-560B0729BE80}"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uburban scene"/>
        </a:ext>
      </dgm:extLst>
    </dgm:pt>
    <dgm:pt modelId="{8F808059-2033-4C83-9F85-B89750936810}" type="pres">
      <dgm:prSet presAssocID="{6B6B1F36-64FF-48C7-8C32-560B0729BE80}" presName="spaceRect" presStyleCnt="0"/>
      <dgm:spPr/>
    </dgm:pt>
    <dgm:pt modelId="{CF39A0B3-8D8C-41CA-ABD5-2565F88DD7CD}" type="pres">
      <dgm:prSet presAssocID="{6B6B1F36-64FF-48C7-8C32-560B0729BE80}" presName="parTx" presStyleLbl="revTx" presStyleIdx="1" presStyleCnt="5">
        <dgm:presLayoutVars>
          <dgm:chMax val="0"/>
          <dgm:chPref val="0"/>
        </dgm:presLayoutVars>
      </dgm:prSet>
      <dgm:spPr/>
    </dgm:pt>
    <dgm:pt modelId="{B5AD9395-4556-4CC9-BAED-C9C939CDE4F3}" type="pres">
      <dgm:prSet presAssocID="{6B6B1F36-64FF-48C7-8C32-560B0729BE80}" presName="desTx" presStyleLbl="revTx" presStyleIdx="2" presStyleCnt="5">
        <dgm:presLayoutVars/>
      </dgm:prSet>
      <dgm:spPr/>
    </dgm:pt>
    <dgm:pt modelId="{C6C1D203-C116-450F-8286-25DAF98CC5F7}" type="pres">
      <dgm:prSet presAssocID="{69437DBB-506A-4298-9E61-4AB85AD0E4BD}" presName="sibTrans" presStyleCnt="0"/>
      <dgm:spPr/>
    </dgm:pt>
    <dgm:pt modelId="{1C81E420-A6B0-4281-AB16-72938EE4C83E}" type="pres">
      <dgm:prSet presAssocID="{2BC3D701-7F40-4268-9DFC-23AFF1C86FB7}" presName="compNode" presStyleCnt="0"/>
      <dgm:spPr/>
    </dgm:pt>
    <dgm:pt modelId="{BD1379C3-DFE7-494B-96FE-79087A56E6F1}" type="pres">
      <dgm:prSet presAssocID="{2BC3D701-7F40-4268-9DFC-23AFF1C86FB7}" presName="bgRect" presStyleLbl="bgShp" presStyleIdx="2" presStyleCnt="3"/>
      <dgm:spPr/>
    </dgm:pt>
    <dgm:pt modelId="{30E9FE2E-9823-4E3B-A0CF-CAE9DFE6B8CA}" type="pres">
      <dgm:prSet presAssocID="{2BC3D701-7F40-4268-9DFC-23AFF1C86FB7}"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ospital"/>
        </a:ext>
      </dgm:extLst>
    </dgm:pt>
    <dgm:pt modelId="{18915860-B926-4C60-AC15-2FDFD5DCFCFA}" type="pres">
      <dgm:prSet presAssocID="{2BC3D701-7F40-4268-9DFC-23AFF1C86FB7}" presName="spaceRect" presStyleCnt="0"/>
      <dgm:spPr/>
    </dgm:pt>
    <dgm:pt modelId="{39FC1556-2338-4A2E-86B5-A4E824B8CC08}" type="pres">
      <dgm:prSet presAssocID="{2BC3D701-7F40-4268-9DFC-23AFF1C86FB7}" presName="parTx" presStyleLbl="revTx" presStyleIdx="3" presStyleCnt="5">
        <dgm:presLayoutVars>
          <dgm:chMax val="0"/>
          <dgm:chPref val="0"/>
        </dgm:presLayoutVars>
      </dgm:prSet>
      <dgm:spPr/>
    </dgm:pt>
    <dgm:pt modelId="{9607E8F4-1ACE-4DF2-ACEB-FAF771CF5F16}" type="pres">
      <dgm:prSet presAssocID="{2BC3D701-7F40-4268-9DFC-23AFF1C86FB7}" presName="desTx" presStyleLbl="revTx" presStyleIdx="4" presStyleCnt="5">
        <dgm:presLayoutVars/>
      </dgm:prSet>
      <dgm:spPr/>
    </dgm:pt>
  </dgm:ptLst>
  <dgm:cxnLst>
    <dgm:cxn modelId="{6BD49E23-F9E6-4B68-8FC3-1FAFE9C4412F}" srcId="{2BC3D701-7F40-4268-9DFC-23AFF1C86FB7}" destId="{6F58F078-8823-4F1F-AC84-ECD3040EA91F}" srcOrd="0" destOrd="0" parTransId="{604A504E-7DF9-40EB-8296-BC24A69DCAAF}" sibTransId="{BAE85BE6-4DDC-4BA6-A038-0CFC7E1C55B2}"/>
    <dgm:cxn modelId="{E4020126-3359-49E1-AD85-CF9D2F1683F5}" type="presOf" srcId="{5AB07740-B40C-4C43-85BE-BAA8239DDD6A}" destId="{B5AD9395-4556-4CC9-BAED-C9C939CDE4F3}" srcOrd="0" destOrd="1" presId="urn:microsoft.com/office/officeart/2018/2/layout/IconVerticalSolidList"/>
    <dgm:cxn modelId="{9B844A27-D819-447B-BA83-6FF480B43DF1}" type="presOf" srcId="{2BC3D701-7F40-4268-9DFC-23AFF1C86FB7}" destId="{39FC1556-2338-4A2E-86B5-A4E824B8CC08}" srcOrd="0" destOrd="0" presId="urn:microsoft.com/office/officeart/2018/2/layout/IconVerticalSolidList"/>
    <dgm:cxn modelId="{CFB51C47-3E3E-42F1-8491-207B03C6443A}" srcId="{C85C7304-66AB-4A0A-8EF6-6C177DBEEA3F}" destId="{2BC3D701-7F40-4268-9DFC-23AFF1C86FB7}" srcOrd="2" destOrd="0" parTransId="{747387BA-4394-4686-A055-59BF9C4585E4}" sibTransId="{B533C884-1D8E-4732-95C8-FF6CDF7A9D89}"/>
    <dgm:cxn modelId="{23A9AD4B-7C12-4738-B2A4-1A2CD637C08E}" type="presOf" srcId="{6F58F078-8823-4F1F-AC84-ECD3040EA91F}" destId="{9607E8F4-1ACE-4DF2-ACEB-FAF771CF5F16}" srcOrd="0" destOrd="0" presId="urn:microsoft.com/office/officeart/2018/2/layout/IconVerticalSolidList"/>
    <dgm:cxn modelId="{E1DAB071-49D2-4313-A884-A8F2A24B7D4D}" type="presOf" srcId="{6B6B1F36-64FF-48C7-8C32-560B0729BE80}" destId="{CF39A0B3-8D8C-41CA-ABD5-2565F88DD7CD}" srcOrd="0" destOrd="0" presId="urn:microsoft.com/office/officeart/2018/2/layout/IconVerticalSolidList"/>
    <dgm:cxn modelId="{A9A81957-B0CA-4355-8CA5-D8CF11EDCEF2}" type="presOf" srcId="{C85C7304-66AB-4A0A-8EF6-6C177DBEEA3F}" destId="{F78BE4DD-8481-4F55-B87A-F8BC7FF5B6BC}" srcOrd="0" destOrd="0" presId="urn:microsoft.com/office/officeart/2018/2/layout/IconVerticalSolidList"/>
    <dgm:cxn modelId="{358C827B-F967-4C34-8771-0532028070CF}" type="presOf" srcId="{1D442CE1-9C7D-46F4-98DB-46B006E1A890}" destId="{3C437E23-E6A2-4439-9CEC-0B46D4EAEA7B}" srcOrd="0" destOrd="0" presId="urn:microsoft.com/office/officeart/2018/2/layout/IconVerticalSolidList"/>
    <dgm:cxn modelId="{3019779F-9B75-46CE-AE49-0F54F0D505AE}" srcId="{6B6B1F36-64FF-48C7-8C32-560B0729BE80}" destId="{5AB07740-B40C-4C43-85BE-BAA8239DDD6A}" srcOrd="1" destOrd="0" parTransId="{2922935B-B43E-4EC7-AF94-9B454897C726}" sibTransId="{76F6F93D-6F6F-4E40-B27F-722A74E71345}"/>
    <dgm:cxn modelId="{911508B6-341B-401E-B515-4E6F4BA6F12A}" srcId="{C85C7304-66AB-4A0A-8EF6-6C177DBEEA3F}" destId="{1D442CE1-9C7D-46F4-98DB-46B006E1A890}" srcOrd="0" destOrd="0" parTransId="{FE93B41C-D291-4141-AE6A-C8EA240208DE}" sibTransId="{0E6778A0-3C52-4F04-9D13-C32EAA3ADD89}"/>
    <dgm:cxn modelId="{1D665FD0-DBF6-422A-ACAB-FB16D2FEDFBC}" srcId="{6B6B1F36-64FF-48C7-8C32-560B0729BE80}" destId="{1AE1951D-C54E-418C-97C8-CD99E45E9BB5}" srcOrd="0" destOrd="0" parTransId="{D5F101E9-D7B8-4173-B077-5A2953B89FF4}" sibTransId="{5D3E62C4-D72B-477C-8173-66B043EF8633}"/>
    <dgm:cxn modelId="{FBF9F1DB-6014-4833-B760-A519E95D604A}" type="presOf" srcId="{1AE1951D-C54E-418C-97C8-CD99E45E9BB5}" destId="{B5AD9395-4556-4CC9-BAED-C9C939CDE4F3}" srcOrd="0" destOrd="0" presId="urn:microsoft.com/office/officeart/2018/2/layout/IconVerticalSolidList"/>
    <dgm:cxn modelId="{9D214DF7-A10E-44BC-8847-E7A8B263F6B4}" srcId="{C85C7304-66AB-4A0A-8EF6-6C177DBEEA3F}" destId="{6B6B1F36-64FF-48C7-8C32-560B0729BE80}" srcOrd="1" destOrd="0" parTransId="{B836BFB7-394D-49DA-AD56-E0CC2D17FE0A}" sibTransId="{69437DBB-506A-4298-9E61-4AB85AD0E4BD}"/>
    <dgm:cxn modelId="{0B79189C-7A97-4511-8ABD-2B8CF4F9FD0A}" type="presParOf" srcId="{F78BE4DD-8481-4F55-B87A-F8BC7FF5B6BC}" destId="{D6292DB9-562B-4623-A5B1-70D3800240C4}" srcOrd="0" destOrd="0" presId="urn:microsoft.com/office/officeart/2018/2/layout/IconVerticalSolidList"/>
    <dgm:cxn modelId="{8999666F-7795-4542-A697-762BB3A29ED7}" type="presParOf" srcId="{D6292DB9-562B-4623-A5B1-70D3800240C4}" destId="{7E1FE49B-D365-458C-B901-5EC949386CC4}" srcOrd="0" destOrd="0" presId="urn:microsoft.com/office/officeart/2018/2/layout/IconVerticalSolidList"/>
    <dgm:cxn modelId="{5A733BC7-4B58-4F8C-AD3B-259836B53765}" type="presParOf" srcId="{D6292DB9-562B-4623-A5B1-70D3800240C4}" destId="{A3E4819C-5FA7-4686-83B0-70EA31C3E495}" srcOrd="1" destOrd="0" presId="urn:microsoft.com/office/officeart/2018/2/layout/IconVerticalSolidList"/>
    <dgm:cxn modelId="{BE7F5008-BBE1-4A1B-B3C0-DFCB071ED49D}" type="presParOf" srcId="{D6292DB9-562B-4623-A5B1-70D3800240C4}" destId="{A74DE05A-0626-4D11-863E-9FA66491A897}" srcOrd="2" destOrd="0" presId="urn:microsoft.com/office/officeart/2018/2/layout/IconVerticalSolidList"/>
    <dgm:cxn modelId="{72D9C6B8-4879-4557-81F3-895A569C49B7}" type="presParOf" srcId="{D6292DB9-562B-4623-A5B1-70D3800240C4}" destId="{3C437E23-E6A2-4439-9CEC-0B46D4EAEA7B}" srcOrd="3" destOrd="0" presId="urn:microsoft.com/office/officeart/2018/2/layout/IconVerticalSolidList"/>
    <dgm:cxn modelId="{F2C8BBFF-E775-4231-BF65-3DFF1751A37A}" type="presParOf" srcId="{F78BE4DD-8481-4F55-B87A-F8BC7FF5B6BC}" destId="{DC0978A1-E999-44C2-91B0-3FEDFBB4F841}" srcOrd="1" destOrd="0" presId="urn:microsoft.com/office/officeart/2018/2/layout/IconVerticalSolidList"/>
    <dgm:cxn modelId="{365D5736-142D-4181-BFC6-A2A8B1A19CC9}" type="presParOf" srcId="{F78BE4DD-8481-4F55-B87A-F8BC7FF5B6BC}" destId="{3A01156B-1E66-4B99-8052-ACFA7BCF8E49}" srcOrd="2" destOrd="0" presId="urn:microsoft.com/office/officeart/2018/2/layout/IconVerticalSolidList"/>
    <dgm:cxn modelId="{9F35B4D4-23A8-4291-84EC-F91DD481758E}" type="presParOf" srcId="{3A01156B-1E66-4B99-8052-ACFA7BCF8E49}" destId="{918C5631-330E-4C3A-9386-406679ECEFFB}" srcOrd="0" destOrd="0" presId="urn:microsoft.com/office/officeart/2018/2/layout/IconVerticalSolidList"/>
    <dgm:cxn modelId="{486FD813-C233-4229-8E6C-047F799A527D}" type="presParOf" srcId="{3A01156B-1E66-4B99-8052-ACFA7BCF8E49}" destId="{57823C44-3C6C-4A98-A9F7-692FCB37E4BD}" srcOrd="1" destOrd="0" presId="urn:microsoft.com/office/officeart/2018/2/layout/IconVerticalSolidList"/>
    <dgm:cxn modelId="{0C7EAFF4-A1CE-4C0D-B837-6F50A1B66245}" type="presParOf" srcId="{3A01156B-1E66-4B99-8052-ACFA7BCF8E49}" destId="{8F808059-2033-4C83-9F85-B89750936810}" srcOrd="2" destOrd="0" presId="urn:microsoft.com/office/officeart/2018/2/layout/IconVerticalSolidList"/>
    <dgm:cxn modelId="{61937CF0-FC53-40FE-A0DA-99FE2C228FB4}" type="presParOf" srcId="{3A01156B-1E66-4B99-8052-ACFA7BCF8E49}" destId="{CF39A0B3-8D8C-41CA-ABD5-2565F88DD7CD}" srcOrd="3" destOrd="0" presId="urn:microsoft.com/office/officeart/2018/2/layout/IconVerticalSolidList"/>
    <dgm:cxn modelId="{38F929F1-67DB-44BF-9C0B-90948B755B73}" type="presParOf" srcId="{3A01156B-1E66-4B99-8052-ACFA7BCF8E49}" destId="{B5AD9395-4556-4CC9-BAED-C9C939CDE4F3}" srcOrd="4" destOrd="0" presId="urn:microsoft.com/office/officeart/2018/2/layout/IconVerticalSolidList"/>
    <dgm:cxn modelId="{BF9ECBF8-4533-4445-AE17-8CF1351FDA4C}" type="presParOf" srcId="{F78BE4DD-8481-4F55-B87A-F8BC7FF5B6BC}" destId="{C6C1D203-C116-450F-8286-25DAF98CC5F7}" srcOrd="3" destOrd="0" presId="urn:microsoft.com/office/officeart/2018/2/layout/IconVerticalSolidList"/>
    <dgm:cxn modelId="{889756DA-78B3-4026-A4FD-630D20866575}" type="presParOf" srcId="{F78BE4DD-8481-4F55-B87A-F8BC7FF5B6BC}" destId="{1C81E420-A6B0-4281-AB16-72938EE4C83E}" srcOrd="4" destOrd="0" presId="urn:microsoft.com/office/officeart/2018/2/layout/IconVerticalSolidList"/>
    <dgm:cxn modelId="{94C84165-5D85-4671-A436-2BAB367720DC}" type="presParOf" srcId="{1C81E420-A6B0-4281-AB16-72938EE4C83E}" destId="{BD1379C3-DFE7-494B-96FE-79087A56E6F1}" srcOrd="0" destOrd="0" presId="urn:microsoft.com/office/officeart/2018/2/layout/IconVerticalSolidList"/>
    <dgm:cxn modelId="{9027CC00-5DA4-4020-AE79-2A4477DDAE34}" type="presParOf" srcId="{1C81E420-A6B0-4281-AB16-72938EE4C83E}" destId="{30E9FE2E-9823-4E3B-A0CF-CAE9DFE6B8CA}" srcOrd="1" destOrd="0" presId="urn:microsoft.com/office/officeart/2018/2/layout/IconVerticalSolidList"/>
    <dgm:cxn modelId="{516FFA26-A102-403F-B579-7A4072A83BD1}" type="presParOf" srcId="{1C81E420-A6B0-4281-AB16-72938EE4C83E}" destId="{18915860-B926-4C60-AC15-2FDFD5DCFCFA}" srcOrd="2" destOrd="0" presId="urn:microsoft.com/office/officeart/2018/2/layout/IconVerticalSolidList"/>
    <dgm:cxn modelId="{F5B1A826-9BAB-4A11-918E-EC788E7F761F}" type="presParOf" srcId="{1C81E420-A6B0-4281-AB16-72938EE4C83E}" destId="{39FC1556-2338-4A2E-86B5-A4E824B8CC08}" srcOrd="3" destOrd="0" presId="urn:microsoft.com/office/officeart/2018/2/layout/IconVerticalSolidList"/>
    <dgm:cxn modelId="{D6AA7D9E-BF20-468F-999A-C4F8FBF80588}" type="presParOf" srcId="{1C81E420-A6B0-4281-AB16-72938EE4C83E}" destId="{9607E8F4-1ACE-4DF2-ACEB-FAF771CF5F16}"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36B36E-AC92-40C0-92AD-D3E758A70A23}" type="doc">
      <dgm:prSet loTypeId="urn:microsoft.com/office/officeart/2018/5/layout/IconCircleLabelList" loCatId="icon" qsTypeId="urn:microsoft.com/office/officeart/2005/8/quickstyle/simple5" qsCatId="simple" csTypeId="urn:microsoft.com/office/officeart/2005/8/colors/colorful5" csCatId="colorful" phldr="1"/>
      <dgm:spPr/>
      <dgm:t>
        <a:bodyPr/>
        <a:lstStyle/>
        <a:p>
          <a:endParaRPr lang="en-US"/>
        </a:p>
      </dgm:t>
    </dgm:pt>
    <dgm:pt modelId="{C7F76718-6123-46C3-A267-F460953FC191}">
      <dgm:prSet/>
      <dgm:spPr/>
      <dgm:t>
        <a:bodyPr/>
        <a:lstStyle/>
        <a:p>
          <a:pPr>
            <a:lnSpc>
              <a:spcPct val="100000"/>
            </a:lnSpc>
            <a:defRPr cap="all"/>
          </a:pPr>
          <a:r>
            <a:rPr lang="en-US" dirty="0"/>
            <a:t>Case Managers provide clients with transportation, setting up VEYO, and/or provide them with bus passes. </a:t>
          </a:r>
        </a:p>
      </dgm:t>
    </dgm:pt>
    <dgm:pt modelId="{E3C5F66C-2F5D-4EC1-A0E5-9652C46E4BDB}" type="parTrans" cxnId="{463BD906-2E6E-4591-9F4C-27B3CD6F6EFA}">
      <dgm:prSet/>
      <dgm:spPr/>
      <dgm:t>
        <a:bodyPr/>
        <a:lstStyle/>
        <a:p>
          <a:endParaRPr lang="en-US"/>
        </a:p>
      </dgm:t>
    </dgm:pt>
    <dgm:pt modelId="{97F6AAF4-C604-4F2D-A0BD-7F1FEA1E321B}" type="sibTrans" cxnId="{463BD906-2E6E-4591-9F4C-27B3CD6F6EFA}">
      <dgm:prSet/>
      <dgm:spPr/>
      <dgm:t>
        <a:bodyPr/>
        <a:lstStyle/>
        <a:p>
          <a:endParaRPr lang="en-US"/>
        </a:p>
      </dgm:t>
    </dgm:pt>
    <dgm:pt modelId="{1EA832D3-AADE-4D70-9548-A9AA0732236A}">
      <dgm:prSet/>
      <dgm:spPr/>
      <dgm:t>
        <a:bodyPr/>
        <a:lstStyle/>
        <a:p>
          <a:pPr>
            <a:lnSpc>
              <a:spcPct val="100000"/>
            </a:lnSpc>
            <a:defRPr cap="all"/>
          </a:pPr>
          <a:r>
            <a:rPr lang="en-US"/>
            <a:t>Collaborating with Medical Case Managers </a:t>
          </a:r>
        </a:p>
      </dgm:t>
    </dgm:pt>
    <dgm:pt modelId="{82D55F3B-BFD4-4C89-9BEB-709EDE4A39CB}" type="parTrans" cxnId="{0718D81F-2DE4-46AF-A7C8-7EFF2A46A54B}">
      <dgm:prSet/>
      <dgm:spPr/>
      <dgm:t>
        <a:bodyPr/>
        <a:lstStyle/>
        <a:p>
          <a:endParaRPr lang="en-US"/>
        </a:p>
      </dgm:t>
    </dgm:pt>
    <dgm:pt modelId="{C1632E86-6F3A-4194-BE89-39CF2946F68F}" type="sibTrans" cxnId="{0718D81F-2DE4-46AF-A7C8-7EFF2A46A54B}">
      <dgm:prSet/>
      <dgm:spPr/>
      <dgm:t>
        <a:bodyPr/>
        <a:lstStyle/>
        <a:p>
          <a:endParaRPr lang="en-US"/>
        </a:p>
      </dgm:t>
    </dgm:pt>
    <dgm:pt modelId="{F7A1B228-BDAC-4168-BEFE-CB2AA6AF9193}">
      <dgm:prSet/>
      <dgm:spPr/>
      <dgm:t>
        <a:bodyPr/>
        <a:lstStyle/>
        <a:p>
          <a:pPr>
            <a:lnSpc>
              <a:spcPct val="100000"/>
            </a:lnSpc>
            <a:defRPr cap="all"/>
          </a:pPr>
          <a:r>
            <a:rPr lang="en-US"/>
            <a:t>Use motivational interviewing techniques to assess other issues and move clients towards goals</a:t>
          </a:r>
        </a:p>
      </dgm:t>
    </dgm:pt>
    <dgm:pt modelId="{3F5564DB-74DC-4B95-A9D6-6D077D610F6B}" type="parTrans" cxnId="{5DF62711-4E7D-48D0-8C05-3BDEA51A7F8A}">
      <dgm:prSet/>
      <dgm:spPr/>
      <dgm:t>
        <a:bodyPr/>
        <a:lstStyle/>
        <a:p>
          <a:endParaRPr lang="en-US"/>
        </a:p>
      </dgm:t>
    </dgm:pt>
    <dgm:pt modelId="{8D5384B5-7EFE-4A84-8764-FE865A088B66}" type="sibTrans" cxnId="{5DF62711-4E7D-48D0-8C05-3BDEA51A7F8A}">
      <dgm:prSet/>
      <dgm:spPr/>
      <dgm:t>
        <a:bodyPr/>
        <a:lstStyle/>
        <a:p>
          <a:endParaRPr lang="en-US"/>
        </a:p>
      </dgm:t>
    </dgm:pt>
    <dgm:pt modelId="{F20AADD3-221C-47E3-8A3D-915876B4C2D1}">
      <dgm:prSet/>
      <dgm:spPr/>
      <dgm:t>
        <a:bodyPr/>
        <a:lstStyle/>
        <a:p>
          <a:pPr>
            <a:lnSpc>
              <a:spcPct val="100000"/>
            </a:lnSpc>
            <a:defRPr cap="all"/>
          </a:pPr>
          <a:r>
            <a:rPr lang="en-US"/>
            <a:t>Referrals to EIS.</a:t>
          </a:r>
        </a:p>
      </dgm:t>
    </dgm:pt>
    <dgm:pt modelId="{1676E023-908C-4527-B060-EF59F860C8DA}" type="parTrans" cxnId="{C73C4B22-C57B-4BD4-9466-84E353B57AD5}">
      <dgm:prSet/>
      <dgm:spPr/>
      <dgm:t>
        <a:bodyPr/>
        <a:lstStyle/>
        <a:p>
          <a:endParaRPr lang="en-US"/>
        </a:p>
      </dgm:t>
    </dgm:pt>
    <dgm:pt modelId="{AA29E681-BA75-44CD-88E3-7BD7E4DB9F2D}" type="sibTrans" cxnId="{C73C4B22-C57B-4BD4-9466-84E353B57AD5}">
      <dgm:prSet/>
      <dgm:spPr/>
      <dgm:t>
        <a:bodyPr/>
        <a:lstStyle/>
        <a:p>
          <a:endParaRPr lang="en-US"/>
        </a:p>
      </dgm:t>
    </dgm:pt>
    <dgm:pt modelId="{49D2E963-F8B5-4330-8454-45CB1A76E8F3}" type="pres">
      <dgm:prSet presAssocID="{0A36B36E-AC92-40C0-92AD-D3E758A70A23}" presName="root" presStyleCnt="0">
        <dgm:presLayoutVars>
          <dgm:dir/>
          <dgm:resizeHandles val="exact"/>
        </dgm:presLayoutVars>
      </dgm:prSet>
      <dgm:spPr/>
    </dgm:pt>
    <dgm:pt modelId="{B5A32E01-5624-4463-BC4E-938B98DA45B4}" type="pres">
      <dgm:prSet presAssocID="{C7F76718-6123-46C3-A267-F460953FC191}" presName="compNode" presStyleCnt="0"/>
      <dgm:spPr/>
    </dgm:pt>
    <dgm:pt modelId="{D22466CE-4D86-41A6-BE89-8C0DCDFD3D02}" type="pres">
      <dgm:prSet presAssocID="{C7F76718-6123-46C3-A267-F460953FC191}" presName="iconBgRect" presStyleLbl="bgShp" presStyleIdx="0" presStyleCnt="4"/>
      <dgm:spPr/>
    </dgm:pt>
    <dgm:pt modelId="{2755D040-FA47-4CD7-A1BC-142E5484DA22}" type="pres">
      <dgm:prSet presAssocID="{C7F76718-6123-46C3-A267-F460953FC191}"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us"/>
        </a:ext>
      </dgm:extLst>
    </dgm:pt>
    <dgm:pt modelId="{8A31E98B-4A2E-44F9-B619-63DDBE46DEA7}" type="pres">
      <dgm:prSet presAssocID="{C7F76718-6123-46C3-A267-F460953FC191}" presName="spaceRect" presStyleCnt="0"/>
      <dgm:spPr/>
    </dgm:pt>
    <dgm:pt modelId="{EE8C38BF-9126-4C38-9FF8-B2FD5541E971}" type="pres">
      <dgm:prSet presAssocID="{C7F76718-6123-46C3-A267-F460953FC191}" presName="textRect" presStyleLbl="revTx" presStyleIdx="0" presStyleCnt="4">
        <dgm:presLayoutVars>
          <dgm:chMax val="1"/>
          <dgm:chPref val="1"/>
        </dgm:presLayoutVars>
      </dgm:prSet>
      <dgm:spPr/>
    </dgm:pt>
    <dgm:pt modelId="{43878648-3A46-41A6-AE50-2A5A00BD9638}" type="pres">
      <dgm:prSet presAssocID="{97F6AAF4-C604-4F2D-A0BD-7F1FEA1E321B}" presName="sibTrans" presStyleCnt="0"/>
      <dgm:spPr/>
    </dgm:pt>
    <dgm:pt modelId="{8AB01DEE-CB7E-4E33-ABB9-029406273404}" type="pres">
      <dgm:prSet presAssocID="{1EA832D3-AADE-4D70-9548-A9AA0732236A}" presName="compNode" presStyleCnt="0"/>
      <dgm:spPr/>
    </dgm:pt>
    <dgm:pt modelId="{4C23D330-FBA3-4B8D-B690-B2E9D5CF9117}" type="pres">
      <dgm:prSet presAssocID="{1EA832D3-AADE-4D70-9548-A9AA0732236A}" presName="iconBgRect" presStyleLbl="bgShp" presStyleIdx="1" presStyleCnt="4"/>
      <dgm:spPr/>
    </dgm:pt>
    <dgm:pt modelId="{A68BF93D-E124-472B-8047-E9D13BE3E98D}" type="pres">
      <dgm:prSet presAssocID="{1EA832D3-AADE-4D70-9548-A9AA0732236A}"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tethoscope"/>
        </a:ext>
      </dgm:extLst>
    </dgm:pt>
    <dgm:pt modelId="{E34C6ACF-2410-4EC5-8783-5A2195C37DF2}" type="pres">
      <dgm:prSet presAssocID="{1EA832D3-AADE-4D70-9548-A9AA0732236A}" presName="spaceRect" presStyleCnt="0"/>
      <dgm:spPr/>
    </dgm:pt>
    <dgm:pt modelId="{F3F7B933-ECB2-44E5-A4D8-1ABC6B53AD6E}" type="pres">
      <dgm:prSet presAssocID="{1EA832D3-AADE-4D70-9548-A9AA0732236A}" presName="textRect" presStyleLbl="revTx" presStyleIdx="1" presStyleCnt="4">
        <dgm:presLayoutVars>
          <dgm:chMax val="1"/>
          <dgm:chPref val="1"/>
        </dgm:presLayoutVars>
      </dgm:prSet>
      <dgm:spPr/>
    </dgm:pt>
    <dgm:pt modelId="{EBDB94DA-F3B7-4D0F-804B-0D9B3B9A20C2}" type="pres">
      <dgm:prSet presAssocID="{C1632E86-6F3A-4194-BE89-39CF2946F68F}" presName="sibTrans" presStyleCnt="0"/>
      <dgm:spPr/>
    </dgm:pt>
    <dgm:pt modelId="{E3E5337C-4209-4F53-AD51-9C701AF40334}" type="pres">
      <dgm:prSet presAssocID="{F7A1B228-BDAC-4168-BEFE-CB2AA6AF9193}" presName="compNode" presStyleCnt="0"/>
      <dgm:spPr/>
    </dgm:pt>
    <dgm:pt modelId="{71C4E8C4-565A-4A0A-BC3F-51F331A37E33}" type="pres">
      <dgm:prSet presAssocID="{F7A1B228-BDAC-4168-BEFE-CB2AA6AF9193}" presName="iconBgRect" presStyleLbl="bgShp" presStyleIdx="2" presStyleCnt="4"/>
      <dgm:spPr/>
    </dgm:pt>
    <dgm:pt modelId="{3A5C9B6E-F91F-4E94-BB66-44AFE6F3C33E}" type="pres">
      <dgm:prSet presAssocID="{F7A1B228-BDAC-4168-BEFE-CB2AA6AF9193}"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ead with Gears"/>
        </a:ext>
      </dgm:extLst>
    </dgm:pt>
    <dgm:pt modelId="{9D9524EF-AD9E-496D-9ACC-FFA498C1B755}" type="pres">
      <dgm:prSet presAssocID="{F7A1B228-BDAC-4168-BEFE-CB2AA6AF9193}" presName="spaceRect" presStyleCnt="0"/>
      <dgm:spPr/>
    </dgm:pt>
    <dgm:pt modelId="{8B8D601F-495F-47B6-A468-EF94EFE017CF}" type="pres">
      <dgm:prSet presAssocID="{F7A1B228-BDAC-4168-BEFE-CB2AA6AF9193}" presName="textRect" presStyleLbl="revTx" presStyleIdx="2" presStyleCnt="4">
        <dgm:presLayoutVars>
          <dgm:chMax val="1"/>
          <dgm:chPref val="1"/>
        </dgm:presLayoutVars>
      </dgm:prSet>
      <dgm:spPr/>
    </dgm:pt>
    <dgm:pt modelId="{20F5E5A7-8BDA-4CCC-985F-920F5BF2760E}" type="pres">
      <dgm:prSet presAssocID="{8D5384B5-7EFE-4A84-8764-FE865A088B66}" presName="sibTrans" presStyleCnt="0"/>
      <dgm:spPr/>
    </dgm:pt>
    <dgm:pt modelId="{BC4A06FD-FE60-4843-99DA-911EBF387D6F}" type="pres">
      <dgm:prSet presAssocID="{F20AADD3-221C-47E3-8A3D-915876B4C2D1}" presName="compNode" presStyleCnt="0"/>
      <dgm:spPr/>
    </dgm:pt>
    <dgm:pt modelId="{6BFF6AD9-D54C-4ED4-AD52-D0DB9A18AE36}" type="pres">
      <dgm:prSet presAssocID="{F20AADD3-221C-47E3-8A3D-915876B4C2D1}" presName="iconBgRect" presStyleLbl="bgShp" presStyleIdx="3" presStyleCnt="4"/>
      <dgm:spPr/>
    </dgm:pt>
    <dgm:pt modelId="{3E86C5BE-51A0-4BAB-899A-17F362624355}" type="pres">
      <dgm:prSet presAssocID="{F20AADD3-221C-47E3-8A3D-915876B4C2D1}"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Doctor"/>
        </a:ext>
      </dgm:extLst>
    </dgm:pt>
    <dgm:pt modelId="{346F1A23-DFE9-44E6-8A2C-FF8C9BA5DB7A}" type="pres">
      <dgm:prSet presAssocID="{F20AADD3-221C-47E3-8A3D-915876B4C2D1}" presName="spaceRect" presStyleCnt="0"/>
      <dgm:spPr/>
    </dgm:pt>
    <dgm:pt modelId="{D823A4D8-724F-40A5-BF1E-8015FB3BD3AA}" type="pres">
      <dgm:prSet presAssocID="{F20AADD3-221C-47E3-8A3D-915876B4C2D1}" presName="textRect" presStyleLbl="revTx" presStyleIdx="3" presStyleCnt="4">
        <dgm:presLayoutVars>
          <dgm:chMax val="1"/>
          <dgm:chPref val="1"/>
        </dgm:presLayoutVars>
      </dgm:prSet>
      <dgm:spPr/>
    </dgm:pt>
  </dgm:ptLst>
  <dgm:cxnLst>
    <dgm:cxn modelId="{463BD906-2E6E-4591-9F4C-27B3CD6F6EFA}" srcId="{0A36B36E-AC92-40C0-92AD-D3E758A70A23}" destId="{C7F76718-6123-46C3-A267-F460953FC191}" srcOrd="0" destOrd="0" parTransId="{E3C5F66C-2F5D-4EC1-A0E5-9652C46E4BDB}" sibTransId="{97F6AAF4-C604-4F2D-A0BD-7F1FEA1E321B}"/>
    <dgm:cxn modelId="{5DF62711-4E7D-48D0-8C05-3BDEA51A7F8A}" srcId="{0A36B36E-AC92-40C0-92AD-D3E758A70A23}" destId="{F7A1B228-BDAC-4168-BEFE-CB2AA6AF9193}" srcOrd="2" destOrd="0" parTransId="{3F5564DB-74DC-4B95-A9D6-6D077D610F6B}" sibTransId="{8D5384B5-7EFE-4A84-8764-FE865A088B66}"/>
    <dgm:cxn modelId="{0718D81F-2DE4-46AF-A7C8-7EFF2A46A54B}" srcId="{0A36B36E-AC92-40C0-92AD-D3E758A70A23}" destId="{1EA832D3-AADE-4D70-9548-A9AA0732236A}" srcOrd="1" destOrd="0" parTransId="{82D55F3B-BFD4-4C89-9BEB-709EDE4A39CB}" sibTransId="{C1632E86-6F3A-4194-BE89-39CF2946F68F}"/>
    <dgm:cxn modelId="{C73C4B22-C57B-4BD4-9466-84E353B57AD5}" srcId="{0A36B36E-AC92-40C0-92AD-D3E758A70A23}" destId="{F20AADD3-221C-47E3-8A3D-915876B4C2D1}" srcOrd="3" destOrd="0" parTransId="{1676E023-908C-4527-B060-EF59F860C8DA}" sibTransId="{AA29E681-BA75-44CD-88E3-7BD7E4DB9F2D}"/>
    <dgm:cxn modelId="{90CA6923-4F91-4B0D-96C0-6964FE2F3DAA}" type="presOf" srcId="{0A36B36E-AC92-40C0-92AD-D3E758A70A23}" destId="{49D2E963-F8B5-4330-8454-45CB1A76E8F3}" srcOrd="0" destOrd="0" presId="urn:microsoft.com/office/officeart/2018/5/layout/IconCircleLabelList"/>
    <dgm:cxn modelId="{3DEA35AD-D5CC-469A-94D8-72D38D40BE08}" type="presOf" srcId="{1EA832D3-AADE-4D70-9548-A9AA0732236A}" destId="{F3F7B933-ECB2-44E5-A4D8-1ABC6B53AD6E}" srcOrd="0" destOrd="0" presId="urn:microsoft.com/office/officeart/2018/5/layout/IconCircleLabelList"/>
    <dgm:cxn modelId="{73DA32BE-F4F6-4ACC-A3EA-91B52E7087FA}" type="presOf" srcId="{C7F76718-6123-46C3-A267-F460953FC191}" destId="{EE8C38BF-9126-4C38-9FF8-B2FD5541E971}" srcOrd="0" destOrd="0" presId="urn:microsoft.com/office/officeart/2018/5/layout/IconCircleLabelList"/>
    <dgm:cxn modelId="{55F943F8-F27D-4D1C-9425-DAD42A49276E}" type="presOf" srcId="{F7A1B228-BDAC-4168-BEFE-CB2AA6AF9193}" destId="{8B8D601F-495F-47B6-A468-EF94EFE017CF}" srcOrd="0" destOrd="0" presId="urn:microsoft.com/office/officeart/2018/5/layout/IconCircleLabelList"/>
    <dgm:cxn modelId="{D19952F8-2A87-44FD-9A3A-89CA54F3E795}" type="presOf" srcId="{F20AADD3-221C-47E3-8A3D-915876B4C2D1}" destId="{D823A4D8-724F-40A5-BF1E-8015FB3BD3AA}" srcOrd="0" destOrd="0" presId="urn:microsoft.com/office/officeart/2018/5/layout/IconCircleLabelList"/>
    <dgm:cxn modelId="{95BC4217-0390-433E-835E-4C98E83650E1}" type="presParOf" srcId="{49D2E963-F8B5-4330-8454-45CB1A76E8F3}" destId="{B5A32E01-5624-4463-BC4E-938B98DA45B4}" srcOrd="0" destOrd="0" presId="urn:microsoft.com/office/officeart/2018/5/layout/IconCircleLabelList"/>
    <dgm:cxn modelId="{50F327E6-95EF-42D9-B97C-A31A13555D0A}" type="presParOf" srcId="{B5A32E01-5624-4463-BC4E-938B98DA45B4}" destId="{D22466CE-4D86-41A6-BE89-8C0DCDFD3D02}" srcOrd="0" destOrd="0" presId="urn:microsoft.com/office/officeart/2018/5/layout/IconCircleLabelList"/>
    <dgm:cxn modelId="{0A51656B-0645-41B1-9330-4DA2AA1CCA14}" type="presParOf" srcId="{B5A32E01-5624-4463-BC4E-938B98DA45B4}" destId="{2755D040-FA47-4CD7-A1BC-142E5484DA22}" srcOrd="1" destOrd="0" presId="urn:microsoft.com/office/officeart/2018/5/layout/IconCircleLabelList"/>
    <dgm:cxn modelId="{27C65844-90BC-4C17-859F-6D015DC9A5CB}" type="presParOf" srcId="{B5A32E01-5624-4463-BC4E-938B98DA45B4}" destId="{8A31E98B-4A2E-44F9-B619-63DDBE46DEA7}" srcOrd="2" destOrd="0" presId="urn:microsoft.com/office/officeart/2018/5/layout/IconCircleLabelList"/>
    <dgm:cxn modelId="{903464A8-A51E-46BE-8AC4-0E2068B48211}" type="presParOf" srcId="{B5A32E01-5624-4463-BC4E-938B98DA45B4}" destId="{EE8C38BF-9126-4C38-9FF8-B2FD5541E971}" srcOrd="3" destOrd="0" presId="urn:microsoft.com/office/officeart/2018/5/layout/IconCircleLabelList"/>
    <dgm:cxn modelId="{B1ACCABF-6B55-43D2-A914-B72A44F6E9F2}" type="presParOf" srcId="{49D2E963-F8B5-4330-8454-45CB1A76E8F3}" destId="{43878648-3A46-41A6-AE50-2A5A00BD9638}" srcOrd="1" destOrd="0" presId="urn:microsoft.com/office/officeart/2018/5/layout/IconCircleLabelList"/>
    <dgm:cxn modelId="{A6CF8FA5-B85C-430B-9105-867F25F16770}" type="presParOf" srcId="{49D2E963-F8B5-4330-8454-45CB1A76E8F3}" destId="{8AB01DEE-CB7E-4E33-ABB9-029406273404}" srcOrd="2" destOrd="0" presId="urn:microsoft.com/office/officeart/2018/5/layout/IconCircleLabelList"/>
    <dgm:cxn modelId="{AE1E1FF0-98C3-4BB2-BC17-57BC9EB3716A}" type="presParOf" srcId="{8AB01DEE-CB7E-4E33-ABB9-029406273404}" destId="{4C23D330-FBA3-4B8D-B690-B2E9D5CF9117}" srcOrd="0" destOrd="0" presId="urn:microsoft.com/office/officeart/2018/5/layout/IconCircleLabelList"/>
    <dgm:cxn modelId="{9FA4B75C-91D5-43DA-879A-1FEAE32B0F56}" type="presParOf" srcId="{8AB01DEE-CB7E-4E33-ABB9-029406273404}" destId="{A68BF93D-E124-472B-8047-E9D13BE3E98D}" srcOrd="1" destOrd="0" presId="urn:microsoft.com/office/officeart/2018/5/layout/IconCircleLabelList"/>
    <dgm:cxn modelId="{766C7A1A-C1E4-437C-972D-61EAA3B43816}" type="presParOf" srcId="{8AB01DEE-CB7E-4E33-ABB9-029406273404}" destId="{E34C6ACF-2410-4EC5-8783-5A2195C37DF2}" srcOrd="2" destOrd="0" presId="urn:microsoft.com/office/officeart/2018/5/layout/IconCircleLabelList"/>
    <dgm:cxn modelId="{72E1EE51-5ADC-445C-BC41-461B2E2744DE}" type="presParOf" srcId="{8AB01DEE-CB7E-4E33-ABB9-029406273404}" destId="{F3F7B933-ECB2-44E5-A4D8-1ABC6B53AD6E}" srcOrd="3" destOrd="0" presId="urn:microsoft.com/office/officeart/2018/5/layout/IconCircleLabelList"/>
    <dgm:cxn modelId="{8E4DD8D0-DC7D-4135-8FE7-3BC6FC621FE6}" type="presParOf" srcId="{49D2E963-F8B5-4330-8454-45CB1A76E8F3}" destId="{EBDB94DA-F3B7-4D0F-804B-0D9B3B9A20C2}" srcOrd="3" destOrd="0" presId="urn:microsoft.com/office/officeart/2018/5/layout/IconCircleLabelList"/>
    <dgm:cxn modelId="{EC35590E-4F18-479F-AB12-6A9F4E231AF9}" type="presParOf" srcId="{49D2E963-F8B5-4330-8454-45CB1A76E8F3}" destId="{E3E5337C-4209-4F53-AD51-9C701AF40334}" srcOrd="4" destOrd="0" presId="urn:microsoft.com/office/officeart/2018/5/layout/IconCircleLabelList"/>
    <dgm:cxn modelId="{70902053-E36B-4C8E-B2FA-682280DDD3FA}" type="presParOf" srcId="{E3E5337C-4209-4F53-AD51-9C701AF40334}" destId="{71C4E8C4-565A-4A0A-BC3F-51F331A37E33}" srcOrd="0" destOrd="0" presId="urn:microsoft.com/office/officeart/2018/5/layout/IconCircleLabelList"/>
    <dgm:cxn modelId="{BF278FBE-0895-4F11-BA18-40383E0D06F9}" type="presParOf" srcId="{E3E5337C-4209-4F53-AD51-9C701AF40334}" destId="{3A5C9B6E-F91F-4E94-BB66-44AFE6F3C33E}" srcOrd="1" destOrd="0" presId="urn:microsoft.com/office/officeart/2018/5/layout/IconCircleLabelList"/>
    <dgm:cxn modelId="{ECEEC05C-D64E-4CE8-805D-8BF5BD884936}" type="presParOf" srcId="{E3E5337C-4209-4F53-AD51-9C701AF40334}" destId="{9D9524EF-AD9E-496D-9ACC-FFA498C1B755}" srcOrd="2" destOrd="0" presId="urn:microsoft.com/office/officeart/2018/5/layout/IconCircleLabelList"/>
    <dgm:cxn modelId="{3F28210E-3687-45DE-BD72-321C5A0EAC72}" type="presParOf" srcId="{E3E5337C-4209-4F53-AD51-9C701AF40334}" destId="{8B8D601F-495F-47B6-A468-EF94EFE017CF}" srcOrd="3" destOrd="0" presId="urn:microsoft.com/office/officeart/2018/5/layout/IconCircleLabelList"/>
    <dgm:cxn modelId="{2044CC08-4DC5-40D5-BB9D-2FB8259A8B08}" type="presParOf" srcId="{49D2E963-F8B5-4330-8454-45CB1A76E8F3}" destId="{20F5E5A7-8BDA-4CCC-985F-920F5BF2760E}" srcOrd="5" destOrd="0" presId="urn:microsoft.com/office/officeart/2018/5/layout/IconCircleLabelList"/>
    <dgm:cxn modelId="{9A9E507B-524D-4746-910A-16C6ED34D2E7}" type="presParOf" srcId="{49D2E963-F8B5-4330-8454-45CB1A76E8F3}" destId="{BC4A06FD-FE60-4843-99DA-911EBF387D6F}" srcOrd="6" destOrd="0" presId="urn:microsoft.com/office/officeart/2018/5/layout/IconCircleLabelList"/>
    <dgm:cxn modelId="{1A192D78-7529-4C8B-B992-8D941BF1B980}" type="presParOf" srcId="{BC4A06FD-FE60-4843-99DA-911EBF387D6F}" destId="{6BFF6AD9-D54C-4ED4-AD52-D0DB9A18AE36}" srcOrd="0" destOrd="0" presId="urn:microsoft.com/office/officeart/2018/5/layout/IconCircleLabelList"/>
    <dgm:cxn modelId="{4E471F0D-4131-4A7F-91B2-0709BC908E1D}" type="presParOf" srcId="{BC4A06FD-FE60-4843-99DA-911EBF387D6F}" destId="{3E86C5BE-51A0-4BAB-899A-17F362624355}" srcOrd="1" destOrd="0" presId="urn:microsoft.com/office/officeart/2018/5/layout/IconCircleLabelList"/>
    <dgm:cxn modelId="{22E2ABDB-74E4-4334-AA32-8D9FA15D002F}" type="presParOf" srcId="{BC4A06FD-FE60-4843-99DA-911EBF387D6F}" destId="{346F1A23-DFE9-44E6-8A2C-FF8C9BA5DB7A}" srcOrd="2" destOrd="0" presId="urn:microsoft.com/office/officeart/2018/5/layout/IconCircleLabelList"/>
    <dgm:cxn modelId="{54077303-FFD2-4DCE-8ED5-83634C5FBE7E}" type="presParOf" srcId="{BC4A06FD-FE60-4843-99DA-911EBF387D6F}" destId="{D823A4D8-724F-40A5-BF1E-8015FB3BD3AA}" srcOrd="3" destOrd="0" presId="urn:microsoft.com/office/officeart/2018/5/layout/IconCircle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1FE49B-D365-458C-B901-5EC949386CC4}">
      <dsp:nvSpPr>
        <dsp:cNvPr id="0" name=""/>
        <dsp:cNvSpPr/>
      </dsp:nvSpPr>
      <dsp:spPr>
        <a:xfrm>
          <a:off x="0" y="643"/>
          <a:ext cx="11600871" cy="150647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E4819C-5FA7-4686-83B0-70EA31C3E495}">
      <dsp:nvSpPr>
        <dsp:cNvPr id="0" name=""/>
        <dsp:cNvSpPr/>
      </dsp:nvSpPr>
      <dsp:spPr>
        <a:xfrm>
          <a:off x="455709" y="339601"/>
          <a:ext cx="828563" cy="82856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437E23-E6A2-4439-9CEC-0B46D4EAEA7B}">
      <dsp:nvSpPr>
        <dsp:cNvPr id="0" name=""/>
        <dsp:cNvSpPr/>
      </dsp:nvSpPr>
      <dsp:spPr>
        <a:xfrm>
          <a:off x="1739983" y="643"/>
          <a:ext cx="9860887" cy="1506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436" tIns="159436" rIns="159436" bIns="159436" numCol="1" spcCol="1270" anchor="ctr" anchorCtr="0">
          <a:noAutofit/>
        </a:bodyPr>
        <a:lstStyle/>
        <a:p>
          <a:pPr marL="0" lvl="0" indent="0" algn="l" defTabSz="1111250">
            <a:lnSpc>
              <a:spcPct val="100000"/>
            </a:lnSpc>
            <a:spcBef>
              <a:spcPct val="0"/>
            </a:spcBef>
            <a:spcAft>
              <a:spcPct val="35000"/>
            </a:spcAft>
            <a:buNone/>
          </a:pPr>
          <a:r>
            <a:rPr lang="en-US" sz="2500" kern="1200"/>
            <a:t>For the contract period of March 2023- February 2024 Mercy is aiming for a goal of </a:t>
          </a:r>
          <a:r>
            <a:rPr lang="en-US" sz="2500" u="sng" kern="1200"/>
            <a:t>90% Housing Stability </a:t>
          </a:r>
          <a:r>
            <a:rPr lang="en-US" sz="2500" kern="1200"/>
            <a:t>which we hope will lead to </a:t>
          </a:r>
          <a:r>
            <a:rPr lang="en-US" sz="2500" u="sng" kern="1200"/>
            <a:t>90% of client’s meeting care retention goals </a:t>
          </a:r>
          <a:r>
            <a:rPr lang="en-US" sz="2500" kern="1200"/>
            <a:t>(as defined below). </a:t>
          </a:r>
        </a:p>
      </dsp:txBody>
      <dsp:txXfrm>
        <a:off x="1739983" y="643"/>
        <a:ext cx="9860887" cy="1506478"/>
      </dsp:txXfrm>
    </dsp:sp>
    <dsp:sp modelId="{918C5631-330E-4C3A-9386-406679ECEFFB}">
      <dsp:nvSpPr>
        <dsp:cNvPr id="0" name=""/>
        <dsp:cNvSpPr/>
      </dsp:nvSpPr>
      <dsp:spPr>
        <a:xfrm>
          <a:off x="0" y="1883742"/>
          <a:ext cx="11600871" cy="150647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823C44-3C6C-4A98-A9F7-692FCB37E4BD}">
      <dsp:nvSpPr>
        <dsp:cNvPr id="0" name=""/>
        <dsp:cNvSpPr/>
      </dsp:nvSpPr>
      <dsp:spPr>
        <a:xfrm>
          <a:off x="455709" y="2222700"/>
          <a:ext cx="828563" cy="828563"/>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39A0B3-8D8C-41CA-ABD5-2565F88DD7CD}">
      <dsp:nvSpPr>
        <dsp:cNvPr id="0" name=""/>
        <dsp:cNvSpPr/>
      </dsp:nvSpPr>
      <dsp:spPr>
        <a:xfrm>
          <a:off x="1739983" y="1883742"/>
          <a:ext cx="5220391" cy="1506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436" tIns="159436" rIns="159436" bIns="159436" numCol="1" spcCol="1270" anchor="ctr" anchorCtr="0">
          <a:noAutofit/>
        </a:bodyPr>
        <a:lstStyle/>
        <a:p>
          <a:pPr marL="0" lvl="0" indent="0" algn="l" defTabSz="1111250">
            <a:lnSpc>
              <a:spcPct val="100000"/>
            </a:lnSpc>
            <a:spcBef>
              <a:spcPct val="0"/>
            </a:spcBef>
            <a:spcAft>
              <a:spcPct val="35000"/>
            </a:spcAft>
            <a:buNone/>
          </a:pPr>
          <a:r>
            <a:rPr lang="en-US" sz="2500" kern="1200"/>
            <a:t>Housing stability will be defined as:</a:t>
          </a:r>
        </a:p>
      </dsp:txBody>
      <dsp:txXfrm>
        <a:off x="1739983" y="1883742"/>
        <a:ext cx="5220391" cy="1506478"/>
      </dsp:txXfrm>
    </dsp:sp>
    <dsp:sp modelId="{B5AD9395-4556-4CC9-BAED-C9C939CDE4F3}">
      <dsp:nvSpPr>
        <dsp:cNvPr id="0" name=""/>
        <dsp:cNvSpPr/>
      </dsp:nvSpPr>
      <dsp:spPr>
        <a:xfrm>
          <a:off x="6960375" y="1883742"/>
          <a:ext cx="4640495" cy="1506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436" tIns="159436" rIns="159436" bIns="159436" numCol="1" spcCol="1270" anchor="ctr" anchorCtr="0">
          <a:noAutofit/>
        </a:bodyPr>
        <a:lstStyle/>
        <a:p>
          <a:pPr marL="0" lvl="0" indent="0" algn="l" defTabSz="622300">
            <a:lnSpc>
              <a:spcPct val="100000"/>
            </a:lnSpc>
            <a:spcBef>
              <a:spcPct val="0"/>
            </a:spcBef>
            <a:spcAft>
              <a:spcPct val="35000"/>
            </a:spcAft>
            <a:buNone/>
          </a:pPr>
          <a:r>
            <a:rPr lang="en-US" sz="1400" kern="1200"/>
            <a:t>having a unit with a lease in their name AND being current on rent (as far as Mercy is aware) AND not having a Notice to Quit or Eviction in process, OR</a:t>
          </a:r>
        </a:p>
        <a:p>
          <a:pPr marL="0" lvl="0" indent="0" algn="l" defTabSz="622300">
            <a:lnSpc>
              <a:spcPct val="100000"/>
            </a:lnSpc>
            <a:spcBef>
              <a:spcPct val="0"/>
            </a:spcBef>
            <a:spcAft>
              <a:spcPct val="35000"/>
            </a:spcAft>
            <a:buNone/>
          </a:pPr>
          <a:r>
            <a:rPr lang="en-US" sz="1400" kern="1200"/>
            <a:t>having discharged to a permanent housing destination in the last quarter.</a:t>
          </a:r>
        </a:p>
      </dsp:txBody>
      <dsp:txXfrm>
        <a:off x="6960375" y="1883742"/>
        <a:ext cx="4640495" cy="1506478"/>
      </dsp:txXfrm>
    </dsp:sp>
    <dsp:sp modelId="{BD1379C3-DFE7-494B-96FE-79087A56E6F1}">
      <dsp:nvSpPr>
        <dsp:cNvPr id="0" name=""/>
        <dsp:cNvSpPr/>
      </dsp:nvSpPr>
      <dsp:spPr>
        <a:xfrm>
          <a:off x="0" y="3766841"/>
          <a:ext cx="11600871" cy="150647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E9FE2E-9823-4E3B-A0CF-CAE9DFE6B8CA}">
      <dsp:nvSpPr>
        <dsp:cNvPr id="0" name=""/>
        <dsp:cNvSpPr/>
      </dsp:nvSpPr>
      <dsp:spPr>
        <a:xfrm>
          <a:off x="455709" y="4105799"/>
          <a:ext cx="828563" cy="828563"/>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FC1556-2338-4A2E-86B5-A4E824B8CC08}">
      <dsp:nvSpPr>
        <dsp:cNvPr id="0" name=""/>
        <dsp:cNvSpPr/>
      </dsp:nvSpPr>
      <dsp:spPr>
        <a:xfrm>
          <a:off x="1739983" y="3766841"/>
          <a:ext cx="5220391" cy="1506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436" tIns="159436" rIns="159436" bIns="159436" numCol="1" spcCol="1270" anchor="ctr" anchorCtr="0">
          <a:noAutofit/>
        </a:bodyPr>
        <a:lstStyle/>
        <a:p>
          <a:pPr marL="0" lvl="0" indent="0" algn="l" defTabSz="1111250">
            <a:lnSpc>
              <a:spcPct val="100000"/>
            </a:lnSpc>
            <a:spcBef>
              <a:spcPct val="0"/>
            </a:spcBef>
            <a:spcAft>
              <a:spcPct val="35000"/>
            </a:spcAft>
            <a:buNone/>
          </a:pPr>
          <a:r>
            <a:rPr lang="en-US" sz="2500" kern="1200"/>
            <a:t>Retention in Care will be defined as:</a:t>
          </a:r>
        </a:p>
      </dsp:txBody>
      <dsp:txXfrm>
        <a:off x="1739983" y="3766841"/>
        <a:ext cx="5220391" cy="1506478"/>
      </dsp:txXfrm>
    </dsp:sp>
    <dsp:sp modelId="{9607E8F4-1ACE-4DF2-ACEB-FAF771CF5F16}">
      <dsp:nvSpPr>
        <dsp:cNvPr id="0" name=""/>
        <dsp:cNvSpPr/>
      </dsp:nvSpPr>
      <dsp:spPr>
        <a:xfrm>
          <a:off x="6960375" y="3766841"/>
          <a:ext cx="4640495" cy="1506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436" tIns="159436" rIns="159436" bIns="159436" numCol="1" spcCol="1270" anchor="ctr" anchorCtr="0">
          <a:noAutofit/>
        </a:bodyPr>
        <a:lstStyle/>
        <a:p>
          <a:pPr marL="0" lvl="0" indent="0" algn="l" defTabSz="622300">
            <a:lnSpc>
              <a:spcPct val="100000"/>
            </a:lnSpc>
            <a:spcBef>
              <a:spcPct val="0"/>
            </a:spcBef>
            <a:spcAft>
              <a:spcPct val="35000"/>
            </a:spcAft>
            <a:buNone/>
          </a:pPr>
          <a:r>
            <a:rPr lang="en-US" sz="1400" kern="1200"/>
            <a:t>seeing their infectious disease doctor within the last 6 months, and /or getting their labs every six months, unless doctor instructions indicated a longer timeframe between visits/tests.</a:t>
          </a:r>
        </a:p>
      </dsp:txBody>
      <dsp:txXfrm>
        <a:off x="6960375" y="3766841"/>
        <a:ext cx="4640495" cy="15064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2466CE-4D86-41A6-BE89-8C0DCDFD3D02}">
      <dsp:nvSpPr>
        <dsp:cNvPr id="0" name=""/>
        <dsp:cNvSpPr/>
      </dsp:nvSpPr>
      <dsp:spPr>
        <a:xfrm>
          <a:off x="973190" y="986724"/>
          <a:ext cx="1264141" cy="1264141"/>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755D040-FA47-4CD7-A1BC-142E5484DA22}">
      <dsp:nvSpPr>
        <dsp:cNvPr id="0" name=""/>
        <dsp:cNvSpPr/>
      </dsp:nvSpPr>
      <dsp:spPr>
        <a:xfrm>
          <a:off x="1242597" y="1256131"/>
          <a:ext cx="725326" cy="725326"/>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E8C38BF-9126-4C38-9FF8-B2FD5541E971}">
      <dsp:nvSpPr>
        <dsp:cNvPr id="0" name=""/>
        <dsp:cNvSpPr/>
      </dsp:nvSpPr>
      <dsp:spPr>
        <a:xfrm>
          <a:off x="569079"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Case Managers provide clients with transportation, setting up VEYO, and/or provide them with bus passes. </a:t>
          </a:r>
        </a:p>
      </dsp:txBody>
      <dsp:txXfrm>
        <a:off x="569079" y="2644614"/>
        <a:ext cx="2072362" cy="720000"/>
      </dsp:txXfrm>
    </dsp:sp>
    <dsp:sp modelId="{4C23D330-FBA3-4B8D-B690-B2E9D5CF9117}">
      <dsp:nvSpPr>
        <dsp:cNvPr id="0" name=""/>
        <dsp:cNvSpPr/>
      </dsp:nvSpPr>
      <dsp:spPr>
        <a:xfrm>
          <a:off x="3408216" y="986724"/>
          <a:ext cx="1264141" cy="1264141"/>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68BF93D-E124-472B-8047-E9D13BE3E98D}">
      <dsp:nvSpPr>
        <dsp:cNvPr id="0" name=""/>
        <dsp:cNvSpPr/>
      </dsp:nvSpPr>
      <dsp:spPr>
        <a:xfrm>
          <a:off x="3677623" y="1256131"/>
          <a:ext cx="725326" cy="72532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3F7B933-ECB2-44E5-A4D8-1ABC6B53AD6E}">
      <dsp:nvSpPr>
        <dsp:cNvPr id="0" name=""/>
        <dsp:cNvSpPr/>
      </dsp:nvSpPr>
      <dsp:spPr>
        <a:xfrm>
          <a:off x="3004105"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Collaborating with Medical Case Managers </a:t>
          </a:r>
        </a:p>
      </dsp:txBody>
      <dsp:txXfrm>
        <a:off x="3004105" y="2644614"/>
        <a:ext cx="2072362" cy="720000"/>
      </dsp:txXfrm>
    </dsp:sp>
    <dsp:sp modelId="{71C4E8C4-565A-4A0A-BC3F-51F331A37E33}">
      <dsp:nvSpPr>
        <dsp:cNvPr id="0" name=""/>
        <dsp:cNvSpPr/>
      </dsp:nvSpPr>
      <dsp:spPr>
        <a:xfrm>
          <a:off x="5843242" y="986724"/>
          <a:ext cx="1264141" cy="1264141"/>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A5C9B6E-F91F-4E94-BB66-44AFE6F3C33E}">
      <dsp:nvSpPr>
        <dsp:cNvPr id="0" name=""/>
        <dsp:cNvSpPr/>
      </dsp:nvSpPr>
      <dsp:spPr>
        <a:xfrm>
          <a:off x="6112649" y="1256131"/>
          <a:ext cx="725326" cy="725326"/>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B8D601F-495F-47B6-A468-EF94EFE017CF}">
      <dsp:nvSpPr>
        <dsp:cNvPr id="0" name=""/>
        <dsp:cNvSpPr/>
      </dsp:nvSpPr>
      <dsp:spPr>
        <a:xfrm>
          <a:off x="5439131"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Use motivational interviewing techniques to assess other issues and move clients towards goals</a:t>
          </a:r>
        </a:p>
      </dsp:txBody>
      <dsp:txXfrm>
        <a:off x="5439131" y="2644614"/>
        <a:ext cx="2072362" cy="720000"/>
      </dsp:txXfrm>
    </dsp:sp>
    <dsp:sp modelId="{6BFF6AD9-D54C-4ED4-AD52-D0DB9A18AE36}">
      <dsp:nvSpPr>
        <dsp:cNvPr id="0" name=""/>
        <dsp:cNvSpPr/>
      </dsp:nvSpPr>
      <dsp:spPr>
        <a:xfrm>
          <a:off x="8278268" y="986724"/>
          <a:ext cx="1264141" cy="1264141"/>
        </a:xfrm>
        <a:prstGeom prst="ellipse">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E86C5BE-51A0-4BAB-899A-17F362624355}">
      <dsp:nvSpPr>
        <dsp:cNvPr id="0" name=""/>
        <dsp:cNvSpPr/>
      </dsp:nvSpPr>
      <dsp:spPr>
        <a:xfrm>
          <a:off x="8547675" y="1256131"/>
          <a:ext cx="725326" cy="725326"/>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823A4D8-724F-40A5-BF1E-8015FB3BD3AA}">
      <dsp:nvSpPr>
        <dsp:cNvPr id="0" name=""/>
        <dsp:cNvSpPr/>
      </dsp:nvSpPr>
      <dsp:spPr>
        <a:xfrm>
          <a:off x="7874157"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Referrals to EIS.</a:t>
          </a:r>
        </a:p>
      </dsp:txBody>
      <dsp:txXfrm>
        <a:off x="7874157" y="2644614"/>
        <a:ext cx="2072362"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C72FAF-F908-48AE-A895-E610552ECDF4}" type="datetimeFigureOut">
              <a:rPr lang="en-US" smtClean="0"/>
              <a:t>8/17/2023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3531E0-8468-4ACD-AA0F-BA4C4C55A085}" type="slidenum">
              <a:rPr lang="en-US" smtClean="0"/>
              <a:t>‹#›</a:t>
            </a:fld>
            <a:endParaRPr lang="en-US"/>
          </a:p>
        </p:txBody>
      </p:sp>
    </p:spTree>
    <p:extLst>
      <p:ext uri="{BB962C8B-B14F-4D97-AF65-F5344CB8AC3E}">
        <p14:creationId xmlns:p14="http://schemas.microsoft.com/office/powerpoint/2010/main" val="1214196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Amanda’s Slide-</a:t>
            </a:r>
            <a:r>
              <a:rPr lang="en-US" baseline="0" dirty="0"/>
              <a:t> discuss reasoning behind adding the housing stabilization component</a:t>
            </a:r>
            <a:endParaRPr lang="en-US" dirty="0"/>
          </a:p>
        </p:txBody>
      </p:sp>
      <p:sp>
        <p:nvSpPr>
          <p:cNvPr id="4" name="Slide Number Placeholder 3"/>
          <p:cNvSpPr>
            <a:spLocks noGrp="1"/>
          </p:cNvSpPr>
          <p:nvPr>
            <p:ph type="sldNum" sz="quarter" idx="10"/>
          </p:nvPr>
        </p:nvSpPr>
        <p:spPr/>
        <p:txBody>
          <a:bodyPr/>
          <a:lstStyle/>
          <a:p>
            <a:fld id="{F23531E0-8468-4ACD-AA0F-BA4C4C55A085}" type="slidenum">
              <a:rPr lang="en-US" smtClean="0"/>
              <a:t>2</a:t>
            </a:fld>
            <a:endParaRPr lang="en-US"/>
          </a:p>
        </p:txBody>
      </p:sp>
    </p:spTree>
    <p:extLst>
      <p:ext uri="{BB962C8B-B14F-4D97-AF65-F5344CB8AC3E}">
        <p14:creationId xmlns:p14="http://schemas.microsoft.com/office/powerpoint/2010/main" val="2119018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Tiffany’s slide</a:t>
            </a:r>
          </a:p>
        </p:txBody>
      </p:sp>
      <p:sp>
        <p:nvSpPr>
          <p:cNvPr id="4" name="Slide Number Placeholder 3"/>
          <p:cNvSpPr>
            <a:spLocks noGrp="1"/>
          </p:cNvSpPr>
          <p:nvPr>
            <p:ph type="sldNum" sz="quarter" idx="10"/>
          </p:nvPr>
        </p:nvSpPr>
        <p:spPr/>
        <p:txBody>
          <a:bodyPr/>
          <a:lstStyle/>
          <a:p>
            <a:fld id="{F23531E0-8468-4ACD-AA0F-BA4C4C55A085}" type="slidenum">
              <a:rPr lang="en-US" smtClean="0"/>
              <a:t>3</a:t>
            </a:fld>
            <a:endParaRPr lang="en-US"/>
          </a:p>
        </p:txBody>
      </p:sp>
    </p:spTree>
    <p:extLst>
      <p:ext uri="{BB962C8B-B14F-4D97-AF65-F5344CB8AC3E}">
        <p14:creationId xmlns:p14="http://schemas.microsoft.com/office/powerpoint/2010/main" val="3884587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Amanda’s slide</a:t>
            </a:r>
          </a:p>
        </p:txBody>
      </p:sp>
      <p:sp>
        <p:nvSpPr>
          <p:cNvPr id="4" name="Slide Number Placeholder 3"/>
          <p:cNvSpPr>
            <a:spLocks noGrp="1"/>
          </p:cNvSpPr>
          <p:nvPr>
            <p:ph type="sldNum" sz="quarter" idx="10"/>
          </p:nvPr>
        </p:nvSpPr>
        <p:spPr/>
        <p:txBody>
          <a:bodyPr/>
          <a:lstStyle/>
          <a:p>
            <a:fld id="{F23531E0-8468-4ACD-AA0F-BA4C4C55A085}" type="slidenum">
              <a:rPr lang="en-US" smtClean="0"/>
              <a:t>4</a:t>
            </a:fld>
            <a:endParaRPr lang="en-US"/>
          </a:p>
        </p:txBody>
      </p:sp>
    </p:spTree>
    <p:extLst>
      <p:ext uri="{BB962C8B-B14F-4D97-AF65-F5344CB8AC3E}">
        <p14:creationId xmlns:p14="http://schemas.microsoft.com/office/powerpoint/2010/main" val="997454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E06FF-43E0-3832-8E34-FB25126EBE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8A3152-78C6-CB27-62F3-C3FCD35CEF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6115F4-D351-7736-9F12-0557BB5C5946}"/>
              </a:ext>
            </a:extLst>
          </p:cNvPr>
          <p:cNvSpPr>
            <a:spLocks noGrp="1"/>
          </p:cNvSpPr>
          <p:nvPr>
            <p:ph type="dt" sz="half" idx="10"/>
          </p:nvPr>
        </p:nvSpPr>
        <p:spPr/>
        <p:txBody>
          <a:bodyPr/>
          <a:lstStyle/>
          <a:p>
            <a:fld id="{A7A9EECB-FA46-4742-9C30-6088A6D38519}" type="datetimeFigureOut">
              <a:rPr lang="en-US" smtClean="0"/>
              <a:t>8/17/2023</a:t>
            </a:fld>
            <a:endParaRPr lang="en-US"/>
          </a:p>
        </p:txBody>
      </p:sp>
      <p:sp>
        <p:nvSpPr>
          <p:cNvPr id="5" name="Footer Placeholder 4">
            <a:extLst>
              <a:ext uri="{FF2B5EF4-FFF2-40B4-BE49-F238E27FC236}">
                <a16:creationId xmlns:a16="http://schemas.microsoft.com/office/drawing/2014/main" id="{67F6A3D4-67AE-FD7F-E7E1-E5BDF499F0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2AC5DA-9BED-3FAF-025A-3FCA5C77E135}"/>
              </a:ext>
            </a:extLst>
          </p:cNvPr>
          <p:cNvSpPr>
            <a:spLocks noGrp="1"/>
          </p:cNvSpPr>
          <p:nvPr>
            <p:ph type="sldNum" sz="quarter" idx="12"/>
          </p:nvPr>
        </p:nvSpPr>
        <p:spPr/>
        <p:txBody>
          <a:bodyPr/>
          <a:lstStyle/>
          <a:p>
            <a:fld id="{C3F51190-AAFB-4427-88BF-85AE7E0E680B}" type="slidenum">
              <a:rPr lang="en-US" smtClean="0"/>
              <a:t>‹#›</a:t>
            </a:fld>
            <a:endParaRPr lang="en-US"/>
          </a:p>
        </p:txBody>
      </p:sp>
    </p:spTree>
    <p:extLst>
      <p:ext uri="{BB962C8B-B14F-4D97-AF65-F5344CB8AC3E}">
        <p14:creationId xmlns:p14="http://schemas.microsoft.com/office/powerpoint/2010/main" val="310515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3AC4E-95A4-5B69-2BB9-644A5EF1E3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542198-895F-FA44-A2F9-F2767052C7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ACDE4-381D-8286-1A77-E05AC3ACD936}"/>
              </a:ext>
            </a:extLst>
          </p:cNvPr>
          <p:cNvSpPr>
            <a:spLocks noGrp="1"/>
          </p:cNvSpPr>
          <p:nvPr>
            <p:ph type="dt" sz="half" idx="10"/>
          </p:nvPr>
        </p:nvSpPr>
        <p:spPr/>
        <p:txBody>
          <a:bodyPr/>
          <a:lstStyle/>
          <a:p>
            <a:fld id="{A7A9EECB-FA46-4742-9C30-6088A6D38519}" type="datetimeFigureOut">
              <a:rPr lang="en-US" smtClean="0"/>
              <a:t>8/17/2023</a:t>
            </a:fld>
            <a:endParaRPr lang="en-US"/>
          </a:p>
        </p:txBody>
      </p:sp>
      <p:sp>
        <p:nvSpPr>
          <p:cNvPr id="5" name="Footer Placeholder 4">
            <a:extLst>
              <a:ext uri="{FF2B5EF4-FFF2-40B4-BE49-F238E27FC236}">
                <a16:creationId xmlns:a16="http://schemas.microsoft.com/office/drawing/2014/main" id="{570BC36E-50EB-5E71-6D6D-741DEC9A47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12208-128A-B24E-5025-9FCC8509197C}"/>
              </a:ext>
            </a:extLst>
          </p:cNvPr>
          <p:cNvSpPr>
            <a:spLocks noGrp="1"/>
          </p:cNvSpPr>
          <p:nvPr>
            <p:ph type="sldNum" sz="quarter" idx="12"/>
          </p:nvPr>
        </p:nvSpPr>
        <p:spPr/>
        <p:txBody>
          <a:bodyPr/>
          <a:lstStyle/>
          <a:p>
            <a:fld id="{C3F51190-AAFB-4427-88BF-85AE7E0E680B}" type="slidenum">
              <a:rPr lang="en-US" smtClean="0"/>
              <a:t>‹#›</a:t>
            </a:fld>
            <a:endParaRPr lang="en-US"/>
          </a:p>
        </p:txBody>
      </p:sp>
    </p:spTree>
    <p:extLst>
      <p:ext uri="{BB962C8B-B14F-4D97-AF65-F5344CB8AC3E}">
        <p14:creationId xmlns:p14="http://schemas.microsoft.com/office/powerpoint/2010/main" val="358390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F18B6A-2973-47BC-637B-68BA76F27D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C890D7-71B2-8C93-04D8-8DCB6B9C92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FA0AD-3FB4-BCBA-8280-C36F6228012A}"/>
              </a:ext>
            </a:extLst>
          </p:cNvPr>
          <p:cNvSpPr>
            <a:spLocks noGrp="1"/>
          </p:cNvSpPr>
          <p:nvPr>
            <p:ph type="dt" sz="half" idx="10"/>
          </p:nvPr>
        </p:nvSpPr>
        <p:spPr/>
        <p:txBody>
          <a:bodyPr/>
          <a:lstStyle/>
          <a:p>
            <a:fld id="{A7A9EECB-FA46-4742-9C30-6088A6D38519}" type="datetimeFigureOut">
              <a:rPr lang="en-US" smtClean="0"/>
              <a:t>8/17/2023</a:t>
            </a:fld>
            <a:endParaRPr lang="en-US"/>
          </a:p>
        </p:txBody>
      </p:sp>
      <p:sp>
        <p:nvSpPr>
          <p:cNvPr id="5" name="Footer Placeholder 4">
            <a:extLst>
              <a:ext uri="{FF2B5EF4-FFF2-40B4-BE49-F238E27FC236}">
                <a16:creationId xmlns:a16="http://schemas.microsoft.com/office/drawing/2014/main" id="{82323B7A-B94B-46FE-D008-D93C055484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3EE93A-068F-CAFE-CA66-4A73524AC705}"/>
              </a:ext>
            </a:extLst>
          </p:cNvPr>
          <p:cNvSpPr>
            <a:spLocks noGrp="1"/>
          </p:cNvSpPr>
          <p:nvPr>
            <p:ph type="sldNum" sz="quarter" idx="12"/>
          </p:nvPr>
        </p:nvSpPr>
        <p:spPr/>
        <p:txBody>
          <a:bodyPr/>
          <a:lstStyle/>
          <a:p>
            <a:fld id="{C3F51190-AAFB-4427-88BF-85AE7E0E680B}" type="slidenum">
              <a:rPr lang="en-US" smtClean="0"/>
              <a:t>‹#›</a:t>
            </a:fld>
            <a:endParaRPr lang="en-US"/>
          </a:p>
        </p:txBody>
      </p:sp>
    </p:spTree>
    <p:extLst>
      <p:ext uri="{BB962C8B-B14F-4D97-AF65-F5344CB8AC3E}">
        <p14:creationId xmlns:p14="http://schemas.microsoft.com/office/powerpoint/2010/main" val="3011147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8980-75BD-87D0-15ED-0B5E19046B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808755-D3B3-02A8-F343-EDD7183C27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3C8B7F-DB35-4C5B-C761-9415C996FF0F}"/>
              </a:ext>
            </a:extLst>
          </p:cNvPr>
          <p:cNvSpPr>
            <a:spLocks noGrp="1"/>
          </p:cNvSpPr>
          <p:nvPr>
            <p:ph type="dt" sz="half" idx="10"/>
          </p:nvPr>
        </p:nvSpPr>
        <p:spPr/>
        <p:txBody>
          <a:bodyPr/>
          <a:lstStyle/>
          <a:p>
            <a:fld id="{A7A9EECB-FA46-4742-9C30-6088A6D38519}" type="datetimeFigureOut">
              <a:rPr lang="en-US" smtClean="0"/>
              <a:t>8/17/2023</a:t>
            </a:fld>
            <a:endParaRPr lang="en-US"/>
          </a:p>
        </p:txBody>
      </p:sp>
      <p:sp>
        <p:nvSpPr>
          <p:cNvPr id="5" name="Footer Placeholder 4">
            <a:extLst>
              <a:ext uri="{FF2B5EF4-FFF2-40B4-BE49-F238E27FC236}">
                <a16:creationId xmlns:a16="http://schemas.microsoft.com/office/drawing/2014/main" id="{E58C0C3B-80BA-09A9-29D9-C75573A264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F667F8-998D-F7DC-B7DA-F1794CE4FB12}"/>
              </a:ext>
            </a:extLst>
          </p:cNvPr>
          <p:cNvSpPr>
            <a:spLocks noGrp="1"/>
          </p:cNvSpPr>
          <p:nvPr>
            <p:ph type="sldNum" sz="quarter" idx="12"/>
          </p:nvPr>
        </p:nvSpPr>
        <p:spPr/>
        <p:txBody>
          <a:bodyPr/>
          <a:lstStyle/>
          <a:p>
            <a:fld id="{C3F51190-AAFB-4427-88BF-85AE7E0E680B}" type="slidenum">
              <a:rPr lang="en-US" smtClean="0"/>
              <a:t>‹#›</a:t>
            </a:fld>
            <a:endParaRPr lang="en-US"/>
          </a:p>
        </p:txBody>
      </p:sp>
    </p:spTree>
    <p:extLst>
      <p:ext uri="{BB962C8B-B14F-4D97-AF65-F5344CB8AC3E}">
        <p14:creationId xmlns:p14="http://schemas.microsoft.com/office/powerpoint/2010/main" val="3425277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B9CEB-7679-FCB7-F199-2FE9265020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8B7376-0E66-5C5C-98AC-82A7CB83D9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4FEA48-AB3A-B2A9-02F8-736C771C4CC8}"/>
              </a:ext>
            </a:extLst>
          </p:cNvPr>
          <p:cNvSpPr>
            <a:spLocks noGrp="1"/>
          </p:cNvSpPr>
          <p:nvPr>
            <p:ph type="dt" sz="half" idx="10"/>
          </p:nvPr>
        </p:nvSpPr>
        <p:spPr/>
        <p:txBody>
          <a:bodyPr/>
          <a:lstStyle/>
          <a:p>
            <a:fld id="{A7A9EECB-FA46-4742-9C30-6088A6D38519}" type="datetimeFigureOut">
              <a:rPr lang="en-US" smtClean="0"/>
              <a:t>8/17/2023</a:t>
            </a:fld>
            <a:endParaRPr lang="en-US"/>
          </a:p>
        </p:txBody>
      </p:sp>
      <p:sp>
        <p:nvSpPr>
          <p:cNvPr id="5" name="Footer Placeholder 4">
            <a:extLst>
              <a:ext uri="{FF2B5EF4-FFF2-40B4-BE49-F238E27FC236}">
                <a16:creationId xmlns:a16="http://schemas.microsoft.com/office/drawing/2014/main" id="{1B307C27-E517-5D44-73AE-CBBCDE14EB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E52382-666D-C604-B02F-05E8CFF3DEDD}"/>
              </a:ext>
            </a:extLst>
          </p:cNvPr>
          <p:cNvSpPr>
            <a:spLocks noGrp="1"/>
          </p:cNvSpPr>
          <p:nvPr>
            <p:ph type="sldNum" sz="quarter" idx="12"/>
          </p:nvPr>
        </p:nvSpPr>
        <p:spPr/>
        <p:txBody>
          <a:bodyPr/>
          <a:lstStyle/>
          <a:p>
            <a:fld id="{C3F51190-AAFB-4427-88BF-85AE7E0E680B}" type="slidenum">
              <a:rPr lang="en-US" smtClean="0"/>
              <a:t>‹#›</a:t>
            </a:fld>
            <a:endParaRPr lang="en-US"/>
          </a:p>
        </p:txBody>
      </p:sp>
    </p:spTree>
    <p:extLst>
      <p:ext uri="{BB962C8B-B14F-4D97-AF65-F5344CB8AC3E}">
        <p14:creationId xmlns:p14="http://schemas.microsoft.com/office/powerpoint/2010/main" val="43304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BB738-27CA-E64A-F8AF-ECB593CCE1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893DD1-F096-A3E3-8DBA-FD9BAAB545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E81EDE-A69D-F26B-938D-B68EB8532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8A1FD0-514C-9793-0C34-B41431C77A17}"/>
              </a:ext>
            </a:extLst>
          </p:cNvPr>
          <p:cNvSpPr>
            <a:spLocks noGrp="1"/>
          </p:cNvSpPr>
          <p:nvPr>
            <p:ph type="dt" sz="half" idx="10"/>
          </p:nvPr>
        </p:nvSpPr>
        <p:spPr/>
        <p:txBody>
          <a:bodyPr/>
          <a:lstStyle/>
          <a:p>
            <a:fld id="{A7A9EECB-FA46-4742-9C30-6088A6D38519}" type="datetimeFigureOut">
              <a:rPr lang="en-US" smtClean="0"/>
              <a:t>8/17/2023</a:t>
            </a:fld>
            <a:endParaRPr lang="en-US"/>
          </a:p>
        </p:txBody>
      </p:sp>
      <p:sp>
        <p:nvSpPr>
          <p:cNvPr id="6" name="Footer Placeholder 5">
            <a:extLst>
              <a:ext uri="{FF2B5EF4-FFF2-40B4-BE49-F238E27FC236}">
                <a16:creationId xmlns:a16="http://schemas.microsoft.com/office/drawing/2014/main" id="{E2C447E4-7186-80EC-EADD-1BDA4AB0C1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C847D-45C6-E5BB-993F-32B69CD8E67B}"/>
              </a:ext>
            </a:extLst>
          </p:cNvPr>
          <p:cNvSpPr>
            <a:spLocks noGrp="1"/>
          </p:cNvSpPr>
          <p:nvPr>
            <p:ph type="sldNum" sz="quarter" idx="12"/>
          </p:nvPr>
        </p:nvSpPr>
        <p:spPr/>
        <p:txBody>
          <a:bodyPr/>
          <a:lstStyle/>
          <a:p>
            <a:fld id="{C3F51190-AAFB-4427-88BF-85AE7E0E680B}" type="slidenum">
              <a:rPr lang="en-US" smtClean="0"/>
              <a:t>‹#›</a:t>
            </a:fld>
            <a:endParaRPr lang="en-US"/>
          </a:p>
        </p:txBody>
      </p:sp>
    </p:spTree>
    <p:extLst>
      <p:ext uri="{BB962C8B-B14F-4D97-AF65-F5344CB8AC3E}">
        <p14:creationId xmlns:p14="http://schemas.microsoft.com/office/powerpoint/2010/main" val="593715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4AFF8-3AD2-98C7-E624-B496B29ACA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EE31C8-896E-117E-1A89-EDA4605DD0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52C7BE-A7FF-4626-CD30-C39F5BE7FF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D7F103-35EF-3691-AAD2-46EF95D879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A176BE-6AE2-2B29-6302-156724AE3B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50527C-D08A-0D11-D46D-C3426354F257}"/>
              </a:ext>
            </a:extLst>
          </p:cNvPr>
          <p:cNvSpPr>
            <a:spLocks noGrp="1"/>
          </p:cNvSpPr>
          <p:nvPr>
            <p:ph type="dt" sz="half" idx="10"/>
          </p:nvPr>
        </p:nvSpPr>
        <p:spPr/>
        <p:txBody>
          <a:bodyPr/>
          <a:lstStyle/>
          <a:p>
            <a:fld id="{A7A9EECB-FA46-4742-9C30-6088A6D38519}" type="datetimeFigureOut">
              <a:rPr lang="en-US" smtClean="0"/>
              <a:t>8/17/2023</a:t>
            </a:fld>
            <a:endParaRPr lang="en-US"/>
          </a:p>
        </p:txBody>
      </p:sp>
      <p:sp>
        <p:nvSpPr>
          <p:cNvPr id="8" name="Footer Placeholder 7">
            <a:extLst>
              <a:ext uri="{FF2B5EF4-FFF2-40B4-BE49-F238E27FC236}">
                <a16:creationId xmlns:a16="http://schemas.microsoft.com/office/drawing/2014/main" id="{9C44F0FC-84EE-D0D4-D74D-43ACA875BD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8A6046-615B-8227-0225-4C7D9F866AD4}"/>
              </a:ext>
            </a:extLst>
          </p:cNvPr>
          <p:cNvSpPr>
            <a:spLocks noGrp="1"/>
          </p:cNvSpPr>
          <p:nvPr>
            <p:ph type="sldNum" sz="quarter" idx="12"/>
          </p:nvPr>
        </p:nvSpPr>
        <p:spPr/>
        <p:txBody>
          <a:bodyPr/>
          <a:lstStyle/>
          <a:p>
            <a:fld id="{C3F51190-AAFB-4427-88BF-85AE7E0E680B}" type="slidenum">
              <a:rPr lang="en-US" smtClean="0"/>
              <a:t>‹#›</a:t>
            </a:fld>
            <a:endParaRPr lang="en-US"/>
          </a:p>
        </p:txBody>
      </p:sp>
    </p:spTree>
    <p:extLst>
      <p:ext uri="{BB962C8B-B14F-4D97-AF65-F5344CB8AC3E}">
        <p14:creationId xmlns:p14="http://schemas.microsoft.com/office/powerpoint/2010/main" val="1626977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7BBD0-C803-9D78-B61D-5CA0E2A1C1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2FFACD-24A6-F0C5-925B-BB97A907222C}"/>
              </a:ext>
            </a:extLst>
          </p:cNvPr>
          <p:cNvSpPr>
            <a:spLocks noGrp="1"/>
          </p:cNvSpPr>
          <p:nvPr>
            <p:ph type="dt" sz="half" idx="10"/>
          </p:nvPr>
        </p:nvSpPr>
        <p:spPr/>
        <p:txBody>
          <a:bodyPr/>
          <a:lstStyle/>
          <a:p>
            <a:fld id="{A7A9EECB-FA46-4742-9C30-6088A6D38519}" type="datetimeFigureOut">
              <a:rPr lang="en-US" smtClean="0"/>
              <a:t>8/17/2023</a:t>
            </a:fld>
            <a:endParaRPr lang="en-US"/>
          </a:p>
        </p:txBody>
      </p:sp>
      <p:sp>
        <p:nvSpPr>
          <p:cNvPr id="4" name="Footer Placeholder 3">
            <a:extLst>
              <a:ext uri="{FF2B5EF4-FFF2-40B4-BE49-F238E27FC236}">
                <a16:creationId xmlns:a16="http://schemas.microsoft.com/office/drawing/2014/main" id="{36EB781F-0461-3666-E00C-7529FCEDFB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819BA2-BAFA-E9B9-966D-048860D6AAEF}"/>
              </a:ext>
            </a:extLst>
          </p:cNvPr>
          <p:cNvSpPr>
            <a:spLocks noGrp="1"/>
          </p:cNvSpPr>
          <p:nvPr>
            <p:ph type="sldNum" sz="quarter" idx="12"/>
          </p:nvPr>
        </p:nvSpPr>
        <p:spPr/>
        <p:txBody>
          <a:bodyPr/>
          <a:lstStyle/>
          <a:p>
            <a:fld id="{C3F51190-AAFB-4427-88BF-85AE7E0E680B}" type="slidenum">
              <a:rPr lang="en-US" smtClean="0"/>
              <a:t>‹#›</a:t>
            </a:fld>
            <a:endParaRPr lang="en-US"/>
          </a:p>
        </p:txBody>
      </p:sp>
    </p:spTree>
    <p:extLst>
      <p:ext uri="{BB962C8B-B14F-4D97-AF65-F5344CB8AC3E}">
        <p14:creationId xmlns:p14="http://schemas.microsoft.com/office/powerpoint/2010/main" val="2484546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D2833F-6646-778A-B204-E2E8692413D6}"/>
              </a:ext>
            </a:extLst>
          </p:cNvPr>
          <p:cNvSpPr>
            <a:spLocks noGrp="1"/>
          </p:cNvSpPr>
          <p:nvPr>
            <p:ph type="dt" sz="half" idx="10"/>
          </p:nvPr>
        </p:nvSpPr>
        <p:spPr/>
        <p:txBody>
          <a:bodyPr/>
          <a:lstStyle/>
          <a:p>
            <a:fld id="{A7A9EECB-FA46-4742-9C30-6088A6D38519}" type="datetimeFigureOut">
              <a:rPr lang="en-US" smtClean="0"/>
              <a:t>8/17/2023</a:t>
            </a:fld>
            <a:endParaRPr lang="en-US"/>
          </a:p>
        </p:txBody>
      </p:sp>
      <p:sp>
        <p:nvSpPr>
          <p:cNvPr id="3" name="Footer Placeholder 2">
            <a:extLst>
              <a:ext uri="{FF2B5EF4-FFF2-40B4-BE49-F238E27FC236}">
                <a16:creationId xmlns:a16="http://schemas.microsoft.com/office/drawing/2014/main" id="{D4121AF3-D373-A5B9-C231-1E4661ACA6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221AC3-9531-1E1F-9D70-ADC4267F0F4F}"/>
              </a:ext>
            </a:extLst>
          </p:cNvPr>
          <p:cNvSpPr>
            <a:spLocks noGrp="1"/>
          </p:cNvSpPr>
          <p:nvPr>
            <p:ph type="sldNum" sz="quarter" idx="12"/>
          </p:nvPr>
        </p:nvSpPr>
        <p:spPr/>
        <p:txBody>
          <a:bodyPr/>
          <a:lstStyle/>
          <a:p>
            <a:fld id="{C3F51190-AAFB-4427-88BF-85AE7E0E680B}" type="slidenum">
              <a:rPr lang="en-US" smtClean="0"/>
              <a:t>‹#›</a:t>
            </a:fld>
            <a:endParaRPr lang="en-US"/>
          </a:p>
        </p:txBody>
      </p:sp>
    </p:spTree>
    <p:extLst>
      <p:ext uri="{BB962C8B-B14F-4D97-AF65-F5344CB8AC3E}">
        <p14:creationId xmlns:p14="http://schemas.microsoft.com/office/powerpoint/2010/main" val="390553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8255C-75CD-9E6A-8188-03D92E0E6A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1D5EDC-EF0F-E0BD-A597-A354A737B8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0FB12B-3446-D50B-885A-78960EA3D8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26E7C4-E159-613D-C527-6002F56F4166}"/>
              </a:ext>
            </a:extLst>
          </p:cNvPr>
          <p:cNvSpPr>
            <a:spLocks noGrp="1"/>
          </p:cNvSpPr>
          <p:nvPr>
            <p:ph type="dt" sz="half" idx="10"/>
          </p:nvPr>
        </p:nvSpPr>
        <p:spPr/>
        <p:txBody>
          <a:bodyPr/>
          <a:lstStyle/>
          <a:p>
            <a:fld id="{A7A9EECB-FA46-4742-9C30-6088A6D38519}" type="datetimeFigureOut">
              <a:rPr lang="en-US" smtClean="0"/>
              <a:t>8/17/2023</a:t>
            </a:fld>
            <a:endParaRPr lang="en-US"/>
          </a:p>
        </p:txBody>
      </p:sp>
      <p:sp>
        <p:nvSpPr>
          <p:cNvPr id="6" name="Footer Placeholder 5">
            <a:extLst>
              <a:ext uri="{FF2B5EF4-FFF2-40B4-BE49-F238E27FC236}">
                <a16:creationId xmlns:a16="http://schemas.microsoft.com/office/drawing/2014/main" id="{002DABDF-61DC-5AA1-3DEE-7F448F5724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9FA9C4-CF54-800B-B501-4FCCB191016F}"/>
              </a:ext>
            </a:extLst>
          </p:cNvPr>
          <p:cNvSpPr>
            <a:spLocks noGrp="1"/>
          </p:cNvSpPr>
          <p:nvPr>
            <p:ph type="sldNum" sz="quarter" idx="12"/>
          </p:nvPr>
        </p:nvSpPr>
        <p:spPr/>
        <p:txBody>
          <a:bodyPr/>
          <a:lstStyle/>
          <a:p>
            <a:fld id="{C3F51190-AAFB-4427-88BF-85AE7E0E680B}" type="slidenum">
              <a:rPr lang="en-US" smtClean="0"/>
              <a:t>‹#›</a:t>
            </a:fld>
            <a:endParaRPr lang="en-US"/>
          </a:p>
        </p:txBody>
      </p:sp>
    </p:spTree>
    <p:extLst>
      <p:ext uri="{BB962C8B-B14F-4D97-AF65-F5344CB8AC3E}">
        <p14:creationId xmlns:p14="http://schemas.microsoft.com/office/powerpoint/2010/main" val="4221145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F345B-07EC-62B6-9204-17C217719A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270643-004F-A81D-96B1-48C2305B2F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BD3865-9B1F-C857-7332-A93BD05CC8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77C552-F592-9F25-804E-77567108B209}"/>
              </a:ext>
            </a:extLst>
          </p:cNvPr>
          <p:cNvSpPr>
            <a:spLocks noGrp="1"/>
          </p:cNvSpPr>
          <p:nvPr>
            <p:ph type="dt" sz="half" idx="10"/>
          </p:nvPr>
        </p:nvSpPr>
        <p:spPr/>
        <p:txBody>
          <a:bodyPr/>
          <a:lstStyle/>
          <a:p>
            <a:fld id="{A7A9EECB-FA46-4742-9C30-6088A6D38519}" type="datetimeFigureOut">
              <a:rPr lang="en-US" smtClean="0"/>
              <a:t>8/17/2023</a:t>
            </a:fld>
            <a:endParaRPr lang="en-US"/>
          </a:p>
        </p:txBody>
      </p:sp>
      <p:sp>
        <p:nvSpPr>
          <p:cNvPr id="6" name="Footer Placeholder 5">
            <a:extLst>
              <a:ext uri="{FF2B5EF4-FFF2-40B4-BE49-F238E27FC236}">
                <a16:creationId xmlns:a16="http://schemas.microsoft.com/office/drawing/2014/main" id="{3419171C-2BF7-984C-C07A-D7E82555FF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4A3DA4-60B3-2899-B80B-188868D31308}"/>
              </a:ext>
            </a:extLst>
          </p:cNvPr>
          <p:cNvSpPr>
            <a:spLocks noGrp="1"/>
          </p:cNvSpPr>
          <p:nvPr>
            <p:ph type="sldNum" sz="quarter" idx="12"/>
          </p:nvPr>
        </p:nvSpPr>
        <p:spPr/>
        <p:txBody>
          <a:bodyPr/>
          <a:lstStyle/>
          <a:p>
            <a:fld id="{C3F51190-AAFB-4427-88BF-85AE7E0E680B}" type="slidenum">
              <a:rPr lang="en-US" smtClean="0"/>
              <a:t>‹#›</a:t>
            </a:fld>
            <a:endParaRPr lang="en-US"/>
          </a:p>
        </p:txBody>
      </p:sp>
    </p:spTree>
    <p:extLst>
      <p:ext uri="{BB962C8B-B14F-4D97-AF65-F5344CB8AC3E}">
        <p14:creationId xmlns:p14="http://schemas.microsoft.com/office/powerpoint/2010/main" val="153359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2947C8-F11D-A02D-4289-5615B9A9C4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8F517D-FC14-A806-A401-6991E1786C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37E955-A155-6349-A70C-707DBC2939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A9EECB-FA46-4742-9C30-6088A6D38519}" type="datetimeFigureOut">
              <a:rPr lang="en-US" smtClean="0"/>
              <a:t>8/17/2023</a:t>
            </a:fld>
            <a:endParaRPr lang="en-US"/>
          </a:p>
        </p:txBody>
      </p:sp>
      <p:sp>
        <p:nvSpPr>
          <p:cNvPr id="5" name="Footer Placeholder 4">
            <a:extLst>
              <a:ext uri="{FF2B5EF4-FFF2-40B4-BE49-F238E27FC236}">
                <a16:creationId xmlns:a16="http://schemas.microsoft.com/office/drawing/2014/main" id="{397A7EF2-A7DD-D410-55E1-82062BB2B4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11A8AD-0E21-E586-0A12-6152E2C100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51190-AAFB-4427-88BF-85AE7E0E680B}" type="slidenum">
              <a:rPr lang="en-US" smtClean="0"/>
              <a:t>‹#›</a:t>
            </a:fld>
            <a:endParaRPr lang="en-US"/>
          </a:p>
        </p:txBody>
      </p:sp>
    </p:spTree>
    <p:extLst>
      <p:ext uri="{BB962C8B-B14F-4D97-AF65-F5344CB8AC3E}">
        <p14:creationId xmlns:p14="http://schemas.microsoft.com/office/powerpoint/2010/main" val="2593336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jpe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65200" y="1383528"/>
            <a:ext cx="5925989" cy="3167510"/>
          </a:xfrm>
        </p:spPr>
        <p:txBody>
          <a:bodyPr anchor="b">
            <a:normAutofit/>
          </a:bodyPr>
          <a:lstStyle/>
          <a:p>
            <a:pPr algn="r"/>
            <a:r>
              <a:rPr lang="en-US" sz="7400" dirty="0"/>
              <a:t>Mercy Housing and Shelter</a:t>
            </a:r>
          </a:p>
        </p:txBody>
      </p:sp>
      <p:sp>
        <p:nvSpPr>
          <p:cNvPr id="3" name="Subtitle 2"/>
          <p:cNvSpPr>
            <a:spLocks noGrp="1"/>
          </p:cNvSpPr>
          <p:nvPr>
            <p:ph type="subTitle" idx="1"/>
          </p:nvPr>
        </p:nvSpPr>
        <p:spPr>
          <a:xfrm>
            <a:off x="965201" y="4582814"/>
            <a:ext cx="5925987" cy="1312657"/>
          </a:xfrm>
        </p:spPr>
        <p:txBody>
          <a:bodyPr anchor="t">
            <a:normAutofit/>
          </a:bodyPr>
          <a:lstStyle/>
          <a:p>
            <a:pPr algn="r"/>
            <a:r>
              <a:rPr lang="en-US" dirty="0"/>
              <a:t>Housing Services: Retention in Care</a:t>
            </a:r>
          </a:p>
        </p:txBody>
      </p:sp>
      <p:pic>
        <p:nvPicPr>
          <p:cNvPr id="7" name="Graphic 6" descr="House">
            <a:extLst>
              <a:ext uri="{FF2B5EF4-FFF2-40B4-BE49-F238E27FC236}">
                <a16:creationId xmlns:a16="http://schemas.microsoft.com/office/drawing/2014/main" id="{171DE42F-87B1-0036-A7D3-A6AB2EF020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99140" y="2209474"/>
            <a:ext cx="2489416" cy="2489416"/>
          </a:xfrm>
          <a:prstGeom prst="rect">
            <a:avLst/>
          </a:prstGeom>
        </p:spPr>
      </p:pic>
    </p:spTree>
    <p:extLst>
      <p:ext uri="{BB962C8B-B14F-4D97-AF65-F5344CB8AC3E}">
        <p14:creationId xmlns:p14="http://schemas.microsoft.com/office/powerpoint/2010/main" val="221233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a:t>PDSA - PLAN (GOAL)</a:t>
            </a:r>
            <a:endParaRPr lang="en-US" b="1" i="1" dirty="0"/>
          </a:p>
        </p:txBody>
      </p:sp>
      <p:graphicFrame>
        <p:nvGraphicFramePr>
          <p:cNvPr id="7" name="Content Placeholder 2">
            <a:extLst>
              <a:ext uri="{FF2B5EF4-FFF2-40B4-BE49-F238E27FC236}">
                <a16:creationId xmlns:a16="http://schemas.microsoft.com/office/drawing/2014/main" id="{FCCCF41B-148B-D3C9-9831-6DF4123794C0}"/>
              </a:ext>
            </a:extLst>
          </p:cNvPr>
          <p:cNvGraphicFramePr>
            <a:graphicFrameLocks noGrp="1"/>
          </p:cNvGraphicFramePr>
          <p:nvPr>
            <p:ph idx="1"/>
          </p:nvPr>
        </p:nvGraphicFramePr>
        <p:xfrm>
          <a:off x="295564" y="1459345"/>
          <a:ext cx="11600871" cy="5273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3145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descr="A close-up of a white wall&#10;&#10;Description automatically generated">
            <a:extLst>
              <a:ext uri="{FF2B5EF4-FFF2-40B4-BE49-F238E27FC236}">
                <a16:creationId xmlns:a16="http://schemas.microsoft.com/office/drawing/2014/main" id="{2DA17126-4E4C-0DFA-6318-CF18C8A1EED6}"/>
              </a:ext>
            </a:extLst>
          </p:cNvPr>
          <p:cNvPicPr>
            <a:picLocks noChangeAspect="1"/>
          </p:cNvPicPr>
          <p:nvPr/>
        </p:nvPicPr>
        <p:blipFill rotWithShape="1">
          <a:blip r:embed="rId3">
            <a:alphaModFix amt="35000"/>
          </a:blip>
          <a:srcRect t="1431" b="14299"/>
          <a:stretch/>
        </p:blipFill>
        <p:spPr>
          <a:xfrm>
            <a:off x="20" y="10"/>
            <a:ext cx="12191980" cy="6857990"/>
          </a:xfrm>
          <a:prstGeom prst="rect">
            <a:avLst/>
          </a:prstGeom>
        </p:spPr>
      </p:pic>
      <p:sp>
        <p:nvSpPr>
          <p:cNvPr id="2" name="Title 1"/>
          <p:cNvSpPr>
            <a:spLocks noGrp="1"/>
          </p:cNvSpPr>
          <p:nvPr>
            <p:ph type="title"/>
          </p:nvPr>
        </p:nvSpPr>
        <p:spPr>
          <a:xfrm>
            <a:off x="838200" y="365125"/>
            <a:ext cx="10515600" cy="1325563"/>
          </a:xfrm>
        </p:spPr>
        <p:txBody>
          <a:bodyPr vert="horz" lIns="91440" tIns="45720" rIns="91440" bIns="45720" rtlCol="0" anchor="ctr">
            <a:normAutofit/>
          </a:bodyPr>
          <a:lstStyle/>
          <a:p>
            <a:r>
              <a:rPr lang="en-US">
                <a:solidFill>
                  <a:srgbClr val="FFFFFF"/>
                </a:solidFill>
              </a:rPr>
              <a:t>PDSA - DO</a:t>
            </a:r>
          </a:p>
        </p:txBody>
      </p:sp>
      <p:sp>
        <p:nvSpPr>
          <p:cNvPr id="25" name="TextBox 2"/>
          <p:cNvSpPr txBox="1"/>
          <p:nvPr/>
        </p:nvSpPr>
        <p:spPr>
          <a:xfrm>
            <a:off x="331575" y="1273516"/>
            <a:ext cx="11000509" cy="369332"/>
          </a:xfrm>
          <a:prstGeom prst="rect">
            <a:avLst/>
          </a:prstGeom>
          <a:noFill/>
        </p:spPr>
        <p:txBody>
          <a:bodyPr wrap="square" rtlCol="0">
            <a:spAutoFit/>
          </a:bodyPr>
          <a:lstStyle/>
          <a:p>
            <a:pPr algn="ctr">
              <a:spcAft>
                <a:spcPts val="600"/>
              </a:spcAft>
            </a:pPr>
            <a:r>
              <a:rPr lang="en-US" i="1" dirty="0"/>
              <a:t>SO WHAT DO WE DO TO SUPPORT CLIENTS WITH STABLE HOUSING AND MAKING THEIR MEDICAL APPOINTMENTS? </a:t>
            </a:r>
          </a:p>
        </p:txBody>
      </p:sp>
      <p:graphicFrame>
        <p:nvGraphicFramePr>
          <p:cNvPr id="27" name="TextBox 8">
            <a:extLst>
              <a:ext uri="{FF2B5EF4-FFF2-40B4-BE49-F238E27FC236}">
                <a16:creationId xmlns:a16="http://schemas.microsoft.com/office/drawing/2014/main" id="{6B6BE9E6-D468-3393-2128-180C4AAE20A9}"/>
              </a:ext>
            </a:extLst>
          </p:cNvPr>
          <p:cNvGraphicFramePr/>
          <p:nvPr>
            <p:extLst>
              <p:ext uri="{D42A27DB-BD31-4B8C-83A1-F6EECF244321}">
                <p14:modId xmlns:p14="http://schemas.microsoft.com/office/powerpoint/2010/main" val="40298592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3423522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4672" y="457200"/>
            <a:ext cx="10579608" cy="1188720"/>
          </a:xfrm>
        </p:spPr>
        <p:txBody>
          <a:bodyPr vert="horz" lIns="91440" tIns="45720" rIns="91440" bIns="45720" rtlCol="0" anchor="ctr">
            <a:normAutofit/>
          </a:bodyPr>
          <a:lstStyle/>
          <a:p>
            <a:r>
              <a:rPr lang="en-US" sz="4000" kern="1200">
                <a:solidFill>
                  <a:schemeClr val="tx2"/>
                </a:solidFill>
                <a:latin typeface="+mj-lt"/>
                <a:ea typeface="+mj-ea"/>
                <a:cs typeface="+mj-cs"/>
              </a:rPr>
              <a:t>PDSA - STUDY</a:t>
            </a:r>
          </a:p>
        </p:txBody>
      </p:sp>
      <p:graphicFrame>
        <p:nvGraphicFramePr>
          <p:cNvPr id="6" name="Chart 5"/>
          <p:cNvGraphicFramePr>
            <a:graphicFrameLocks/>
          </p:cNvGraphicFramePr>
          <p:nvPr>
            <p:extLst>
              <p:ext uri="{D42A27DB-BD31-4B8C-83A1-F6EECF244321}">
                <p14:modId xmlns:p14="http://schemas.microsoft.com/office/powerpoint/2010/main" val="3241978939"/>
              </p:ext>
            </p:extLst>
          </p:nvPr>
        </p:nvGraphicFramePr>
        <p:xfrm>
          <a:off x="804672" y="2103120"/>
          <a:ext cx="5249163" cy="39151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853529603"/>
              </p:ext>
            </p:extLst>
          </p:nvPr>
        </p:nvGraphicFramePr>
        <p:xfrm>
          <a:off x="5693791" y="2413263"/>
          <a:ext cx="5461890" cy="34616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99900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29" name="Rectangle 28">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9495" y="953590"/>
            <a:ext cx="10173010" cy="1554480"/>
          </a:xfrm>
        </p:spPr>
        <p:txBody>
          <a:bodyPr vert="horz" lIns="91440" tIns="45720" rIns="91440" bIns="45720" rtlCol="0" anchor="ctr">
            <a:normAutofit/>
          </a:bodyPr>
          <a:lstStyle/>
          <a:p>
            <a:r>
              <a:rPr lang="en-US" sz="4800" kern="1200" dirty="0">
                <a:solidFill>
                  <a:schemeClr val="tx1"/>
                </a:solidFill>
                <a:latin typeface="+mj-lt"/>
                <a:ea typeface="+mj-ea"/>
                <a:cs typeface="+mj-cs"/>
              </a:rPr>
              <a:t>CHALLENGES</a:t>
            </a:r>
          </a:p>
        </p:txBody>
      </p:sp>
      <p:cxnSp>
        <p:nvCxnSpPr>
          <p:cNvPr id="35" name="Straight Connector 34">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40079" y="2847706"/>
            <a:ext cx="10907487" cy="3693319"/>
          </a:xfrm>
          <a:prstGeom prst="rect">
            <a:avLst/>
          </a:prstGeom>
          <a:noFill/>
        </p:spPr>
        <p:txBody>
          <a:bodyPr wrap="square" rtlCol="0">
            <a:spAutoFit/>
          </a:bodyPr>
          <a:lstStyle/>
          <a:p>
            <a:pPr marL="342900" indent="-342900">
              <a:buAutoNum type="arabicParenR"/>
            </a:pPr>
            <a:r>
              <a:rPr lang="en-US" b="1" dirty="0"/>
              <a:t>Figuring out if clients actually went to appointments</a:t>
            </a:r>
          </a:p>
          <a:p>
            <a:pPr marL="800100" lvl="1" indent="-342900">
              <a:buFont typeface="+mj-lt"/>
              <a:buAutoNum type="alphaLcPeriod"/>
            </a:pPr>
            <a:r>
              <a:rPr lang="en-US" dirty="0"/>
              <a:t>Clients don’t always accurately self report</a:t>
            </a:r>
          </a:p>
          <a:p>
            <a:pPr marL="800100" lvl="1" indent="-342900">
              <a:buFont typeface="+mj-lt"/>
              <a:buAutoNum type="alphaLcPeriod"/>
            </a:pPr>
            <a:r>
              <a:rPr lang="en-US" dirty="0"/>
              <a:t>Sharing requests are not be accepted in </a:t>
            </a:r>
            <a:r>
              <a:rPr lang="en-US" dirty="0" err="1"/>
              <a:t>CAREWare</a:t>
            </a:r>
            <a:r>
              <a:rPr lang="en-US" dirty="0"/>
              <a:t> so we can see the data</a:t>
            </a:r>
          </a:p>
          <a:p>
            <a:pPr lvl="1"/>
            <a:endParaRPr lang="en-US" dirty="0"/>
          </a:p>
          <a:p>
            <a:pPr marL="342900" indent="-342900">
              <a:buFont typeface="+mj-lt"/>
              <a:buAutoNum type="arabicParenR"/>
            </a:pPr>
            <a:r>
              <a:rPr lang="en-US" b="1" dirty="0"/>
              <a:t>Cap on funding assistance that is unrelated to unit size or client income</a:t>
            </a:r>
          </a:p>
          <a:p>
            <a:pPr marL="800100" lvl="1" indent="-342900">
              <a:buFont typeface="+mj-lt"/>
              <a:buAutoNum type="alphaLcPeriod"/>
            </a:pPr>
            <a:r>
              <a:rPr lang="en-US" dirty="0"/>
              <a:t>Makes it difficult to find clients who are eligible </a:t>
            </a:r>
          </a:p>
          <a:p>
            <a:pPr marL="800100" lvl="1" indent="-342900">
              <a:buFont typeface="+mj-lt"/>
              <a:buAutoNum type="alphaLcPeriod"/>
            </a:pPr>
            <a:r>
              <a:rPr lang="en-US" dirty="0"/>
              <a:t>Challenging to find units for folks on limited fixed income that they can afford</a:t>
            </a:r>
          </a:p>
          <a:p>
            <a:pPr marL="800100" lvl="1" indent="-342900">
              <a:buFont typeface="+mj-lt"/>
              <a:buAutoNum type="alphaLcPeriod"/>
            </a:pPr>
            <a:r>
              <a:rPr lang="en-US" dirty="0"/>
              <a:t>Creates anxiety for clients who lose jobs</a:t>
            </a:r>
          </a:p>
          <a:p>
            <a:pPr lvl="1"/>
            <a:endParaRPr lang="en-US" dirty="0"/>
          </a:p>
          <a:p>
            <a:pPr marL="342900" indent="-342900">
              <a:buFont typeface="+mj-lt"/>
              <a:buAutoNum type="arabicParenR"/>
            </a:pPr>
            <a:r>
              <a:rPr lang="en-US" b="1" dirty="0"/>
              <a:t>For clients who don’t have symptoms related to low CD4 counts or high viral loads, they can lack the urgency or understanding of how important their health care is. Other things basic needs like housing take higher priority.</a:t>
            </a:r>
          </a:p>
          <a:p>
            <a:pPr lvl="1"/>
            <a:endParaRPr lang="en-US" dirty="0"/>
          </a:p>
        </p:txBody>
      </p:sp>
    </p:spTree>
    <p:extLst>
      <p:ext uri="{BB962C8B-B14F-4D97-AF65-F5344CB8AC3E}">
        <p14:creationId xmlns:p14="http://schemas.microsoft.com/office/powerpoint/2010/main" val="4284677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A724DBA-D2D9-471E-8ED7-2015DDD950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39014" y="525982"/>
            <a:ext cx="4282983" cy="1200361"/>
          </a:xfrm>
        </p:spPr>
        <p:txBody>
          <a:bodyPr vert="horz" lIns="91440" tIns="45720" rIns="91440" bIns="45720" rtlCol="0" anchor="b">
            <a:normAutofit/>
          </a:bodyPr>
          <a:lstStyle/>
          <a:p>
            <a:r>
              <a:rPr lang="en-US" sz="3600" kern="1200">
                <a:solidFill>
                  <a:schemeClr val="tx1"/>
                </a:solidFill>
                <a:latin typeface="+mj-lt"/>
                <a:ea typeface="+mj-ea"/>
                <a:cs typeface="+mj-cs"/>
              </a:rPr>
              <a:t>SUCCESSES</a:t>
            </a:r>
          </a:p>
        </p:txBody>
      </p:sp>
      <p:sp>
        <p:nvSpPr>
          <p:cNvPr id="12" name="Rectangle 11">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641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0234"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ospital">
            <a:extLst>
              <a:ext uri="{FF2B5EF4-FFF2-40B4-BE49-F238E27FC236}">
                <a16:creationId xmlns:a16="http://schemas.microsoft.com/office/drawing/2014/main" id="{D0421BB4-978D-DF26-3149-C466BC37E58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0003" y="598494"/>
            <a:ext cx="5324142" cy="5324142"/>
          </a:xfrm>
          <a:prstGeom prst="rect">
            <a:avLst/>
          </a:prstGeom>
        </p:spPr>
      </p:pic>
      <p:sp>
        <p:nvSpPr>
          <p:cNvPr id="16" name="Rectangle 15">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277786"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239012" y="2031101"/>
            <a:ext cx="4282984" cy="3511943"/>
          </a:xfrm>
          <a:prstGeom prst="rect">
            <a:avLst/>
          </a:prstGeom>
        </p:spPr>
        <p:txBody>
          <a:bodyPr vert="horz" lIns="91440" tIns="45720" rIns="91440" bIns="45720" rtlCol="0" anchor="ctr">
            <a:normAutofit/>
          </a:bodyPr>
          <a:lstStyle/>
          <a:p>
            <a:pPr marL="285750" lvl="0" indent="-228600">
              <a:lnSpc>
                <a:spcPct val="90000"/>
              </a:lnSpc>
              <a:spcAft>
                <a:spcPts val="600"/>
              </a:spcAft>
              <a:buFont typeface="Arial" panose="020B0604020202020204" pitchFamily="34" charset="0"/>
              <a:buChar char="•"/>
            </a:pPr>
            <a:r>
              <a:rPr lang="en-US" b="1" dirty="0"/>
              <a:t>With reminders, we have seen better follow through on clients attending their medical appointments. </a:t>
            </a:r>
          </a:p>
          <a:p>
            <a:pPr marL="285750" indent="-228600">
              <a:lnSpc>
                <a:spcPct val="90000"/>
              </a:lnSpc>
              <a:spcAft>
                <a:spcPts val="600"/>
              </a:spcAft>
              <a:buFont typeface="Arial" panose="020B0604020202020204" pitchFamily="34" charset="0"/>
              <a:buChar char="•"/>
            </a:pPr>
            <a:r>
              <a:rPr lang="en-US" b="1" dirty="0"/>
              <a:t>Better working relationships with medical providers</a:t>
            </a:r>
          </a:p>
          <a:p>
            <a:pPr marL="285750" indent="-228600">
              <a:lnSpc>
                <a:spcPct val="90000"/>
              </a:lnSpc>
              <a:spcAft>
                <a:spcPts val="600"/>
              </a:spcAft>
              <a:buFont typeface="Arial" panose="020B0604020202020204" pitchFamily="34" charset="0"/>
              <a:buChar char="•"/>
            </a:pPr>
            <a:r>
              <a:rPr lang="en-US" b="1" dirty="0"/>
              <a:t>More flow through the program; “Moving On” candidates or “graduates”. Currently 2 clients in the Moving On process and 3 eligible in this new contract year. </a:t>
            </a:r>
          </a:p>
          <a:p>
            <a:pPr marL="285750" lvl="0" indent="-228600">
              <a:lnSpc>
                <a:spcPct val="90000"/>
              </a:lnSpc>
              <a:spcAft>
                <a:spcPts val="600"/>
              </a:spcAft>
              <a:buFont typeface="Arial" panose="020B0604020202020204" pitchFamily="34" charset="0"/>
              <a:buChar char="•"/>
            </a:pPr>
            <a:endParaRPr lang="en-US" b="1" dirty="0"/>
          </a:p>
        </p:txBody>
      </p:sp>
      <p:sp>
        <p:nvSpPr>
          <p:cNvPr id="25" name="Rectangle 17">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677179"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554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0C55E-94F8-49FF-BF93-1F78B841A425}"/>
              </a:ext>
            </a:extLst>
          </p:cNvPr>
          <p:cNvSpPr>
            <a:spLocks noGrp="1"/>
          </p:cNvSpPr>
          <p:nvPr>
            <p:ph type="title"/>
          </p:nvPr>
        </p:nvSpPr>
        <p:spPr>
          <a:xfrm>
            <a:off x="838200" y="332173"/>
            <a:ext cx="10515600" cy="1325563"/>
          </a:xfrm>
        </p:spPr>
        <p:txBody>
          <a:bodyPr/>
          <a:lstStyle/>
          <a:p>
            <a:endParaRPr lang="en-US" dirty="0"/>
          </a:p>
        </p:txBody>
      </p:sp>
      <p:pic>
        <p:nvPicPr>
          <p:cNvPr id="1028" name="Picture 4" descr="833 Free CC0 Thank you Stock Photos - StockSnap.io">
            <a:extLst>
              <a:ext uri="{FF2B5EF4-FFF2-40B4-BE49-F238E27FC236}">
                <a16:creationId xmlns:a16="http://schemas.microsoft.com/office/drawing/2014/main" id="{99A5F094-4DC8-4190-9B82-FCED4932F8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7622" y="2238666"/>
            <a:ext cx="4736756" cy="3494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155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2B619193CF7B478C5BC34F04A29724" ma:contentTypeVersion="15" ma:contentTypeDescription="Create a new document." ma:contentTypeScope="" ma:versionID="c7199fe5aa447f38f3b43b4fa48bc0dc">
  <xsd:schema xmlns:xsd="http://www.w3.org/2001/XMLSchema" xmlns:xs="http://www.w3.org/2001/XMLSchema" xmlns:p="http://schemas.microsoft.com/office/2006/metadata/properties" xmlns:ns2="5b2721fe-2f98-4351-9b09-c3ef2c0160a9" xmlns:ns3="ade5f32e-50a8-45d6-89e9-0ef7825d3ddb" targetNamespace="http://schemas.microsoft.com/office/2006/metadata/properties" ma:root="true" ma:fieldsID="52741da4b4cb1d73992dabe9f5e2c69c" ns2:_="" ns3:_="">
    <xsd:import namespace="5b2721fe-2f98-4351-9b09-c3ef2c0160a9"/>
    <xsd:import namespace="ade5f32e-50a8-45d6-89e9-0ef7825d3ddb"/>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TaxCatchAll" minOccurs="0"/>
                <xsd:element ref="ns2:MediaServiceGenerationTime" minOccurs="0"/>
                <xsd:element ref="ns2:MediaServiceEventHashCode" minOccurs="0"/>
                <xsd:element ref="ns2:lcf76f155ced4ddcb4097134ff3c332f" minOccurs="0"/>
                <xsd:element ref="ns2:MediaServiceObjectDetectorVersion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2721fe-2f98-4351-9b09-c3ef2c0160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3c84f415-12af-4123-9f1a-c7f377bf9f4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description=""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e5f32e-50a8-45d6-89e9-0ef7825d3dd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eeda3ff-db21-4000-bb8c-c6a26475b5c4}" ma:internalName="TaxCatchAll" ma:showField="CatchAllData" ma:web="ade5f32e-50a8-45d6-89e9-0ef7825d3ddb">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de5f32e-50a8-45d6-89e9-0ef7825d3ddb" xsi:nil="true"/>
    <lcf76f155ced4ddcb4097134ff3c332f xmlns="5b2721fe-2f98-4351-9b09-c3ef2c0160a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E2E7712-A642-4C52-809F-08AEE39C6CC8}"/>
</file>

<file path=customXml/itemProps2.xml><?xml version="1.0" encoding="utf-8"?>
<ds:datastoreItem xmlns:ds="http://schemas.openxmlformats.org/officeDocument/2006/customXml" ds:itemID="{CEC2FAD2-053E-40E9-9EA2-A4577DAF7A37}"/>
</file>

<file path=customXml/itemProps3.xml><?xml version="1.0" encoding="utf-8"?>
<ds:datastoreItem xmlns:ds="http://schemas.openxmlformats.org/officeDocument/2006/customXml" ds:itemID="{3721AD32-A07C-4BD1-B1D4-4090544FF972}"/>
</file>

<file path=docProps/app.xml><?xml version="1.0" encoding="utf-8"?>
<Properties xmlns="http://schemas.openxmlformats.org/officeDocument/2006/extended-properties" xmlns:vt="http://schemas.openxmlformats.org/officeDocument/2006/docPropsVTypes">
  <Template/>
  <TotalTime>267</TotalTime>
  <Words>426</Words>
  <Application>Microsoft Office PowerPoint</Application>
  <PresentationFormat>Widescreen</PresentationFormat>
  <Paragraphs>41</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Mercy Housing and Shelter</vt:lpstr>
      <vt:lpstr>PDSA - PLAN (GOAL)</vt:lpstr>
      <vt:lpstr>PDSA - DO</vt:lpstr>
      <vt:lpstr>PDSA - STUDY</vt:lpstr>
      <vt:lpstr>CHALLENGES</vt:lpstr>
      <vt:lpstr>SUCCESSES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Mercy Housing And Shelter</dc:title>
  <dc:creator>Amanda Gordon</dc:creator>
  <cp:lastModifiedBy>David Bechtel</cp:lastModifiedBy>
  <cp:revision>14</cp:revision>
  <dcterms:created xsi:type="dcterms:W3CDTF">2023-08-09T19:59:59Z</dcterms:created>
  <dcterms:modified xsi:type="dcterms:W3CDTF">2023-08-17T15:18:00Z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0x010100192B619193CF7B478C5BC34F04A29724</vt:lpwstr>
  </property>
  <property fmtid="{D5CDD505-2E9C-101B-9397-08002B2CF9AE}" pid="3" name="MediaServiceImageTags">
    <vt:lpwstr/>
  </property>
</Properties>
</file>