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diagrams/data2.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diagrams/data3.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olors1.xml" ContentType="application/vnd.ms-office.chartcolorstyle+xml"/>
  <Override PartName="/ppt/diagrams/colors3.xml" ContentType="application/vnd.openxmlformats-officedocument.drawingml.diagramColors+xml"/>
  <Override PartName="/ppt/diagrams/layout3.xml" ContentType="application/vnd.openxmlformats-officedocument.drawingml.diagramLayout+xml"/>
  <Override PartName="/ppt/diagrams/quickStyle3.xml" ContentType="application/vnd.openxmlformats-officedocument.drawingml.diagramStyle+xml"/>
  <Override PartName="/ppt/charts/chart2.xml" ContentType="application/vnd.openxmlformats-officedocument.drawingml.chart+xml"/>
  <Override PartName="/ppt/diagrams/drawing3.xml" ContentType="application/vnd.ms-office.drawingml.diagramDrawing+xml"/>
  <Override PartName="/ppt/charts/style2.xml" ContentType="application/vnd.ms-office.chartstyle+xml"/>
  <Override PartName="/ppt/charts/colors2.xml" ContentType="application/vnd.ms-office.chartcolorstyle+xml"/>
  <Override PartName="/ppt/charts/chart1.xml" ContentType="application/vnd.openxmlformats-officedocument.drawingml.chart+xml"/>
  <Override PartName="/ppt/charts/style1.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8" r:id="rId2"/>
    <p:sldId id="260" r:id="rId3"/>
    <p:sldId id="4204" r:id="rId4"/>
    <p:sldId id="4203" r:id="rId5"/>
    <p:sldId id="4207" r:id="rId6"/>
    <p:sldId id="257" r:id="rId7"/>
    <p:sldId id="4194" r:id="rId8"/>
    <p:sldId id="4188" r:id="rId9"/>
    <p:sldId id="4195" r:id="rId10"/>
    <p:sldId id="289" r:id="rId11"/>
    <p:sldId id="297" r:id="rId12"/>
    <p:sldId id="4201" r:id="rId13"/>
    <p:sldId id="256" r:id="rId14"/>
    <p:sldId id="295" r:id="rId15"/>
    <p:sldId id="304" r:id="rId16"/>
    <p:sldId id="4199" r:id="rId17"/>
    <p:sldId id="4205" r:id="rId18"/>
    <p:sldId id="4196" r:id="rId19"/>
    <p:sldId id="4206" r:id="rId20"/>
    <p:sldId id="4197" r:id="rId21"/>
    <p:sldId id="420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10"/>
    <p:restoredTop sz="96327"/>
  </p:normalViewPr>
  <p:slideViewPr>
    <p:cSldViewPr snapToGrid="0" snapToObjects="1">
      <p:cViewPr varScale="1">
        <p:scale>
          <a:sx n="82" d="100"/>
          <a:sy n="82" d="100"/>
        </p:scale>
        <p:origin x="485" y="7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RWA</a:t>
            </a:r>
            <a:r>
              <a:rPr lang="en-US" baseline="0"/>
              <a:t> Non Dental Clinics Screening Rates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Sheet1!$C$7</c:f>
              <c:strCache>
                <c:ptCount val="1"/>
                <c:pt idx="0">
                  <c:v>3/31/2022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c:f>
              <c:strCache>
                <c:ptCount val="1"/>
                <c:pt idx="0">
                  <c:v>PTADW 11</c:v>
                </c:pt>
              </c:strCache>
            </c:strRef>
          </c:cat>
          <c:val>
            <c:numRef>
              <c:f>Sheet1!$C$8</c:f>
              <c:numCache>
                <c:formatCode>0.00%</c:formatCode>
                <c:ptCount val="1"/>
                <c:pt idx="0">
                  <c:v>0.40160000000000001</c:v>
                </c:pt>
              </c:numCache>
            </c:numRef>
          </c:val>
          <c:extLst>
            <c:ext xmlns:c16="http://schemas.microsoft.com/office/drawing/2014/chart" uri="{C3380CC4-5D6E-409C-BE32-E72D297353CC}">
              <c16:uniqueId val="{00000000-403E-4A48-98AC-2295EB77F17B}"/>
            </c:ext>
          </c:extLst>
        </c:ser>
        <c:ser>
          <c:idx val="1"/>
          <c:order val="1"/>
          <c:tx>
            <c:strRef>
              <c:f>Sheet1!$D$7</c:f>
              <c:strCache>
                <c:ptCount val="1"/>
                <c:pt idx="0">
                  <c:v>7/15/2022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c:f>
              <c:strCache>
                <c:ptCount val="1"/>
                <c:pt idx="0">
                  <c:v>PTADW 11</c:v>
                </c:pt>
              </c:strCache>
            </c:strRef>
          </c:cat>
          <c:val>
            <c:numRef>
              <c:f>Sheet1!$D$8</c:f>
              <c:numCache>
                <c:formatCode>0.00%</c:formatCode>
                <c:ptCount val="1"/>
                <c:pt idx="0">
                  <c:v>0.71230000000000004</c:v>
                </c:pt>
              </c:numCache>
            </c:numRef>
          </c:val>
          <c:extLst>
            <c:ext xmlns:c16="http://schemas.microsoft.com/office/drawing/2014/chart" uri="{C3380CC4-5D6E-409C-BE32-E72D297353CC}">
              <c16:uniqueId val="{00000001-403E-4A48-98AC-2295EB77F17B}"/>
            </c:ext>
          </c:extLst>
        </c:ser>
        <c:ser>
          <c:idx val="2"/>
          <c:order val="2"/>
          <c:tx>
            <c:strRef>
              <c:f>Sheet1!$E$7</c:f>
              <c:strCache>
                <c:ptCount val="1"/>
                <c:pt idx="0">
                  <c:v>9/30/2022</c:v>
                </c:pt>
              </c:strCache>
            </c:strRef>
          </c:tx>
          <c:spPr>
            <a:solidFill>
              <a:schemeClr val="accent3"/>
            </a:solidFill>
            <a:ln>
              <a:noFill/>
            </a:ln>
            <a:effectLst/>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BA1-42AB-BDD7-0B670466952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c:f>
              <c:strCache>
                <c:ptCount val="1"/>
                <c:pt idx="0">
                  <c:v>PTADW 11</c:v>
                </c:pt>
              </c:strCache>
            </c:strRef>
          </c:cat>
          <c:val>
            <c:numRef>
              <c:f>Sheet1!$E$8</c:f>
              <c:numCache>
                <c:formatCode>0.00%</c:formatCode>
                <c:ptCount val="1"/>
                <c:pt idx="0">
                  <c:v>0.76160000000000005</c:v>
                </c:pt>
              </c:numCache>
            </c:numRef>
          </c:val>
          <c:extLst>
            <c:ext xmlns:c16="http://schemas.microsoft.com/office/drawing/2014/chart" uri="{C3380CC4-5D6E-409C-BE32-E72D297353CC}">
              <c16:uniqueId val="{00000000-7BA1-42AB-BDD7-0B670466952B}"/>
            </c:ext>
          </c:extLst>
        </c:ser>
        <c:ser>
          <c:idx val="3"/>
          <c:order val="3"/>
          <c:tx>
            <c:strRef>
              <c:f>Sheet1!$F$7</c:f>
              <c:strCache>
                <c:ptCount val="1"/>
                <c:pt idx="0">
                  <c:v>12/31/2022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c:f>
              <c:strCache>
                <c:ptCount val="1"/>
                <c:pt idx="0">
                  <c:v>PTADW 11</c:v>
                </c:pt>
              </c:strCache>
            </c:strRef>
          </c:cat>
          <c:val>
            <c:numRef>
              <c:f>Sheet1!$F$8</c:f>
              <c:numCache>
                <c:formatCode>0%</c:formatCode>
                <c:ptCount val="1"/>
                <c:pt idx="0">
                  <c:v>0.7</c:v>
                </c:pt>
              </c:numCache>
            </c:numRef>
          </c:val>
          <c:extLst>
            <c:ext xmlns:c16="http://schemas.microsoft.com/office/drawing/2014/chart" uri="{C3380CC4-5D6E-409C-BE32-E72D297353CC}">
              <c16:uniqueId val="{00000000-0497-4720-91E5-3FCDF3F77B78}"/>
            </c:ext>
          </c:extLst>
        </c:ser>
        <c:dLbls>
          <c:showLegendKey val="0"/>
          <c:showVal val="0"/>
          <c:showCatName val="0"/>
          <c:showSerName val="0"/>
          <c:showPercent val="0"/>
          <c:showBubbleSize val="0"/>
        </c:dLbls>
        <c:gapWidth val="219"/>
        <c:overlap val="-27"/>
        <c:axId val="1374494767"/>
        <c:axId val="1382131391"/>
      </c:barChart>
      <c:catAx>
        <c:axId val="13744947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2131391"/>
        <c:crosses val="autoZero"/>
        <c:auto val="1"/>
        <c:lblAlgn val="ctr"/>
        <c:lblOffset val="100"/>
        <c:noMultiLvlLbl val="0"/>
      </c:catAx>
      <c:valAx>
        <c:axId val="1382131391"/>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44947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RWA Dental</a:t>
            </a:r>
            <a:r>
              <a:rPr lang="en-US" baseline="0"/>
              <a:t> Clinic Exam Rates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Sheet1!$C$3</c:f>
              <c:strCache>
                <c:ptCount val="1"/>
                <c:pt idx="0">
                  <c:v>3/31/2022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c:f>
              <c:strCache>
                <c:ptCount val="1"/>
                <c:pt idx="0">
                  <c:v>PTADW 11</c:v>
                </c:pt>
              </c:strCache>
            </c:strRef>
          </c:cat>
          <c:val>
            <c:numRef>
              <c:f>Sheet1!$C$4</c:f>
              <c:numCache>
                <c:formatCode>0.00%</c:formatCode>
                <c:ptCount val="1"/>
                <c:pt idx="0">
                  <c:v>0.77659999999999996</c:v>
                </c:pt>
              </c:numCache>
            </c:numRef>
          </c:val>
          <c:extLst>
            <c:ext xmlns:c16="http://schemas.microsoft.com/office/drawing/2014/chart" uri="{C3380CC4-5D6E-409C-BE32-E72D297353CC}">
              <c16:uniqueId val="{00000000-BAEE-47DB-B6D1-7F6F887943DA}"/>
            </c:ext>
          </c:extLst>
        </c:ser>
        <c:ser>
          <c:idx val="1"/>
          <c:order val="1"/>
          <c:tx>
            <c:strRef>
              <c:f>Sheet1!$D$3</c:f>
              <c:strCache>
                <c:ptCount val="1"/>
                <c:pt idx="0">
                  <c:v>7/15/2022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c:f>
              <c:strCache>
                <c:ptCount val="1"/>
                <c:pt idx="0">
                  <c:v>PTADW 11</c:v>
                </c:pt>
              </c:strCache>
            </c:strRef>
          </c:cat>
          <c:val>
            <c:numRef>
              <c:f>Sheet1!$D$4</c:f>
              <c:numCache>
                <c:formatCode>0.00%</c:formatCode>
                <c:ptCount val="1"/>
                <c:pt idx="0">
                  <c:v>0.80459999999999998</c:v>
                </c:pt>
              </c:numCache>
            </c:numRef>
          </c:val>
          <c:extLst>
            <c:ext xmlns:c16="http://schemas.microsoft.com/office/drawing/2014/chart" uri="{C3380CC4-5D6E-409C-BE32-E72D297353CC}">
              <c16:uniqueId val="{00000001-BAEE-47DB-B6D1-7F6F887943DA}"/>
            </c:ext>
          </c:extLst>
        </c:ser>
        <c:ser>
          <c:idx val="2"/>
          <c:order val="2"/>
          <c:tx>
            <c:strRef>
              <c:f>Sheet1!$E$3</c:f>
              <c:strCache>
                <c:ptCount val="1"/>
                <c:pt idx="0">
                  <c:v>9/30/2022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c:f>
              <c:strCache>
                <c:ptCount val="1"/>
                <c:pt idx="0">
                  <c:v>PTADW 11</c:v>
                </c:pt>
              </c:strCache>
            </c:strRef>
          </c:cat>
          <c:val>
            <c:numRef>
              <c:f>Sheet1!$E$4</c:f>
              <c:numCache>
                <c:formatCode>0.00%</c:formatCode>
                <c:ptCount val="1"/>
                <c:pt idx="0">
                  <c:v>0.84379999999999999</c:v>
                </c:pt>
              </c:numCache>
            </c:numRef>
          </c:val>
          <c:extLst>
            <c:ext xmlns:c16="http://schemas.microsoft.com/office/drawing/2014/chart" uri="{C3380CC4-5D6E-409C-BE32-E72D297353CC}">
              <c16:uniqueId val="{00000000-9F14-40A2-89EA-FC506E6B198B}"/>
            </c:ext>
          </c:extLst>
        </c:ser>
        <c:ser>
          <c:idx val="3"/>
          <c:order val="3"/>
          <c:tx>
            <c:strRef>
              <c:f>Sheet1!$F$3</c:f>
              <c:strCache>
                <c:ptCount val="1"/>
                <c:pt idx="0">
                  <c:v>12/31/2022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c:f>
              <c:strCache>
                <c:ptCount val="1"/>
                <c:pt idx="0">
                  <c:v>PTADW 11</c:v>
                </c:pt>
              </c:strCache>
            </c:strRef>
          </c:cat>
          <c:val>
            <c:numRef>
              <c:f>Sheet1!$F$4</c:f>
              <c:numCache>
                <c:formatCode>0%</c:formatCode>
                <c:ptCount val="1"/>
                <c:pt idx="0">
                  <c:v>1</c:v>
                </c:pt>
              </c:numCache>
            </c:numRef>
          </c:val>
          <c:extLst>
            <c:ext xmlns:c16="http://schemas.microsoft.com/office/drawing/2014/chart" uri="{C3380CC4-5D6E-409C-BE32-E72D297353CC}">
              <c16:uniqueId val="{00000000-8E95-43C2-9448-CBEE91E645BF}"/>
            </c:ext>
          </c:extLst>
        </c:ser>
        <c:dLbls>
          <c:showLegendKey val="0"/>
          <c:showVal val="0"/>
          <c:showCatName val="0"/>
          <c:showSerName val="0"/>
          <c:showPercent val="0"/>
          <c:showBubbleSize val="0"/>
        </c:dLbls>
        <c:gapWidth val="219"/>
        <c:overlap val="-27"/>
        <c:axId val="1426516559"/>
        <c:axId val="1319500143"/>
      </c:barChart>
      <c:catAx>
        <c:axId val="1426516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9500143"/>
        <c:crosses val="autoZero"/>
        <c:auto val="1"/>
        <c:lblAlgn val="ctr"/>
        <c:lblOffset val="100"/>
        <c:noMultiLvlLbl val="0"/>
      </c:catAx>
      <c:valAx>
        <c:axId val="1319500143"/>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65165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B1490A-A3CD-4A32-B215-A8CA56D8AA4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5C065FE-03AE-4861-B63B-77DE17671B88}">
      <dgm:prSet/>
      <dgm:spPr/>
      <dgm:t>
        <a:bodyPr/>
        <a:lstStyle/>
        <a:p>
          <a:r>
            <a:rPr lang="en-US"/>
            <a:t>State the Problem: </a:t>
          </a:r>
        </a:p>
      </dgm:t>
    </dgm:pt>
    <dgm:pt modelId="{D866D615-2796-4FDE-A83F-06D746639F7C}" type="parTrans" cxnId="{06E760D3-34F2-4ECB-A077-74CED361AD79}">
      <dgm:prSet/>
      <dgm:spPr/>
      <dgm:t>
        <a:bodyPr/>
        <a:lstStyle/>
        <a:p>
          <a:endParaRPr lang="en-US"/>
        </a:p>
      </dgm:t>
    </dgm:pt>
    <dgm:pt modelId="{FB9EB8AA-4013-4149-AFED-0551D6523CFC}" type="sibTrans" cxnId="{06E760D3-34F2-4ECB-A077-74CED361AD79}">
      <dgm:prSet/>
      <dgm:spPr/>
      <dgm:t>
        <a:bodyPr/>
        <a:lstStyle/>
        <a:p>
          <a:endParaRPr lang="en-US"/>
        </a:p>
      </dgm:t>
    </dgm:pt>
    <dgm:pt modelId="{7493A6CD-99BE-435F-96C0-AC2334733966}">
      <dgm:prSet/>
      <dgm:spPr/>
      <dgm:t>
        <a:bodyPr/>
        <a:lstStyle/>
        <a:p>
          <a:r>
            <a:rPr lang="en-US"/>
            <a:t>Oral health screenings are not being completed by clinicians</a:t>
          </a:r>
        </a:p>
      </dgm:t>
    </dgm:pt>
    <dgm:pt modelId="{A33A3678-8115-4B5B-99A3-34797C10EAB8}" type="parTrans" cxnId="{69859E20-BDDC-46F1-810F-F65AD7591CEF}">
      <dgm:prSet/>
      <dgm:spPr/>
      <dgm:t>
        <a:bodyPr/>
        <a:lstStyle/>
        <a:p>
          <a:endParaRPr lang="en-US"/>
        </a:p>
      </dgm:t>
    </dgm:pt>
    <dgm:pt modelId="{09448F1A-C046-4431-9A13-A68B8AC436B1}" type="sibTrans" cxnId="{69859E20-BDDC-46F1-810F-F65AD7591CEF}">
      <dgm:prSet/>
      <dgm:spPr/>
      <dgm:t>
        <a:bodyPr/>
        <a:lstStyle/>
        <a:p>
          <a:endParaRPr lang="en-US"/>
        </a:p>
      </dgm:t>
    </dgm:pt>
    <dgm:pt modelId="{C25A6CDA-E747-4B6F-95E6-50487A586C3B}">
      <dgm:prSet/>
      <dgm:spPr/>
      <dgm:t>
        <a:bodyPr/>
        <a:lstStyle/>
        <a:p>
          <a:r>
            <a:rPr lang="en-US"/>
            <a:t>Oral health referrals are not being captured in CAREWare</a:t>
          </a:r>
        </a:p>
      </dgm:t>
    </dgm:pt>
    <dgm:pt modelId="{9C966F05-7EA8-40F4-9642-76B532500995}" type="parTrans" cxnId="{EE56E9E5-C486-49DD-BE46-4E2C94969922}">
      <dgm:prSet/>
      <dgm:spPr/>
      <dgm:t>
        <a:bodyPr/>
        <a:lstStyle/>
        <a:p>
          <a:endParaRPr lang="en-US"/>
        </a:p>
      </dgm:t>
    </dgm:pt>
    <dgm:pt modelId="{E71AE6EA-5EED-4B2E-842F-4E4D713F6959}" type="sibTrans" cxnId="{EE56E9E5-C486-49DD-BE46-4E2C94969922}">
      <dgm:prSet/>
      <dgm:spPr/>
      <dgm:t>
        <a:bodyPr/>
        <a:lstStyle/>
        <a:p>
          <a:endParaRPr lang="en-US"/>
        </a:p>
      </dgm:t>
    </dgm:pt>
    <dgm:pt modelId="{A943E530-8485-457F-8057-DA7CC19F70E2}">
      <dgm:prSet/>
      <dgm:spPr/>
      <dgm:t>
        <a:bodyPr/>
        <a:lstStyle/>
        <a:p>
          <a:r>
            <a:rPr lang="en-US" dirty="0"/>
            <a:t>Define Your Categories/</a:t>
          </a:r>
          <a:r>
            <a:rPr lang="en-US" dirty="0" err="1"/>
            <a:t>Brianstrom</a:t>
          </a:r>
          <a:endParaRPr lang="en-US" dirty="0"/>
        </a:p>
      </dgm:t>
    </dgm:pt>
    <dgm:pt modelId="{8FD4DAEE-3CEE-4B59-8540-0D4F2314C222}" type="parTrans" cxnId="{8F85C4D6-0D50-4495-B9B9-2D74A8EF91F7}">
      <dgm:prSet/>
      <dgm:spPr/>
      <dgm:t>
        <a:bodyPr/>
        <a:lstStyle/>
        <a:p>
          <a:endParaRPr lang="en-US"/>
        </a:p>
      </dgm:t>
    </dgm:pt>
    <dgm:pt modelId="{5DCD024B-300E-4689-869E-B14CF144C348}" type="sibTrans" cxnId="{8F85C4D6-0D50-4495-B9B9-2D74A8EF91F7}">
      <dgm:prSet/>
      <dgm:spPr/>
      <dgm:t>
        <a:bodyPr/>
        <a:lstStyle/>
        <a:p>
          <a:endParaRPr lang="en-US"/>
        </a:p>
      </dgm:t>
    </dgm:pt>
    <dgm:pt modelId="{4A425452-28F5-45BD-AA3F-EC435E3E085A}">
      <dgm:prSet/>
      <dgm:spPr/>
      <dgm:t>
        <a:bodyPr/>
        <a:lstStyle/>
        <a:p>
          <a:r>
            <a:rPr lang="en-US"/>
            <a:t>Clients, MCMs, Clinicians, Referral system</a:t>
          </a:r>
        </a:p>
      </dgm:t>
    </dgm:pt>
    <dgm:pt modelId="{AAFB4F3E-D5EE-4B69-AA14-084F225BB52D}" type="parTrans" cxnId="{C1697C88-B73A-48CB-9586-E6BDA5F7F54A}">
      <dgm:prSet/>
      <dgm:spPr/>
      <dgm:t>
        <a:bodyPr/>
        <a:lstStyle/>
        <a:p>
          <a:endParaRPr lang="en-US"/>
        </a:p>
      </dgm:t>
    </dgm:pt>
    <dgm:pt modelId="{C7FC5647-F5FD-447D-ADB4-FED72EEEC361}" type="sibTrans" cxnId="{C1697C88-B73A-48CB-9586-E6BDA5F7F54A}">
      <dgm:prSet/>
      <dgm:spPr/>
      <dgm:t>
        <a:bodyPr/>
        <a:lstStyle/>
        <a:p>
          <a:endParaRPr lang="en-US"/>
        </a:p>
      </dgm:t>
    </dgm:pt>
    <dgm:pt modelId="{E5E878F5-870E-4B6B-8133-996E9C5B3E70}">
      <dgm:prSet/>
      <dgm:spPr/>
      <dgm:t>
        <a:bodyPr/>
        <a:lstStyle/>
        <a:p>
          <a:r>
            <a:rPr lang="en-US" dirty="0"/>
            <a:t>Creating a Process Map/Diagram</a:t>
          </a:r>
        </a:p>
      </dgm:t>
    </dgm:pt>
    <dgm:pt modelId="{4B9130EC-ACEF-4E72-BC9C-D66A3F319FCE}" type="parTrans" cxnId="{981E5351-7F5B-4998-AA3E-6068DD81C8B5}">
      <dgm:prSet/>
      <dgm:spPr/>
      <dgm:t>
        <a:bodyPr/>
        <a:lstStyle/>
        <a:p>
          <a:endParaRPr lang="en-US"/>
        </a:p>
      </dgm:t>
    </dgm:pt>
    <dgm:pt modelId="{1DF404CC-9B1D-4EC1-B961-156BC0A3077C}" type="sibTrans" cxnId="{981E5351-7F5B-4998-AA3E-6068DD81C8B5}">
      <dgm:prSet/>
      <dgm:spPr/>
      <dgm:t>
        <a:bodyPr/>
        <a:lstStyle/>
        <a:p>
          <a:endParaRPr lang="en-US"/>
        </a:p>
      </dgm:t>
    </dgm:pt>
    <dgm:pt modelId="{D5837FBC-4AE2-4789-8B0A-B99C822F588D}">
      <dgm:prSet/>
      <dgm:spPr/>
      <dgm:t>
        <a:bodyPr/>
        <a:lstStyle/>
        <a:p>
          <a:r>
            <a:rPr lang="en-US" dirty="0"/>
            <a:t>Implementing improvements</a:t>
          </a:r>
        </a:p>
      </dgm:t>
    </dgm:pt>
    <dgm:pt modelId="{C948A4CA-D116-4E87-B3B9-A02C4E89FBB1}" type="parTrans" cxnId="{04883FF4-70C1-49A2-801F-1A1611C6F36E}">
      <dgm:prSet/>
      <dgm:spPr/>
      <dgm:t>
        <a:bodyPr/>
        <a:lstStyle/>
        <a:p>
          <a:endParaRPr lang="en-US"/>
        </a:p>
      </dgm:t>
    </dgm:pt>
    <dgm:pt modelId="{067492CE-19F0-4B5F-95A0-E48573B6CAAC}" type="sibTrans" cxnId="{04883FF4-70C1-49A2-801F-1A1611C6F36E}">
      <dgm:prSet/>
      <dgm:spPr/>
      <dgm:t>
        <a:bodyPr/>
        <a:lstStyle/>
        <a:p>
          <a:endParaRPr lang="en-US"/>
        </a:p>
      </dgm:t>
    </dgm:pt>
    <dgm:pt modelId="{52C1B120-7011-9C47-A22B-FCD2DC5060D3}" type="pres">
      <dgm:prSet presAssocID="{C9B1490A-A3CD-4A32-B215-A8CA56D8AA47}" presName="linear" presStyleCnt="0">
        <dgm:presLayoutVars>
          <dgm:animLvl val="lvl"/>
          <dgm:resizeHandles val="exact"/>
        </dgm:presLayoutVars>
      </dgm:prSet>
      <dgm:spPr/>
    </dgm:pt>
    <dgm:pt modelId="{E418C57D-DCFF-6A40-8A69-D4595B5A238E}" type="pres">
      <dgm:prSet presAssocID="{85C065FE-03AE-4861-B63B-77DE17671B88}" presName="parentText" presStyleLbl="node1" presStyleIdx="0" presStyleCnt="4">
        <dgm:presLayoutVars>
          <dgm:chMax val="0"/>
          <dgm:bulletEnabled val="1"/>
        </dgm:presLayoutVars>
      </dgm:prSet>
      <dgm:spPr/>
    </dgm:pt>
    <dgm:pt modelId="{94D3C789-B42F-244F-AFB1-0143B580460C}" type="pres">
      <dgm:prSet presAssocID="{85C065FE-03AE-4861-B63B-77DE17671B88}" presName="childText" presStyleLbl="revTx" presStyleIdx="0" presStyleCnt="2">
        <dgm:presLayoutVars>
          <dgm:bulletEnabled val="1"/>
        </dgm:presLayoutVars>
      </dgm:prSet>
      <dgm:spPr/>
    </dgm:pt>
    <dgm:pt modelId="{387C6302-FD0B-9746-BFFA-8FEE52389D7F}" type="pres">
      <dgm:prSet presAssocID="{A943E530-8485-457F-8057-DA7CC19F70E2}" presName="parentText" presStyleLbl="node1" presStyleIdx="1" presStyleCnt="4">
        <dgm:presLayoutVars>
          <dgm:chMax val="0"/>
          <dgm:bulletEnabled val="1"/>
        </dgm:presLayoutVars>
      </dgm:prSet>
      <dgm:spPr/>
    </dgm:pt>
    <dgm:pt modelId="{ECD14CD3-339E-D842-96FF-DC615CF7C888}" type="pres">
      <dgm:prSet presAssocID="{A943E530-8485-457F-8057-DA7CC19F70E2}" presName="childText" presStyleLbl="revTx" presStyleIdx="1" presStyleCnt="2">
        <dgm:presLayoutVars>
          <dgm:bulletEnabled val="1"/>
        </dgm:presLayoutVars>
      </dgm:prSet>
      <dgm:spPr/>
    </dgm:pt>
    <dgm:pt modelId="{1FF06D47-613A-CB46-B502-93607932C08B}" type="pres">
      <dgm:prSet presAssocID="{E5E878F5-870E-4B6B-8133-996E9C5B3E70}" presName="parentText" presStyleLbl="node1" presStyleIdx="2" presStyleCnt="4" custLinFactNeighborX="-61834" custLinFactNeighborY="-24991">
        <dgm:presLayoutVars>
          <dgm:chMax val="0"/>
          <dgm:bulletEnabled val="1"/>
        </dgm:presLayoutVars>
      </dgm:prSet>
      <dgm:spPr/>
    </dgm:pt>
    <dgm:pt modelId="{A0440570-DB0B-4447-9C78-6641294D7A94}" type="pres">
      <dgm:prSet presAssocID="{1DF404CC-9B1D-4EC1-B961-156BC0A3077C}" presName="spacer" presStyleCnt="0"/>
      <dgm:spPr/>
    </dgm:pt>
    <dgm:pt modelId="{50FB1E7F-8605-2341-956D-6446BF8F47A1}" type="pres">
      <dgm:prSet presAssocID="{D5837FBC-4AE2-4789-8B0A-B99C822F588D}" presName="parentText" presStyleLbl="node1" presStyleIdx="3" presStyleCnt="4">
        <dgm:presLayoutVars>
          <dgm:chMax val="0"/>
          <dgm:bulletEnabled val="1"/>
        </dgm:presLayoutVars>
      </dgm:prSet>
      <dgm:spPr/>
    </dgm:pt>
  </dgm:ptLst>
  <dgm:cxnLst>
    <dgm:cxn modelId="{02B4B716-D71E-2348-914C-CE5EC03293D0}" type="presOf" srcId="{A943E530-8485-457F-8057-DA7CC19F70E2}" destId="{387C6302-FD0B-9746-BFFA-8FEE52389D7F}" srcOrd="0" destOrd="0" presId="urn:microsoft.com/office/officeart/2005/8/layout/vList2"/>
    <dgm:cxn modelId="{69859E20-BDDC-46F1-810F-F65AD7591CEF}" srcId="{85C065FE-03AE-4861-B63B-77DE17671B88}" destId="{7493A6CD-99BE-435F-96C0-AC2334733966}" srcOrd="0" destOrd="0" parTransId="{A33A3678-8115-4B5B-99A3-34797C10EAB8}" sibTransId="{09448F1A-C046-4431-9A13-A68B8AC436B1}"/>
    <dgm:cxn modelId="{F83D6926-270E-774A-B6F6-254FF8FED5D5}" type="presOf" srcId="{7493A6CD-99BE-435F-96C0-AC2334733966}" destId="{94D3C789-B42F-244F-AFB1-0143B580460C}" srcOrd="0" destOrd="0" presId="urn:microsoft.com/office/officeart/2005/8/layout/vList2"/>
    <dgm:cxn modelId="{C949352B-013D-B54B-8BFA-B3EE585E3C43}" type="presOf" srcId="{4A425452-28F5-45BD-AA3F-EC435E3E085A}" destId="{ECD14CD3-339E-D842-96FF-DC615CF7C888}" srcOrd="0" destOrd="0" presId="urn:microsoft.com/office/officeart/2005/8/layout/vList2"/>
    <dgm:cxn modelId="{F6390134-A62C-AE49-B884-B34FF2E56AE5}" type="presOf" srcId="{85C065FE-03AE-4861-B63B-77DE17671B88}" destId="{E418C57D-DCFF-6A40-8A69-D4595B5A238E}" srcOrd="0" destOrd="0" presId="urn:microsoft.com/office/officeart/2005/8/layout/vList2"/>
    <dgm:cxn modelId="{3634856D-9A83-CF46-8739-AABDD521AF2A}" type="presOf" srcId="{D5837FBC-4AE2-4789-8B0A-B99C822F588D}" destId="{50FB1E7F-8605-2341-956D-6446BF8F47A1}" srcOrd="0" destOrd="0" presId="urn:microsoft.com/office/officeart/2005/8/layout/vList2"/>
    <dgm:cxn modelId="{981E5351-7F5B-4998-AA3E-6068DD81C8B5}" srcId="{C9B1490A-A3CD-4A32-B215-A8CA56D8AA47}" destId="{E5E878F5-870E-4B6B-8133-996E9C5B3E70}" srcOrd="2" destOrd="0" parTransId="{4B9130EC-ACEF-4E72-BC9C-D66A3F319FCE}" sibTransId="{1DF404CC-9B1D-4EC1-B961-156BC0A3077C}"/>
    <dgm:cxn modelId="{D1C24472-C73B-7448-A99D-BB07807E96DB}" type="presOf" srcId="{E5E878F5-870E-4B6B-8133-996E9C5B3E70}" destId="{1FF06D47-613A-CB46-B502-93607932C08B}" srcOrd="0" destOrd="0" presId="urn:microsoft.com/office/officeart/2005/8/layout/vList2"/>
    <dgm:cxn modelId="{C1697C88-B73A-48CB-9586-E6BDA5F7F54A}" srcId="{A943E530-8485-457F-8057-DA7CC19F70E2}" destId="{4A425452-28F5-45BD-AA3F-EC435E3E085A}" srcOrd="0" destOrd="0" parTransId="{AAFB4F3E-D5EE-4B69-AA14-084F225BB52D}" sibTransId="{C7FC5647-F5FD-447D-ADB4-FED72EEEC361}"/>
    <dgm:cxn modelId="{A91C57C8-2180-194F-AF97-A2523E437275}" type="presOf" srcId="{C9B1490A-A3CD-4A32-B215-A8CA56D8AA47}" destId="{52C1B120-7011-9C47-A22B-FCD2DC5060D3}" srcOrd="0" destOrd="0" presId="urn:microsoft.com/office/officeart/2005/8/layout/vList2"/>
    <dgm:cxn modelId="{06E760D3-34F2-4ECB-A077-74CED361AD79}" srcId="{C9B1490A-A3CD-4A32-B215-A8CA56D8AA47}" destId="{85C065FE-03AE-4861-B63B-77DE17671B88}" srcOrd="0" destOrd="0" parTransId="{D866D615-2796-4FDE-A83F-06D746639F7C}" sibTransId="{FB9EB8AA-4013-4149-AFED-0551D6523CFC}"/>
    <dgm:cxn modelId="{8F85C4D6-0D50-4495-B9B9-2D74A8EF91F7}" srcId="{C9B1490A-A3CD-4A32-B215-A8CA56D8AA47}" destId="{A943E530-8485-457F-8057-DA7CC19F70E2}" srcOrd="1" destOrd="0" parTransId="{8FD4DAEE-3CEE-4B59-8540-0D4F2314C222}" sibTransId="{5DCD024B-300E-4689-869E-B14CF144C348}"/>
    <dgm:cxn modelId="{27ED65DB-F58F-2A43-889A-F9E4E7670F67}" type="presOf" srcId="{C25A6CDA-E747-4B6F-95E6-50487A586C3B}" destId="{94D3C789-B42F-244F-AFB1-0143B580460C}" srcOrd="0" destOrd="1" presId="urn:microsoft.com/office/officeart/2005/8/layout/vList2"/>
    <dgm:cxn modelId="{EE56E9E5-C486-49DD-BE46-4E2C94969922}" srcId="{85C065FE-03AE-4861-B63B-77DE17671B88}" destId="{C25A6CDA-E747-4B6F-95E6-50487A586C3B}" srcOrd="1" destOrd="0" parTransId="{9C966F05-7EA8-40F4-9642-76B532500995}" sibTransId="{E71AE6EA-5EED-4B2E-842F-4E4D713F6959}"/>
    <dgm:cxn modelId="{04883FF4-70C1-49A2-801F-1A1611C6F36E}" srcId="{C9B1490A-A3CD-4A32-B215-A8CA56D8AA47}" destId="{D5837FBC-4AE2-4789-8B0A-B99C822F588D}" srcOrd="3" destOrd="0" parTransId="{C948A4CA-D116-4E87-B3B9-A02C4E89FBB1}" sibTransId="{067492CE-19F0-4B5F-95A0-E48573B6CAAC}"/>
    <dgm:cxn modelId="{F0B1BA4D-FB68-EF4F-87F2-562303A281AE}" type="presParOf" srcId="{52C1B120-7011-9C47-A22B-FCD2DC5060D3}" destId="{E418C57D-DCFF-6A40-8A69-D4595B5A238E}" srcOrd="0" destOrd="0" presId="urn:microsoft.com/office/officeart/2005/8/layout/vList2"/>
    <dgm:cxn modelId="{F1EBE524-8458-AC49-96C4-3B3156A9AAD9}" type="presParOf" srcId="{52C1B120-7011-9C47-A22B-FCD2DC5060D3}" destId="{94D3C789-B42F-244F-AFB1-0143B580460C}" srcOrd="1" destOrd="0" presId="urn:microsoft.com/office/officeart/2005/8/layout/vList2"/>
    <dgm:cxn modelId="{C2B488F2-1C3F-7240-96CE-58D71E3D92E6}" type="presParOf" srcId="{52C1B120-7011-9C47-A22B-FCD2DC5060D3}" destId="{387C6302-FD0B-9746-BFFA-8FEE52389D7F}" srcOrd="2" destOrd="0" presId="urn:microsoft.com/office/officeart/2005/8/layout/vList2"/>
    <dgm:cxn modelId="{B54D0994-11FE-AE48-B8BF-7309B788D4C8}" type="presParOf" srcId="{52C1B120-7011-9C47-A22B-FCD2DC5060D3}" destId="{ECD14CD3-339E-D842-96FF-DC615CF7C888}" srcOrd="3" destOrd="0" presId="urn:microsoft.com/office/officeart/2005/8/layout/vList2"/>
    <dgm:cxn modelId="{4E8F04C0-F071-EC48-95FA-636478111613}" type="presParOf" srcId="{52C1B120-7011-9C47-A22B-FCD2DC5060D3}" destId="{1FF06D47-613A-CB46-B502-93607932C08B}" srcOrd="4" destOrd="0" presId="urn:microsoft.com/office/officeart/2005/8/layout/vList2"/>
    <dgm:cxn modelId="{99889E7C-E615-2240-8F49-1ED409D7BBEA}" type="presParOf" srcId="{52C1B120-7011-9C47-A22B-FCD2DC5060D3}" destId="{A0440570-DB0B-4447-9C78-6641294D7A94}" srcOrd="5" destOrd="0" presId="urn:microsoft.com/office/officeart/2005/8/layout/vList2"/>
    <dgm:cxn modelId="{7C6737FE-EE6A-714B-A867-0EC3C97EB12F}" type="presParOf" srcId="{52C1B120-7011-9C47-A22B-FCD2DC5060D3}" destId="{50FB1E7F-8605-2341-956D-6446BF8F47A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41E343-27E5-4E67-9F10-CCDDC9538491}" type="doc">
      <dgm:prSet loTypeId="urn:microsoft.com/office/officeart/2005/8/layout/cycle4" loCatId="relationship" qsTypeId="urn:microsoft.com/office/officeart/2005/8/quickstyle/simple1" qsCatId="simple" csTypeId="urn:microsoft.com/office/officeart/2005/8/colors/accent1_2" csCatId="accent1" phldr="1"/>
      <dgm:spPr/>
      <dgm:t>
        <a:bodyPr/>
        <a:lstStyle/>
        <a:p>
          <a:endParaRPr lang="en-US"/>
        </a:p>
      </dgm:t>
    </dgm:pt>
    <dgm:pt modelId="{A0FDAD39-BD4D-49A8-A021-257E8F7BF285}">
      <dgm:prSet phldrT="[Text]" custT="1"/>
      <dgm:spPr/>
      <dgm:t>
        <a:bodyPr/>
        <a:lstStyle/>
        <a:p>
          <a:r>
            <a:rPr lang="en-US" sz="2400" dirty="0">
              <a:solidFill>
                <a:schemeClr val="tx1"/>
              </a:solidFill>
            </a:rPr>
            <a:t>Plan</a:t>
          </a:r>
        </a:p>
      </dgm:t>
    </dgm:pt>
    <dgm:pt modelId="{1323A466-ED79-4C12-A45D-2FCD1D191EC2}" type="parTrans" cxnId="{C816D301-17BA-43D6-99AA-BBE152A93EA7}">
      <dgm:prSet/>
      <dgm:spPr/>
      <dgm:t>
        <a:bodyPr/>
        <a:lstStyle/>
        <a:p>
          <a:endParaRPr lang="en-US"/>
        </a:p>
      </dgm:t>
    </dgm:pt>
    <dgm:pt modelId="{992C2C3D-D4B9-45E3-915F-1D1D232ADF1F}" type="sibTrans" cxnId="{C816D301-17BA-43D6-99AA-BBE152A93EA7}">
      <dgm:prSet/>
      <dgm:spPr/>
      <dgm:t>
        <a:bodyPr/>
        <a:lstStyle/>
        <a:p>
          <a:endParaRPr lang="en-US"/>
        </a:p>
      </dgm:t>
    </dgm:pt>
    <dgm:pt modelId="{C5844DD2-68F0-459D-AC4E-687AB6FBF877}">
      <dgm:prSet phldrT="[Text]" custT="1"/>
      <dgm:spPr/>
      <dgm:t>
        <a:bodyPr/>
        <a:lstStyle/>
        <a:p>
          <a:pPr>
            <a:buFont typeface="Arial" panose="020B0604020202020204" pitchFamily="34" charset="0"/>
            <a:buNone/>
          </a:pPr>
          <a:endParaRPr lang="en-US" sz="1400" dirty="0">
            <a:latin typeface="Times New Roman" panose="02020603050405020304" pitchFamily="18" charset="0"/>
            <a:cs typeface="Times New Roman" panose="02020603050405020304" pitchFamily="18" charset="0"/>
          </a:endParaRPr>
        </a:p>
      </dgm:t>
    </dgm:pt>
    <dgm:pt modelId="{73D33F0E-3447-4F11-AF22-0CEC18D01D5A}" type="parTrans" cxnId="{F16B065F-A4EE-4891-9FA5-DED5294E8C99}">
      <dgm:prSet/>
      <dgm:spPr/>
      <dgm:t>
        <a:bodyPr/>
        <a:lstStyle/>
        <a:p>
          <a:endParaRPr lang="en-US"/>
        </a:p>
      </dgm:t>
    </dgm:pt>
    <dgm:pt modelId="{7DC0ED0A-87E0-41CC-A9EA-0FA440C3ADEE}" type="sibTrans" cxnId="{F16B065F-A4EE-4891-9FA5-DED5294E8C99}">
      <dgm:prSet/>
      <dgm:spPr/>
      <dgm:t>
        <a:bodyPr/>
        <a:lstStyle/>
        <a:p>
          <a:endParaRPr lang="en-US"/>
        </a:p>
      </dgm:t>
    </dgm:pt>
    <dgm:pt modelId="{8989CA75-C2F0-4502-89E9-DCD7BA8A8244}">
      <dgm:prSet phldrT="[Text]" custT="1"/>
      <dgm:spPr/>
      <dgm:t>
        <a:bodyPr/>
        <a:lstStyle/>
        <a:p>
          <a:r>
            <a:rPr lang="en-US" sz="2400" dirty="0">
              <a:solidFill>
                <a:schemeClr val="tx1"/>
              </a:solidFill>
            </a:rPr>
            <a:t>Do</a:t>
          </a:r>
        </a:p>
      </dgm:t>
    </dgm:pt>
    <dgm:pt modelId="{D5CDA0B0-99F0-4A7D-BEFA-278D008E29D1}" type="parTrans" cxnId="{B79763D2-74D8-421B-A52D-609D035B046F}">
      <dgm:prSet/>
      <dgm:spPr/>
      <dgm:t>
        <a:bodyPr/>
        <a:lstStyle/>
        <a:p>
          <a:endParaRPr lang="en-US"/>
        </a:p>
      </dgm:t>
    </dgm:pt>
    <dgm:pt modelId="{7C6FF6F9-202B-4E60-9250-A0D0C6C663E7}" type="sibTrans" cxnId="{B79763D2-74D8-421B-A52D-609D035B046F}">
      <dgm:prSet/>
      <dgm:spPr/>
      <dgm:t>
        <a:bodyPr/>
        <a:lstStyle/>
        <a:p>
          <a:endParaRPr lang="en-US"/>
        </a:p>
      </dgm:t>
    </dgm:pt>
    <dgm:pt modelId="{DC42ACCF-1C2F-4E02-B86A-F63B972FA010}">
      <dgm:prSet phldrT="[Text]" custT="1"/>
      <dgm:spPr/>
      <dgm:t>
        <a:bodyPr/>
        <a:lstStyle/>
        <a:p>
          <a:r>
            <a:rPr lang="en-US" sz="2400" dirty="0">
              <a:solidFill>
                <a:schemeClr val="tx1"/>
              </a:solidFill>
            </a:rPr>
            <a:t>Study</a:t>
          </a:r>
        </a:p>
      </dgm:t>
    </dgm:pt>
    <dgm:pt modelId="{EA4260CF-5CA4-4232-84C1-75036DA44DDF}" type="parTrans" cxnId="{CA0A2E45-3A0A-4ED1-B80B-B7443A0A50B8}">
      <dgm:prSet/>
      <dgm:spPr/>
      <dgm:t>
        <a:bodyPr/>
        <a:lstStyle/>
        <a:p>
          <a:endParaRPr lang="en-US"/>
        </a:p>
      </dgm:t>
    </dgm:pt>
    <dgm:pt modelId="{5D9B186A-375C-4923-845B-8238718EA557}" type="sibTrans" cxnId="{CA0A2E45-3A0A-4ED1-B80B-B7443A0A50B8}">
      <dgm:prSet/>
      <dgm:spPr/>
      <dgm:t>
        <a:bodyPr/>
        <a:lstStyle/>
        <a:p>
          <a:endParaRPr lang="en-US"/>
        </a:p>
      </dgm:t>
    </dgm:pt>
    <dgm:pt modelId="{3598ABF2-B3D7-4EF5-8D03-697F36B4F112}">
      <dgm:prSet phldrT="[Text]" custT="1"/>
      <dgm:spPr/>
      <dgm:t>
        <a:bodyPr/>
        <a:lstStyle/>
        <a:p>
          <a:pPr algn="l" rtl="0">
            <a:buFont typeface="Arial" panose="020B0604020202020204" pitchFamily="34" charset="0"/>
            <a:buChar char="•"/>
          </a:pPr>
          <a:r>
            <a:rPr lang="en-US" sz="1400" dirty="0">
              <a:latin typeface="Times New Roman"/>
              <a:cs typeface="Times New Roman"/>
            </a:rPr>
            <a:t>Region 1 data coordinator to review oral health screening performance measure on a quarterly basis.</a:t>
          </a:r>
        </a:p>
      </dgm:t>
    </dgm:pt>
    <dgm:pt modelId="{B691D68A-25E4-4083-8BCD-E5D7368D3EAC}" type="parTrans" cxnId="{E2724030-08E6-4AE2-A7EB-8075070945BC}">
      <dgm:prSet/>
      <dgm:spPr/>
      <dgm:t>
        <a:bodyPr/>
        <a:lstStyle/>
        <a:p>
          <a:endParaRPr lang="en-US"/>
        </a:p>
      </dgm:t>
    </dgm:pt>
    <dgm:pt modelId="{E25D896D-2C25-42AE-9C08-A1BD4BC33A8C}" type="sibTrans" cxnId="{E2724030-08E6-4AE2-A7EB-8075070945BC}">
      <dgm:prSet/>
      <dgm:spPr/>
      <dgm:t>
        <a:bodyPr/>
        <a:lstStyle/>
        <a:p>
          <a:endParaRPr lang="en-US"/>
        </a:p>
      </dgm:t>
    </dgm:pt>
    <dgm:pt modelId="{31DB7E67-7D49-4AF8-AA9F-ED5BDCC74A7E}">
      <dgm:prSet phldrT="[Text]" custT="1"/>
      <dgm:spPr/>
      <dgm:t>
        <a:bodyPr/>
        <a:lstStyle/>
        <a:p>
          <a:r>
            <a:rPr lang="en-US" sz="2400" dirty="0">
              <a:solidFill>
                <a:schemeClr val="tx1"/>
              </a:solidFill>
            </a:rPr>
            <a:t>Act</a:t>
          </a:r>
        </a:p>
      </dgm:t>
    </dgm:pt>
    <dgm:pt modelId="{889CBE57-C274-4434-8555-4E591AE8A039}" type="parTrans" cxnId="{58BD89E4-A20B-4524-AFF1-B19C07FD620E}">
      <dgm:prSet/>
      <dgm:spPr/>
      <dgm:t>
        <a:bodyPr/>
        <a:lstStyle/>
        <a:p>
          <a:endParaRPr lang="en-US"/>
        </a:p>
      </dgm:t>
    </dgm:pt>
    <dgm:pt modelId="{4AA383B3-DCFD-4F20-B7BA-BCE2315D25F4}" type="sibTrans" cxnId="{58BD89E4-A20B-4524-AFF1-B19C07FD620E}">
      <dgm:prSet/>
      <dgm:spPr/>
      <dgm:t>
        <a:bodyPr/>
        <a:lstStyle/>
        <a:p>
          <a:endParaRPr lang="en-US"/>
        </a:p>
      </dgm:t>
    </dgm:pt>
    <dgm:pt modelId="{1AA83E4A-DB4C-40F2-A773-1FF9A88F4FC8}">
      <dgm:prSet phldrT="[Text]" custT="1"/>
      <dgm:spPr/>
      <dgm:t>
        <a:bodyPr/>
        <a:lstStyle/>
        <a:p>
          <a:pPr rtl="0"/>
          <a:r>
            <a:rPr lang="en-US" sz="1400" dirty="0">
              <a:latin typeface="Times New Roman"/>
              <a:cs typeface="Times New Roman"/>
            </a:rPr>
            <a:t>Based on quarterly results,  QM committee will decide if further action is indicated.</a:t>
          </a:r>
        </a:p>
      </dgm:t>
    </dgm:pt>
    <dgm:pt modelId="{2CACC7B8-BE68-4BD8-85FB-E578CDC986DE}" type="parTrans" cxnId="{7CE88C12-1F6E-4395-A5E7-533EAC6F8030}">
      <dgm:prSet/>
      <dgm:spPr/>
      <dgm:t>
        <a:bodyPr/>
        <a:lstStyle/>
        <a:p>
          <a:endParaRPr lang="en-US"/>
        </a:p>
      </dgm:t>
    </dgm:pt>
    <dgm:pt modelId="{71AD3501-73A0-4FF7-AB0A-DEEC31CAC3B0}" type="sibTrans" cxnId="{7CE88C12-1F6E-4395-A5E7-533EAC6F8030}">
      <dgm:prSet/>
      <dgm:spPr/>
      <dgm:t>
        <a:bodyPr/>
        <a:lstStyle/>
        <a:p>
          <a:endParaRPr lang="en-US"/>
        </a:p>
      </dgm:t>
    </dgm:pt>
    <dgm:pt modelId="{5A19AE66-D1EB-47FB-916C-FC3BE08C813D}">
      <dgm:prSet phldrT="[Text]" custT="1"/>
      <dgm:spPr/>
      <dgm:t>
        <a:bodyPr/>
        <a:lstStyle/>
        <a:p>
          <a:pPr>
            <a:buFont typeface="Arial" panose="020B0604020202020204" pitchFamily="34" charset="0"/>
            <a:buChar char="•"/>
          </a:pPr>
          <a:endParaRPr lang="en-US" sz="1400" dirty="0"/>
        </a:p>
      </dgm:t>
    </dgm:pt>
    <dgm:pt modelId="{5F8ABE8E-E4E6-4AE7-8256-FC1333730A36}" type="parTrans" cxnId="{0E02A4A3-2921-4092-BE04-C4DFE9CA4178}">
      <dgm:prSet/>
      <dgm:spPr/>
      <dgm:t>
        <a:bodyPr/>
        <a:lstStyle/>
        <a:p>
          <a:endParaRPr lang="en-US"/>
        </a:p>
      </dgm:t>
    </dgm:pt>
    <dgm:pt modelId="{B0174FB6-E601-4AF8-9EA6-B8191A99FE0A}" type="sibTrans" cxnId="{0E02A4A3-2921-4092-BE04-C4DFE9CA4178}">
      <dgm:prSet/>
      <dgm:spPr/>
      <dgm:t>
        <a:bodyPr/>
        <a:lstStyle/>
        <a:p>
          <a:endParaRPr lang="en-US"/>
        </a:p>
      </dgm:t>
    </dgm:pt>
    <dgm:pt modelId="{BA30422F-E74C-4760-8372-A6DE1405540B}">
      <dgm:prSet phldrT="[Text]" custT="1"/>
      <dgm:spPr/>
      <dgm:t>
        <a:bodyPr/>
        <a:lstStyle/>
        <a:p>
          <a:pPr algn="l"/>
          <a:endParaRPr lang="en-US" sz="1400" dirty="0">
            <a:latin typeface="Times New Roman" panose="02020603050405020304" pitchFamily="18" charset="0"/>
            <a:cs typeface="Times New Roman" panose="02020603050405020304" pitchFamily="18" charset="0"/>
          </a:endParaRPr>
        </a:p>
      </dgm:t>
    </dgm:pt>
    <dgm:pt modelId="{57395584-63BE-4EDC-B52E-77597C8C2B52}" type="parTrans" cxnId="{A1E57DFD-DB04-4673-9AF7-30DAF1C76914}">
      <dgm:prSet/>
      <dgm:spPr/>
      <dgm:t>
        <a:bodyPr/>
        <a:lstStyle/>
        <a:p>
          <a:endParaRPr lang="en-US"/>
        </a:p>
      </dgm:t>
    </dgm:pt>
    <dgm:pt modelId="{E07F98E7-3327-4A5C-9239-C1EF29969C1B}" type="sibTrans" cxnId="{A1E57DFD-DB04-4673-9AF7-30DAF1C76914}">
      <dgm:prSet/>
      <dgm:spPr/>
      <dgm:t>
        <a:bodyPr/>
        <a:lstStyle/>
        <a:p>
          <a:endParaRPr lang="en-US"/>
        </a:p>
      </dgm:t>
    </dgm:pt>
    <dgm:pt modelId="{D3D6245F-B0A2-412E-9129-12505E16A7CF}">
      <dgm:prSet phldrT="[Text]" custT="1"/>
      <dgm:spPr/>
      <dgm:t>
        <a:bodyPr/>
        <a:lstStyle/>
        <a:p>
          <a:endParaRPr lang="en-US" sz="1400" dirty="0"/>
        </a:p>
      </dgm:t>
    </dgm:pt>
    <dgm:pt modelId="{C16B4373-EC58-4183-9698-F8DBEEA07EAF}" type="parTrans" cxnId="{91A00A1C-972C-4853-91A7-75A513C7709C}">
      <dgm:prSet/>
      <dgm:spPr/>
      <dgm:t>
        <a:bodyPr/>
        <a:lstStyle/>
        <a:p>
          <a:endParaRPr lang="en-US"/>
        </a:p>
      </dgm:t>
    </dgm:pt>
    <dgm:pt modelId="{17158E9D-94DD-4956-AD23-E2E5B5AEF285}" type="sibTrans" cxnId="{91A00A1C-972C-4853-91A7-75A513C7709C}">
      <dgm:prSet/>
      <dgm:spPr/>
      <dgm:t>
        <a:bodyPr/>
        <a:lstStyle/>
        <a:p>
          <a:endParaRPr lang="en-US"/>
        </a:p>
      </dgm:t>
    </dgm:pt>
    <dgm:pt modelId="{02E33617-0645-124E-8262-04BD07C17C29}">
      <dgm:prSet phldrT="[Text]" custT="1"/>
      <dgm:spPr/>
      <dgm:t>
        <a:bodyPr/>
        <a:lstStyle/>
        <a:p>
          <a:endParaRPr lang="en-US" sz="1400" dirty="0">
            <a:solidFill>
              <a:schemeClr val="tx1"/>
            </a:solidFill>
            <a:latin typeface="Times New Roman" panose="02020603050405020304" pitchFamily="18" charset="0"/>
            <a:cs typeface="Times New Roman" panose="02020603050405020304" pitchFamily="18" charset="0"/>
          </a:endParaRPr>
        </a:p>
      </dgm:t>
    </dgm:pt>
    <dgm:pt modelId="{E308A339-A003-EB40-8FBE-5119B5B70B40}" type="parTrans" cxnId="{E1F0A590-BA90-634A-AC2C-41A36B79E51B}">
      <dgm:prSet/>
      <dgm:spPr/>
      <dgm:t>
        <a:bodyPr/>
        <a:lstStyle/>
        <a:p>
          <a:endParaRPr lang="en-US"/>
        </a:p>
      </dgm:t>
    </dgm:pt>
    <dgm:pt modelId="{F1CF498A-A2CE-3E42-A9FB-D876E27F5E4B}" type="sibTrans" cxnId="{E1F0A590-BA90-634A-AC2C-41A36B79E51B}">
      <dgm:prSet/>
      <dgm:spPr/>
      <dgm:t>
        <a:bodyPr/>
        <a:lstStyle/>
        <a:p>
          <a:endParaRPr lang="en-US"/>
        </a:p>
      </dgm:t>
    </dgm:pt>
    <dgm:pt modelId="{75A65D3E-806E-4786-A715-6A3E53831828}">
      <dgm:prSet phldrT="[Text]" custT="1"/>
      <dgm:spPr/>
      <dgm:t>
        <a:bodyPr/>
        <a:lstStyle/>
        <a:p>
          <a:r>
            <a:rPr lang="en-US" sz="1400" dirty="0">
              <a:solidFill>
                <a:schemeClr val="tx1"/>
              </a:solidFill>
              <a:latin typeface="Times New Roman" panose="02020603050405020304" pitchFamily="18" charset="0"/>
              <a:cs typeface="Times New Roman" panose="02020603050405020304" pitchFamily="18" charset="0"/>
            </a:rPr>
            <a:t>Review organizations workflow process for oral health screening.</a:t>
          </a:r>
        </a:p>
      </dgm:t>
    </dgm:pt>
    <dgm:pt modelId="{E2E33C09-CC14-4026-9690-6747CC32E64A}" type="parTrans" cxnId="{F6747C4C-7C2A-49FB-AF5B-DD57022793B0}">
      <dgm:prSet/>
      <dgm:spPr/>
      <dgm:t>
        <a:bodyPr/>
        <a:lstStyle/>
        <a:p>
          <a:endParaRPr lang="en-US"/>
        </a:p>
      </dgm:t>
    </dgm:pt>
    <dgm:pt modelId="{E50CD1D5-DF9D-478E-87C3-F7AB6412D0E0}" type="sibTrans" cxnId="{F6747C4C-7C2A-49FB-AF5B-DD57022793B0}">
      <dgm:prSet/>
      <dgm:spPr/>
      <dgm:t>
        <a:bodyPr/>
        <a:lstStyle/>
        <a:p>
          <a:endParaRPr lang="en-US"/>
        </a:p>
      </dgm:t>
    </dgm:pt>
    <dgm:pt modelId="{DBFA7066-4CAF-4262-8EB2-62AD6382F376}">
      <dgm:prSet phldrT="[Text]" custT="1"/>
      <dgm:spPr/>
      <dgm:t>
        <a:bodyPr/>
        <a:lstStyle/>
        <a:p>
          <a:pPr>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Identify lowest rating HAB Performance measures.</a:t>
          </a:r>
        </a:p>
      </dgm:t>
    </dgm:pt>
    <dgm:pt modelId="{4E92FEB5-CF02-441F-8909-D6E78332DC0E}" type="parTrans" cxnId="{DD699F35-1EA3-4C6B-A6E4-A76F4CC22B99}">
      <dgm:prSet/>
      <dgm:spPr/>
      <dgm:t>
        <a:bodyPr/>
        <a:lstStyle/>
        <a:p>
          <a:endParaRPr lang="en-US"/>
        </a:p>
      </dgm:t>
    </dgm:pt>
    <dgm:pt modelId="{212DF2CE-5F69-4A19-B80D-A4FA1391D81A}" type="sibTrans" cxnId="{DD699F35-1EA3-4C6B-A6E4-A76F4CC22B99}">
      <dgm:prSet/>
      <dgm:spPr/>
      <dgm:t>
        <a:bodyPr/>
        <a:lstStyle/>
        <a:p>
          <a:endParaRPr lang="en-US"/>
        </a:p>
      </dgm:t>
    </dgm:pt>
    <dgm:pt modelId="{B9E7E4D5-3160-424D-B412-16C5B3181C5B}">
      <dgm:prSet custT="1"/>
      <dgm:spPr/>
      <dgm:t>
        <a:bodyPr/>
        <a:lstStyle/>
        <a:p>
          <a:pPr rtl="0">
            <a:buFont typeface="Arial" panose="020B0604020202020204" pitchFamily="34" charset="0"/>
            <a:buChar char="•"/>
          </a:pPr>
          <a:r>
            <a:rPr lang="en-US" sz="1400" dirty="0">
              <a:latin typeface="Times New Roman"/>
              <a:cs typeface="Times New Roman"/>
            </a:rPr>
            <a:t>Oral health performance measure identified as consistently one of the lowest.</a:t>
          </a:r>
        </a:p>
      </dgm:t>
    </dgm:pt>
    <dgm:pt modelId="{1F82C9C8-4E7C-46D4-9EE5-25EC18EE41F7}" type="parTrans" cxnId="{271A63C0-FBC7-41CF-8DCD-971517DA0F23}">
      <dgm:prSet/>
      <dgm:spPr/>
      <dgm:t>
        <a:bodyPr/>
        <a:lstStyle/>
        <a:p>
          <a:endParaRPr lang="en-US"/>
        </a:p>
      </dgm:t>
    </dgm:pt>
    <dgm:pt modelId="{70C156C8-C4B5-4482-9338-5AA33999F598}" type="sibTrans" cxnId="{271A63C0-FBC7-41CF-8DCD-971517DA0F23}">
      <dgm:prSet/>
      <dgm:spPr/>
      <dgm:t>
        <a:bodyPr/>
        <a:lstStyle/>
        <a:p>
          <a:endParaRPr lang="en-US"/>
        </a:p>
      </dgm:t>
    </dgm:pt>
    <dgm:pt modelId="{864BE370-938F-4F62-B181-97C9237C6E25}">
      <dgm:prSet phldrT="[Text]" custT="1"/>
      <dgm:spPr/>
      <dgm:t>
        <a:bodyPr/>
        <a:lstStyle/>
        <a:p>
          <a:r>
            <a:rPr lang="en-US" sz="1400" dirty="0">
              <a:solidFill>
                <a:schemeClr val="tx1"/>
              </a:solidFill>
              <a:latin typeface="Times New Roman" panose="02020603050405020304" pitchFamily="18" charset="0"/>
              <a:cs typeface="Times New Roman" panose="02020603050405020304" pitchFamily="18" charset="0"/>
            </a:rPr>
            <a:t>Region 1 data coordinator to implement data entry expectations for oral health screenings going forward.</a:t>
          </a:r>
        </a:p>
      </dgm:t>
    </dgm:pt>
    <dgm:pt modelId="{81C7A783-CD8F-4D04-92D4-E7F3ABF6F78B}" type="parTrans" cxnId="{80C340E1-FDCF-433C-A9B8-5186056E0C91}">
      <dgm:prSet/>
      <dgm:spPr/>
      <dgm:t>
        <a:bodyPr/>
        <a:lstStyle/>
        <a:p>
          <a:endParaRPr lang="en-US"/>
        </a:p>
      </dgm:t>
    </dgm:pt>
    <dgm:pt modelId="{62379879-94F4-4CB9-A106-E25288E75DB1}" type="sibTrans" cxnId="{80C340E1-FDCF-433C-A9B8-5186056E0C91}">
      <dgm:prSet/>
      <dgm:spPr/>
      <dgm:t>
        <a:bodyPr/>
        <a:lstStyle/>
        <a:p>
          <a:endParaRPr lang="en-US"/>
        </a:p>
      </dgm:t>
    </dgm:pt>
    <dgm:pt modelId="{01DF22E0-B207-4BD4-9EA5-E2EE11F64F67}">
      <dgm:prSet phldrT="[Text]" custT="1"/>
      <dgm:spPr/>
      <dgm:t>
        <a:bodyPr/>
        <a:lstStyle/>
        <a:p>
          <a:r>
            <a:rPr lang="en-US" sz="1400" dirty="0">
              <a:latin typeface="Times New Roman" panose="02020603050405020304" pitchFamily="18" charset="0"/>
              <a:cs typeface="Times New Roman" panose="02020603050405020304" pitchFamily="18" charset="0"/>
            </a:rPr>
            <a:t>Goal is for oral health screening performance measure to be an overall increase of 10% or greater for each quarter or  &gt;90% as the target.</a:t>
          </a:r>
        </a:p>
      </dgm:t>
    </dgm:pt>
    <dgm:pt modelId="{0F6104F1-D281-490C-9443-507C2C38AA29}" type="parTrans" cxnId="{E8697F59-6286-4769-8776-5FE6D032EC46}">
      <dgm:prSet/>
      <dgm:spPr/>
      <dgm:t>
        <a:bodyPr/>
        <a:lstStyle/>
        <a:p>
          <a:endParaRPr lang="en-US"/>
        </a:p>
      </dgm:t>
    </dgm:pt>
    <dgm:pt modelId="{8126A6E6-BEFF-472C-BFCB-59064B89B570}" type="sibTrans" cxnId="{E8697F59-6286-4769-8776-5FE6D032EC46}">
      <dgm:prSet/>
      <dgm:spPr/>
      <dgm:t>
        <a:bodyPr/>
        <a:lstStyle/>
        <a:p>
          <a:endParaRPr lang="en-US"/>
        </a:p>
      </dgm:t>
    </dgm:pt>
    <dgm:pt modelId="{8ECC4CD8-86AB-490B-9BFE-DAC38C6D6ACD}">
      <dgm:prSet phldrT="[Text]" custT="1"/>
      <dgm:spPr/>
      <dgm:t>
        <a:bodyPr/>
        <a:lstStyle/>
        <a:p>
          <a:pPr algn="l">
            <a:buFont typeface="Arial" panose="020B0604020202020204" pitchFamily="34" charset="0"/>
            <a:buChar char="•"/>
          </a:pPr>
          <a:r>
            <a:rPr lang="en-US" sz="1400" dirty="0">
              <a:latin typeface="Times New Roman"/>
              <a:cs typeface="Times New Roman"/>
            </a:rPr>
            <a:t>Reg 1 QM committee will be updated monthly.</a:t>
          </a:r>
        </a:p>
      </dgm:t>
    </dgm:pt>
    <dgm:pt modelId="{1312D4FA-EDA4-4AA3-A78A-BCD975CA00C6}" type="sibTrans" cxnId="{938CFFF2-A47F-45F9-91B2-9832CF09A1AA}">
      <dgm:prSet/>
      <dgm:spPr/>
      <dgm:t>
        <a:bodyPr/>
        <a:lstStyle/>
        <a:p>
          <a:endParaRPr lang="en-US"/>
        </a:p>
      </dgm:t>
    </dgm:pt>
    <dgm:pt modelId="{4749D664-8BD3-4C0B-B838-76EE60E9DDC1}" type="parTrans" cxnId="{938CFFF2-A47F-45F9-91B2-9832CF09A1AA}">
      <dgm:prSet/>
      <dgm:spPr/>
      <dgm:t>
        <a:bodyPr/>
        <a:lstStyle/>
        <a:p>
          <a:endParaRPr lang="en-US"/>
        </a:p>
      </dgm:t>
    </dgm:pt>
    <dgm:pt modelId="{6B820C25-ED56-4A37-9FD3-42CC8906BD5C}">
      <dgm:prSet phldrT="[Text]" custT="1"/>
      <dgm:spPr/>
      <dgm:t>
        <a:bodyPr/>
        <a:lstStyle/>
        <a:p>
          <a:r>
            <a:rPr lang="en-US" sz="1400" dirty="0">
              <a:solidFill>
                <a:schemeClr val="tx1"/>
              </a:solidFill>
              <a:latin typeface="Times New Roman"/>
              <a:cs typeface="Times New Roman"/>
            </a:rPr>
            <a:t>Patients not meeting measure of </a:t>
          </a:r>
          <a:r>
            <a:rPr lang="en-US" sz="1400" dirty="0">
              <a:latin typeface="Times New Roman"/>
              <a:cs typeface="Times New Roman"/>
            </a:rPr>
            <a:t>PTADW11 with </a:t>
          </a:r>
          <a:r>
            <a:rPr lang="en-US" sz="1400" dirty="0">
              <a:solidFill>
                <a:schemeClr val="tx1"/>
              </a:solidFill>
              <a:latin typeface="Times New Roman"/>
              <a:cs typeface="Times New Roman"/>
            </a:rPr>
            <a:t>files to be reviewed and updated.</a:t>
          </a:r>
        </a:p>
      </dgm:t>
    </dgm:pt>
    <dgm:pt modelId="{B03B5BDA-1C74-4978-9201-177B225929B9}" type="parTrans" cxnId="{D4D5E5BD-F795-4B85-893D-43C272DE49B1}">
      <dgm:prSet/>
      <dgm:spPr/>
      <dgm:t>
        <a:bodyPr/>
        <a:lstStyle/>
        <a:p>
          <a:endParaRPr lang="en-US"/>
        </a:p>
      </dgm:t>
    </dgm:pt>
    <dgm:pt modelId="{77D0F21B-459B-4A29-BC71-1963C9CAADD0}" type="sibTrans" cxnId="{D4D5E5BD-F795-4B85-893D-43C272DE49B1}">
      <dgm:prSet/>
      <dgm:spPr/>
      <dgm:t>
        <a:bodyPr/>
        <a:lstStyle/>
        <a:p>
          <a:endParaRPr lang="en-US"/>
        </a:p>
      </dgm:t>
    </dgm:pt>
    <dgm:pt modelId="{68F6B9FA-19BB-424C-8870-DB1B631259CD}">
      <dgm:prSet phldrT="[Text]" custT="1"/>
      <dgm:spPr/>
      <dgm:t>
        <a:bodyPr/>
        <a:lstStyle/>
        <a:p>
          <a:pPr algn="l"/>
          <a:r>
            <a:rPr lang="en-US" sz="1400" dirty="0">
              <a:solidFill>
                <a:schemeClr val="tx1"/>
              </a:solidFill>
              <a:latin typeface="Times New Roman"/>
              <a:cs typeface="Times New Roman"/>
            </a:rPr>
            <a:t>Identify barriers to oral health screening.</a:t>
          </a:r>
          <a:endParaRPr lang="en-US" sz="1400" dirty="0">
            <a:latin typeface="Times New Roman"/>
            <a:cs typeface="Times New Roman"/>
          </a:endParaRPr>
        </a:p>
      </dgm:t>
    </dgm:pt>
    <dgm:pt modelId="{01B3F31E-96FF-406D-949F-FFD589F89B5D}" type="parTrans" cxnId="{B6E7C38E-C795-4B93-8128-927D35116F08}">
      <dgm:prSet/>
      <dgm:spPr/>
      <dgm:t>
        <a:bodyPr/>
        <a:lstStyle/>
        <a:p>
          <a:endParaRPr lang="en-US"/>
        </a:p>
      </dgm:t>
    </dgm:pt>
    <dgm:pt modelId="{D83F1419-AE6F-474D-A1B3-706215FC0FCB}" type="sibTrans" cxnId="{B6E7C38E-C795-4B93-8128-927D35116F08}">
      <dgm:prSet/>
      <dgm:spPr/>
      <dgm:t>
        <a:bodyPr/>
        <a:lstStyle/>
        <a:p>
          <a:endParaRPr lang="en-US"/>
        </a:p>
      </dgm:t>
    </dgm:pt>
    <dgm:pt modelId="{191F03E4-53C6-43A8-ABE0-A40962B9085C}">
      <dgm:prSet phldrT="[Text]" custT="1"/>
      <dgm:spPr/>
      <dgm:t>
        <a:bodyPr/>
        <a:lstStyle/>
        <a:p>
          <a:r>
            <a:rPr lang="en-US" sz="1400" dirty="0">
              <a:latin typeface="Times New Roman"/>
              <a:cs typeface="Times New Roman"/>
            </a:rPr>
            <a:t>Each location/clinic will address barriers and challenges that will best serve clients needs.</a:t>
          </a:r>
        </a:p>
      </dgm:t>
    </dgm:pt>
    <dgm:pt modelId="{845D31CB-EE5E-41A6-906A-E7C9777E9FB5}" type="parTrans" cxnId="{5025E6E3-B423-4240-A857-82A740578132}">
      <dgm:prSet/>
      <dgm:spPr/>
      <dgm:t>
        <a:bodyPr/>
        <a:lstStyle/>
        <a:p>
          <a:endParaRPr lang="en-US"/>
        </a:p>
      </dgm:t>
    </dgm:pt>
    <dgm:pt modelId="{712B399F-2326-4CEB-BACA-478A09E9D6E2}" type="sibTrans" cxnId="{5025E6E3-B423-4240-A857-82A740578132}">
      <dgm:prSet/>
      <dgm:spPr/>
      <dgm:t>
        <a:bodyPr/>
        <a:lstStyle/>
        <a:p>
          <a:endParaRPr lang="en-US"/>
        </a:p>
      </dgm:t>
    </dgm:pt>
    <dgm:pt modelId="{929F67AF-B50D-48B9-B19A-72F477BF9994}">
      <dgm:prSet phldrT="[Text]" phldr="0" custT="1"/>
      <dgm:spPr/>
      <dgm:t>
        <a:bodyPr/>
        <a:lstStyle/>
        <a:p>
          <a:pPr algn="l" rtl="0">
            <a:buFont typeface="Arial" panose="020B0604020202020204" pitchFamily="34" charset="0"/>
            <a:buNone/>
          </a:pPr>
          <a:endParaRPr lang="en-US" sz="1400" dirty="0">
            <a:latin typeface="Times New Roman"/>
            <a:cs typeface="Times New Roman"/>
          </a:endParaRPr>
        </a:p>
      </dgm:t>
    </dgm:pt>
    <dgm:pt modelId="{466D8120-70AF-455C-8377-EB2B83FA8FB4}" type="parTrans" cxnId="{B0031FD5-F7C7-49AE-8DD9-4EB62FF8AD50}">
      <dgm:prSet/>
      <dgm:spPr/>
      <dgm:t>
        <a:bodyPr/>
        <a:lstStyle/>
        <a:p>
          <a:endParaRPr lang="en-US"/>
        </a:p>
      </dgm:t>
    </dgm:pt>
    <dgm:pt modelId="{ECFD68AA-3A98-4E90-8998-C85E43E4C1EF}" type="sibTrans" cxnId="{B0031FD5-F7C7-49AE-8DD9-4EB62FF8AD50}">
      <dgm:prSet/>
      <dgm:spPr/>
      <dgm:t>
        <a:bodyPr/>
        <a:lstStyle/>
        <a:p>
          <a:endParaRPr lang="en-US"/>
        </a:p>
      </dgm:t>
    </dgm:pt>
    <dgm:pt modelId="{3A59F60F-C675-40F4-8ACF-608C0E4DDC2F}">
      <dgm:prSet phldr="0"/>
      <dgm:spPr/>
      <dgm:t>
        <a:bodyPr/>
        <a:lstStyle/>
        <a:p>
          <a:pPr algn="l" rtl="0"/>
          <a:endParaRPr lang="en-US" dirty="0">
            <a:latin typeface="Calibri Light" panose="020F0302020204030204"/>
          </a:endParaRPr>
        </a:p>
      </dgm:t>
    </dgm:pt>
    <dgm:pt modelId="{FE809583-A3B4-4B91-ABA8-88F99B3B51F1}" type="parTrans" cxnId="{049EBBC6-0F41-4B75-BEFA-7B70FFEBC1B6}">
      <dgm:prSet/>
      <dgm:spPr/>
    </dgm:pt>
    <dgm:pt modelId="{9DFFAD88-AFDB-4277-A89E-34A7B732577F}" type="sibTrans" cxnId="{049EBBC6-0F41-4B75-BEFA-7B70FFEBC1B6}">
      <dgm:prSet/>
      <dgm:spPr/>
    </dgm:pt>
    <dgm:pt modelId="{EA744728-FF0F-48C6-9556-DCF516C681B4}" type="pres">
      <dgm:prSet presAssocID="{7741E343-27E5-4E67-9F10-CCDDC9538491}" presName="cycleMatrixDiagram" presStyleCnt="0">
        <dgm:presLayoutVars>
          <dgm:chMax val="1"/>
          <dgm:dir/>
          <dgm:animLvl val="lvl"/>
          <dgm:resizeHandles val="exact"/>
        </dgm:presLayoutVars>
      </dgm:prSet>
      <dgm:spPr/>
    </dgm:pt>
    <dgm:pt modelId="{67435A5D-4E51-4CE8-A1DF-CC2E347E894A}" type="pres">
      <dgm:prSet presAssocID="{7741E343-27E5-4E67-9F10-CCDDC9538491}" presName="children" presStyleCnt="0"/>
      <dgm:spPr/>
    </dgm:pt>
    <dgm:pt modelId="{56D26690-8AD5-414D-8B2D-6922785DDD42}" type="pres">
      <dgm:prSet presAssocID="{7741E343-27E5-4E67-9F10-CCDDC9538491}" presName="child1group" presStyleCnt="0"/>
      <dgm:spPr/>
    </dgm:pt>
    <dgm:pt modelId="{0763CFAD-4463-4B89-9408-BCB31663070E}" type="pres">
      <dgm:prSet presAssocID="{7741E343-27E5-4E67-9F10-CCDDC9538491}" presName="child1" presStyleLbl="bgAcc1" presStyleIdx="0" presStyleCnt="4" custScaleX="168741" custScaleY="137121" custLinFactNeighborX="-67918" custLinFactNeighborY="26175"/>
      <dgm:spPr/>
    </dgm:pt>
    <dgm:pt modelId="{E6FDE561-CC25-4384-83A1-37D007C2E293}" type="pres">
      <dgm:prSet presAssocID="{7741E343-27E5-4E67-9F10-CCDDC9538491}" presName="child1Text" presStyleLbl="bgAcc1" presStyleIdx="0" presStyleCnt="4">
        <dgm:presLayoutVars>
          <dgm:bulletEnabled val="1"/>
        </dgm:presLayoutVars>
      </dgm:prSet>
      <dgm:spPr/>
    </dgm:pt>
    <dgm:pt modelId="{49610E5F-C25B-1148-AA08-20266C3487EC}" type="pres">
      <dgm:prSet presAssocID="{7741E343-27E5-4E67-9F10-CCDDC9538491}" presName="child2group" presStyleCnt="0"/>
      <dgm:spPr/>
    </dgm:pt>
    <dgm:pt modelId="{C458841F-D71A-3745-9EE7-5F62B66F417F}" type="pres">
      <dgm:prSet presAssocID="{7741E343-27E5-4E67-9F10-CCDDC9538491}" presName="child2" presStyleLbl="bgAcc1" presStyleIdx="1" presStyleCnt="4" custScaleX="168741" custScaleY="137076" custLinFactNeighborX="52983" custLinFactNeighborY="19330"/>
      <dgm:spPr/>
    </dgm:pt>
    <dgm:pt modelId="{EF9C3F17-0394-AD40-8BCB-285D1A000DB1}" type="pres">
      <dgm:prSet presAssocID="{7741E343-27E5-4E67-9F10-CCDDC9538491}" presName="child2Text" presStyleLbl="bgAcc1" presStyleIdx="1" presStyleCnt="4">
        <dgm:presLayoutVars>
          <dgm:bulletEnabled val="1"/>
        </dgm:presLayoutVars>
      </dgm:prSet>
      <dgm:spPr/>
    </dgm:pt>
    <dgm:pt modelId="{CDF12AF2-4251-4439-BC59-73FA0A902308}" type="pres">
      <dgm:prSet presAssocID="{7741E343-27E5-4E67-9F10-CCDDC9538491}" presName="child3group" presStyleCnt="0"/>
      <dgm:spPr/>
    </dgm:pt>
    <dgm:pt modelId="{1B7C3C68-A925-40FD-A3A0-ED1A8C3DBE34}" type="pres">
      <dgm:prSet presAssocID="{7741E343-27E5-4E67-9F10-CCDDC9538491}" presName="child3" presStyleLbl="bgAcc1" presStyleIdx="2" presStyleCnt="4" custScaleX="167209" custScaleY="163224" custLinFactNeighborX="57677" custLinFactNeighborY="-22332"/>
      <dgm:spPr/>
    </dgm:pt>
    <dgm:pt modelId="{B7189A69-693D-4DBC-BFBB-AB053693C906}" type="pres">
      <dgm:prSet presAssocID="{7741E343-27E5-4E67-9F10-CCDDC9538491}" presName="child3Text" presStyleLbl="bgAcc1" presStyleIdx="2" presStyleCnt="4">
        <dgm:presLayoutVars>
          <dgm:bulletEnabled val="1"/>
        </dgm:presLayoutVars>
      </dgm:prSet>
      <dgm:spPr/>
    </dgm:pt>
    <dgm:pt modelId="{9D68C129-C258-4BBE-991F-B811B1184821}" type="pres">
      <dgm:prSet presAssocID="{7741E343-27E5-4E67-9F10-CCDDC9538491}" presName="child4group" presStyleCnt="0"/>
      <dgm:spPr/>
    </dgm:pt>
    <dgm:pt modelId="{6439E530-75E6-4D4A-A529-1FBDF92B8392}" type="pres">
      <dgm:prSet presAssocID="{7741E343-27E5-4E67-9F10-CCDDC9538491}" presName="child4" presStyleLbl="bgAcc1" presStyleIdx="3" presStyleCnt="4" custScaleX="184340" custScaleY="161868" custLinFactNeighborX="-60972" custLinFactNeighborY="-40061"/>
      <dgm:spPr/>
    </dgm:pt>
    <dgm:pt modelId="{17452FEA-B7C2-4BCE-BA8C-575BB816E7F1}" type="pres">
      <dgm:prSet presAssocID="{7741E343-27E5-4E67-9F10-CCDDC9538491}" presName="child4Text" presStyleLbl="bgAcc1" presStyleIdx="3" presStyleCnt="4">
        <dgm:presLayoutVars>
          <dgm:bulletEnabled val="1"/>
        </dgm:presLayoutVars>
      </dgm:prSet>
      <dgm:spPr/>
    </dgm:pt>
    <dgm:pt modelId="{24492FC2-6148-47D0-9C37-B50A9708C24F}" type="pres">
      <dgm:prSet presAssocID="{7741E343-27E5-4E67-9F10-CCDDC9538491}" presName="childPlaceholder" presStyleCnt="0"/>
      <dgm:spPr/>
    </dgm:pt>
    <dgm:pt modelId="{67ED3768-1867-4BBF-9EA3-1123727BF0A1}" type="pres">
      <dgm:prSet presAssocID="{7741E343-27E5-4E67-9F10-CCDDC9538491}" presName="circle" presStyleCnt="0"/>
      <dgm:spPr/>
    </dgm:pt>
    <dgm:pt modelId="{C7AD68C3-5ECF-44E7-8962-A7AC3C53431F}" type="pres">
      <dgm:prSet presAssocID="{7741E343-27E5-4E67-9F10-CCDDC9538491}" presName="quadrant1" presStyleLbl="node1" presStyleIdx="0" presStyleCnt="4">
        <dgm:presLayoutVars>
          <dgm:chMax val="1"/>
          <dgm:bulletEnabled val="1"/>
        </dgm:presLayoutVars>
      </dgm:prSet>
      <dgm:spPr/>
    </dgm:pt>
    <dgm:pt modelId="{98E95B8C-DACD-4FDA-8BA5-32FEC0E0AFB6}" type="pres">
      <dgm:prSet presAssocID="{7741E343-27E5-4E67-9F10-CCDDC9538491}" presName="quadrant2" presStyleLbl="node1" presStyleIdx="1" presStyleCnt="4">
        <dgm:presLayoutVars>
          <dgm:chMax val="1"/>
          <dgm:bulletEnabled val="1"/>
        </dgm:presLayoutVars>
      </dgm:prSet>
      <dgm:spPr/>
    </dgm:pt>
    <dgm:pt modelId="{AA440D49-D784-4FC4-B367-CD66421B3289}" type="pres">
      <dgm:prSet presAssocID="{7741E343-27E5-4E67-9F10-CCDDC9538491}" presName="quadrant3" presStyleLbl="node1" presStyleIdx="2" presStyleCnt="4">
        <dgm:presLayoutVars>
          <dgm:chMax val="1"/>
          <dgm:bulletEnabled val="1"/>
        </dgm:presLayoutVars>
      </dgm:prSet>
      <dgm:spPr/>
    </dgm:pt>
    <dgm:pt modelId="{906229E6-570F-4FEE-933C-14967EE2C99A}" type="pres">
      <dgm:prSet presAssocID="{7741E343-27E5-4E67-9F10-CCDDC9538491}" presName="quadrant4" presStyleLbl="node1" presStyleIdx="3" presStyleCnt="4">
        <dgm:presLayoutVars>
          <dgm:chMax val="1"/>
          <dgm:bulletEnabled val="1"/>
        </dgm:presLayoutVars>
      </dgm:prSet>
      <dgm:spPr/>
    </dgm:pt>
    <dgm:pt modelId="{ED80B7A3-6174-4CFB-A144-2D7E3E936D49}" type="pres">
      <dgm:prSet presAssocID="{7741E343-27E5-4E67-9F10-CCDDC9538491}" presName="quadrantPlaceholder" presStyleCnt="0"/>
      <dgm:spPr/>
    </dgm:pt>
    <dgm:pt modelId="{5CC2F16D-37ED-4BEB-9538-21F4E993A83E}" type="pres">
      <dgm:prSet presAssocID="{7741E343-27E5-4E67-9F10-CCDDC9538491}" presName="center1" presStyleLbl="fgShp" presStyleIdx="0" presStyleCnt="2"/>
      <dgm:spPr/>
    </dgm:pt>
    <dgm:pt modelId="{A68CE790-BB13-430C-9F46-AE1E285F4067}" type="pres">
      <dgm:prSet presAssocID="{7741E343-27E5-4E67-9F10-CCDDC9538491}" presName="center2" presStyleLbl="fgShp" presStyleIdx="1" presStyleCnt="2"/>
      <dgm:spPr/>
    </dgm:pt>
  </dgm:ptLst>
  <dgm:cxnLst>
    <dgm:cxn modelId="{B7954500-6F9E-4B84-9F11-EB4E0C4DCE4D}" type="presOf" srcId="{BA30422F-E74C-4760-8372-A6DE1405540B}" destId="{1B7C3C68-A925-40FD-A3A0-ED1A8C3DBE34}" srcOrd="0" destOrd="4" presId="urn:microsoft.com/office/officeart/2005/8/layout/cycle4"/>
    <dgm:cxn modelId="{C816D301-17BA-43D6-99AA-BBE152A93EA7}" srcId="{7741E343-27E5-4E67-9F10-CCDDC9538491}" destId="{A0FDAD39-BD4D-49A8-A021-257E8F7BF285}" srcOrd="0" destOrd="0" parTransId="{1323A466-ED79-4C12-A45D-2FCD1D191EC2}" sibTransId="{992C2C3D-D4B9-45E3-915F-1D1D232ADF1F}"/>
    <dgm:cxn modelId="{D8A49B05-8C8A-45DF-B5C0-A0F846CE6099}" type="presOf" srcId="{75A65D3E-806E-4786-A715-6A3E53831828}" destId="{EF9C3F17-0394-AD40-8BCB-285D1A000DB1}" srcOrd="1" destOrd="1" presId="urn:microsoft.com/office/officeart/2005/8/layout/cycle4"/>
    <dgm:cxn modelId="{111EE109-98C8-4227-915B-33AE0683F97E}" type="presOf" srcId="{5A19AE66-D1EB-47FB-916C-FC3BE08C813D}" destId="{E6FDE561-CC25-4384-83A1-37D007C2E293}" srcOrd="1" destOrd="3" presId="urn:microsoft.com/office/officeart/2005/8/layout/cycle4"/>
    <dgm:cxn modelId="{686F6211-E6CA-44BF-BB6C-C3DEC3D383DD}" type="presOf" srcId="{A0FDAD39-BD4D-49A8-A021-257E8F7BF285}" destId="{C7AD68C3-5ECF-44E7-8962-A7AC3C53431F}" srcOrd="0" destOrd="0" presId="urn:microsoft.com/office/officeart/2005/8/layout/cycle4"/>
    <dgm:cxn modelId="{7CE88C12-1F6E-4395-A5E7-533EAC6F8030}" srcId="{31DB7E67-7D49-4AF8-AA9F-ED5BDCC74A7E}" destId="{1AA83E4A-DB4C-40F2-A773-1FF9A88F4FC8}" srcOrd="0" destOrd="0" parTransId="{2CACC7B8-BE68-4BD8-85FB-E578CDC986DE}" sibTransId="{71AD3501-73A0-4FF7-AB0A-DEEC31CAC3B0}"/>
    <dgm:cxn modelId="{2750AD13-9F82-4CFD-98AD-6205941C03C0}" type="presOf" srcId="{02E33617-0645-124E-8262-04BD07C17C29}" destId="{EF9C3F17-0394-AD40-8BCB-285D1A000DB1}" srcOrd="1" destOrd="0" presId="urn:microsoft.com/office/officeart/2005/8/layout/cycle4"/>
    <dgm:cxn modelId="{91A00A1C-972C-4853-91A7-75A513C7709C}" srcId="{31DB7E67-7D49-4AF8-AA9F-ED5BDCC74A7E}" destId="{D3D6245F-B0A2-412E-9129-12505E16A7CF}" srcOrd="3" destOrd="0" parTransId="{C16B4373-EC58-4183-9698-F8DBEEA07EAF}" sibTransId="{17158E9D-94DD-4956-AD23-E2E5B5AEF285}"/>
    <dgm:cxn modelId="{B918FD1C-39D8-4039-A748-EA27A70984BC}" type="presOf" srcId="{01DF22E0-B207-4BD4-9EA5-E2EE11F64F67}" destId="{6439E530-75E6-4D4A-A529-1FBDF92B8392}" srcOrd="0" destOrd="2" presId="urn:microsoft.com/office/officeart/2005/8/layout/cycle4"/>
    <dgm:cxn modelId="{F2776F1D-247F-42FD-8410-6DEB92EB433E}" type="presOf" srcId="{7741E343-27E5-4E67-9F10-CCDDC9538491}" destId="{EA744728-FF0F-48C6-9556-DCF516C681B4}" srcOrd="0" destOrd="0" presId="urn:microsoft.com/office/officeart/2005/8/layout/cycle4"/>
    <dgm:cxn modelId="{49782729-6B7E-4959-B64D-0BB38475AD5B}" type="presOf" srcId="{864BE370-938F-4F62-B181-97C9237C6E25}" destId="{C458841F-D71A-3745-9EE7-5F62B66F417F}" srcOrd="0" destOrd="2" presId="urn:microsoft.com/office/officeart/2005/8/layout/cycle4"/>
    <dgm:cxn modelId="{175EDB2F-E644-4E72-9E77-5863083763E8}" type="presOf" srcId="{191F03E4-53C6-43A8-ABE0-A40962B9085C}" destId="{6439E530-75E6-4D4A-A529-1FBDF92B8392}" srcOrd="0" destOrd="1" presId="urn:microsoft.com/office/officeart/2005/8/layout/cycle4"/>
    <dgm:cxn modelId="{E2724030-08E6-4AE2-A7EB-8075070945BC}" srcId="{DC42ACCF-1C2F-4E02-B86A-F63B972FA010}" destId="{3598ABF2-B3D7-4EF5-8D03-697F36B4F112}" srcOrd="0" destOrd="0" parTransId="{B691D68A-25E4-4083-8BCD-E5D7368D3EAC}" sibTransId="{E25D896D-2C25-42AE-9C08-A1BD4BC33A8C}"/>
    <dgm:cxn modelId="{DD699F35-1EA3-4C6B-A6E4-A76F4CC22B99}" srcId="{A0FDAD39-BD4D-49A8-A021-257E8F7BF285}" destId="{DBFA7066-4CAF-4262-8EB2-62AD6382F376}" srcOrd="1" destOrd="0" parTransId="{4E92FEB5-CF02-441F-8909-D6E78332DC0E}" sibTransId="{212DF2CE-5F69-4A19-B80D-A4FA1391D81A}"/>
    <dgm:cxn modelId="{6316A338-9A31-4719-A438-E109314A3DC8}" type="presOf" srcId="{8ECC4CD8-86AB-490B-9BFE-DAC38C6D6ACD}" destId="{B7189A69-693D-4DBC-BFBB-AB053693C906}" srcOrd="1" destOrd="2" presId="urn:microsoft.com/office/officeart/2005/8/layout/cycle4"/>
    <dgm:cxn modelId="{F16B065F-A4EE-4891-9FA5-DED5294E8C99}" srcId="{A0FDAD39-BD4D-49A8-A021-257E8F7BF285}" destId="{C5844DD2-68F0-459D-AC4E-687AB6FBF877}" srcOrd="0" destOrd="0" parTransId="{73D33F0E-3447-4F11-AF22-0CEC18D01D5A}" sibTransId="{7DC0ED0A-87E0-41CC-A9EA-0FA440C3ADEE}"/>
    <dgm:cxn modelId="{A878C143-17F2-4D14-89E9-D2629AD41B6D}" type="presOf" srcId="{6B820C25-ED56-4A37-9FD3-42CC8906BD5C}" destId="{C458841F-D71A-3745-9EE7-5F62B66F417F}" srcOrd="0" destOrd="3" presId="urn:microsoft.com/office/officeart/2005/8/layout/cycle4"/>
    <dgm:cxn modelId="{CA0A2E45-3A0A-4ED1-B80B-B7443A0A50B8}" srcId="{7741E343-27E5-4E67-9F10-CCDDC9538491}" destId="{DC42ACCF-1C2F-4E02-B86A-F63B972FA010}" srcOrd="2" destOrd="0" parTransId="{EA4260CF-5CA4-4232-84C1-75036DA44DDF}" sibTransId="{5D9B186A-375C-4923-845B-8238718EA557}"/>
    <dgm:cxn modelId="{F6747C4C-7C2A-49FB-AF5B-DD57022793B0}" srcId="{8989CA75-C2F0-4502-89E9-DCD7BA8A8244}" destId="{75A65D3E-806E-4786-A715-6A3E53831828}" srcOrd="1" destOrd="0" parTransId="{E2E33C09-CC14-4026-9690-6747CC32E64A}" sibTransId="{E50CD1D5-DF9D-478E-87C3-F7AB6412D0E0}"/>
    <dgm:cxn modelId="{0F39A46C-D97D-407A-B25F-EC467EA3620C}" type="presOf" srcId="{D3D6245F-B0A2-412E-9129-12505E16A7CF}" destId="{17452FEA-B7C2-4BCE-BA8C-575BB816E7F1}" srcOrd="1" destOrd="3" presId="urn:microsoft.com/office/officeart/2005/8/layout/cycle4"/>
    <dgm:cxn modelId="{43B8EB74-7A78-491A-A787-78FC5211DAF5}" type="presOf" srcId="{8ECC4CD8-86AB-490B-9BFE-DAC38C6D6ACD}" destId="{1B7C3C68-A925-40FD-A3A0-ED1A8C3DBE34}" srcOrd="0" destOrd="2" presId="urn:microsoft.com/office/officeart/2005/8/layout/cycle4"/>
    <dgm:cxn modelId="{3C2A1657-352F-4F96-8A60-C65CD96AFBA2}" type="presOf" srcId="{3A59F60F-C675-40F4-8ACF-608C0E4DDC2F}" destId="{1B7C3C68-A925-40FD-A3A0-ED1A8C3DBE34}" srcOrd="0" destOrd="5" presId="urn:microsoft.com/office/officeart/2005/8/layout/cycle4"/>
    <dgm:cxn modelId="{D3AFBA57-6406-4392-8710-4711F1FA793B}" type="presOf" srcId="{3598ABF2-B3D7-4EF5-8D03-697F36B4F112}" destId="{1B7C3C68-A925-40FD-A3A0-ED1A8C3DBE34}" srcOrd="0" destOrd="0" presId="urn:microsoft.com/office/officeart/2005/8/layout/cycle4"/>
    <dgm:cxn modelId="{E8697F59-6286-4769-8776-5FE6D032EC46}" srcId="{31DB7E67-7D49-4AF8-AA9F-ED5BDCC74A7E}" destId="{01DF22E0-B207-4BD4-9EA5-E2EE11F64F67}" srcOrd="2" destOrd="0" parTransId="{0F6104F1-D281-490C-9443-507C2C38AA29}" sibTransId="{8126A6E6-BEFF-472C-BFCB-59064B89B570}"/>
    <dgm:cxn modelId="{D29A2E7C-FD54-4BF4-8653-7DE6A2B01E0B}" type="presOf" srcId="{68F6B9FA-19BB-424C-8870-DB1B631259CD}" destId="{1B7C3C68-A925-40FD-A3A0-ED1A8C3DBE34}" srcOrd="0" destOrd="1" presId="urn:microsoft.com/office/officeart/2005/8/layout/cycle4"/>
    <dgm:cxn modelId="{E5B7CF7C-12C0-48C2-BEF6-7D5F0948E58D}" type="presOf" srcId="{02E33617-0645-124E-8262-04BD07C17C29}" destId="{C458841F-D71A-3745-9EE7-5F62B66F417F}" srcOrd="0" destOrd="0" presId="urn:microsoft.com/office/officeart/2005/8/layout/cycle4"/>
    <dgm:cxn modelId="{541F9B85-0FF7-4C1E-8C0C-E2C262667A27}" type="presOf" srcId="{3598ABF2-B3D7-4EF5-8D03-697F36B4F112}" destId="{B7189A69-693D-4DBC-BFBB-AB053693C906}" srcOrd="1" destOrd="0" presId="urn:microsoft.com/office/officeart/2005/8/layout/cycle4"/>
    <dgm:cxn modelId="{47D5FC8B-53A3-4E98-93BC-F4A0656E7429}" type="presOf" srcId="{1AA83E4A-DB4C-40F2-A773-1FF9A88F4FC8}" destId="{17452FEA-B7C2-4BCE-BA8C-575BB816E7F1}" srcOrd="1" destOrd="0" presId="urn:microsoft.com/office/officeart/2005/8/layout/cycle4"/>
    <dgm:cxn modelId="{B6E7C38E-C795-4B93-8128-927D35116F08}" srcId="{DC42ACCF-1C2F-4E02-B86A-F63B972FA010}" destId="{68F6B9FA-19BB-424C-8870-DB1B631259CD}" srcOrd="1" destOrd="0" parTransId="{01B3F31E-96FF-406D-949F-FFD589F89B5D}" sibTransId="{D83F1419-AE6F-474D-A1B3-706215FC0FCB}"/>
    <dgm:cxn modelId="{E1F0A590-BA90-634A-AC2C-41A36B79E51B}" srcId="{8989CA75-C2F0-4502-89E9-DCD7BA8A8244}" destId="{02E33617-0645-124E-8262-04BD07C17C29}" srcOrd="0" destOrd="0" parTransId="{E308A339-A003-EB40-8FBE-5119B5B70B40}" sibTransId="{F1CF498A-A2CE-3E42-A9FB-D876E27F5E4B}"/>
    <dgm:cxn modelId="{637EF793-9789-4A72-B6F8-3B178ECABCA5}" type="presOf" srcId="{DC42ACCF-1C2F-4E02-B86A-F63B972FA010}" destId="{AA440D49-D784-4FC4-B367-CD66421B3289}" srcOrd="0" destOrd="0" presId="urn:microsoft.com/office/officeart/2005/8/layout/cycle4"/>
    <dgm:cxn modelId="{2A0EE59D-56E7-49C4-BCBE-CC1BEE4C4847}" type="presOf" srcId="{B9E7E4D5-3160-424D-B412-16C5B3181C5B}" destId="{0763CFAD-4463-4B89-9408-BCB31663070E}" srcOrd="0" destOrd="2" presId="urn:microsoft.com/office/officeart/2005/8/layout/cycle4"/>
    <dgm:cxn modelId="{65A54D9E-B03F-4A13-BCD5-60A9F42DE573}" type="presOf" srcId="{01DF22E0-B207-4BD4-9EA5-E2EE11F64F67}" destId="{17452FEA-B7C2-4BCE-BA8C-575BB816E7F1}" srcOrd="1" destOrd="2" presId="urn:microsoft.com/office/officeart/2005/8/layout/cycle4"/>
    <dgm:cxn modelId="{0E02A4A3-2921-4092-BE04-C4DFE9CA4178}" srcId="{A0FDAD39-BD4D-49A8-A021-257E8F7BF285}" destId="{5A19AE66-D1EB-47FB-916C-FC3BE08C813D}" srcOrd="3" destOrd="0" parTransId="{5F8ABE8E-E4E6-4AE7-8256-FC1333730A36}" sibTransId="{B0174FB6-E601-4AF8-9EA6-B8191A99FE0A}"/>
    <dgm:cxn modelId="{678468AE-2517-43F5-9EEF-110DD9317650}" type="presOf" srcId="{B9E7E4D5-3160-424D-B412-16C5B3181C5B}" destId="{E6FDE561-CC25-4384-83A1-37D007C2E293}" srcOrd="1" destOrd="2" presId="urn:microsoft.com/office/officeart/2005/8/layout/cycle4"/>
    <dgm:cxn modelId="{BC3584B2-9E4A-4F07-856F-7D58B2CC80F0}" type="presOf" srcId="{BA30422F-E74C-4760-8372-A6DE1405540B}" destId="{B7189A69-693D-4DBC-BFBB-AB053693C906}" srcOrd="1" destOrd="4" presId="urn:microsoft.com/office/officeart/2005/8/layout/cycle4"/>
    <dgm:cxn modelId="{4B7601B3-2EFD-4F5A-8A85-33EC4456111C}" type="presOf" srcId="{DBFA7066-4CAF-4262-8EB2-62AD6382F376}" destId="{0763CFAD-4463-4B89-9408-BCB31663070E}" srcOrd="0" destOrd="1" presId="urn:microsoft.com/office/officeart/2005/8/layout/cycle4"/>
    <dgm:cxn modelId="{01BB7EB4-D23B-44D7-9D8E-1C90F6C39FB8}" type="presOf" srcId="{5A19AE66-D1EB-47FB-916C-FC3BE08C813D}" destId="{0763CFAD-4463-4B89-9408-BCB31663070E}" srcOrd="0" destOrd="3" presId="urn:microsoft.com/office/officeart/2005/8/layout/cycle4"/>
    <dgm:cxn modelId="{1F8B5EB7-B881-4B89-A56D-46CE9A22E601}" type="presOf" srcId="{6B820C25-ED56-4A37-9FD3-42CC8906BD5C}" destId="{EF9C3F17-0394-AD40-8BCB-285D1A000DB1}" srcOrd="1" destOrd="3" presId="urn:microsoft.com/office/officeart/2005/8/layout/cycle4"/>
    <dgm:cxn modelId="{4CBCBABA-3E74-491A-AAD5-8040EA308984}" type="presOf" srcId="{8989CA75-C2F0-4502-89E9-DCD7BA8A8244}" destId="{98E95B8C-DACD-4FDA-8BA5-32FEC0E0AFB6}" srcOrd="0" destOrd="0" presId="urn:microsoft.com/office/officeart/2005/8/layout/cycle4"/>
    <dgm:cxn modelId="{D4D5E5BD-F795-4B85-893D-43C272DE49B1}" srcId="{8989CA75-C2F0-4502-89E9-DCD7BA8A8244}" destId="{6B820C25-ED56-4A37-9FD3-42CC8906BD5C}" srcOrd="3" destOrd="0" parTransId="{B03B5BDA-1C74-4978-9201-177B225929B9}" sibTransId="{77D0F21B-459B-4A29-BC71-1963C9CAADD0}"/>
    <dgm:cxn modelId="{998D2DC0-5962-45FF-9AF5-BE9E6BA87CE2}" type="presOf" srcId="{D3D6245F-B0A2-412E-9129-12505E16A7CF}" destId="{6439E530-75E6-4D4A-A529-1FBDF92B8392}" srcOrd="0" destOrd="3" presId="urn:microsoft.com/office/officeart/2005/8/layout/cycle4"/>
    <dgm:cxn modelId="{271A63C0-FBC7-41CF-8DCD-971517DA0F23}" srcId="{A0FDAD39-BD4D-49A8-A021-257E8F7BF285}" destId="{B9E7E4D5-3160-424D-B412-16C5B3181C5B}" srcOrd="2" destOrd="0" parTransId="{1F82C9C8-4E7C-46D4-9EE5-25EC18EE41F7}" sibTransId="{70C156C8-C4B5-4482-9338-5AA33999F598}"/>
    <dgm:cxn modelId="{86E6B1C1-DCF4-488F-AB87-8EB4AE4CCC7A}" type="presOf" srcId="{68F6B9FA-19BB-424C-8870-DB1B631259CD}" destId="{B7189A69-693D-4DBC-BFBB-AB053693C906}" srcOrd="1" destOrd="1" presId="urn:microsoft.com/office/officeart/2005/8/layout/cycle4"/>
    <dgm:cxn modelId="{B903D2C4-0F66-4B7E-918A-BF9A119C8EE1}" type="presOf" srcId="{929F67AF-B50D-48B9-B19A-72F477BF9994}" destId="{1B7C3C68-A925-40FD-A3A0-ED1A8C3DBE34}" srcOrd="0" destOrd="3" presId="urn:microsoft.com/office/officeart/2005/8/layout/cycle4"/>
    <dgm:cxn modelId="{049EBBC6-0F41-4B75-BEFA-7B70FFEBC1B6}" srcId="{DC42ACCF-1C2F-4E02-B86A-F63B972FA010}" destId="{3A59F60F-C675-40F4-8ACF-608C0E4DDC2F}" srcOrd="5" destOrd="0" parTransId="{FE809583-A3B4-4B91-ABA8-88F99B3B51F1}" sibTransId="{9DFFAD88-AFDB-4277-A89E-34A7B732577F}"/>
    <dgm:cxn modelId="{7521D8C6-F51A-4ED5-9768-D911D17ED7D2}" type="presOf" srcId="{1AA83E4A-DB4C-40F2-A773-1FF9A88F4FC8}" destId="{6439E530-75E6-4D4A-A529-1FBDF92B8392}" srcOrd="0" destOrd="0" presId="urn:microsoft.com/office/officeart/2005/8/layout/cycle4"/>
    <dgm:cxn modelId="{689E25C8-8ECC-4338-837C-F70919518445}" type="presOf" srcId="{191F03E4-53C6-43A8-ABE0-A40962B9085C}" destId="{17452FEA-B7C2-4BCE-BA8C-575BB816E7F1}" srcOrd="1" destOrd="1" presId="urn:microsoft.com/office/officeart/2005/8/layout/cycle4"/>
    <dgm:cxn modelId="{092800CF-128A-4E06-B2E3-DDD015C0E5A8}" type="presOf" srcId="{929F67AF-B50D-48B9-B19A-72F477BF9994}" destId="{B7189A69-693D-4DBC-BFBB-AB053693C906}" srcOrd="1" destOrd="3" presId="urn:microsoft.com/office/officeart/2005/8/layout/cycle4"/>
    <dgm:cxn modelId="{B79763D2-74D8-421B-A52D-609D035B046F}" srcId="{7741E343-27E5-4E67-9F10-CCDDC9538491}" destId="{8989CA75-C2F0-4502-89E9-DCD7BA8A8244}" srcOrd="1" destOrd="0" parTransId="{D5CDA0B0-99F0-4A7D-BEFA-278D008E29D1}" sibTransId="{7C6FF6F9-202B-4E60-9250-A0D0C6C663E7}"/>
    <dgm:cxn modelId="{B0031FD5-F7C7-49AE-8DD9-4EB62FF8AD50}" srcId="{DC42ACCF-1C2F-4E02-B86A-F63B972FA010}" destId="{929F67AF-B50D-48B9-B19A-72F477BF9994}" srcOrd="3" destOrd="0" parTransId="{466D8120-70AF-455C-8377-EB2B83FA8FB4}" sibTransId="{ECFD68AA-3A98-4E90-8998-C85E43E4C1EF}"/>
    <dgm:cxn modelId="{E1E5A1DB-C241-4C9E-96EF-C7720FB5EB5B}" type="presOf" srcId="{75A65D3E-806E-4786-A715-6A3E53831828}" destId="{C458841F-D71A-3745-9EE7-5F62B66F417F}" srcOrd="0" destOrd="1" presId="urn:microsoft.com/office/officeart/2005/8/layout/cycle4"/>
    <dgm:cxn modelId="{65F7D5DB-1E8D-44A8-BAB6-925F94FBA008}" type="presOf" srcId="{864BE370-938F-4F62-B181-97C9237C6E25}" destId="{EF9C3F17-0394-AD40-8BCB-285D1A000DB1}" srcOrd="1" destOrd="2" presId="urn:microsoft.com/office/officeart/2005/8/layout/cycle4"/>
    <dgm:cxn modelId="{80C340E1-FDCF-433C-A9B8-5186056E0C91}" srcId="{8989CA75-C2F0-4502-89E9-DCD7BA8A8244}" destId="{864BE370-938F-4F62-B181-97C9237C6E25}" srcOrd="2" destOrd="0" parTransId="{81C7A783-CD8F-4D04-92D4-E7F3ABF6F78B}" sibTransId="{62379879-94F4-4CB9-A106-E25288E75DB1}"/>
    <dgm:cxn modelId="{5025E6E3-B423-4240-A857-82A740578132}" srcId="{31DB7E67-7D49-4AF8-AA9F-ED5BDCC74A7E}" destId="{191F03E4-53C6-43A8-ABE0-A40962B9085C}" srcOrd="1" destOrd="0" parTransId="{845D31CB-EE5E-41A6-906A-E7C9777E9FB5}" sibTransId="{712B399F-2326-4CEB-BACA-478A09E9D6E2}"/>
    <dgm:cxn modelId="{58BD89E4-A20B-4524-AFF1-B19C07FD620E}" srcId="{7741E343-27E5-4E67-9F10-CCDDC9538491}" destId="{31DB7E67-7D49-4AF8-AA9F-ED5BDCC74A7E}" srcOrd="3" destOrd="0" parTransId="{889CBE57-C274-4434-8555-4E591AE8A039}" sibTransId="{4AA383B3-DCFD-4F20-B7BA-BCE2315D25F4}"/>
    <dgm:cxn modelId="{5E3D85E7-A68D-48FD-88AA-A66D70E37B75}" type="presOf" srcId="{C5844DD2-68F0-459D-AC4E-687AB6FBF877}" destId="{0763CFAD-4463-4B89-9408-BCB31663070E}" srcOrd="0" destOrd="0" presId="urn:microsoft.com/office/officeart/2005/8/layout/cycle4"/>
    <dgm:cxn modelId="{6090FBED-7751-4E81-B2C3-CE8A750B0608}" type="presOf" srcId="{31DB7E67-7D49-4AF8-AA9F-ED5BDCC74A7E}" destId="{906229E6-570F-4FEE-933C-14967EE2C99A}" srcOrd="0" destOrd="0" presId="urn:microsoft.com/office/officeart/2005/8/layout/cycle4"/>
    <dgm:cxn modelId="{938CFFF2-A47F-45F9-91B2-9832CF09A1AA}" srcId="{DC42ACCF-1C2F-4E02-B86A-F63B972FA010}" destId="{8ECC4CD8-86AB-490B-9BFE-DAC38C6D6ACD}" srcOrd="2" destOrd="0" parTransId="{4749D664-8BD3-4C0B-B838-76EE60E9DDC1}" sibTransId="{1312D4FA-EDA4-4AA3-A78A-BCD975CA00C6}"/>
    <dgm:cxn modelId="{01ABBDF9-EE7D-48A3-9015-E6E903F55304}" type="presOf" srcId="{3A59F60F-C675-40F4-8ACF-608C0E4DDC2F}" destId="{B7189A69-693D-4DBC-BFBB-AB053693C906}" srcOrd="1" destOrd="5" presId="urn:microsoft.com/office/officeart/2005/8/layout/cycle4"/>
    <dgm:cxn modelId="{F6F38BFC-1EEA-4364-AFF0-5C90937970DA}" type="presOf" srcId="{DBFA7066-4CAF-4262-8EB2-62AD6382F376}" destId="{E6FDE561-CC25-4384-83A1-37D007C2E293}" srcOrd="1" destOrd="1" presId="urn:microsoft.com/office/officeart/2005/8/layout/cycle4"/>
    <dgm:cxn modelId="{A7A7F4FC-701E-4915-961C-23237078DC37}" type="presOf" srcId="{C5844DD2-68F0-459D-AC4E-687AB6FBF877}" destId="{E6FDE561-CC25-4384-83A1-37D007C2E293}" srcOrd="1" destOrd="0" presId="urn:microsoft.com/office/officeart/2005/8/layout/cycle4"/>
    <dgm:cxn modelId="{A1E57DFD-DB04-4673-9AF7-30DAF1C76914}" srcId="{DC42ACCF-1C2F-4E02-B86A-F63B972FA010}" destId="{BA30422F-E74C-4760-8372-A6DE1405540B}" srcOrd="4" destOrd="0" parTransId="{57395584-63BE-4EDC-B52E-77597C8C2B52}" sibTransId="{E07F98E7-3327-4A5C-9239-C1EF29969C1B}"/>
    <dgm:cxn modelId="{856F7DA1-69BB-4354-A555-4101D14FABD7}" type="presParOf" srcId="{EA744728-FF0F-48C6-9556-DCF516C681B4}" destId="{67435A5D-4E51-4CE8-A1DF-CC2E347E894A}" srcOrd="0" destOrd="0" presId="urn:microsoft.com/office/officeart/2005/8/layout/cycle4"/>
    <dgm:cxn modelId="{DFBD4FFA-693B-4B30-BD55-310B93D22DEF}" type="presParOf" srcId="{67435A5D-4E51-4CE8-A1DF-CC2E347E894A}" destId="{56D26690-8AD5-414D-8B2D-6922785DDD42}" srcOrd="0" destOrd="0" presId="urn:microsoft.com/office/officeart/2005/8/layout/cycle4"/>
    <dgm:cxn modelId="{26F4E1F4-F75F-45F4-8694-C0A42C922DE1}" type="presParOf" srcId="{56D26690-8AD5-414D-8B2D-6922785DDD42}" destId="{0763CFAD-4463-4B89-9408-BCB31663070E}" srcOrd="0" destOrd="0" presId="urn:microsoft.com/office/officeart/2005/8/layout/cycle4"/>
    <dgm:cxn modelId="{4AEDC8A3-1378-492E-A4C7-9289B360074D}" type="presParOf" srcId="{56D26690-8AD5-414D-8B2D-6922785DDD42}" destId="{E6FDE561-CC25-4384-83A1-37D007C2E293}" srcOrd="1" destOrd="0" presId="urn:microsoft.com/office/officeart/2005/8/layout/cycle4"/>
    <dgm:cxn modelId="{A3C0637D-9009-4513-9022-6419B3E84641}" type="presParOf" srcId="{67435A5D-4E51-4CE8-A1DF-CC2E347E894A}" destId="{49610E5F-C25B-1148-AA08-20266C3487EC}" srcOrd="1" destOrd="0" presId="urn:microsoft.com/office/officeart/2005/8/layout/cycle4"/>
    <dgm:cxn modelId="{F819F6BA-AB50-4C4C-B7A6-A6EB017E17F4}" type="presParOf" srcId="{49610E5F-C25B-1148-AA08-20266C3487EC}" destId="{C458841F-D71A-3745-9EE7-5F62B66F417F}" srcOrd="0" destOrd="0" presId="urn:microsoft.com/office/officeart/2005/8/layout/cycle4"/>
    <dgm:cxn modelId="{ECBCA91C-B8E6-42B3-BD53-B0CAFD98230B}" type="presParOf" srcId="{49610E5F-C25B-1148-AA08-20266C3487EC}" destId="{EF9C3F17-0394-AD40-8BCB-285D1A000DB1}" srcOrd="1" destOrd="0" presId="urn:microsoft.com/office/officeart/2005/8/layout/cycle4"/>
    <dgm:cxn modelId="{7995A4AD-0FE2-4031-9486-42E48F76D64C}" type="presParOf" srcId="{67435A5D-4E51-4CE8-A1DF-CC2E347E894A}" destId="{CDF12AF2-4251-4439-BC59-73FA0A902308}" srcOrd="2" destOrd="0" presId="urn:microsoft.com/office/officeart/2005/8/layout/cycle4"/>
    <dgm:cxn modelId="{940AF7AC-312E-47B6-9897-66371E65CD65}" type="presParOf" srcId="{CDF12AF2-4251-4439-BC59-73FA0A902308}" destId="{1B7C3C68-A925-40FD-A3A0-ED1A8C3DBE34}" srcOrd="0" destOrd="0" presId="urn:microsoft.com/office/officeart/2005/8/layout/cycle4"/>
    <dgm:cxn modelId="{9D6CBD32-D230-482E-9586-790A7BCB07A9}" type="presParOf" srcId="{CDF12AF2-4251-4439-BC59-73FA0A902308}" destId="{B7189A69-693D-4DBC-BFBB-AB053693C906}" srcOrd="1" destOrd="0" presId="urn:microsoft.com/office/officeart/2005/8/layout/cycle4"/>
    <dgm:cxn modelId="{135B42BA-955A-41D4-AAAD-83585897D648}" type="presParOf" srcId="{67435A5D-4E51-4CE8-A1DF-CC2E347E894A}" destId="{9D68C129-C258-4BBE-991F-B811B1184821}" srcOrd="3" destOrd="0" presId="urn:microsoft.com/office/officeart/2005/8/layout/cycle4"/>
    <dgm:cxn modelId="{5F437808-2BB7-44FD-8607-73982B128C60}" type="presParOf" srcId="{9D68C129-C258-4BBE-991F-B811B1184821}" destId="{6439E530-75E6-4D4A-A529-1FBDF92B8392}" srcOrd="0" destOrd="0" presId="urn:microsoft.com/office/officeart/2005/8/layout/cycle4"/>
    <dgm:cxn modelId="{65D3C6F1-2FBE-497E-A982-EC2E6058A0E1}" type="presParOf" srcId="{9D68C129-C258-4BBE-991F-B811B1184821}" destId="{17452FEA-B7C2-4BCE-BA8C-575BB816E7F1}" srcOrd="1" destOrd="0" presId="urn:microsoft.com/office/officeart/2005/8/layout/cycle4"/>
    <dgm:cxn modelId="{BF99B78C-4706-437F-B56C-D4F11F4EA029}" type="presParOf" srcId="{67435A5D-4E51-4CE8-A1DF-CC2E347E894A}" destId="{24492FC2-6148-47D0-9C37-B50A9708C24F}" srcOrd="4" destOrd="0" presId="urn:microsoft.com/office/officeart/2005/8/layout/cycle4"/>
    <dgm:cxn modelId="{77DC856C-E67F-47EC-94B3-7B4528641C80}" type="presParOf" srcId="{EA744728-FF0F-48C6-9556-DCF516C681B4}" destId="{67ED3768-1867-4BBF-9EA3-1123727BF0A1}" srcOrd="1" destOrd="0" presId="urn:microsoft.com/office/officeart/2005/8/layout/cycle4"/>
    <dgm:cxn modelId="{4D00382B-E44D-4F34-AF0D-55AEB68E6505}" type="presParOf" srcId="{67ED3768-1867-4BBF-9EA3-1123727BF0A1}" destId="{C7AD68C3-5ECF-44E7-8962-A7AC3C53431F}" srcOrd="0" destOrd="0" presId="urn:microsoft.com/office/officeart/2005/8/layout/cycle4"/>
    <dgm:cxn modelId="{C732F1B4-9D9C-4193-87CC-3F188DDC3836}" type="presParOf" srcId="{67ED3768-1867-4BBF-9EA3-1123727BF0A1}" destId="{98E95B8C-DACD-4FDA-8BA5-32FEC0E0AFB6}" srcOrd="1" destOrd="0" presId="urn:microsoft.com/office/officeart/2005/8/layout/cycle4"/>
    <dgm:cxn modelId="{A66A69B0-5D0E-495C-9553-098AB4F9E53C}" type="presParOf" srcId="{67ED3768-1867-4BBF-9EA3-1123727BF0A1}" destId="{AA440D49-D784-4FC4-B367-CD66421B3289}" srcOrd="2" destOrd="0" presId="urn:microsoft.com/office/officeart/2005/8/layout/cycle4"/>
    <dgm:cxn modelId="{1C155BDD-8B4A-421F-9390-3BDD1C449D21}" type="presParOf" srcId="{67ED3768-1867-4BBF-9EA3-1123727BF0A1}" destId="{906229E6-570F-4FEE-933C-14967EE2C99A}" srcOrd="3" destOrd="0" presId="urn:microsoft.com/office/officeart/2005/8/layout/cycle4"/>
    <dgm:cxn modelId="{B36E70B1-C295-419B-84DF-8B92F3BCAB13}" type="presParOf" srcId="{67ED3768-1867-4BBF-9EA3-1123727BF0A1}" destId="{ED80B7A3-6174-4CFB-A144-2D7E3E936D49}" srcOrd="4" destOrd="0" presId="urn:microsoft.com/office/officeart/2005/8/layout/cycle4"/>
    <dgm:cxn modelId="{2E302D92-F461-4619-9604-6D8F3CAA4F2F}" type="presParOf" srcId="{EA744728-FF0F-48C6-9556-DCF516C681B4}" destId="{5CC2F16D-37ED-4BEB-9538-21F4E993A83E}" srcOrd="2" destOrd="0" presId="urn:microsoft.com/office/officeart/2005/8/layout/cycle4"/>
    <dgm:cxn modelId="{AB0B1222-48B0-4C2E-9646-62F1CDB4FE52}" type="presParOf" srcId="{EA744728-FF0F-48C6-9556-DCF516C681B4}" destId="{A68CE790-BB13-430C-9F46-AE1E285F4067}"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41E343-27E5-4E67-9F10-CCDDC9538491}" type="doc">
      <dgm:prSet loTypeId="urn:microsoft.com/office/officeart/2005/8/layout/cycle4" loCatId="relationship" qsTypeId="urn:microsoft.com/office/officeart/2005/8/quickstyle/simple1" qsCatId="simple" csTypeId="urn:microsoft.com/office/officeart/2005/8/colors/accent1_2" csCatId="accent1" phldr="1"/>
      <dgm:spPr/>
      <dgm:t>
        <a:bodyPr/>
        <a:lstStyle/>
        <a:p>
          <a:endParaRPr lang="en-US"/>
        </a:p>
      </dgm:t>
    </dgm:pt>
    <dgm:pt modelId="{A0FDAD39-BD4D-49A8-A021-257E8F7BF285}">
      <dgm:prSet phldrT="[Text]" custT="1"/>
      <dgm:spPr/>
      <dgm:t>
        <a:bodyPr/>
        <a:lstStyle/>
        <a:p>
          <a:r>
            <a:rPr lang="en-US" sz="2400" dirty="0">
              <a:solidFill>
                <a:schemeClr val="tx1"/>
              </a:solidFill>
            </a:rPr>
            <a:t>Plan</a:t>
          </a:r>
        </a:p>
      </dgm:t>
    </dgm:pt>
    <dgm:pt modelId="{1323A466-ED79-4C12-A45D-2FCD1D191EC2}" type="parTrans" cxnId="{C816D301-17BA-43D6-99AA-BBE152A93EA7}">
      <dgm:prSet/>
      <dgm:spPr/>
      <dgm:t>
        <a:bodyPr/>
        <a:lstStyle/>
        <a:p>
          <a:endParaRPr lang="en-US"/>
        </a:p>
      </dgm:t>
    </dgm:pt>
    <dgm:pt modelId="{992C2C3D-D4B9-45E3-915F-1D1D232ADF1F}" type="sibTrans" cxnId="{C816D301-17BA-43D6-99AA-BBE152A93EA7}">
      <dgm:prSet/>
      <dgm:spPr/>
      <dgm:t>
        <a:bodyPr/>
        <a:lstStyle/>
        <a:p>
          <a:endParaRPr lang="en-US"/>
        </a:p>
      </dgm:t>
    </dgm:pt>
    <dgm:pt modelId="{C5844DD2-68F0-459D-AC4E-687AB6FBF877}">
      <dgm:prSet phldrT="[Text]" custT="1"/>
      <dgm:spPr/>
      <dgm:t>
        <a:bodyPr/>
        <a:lstStyle/>
        <a:p>
          <a:pPr>
            <a:buFont typeface="Arial" panose="020B0604020202020204" pitchFamily="34" charset="0"/>
            <a:buNone/>
          </a:pPr>
          <a:endParaRPr lang="en-US" sz="1400" dirty="0">
            <a:latin typeface="Times New Roman" panose="02020603050405020304" pitchFamily="18" charset="0"/>
            <a:cs typeface="Times New Roman" panose="02020603050405020304" pitchFamily="18" charset="0"/>
          </a:endParaRPr>
        </a:p>
      </dgm:t>
    </dgm:pt>
    <dgm:pt modelId="{73D33F0E-3447-4F11-AF22-0CEC18D01D5A}" type="parTrans" cxnId="{F16B065F-A4EE-4891-9FA5-DED5294E8C99}">
      <dgm:prSet/>
      <dgm:spPr/>
      <dgm:t>
        <a:bodyPr/>
        <a:lstStyle/>
        <a:p>
          <a:endParaRPr lang="en-US"/>
        </a:p>
      </dgm:t>
    </dgm:pt>
    <dgm:pt modelId="{7DC0ED0A-87E0-41CC-A9EA-0FA440C3ADEE}" type="sibTrans" cxnId="{F16B065F-A4EE-4891-9FA5-DED5294E8C99}">
      <dgm:prSet/>
      <dgm:spPr/>
      <dgm:t>
        <a:bodyPr/>
        <a:lstStyle/>
        <a:p>
          <a:endParaRPr lang="en-US"/>
        </a:p>
      </dgm:t>
    </dgm:pt>
    <dgm:pt modelId="{8989CA75-C2F0-4502-89E9-DCD7BA8A8244}">
      <dgm:prSet phldrT="[Text]" custT="1"/>
      <dgm:spPr/>
      <dgm:t>
        <a:bodyPr/>
        <a:lstStyle/>
        <a:p>
          <a:r>
            <a:rPr lang="en-US" sz="2400" dirty="0">
              <a:solidFill>
                <a:schemeClr val="tx1"/>
              </a:solidFill>
            </a:rPr>
            <a:t>Do</a:t>
          </a:r>
        </a:p>
      </dgm:t>
    </dgm:pt>
    <dgm:pt modelId="{D5CDA0B0-99F0-4A7D-BEFA-278D008E29D1}" type="parTrans" cxnId="{B79763D2-74D8-421B-A52D-609D035B046F}">
      <dgm:prSet/>
      <dgm:spPr/>
      <dgm:t>
        <a:bodyPr/>
        <a:lstStyle/>
        <a:p>
          <a:endParaRPr lang="en-US"/>
        </a:p>
      </dgm:t>
    </dgm:pt>
    <dgm:pt modelId="{7C6FF6F9-202B-4E60-9250-A0D0C6C663E7}" type="sibTrans" cxnId="{B79763D2-74D8-421B-A52D-609D035B046F}">
      <dgm:prSet/>
      <dgm:spPr/>
      <dgm:t>
        <a:bodyPr/>
        <a:lstStyle/>
        <a:p>
          <a:endParaRPr lang="en-US"/>
        </a:p>
      </dgm:t>
    </dgm:pt>
    <dgm:pt modelId="{DC42ACCF-1C2F-4E02-B86A-F63B972FA010}">
      <dgm:prSet phldrT="[Text]" custT="1"/>
      <dgm:spPr/>
      <dgm:t>
        <a:bodyPr/>
        <a:lstStyle/>
        <a:p>
          <a:r>
            <a:rPr lang="en-US" sz="2400" dirty="0">
              <a:solidFill>
                <a:schemeClr val="tx1"/>
              </a:solidFill>
            </a:rPr>
            <a:t>Study</a:t>
          </a:r>
        </a:p>
      </dgm:t>
    </dgm:pt>
    <dgm:pt modelId="{EA4260CF-5CA4-4232-84C1-75036DA44DDF}" type="parTrans" cxnId="{CA0A2E45-3A0A-4ED1-B80B-B7443A0A50B8}">
      <dgm:prSet/>
      <dgm:spPr/>
      <dgm:t>
        <a:bodyPr/>
        <a:lstStyle/>
        <a:p>
          <a:endParaRPr lang="en-US"/>
        </a:p>
      </dgm:t>
    </dgm:pt>
    <dgm:pt modelId="{5D9B186A-375C-4923-845B-8238718EA557}" type="sibTrans" cxnId="{CA0A2E45-3A0A-4ED1-B80B-B7443A0A50B8}">
      <dgm:prSet/>
      <dgm:spPr/>
      <dgm:t>
        <a:bodyPr/>
        <a:lstStyle/>
        <a:p>
          <a:endParaRPr lang="en-US"/>
        </a:p>
      </dgm:t>
    </dgm:pt>
    <dgm:pt modelId="{3598ABF2-B3D7-4EF5-8D03-697F36B4F112}">
      <dgm:prSet phldrT="[Text]" custT="1"/>
      <dgm:spPr/>
      <dgm:t>
        <a:bodyPr/>
        <a:lstStyle/>
        <a:p>
          <a:pPr algn="l">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Region 1 data coordinator to review oral health screening performance measure on a monthly basis.</a:t>
          </a:r>
        </a:p>
      </dgm:t>
    </dgm:pt>
    <dgm:pt modelId="{B691D68A-25E4-4083-8BCD-E5D7368D3EAC}" type="parTrans" cxnId="{E2724030-08E6-4AE2-A7EB-8075070945BC}">
      <dgm:prSet/>
      <dgm:spPr/>
      <dgm:t>
        <a:bodyPr/>
        <a:lstStyle/>
        <a:p>
          <a:endParaRPr lang="en-US"/>
        </a:p>
      </dgm:t>
    </dgm:pt>
    <dgm:pt modelId="{E25D896D-2C25-42AE-9C08-A1BD4BC33A8C}" type="sibTrans" cxnId="{E2724030-08E6-4AE2-A7EB-8075070945BC}">
      <dgm:prSet/>
      <dgm:spPr/>
      <dgm:t>
        <a:bodyPr/>
        <a:lstStyle/>
        <a:p>
          <a:endParaRPr lang="en-US"/>
        </a:p>
      </dgm:t>
    </dgm:pt>
    <dgm:pt modelId="{31DB7E67-7D49-4AF8-AA9F-ED5BDCC74A7E}">
      <dgm:prSet phldrT="[Text]" custT="1"/>
      <dgm:spPr/>
      <dgm:t>
        <a:bodyPr/>
        <a:lstStyle/>
        <a:p>
          <a:r>
            <a:rPr lang="en-US" sz="2400" dirty="0">
              <a:solidFill>
                <a:schemeClr val="tx1"/>
              </a:solidFill>
            </a:rPr>
            <a:t>Act</a:t>
          </a:r>
        </a:p>
      </dgm:t>
    </dgm:pt>
    <dgm:pt modelId="{889CBE57-C274-4434-8555-4E591AE8A039}" type="parTrans" cxnId="{58BD89E4-A20B-4524-AFF1-B19C07FD620E}">
      <dgm:prSet/>
      <dgm:spPr/>
      <dgm:t>
        <a:bodyPr/>
        <a:lstStyle/>
        <a:p>
          <a:endParaRPr lang="en-US"/>
        </a:p>
      </dgm:t>
    </dgm:pt>
    <dgm:pt modelId="{4AA383B3-DCFD-4F20-B7BA-BCE2315D25F4}" type="sibTrans" cxnId="{58BD89E4-A20B-4524-AFF1-B19C07FD620E}">
      <dgm:prSet/>
      <dgm:spPr/>
      <dgm:t>
        <a:bodyPr/>
        <a:lstStyle/>
        <a:p>
          <a:endParaRPr lang="en-US"/>
        </a:p>
      </dgm:t>
    </dgm:pt>
    <dgm:pt modelId="{1AA83E4A-DB4C-40F2-A773-1FF9A88F4FC8}">
      <dgm:prSet phldrT="[Text]" custT="1"/>
      <dgm:spPr/>
      <dgm:t>
        <a:bodyPr/>
        <a:lstStyle/>
        <a:p>
          <a:r>
            <a:rPr lang="en-US" sz="1400" dirty="0">
              <a:latin typeface="Times New Roman" panose="02020603050405020304" pitchFamily="18" charset="0"/>
              <a:cs typeface="Times New Roman" panose="02020603050405020304" pitchFamily="18" charset="0"/>
            </a:rPr>
            <a:t>Based on quarterly results,  QM committee will decide if further action is indicated.</a:t>
          </a:r>
        </a:p>
      </dgm:t>
    </dgm:pt>
    <dgm:pt modelId="{2CACC7B8-BE68-4BD8-85FB-E578CDC986DE}" type="parTrans" cxnId="{7CE88C12-1F6E-4395-A5E7-533EAC6F8030}">
      <dgm:prSet/>
      <dgm:spPr/>
      <dgm:t>
        <a:bodyPr/>
        <a:lstStyle/>
        <a:p>
          <a:endParaRPr lang="en-US"/>
        </a:p>
      </dgm:t>
    </dgm:pt>
    <dgm:pt modelId="{71AD3501-73A0-4FF7-AB0A-DEEC31CAC3B0}" type="sibTrans" cxnId="{7CE88C12-1F6E-4395-A5E7-533EAC6F8030}">
      <dgm:prSet/>
      <dgm:spPr/>
      <dgm:t>
        <a:bodyPr/>
        <a:lstStyle/>
        <a:p>
          <a:endParaRPr lang="en-US"/>
        </a:p>
      </dgm:t>
    </dgm:pt>
    <dgm:pt modelId="{5A19AE66-D1EB-47FB-916C-FC3BE08C813D}">
      <dgm:prSet phldrT="[Text]" custT="1"/>
      <dgm:spPr/>
      <dgm:t>
        <a:bodyPr/>
        <a:lstStyle/>
        <a:p>
          <a:pPr>
            <a:buFont typeface="Arial" panose="020B0604020202020204" pitchFamily="34" charset="0"/>
            <a:buChar char="•"/>
          </a:pPr>
          <a:endParaRPr lang="en-US" sz="1400" dirty="0"/>
        </a:p>
      </dgm:t>
    </dgm:pt>
    <dgm:pt modelId="{5F8ABE8E-E4E6-4AE7-8256-FC1333730A36}" type="parTrans" cxnId="{0E02A4A3-2921-4092-BE04-C4DFE9CA4178}">
      <dgm:prSet/>
      <dgm:spPr/>
      <dgm:t>
        <a:bodyPr/>
        <a:lstStyle/>
        <a:p>
          <a:endParaRPr lang="en-US"/>
        </a:p>
      </dgm:t>
    </dgm:pt>
    <dgm:pt modelId="{B0174FB6-E601-4AF8-9EA6-B8191A99FE0A}" type="sibTrans" cxnId="{0E02A4A3-2921-4092-BE04-C4DFE9CA4178}">
      <dgm:prSet/>
      <dgm:spPr/>
      <dgm:t>
        <a:bodyPr/>
        <a:lstStyle/>
        <a:p>
          <a:endParaRPr lang="en-US"/>
        </a:p>
      </dgm:t>
    </dgm:pt>
    <dgm:pt modelId="{BA30422F-E74C-4760-8372-A6DE1405540B}">
      <dgm:prSet phldrT="[Text]" custT="1"/>
      <dgm:spPr/>
      <dgm:t>
        <a:bodyPr/>
        <a:lstStyle/>
        <a:p>
          <a:pPr algn="l"/>
          <a:endParaRPr lang="en-US" sz="1400" dirty="0"/>
        </a:p>
      </dgm:t>
    </dgm:pt>
    <dgm:pt modelId="{57395584-63BE-4EDC-B52E-77597C8C2B52}" type="parTrans" cxnId="{A1E57DFD-DB04-4673-9AF7-30DAF1C76914}">
      <dgm:prSet/>
      <dgm:spPr/>
      <dgm:t>
        <a:bodyPr/>
        <a:lstStyle/>
        <a:p>
          <a:endParaRPr lang="en-US"/>
        </a:p>
      </dgm:t>
    </dgm:pt>
    <dgm:pt modelId="{E07F98E7-3327-4A5C-9239-C1EF29969C1B}" type="sibTrans" cxnId="{A1E57DFD-DB04-4673-9AF7-30DAF1C76914}">
      <dgm:prSet/>
      <dgm:spPr/>
      <dgm:t>
        <a:bodyPr/>
        <a:lstStyle/>
        <a:p>
          <a:endParaRPr lang="en-US"/>
        </a:p>
      </dgm:t>
    </dgm:pt>
    <dgm:pt modelId="{D3D6245F-B0A2-412E-9129-12505E16A7CF}">
      <dgm:prSet phldrT="[Text]" custT="1"/>
      <dgm:spPr/>
      <dgm:t>
        <a:bodyPr/>
        <a:lstStyle/>
        <a:p>
          <a:endParaRPr lang="en-US" sz="1400" dirty="0"/>
        </a:p>
      </dgm:t>
    </dgm:pt>
    <dgm:pt modelId="{C16B4373-EC58-4183-9698-F8DBEEA07EAF}" type="parTrans" cxnId="{91A00A1C-972C-4853-91A7-75A513C7709C}">
      <dgm:prSet/>
      <dgm:spPr/>
      <dgm:t>
        <a:bodyPr/>
        <a:lstStyle/>
        <a:p>
          <a:endParaRPr lang="en-US"/>
        </a:p>
      </dgm:t>
    </dgm:pt>
    <dgm:pt modelId="{17158E9D-94DD-4956-AD23-E2E5B5AEF285}" type="sibTrans" cxnId="{91A00A1C-972C-4853-91A7-75A513C7709C}">
      <dgm:prSet/>
      <dgm:spPr/>
      <dgm:t>
        <a:bodyPr/>
        <a:lstStyle/>
        <a:p>
          <a:endParaRPr lang="en-US"/>
        </a:p>
      </dgm:t>
    </dgm:pt>
    <dgm:pt modelId="{02E33617-0645-124E-8262-04BD07C17C29}">
      <dgm:prSet phldrT="[Text]" custT="1"/>
      <dgm:spPr/>
      <dgm:t>
        <a:bodyPr/>
        <a:lstStyle/>
        <a:p>
          <a:endParaRPr lang="en-US" sz="1400" dirty="0">
            <a:solidFill>
              <a:schemeClr val="tx1"/>
            </a:solidFill>
            <a:latin typeface="Times New Roman" panose="02020603050405020304" pitchFamily="18" charset="0"/>
            <a:cs typeface="Times New Roman" panose="02020603050405020304" pitchFamily="18" charset="0"/>
          </a:endParaRPr>
        </a:p>
      </dgm:t>
    </dgm:pt>
    <dgm:pt modelId="{E308A339-A003-EB40-8FBE-5119B5B70B40}" type="parTrans" cxnId="{E1F0A590-BA90-634A-AC2C-41A36B79E51B}">
      <dgm:prSet/>
      <dgm:spPr/>
      <dgm:t>
        <a:bodyPr/>
        <a:lstStyle/>
        <a:p>
          <a:endParaRPr lang="en-US"/>
        </a:p>
      </dgm:t>
    </dgm:pt>
    <dgm:pt modelId="{F1CF498A-A2CE-3E42-A9FB-D876E27F5E4B}" type="sibTrans" cxnId="{E1F0A590-BA90-634A-AC2C-41A36B79E51B}">
      <dgm:prSet/>
      <dgm:spPr/>
      <dgm:t>
        <a:bodyPr/>
        <a:lstStyle/>
        <a:p>
          <a:endParaRPr lang="en-US"/>
        </a:p>
      </dgm:t>
    </dgm:pt>
    <dgm:pt modelId="{75A65D3E-806E-4786-A715-6A3E53831828}">
      <dgm:prSet phldrT="[Text]" custT="1"/>
      <dgm:spPr/>
      <dgm:t>
        <a:bodyPr/>
        <a:lstStyle/>
        <a:p>
          <a:r>
            <a:rPr lang="en-US" sz="1400" dirty="0">
              <a:solidFill>
                <a:schemeClr val="tx1"/>
              </a:solidFill>
              <a:latin typeface="Times New Roman" panose="02020603050405020304" pitchFamily="18" charset="0"/>
              <a:cs typeface="Times New Roman" panose="02020603050405020304" pitchFamily="18" charset="0"/>
            </a:rPr>
            <a:t>Review organizations workflow process for oral health screening.</a:t>
          </a:r>
        </a:p>
      </dgm:t>
    </dgm:pt>
    <dgm:pt modelId="{E2E33C09-CC14-4026-9690-6747CC32E64A}" type="parTrans" cxnId="{F6747C4C-7C2A-49FB-AF5B-DD57022793B0}">
      <dgm:prSet/>
      <dgm:spPr/>
      <dgm:t>
        <a:bodyPr/>
        <a:lstStyle/>
        <a:p>
          <a:endParaRPr lang="en-US"/>
        </a:p>
      </dgm:t>
    </dgm:pt>
    <dgm:pt modelId="{E50CD1D5-DF9D-478E-87C3-F7AB6412D0E0}" type="sibTrans" cxnId="{F6747C4C-7C2A-49FB-AF5B-DD57022793B0}">
      <dgm:prSet/>
      <dgm:spPr/>
      <dgm:t>
        <a:bodyPr/>
        <a:lstStyle/>
        <a:p>
          <a:endParaRPr lang="en-US"/>
        </a:p>
      </dgm:t>
    </dgm:pt>
    <dgm:pt modelId="{DBFA7066-4CAF-4262-8EB2-62AD6382F376}">
      <dgm:prSet phldrT="[Text]" custT="1"/>
      <dgm:spPr/>
      <dgm:t>
        <a:bodyPr/>
        <a:lstStyle/>
        <a:p>
          <a:pPr>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Identify lowest rating HAB Performance measures.</a:t>
          </a:r>
        </a:p>
      </dgm:t>
    </dgm:pt>
    <dgm:pt modelId="{4E92FEB5-CF02-441F-8909-D6E78332DC0E}" type="parTrans" cxnId="{DD699F35-1EA3-4C6B-A6E4-A76F4CC22B99}">
      <dgm:prSet/>
      <dgm:spPr/>
      <dgm:t>
        <a:bodyPr/>
        <a:lstStyle/>
        <a:p>
          <a:endParaRPr lang="en-US"/>
        </a:p>
      </dgm:t>
    </dgm:pt>
    <dgm:pt modelId="{212DF2CE-5F69-4A19-B80D-A4FA1391D81A}" type="sibTrans" cxnId="{DD699F35-1EA3-4C6B-A6E4-A76F4CC22B99}">
      <dgm:prSet/>
      <dgm:spPr/>
      <dgm:t>
        <a:bodyPr/>
        <a:lstStyle/>
        <a:p>
          <a:endParaRPr lang="en-US"/>
        </a:p>
      </dgm:t>
    </dgm:pt>
    <dgm:pt modelId="{B9E7E4D5-3160-424D-B412-16C5B3181C5B}">
      <dgm:prSet custT="1"/>
      <dgm:spPr/>
      <dgm:t>
        <a:bodyPr/>
        <a:lstStyle/>
        <a:p>
          <a:pPr>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Oral health performance measure identified as the lowest at 40% for calendar year 2021.</a:t>
          </a:r>
        </a:p>
      </dgm:t>
    </dgm:pt>
    <dgm:pt modelId="{1F82C9C8-4E7C-46D4-9EE5-25EC18EE41F7}" type="parTrans" cxnId="{271A63C0-FBC7-41CF-8DCD-971517DA0F23}">
      <dgm:prSet/>
      <dgm:spPr/>
      <dgm:t>
        <a:bodyPr/>
        <a:lstStyle/>
        <a:p>
          <a:endParaRPr lang="en-US"/>
        </a:p>
      </dgm:t>
    </dgm:pt>
    <dgm:pt modelId="{70C156C8-C4B5-4482-9338-5AA33999F598}" type="sibTrans" cxnId="{271A63C0-FBC7-41CF-8DCD-971517DA0F23}">
      <dgm:prSet/>
      <dgm:spPr/>
      <dgm:t>
        <a:bodyPr/>
        <a:lstStyle/>
        <a:p>
          <a:endParaRPr lang="en-US"/>
        </a:p>
      </dgm:t>
    </dgm:pt>
    <dgm:pt modelId="{864BE370-938F-4F62-B181-97C9237C6E25}">
      <dgm:prSet phldrT="[Text]" custT="1"/>
      <dgm:spPr/>
      <dgm:t>
        <a:bodyPr/>
        <a:lstStyle/>
        <a:p>
          <a:r>
            <a:rPr lang="en-US" sz="1400" dirty="0">
              <a:solidFill>
                <a:schemeClr val="tx1"/>
              </a:solidFill>
              <a:latin typeface="Times New Roman" panose="02020603050405020304" pitchFamily="18" charset="0"/>
              <a:cs typeface="Times New Roman" panose="02020603050405020304" pitchFamily="18" charset="0"/>
            </a:rPr>
            <a:t>Region 1 data coordinator to implement data entry expectations for oral health screenings going forward.</a:t>
          </a:r>
        </a:p>
      </dgm:t>
    </dgm:pt>
    <dgm:pt modelId="{81C7A783-CD8F-4D04-92D4-E7F3ABF6F78B}" type="parTrans" cxnId="{80C340E1-FDCF-433C-A9B8-5186056E0C91}">
      <dgm:prSet/>
      <dgm:spPr/>
      <dgm:t>
        <a:bodyPr/>
        <a:lstStyle/>
        <a:p>
          <a:endParaRPr lang="en-US"/>
        </a:p>
      </dgm:t>
    </dgm:pt>
    <dgm:pt modelId="{62379879-94F4-4CB9-A106-E25288E75DB1}" type="sibTrans" cxnId="{80C340E1-FDCF-433C-A9B8-5186056E0C91}">
      <dgm:prSet/>
      <dgm:spPr/>
      <dgm:t>
        <a:bodyPr/>
        <a:lstStyle/>
        <a:p>
          <a:endParaRPr lang="en-US"/>
        </a:p>
      </dgm:t>
    </dgm:pt>
    <dgm:pt modelId="{01DF22E0-B207-4BD4-9EA5-E2EE11F64F67}">
      <dgm:prSet phldrT="[Text]" custT="1"/>
      <dgm:spPr/>
      <dgm:t>
        <a:bodyPr/>
        <a:lstStyle/>
        <a:p>
          <a:r>
            <a:rPr lang="en-US" sz="1400" dirty="0">
              <a:latin typeface="Times New Roman" panose="02020603050405020304" pitchFamily="18" charset="0"/>
              <a:cs typeface="Times New Roman" panose="02020603050405020304" pitchFamily="18" charset="0"/>
            </a:rPr>
            <a:t>Goal is for oral health screening performance measure to be an overall increase of 10% or greater for each quarter or  &gt;90% as the target.</a:t>
          </a:r>
        </a:p>
      </dgm:t>
    </dgm:pt>
    <dgm:pt modelId="{0F6104F1-D281-490C-9443-507C2C38AA29}" type="parTrans" cxnId="{E8697F59-6286-4769-8776-5FE6D032EC46}">
      <dgm:prSet/>
      <dgm:spPr/>
      <dgm:t>
        <a:bodyPr/>
        <a:lstStyle/>
        <a:p>
          <a:endParaRPr lang="en-US"/>
        </a:p>
      </dgm:t>
    </dgm:pt>
    <dgm:pt modelId="{8126A6E6-BEFF-472C-BFCB-59064B89B570}" type="sibTrans" cxnId="{E8697F59-6286-4769-8776-5FE6D032EC46}">
      <dgm:prSet/>
      <dgm:spPr/>
      <dgm:t>
        <a:bodyPr/>
        <a:lstStyle/>
        <a:p>
          <a:endParaRPr lang="en-US"/>
        </a:p>
      </dgm:t>
    </dgm:pt>
    <dgm:pt modelId="{8ECC4CD8-86AB-490B-9BFE-DAC38C6D6ACD}">
      <dgm:prSet phldrT="[Text]" custT="1"/>
      <dgm:spPr/>
      <dgm:t>
        <a:bodyPr/>
        <a:lstStyle/>
        <a:p>
          <a:pPr algn="l">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Reg 1 QM committee will be updated monthly.</a:t>
          </a:r>
        </a:p>
      </dgm:t>
    </dgm:pt>
    <dgm:pt modelId="{1312D4FA-EDA4-4AA3-A78A-BCD975CA00C6}" type="sibTrans" cxnId="{938CFFF2-A47F-45F9-91B2-9832CF09A1AA}">
      <dgm:prSet/>
      <dgm:spPr/>
      <dgm:t>
        <a:bodyPr/>
        <a:lstStyle/>
        <a:p>
          <a:endParaRPr lang="en-US"/>
        </a:p>
      </dgm:t>
    </dgm:pt>
    <dgm:pt modelId="{4749D664-8BD3-4C0B-B838-76EE60E9DDC1}" type="parTrans" cxnId="{938CFFF2-A47F-45F9-91B2-9832CF09A1AA}">
      <dgm:prSet/>
      <dgm:spPr/>
      <dgm:t>
        <a:bodyPr/>
        <a:lstStyle/>
        <a:p>
          <a:endParaRPr lang="en-US"/>
        </a:p>
      </dgm:t>
    </dgm:pt>
    <dgm:pt modelId="{6B820C25-ED56-4A37-9FD3-42CC8906BD5C}">
      <dgm:prSet phldrT="[Text]" custT="1"/>
      <dgm:spPr/>
      <dgm:t>
        <a:bodyPr/>
        <a:lstStyle/>
        <a:p>
          <a:r>
            <a:rPr lang="en-US" sz="1400" dirty="0">
              <a:solidFill>
                <a:schemeClr val="tx1"/>
              </a:solidFill>
              <a:latin typeface="Times New Roman" panose="02020603050405020304" pitchFamily="18" charset="0"/>
              <a:cs typeface="Times New Roman" panose="02020603050405020304" pitchFamily="18" charset="0"/>
            </a:rPr>
            <a:t>Patients not meeting measure of </a:t>
          </a:r>
          <a:r>
            <a:rPr lang="en-US" sz="1400" dirty="0">
              <a:latin typeface="Times New Roman" panose="02020603050405020304" pitchFamily="18" charset="0"/>
              <a:cs typeface="Times New Roman" panose="02020603050405020304" pitchFamily="18" charset="0"/>
            </a:rPr>
            <a:t>PTADW11 as of 12/31/2022 </a:t>
          </a:r>
          <a:r>
            <a:rPr lang="en-US" sz="1400" dirty="0">
              <a:solidFill>
                <a:schemeClr val="tx1"/>
              </a:solidFill>
              <a:latin typeface="Times New Roman" panose="02020603050405020304" pitchFamily="18" charset="0"/>
              <a:cs typeface="Times New Roman" panose="02020603050405020304" pitchFamily="18" charset="0"/>
            </a:rPr>
            <a:t>files to be reviewed and updated.</a:t>
          </a:r>
        </a:p>
      </dgm:t>
    </dgm:pt>
    <dgm:pt modelId="{B03B5BDA-1C74-4978-9201-177B225929B9}" type="parTrans" cxnId="{D4D5E5BD-F795-4B85-893D-43C272DE49B1}">
      <dgm:prSet/>
      <dgm:spPr/>
      <dgm:t>
        <a:bodyPr/>
        <a:lstStyle/>
        <a:p>
          <a:endParaRPr lang="en-US"/>
        </a:p>
      </dgm:t>
    </dgm:pt>
    <dgm:pt modelId="{77D0F21B-459B-4A29-BC71-1963C9CAADD0}" type="sibTrans" cxnId="{D4D5E5BD-F795-4B85-893D-43C272DE49B1}">
      <dgm:prSet/>
      <dgm:spPr/>
      <dgm:t>
        <a:bodyPr/>
        <a:lstStyle/>
        <a:p>
          <a:endParaRPr lang="en-US"/>
        </a:p>
      </dgm:t>
    </dgm:pt>
    <dgm:pt modelId="{68F6B9FA-19BB-424C-8870-DB1B631259CD}">
      <dgm:prSet phldrT="[Text]" custT="1"/>
      <dgm:spPr/>
      <dgm:t>
        <a:bodyPr/>
        <a:lstStyle/>
        <a:p>
          <a:pPr algn="l"/>
          <a:r>
            <a:rPr lang="en-US" sz="1400" dirty="0">
              <a:solidFill>
                <a:schemeClr val="tx1"/>
              </a:solidFill>
              <a:latin typeface="Times New Roman" panose="02020603050405020304" pitchFamily="18" charset="0"/>
              <a:cs typeface="Times New Roman" panose="02020603050405020304" pitchFamily="18" charset="0"/>
            </a:rPr>
            <a:t>Identify barriers to oral health screening.</a:t>
          </a:r>
          <a:endParaRPr lang="en-US" sz="1400" dirty="0">
            <a:latin typeface="Times New Roman" panose="02020603050405020304" pitchFamily="18" charset="0"/>
            <a:cs typeface="Times New Roman" panose="02020603050405020304" pitchFamily="18" charset="0"/>
          </a:endParaRPr>
        </a:p>
      </dgm:t>
    </dgm:pt>
    <dgm:pt modelId="{01B3F31E-96FF-406D-949F-FFD589F89B5D}" type="parTrans" cxnId="{B6E7C38E-C795-4B93-8128-927D35116F08}">
      <dgm:prSet/>
      <dgm:spPr/>
      <dgm:t>
        <a:bodyPr/>
        <a:lstStyle/>
        <a:p>
          <a:endParaRPr lang="en-US"/>
        </a:p>
      </dgm:t>
    </dgm:pt>
    <dgm:pt modelId="{D83F1419-AE6F-474D-A1B3-706215FC0FCB}" type="sibTrans" cxnId="{B6E7C38E-C795-4B93-8128-927D35116F08}">
      <dgm:prSet/>
      <dgm:spPr/>
      <dgm:t>
        <a:bodyPr/>
        <a:lstStyle/>
        <a:p>
          <a:endParaRPr lang="en-US"/>
        </a:p>
      </dgm:t>
    </dgm:pt>
    <dgm:pt modelId="{191F03E4-53C6-43A8-ABE0-A40962B9085C}">
      <dgm:prSet phldrT="[Text]" custT="1"/>
      <dgm:spPr/>
      <dgm:t>
        <a:bodyPr/>
        <a:lstStyle/>
        <a:p>
          <a:r>
            <a:rPr lang="en-US" sz="1400" dirty="0">
              <a:latin typeface="Times New Roman" panose="02020603050405020304" pitchFamily="18" charset="0"/>
              <a:cs typeface="Times New Roman" panose="02020603050405020304" pitchFamily="18" charset="0"/>
            </a:rPr>
            <a:t>Each location/clinic will address barriers and challenges that will best serve clients needs.</a:t>
          </a:r>
        </a:p>
      </dgm:t>
    </dgm:pt>
    <dgm:pt modelId="{845D31CB-EE5E-41A6-906A-E7C9777E9FB5}" type="parTrans" cxnId="{5025E6E3-B423-4240-A857-82A740578132}">
      <dgm:prSet/>
      <dgm:spPr/>
      <dgm:t>
        <a:bodyPr/>
        <a:lstStyle/>
        <a:p>
          <a:endParaRPr lang="en-US"/>
        </a:p>
      </dgm:t>
    </dgm:pt>
    <dgm:pt modelId="{712B399F-2326-4CEB-BACA-478A09E9D6E2}" type="sibTrans" cxnId="{5025E6E3-B423-4240-A857-82A740578132}">
      <dgm:prSet/>
      <dgm:spPr/>
      <dgm:t>
        <a:bodyPr/>
        <a:lstStyle/>
        <a:p>
          <a:endParaRPr lang="en-US"/>
        </a:p>
      </dgm:t>
    </dgm:pt>
    <dgm:pt modelId="{929F67AF-B50D-48B9-B19A-72F477BF9994}">
      <dgm:prSet phldrT="[Text]" custT="1"/>
      <dgm:spPr/>
      <dgm:t>
        <a:bodyPr/>
        <a:lstStyle/>
        <a:p>
          <a:pPr algn="l">
            <a:buFont typeface="Arial" panose="020B0604020202020204" pitchFamily="34" charset="0"/>
            <a:buNone/>
          </a:pPr>
          <a:endParaRPr lang="en-US" sz="1400" dirty="0">
            <a:latin typeface="Times New Roman" panose="02020603050405020304" pitchFamily="18" charset="0"/>
            <a:cs typeface="Times New Roman" panose="02020603050405020304" pitchFamily="18" charset="0"/>
          </a:endParaRPr>
        </a:p>
      </dgm:t>
    </dgm:pt>
    <dgm:pt modelId="{466D8120-70AF-455C-8377-EB2B83FA8FB4}" type="parTrans" cxnId="{B0031FD5-F7C7-49AE-8DD9-4EB62FF8AD50}">
      <dgm:prSet/>
      <dgm:spPr/>
      <dgm:t>
        <a:bodyPr/>
        <a:lstStyle/>
        <a:p>
          <a:endParaRPr lang="en-US"/>
        </a:p>
      </dgm:t>
    </dgm:pt>
    <dgm:pt modelId="{ECFD68AA-3A98-4E90-8998-C85E43E4C1EF}" type="sibTrans" cxnId="{B0031FD5-F7C7-49AE-8DD9-4EB62FF8AD50}">
      <dgm:prSet/>
      <dgm:spPr/>
      <dgm:t>
        <a:bodyPr/>
        <a:lstStyle/>
        <a:p>
          <a:endParaRPr lang="en-US"/>
        </a:p>
      </dgm:t>
    </dgm:pt>
    <dgm:pt modelId="{EA744728-FF0F-48C6-9556-DCF516C681B4}" type="pres">
      <dgm:prSet presAssocID="{7741E343-27E5-4E67-9F10-CCDDC9538491}" presName="cycleMatrixDiagram" presStyleCnt="0">
        <dgm:presLayoutVars>
          <dgm:chMax val="1"/>
          <dgm:dir/>
          <dgm:animLvl val="lvl"/>
          <dgm:resizeHandles val="exact"/>
        </dgm:presLayoutVars>
      </dgm:prSet>
      <dgm:spPr/>
    </dgm:pt>
    <dgm:pt modelId="{67435A5D-4E51-4CE8-A1DF-CC2E347E894A}" type="pres">
      <dgm:prSet presAssocID="{7741E343-27E5-4E67-9F10-CCDDC9538491}" presName="children" presStyleCnt="0"/>
      <dgm:spPr/>
    </dgm:pt>
    <dgm:pt modelId="{56D26690-8AD5-414D-8B2D-6922785DDD42}" type="pres">
      <dgm:prSet presAssocID="{7741E343-27E5-4E67-9F10-CCDDC9538491}" presName="child1group" presStyleCnt="0"/>
      <dgm:spPr/>
    </dgm:pt>
    <dgm:pt modelId="{0763CFAD-4463-4B89-9408-BCB31663070E}" type="pres">
      <dgm:prSet presAssocID="{7741E343-27E5-4E67-9F10-CCDDC9538491}" presName="child1" presStyleLbl="bgAcc1" presStyleIdx="0" presStyleCnt="4" custScaleX="168741" custScaleY="137121" custLinFactNeighborX="-67918" custLinFactNeighborY="26175"/>
      <dgm:spPr/>
    </dgm:pt>
    <dgm:pt modelId="{E6FDE561-CC25-4384-83A1-37D007C2E293}" type="pres">
      <dgm:prSet presAssocID="{7741E343-27E5-4E67-9F10-CCDDC9538491}" presName="child1Text" presStyleLbl="bgAcc1" presStyleIdx="0" presStyleCnt="4">
        <dgm:presLayoutVars>
          <dgm:bulletEnabled val="1"/>
        </dgm:presLayoutVars>
      </dgm:prSet>
      <dgm:spPr/>
    </dgm:pt>
    <dgm:pt modelId="{49610E5F-C25B-1148-AA08-20266C3487EC}" type="pres">
      <dgm:prSet presAssocID="{7741E343-27E5-4E67-9F10-CCDDC9538491}" presName="child2group" presStyleCnt="0"/>
      <dgm:spPr/>
    </dgm:pt>
    <dgm:pt modelId="{C458841F-D71A-3745-9EE7-5F62B66F417F}" type="pres">
      <dgm:prSet presAssocID="{7741E343-27E5-4E67-9F10-CCDDC9538491}" presName="child2" presStyleLbl="bgAcc1" presStyleIdx="1" presStyleCnt="4" custScaleX="168741" custScaleY="137076" custLinFactNeighborX="52983" custLinFactNeighborY="19330"/>
      <dgm:spPr/>
    </dgm:pt>
    <dgm:pt modelId="{EF9C3F17-0394-AD40-8BCB-285D1A000DB1}" type="pres">
      <dgm:prSet presAssocID="{7741E343-27E5-4E67-9F10-CCDDC9538491}" presName="child2Text" presStyleLbl="bgAcc1" presStyleIdx="1" presStyleCnt="4">
        <dgm:presLayoutVars>
          <dgm:bulletEnabled val="1"/>
        </dgm:presLayoutVars>
      </dgm:prSet>
      <dgm:spPr/>
    </dgm:pt>
    <dgm:pt modelId="{CDF12AF2-4251-4439-BC59-73FA0A902308}" type="pres">
      <dgm:prSet presAssocID="{7741E343-27E5-4E67-9F10-CCDDC9538491}" presName="child3group" presStyleCnt="0"/>
      <dgm:spPr/>
    </dgm:pt>
    <dgm:pt modelId="{1B7C3C68-A925-40FD-A3A0-ED1A8C3DBE34}" type="pres">
      <dgm:prSet presAssocID="{7741E343-27E5-4E67-9F10-CCDDC9538491}" presName="child3" presStyleLbl="bgAcc1" presStyleIdx="2" presStyleCnt="4" custScaleX="167209" custScaleY="163224" custLinFactNeighborX="57677" custLinFactNeighborY="-22332"/>
      <dgm:spPr/>
    </dgm:pt>
    <dgm:pt modelId="{B7189A69-693D-4DBC-BFBB-AB053693C906}" type="pres">
      <dgm:prSet presAssocID="{7741E343-27E5-4E67-9F10-CCDDC9538491}" presName="child3Text" presStyleLbl="bgAcc1" presStyleIdx="2" presStyleCnt="4">
        <dgm:presLayoutVars>
          <dgm:bulletEnabled val="1"/>
        </dgm:presLayoutVars>
      </dgm:prSet>
      <dgm:spPr/>
    </dgm:pt>
    <dgm:pt modelId="{9D68C129-C258-4BBE-991F-B811B1184821}" type="pres">
      <dgm:prSet presAssocID="{7741E343-27E5-4E67-9F10-CCDDC9538491}" presName="child4group" presStyleCnt="0"/>
      <dgm:spPr/>
    </dgm:pt>
    <dgm:pt modelId="{6439E530-75E6-4D4A-A529-1FBDF92B8392}" type="pres">
      <dgm:prSet presAssocID="{7741E343-27E5-4E67-9F10-CCDDC9538491}" presName="child4" presStyleLbl="bgAcc1" presStyleIdx="3" presStyleCnt="4" custScaleX="184340" custScaleY="161868" custLinFactNeighborX="-60972" custLinFactNeighborY="-40061"/>
      <dgm:spPr/>
    </dgm:pt>
    <dgm:pt modelId="{17452FEA-B7C2-4BCE-BA8C-575BB816E7F1}" type="pres">
      <dgm:prSet presAssocID="{7741E343-27E5-4E67-9F10-CCDDC9538491}" presName="child4Text" presStyleLbl="bgAcc1" presStyleIdx="3" presStyleCnt="4">
        <dgm:presLayoutVars>
          <dgm:bulletEnabled val="1"/>
        </dgm:presLayoutVars>
      </dgm:prSet>
      <dgm:spPr/>
    </dgm:pt>
    <dgm:pt modelId="{24492FC2-6148-47D0-9C37-B50A9708C24F}" type="pres">
      <dgm:prSet presAssocID="{7741E343-27E5-4E67-9F10-CCDDC9538491}" presName="childPlaceholder" presStyleCnt="0"/>
      <dgm:spPr/>
    </dgm:pt>
    <dgm:pt modelId="{67ED3768-1867-4BBF-9EA3-1123727BF0A1}" type="pres">
      <dgm:prSet presAssocID="{7741E343-27E5-4E67-9F10-CCDDC9538491}" presName="circle" presStyleCnt="0"/>
      <dgm:spPr/>
    </dgm:pt>
    <dgm:pt modelId="{C7AD68C3-5ECF-44E7-8962-A7AC3C53431F}" type="pres">
      <dgm:prSet presAssocID="{7741E343-27E5-4E67-9F10-CCDDC9538491}" presName="quadrant1" presStyleLbl="node1" presStyleIdx="0" presStyleCnt="4">
        <dgm:presLayoutVars>
          <dgm:chMax val="1"/>
          <dgm:bulletEnabled val="1"/>
        </dgm:presLayoutVars>
      </dgm:prSet>
      <dgm:spPr/>
    </dgm:pt>
    <dgm:pt modelId="{98E95B8C-DACD-4FDA-8BA5-32FEC0E0AFB6}" type="pres">
      <dgm:prSet presAssocID="{7741E343-27E5-4E67-9F10-CCDDC9538491}" presName="quadrant2" presStyleLbl="node1" presStyleIdx="1" presStyleCnt="4">
        <dgm:presLayoutVars>
          <dgm:chMax val="1"/>
          <dgm:bulletEnabled val="1"/>
        </dgm:presLayoutVars>
      </dgm:prSet>
      <dgm:spPr/>
    </dgm:pt>
    <dgm:pt modelId="{AA440D49-D784-4FC4-B367-CD66421B3289}" type="pres">
      <dgm:prSet presAssocID="{7741E343-27E5-4E67-9F10-CCDDC9538491}" presName="quadrant3" presStyleLbl="node1" presStyleIdx="2" presStyleCnt="4">
        <dgm:presLayoutVars>
          <dgm:chMax val="1"/>
          <dgm:bulletEnabled val="1"/>
        </dgm:presLayoutVars>
      </dgm:prSet>
      <dgm:spPr/>
    </dgm:pt>
    <dgm:pt modelId="{906229E6-570F-4FEE-933C-14967EE2C99A}" type="pres">
      <dgm:prSet presAssocID="{7741E343-27E5-4E67-9F10-CCDDC9538491}" presName="quadrant4" presStyleLbl="node1" presStyleIdx="3" presStyleCnt="4">
        <dgm:presLayoutVars>
          <dgm:chMax val="1"/>
          <dgm:bulletEnabled val="1"/>
        </dgm:presLayoutVars>
      </dgm:prSet>
      <dgm:spPr/>
    </dgm:pt>
    <dgm:pt modelId="{ED80B7A3-6174-4CFB-A144-2D7E3E936D49}" type="pres">
      <dgm:prSet presAssocID="{7741E343-27E5-4E67-9F10-CCDDC9538491}" presName="quadrantPlaceholder" presStyleCnt="0"/>
      <dgm:spPr/>
    </dgm:pt>
    <dgm:pt modelId="{5CC2F16D-37ED-4BEB-9538-21F4E993A83E}" type="pres">
      <dgm:prSet presAssocID="{7741E343-27E5-4E67-9F10-CCDDC9538491}" presName="center1" presStyleLbl="fgShp" presStyleIdx="0" presStyleCnt="2"/>
      <dgm:spPr/>
    </dgm:pt>
    <dgm:pt modelId="{A68CE790-BB13-430C-9F46-AE1E285F4067}" type="pres">
      <dgm:prSet presAssocID="{7741E343-27E5-4E67-9F10-CCDDC9538491}" presName="center2" presStyleLbl="fgShp" presStyleIdx="1" presStyleCnt="2"/>
      <dgm:spPr/>
    </dgm:pt>
  </dgm:ptLst>
  <dgm:cxnLst>
    <dgm:cxn modelId="{94C24800-3DAE-4411-A9F5-1B331C431102}" type="presOf" srcId="{6B820C25-ED56-4A37-9FD3-42CC8906BD5C}" destId="{C458841F-D71A-3745-9EE7-5F62B66F417F}" srcOrd="0" destOrd="3" presId="urn:microsoft.com/office/officeart/2005/8/layout/cycle4"/>
    <dgm:cxn modelId="{C816D301-17BA-43D6-99AA-BBE152A93EA7}" srcId="{7741E343-27E5-4E67-9F10-CCDDC9538491}" destId="{A0FDAD39-BD4D-49A8-A021-257E8F7BF285}" srcOrd="0" destOrd="0" parTransId="{1323A466-ED79-4C12-A45D-2FCD1D191EC2}" sibTransId="{992C2C3D-D4B9-45E3-915F-1D1D232ADF1F}"/>
    <dgm:cxn modelId="{BD6D3504-67EE-B14E-9474-09CAE6F3301E}" type="presOf" srcId="{D3D6245F-B0A2-412E-9129-12505E16A7CF}" destId="{6439E530-75E6-4D4A-A529-1FBDF92B8392}" srcOrd="0" destOrd="3" presId="urn:microsoft.com/office/officeart/2005/8/layout/cycle4"/>
    <dgm:cxn modelId="{7CE88C12-1F6E-4395-A5E7-533EAC6F8030}" srcId="{31DB7E67-7D49-4AF8-AA9F-ED5BDCC74A7E}" destId="{1AA83E4A-DB4C-40F2-A773-1FF9A88F4FC8}" srcOrd="0" destOrd="0" parTransId="{2CACC7B8-BE68-4BD8-85FB-E578CDC986DE}" sibTransId="{71AD3501-73A0-4FF7-AB0A-DEEC31CAC3B0}"/>
    <dgm:cxn modelId="{91A00A1C-972C-4853-91A7-75A513C7709C}" srcId="{31DB7E67-7D49-4AF8-AA9F-ED5BDCC74A7E}" destId="{D3D6245F-B0A2-412E-9129-12505E16A7CF}" srcOrd="3" destOrd="0" parTransId="{C16B4373-EC58-4183-9698-F8DBEEA07EAF}" sibTransId="{17158E9D-94DD-4956-AD23-E2E5B5AEF285}"/>
    <dgm:cxn modelId="{F2776F1D-247F-42FD-8410-6DEB92EB433E}" type="presOf" srcId="{7741E343-27E5-4E67-9F10-CCDDC9538491}" destId="{EA744728-FF0F-48C6-9556-DCF516C681B4}" srcOrd="0" destOrd="0" presId="urn:microsoft.com/office/officeart/2005/8/layout/cycle4"/>
    <dgm:cxn modelId="{0FC0671F-2E9A-4B72-ABE9-8B137073D582}" type="presOf" srcId="{929F67AF-B50D-48B9-B19A-72F477BF9994}" destId="{B7189A69-693D-4DBC-BFBB-AB053693C906}" srcOrd="1" destOrd="3" presId="urn:microsoft.com/office/officeart/2005/8/layout/cycle4"/>
    <dgm:cxn modelId="{E5B06E21-094D-4E0B-8F85-FF7E0F71EED1}" type="presOf" srcId="{864BE370-938F-4F62-B181-97C9237C6E25}" destId="{C458841F-D71A-3745-9EE7-5F62B66F417F}" srcOrd="0" destOrd="2" presId="urn:microsoft.com/office/officeart/2005/8/layout/cycle4"/>
    <dgm:cxn modelId="{94EEDD22-3EEC-4CBC-8F42-CF1EC2949F61}" type="presOf" srcId="{5A19AE66-D1EB-47FB-916C-FC3BE08C813D}" destId="{E6FDE561-CC25-4384-83A1-37D007C2E293}" srcOrd="1" destOrd="3" presId="urn:microsoft.com/office/officeart/2005/8/layout/cycle4"/>
    <dgm:cxn modelId="{5330622E-3D5F-4740-BB9A-BD7224FBC954}" type="presOf" srcId="{01DF22E0-B207-4BD4-9EA5-E2EE11F64F67}" destId="{6439E530-75E6-4D4A-A529-1FBDF92B8392}" srcOrd="0" destOrd="2" presId="urn:microsoft.com/office/officeart/2005/8/layout/cycle4"/>
    <dgm:cxn modelId="{E2724030-08E6-4AE2-A7EB-8075070945BC}" srcId="{DC42ACCF-1C2F-4E02-B86A-F63B972FA010}" destId="{3598ABF2-B3D7-4EF5-8D03-697F36B4F112}" srcOrd="0" destOrd="0" parTransId="{B691D68A-25E4-4083-8BCD-E5D7368D3EAC}" sibTransId="{E25D896D-2C25-42AE-9C08-A1BD4BC33A8C}"/>
    <dgm:cxn modelId="{DD699F35-1EA3-4C6B-A6E4-A76F4CC22B99}" srcId="{A0FDAD39-BD4D-49A8-A021-257E8F7BF285}" destId="{DBFA7066-4CAF-4262-8EB2-62AD6382F376}" srcOrd="1" destOrd="0" parTransId="{4E92FEB5-CF02-441F-8909-D6E78332DC0E}" sibTransId="{212DF2CE-5F69-4A19-B80D-A4FA1391D81A}"/>
    <dgm:cxn modelId="{F16B065F-A4EE-4891-9FA5-DED5294E8C99}" srcId="{A0FDAD39-BD4D-49A8-A021-257E8F7BF285}" destId="{C5844DD2-68F0-459D-AC4E-687AB6FBF877}" srcOrd="0" destOrd="0" parTransId="{73D33F0E-3447-4F11-AF22-0CEC18D01D5A}" sibTransId="{7DC0ED0A-87E0-41CC-A9EA-0FA440C3ADEE}"/>
    <dgm:cxn modelId="{AC0D2B62-BADA-41F1-A1DF-E0289523EBBD}" type="presOf" srcId="{75A65D3E-806E-4786-A715-6A3E53831828}" destId="{EF9C3F17-0394-AD40-8BCB-285D1A000DB1}" srcOrd="1" destOrd="1" presId="urn:microsoft.com/office/officeart/2005/8/layout/cycle4"/>
    <dgm:cxn modelId="{CA0A2E45-3A0A-4ED1-B80B-B7443A0A50B8}" srcId="{7741E343-27E5-4E67-9F10-CCDDC9538491}" destId="{DC42ACCF-1C2F-4E02-B86A-F63B972FA010}" srcOrd="2" destOrd="0" parTransId="{EA4260CF-5CA4-4232-84C1-75036DA44DDF}" sibTransId="{5D9B186A-375C-4923-845B-8238718EA557}"/>
    <dgm:cxn modelId="{F6747C4C-7C2A-49FB-AF5B-DD57022793B0}" srcId="{8989CA75-C2F0-4502-89E9-DCD7BA8A8244}" destId="{75A65D3E-806E-4786-A715-6A3E53831828}" srcOrd="1" destOrd="0" parTransId="{E2E33C09-CC14-4026-9690-6747CC32E64A}" sibTransId="{E50CD1D5-DF9D-478E-87C3-F7AB6412D0E0}"/>
    <dgm:cxn modelId="{AC6C0A4D-834D-384E-BF9C-78CF68BB2B1C}" type="presOf" srcId="{BA30422F-E74C-4760-8372-A6DE1405540B}" destId="{B7189A69-693D-4DBC-BFBB-AB053693C906}" srcOrd="1" destOrd="4" presId="urn:microsoft.com/office/officeart/2005/8/layout/cycle4"/>
    <dgm:cxn modelId="{17DD166E-ABB2-427A-A4AC-37611886117A}" type="presOf" srcId="{191F03E4-53C6-43A8-ABE0-A40962B9085C}" destId="{17452FEA-B7C2-4BCE-BA8C-575BB816E7F1}" srcOrd="1" destOrd="1" presId="urn:microsoft.com/office/officeart/2005/8/layout/cycle4"/>
    <dgm:cxn modelId="{A82F8572-297F-4474-94CB-CBDCFCF87934}" type="presOf" srcId="{C5844DD2-68F0-459D-AC4E-687AB6FBF877}" destId="{E6FDE561-CC25-4384-83A1-37D007C2E293}" srcOrd="1" destOrd="0" presId="urn:microsoft.com/office/officeart/2005/8/layout/cycle4"/>
    <dgm:cxn modelId="{417AE652-1370-4AAE-9B60-832ADE5600BA}" type="presOf" srcId="{8989CA75-C2F0-4502-89E9-DCD7BA8A8244}" destId="{98E95B8C-DACD-4FDA-8BA5-32FEC0E0AFB6}" srcOrd="0" destOrd="0" presId="urn:microsoft.com/office/officeart/2005/8/layout/cycle4"/>
    <dgm:cxn modelId="{AFC53A54-1D75-4F0A-B8FB-CCA6379512A2}" type="presOf" srcId="{C5844DD2-68F0-459D-AC4E-687AB6FBF877}" destId="{0763CFAD-4463-4B89-9408-BCB31663070E}" srcOrd="0" destOrd="0" presId="urn:microsoft.com/office/officeart/2005/8/layout/cycle4"/>
    <dgm:cxn modelId="{5A548654-8098-4DBF-A24D-BDDD74A32321}" type="presOf" srcId="{A0FDAD39-BD4D-49A8-A021-257E8F7BF285}" destId="{C7AD68C3-5ECF-44E7-8962-A7AC3C53431F}" srcOrd="0" destOrd="0" presId="urn:microsoft.com/office/officeart/2005/8/layout/cycle4"/>
    <dgm:cxn modelId="{66C1FA74-143B-4CC2-8DA7-BFF98D4B9323}" type="presOf" srcId="{01DF22E0-B207-4BD4-9EA5-E2EE11F64F67}" destId="{17452FEA-B7C2-4BCE-BA8C-575BB816E7F1}" srcOrd="1" destOrd="2" presId="urn:microsoft.com/office/officeart/2005/8/layout/cycle4"/>
    <dgm:cxn modelId="{67573B78-698B-44D4-8FCB-987A3C064242}" type="presOf" srcId="{8ECC4CD8-86AB-490B-9BFE-DAC38C6D6ACD}" destId="{B7189A69-693D-4DBC-BFBB-AB053693C906}" srcOrd="1" destOrd="2" presId="urn:microsoft.com/office/officeart/2005/8/layout/cycle4"/>
    <dgm:cxn modelId="{E8697F59-6286-4769-8776-5FE6D032EC46}" srcId="{31DB7E67-7D49-4AF8-AA9F-ED5BDCC74A7E}" destId="{01DF22E0-B207-4BD4-9EA5-E2EE11F64F67}" srcOrd="2" destOrd="0" parTransId="{0F6104F1-D281-490C-9443-507C2C38AA29}" sibTransId="{8126A6E6-BEFF-472C-BFCB-59064B89B570}"/>
    <dgm:cxn modelId="{32FF217C-47D3-4E81-8002-BC672BA52BBA}" type="presOf" srcId="{5A19AE66-D1EB-47FB-916C-FC3BE08C813D}" destId="{0763CFAD-4463-4B89-9408-BCB31663070E}" srcOrd="0" destOrd="3" presId="urn:microsoft.com/office/officeart/2005/8/layout/cycle4"/>
    <dgm:cxn modelId="{D3008D7D-6F6A-874E-86BD-A34782BE1330}" type="presOf" srcId="{3598ABF2-B3D7-4EF5-8D03-697F36B4F112}" destId="{1B7C3C68-A925-40FD-A3A0-ED1A8C3DBE34}" srcOrd="0" destOrd="0" presId="urn:microsoft.com/office/officeart/2005/8/layout/cycle4"/>
    <dgm:cxn modelId="{25C1A780-CB96-EA40-9D2B-60FDB20EA2B1}" type="presOf" srcId="{02E33617-0645-124E-8262-04BD07C17C29}" destId="{C458841F-D71A-3745-9EE7-5F62B66F417F}" srcOrd="0" destOrd="0" presId="urn:microsoft.com/office/officeart/2005/8/layout/cycle4"/>
    <dgm:cxn modelId="{9489B48C-9BC1-422F-8631-1D5F74EEB783}" type="presOf" srcId="{929F67AF-B50D-48B9-B19A-72F477BF9994}" destId="{1B7C3C68-A925-40FD-A3A0-ED1A8C3DBE34}" srcOrd="0" destOrd="3" presId="urn:microsoft.com/office/officeart/2005/8/layout/cycle4"/>
    <dgm:cxn modelId="{B6E7C38E-C795-4B93-8128-927D35116F08}" srcId="{DC42ACCF-1C2F-4E02-B86A-F63B972FA010}" destId="{68F6B9FA-19BB-424C-8870-DB1B631259CD}" srcOrd="1" destOrd="0" parTransId="{01B3F31E-96FF-406D-949F-FFD589F89B5D}" sibTransId="{D83F1419-AE6F-474D-A1B3-706215FC0FCB}"/>
    <dgm:cxn modelId="{E1F0A590-BA90-634A-AC2C-41A36B79E51B}" srcId="{8989CA75-C2F0-4502-89E9-DCD7BA8A8244}" destId="{02E33617-0645-124E-8262-04BD07C17C29}" srcOrd="0" destOrd="0" parTransId="{E308A339-A003-EB40-8FBE-5119B5B70B40}" sibTransId="{F1CF498A-A2CE-3E42-A9FB-D876E27F5E4B}"/>
    <dgm:cxn modelId="{8058849C-7B38-9A48-9D0C-27C4BD59C8C5}" type="presOf" srcId="{BA30422F-E74C-4760-8372-A6DE1405540B}" destId="{1B7C3C68-A925-40FD-A3A0-ED1A8C3DBE34}" srcOrd="0" destOrd="4" presId="urn:microsoft.com/office/officeart/2005/8/layout/cycle4"/>
    <dgm:cxn modelId="{0E02A4A3-2921-4092-BE04-C4DFE9CA4178}" srcId="{A0FDAD39-BD4D-49A8-A021-257E8F7BF285}" destId="{5A19AE66-D1EB-47FB-916C-FC3BE08C813D}" srcOrd="3" destOrd="0" parTransId="{5F8ABE8E-E4E6-4AE7-8256-FC1333730A36}" sibTransId="{B0174FB6-E601-4AF8-9EA6-B8191A99FE0A}"/>
    <dgm:cxn modelId="{5918A6B0-F49F-47A6-A336-64AEC48CB0F3}" type="presOf" srcId="{B9E7E4D5-3160-424D-B412-16C5B3181C5B}" destId="{0763CFAD-4463-4B89-9408-BCB31663070E}" srcOrd="0" destOrd="2" presId="urn:microsoft.com/office/officeart/2005/8/layout/cycle4"/>
    <dgm:cxn modelId="{D4D5E5BD-F795-4B85-893D-43C272DE49B1}" srcId="{8989CA75-C2F0-4502-89E9-DCD7BA8A8244}" destId="{6B820C25-ED56-4A37-9FD3-42CC8906BD5C}" srcOrd="3" destOrd="0" parTransId="{B03B5BDA-1C74-4978-9201-177B225929B9}" sibTransId="{77D0F21B-459B-4A29-BC71-1963C9CAADD0}"/>
    <dgm:cxn modelId="{B48383BE-BB0A-402C-9BD6-67C49EFC2848}" type="presOf" srcId="{B9E7E4D5-3160-424D-B412-16C5B3181C5B}" destId="{E6FDE561-CC25-4384-83A1-37D007C2E293}" srcOrd="1" destOrd="2" presId="urn:microsoft.com/office/officeart/2005/8/layout/cycle4"/>
    <dgm:cxn modelId="{271A63C0-FBC7-41CF-8DCD-971517DA0F23}" srcId="{A0FDAD39-BD4D-49A8-A021-257E8F7BF285}" destId="{B9E7E4D5-3160-424D-B412-16C5B3181C5B}" srcOrd="2" destOrd="0" parTransId="{1F82C9C8-4E7C-46D4-9EE5-25EC18EE41F7}" sibTransId="{70C156C8-C4B5-4482-9338-5AA33999F598}"/>
    <dgm:cxn modelId="{CCAAD1C0-6CF2-DF41-B856-6F961EBC28FC}" type="presOf" srcId="{D3D6245F-B0A2-412E-9129-12505E16A7CF}" destId="{17452FEA-B7C2-4BCE-BA8C-575BB816E7F1}" srcOrd="1" destOrd="3" presId="urn:microsoft.com/office/officeart/2005/8/layout/cycle4"/>
    <dgm:cxn modelId="{D605FDC3-0989-7A4A-AB1D-29279C588C62}" type="presOf" srcId="{02E33617-0645-124E-8262-04BD07C17C29}" destId="{EF9C3F17-0394-AD40-8BCB-285D1A000DB1}" srcOrd="1" destOrd="0" presId="urn:microsoft.com/office/officeart/2005/8/layout/cycle4"/>
    <dgm:cxn modelId="{38B4D5C5-F250-104F-AB0A-9AC49253F7F8}" type="presOf" srcId="{1AA83E4A-DB4C-40F2-A773-1FF9A88F4FC8}" destId="{6439E530-75E6-4D4A-A529-1FBDF92B8392}" srcOrd="0" destOrd="0" presId="urn:microsoft.com/office/officeart/2005/8/layout/cycle4"/>
    <dgm:cxn modelId="{C03FDDC9-31EB-4618-92DA-B9FEFAC0EC88}" type="presOf" srcId="{6B820C25-ED56-4A37-9FD3-42CC8906BD5C}" destId="{EF9C3F17-0394-AD40-8BCB-285D1A000DB1}" srcOrd="1" destOrd="3" presId="urn:microsoft.com/office/officeart/2005/8/layout/cycle4"/>
    <dgm:cxn modelId="{D671E9C9-FA14-3047-912F-BAFDFB46B90B}" type="presOf" srcId="{DC42ACCF-1C2F-4E02-B86A-F63B972FA010}" destId="{AA440D49-D784-4FC4-B367-CD66421B3289}" srcOrd="0" destOrd="0" presId="urn:microsoft.com/office/officeart/2005/8/layout/cycle4"/>
    <dgm:cxn modelId="{186824D0-C265-E24B-BD6C-D33D28ADAD90}" type="presOf" srcId="{1AA83E4A-DB4C-40F2-A773-1FF9A88F4FC8}" destId="{17452FEA-B7C2-4BCE-BA8C-575BB816E7F1}" srcOrd="1" destOrd="0" presId="urn:microsoft.com/office/officeart/2005/8/layout/cycle4"/>
    <dgm:cxn modelId="{B79763D2-74D8-421B-A52D-609D035B046F}" srcId="{7741E343-27E5-4E67-9F10-CCDDC9538491}" destId="{8989CA75-C2F0-4502-89E9-DCD7BA8A8244}" srcOrd="1" destOrd="0" parTransId="{D5CDA0B0-99F0-4A7D-BEFA-278D008E29D1}" sibTransId="{7C6FF6F9-202B-4E60-9250-A0D0C6C663E7}"/>
    <dgm:cxn modelId="{5A72EAD2-5A02-BE49-8C89-1FFA4F579263}" type="presOf" srcId="{3598ABF2-B3D7-4EF5-8D03-697F36B4F112}" destId="{B7189A69-693D-4DBC-BFBB-AB053693C906}" srcOrd="1" destOrd="0" presId="urn:microsoft.com/office/officeart/2005/8/layout/cycle4"/>
    <dgm:cxn modelId="{CA3241D3-AE84-5A44-8D3A-7B58CB4EEB64}" type="presOf" srcId="{31DB7E67-7D49-4AF8-AA9F-ED5BDCC74A7E}" destId="{906229E6-570F-4FEE-933C-14967EE2C99A}" srcOrd="0" destOrd="0" presId="urn:microsoft.com/office/officeart/2005/8/layout/cycle4"/>
    <dgm:cxn modelId="{B0031FD5-F7C7-49AE-8DD9-4EB62FF8AD50}" srcId="{DC42ACCF-1C2F-4E02-B86A-F63B972FA010}" destId="{929F67AF-B50D-48B9-B19A-72F477BF9994}" srcOrd="3" destOrd="0" parTransId="{466D8120-70AF-455C-8377-EB2B83FA8FB4}" sibTransId="{ECFD68AA-3A98-4E90-8998-C85E43E4C1EF}"/>
    <dgm:cxn modelId="{87273DD6-14C0-472F-8511-4E70445309BE}" type="presOf" srcId="{DBFA7066-4CAF-4262-8EB2-62AD6382F376}" destId="{0763CFAD-4463-4B89-9408-BCB31663070E}" srcOrd="0" destOrd="1" presId="urn:microsoft.com/office/officeart/2005/8/layout/cycle4"/>
    <dgm:cxn modelId="{BD4F3EDB-BCCB-47EC-AF3A-341ADAFF76BF}" type="presOf" srcId="{68F6B9FA-19BB-424C-8870-DB1B631259CD}" destId="{1B7C3C68-A925-40FD-A3A0-ED1A8C3DBE34}" srcOrd="0" destOrd="1" presId="urn:microsoft.com/office/officeart/2005/8/layout/cycle4"/>
    <dgm:cxn modelId="{57ED02E0-9CFD-49FA-B639-09E8561B7D09}" type="presOf" srcId="{864BE370-938F-4F62-B181-97C9237C6E25}" destId="{EF9C3F17-0394-AD40-8BCB-285D1A000DB1}" srcOrd="1" destOrd="2" presId="urn:microsoft.com/office/officeart/2005/8/layout/cycle4"/>
    <dgm:cxn modelId="{80C340E1-FDCF-433C-A9B8-5186056E0C91}" srcId="{8989CA75-C2F0-4502-89E9-DCD7BA8A8244}" destId="{864BE370-938F-4F62-B181-97C9237C6E25}" srcOrd="2" destOrd="0" parTransId="{81C7A783-CD8F-4D04-92D4-E7F3ABF6F78B}" sibTransId="{62379879-94F4-4CB9-A106-E25288E75DB1}"/>
    <dgm:cxn modelId="{2DDB46E1-48E9-4042-A0FC-B67EFB87F6C8}" type="presOf" srcId="{8ECC4CD8-86AB-490B-9BFE-DAC38C6D6ACD}" destId="{1B7C3C68-A925-40FD-A3A0-ED1A8C3DBE34}" srcOrd="0" destOrd="2" presId="urn:microsoft.com/office/officeart/2005/8/layout/cycle4"/>
    <dgm:cxn modelId="{07664FE2-8606-4298-9149-572773911521}" type="presOf" srcId="{191F03E4-53C6-43A8-ABE0-A40962B9085C}" destId="{6439E530-75E6-4D4A-A529-1FBDF92B8392}" srcOrd="0" destOrd="1" presId="urn:microsoft.com/office/officeart/2005/8/layout/cycle4"/>
    <dgm:cxn modelId="{5025E6E3-B423-4240-A857-82A740578132}" srcId="{31DB7E67-7D49-4AF8-AA9F-ED5BDCC74A7E}" destId="{191F03E4-53C6-43A8-ABE0-A40962B9085C}" srcOrd="1" destOrd="0" parTransId="{845D31CB-EE5E-41A6-906A-E7C9777E9FB5}" sibTransId="{712B399F-2326-4CEB-BACA-478A09E9D6E2}"/>
    <dgm:cxn modelId="{58BD89E4-A20B-4524-AFF1-B19C07FD620E}" srcId="{7741E343-27E5-4E67-9F10-CCDDC9538491}" destId="{31DB7E67-7D49-4AF8-AA9F-ED5BDCC74A7E}" srcOrd="3" destOrd="0" parTransId="{889CBE57-C274-4434-8555-4E591AE8A039}" sibTransId="{4AA383B3-DCFD-4F20-B7BA-BCE2315D25F4}"/>
    <dgm:cxn modelId="{AC845EE9-35F9-402D-A84B-B9C69C931B5D}" type="presOf" srcId="{75A65D3E-806E-4786-A715-6A3E53831828}" destId="{C458841F-D71A-3745-9EE7-5F62B66F417F}" srcOrd="0" destOrd="1" presId="urn:microsoft.com/office/officeart/2005/8/layout/cycle4"/>
    <dgm:cxn modelId="{938CFFF2-A47F-45F9-91B2-9832CF09A1AA}" srcId="{DC42ACCF-1C2F-4E02-B86A-F63B972FA010}" destId="{8ECC4CD8-86AB-490B-9BFE-DAC38C6D6ACD}" srcOrd="2" destOrd="0" parTransId="{4749D664-8BD3-4C0B-B838-76EE60E9DDC1}" sibTransId="{1312D4FA-EDA4-4AA3-A78A-BCD975CA00C6}"/>
    <dgm:cxn modelId="{71BA05F4-DC3D-46C7-8170-DE86910470F5}" type="presOf" srcId="{DBFA7066-4CAF-4262-8EB2-62AD6382F376}" destId="{E6FDE561-CC25-4384-83A1-37D007C2E293}" srcOrd="1" destOrd="1" presId="urn:microsoft.com/office/officeart/2005/8/layout/cycle4"/>
    <dgm:cxn modelId="{4F0EDDF9-899A-468A-94ED-20BE58D6D542}" type="presOf" srcId="{68F6B9FA-19BB-424C-8870-DB1B631259CD}" destId="{B7189A69-693D-4DBC-BFBB-AB053693C906}" srcOrd="1" destOrd="1" presId="urn:microsoft.com/office/officeart/2005/8/layout/cycle4"/>
    <dgm:cxn modelId="{A1E57DFD-DB04-4673-9AF7-30DAF1C76914}" srcId="{DC42ACCF-1C2F-4E02-B86A-F63B972FA010}" destId="{BA30422F-E74C-4760-8372-A6DE1405540B}" srcOrd="4" destOrd="0" parTransId="{57395584-63BE-4EDC-B52E-77597C8C2B52}" sibTransId="{E07F98E7-3327-4A5C-9239-C1EF29969C1B}"/>
    <dgm:cxn modelId="{0707C490-8836-4179-B4C6-78290ED84759}" type="presParOf" srcId="{EA744728-FF0F-48C6-9556-DCF516C681B4}" destId="{67435A5D-4E51-4CE8-A1DF-CC2E347E894A}" srcOrd="0" destOrd="0" presId="urn:microsoft.com/office/officeart/2005/8/layout/cycle4"/>
    <dgm:cxn modelId="{482A7A43-0B83-4C6E-BF67-07FCCF26AD15}" type="presParOf" srcId="{67435A5D-4E51-4CE8-A1DF-CC2E347E894A}" destId="{56D26690-8AD5-414D-8B2D-6922785DDD42}" srcOrd="0" destOrd="0" presId="urn:microsoft.com/office/officeart/2005/8/layout/cycle4"/>
    <dgm:cxn modelId="{13EB7409-1182-4601-A3F3-3B908E193E76}" type="presParOf" srcId="{56D26690-8AD5-414D-8B2D-6922785DDD42}" destId="{0763CFAD-4463-4B89-9408-BCB31663070E}" srcOrd="0" destOrd="0" presId="urn:microsoft.com/office/officeart/2005/8/layout/cycle4"/>
    <dgm:cxn modelId="{ECE2914F-9D4E-410E-A26F-9972529A7C6D}" type="presParOf" srcId="{56D26690-8AD5-414D-8B2D-6922785DDD42}" destId="{E6FDE561-CC25-4384-83A1-37D007C2E293}" srcOrd="1" destOrd="0" presId="urn:microsoft.com/office/officeart/2005/8/layout/cycle4"/>
    <dgm:cxn modelId="{38F3FA60-C47C-4F42-9C67-6331F4DB4FF2}" type="presParOf" srcId="{67435A5D-4E51-4CE8-A1DF-CC2E347E894A}" destId="{49610E5F-C25B-1148-AA08-20266C3487EC}" srcOrd="1" destOrd="0" presId="urn:microsoft.com/office/officeart/2005/8/layout/cycle4"/>
    <dgm:cxn modelId="{6119E892-0754-5F4B-805F-CBDEA8E6EA37}" type="presParOf" srcId="{49610E5F-C25B-1148-AA08-20266C3487EC}" destId="{C458841F-D71A-3745-9EE7-5F62B66F417F}" srcOrd="0" destOrd="0" presId="urn:microsoft.com/office/officeart/2005/8/layout/cycle4"/>
    <dgm:cxn modelId="{AC23CC36-3085-1444-9FC6-2D0930FC1D63}" type="presParOf" srcId="{49610E5F-C25B-1148-AA08-20266C3487EC}" destId="{EF9C3F17-0394-AD40-8BCB-285D1A000DB1}" srcOrd="1" destOrd="0" presId="urn:microsoft.com/office/officeart/2005/8/layout/cycle4"/>
    <dgm:cxn modelId="{76A8AFAB-BAE7-4097-9CCA-53FE36AD6D2E}" type="presParOf" srcId="{67435A5D-4E51-4CE8-A1DF-CC2E347E894A}" destId="{CDF12AF2-4251-4439-BC59-73FA0A902308}" srcOrd="2" destOrd="0" presId="urn:microsoft.com/office/officeart/2005/8/layout/cycle4"/>
    <dgm:cxn modelId="{4E89B814-54A2-4F9C-A1D8-991D873CF2CE}" type="presParOf" srcId="{CDF12AF2-4251-4439-BC59-73FA0A902308}" destId="{1B7C3C68-A925-40FD-A3A0-ED1A8C3DBE34}" srcOrd="0" destOrd="0" presId="urn:microsoft.com/office/officeart/2005/8/layout/cycle4"/>
    <dgm:cxn modelId="{C03D7795-0DAD-49A6-8DDB-2F6BF280D5CF}" type="presParOf" srcId="{CDF12AF2-4251-4439-BC59-73FA0A902308}" destId="{B7189A69-693D-4DBC-BFBB-AB053693C906}" srcOrd="1" destOrd="0" presId="urn:microsoft.com/office/officeart/2005/8/layout/cycle4"/>
    <dgm:cxn modelId="{25D7E7E8-1679-473E-95EF-23605C9ABCC9}" type="presParOf" srcId="{67435A5D-4E51-4CE8-A1DF-CC2E347E894A}" destId="{9D68C129-C258-4BBE-991F-B811B1184821}" srcOrd="3" destOrd="0" presId="urn:microsoft.com/office/officeart/2005/8/layout/cycle4"/>
    <dgm:cxn modelId="{D8C57B28-BB23-491B-9367-A6463D5EBBC3}" type="presParOf" srcId="{9D68C129-C258-4BBE-991F-B811B1184821}" destId="{6439E530-75E6-4D4A-A529-1FBDF92B8392}" srcOrd="0" destOrd="0" presId="urn:microsoft.com/office/officeart/2005/8/layout/cycle4"/>
    <dgm:cxn modelId="{1AF5E9A4-7F69-4572-B9E6-055ECA896FEF}" type="presParOf" srcId="{9D68C129-C258-4BBE-991F-B811B1184821}" destId="{17452FEA-B7C2-4BCE-BA8C-575BB816E7F1}" srcOrd="1" destOrd="0" presId="urn:microsoft.com/office/officeart/2005/8/layout/cycle4"/>
    <dgm:cxn modelId="{018C807F-71AD-4735-B868-9EF9B9E66545}" type="presParOf" srcId="{67435A5D-4E51-4CE8-A1DF-CC2E347E894A}" destId="{24492FC2-6148-47D0-9C37-B50A9708C24F}" srcOrd="4" destOrd="0" presId="urn:microsoft.com/office/officeart/2005/8/layout/cycle4"/>
    <dgm:cxn modelId="{1420CE7F-1274-4808-A59E-58DBE64C31FD}" type="presParOf" srcId="{EA744728-FF0F-48C6-9556-DCF516C681B4}" destId="{67ED3768-1867-4BBF-9EA3-1123727BF0A1}" srcOrd="1" destOrd="0" presId="urn:microsoft.com/office/officeart/2005/8/layout/cycle4"/>
    <dgm:cxn modelId="{4A620EFB-D1F6-425E-BB83-C4790FDE74E8}" type="presParOf" srcId="{67ED3768-1867-4BBF-9EA3-1123727BF0A1}" destId="{C7AD68C3-5ECF-44E7-8962-A7AC3C53431F}" srcOrd="0" destOrd="0" presId="urn:microsoft.com/office/officeart/2005/8/layout/cycle4"/>
    <dgm:cxn modelId="{574A8CC1-BE71-4147-A10A-3D1AD87DB3F9}" type="presParOf" srcId="{67ED3768-1867-4BBF-9EA3-1123727BF0A1}" destId="{98E95B8C-DACD-4FDA-8BA5-32FEC0E0AFB6}" srcOrd="1" destOrd="0" presId="urn:microsoft.com/office/officeart/2005/8/layout/cycle4"/>
    <dgm:cxn modelId="{F0505E72-918D-495B-837F-F68C75032D49}" type="presParOf" srcId="{67ED3768-1867-4BBF-9EA3-1123727BF0A1}" destId="{AA440D49-D784-4FC4-B367-CD66421B3289}" srcOrd="2" destOrd="0" presId="urn:microsoft.com/office/officeart/2005/8/layout/cycle4"/>
    <dgm:cxn modelId="{DA18B8C5-A3EF-4726-84B6-BCFD81B37123}" type="presParOf" srcId="{67ED3768-1867-4BBF-9EA3-1123727BF0A1}" destId="{906229E6-570F-4FEE-933C-14967EE2C99A}" srcOrd="3" destOrd="0" presId="urn:microsoft.com/office/officeart/2005/8/layout/cycle4"/>
    <dgm:cxn modelId="{40657701-B7B1-4D39-81A5-5FDBB335F56D}" type="presParOf" srcId="{67ED3768-1867-4BBF-9EA3-1123727BF0A1}" destId="{ED80B7A3-6174-4CFB-A144-2D7E3E936D49}" srcOrd="4" destOrd="0" presId="urn:microsoft.com/office/officeart/2005/8/layout/cycle4"/>
    <dgm:cxn modelId="{7D3714F5-1B73-49D2-9D9F-B33FD743DCDA}" type="presParOf" srcId="{EA744728-FF0F-48C6-9556-DCF516C681B4}" destId="{5CC2F16D-37ED-4BEB-9538-21F4E993A83E}" srcOrd="2" destOrd="0" presId="urn:microsoft.com/office/officeart/2005/8/layout/cycle4"/>
    <dgm:cxn modelId="{FB756065-C38A-4AB6-B884-F9EBC7359FB1}" type="presParOf" srcId="{EA744728-FF0F-48C6-9556-DCF516C681B4}" destId="{A68CE790-BB13-430C-9F46-AE1E285F4067}"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18C57D-DCFF-6A40-8A69-D4595B5A238E}">
      <dsp:nvSpPr>
        <dsp:cNvPr id="0" name=""/>
        <dsp:cNvSpPr/>
      </dsp:nvSpPr>
      <dsp:spPr>
        <a:xfrm>
          <a:off x="0" y="28853"/>
          <a:ext cx="6263640" cy="79150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State the Problem: </a:t>
          </a:r>
        </a:p>
      </dsp:txBody>
      <dsp:txXfrm>
        <a:off x="38638" y="67491"/>
        <a:ext cx="6186364" cy="714229"/>
      </dsp:txXfrm>
    </dsp:sp>
    <dsp:sp modelId="{94D3C789-B42F-244F-AFB1-0143B580460C}">
      <dsp:nvSpPr>
        <dsp:cNvPr id="0" name=""/>
        <dsp:cNvSpPr/>
      </dsp:nvSpPr>
      <dsp:spPr>
        <a:xfrm>
          <a:off x="0" y="820358"/>
          <a:ext cx="6263640" cy="1639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Oral health screenings are not being completed by clinicians</a:t>
          </a:r>
        </a:p>
        <a:p>
          <a:pPr marL="228600" lvl="1" indent="-228600" algn="l" defTabSz="1155700">
            <a:lnSpc>
              <a:spcPct val="90000"/>
            </a:lnSpc>
            <a:spcBef>
              <a:spcPct val="0"/>
            </a:spcBef>
            <a:spcAft>
              <a:spcPct val="20000"/>
            </a:spcAft>
            <a:buChar char="•"/>
          </a:pPr>
          <a:r>
            <a:rPr lang="en-US" sz="2600" kern="1200"/>
            <a:t>Oral health referrals are not being captured in CAREWare</a:t>
          </a:r>
        </a:p>
      </dsp:txBody>
      <dsp:txXfrm>
        <a:off x="0" y="820358"/>
        <a:ext cx="6263640" cy="1639440"/>
      </dsp:txXfrm>
    </dsp:sp>
    <dsp:sp modelId="{387C6302-FD0B-9746-BFFA-8FEE52389D7F}">
      <dsp:nvSpPr>
        <dsp:cNvPr id="0" name=""/>
        <dsp:cNvSpPr/>
      </dsp:nvSpPr>
      <dsp:spPr>
        <a:xfrm>
          <a:off x="0" y="2459798"/>
          <a:ext cx="6263640" cy="791505"/>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Define Your Categories/</a:t>
          </a:r>
          <a:r>
            <a:rPr lang="en-US" sz="3300" kern="1200" dirty="0" err="1"/>
            <a:t>Brianstrom</a:t>
          </a:r>
          <a:endParaRPr lang="en-US" sz="3300" kern="1200" dirty="0"/>
        </a:p>
      </dsp:txBody>
      <dsp:txXfrm>
        <a:off x="38638" y="2498436"/>
        <a:ext cx="6186364" cy="714229"/>
      </dsp:txXfrm>
    </dsp:sp>
    <dsp:sp modelId="{ECD14CD3-339E-D842-96FF-DC615CF7C888}">
      <dsp:nvSpPr>
        <dsp:cNvPr id="0" name=""/>
        <dsp:cNvSpPr/>
      </dsp:nvSpPr>
      <dsp:spPr>
        <a:xfrm>
          <a:off x="0" y="3251303"/>
          <a:ext cx="626364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Clients, MCMs, Clinicians, Referral system</a:t>
          </a:r>
        </a:p>
      </dsp:txBody>
      <dsp:txXfrm>
        <a:off x="0" y="3251303"/>
        <a:ext cx="6263640" cy="546480"/>
      </dsp:txXfrm>
    </dsp:sp>
    <dsp:sp modelId="{1FF06D47-613A-CB46-B502-93607932C08B}">
      <dsp:nvSpPr>
        <dsp:cNvPr id="0" name=""/>
        <dsp:cNvSpPr/>
      </dsp:nvSpPr>
      <dsp:spPr>
        <a:xfrm>
          <a:off x="0" y="3774032"/>
          <a:ext cx="6263640" cy="79150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Creating a Process Map/Diagram</a:t>
          </a:r>
        </a:p>
      </dsp:txBody>
      <dsp:txXfrm>
        <a:off x="38638" y="3812670"/>
        <a:ext cx="6186364" cy="714229"/>
      </dsp:txXfrm>
    </dsp:sp>
    <dsp:sp modelId="{50FB1E7F-8605-2341-956D-6446BF8F47A1}">
      <dsp:nvSpPr>
        <dsp:cNvPr id="0" name=""/>
        <dsp:cNvSpPr/>
      </dsp:nvSpPr>
      <dsp:spPr>
        <a:xfrm>
          <a:off x="0" y="4684329"/>
          <a:ext cx="6263640" cy="79150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Implementing improvements</a:t>
          </a:r>
        </a:p>
      </dsp:txBody>
      <dsp:txXfrm>
        <a:off x="38638" y="4722967"/>
        <a:ext cx="6186364" cy="7142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7C3C68-A925-40FD-A3A0-ED1A8C3DBE34}">
      <dsp:nvSpPr>
        <dsp:cNvPr id="0" name=""/>
        <dsp:cNvSpPr/>
      </dsp:nvSpPr>
      <dsp:spPr>
        <a:xfrm>
          <a:off x="7463915" y="2577444"/>
          <a:ext cx="4284239" cy="27090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rtl="0">
            <a:lnSpc>
              <a:spcPct val="90000"/>
            </a:lnSpc>
            <a:spcBef>
              <a:spcPct val="0"/>
            </a:spcBef>
            <a:spcAft>
              <a:spcPct val="15000"/>
            </a:spcAft>
            <a:buFont typeface="Arial" panose="020B0604020202020204" pitchFamily="34" charset="0"/>
            <a:buChar char="•"/>
          </a:pPr>
          <a:r>
            <a:rPr lang="en-US" sz="1400" kern="1200" dirty="0">
              <a:latin typeface="Times New Roman"/>
              <a:cs typeface="Times New Roman"/>
            </a:rPr>
            <a:t>Region 1 data coordinator to review oral health screening performance measure on a quarterly basis.</a:t>
          </a:r>
        </a:p>
        <a:p>
          <a:pPr marL="114300" lvl="1" indent="-114300" algn="l" defTabSz="622300">
            <a:lnSpc>
              <a:spcPct val="90000"/>
            </a:lnSpc>
            <a:spcBef>
              <a:spcPct val="0"/>
            </a:spcBef>
            <a:spcAft>
              <a:spcPct val="15000"/>
            </a:spcAft>
            <a:buChar char="•"/>
          </a:pPr>
          <a:r>
            <a:rPr lang="en-US" sz="1400" kern="1200" dirty="0">
              <a:solidFill>
                <a:schemeClr val="tx1"/>
              </a:solidFill>
              <a:latin typeface="Times New Roman"/>
              <a:cs typeface="Times New Roman"/>
            </a:rPr>
            <a:t>Identify barriers to oral health screening.</a:t>
          </a:r>
          <a:endParaRPr lang="en-US" sz="1400" kern="1200" dirty="0">
            <a:latin typeface="Times New Roman"/>
            <a:cs typeface="Times New Roman"/>
          </a:endParaRPr>
        </a:p>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latin typeface="Times New Roman"/>
              <a:cs typeface="Times New Roman"/>
            </a:rPr>
            <a:t>Reg 1 QM committee will be updated monthly.</a:t>
          </a:r>
        </a:p>
        <a:p>
          <a:pPr marL="114300" lvl="1" indent="-114300" algn="l" defTabSz="622300" rtl="0">
            <a:lnSpc>
              <a:spcPct val="90000"/>
            </a:lnSpc>
            <a:spcBef>
              <a:spcPct val="0"/>
            </a:spcBef>
            <a:spcAft>
              <a:spcPct val="15000"/>
            </a:spcAft>
            <a:buFont typeface="Arial" panose="020B0604020202020204" pitchFamily="34" charset="0"/>
            <a:buNone/>
          </a:pPr>
          <a:endParaRPr lang="en-US" sz="1400" kern="1200" dirty="0">
            <a:latin typeface="Times New Roman"/>
            <a:cs typeface="Times New Roman"/>
          </a:endParaRPr>
        </a:p>
        <a:p>
          <a:pPr marL="114300" lvl="1" indent="-114300" algn="l" defTabSz="622300">
            <a:lnSpc>
              <a:spcPct val="90000"/>
            </a:lnSpc>
            <a:spcBef>
              <a:spcPct val="0"/>
            </a:spcBef>
            <a:spcAft>
              <a:spcPct val="15000"/>
            </a:spcAft>
            <a:buChar char="•"/>
          </a:pPr>
          <a:endParaRPr lang="en-US" sz="1400" kern="1200" dirty="0">
            <a:latin typeface="Times New Roman" panose="02020603050405020304" pitchFamily="18" charset="0"/>
            <a:cs typeface="Times New Roman" panose="02020603050405020304" pitchFamily="18" charset="0"/>
          </a:endParaRPr>
        </a:p>
        <a:p>
          <a:pPr marL="285750" lvl="1" indent="-285750" algn="l" defTabSz="1600200" rtl="0">
            <a:lnSpc>
              <a:spcPct val="90000"/>
            </a:lnSpc>
            <a:spcBef>
              <a:spcPct val="0"/>
            </a:spcBef>
            <a:spcAft>
              <a:spcPct val="15000"/>
            </a:spcAft>
            <a:buChar char="•"/>
          </a:pPr>
          <a:endParaRPr lang="en-US" sz="3600" kern="1200" dirty="0">
            <a:latin typeface="Calibri Light" panose="020F0302020204030204"/>
          </a:endParaRPr>
        </a:p>
      </dsp:txBody>
      <dsp:txXfrm>
        <a:off x="8808697" y="3314223"/>
        <a:ext cx="2879947" cy="1912786"/>
      </dsp:txXfrm>
    </dsp:sp>
    <dsp:sp modelId="{6439E530-75E6-4D4A-A529-1FBDF92B8392}">
      <dsp:nvSpPr>
        <dsp:cNvPr id="0" name=""/>
        <dsp:cNvSpPr/>
      </dsp:nvSpPr>
      <dsp:spPr>
        <a:xfrm>
          <a:off x="23976" y="2294444"/>
          <a:ext cx="4723170" cy="268656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a:latin typeface="Times New Roman"/>
              <a:cs typeface="Times New Roman"/>
            </a:rPr>
            <a:t>Based on quarterly results,  QM committee will decide if further action is indicated.</a:t>
          </a:r>
        </a:p>
        <a:p>
          <a:pPr marL="114300" lvl="1" indent="-114300" algn="l" defTabSz="622300">
            <a:lnSpc>
              <a:spcPct val="90000"/>
            </a:lnSpc>
            <a:spcBef>
              <a:spcPct val="0"/>
            </a:spcBef>
            <a:spcAft>
              <a:spcPct val="15000"/>
            </a:spcAft>
            <a:buChar char="•"/>
          </a:pPr>
          <a:r>
            <a:rPr lang="en-US" sz="1400" kern="1200" dirty="0">
              <a:latin typeface="Times New Roman"/>
              <a:cs typeface="Times New Roman"/>
            </a:rPr>
            <a:t>Each location/clinic will address barriers and challenges that will best serve clients needs.</a:t>
          </a:r>
        </a:p>
        <a:p>
          <a:pPr marL="114300" lvl="1" indent="-114300" algn="l" defTabSz="622300">
            <a:lnSpc>
              <a:spcPct val="90000"/>
            </a:lnSpc>
            <a:spcBef>
              <a:spcPct val="0"/>
            </a:spcBef>
            <a:spcAft>
              <a:spcPct val="15000"/>
            </a:spcAft>
            <a:buChar char="•"/>
          </a:pPr>
          <a:r>
            <a:rPr lang="en-US" sz="1400" kern="1200" dirty="0">
              <a:latin typeface="Times New Roman" panose="02020603050405020304" pitchFamily="18" charset="0"/>
              <a:cs typeface="Times New Roman" panose="02020603050405020304" pitchFamily="18" charset="0"/>
            </a:rPr>
            <a:t>Goal is for oral health screening performance measure to be an overall increase of 10% or greater for each quarter or  &gt;90% as the target.</a:t>
          </a:r>
        </a:p>
        <a:p>
          <a:pPr marL="114300" lvl="1" indent="-114300" algn="l" defTabSz="622300">
            <a:lnSpc>
              <a:spcPct val="90000"/>
            </a:lnSpc>
            <a:spcBef>
              <a:spcPct val="0"/>
            </a:spcBef>
            <a:spcAft>
              <a:spcPct val="15000"/>
            </a:spcAft>
            <a:buChar char="•"/>
          </a:pPr>
          <a:endParaRPr lang="en-US" sz="1400" kern="1200" dirty="0"/>
        </a:p>
      </dsp:txBody>
      <dsp:txXfrm>
        <a:off x="82991" y="3025101"/>
        <a:ext cx="3188189" cy="1896897"/>
      </dsp:txXfrm>
    </dsp:sp>
    <dsp:sp modelId="{C458841F-D71A-3745-9EE7-5F62B66F417F}">
      <dsp:nvSpPr>
        <dsp:cNvPr id="0" name=""/>
        <dsp:cNvSpPr/>
      </dsp:nvSpPr>
      <dsp:spPr>
        <a:xfrm>
          <a:off x="7324019" y="-41009"/>
          <a:ext cx="4323492" cy="22750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solidFill>
              <a:schemeClr val="tx1"/>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Times New Roman" panose="02020603050405020304" pitchFamily="18" charset="0"/>
              <a:cs typeface="Times New Roman" panose="02020603050405020304" pitchFamily="18" charset="0"/>
            </a:rPr>
            <a:t>Review organizations workflow process for oral health screening.</a:t>
          </a:r>
        </a:p>
        <a:p>
          <a:pPr marL="114300" lvl="1" indent="-114300" algn="l" defTabSz="622300">
            <a:lnSpc>
              <a:spcPct val="90000"/>
            </a:lnSpc>
            <a:spcBef>
              <a:spcPct val="0"/>
            </a:spcBef>
            <a:spcAft>
              <a:spcPct val="15000"/>
            </a:spcAft>
            <a:buChar char="•"/>
          </a:pPr>
          <a:r>
            <a:rPr lang="en-US" sz="1400" kern="1200" dirty="0">
              <a:solidFill>
                <a:schemeClr val="tx1"/>
              </a:solidFill>
              <a:latin typeface="Times New Roman" panose="02020603050405020304" pitchFamily="18" charset="0"/>
              <a:cs typeface="Times New Roman" panose="02020603050405020304" pitchFamily="18" charset="0"/>
            </a:rPr>
            <a:t>Region 1 data coordinator to implement data entry expectations for oral health screenings going forward.</a:t>
          </a:r>
        </a:p>
        <a:p>
          <a:pPr marL="114300" lvl="1" indent="-114300" algn="l" defTabSz="622300">
            <a:lnSpc>
              <a:spcPct val="90000"/>
            </a:lnSpc>
            <a:spcBef>
              <a:spcPct val="0"/>
            </a:spcBef>
            <a:spcAft>
              <a:spcPct val="15000"/>
            </a:spcAft>
            <a:buChar char="•"/>
          </a:pPr>
          <a:r>
            <a:rPr lang="en-US" sz="1400" kern="1200" dirty="0">
              <a:solidFill>
                <a:schemeClr val="tx1"/>
              </a:solidFill>
              <a:latin typeface="Times New Roman"/>
              <a:cs typeface="Times New Roman"/>
            </a:rPr>
            <a:t>Patients not meeting measure of </a:t>
          </a:r>
          <a:r>
            <a:rPr lang="en-US" sz="1400" kern="1200" dirty="0">
              <a:latin typeface="Times New Roman"/>
              <a:cs typeface="Times New Roman"/>
            </a:rPr>
            <a:t>PTADW11 with </a:t>
          </a:r>
          <a:r>
            <a:rPr lang="en-US" sz="1400" kern="1200" dirty="0">
              <a:solidFill>
                <a:schemeClr val="tx1"/>
              </a:solidFill>
              <a:latin typeface="Times New Roman"/>
              <a:cs typeface="Times New Roman"/>
            </a:rPr>
            <a:t>files to be reviewed and updated.</a:t>
          </a:r>
        </a:p>
      </dsp:txBody>
      <dsp:txXfrm>
        <a:off x="8671043" y="8967"/>
        <a:ext cx="2926492" cy="1606365"/>
      </dsp:txXfrm>
    </dsp:sp>
    <dsp:sp modelId="{0763CFAD-4463-4B89-9408-BCB31663070E}">
      <dsp:nvSpPr>
        <dsp:cNvPr id="0" name=""/>
        <dsp:cNvSpPr/>
      </dsp:nvSpPr>
      <dsp:spPr>
        <a:xfrm>
          <a:off x="45844" y="72225"/>
          <a:ext cx="4323492" cy="22758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None/>
          </a:pPr>
          <a:endParaRPr lang="en-US"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latin typeface="Times New Roman" panose="02020603050405020304" pitchFamily="18" charset="0"/>
              <a:cs typeface="Times New Roman" panose="02020603050405020304" pitchFamily="18" charset="0"/>
            </a:rPr>
            <a:t>Identify lowest rating HAB Performance measures.</a:t>
          </a:r>
        </a:p>
        <a:p>
          <a:pPr marL="114300" lvl="1" indent="-114300" algn="l" defTabSz="622300" rtl="0">
            <a:lnSpc>
              <a:spcPct val="90000"/>
            </a:lnSpc>
            <a:spcBef>
              <a:spcPct val="0"/>
            </a:spcBef>
            <a:spcAft>
              <a:spcPct val="15000"/>
            </a:spcAft>
            <a:buFont typeface="Arial" panose="020B0604020202020204" pitchFamily="34" charset="0"/>
            <a:buChar char="•"/>
          </a:pPr>
          <a:r>
            <a:rPr lang="en-US" sz="1400" kern="1200" dirty="0">
              <a:latin typeface="Times New Roman"/>
              <a:cs typeface="Times New Roman"/>
            </a:rPr>
            <a:t>Oral health performance measure identified as consistently one of the lowest.</a:t>
          </a:r>
        </a:p>
        <a:p>
          <a:pPr marL="114300" lvl="1" indent="-114300" algn="l" defTabSz="622300">
            <a:lnSpc>
              <a:spcPct val="90000"/>
            </a:lnSpc>
            <a:spcBef>
              <a:spcPct val="0"/>
            </a:spcBef>
            <a:spcAft>
              <a:spcPct val="15000"/>
            </a:spcAft>
            <a:buFont typeface="Arial" panose="020B0604020202020204" pitchFamily="34" charset="0"/>
            <a:buChar char="•"/>
          </a:pPr>
          <a:endParaRPr lang="en-US" sz="1400" kern="1200" dirty="0"/>
        </a:p>
      </dsp:txBody>
      <dsp:txXfrm>
        <a:off x="95837" y="122218"/>
        <a:ext cx="2926458" cy="1606891"/>
      </dsp:txXfrm>
    </dsp:sp>
    <dsp:sp modelId="{C7AD68C3-5ECF-44E7-8962-A7AC3C53431F}">
      <dsp:nvSpPr>
        <dsp:cNvPr id="0" name=""/>
        <dsp:cNvSpPr/>
      </dsp:nvSpPr>
      <dsp:spPr>
        <a:xfrm>
          <a:off x="3640404" y="349794"/>
          <a:ext cx="2245820" cy="224582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Plan</a:t>
          </a:r>
        </a:p>
      </dsp:txBody>
      <dsp:txXfrm>
        <a:off x="4298189" y="1007579"/>
        <a:ext cx="1588035" cy="1588035"/>
      </dsp:txXfrm>
    </dsp:sp>
    <dsp:sp modelId="{98E95B8C-DACD-4FDA-8BA5-32FEC0E0AFB6}">
      <dsp:nvSpPr>
        <dsp:cNvPr id="0" name=""/>
        <dsp:cNvSpPr/>
      </dsp:nvSpPr>
      <dsp:spPr>
        <a:xfrm rot="5400000">
          <a:off x="5989958" y="349794"/>
          <a:ext cx="2245820" cy="224582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Do</a:t>
          </a:r>
        </a:p>
      </dsp:txBody>
      <dsp:txXfrm rot="-5400000">
        <a:off x="5989958" y="1007579"/>
        <a:ext cx="1588035" cy="1588035"/>
      </dsp:txXfrm>
    </dsp:sp>
    <dsp:sp modelId="{AA440D49-D784-4FC4-B367-CD66421B3289}">
      <dsp:nvSpPr>
        <dsp:cNvPr id="0" name=""/>
        <dsp:cNvSpPr/>
      </dsp:nvSpPr>
      <dsp:spPr>
        <a:xfrm rot="10800000">
          <a:off x="5989958" y="2699347"/>
          <a:ext cx="2245820" cy="224582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Study</a:t>
          </a:r>
        </a:p>
      </dsp:txBody>
      <dsp:txXfrm rot="10800000">
        <a:off x="5989958" y="2699347"/>
        <a:ext cx="1588035" cy="1588035"/>
      </dsp:txXfrm>
    </dsp:sp>
    <dsp:sp modelId="{906229E6-570F-4FEE-933C-14967EE2C99A}">
      <dsp:nvSpPr>
        <dsp:cNvPr id="0" name=""/>
        <dsp:cNvSpPr/>
      </dsp:nvSpPr>
      <dsp:spPr>
        <a:xfrm rot="16200000">
          <a:off x="3640404" y="2699347"/>
          <a:ext cx="2245820" cy="224582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Act</a:t>
          </a:r>
        </a:p>
      </dsp:txBody>
      <dsp:txXfrm rot="5400000">
        <a:off x="4298189" y="2699347"/>
        <a:ext cx="1588035" cy="1588035"/>
      </dsp:txXfrm>
    </dsp:sp>
    <dsp:sp modelId="{5CC2F16D-37ED-4BEB-9538-21F4E993A83E}">
      <dsp:nvSpPr>
        <dsp:cNvPr id="0" name=""/>
        <dsp:cNvSpPr/>
      </dsp:nvSpPr>
      <dsp:spPr>
        <a:xfrm>
          <a:off x="5550389" y="2180682"/>
          <a:ext cx="775404" cy="674264"/>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8CE790-BB13-430C-9F46-AE1E285F4067}">
      <dsp:nvSpPr>
        <dsp:cNvPr id="0" name=""/>
        <dsp:cNvSpPr/>
      </dsp:nvSpPr>
      <dsp:spPr>
        <a:xfrm rot="10800000">
          <a:off x="5550389" y="2440014"/>
          <a:ext cx="775404" cy="674264"/>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7C3C68-A925-40FD-A3A0-ED1A8C3DBE34}">
      <dsp:nvSpPr>
        <dsp:cNvPr id="0" name=""/>
        <dsp:cNvSpPr/>
      </dsp:nvSpPr>
      <dsp:spPr>
        <a:xfrm>
          <a:off x="7463915" y="2577444"/>
          <a:ext cx="4284239" cy="270907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latin typeface="Times New Roman" panose="02020603050405020304" pitchFamily="18" charset="0"/>
              <a:cs typeface="Times New Roman" panose="02020603050405020304" pitchFamily="18" charset="0"/>
            </a:rPr>
            <a:t>Region 1 data coordinator to review oral health screening performance measure on a monthly basis.</a:t>
          </a:r>
        </a:p>
        <a:p>
          <a:pPr marL="114300" lvl="1" indent="-114300" algn="l" defTabSz="622300">
            <a:lnSpc>
              <a:spcPct val="90000"/>
            </a:lnSpc>
            <a:spcBef>
              <a:spcPct val="0"/>
            </a:spcBef>
            <a:spcAft>
              <a:spcPct val="15000"/>
            </a:spcAft>
            <a:buChar char="•"/>
          </a:pPr>
          <a:r>
            <a:rPr lang="en-US" sz="1400" kern="1200" dirty="0">
              <a:solidFill>
                <a:schemeClr val="tx1"/>
              </a:solidFill>
              <a:latin typeface="Times New Roman" panose="02020603050405020304" pitchFamily="18" charset="0"/>
              <a:cs typeface="Times New Roman" panose="02020603050405020304" pitchFamily="18" charset="0"/>
            </a:rPr>
            <a:t>Identify barriers to oral health screening.</a:t>
          </a:r>
          <a:endParaRPr lang="en-US"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latin typeface="Times New Roman" panose="02020603050405020304" pitchFamily="18" charset="0"/>
              <a:cs typeface="Times New Roman" panose="02020603050405020304" pitchFamily="18" charset="0"/>
            </a:rPr>
            <a:t>Reg 1 QM committee will be updated monthly.</a:t>
          </a:r>
        </a:p>
        <a:p>
          <a:pPr marL="114300" lvl="1" indent="-114300" algn="l" defTabSz="622300">
            <a:lnSpc>
              <a:spcPct val="90000"/>
            </a:lnSpc>
            <a:spcBef>
              <a:spcPct val="0"/>
            </a:spcBef>
            <a:spcAft>
              <a:spcPct val="15000"/>
            </a:spcAft>
            <a:buFont typeface="Arial" panose="020B0604020202020204" pitchFamily="34" charset="0"/>
            <a:buNone/>
          </a:pPr>
          <a:endParaRPr lang="en-US"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p>
      </dsp:txBody>
      <dsp:txXfrm>
        <a:off x="8808697" y="3314223"/>
        <a:ext cx="2879947" cy="1912786"/>
      </dsp:txXfrm>
    </dsp:sp>
    <dsp:sp modelId="{6439E530-75E6-4D4A-A529-1FBDF92B8392}">
      <dsp:nvSpPr>
        <dsp:cNvPr id="0" name=""/>
        <dsp:cNvSpPr/>
      </dsp:nvSpPr>
      <dsp:spPr>
        <a:xfrm>
          <a:off x="23976" y="2294444"/>
          <a:ext cx="4723170" cy="268656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Times New Roman" panose="02020603050405020304" pitchFamily="18" charset="0"/>
              <a:cs typeface="Times New Roman" panose="02020603050405020304" pitchFamily="18" charset="0"/>
            </a:rPr>
            <a:t>Based on quarterly results,  QM committee will decide if further action is indicated.</a:t>
          </a:r>
        </a:p>
        <a:p>
          <a:pPr marL="114300" lvl="1" indent="-114300" algn="l" defTabSz="622300">
            <a:lnSpc>
              <a:spcPct val="90000"/>
            </a:lnSpc>
            <a:spcBef>
              <a:spcPct val="0"/>
            </a:spcBef>
            <a:spcAft>
              <a:spcPct val="15000"/>
            </a:spcAft>
            <a:buChar char="•"/>
          </a:pPr>
          <a:r>
            <a:rPr lang="en-US" sz="1400" kern="1200" dirty="0">
              <a:latin typeface="Times New Roman" panose="02020603050405020304" pitchFamily="18" charset="0"/>
              <a:cs typeface="Times New Roman" panose="02020603050405020304" pitchFamily="18" charset="0"/>
            </a:rPr>
            <a:t>Each location/clinic will address barriers and challenges that will best serve clients needs.</a:t>
          </a:r>
        </a:p>
        <a:p>
          <a:pPr marL="114300" lvl="1" indent="-114300" algn="l" defTabSz="622300">
            <a:lnSpc>
              <a:spcPct val="90000"/>
            </a:lnSpc>
            <a:spcBef>
              <a:spcPct val="0"/>
            </a:spcBef>
            <a:spcAft>
              <a:spcPct val="15000"/>
            </a:spcAft>
            <a:buChar char="•"/>
          </a:pPr>
          <a:r>
            <a:rPr lang="en-US" sz="1400" kern="1200" dirty="0">
              <a:latin typeface="Times New Roman" panose="02020603050405020304" pitchFamily="18" charset="0"/>
              <a:cs typeface="Times New Roman" panose="02020603050405020304" pitchFamily="18" charset="0"/>
            </a:rPr>
            <a:t>Goal is for oral health screening performance measure to be an overall increase of 10% or greater for each quarter or  &gt;90% as the target.</a:t>
          </a:r>
        </a:p>
        <a:p>
          <a:pPr marL="114300" lvl="1" indent="-114300" algn="l" defTabSz="622300">
            <a:lnSpc>
              <a:spcPct val="90000"/>
            </a:lnSpc>
            <a:spcBef>
              <a:spcPct val="0"/>
            </a:spcBef>
            <a:spcAft>
              <a:spcPct val="15000"/>
            </a:spcAft>
            <a:buChar char="•"/>
          </a:pPr>
          <a:endParaRPr lang="en-US" sz="1400" kern="1200" dirty="0"/>
        </a:p>
      </dsp:txBody>
      <dsp:txXfrm>
        <a:off x="82991" y="3025101"/>
        <a:ext cx="3188189" cy="1896897"/>
      </dsp:txXfrm>
    </dsp:sp>
    <dsp:sp modelId="{C458841F-D71A-3745-9EE7-5F62B66F417F}">
      <dsp:nvSpPr>
        <dsp:cNvPr id="0" name=""/>
        <dsp:cNvSpPr/>
      </dsp:nvSpPr>
      <dsp:spPr>
        <a:xfrm>
          <a:off x="7324019" y="-41009"/>
          <a:ext cx="4323492" cy="22750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solidFill>
              <a:schemeClr val="tx1"/>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Times New Roman" panose="02020603050405020304" pitchFamily="18" charset="0"/>
              <a:cs typeface="Times New Roman" panose="02020603050405020304" pitchFamily="18" charset="0"/>
            </a:rPr>
            <a:t>Review organizations workflow process for oral health screening.</a:t>
          </a:r>
        </a:p>
        <a:p>
          <a:pPr marL="114300" lvl="1" indent="-114300" algn="l" defTabSz="622300">
            <a:lnSpc>
              <a:spcPct val="90000"/>
            </a:lnSpc>
            <a:spcBef>
              <a:spcPct val="0"/>
            </a:spcBef>
            <a:spcAft>
              <a:spcPct val="15000"/>
            </a:spcAft>
            <a:buChar char="•"/>
          </a:pPr>
          <a:r>
            <a:rPr lang="en-US" sz="1400" kern="1200" dirty="0">
              <a:solidFill>
                <a:schemeClr val="tx1"/>
              </a:solidFill>
              <a:latin typeface="Times New Roman" panose="02020603050405020304" pitchFamily="18" charset="0"/>
              <a:cs typeface="Times New Roman" panose="02020603050405020304" pitchFamily="18" charset="0"/>
            </a:rPr>
            <a:t>Region 1 data coordinator to implement data entry expectations for oral health screenings going forward.</a:t>
          </a:r>
        </a:p>
        <a:p>
          <a:pPr marL="114300" lvl="1" indent="-114300" algn="l" defTabSz="622300">
            <a:lnSpc>
              <a:spcPct val="90000"/>
            </a:lnSpc>
            <a:spcBef>
              <a:spcPct val="0"/>
            </a:spcBef>
            <a:spcAft>
              <a:spcPct val="15000"/>
            </a:spcAft>
            <a:buChar char="•"/>
          </a:pPr>
          <a:r>
            <a:rPr lang="en-US" sz="1400" kern="1200" dirty="0">
              <a:solidFill>
                <a:schemeClr val="tx1"/>
              </a:solidFill>
              <a:latin typeface="Times New Roman" panose="02020603050405020304" pitchFamily="18" charset="0"/>
              <a:cs typeface="Times New Roman" panose="02020603050405020304" pitchFamily="18" charset="0"/>
            </a:rPr>
            <a:t>Patients not meeting measure of </a:t>
          </a:r>
          <a:r>
            <a:rPr lang="en-US" sz="1400" kern="1200" dirty="0">
              <a:latin typeface="Times New Roman" panose="02020603050405020304" pitchFamily="18" charset="0"/>
              <a:cs typeface="Times New Roman" panose="02020603050405020304" pitchFamily="18" charset="0"/>
            </a:rPr>
            <a:t>PTADW11 as of 12/31/2022 </a:t>
          </a:r>
          <a:r>
            <a:rPr lang="en-US" sz="1400" kern="1200" dirty="0">
              <a:solidFill>
                <a:schemeClr val="tx1"/>
              </a:solidFill>
              <a:latin typeface="Times New Roman" panose="02020603050405020304" pitchFamily="18" charset="0"/>
              <a:cs typeface="Times New Roman" panose="02020603050405020304" pitchFamily="18" charset="0"/>
            </a:rPr>
            <a:t>files to be reviewed and updated.</a:t>
          </a:r>
        </a:p>
      </dsp:txBody>
      <dsp:txXfrm>
        <a:off x="8671043" y="8967"/>
        <a:ext cx="2926492" cy="1606365"/>
      </dsp:txXfrm>
    </dsp:sp>
    <dsp:sp modelId="{0763CFAD-4463-4B89-9408-BCB31663070E}">
      <dsp:nvSpPr>
        <dsp:cNvPr id="0" name=""/>
        <dsp:cNvSpPr/>
      </dsp:nvSpPr>
      <dsp:spPr>
        <a:xfrm>
          <a:off x="45844" y="72225"/>
          <a:ext cx="4323492" cy="22758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Font typeface="Arial" panose="020B0604020202020204" pitchFamily="34" charset="0"/>
            <a:buNone/>
          </a:pPr>
          <a:endParaRPr lang="en-US"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latin typeface="Times New Roman" panose="02020603050405020304" pitchFamily="18" charset="0"/>
              <a:cs typeface="Times New Roman" panose="02020603050405020304" pitchFamily="18" charset="0"/>
            </a:rPr>
            <a:t>Identify lowest rating HAB Performance measures.</a:t>
          </a:r>
        </a:p>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latin typeface="Times New Roman" panose="02020603050405020304" pitchFamily="18" charset="0"/>
              <a:cs typeface="Times New Roman" panose="02020603050405020304" pitchFamily="18" charset="0"/>
            </a:rPr>
            <a:t>Oral health performance measure identified as the lowest at 40% for calendar year 2021.</a:t>
          </a:r>
        </a:p>
        <a:p>
          <a:pPr marL="114300" lvl="1" indent="-114300" algn="l" defTabSz="622300">
            <a:lnSpc>
              <a:spcPct val="90000"/>
            </a:lnSpc>
            <a:spcBef>
              <a:spcPct val="0"/>
            </a:spcBef>
            <a:spcAft>
              <a:spcPct val="15000"/>
            </a:spcAft>
            <a:buFont typeface="Arial" panose="020B0604020202020204" pitchFamily="34" charset="0"/>
            <a:buChar char="•"/>
          </a:pPr>
          <a:endParaRPr lang="en-US" sz="1400" kern="1200" dirty="0"/>
        </a:p>
      </dsp:txBody>
      <dsp:txXfrm>
        <a:off x="95837" y="122218"/>
        <a:ext cx="2926458" cy="1606891"/>
      </dsp:txXfrm>
    </dsp:sp>
    <dsp:sp modelId="{C7AD68C3-5ECF-44E7-8962-A7AC3C53431F}">
      <dsp:nvSpPr>
        <dsp:cNvPr id="0" name=""/>
        <dsp:cNvSpPr/>
      </dsp:nvSpPr>
      <dsp:spPr>
        <a:xfrm>
          <a:off x="3640404" y="349794"/>
          <a:ext cx="2245820" cy="224582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Plan</a:t>
          </a:r>
        </a:p>
      </dsp:txBody>
      <dsp:txXfrm>
        <a:off x="4298189" y="1007579"/>
        <a:ext cx="1588035" cy="1588035"/>
      </dsp:txXfrm>
    </dsp:sp>
    <dsp:sp modelId="{98E95B8C-DACD-4FDA-8BA5-32FEC0E0AFB6}">
      <dsp:nvSpPr>
        <dsp:cNvPr id="0" name=""/>
        <dsp:cNvSpPr/>
      </dsp:nvSpPr>
      <dsp:spPr>
        <a:xfrm rot="5400000">
          <a:off x="5989958" y="349794"/>
          <a:ext cx="2245820" cy="224582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Do</a:t>
          </a:r>
        </a:p>
      </dsp:txBody>
      <dsp:txXfrm rot="-5400000">
        <a:off x="5989958" y="1007579"/>
        <a:ext cx="1588035" cy="1588035"/>
      </dsp:txXfrm>
    </dsp:sp>
    <dsp:sp modelId="{AA440D49-D784-4FC4-B367-CD66421B3289}">
      <dsp:nvSpPr>
        <dsp:cNvPr id="0" name=""/>
        <dsp:cNvSpPr/>
      </dsp:nvSpPr>
      <dsp:spPr>
        <a:xfrm rot="10800000">
          <a:off x="5989958" y="2699347"/>
          <a:ext cx="2245820" cy="224582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Study</a:t>
          </a:r>
        </a:p>
      </dsp:txBody>
      <dsp:txXfrm rot="10800000">
        <a:off x="5989958" y="2699347"/>
        <a:ext cx="1588035" cy="1588035"/>
      </dsp:txXfrm>
    </dsp:sp>
    <dsp:sp modelId="{906229E6-570F-4FEE-933C-14967EE2C99A}">
      <dsp:nvSpPr>
        <dsp:cNvPr id="0" name=""/>
        <dsp:cNvSpPr/>
      </dsp:nvSpPr>
      <dsp:spPr>
        <a:xfrm rot="16200000">
          <a:off x="3640404" y="2699347"/>
          <a:ext cx="2245820" cy="224582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rPr>
            <a:t>Act</a:t>
          </a:r>
        </a:p>
      </dsp:txBody>
      <dsp:txXfrm rot="5400000">
        <a:off x="4298189" y="2699347"/>
        <a:ext cx="1588035" cy="1588035"/>
      </dsp:txXfrm>
    </dsp:sp>
    <dsp:sp modelId="{5CC2F16D-37ED-4BEB-9538-21F4E993A83E}">
      <dsp:nvSpPr>
        <dsp:cNvPr id="0" name=""/>
        <dsp:cNvSpPr/>
      </dsp:nvSpPr>
      <dsp:spPr>
        <a:xfrm>
          <a:off x="5550389" y="2180682"/>
          <a:ext cx="775404" cy="674264"/>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8CE790-BB13-430C-9F46-AE1E285F4067}">
      <dsp:nvSpPr>
        <dsp:cNvPr id="0" name=""/>
        <dsp:cNvSpPr/>
      </dsp:nvSpPr>
      <dsp:spPr>
        <a:xfrm rot="10800000">
          <a:off x="5550389" y="2440014"/>
          <a:ext cx="775404" cy="674264"/>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9E833C-AE1D-FC4D-8CB2-632472953862}" type="datetimeFigureOut">
              <a:rPr lang="en-US" smtClean="0"/>
              <a:t>10/17/2023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F7D81-DA24-A64E-8665-73787075C7B5}" type="slidenum">
              <a:rPr lang="en-US" smtClean="0"/>
              <a:t>‹#›</a:t>
            </a:fld>
            <a:endParaRPr lang="en-US"/>
          </a:p>
        </p:txBody>
      </p:sp>
    </p:spTree>
    <p:extLst>
      <p:ext uri="{BB962C8B-B14F-4D97-AF65-F5344CB8AC3E}">
        <p14:creationId xmlns:p14="http://schemas.microsoft.com/office/powerpoint/2010/main" val="1838358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AB6E4D-345C-4BA7-88C4-DF01C4361F9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5517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AB6E4D-345C-4BA7-88C4-DF01C4361F97}" type="slidenum">
              <a:rPr lang="en-US" smtClean="0"/>
              <a:t>10</a:t>
            </a:fld>
            <a:endParaRPr lang="en-US"/>
          </a:p>
        </p:txBody>
      </p:sp>
    </p:spTree>
    <p:extLst>
      <p:ext uri="{BB962C8B-B14F-4D97-AF65-F5344CB8AC3E}">
        <p14:creationId xmlns:p14="http://schemas.microsoft.com/office/powerpoint/2010/main" val="1115517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AB6E4D-345C-4BA7-88C4-DF01C4361F97}" type="slidenum">
              <a:rPr lang="en-US" smtClean="0"/>
              <a:t>14</a:t>
            </a:fld>
            <a:endParaRPr lang="en-US"/>
          </a:p>
        </p:txBody>
      </p:sp>
    </p:spTree>
    <p:extLst>
      <p:ext uri="{BB962C8B-B14F-4D97-AF65-F5344CB8AC3E}">
        <p14:creationId xmlns:p14="http://schemas.microsoft.com/office/powerpoint/2010/main" val="1988155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EFCB1-DAA8-D8C1-BB24-958ABAFBDE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E4AD09-0C8A-053B-1A5B-B310D599AE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70AF87-1B5E-5A0F-F74B-2D719E807146}"/>
              </a:ext>
            </a:extLst>
          </p:cNvPr>
          <p:cNvSpPr>
            <a:spLocks noGrp="1"/>
          </p:cNvSpPr>
          <p:nvPr>
            <p:ph type="dt" sz="half" idx="10"/>
          </p:nvPr>
        </p:nvSpPr>
        <p:spPr/>
        <p:txBody>
          <a:bodyPr/>
          <a:lstStyle/>
          <a:p>
            <a:fld id="{4372F7C2-3452-934D-9468-4250EE2DE6E6}" type="datetimeFigureOut">
              <a:rPr lang="en-US" smtClean="0"/>
              <a:t>10/17/2023</a:t>
            </a:fld>
            <a:endParaRPr lang="en-US"/>
          </a:p>
        </p:txBody>
      </p:sp>
      <p:sp>
        <p:nvSpPr>
          <p:cNvPr id="5" name="Footer Placeholder 4">
            <a:extLst>
              <a:ext uri="{FF2B5EF4-FFF2-40B4-BE49-F238E27FC236}">
                <a16:creationId xmlns:a16="http://schemas.microsoft.com/office/drawing/2014/main" id="{5D221607-8C43-24CA-F538-1656FF9C6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EA9C1-138D-69DB-520D-CCBC7812F331}"/>
              </a:ext>
            </a:extLst>
          </p:cNvPr>
          <p:cNvSpPr>
            <a:spLocks noGrp="1"/>
          </p:cNvSpPr>
          <p:nvPr>
            <p:ph type="sldNum" sz="quarter" idx="12"/>
          </p:nvPr>
        </p:nvSpPr>
        <p:spPr/>
        <p:txBody>
          <a:bodyPr/>
          <a:lstStyle/>
          <a:p>
            <a:fld id="{79F1DC7C-A7C3-E949-84E1-5C7E4F15F60A}" type="slidenum">
              <a:rPr lang="en-US" smtClean="0"/>
              <a:t>‹#›</a:t>
            </a:fld>
            <a:endParaRPr lang="en-US"/>
          </a:p>
        </p:txBody>
      </p:sp>
    </p:spTree>
    <p:extLst>
      <p:ext uri="{BB962C8B-B14F-4D97-AF65-F5344CB8AC3E}">
        <p14:creationId xmlns:p14="http://schemas.microsoft.com/office/powerpoint/2010/main" val="268084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758B-FECF-84D2-14A4-92C8B8950A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7D7009-611A-5A70-3DD7-76771E9162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7EDC67-C5AC-5C29-33CD-4DEE908F6620}"/>
              </a:ext>
            </a:extLst>
          </p:cNvPr>
          <p:cNvSpPr>
            <a:spLocks noGrp="1"/>
          </p:cNvSpPr>
          <p:nvPr>
            <p:ph type="dt" sz="half" idx="10"/>
          </p:nvPr>
        </p:nvSpPr>
        <p:spPr/>
        <p:txBody>
          <a:bodyPr/>
          <a:lstStyle/>
          <a:p>
            <a:fld id="{4372F7C2-3452-934D-9468-4250EE2DE6E6}" type="datetimeFigureOut">
              <a:rPr lang="en-US" smtClean="0"/>
              <a:t>10/17/2023</a:t>
            </a:fld>
            <a:endParaRPr lang="en-US"/>
          </a:p>
        </p:txBody>
      </p:sp>
      <p:sp>
        <p:nvSpPr>
          <p:cNvPr id="5" name="Footer Placeholder 4">
            <a:extLst>
              <a:ext uri="{FF2B5EF4-FFF2-40B4-BE49-F238E27FC236}">
                <a16:creationId xmlns:a16="http://schemas.microsoft.com/office/drawing/2014/main" id="{B7DF2B4E-1B98-0835-1585-34A36E41A0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FD6329-3F10-69D0-0301-670D537A9309}"/>
              </a:ext>
            </a:extLst>
          </p:cNvPr>
          <p:cNvSpPr>
            <a:spLocks noGrp="1"/>
          </p:cNvSpPr>
          <p:nvPr>
            <p:ph type="sldNum" sz="quarter" idx="12"/>
          </p:nvPr>
        </p:nvSpPr>
        <p:spPr/>
        <p:txBody>
          <a:bodyPr/>
          <a:lstStyle/>
          <a:p>
            <a:fld id="{79F1DC7C-A7C3-E949-84E1-5C7E4F15F60A}" type="slidenum">
              <a:rPr lang="en-US" smtClean="0"/>
              <a:t>‹#›</a:t>
            </a:fld>
            <a:endParaRPr lang="en-US"/>
          </a:p>
        </p:txBody>
      </p:sp>
    </p:spTree>
    <p:extLst>
      <p:ext uri="{BB962C8B-B14F-4D97-AF65-F5344CB8AC3E}">
        <p14:creationId xmlns:p14="http://schemas.microsoft.com/office/powerpoint/2010/main" val="1668706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A370B8-5038-3815-2423-ADDBE85AAE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12892F-D280-4938-0D65-779F92DA93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C8A6DA-1C53-FC67-FD18-D20746E97FA3}"/>
              </a:ext>
            </a:extLst>
          </p:cNvPr>
          <p:cNvSpPr>
            <a:spLocks noGrp="1"/>
          </p:cNvSpPr>
          <p:nvPr>
            <p:ph type="dt" sz="half" idx="10"/>
          </p:nvPr>
        </p:nvSpPr>
        <p:spPr/>
        <p:txBody>
          <a:bodyPr/>
          <a:lstStyle/>
          <a:p>
            <a:fld id="{4372F7C2-3452-934D-9468-4250EE2DE6E6}" type="datetimeFigureOut">
              <a:rPr lang="en-US" smtClean="0"/>
              <a:t>10/17/2023</a:t>
            </a:fld>
            <a:endParaRPr lang="en-US"/>
          </a:p>
        </p:txBody>
      </p:sp>
      <p:sp>
        <p:nvSpPr>
          <p:cNvPr id="5" name="Footer Placeholder 4">
            <a:extLst>
              <a:ext uri="{FF2B5EF4-FFF2-40B4-BE49-F238E27FC236}">
                <a16:creationId xmlns:a16="http://schemas.microsoft.com/office/drawing/2014/main" id="{067EE213-58C0-E32B-99B1-7ADAE96A2C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56F885-7067-8BCD-308E-156C4A0B30DA}"/>
              </a:ext>
            </a:extLst>
          </p:cNvPr>
          <p:cNvSpPr>
            <a:spLocks noGrp="1"/>
          </p:cNvSpPr>
          <p:nvPr>
            <p:ph type="sldNum" sz="quarter" idx="12"/>
          </p:nvPr>
        </p:nvSpPr>
        <p:spPr/>
        <p:txBody>
          <a:bodyPr/>
          <a:lstStyle/>
          <a:p>
            <a:fld id="{79F1DC7C-A7C3-E949-84E1-5C7E4F15F60A}" type="slidenum">
              <a:rPr lang="en-US" smtClean="0"/>
              <a:t>‹#›</a:t>
            </a:fld>
            <a:endParaRPr lang="en-US"/>
          </a:p>
        </p:txBody>
      </p:sp>
    </p:spTree>
    <p:extLst>
      <p:ext uri="{BB962C8B-B14F-4D97-AF65-F5344CB8AC3E}">
        <p14:creationId xmlns:p14="http://schemas.microsoft.com/office/powerpoint/2010/main" val="1472735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full Tab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85DB98-089E-45CF-BE7A-06CC54AF95C8}"/>
              </a:ext>
            </a:extLst>
          </p:cNvPr>
          <p:cNvSpPr>
            <a:spLocks noGrp="1"/>
          </p:cNvSpPr>
          <p:nvPr>
            <p:ph type="title" hasCustomPrompt="1"/>
          </p:nvPr>
        </p:nvSpPr>
        <p:spPr/>
        <p:txBody>
          <a:bodyPr/>
          <a:lstStyle/>
          <a:p>
            <a:r>
              <a:rPr lang="en-US"/>
              <a:t>SECTION NAME  :  PAGE TITLE</a:t>
            </a:r>
          </a:p>
        </p:txBody>
      </p:sp>
      <p:sp>
        <p:nvSpPr>
          <p:cNvPr id="10" name="Text Placeholder 9">
            <a:extLst>
              <a:ext uri="{FF2B5EF4-FFF2-40B4-BE49-F238E27FC236}">
                <a16:creationId xmlns:a16="http://schemas.microsoft.com/office/drawing/2014/main" id="{8FCD29A2-0068-4396-8FAC-7E31DB44E996}"/>
              </a:ext>
            </a:extLst>
          </p:cNvPr>
          <p:cNvSpPr>
            <a:spLocks noGrp="1"/>
          </p:cNvSpPr>
          <p:nvPr>
            <p:ph type="body" sz="quarter" idx="10" hasCustomPrompt="1"/>
          </p:nvPr>
        </p:nvSpPr>
        <p:spPr>
          <a:xfrm>
            <a:off x="817034" y="914401"/>
            <a:ext cx="9241367" cy="968375"/>
          </a:xfrm>
        </p:spPr>
        <p:txBody>
          <a:bodyPr/>
          <a:lstStyle>
            <a:lvl1pPr>
              <a:defRPr sz="2600" b="0">
                <a:latin typeface="Roboto Light" pitchFamily="2" charset="0"/>
                <a:ea typeface="Roboto Light" pitchFamily="2" charset="0"/>
              </a:defRPr>
            </a:lvl1pPr>
            <a:lvl2pPr marL="0" indent="0">
              <a:buNone/>
              <a:defRPr/>
            </a:lvl2pPr>
          </a:lstStyle>
          <a:p>
            <a:pPr lvl="0"/>
            <a:r>
              <a:rPr lang="en-US"/>
              <a:t>Primary Statement</a:t>
            </a:r>
          </a:p>
        </p:txBody>
      </p:sp>
      <p:sp>
        <p:nvSpPr>
          <p:cNvPr id="6" name="Table Placeholder 5">
            <a:extLst>
              <a:ext uri="{FF2B5EF4-FFF2-40B4-BE49-F238E27FC236}">
                <a16:creationId xmlns:a16="http://schemas.microsoft.com/office/drawing/2014/main" id="{933CC537-5A8B-4FC4-9BA1-7A3078ACB4F5}"/>
              </a:ext>
            </a:extLst>
          </p:cNvPr>
          <p:cNvSpPr>
            <a:spLocks noGrp="1"/>
          </p:cNvSpPr>
          <p:nvPr>
            <p:ph type="tbl" sz="quarter" idx="28" hasCustomPrompt="1"/>
          </p:nvPr>
        </p:nvSpPr>
        <p:spPr>
          <a:xfrm>
            <a:off x="812800" y="1882776"/>
            <a:ext cx="10601435" cy="4060825"/>
          </a:xfrm>
        </p:spPr>
        <p:txBody>
          <a:bodyPr/>
          <a:lstStyle>
            <a:lvl1pPr>
              <a:defRPr b="0"/>
            </a:lvl1pPr>
          </a:lstStyle>
          <a:p>
            <a:r>
              <a:rPr lang="en-US"/>
              <a:t>Click icon to insert table</a:t>
            </a:r>
          </a:p>
        </p:txBody>
      </p:sp>
      <p:sp>
        <p:nvSpPr>
          <p:cNvPr id="8" name="Text Placeholder 5">
            <a:extLst>
              <a:ext uri="{FF2B5EF4-FFF2-40B4-BE49-F238E27FC236}">
                <a16:creationId xmlns:a16="http://schemas.microsoft.com/office/drawing/2014/main" id="{E7ABF518-C08F-418C-A83B-B4D0746FFEC1}"/>
              </a:ext>
            </a:extLst>
          </p:cNvPr>
          <p:cNvSpPr>
            <a:spLocks noGrp="1"/>
          </p:cNvSpPr>
          <p:nvPr>
            <p:ph type="body" sz="quarter" idx="27" hasCustomPrompt="1"/>
          </p:nvPr>
        </p:nvSpPr>
        <p:spPr>
          <a:xfrm>
            <a:off x="816867" y="6232258"/>
            <a:ext cx="9241533" cy="289555"/>
          </a:xfrm>
        </p:spPr>
        <p:txBody>
          <a:bodyPr tIns="0" bIns="0" anchor="b"/>
          <a:lstStyle>
            <a:lvl1pPr marL="0" indent="0">
              <a:spcBef>
                <a:spcPts val="0"/>
              </a:spcBef>
              <a:spcAft>
                <a:spcPts val="0"/>
              </a:spcAft>
              <a:buFontTx/>
              <a:buNone/>
              <a:defRPr sz="800" b="0">
                <a:solidFill>
                  <a:schemeClr val="bg2">
                    <a:lumMod val="75000"/>
                  </a:schemeClr>
                </a:solidFill>
              </a:defRPr>
            </a:lvl1pPr>
          </a:lstStyle>
          <a:p>
            <a:pPr lvl="0"/>
            <a:r>
              <a:rPr lang="en-US"/>
              <a:t>Note: Note text here.</a:t>
            </a:r>
          </a:p>
        </p:txBody>
      </p:sp>
    </p:spTree>
    <p:extLst>
      <p:ext uri="{BB962C8B-B14F-4D97-AF65-F5344CB8AC3E}">
        <p14:creationId xmlns:p14="http://schemas.microsoft.com/office/powerpoint/2010/main" val="29746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AE028-2578-ED16-3918-77544EB51D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89DD2F-BE19-B42D-4A35-8D67445344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85E122-C794-0E39-4F80-B5444E5DF645}"/>
              </a:ext>
            </a:extLst>
          </p:cNvPr>
          <p:cNvSpPr>
            <a:spLocks noGrp="1"/>
          </p:cNvSpPr>
          <p:nvPr>
            <p:ph type="dt" sz="half" idx="10"/>
          </p:nvPr>
        </p:nvSpPr>
        <p:spPr/>
        <p:txBody>
          <a:bodyPr/>
          <a:lstStyle/>
          <a:p>
            <a:fld id="{4372F7C2-3452-934D-9468-4250EE2DE6E6}" type="datetimeFigureOut">
              <a:rPr lang="en-US" smtClean="0"/>
              <a:t>10/17/2023</a:t>
            </a:fld>
            <a:endParaRPr lang="en-US"/>
          </a:p>
        </p:txBody>
      </p:sp>
      <p:sp>
        <p:nvSpPr>
          <p:cNvPr id="5" name="Footer Placeholder 4">
            <a:extLst>
              <a:ext uri="{FF2B5EF4-FFF2-40B4-BE49-F238E27FC236}">
                <a16:creationId xmlns:a16="http://schemas.microsoft.com/office/drawing/2014/main" id="{D73CE0BE-2924-F343-F717-09EA9DF165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196772-9806-2399-CFFC-8A084149C90D}"/>
              </a:ext>
            </a:extLst>
          </p:cNvPr>
          <p:cNvSpPr>
            <a:spLocks noGrp="1"/>
          </p:cNvSpPr>
          <p:nvPr>
            <p:ph type="sldNum" sz="quarter" idx="12"/>
          </p:nvPr>
        </p:nvSpPr>
        <p:spPr/>
        <p:txBody>
          <a:bodyPr/>
          <a:lstStyle/>
          <a:p>
            <a:fld id="{79F1DC7C-A7C3-E949-84E1-5C7E4F15F60A}" type="slidenum">
              <a:rPr lang="en-US" smtClean="0"/>
              <a:t>‹#›</a:t>
            </a:fld>
            <a:endParaRPr lang="en-US"/>
          </a:p>
        </p:txBody>
      </p:sp>
    </p:spTree>
    <p:extLst>
      <p:ext uri="{BB962C8B-B14F-4D97-AF65-F5344CB8AC3E}">
        <p14:creationId xmlns:p14="http://schemas.microsoft.com/office/powerpoint/2010/main" val="406411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544E9-1D86-7B1D-A518-025353CCCF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E7827D-A52A-5F42-E9BE-BCB4D81E5E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3504C2-696C-85FB-34A5-112CB92639F2}"/>
              </a:ext>
            </a:extLst>
          </p:cNvPr>
          <p:cNvSpPr>
            <a:spLocks noGrp="1"/>
          </p:cNvSpPr>
          <p:nvPr>
            <p:ph type="dt" sz="half" idx="10"/>
          </p:nvPr>
        </p:nvSpPr>
        <p:spPr/>
        <p:txBody>
          <a:bodyPr/>
          <a:lstStyle/>
          <a:p>
            <a:fld id="{4372F7C2-3452-934D-9468-4250EE2DE6E6}" type="datetimeFigureOut">
              <a:rPr lang="en-US" smtClean="0"/>
              <a:t>10/17/2023</a:t>
            </a:fld>
            <a:endParaRPr lang="en-US"/>
          </a:p>
        </p:txBody>
      </p:sp>
      <p:sp>
        <p:nvSpPr>
          <p:cNvPr id="5" name="Footer Placeholder 4">
            <a:extLst>
              <a:ext uri="{FF2B5EF4-FFF2-40B4-BE49-F238E27FC236}">
                <a16:creationId xmlns:a16="http://schemas.microsoft.com/office/drawing/2014/main" id="{44D1C499-1461-2024-99F9-CEE2E7D076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42AB5-1A05-5226-5E05-038DDFCB9964}"/>
              </a:ext>
            </a:extLst>
          </p:cNvPr>
          <p:cNvSpPr>
            <a:spLocks noGrp="1"/>
          </p:cNvSpPr>
          <p:nvPr>
            <p:ph type="sldNum" sz="quarter" idx="12"/>
          </p:nvPr>
        </p:nvSpPr>
        <p:spPr/>
        <p:txBody>
          <a:bodyPr/>
          <a:lstStyle/>
          <a:p>
            <a:fld id="{79F1DC7C-A7C3-E949-84E1-5C7E4F15F60A}" type="slidenum">
              <a:rPr lang="en-US" smtClean="0"/>
              <a:t>‹#›</a:t>
            </a:fld>
            <a:endParaRPr lang="en-US"/>
          </a:p>
        </p:txBody>
      </p:sp>
    </p:spTree>
    <p:extLst>
      <p:ext uri="{BB962C8B-B14F-4D97-AF65-F5344CB8AC3E}">
        <p14:creationId xmlns:p14="http://schemas.microsoft.com/office/powerpoint/2010/main" val="2070258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3026-15BC-2F98-0068-C4AC3204D8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8FD8BA-F7D4-2712-5190-FCFD07CCCC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2844A8-9E8F-52C5-5153-A213ECD679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F52268-4B07-9F2F-677B-2BBE8891E8CA}"/>
              </a:ext>
            </a:extLst>
          </p:cNvPr>
          <p:cNvSpPr>
            <a:spLocks noGrp="1"/>
          </p:cNvSpPr>
          <p:nvPr>
            <p:ph type="dt" sz="half" idx="10"/>
          </p:nvPr>
        </p:nvSpPr>
        <p:spPr/>
        <p:txBody>
          <a:bodyPr/>
          <a:lstStyle/>
          <a:p>
            <a:fld id="{4372F7C2-3452-934D-9468-4250EE2DE6E6}" type="datetimeFigureOut">
              <a:rPr lang="en-US" smtClean="0"/>
              <a:t>10/17/2023</a:t>
            </a:fld>
            <a:endParaRPr lang="en-US"/>
          </a:p>
        </p:txBody>
      </p:sp>
      <p:sp>
        <p:nvSpPr>
          <p:cNvPr id="6" name="Footer Placeholder 5">
            <a:extLst>
              <a:ext uri="{FF2B5EF4-FFF2-40B4-BE49-F238E27FC236}">
                <a16:creationId xmlns:a16="http://schemas.microsoft.com/office/drawing/2014/main" id="{4D1FAC2D-171F-EEA1-2240-FD0E1B17B2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0070C3-8BF9-6E3B-99FA-FD3F1ADD6E79}"/>
              </a:ext>
            </a:extLst>
          </p:cNvPr>
          <p:cNvSpPr>
            <a:spLocks noGrp="1"/>
          </p:cNvSpPr>
          <p:nvPr>
            <p:ph type="sldNum" sz="quarter" idx="12"/>
          </p:nvPr>
        </p:nvSpPr>
        <p:spPr/>
        <p:txBody>
          <a:bodyPr/>
          <a:lstStyle/>
          <a:p>
            <a:fld id="{79F1DC7C-A7C3-E949-84E1-5C7E4F15F60A}" type="slidenum">
              <a:rPr lang="en-US" smtClean="0"/>
              <a:t>‹#›</a:t>
            </a:fld>
            <a:endParaRPr lang="en-US"/>
          </a:p>
        </p:txBody>
      </p:sp>
    </p:spTree>
    <p:extLst>
      <p:ext uri="{BB962C8B-B14F-4D97-AF65-F5344CB8AC3E}">
        <p14:creationId xmlns:p14="http://schemas.microsoft.com/office/powerpoint/2010/main" val="110646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1CA16-4D7E-7971-DE7E-E02E0978BA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613032-5416-C872-77B5-3D278C543A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BDF07A-8803-33A6-99D6-8660D788AC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0C2E38-DBE3-B46D-0DC7-509BB55DD4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87B309-3A8D-0901-5183-F4442DB144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47039D-85C5-3402-4782-8DD23F462AFC}"/>
              </a:ext>
            </a:extLst>
          </p:cNvPr>
          <p:cNvSpPr>
            <a:spLocks noGrp="1"/>
          </p:cNvSpPr>
          <p:nvPr>
            <p:ph type="dt" sz="half" idx="10"/>
          </p:nvPr>
        </p:nvSpPr>
        <p:spPr/>
        <p:txBody>
          <a:bodyPr/>
          <a:lstStyle/>
          <a:p>
            <a:fld id="{4372F7C2-3452-934D-9468-4250EE2DE6E6}" type="datetimeFigureOut">
              <a:rPr lang="en-US" smtClean="0"/>
              <a:t>10/17/2023</a:t>
            </a:fld>
            <a:endParaRPr lang="en-US"/>
          </a:p>
        </p:txBody>
      </p:sp>
      <p:sp>
        <p:nvSpPr>
          <p:cNvPr id="8" name="Footer Placeholder 7">
            <a:extLst>
              <a:ext uri="{FF2B5EF4-FFF2-40B4-BE49-F238E27FC236}">
                <a16:creationId xmlns:a16="http://schemas.microsoft.com/office/drawing/2014/main" id="{93973E39-E264-715B-12A9-8DD74F067F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355F48-3AAF-8D83-1B5E-899441F6170A}"/>
              </a:ext>
            </a:extLst>
          </p:cNvPr>
          <p:cNvSpPr>
            <a:spLocks noGrp="1"/>
          </p:cNvSpPr>
          <p:nvPr>
            <p:ph type="sldNum" sz="quarter" idx="12"/>
          </p:nvPr>
        </p:nvSpPr>
        <p:spPr/>
        <p:txBody>
          <a:bodyPr/>
          <a:lstStyle/>
          <a:p>
            <a:fld id="{79F1DC7C-A7C3-E949-84E1-5C7E4F15F60A}" type="slidenum">
              <a:rPr lang="en-US" smtClean="0"/>
              <a:t>‹#›</a:t>
            </a:fld>
            <a:endParaRPr lang="en-US"/>
          </a:p>
        </p:txBody>
      </p:sp>
    </p:spTree>
    <p:extLst>
      <p:ext uri="{BB962C8B-B14F-4D97-AF65-F5344CB8AC3E}">
        <p14:creationId xmlns:p14="http://schemas.microsoft.com/office/powerpoint/2010/main" val="12178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8A3AA-D697-1EEC-177E-8EB5DDD939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9DBF5D-4C7A-4567-0E7F-069E64F81B8B}"/>
              </a:ext>
            </a:extLst>
          </p:cNvPr>
          <p:cNvSpPr>
            <a:spLocks noGrp="1"/>
          </p:cNvSpPr>
          <p:nvPr>
            <p:ph type="dt" sz="half" idx="10"/>
          </p:nvPr>
        </p:nvSpPr>
        <p:spPr/>
        <p:txBody>
          <a:bodyPr/>
          <a:lstStyle/>
          <a:p>
            <a:fld id="{4372F7C2-3452-934D-9468-4250EE2DE6E6}" type="datetimeFigureOut">
              <a:rPr lang="en-US" smtClean="0"/>
              <a:t>10/17/2023</a:t>
            </a:fld>
            <a:endParaRPr lang="en-US"/>
          </a:p>
        </p:txBody>
      </p:sp>
      <p:sp>
        <p:nvSpPr>
          <p:cNvPr id="4" name="Footer Placeholder 3">
            <a:extLst>
              <a:ext uri="{FF2B5EF4-FFF2-40B4-BE49-F238E27FC236}">
                <a16:creationId xmlns:a16="http://schemas.microsoft.com/office/drawing/2014/main" id="{17D7E626-7538-59B0-858F-B3B87AAE43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DEA7F9-A25A-F5E9-E4CF-3A5434D3D7B9}"/>
              </a:ext>
            </a:extLst>
          </p:cNvPr>
          <p:cNvSpPr>
            <a:spLocks noGrp="1"/>
          </p:cNvSpPr>
          <p:nvPr>
            <p:ph type="sldNum" sz="quarter" idx="12"/>
          </p:nvPr>
        </p:nvSpPr>
        <p:spPr/>
        <p:txBody>
          <a:bodyPr/>
          <a:lstStyle/>
          <a:p>
            <a:fld id="{79F1DC7C-A7C3-E949-84E1-5C7E4F15F60A}" type="slidenum">
              <a:rPr lang="en-US" smtClean="0"/>
              <a:t>‹#›</a:t>
            </a:fld>
            <a:endParaRPr lang="en-US"/>
          </a:p>
        </p:txBody>
      </p:sp>
    </p:spTree>
    <p:extLst>
      <p:ext uri="{BB962C8B-B14F-4D97-AF65-F5344CB8AC3E}">
        <p14:creationId xmlns:p14="http://schemas.microsoft.com/office/powerpoint/2010/main" val="61758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134E69-11E1-3A08-4276-A797A744529C}"/>
              </a:ext>
            </a:extLst>
          </p:cNvPr>
          <p:cNvSpPr>
            <a:spLocks noGrp="1"/>
          </p:cNvSpPr>
          <p:nvPr>
            <p:ph type="dt" sz="half" idx="10"/>
          </p:nvPr>
        </p:nvSpPr>
        <p:spPr/>
        <p:txBody>
          <a:bodyPr/>
          <a:lstStyle/>
          <a:p>
            <a:fld id="{4372F7C2-3452-934D-9468-4250EE2DE6E6}" type="datetimeFigureOut">
              <a:rPr lang="en-US" smtClean="0"/>
              <a:t>10/17/2023</a:t>
            </a:fld>
            <a:endParaRPr lang="en-US"/>
          </a:p>
        </p:txBody>
      </p:sp>
      <p:sp>
        <p:nvSpPr>
          <p:cNvPr id="3" name="Footer Placeholder 2">
            <a:extLst>
              <a:ext uri="{FF2B5EF4-FFF2-40B4-BE49-F238E27FC236}">
                <a16:creationId xmlns:a16="http://schemas.microsoft.com/office/drawing/2014/main" id="{BE45D58E-624A-3399-9367-EF1DADA24B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3D5F3C-2083-2D86-FE56-898AF48B90F2}"/>
              </a:ext>
            </a:extLst>
          </p:cNvPr>
          <p:cNvSpPr>
            <a:spLocks noGrp="1"/>
          </p:cNvSpPr>
          <p:nvPr>
            <p:ph type="sldNum" sz="quarter" idx="12"/>
          </p:nvPr>
        </p:nvSpPr>
        <p:spPr/>
        <p:txBody>
          <a:bodyPr/>
          <a:lstStyle/>
          <a:p>
            <a:fld id="{79F1DC7C-A7C3-E949-84E1-5C7E4F15F60A}" type="slidenum">
              <a:rPr lang="en-US" smtClean="0"/>
              <a:t>‹#›</a:t>
            </a:fld>
            <a:endParaRPr lang="en-US"/>
          </a:p>
        </p:txBody>
      </p:sp>
    </p:spTree>
    <p:extLst>
      <p:ext uri="{BB962C8B-B14F-4D97-AF65-F5344CB8AC3E}">
        <p14:creationId xmlns:p14="http://schemas.microsoft.com/office/powerpoint/2010/main" val="1637658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7BC7A-D32C-F66A-502B-434980D53D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7D95D9-13BC-56F9-D447-5A2D7AF522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EB65EE-01BE-BABA-D613-2337C938E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5698A5-0DD3-05D2-1DC6-28943A78C6E0}"/>
              </a:ext>
            </a:extLst>
          </p:cNvPr>
          <p:cNvSpPr>
            <a:spLocks noGrp="1"/>
          </p:cNvSpPr>
          <p:nvPr>
            <p:ph type="dt" sz="half" idx="10"/>
          </p:nvPr>
        </p:nvSpPr>
        <p:spPr/>
        <p:txBody>
          <a:bodyPr/>
          <a:lstStyle/>
          <a:p>
            <a:fld id="{4372F7C2-3452-934D-9468-4250EE2DE6E6}" type="datetimeFigureOut">
              <a:rPr lang="en-US" smtClean="0"/>
              <a:t>10/17/2023</a:t>
            </a:fld>
            <a:endParaRPr lang="en-US"/>
          </a:p>
        </p:txBody>
      </p:sp>
      <p:sp>
        <p:nvSpPr>
          <p:cNvPr id="6" name="Footer Placeholder 5">
            <a:extLst>
              <a:ext uri="{FF2B5EF4-FFF2-40B4-BE49-F238E27FC236}">
                <a16:creationId xmlns:a16="http://schemas.microsoft.com/office/drawing/2014/main" id="{90EB4911-49D8-1475-517A-21C9211CC4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860BDE-DCC0-DC59-5252-BACBC7C4ECF7}"/>
              </a:ext>
            </a:extLst>
          </p:cNvPr>
          <p:cNvSpPr>
            <a:spLocks noGrp="1"/>
          </p:cNvSpPr>
          <p:nvPr>
            <p:ph type="sldNum" sz="quarter" idx="12"/>
          </p:nvPr>
        </p:nvSpPr>
        <p:spPr/>
        <p:txBody>
          <a:bodyPr/>
          <a:lstStyle/>
          <a:p>
            <a:fld id="{79F1DC7C-A7C3-E949-84E1-5C7E4F15F60A}" type="slidenum">
              <a:rPr lang="en-US" smtClean="0"/>
              <a:t>‹#›</a:t>
            </a:fld>
            <a:endParaRPr lang="en-US"/>
          </a:p>
        </p:txBody>
      </p:sp>
    </p:spTree>
    <p:extLst>
      <p:ext uri="{BB962C8B-B14F-4D97-AF65-F5344CB8AC3E}">
        <p14:creationId xmlns:p14="http://schemas.microsoft.com/office/powerpoint/2010/main" val="197495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47A61-24FA-4486-D870-99881C563A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CB5DAD-9541-10EA-1172-DCD9220BF8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DC193E-7122-D72C-FDAC-93A2947568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86C5F4-6C00-B620-1145-8D47E198B70C}"/>
              </a:ext>
            </a:extLst>
          </p:cNvPr>
          <p:cNvSpPr>
            <a:spLocks noGrp="1"/>
          </p:cNvSpPr>
          <p:nvPr>
            <p:ph type="dt" sz="half" idx="10"/>
          </p:nvPr>
        </p:nvSpPr>
        <p:spPr/>
        <p:txBody>
          <a:bodyPr/>
          <a:lstStyle/>
          <a:p>
            <a:fld id="{4372F7C2-3452-934D-9468-4250EE2DE6E6}" type="datetimeFigureOut">
              <a:rPr lang="en-US" smtClean="0"/>
              <a:t>10/17/2023</a:t>
            </a:fld>
            <a:endParaRPr lang="en-US"/>
          </a:p>
        </p:txBody>
      </p:sp>
      <p:sp>
        <p:nvSpPr>
          <p:cNvPr id="6" name="Footer Placeholder 5">
            <a:extLst>
              <a:ext uri="{FF2B5EF4-FFF2-40B4-BE49-F238E27FC236}">
                <a16:creationId xmlns:a16="http://schemas.microsoft.com/office/drawing/2014/main" id="{3C530117-85B2-9586-FAF5-01F573DCA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974A87-7A30-8065-DF31-9DC6BC583678}"/>
              </a:ext>
            </a:extLst>
          </p:cNvPr>
          <p:cNvSpPr>
            <a:spLocks noGrp="1"/>
          </p:cNvSpPr>
          <p:nvPr>
            <p:ph type="sldNum" sz="quarter" idx="12"/>
          </p:nvPr>
        </p:nvSpPr>
        <p:spPr/>
        <p:txBody>
          <a:bodyPr/>
          <a:lstStyle/>
          <a:p>
            <a:fld id="{79F1DC7C-A7C3-E949-84E1-5C7E4F15F60A}" type="slidenum">
              <a:rPr lang="en-US" smtClean="0"/>
              <a:t>‹#›</a:t>
            </a:fld>
            <a:endParaRPr lang="en-US"/>
          </a:p>
        </p:txBody>
      </p:sp>
    </p:spTree>
    <p:extLst>
      <p:ext uri="{BB962C8B-B14F-4D97-AF65-F5344CB8AC3E}">
        <p14:creationId xmlns:p14="http://schemas.microsoft.com/office/powerpoint/2010/main" val="2597978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E5637C-2DB9-C1FE-5067-6808019EC9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9394A3-2FF1-32EA-CC9D-FDC5BE8BDD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257851-D6E3-06E8-BD59-DA0681D987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2F7C2-3452-934D-9468-4250EE2DE6E6}" type="datetimeFigureOut">
              <a:rPr lang="en-US" smtClean="0"/>
              <a:t>10/17/2023</a:t>
            </a:fld>
            <a:endParaRPr lang="en-US"/>
          </a:p>
        </p:txBody>
      </p:sp>
      <p:sp>
        <p:nvSpPr>
          <p:cNvPr id="5" name="Footer Placeholder 4">
            <a:extLst>
              <a:ext uri="{FF2B5EF4-FFF2-40B4-BE49-F238E27FC236}">
                <a16:creationId xmlns:a16="http://schemas.microsoft.com/office/drawing/2014/main" id="{574202C2-9C37-CE3B-89BD-14C241BE55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A02079-4BBC-2B48-62E6-E2FDF278A8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1DC7C-A7C3-E949-84E1-5C7E4F15F60A}" type="slidenum">
              <a:rPr lang="en-US" smtClean="0"/>
              <a:t>‹#›</a:t>
            </a:fld>
            <a:endParaRPr lang="en-US"/>
          </a:p>
        </p:txBody>
      </p:sp>
    </p:spTree>
    <p:extLst>
      <p:ext uri="{BB962C8B-B14F-4D97-AF65-F5344CB8AC3E}">
        <p14:creationId xmlns:p14="http://schemas.microsoft.com/office/powerpoint/2010/main" val="165900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targethiv.org/library/root-cause-analysis-quality-improveme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rgethiv.org/library/process-flow-mapping-analysi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7F8C3-1E00-9799-EFE4-E20B43E2555F}"/>
              </a:ext>
            </a:extLst>
          </p:cNvPr>
          <p:cNvSpPr>
            <a:spLocks noGrp="1"/>
          </p:cNvSpPr>
          <p:nvPr>
            <p:ph type="ctrTitle"/>
          </p:nvPr>
        </p:nvSpPr>
        <p:spPr/>
        <p:txBody>
          <a:bodyPr/>
          <a:lstStyle/>
          <a:p>
            <a:r>
              <a:rPr lang="en-US" dirty="0"/>
              <a:t>Region 1: Approach to Oral Health Screening</a:t>
            </a:r>
          </a:p>
        </p:txBody>
      </p:sp>
      <p:sp>
        <p:nvSpPr>
          <p:cNvPr id="3" name="Subtitle 2">
            <a:extLst>
              <a:ext uri="{FF2B5EF4-FFF2-40B4-BE49-F238E27FC236}">
                <a16:creationId xmlns:a16="http://schemas.microsoft.com/office/drawing/2014/main" id="{B0AE856C-BD11-F0CB-57CE-EEE3998F87CC}"/>
              </a:ext>
            </a:extLst>
          </p:cNvPr>
          <p:cNvSpPr>
            <a:spLocks noGrp="1"/>
          </p:cNvSpPr>
          <p:nvPr>
            <p:ph type="subTitle"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New Haven EMA Region 1 Approach to Oral Health for PWH as part of the Ryan White Part A program.  A CQM initiative.</a:t>
            </a:r>
            <a:r>
              <a:rPr lang="en-US" dirty="0">
                <a:effectLst/>
              </a:rPr>
              <a:t> </a:t>
            </a:r>
            <a:endParaRPr lang="en-US" dirty="0"/>
          </a:p>
        </p:txBody>
      </p:sp>
    </p:spTree>
    <p:extLst>
      <p:ext uri="{BB962C8B-B14F-4D97-AF65-F5344CB8AC3E}">
        <p14:creationId xmlns:p14="http://schemas.microsoft.com/office/powerpoint/2010/main" val="451857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DCCFCF2-CB87-4529-AE05-701ED6407ED1}"/>
              </a:ext>
            </a:extLst>
          </p:cNvPr>
          <p:cNvSpPr>
            <a:spLocks noGrp="1"/>
          </p:cNvSpPr>
          <p:nvPr>
            <p:ph type="title"/>
          </p:nvPr>
        </p:nvSpPr>
        <p:spPr>
          <a:xfrm>
            <a:off x="1568769" y="214258"/>
            <a:ext cx="9010838" cy="1063699"/>
          </a:xfrm>
        </p:spPr>
        <p:txBody>
          <a:bodyPr>
            <a:normAutofit/>
          </a:bodyPr>
          <a:lstStyle/>
          <a:p>
            <a:r>
              <a:rPr lang="en-US" dirty="0">
                <a:latin typeface="Times New Roman" panose="02020603050405020304" pitchFamily="18" charset="0"/>
                <a:cs typeface="Times New Roman" panose="02020603050405020304" pitchFamily="18" charset="0"/>
              </a:rPr>
              <a:t>Region 1: Oral Health </a:t>
            </a:r>
            <a:r>
              <a:rPr lang="en-US">
                <a:latin typeface="Times New Roman" panose="02020603050405020304" pitchFamily="18" charset="0"/>
                <a:cs typeface="Times New Roman" panose="02020603050405020304" pitchFamily="18" charset="0"/>
              </a:rPr>
              <a:t>(Initial)</a:t>
            </a:r>
            <a:endParaRPr lang="en-US"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FB363ED0-38B6-48FB-8E91-9ACF4C1C33E9}"/>
              </a:ext>
            </a:extLst>
          </p:cNvPr>
          <p:cNvGraphicFramePr>
            <a:graphicFrameLocks noGrp="1"/>
          </p:cNvGraphicFramePr>
          <p:nvPr>
            <p:ph idx="1"/>
            <p:extLst>
              <p:ext uri="{D42A27DB-BD31-4B8C-83A1-F6EECF244321}">
                <p14:modId xmlns:p14="http://schemas.microsoft.com/office/powerpoint/2010/main" val="2316957584"/>
              </p:ext>
            </p:extLst>
          </p:nvPr>
        </p:nvGraphicFramePr>
        <p:xfrm>
          <a:off x="136097" y="1348780"/>
          <a:ext cx="11876183" cy="5294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3461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8019EA-4157-4AC4-B45B-20ABC0531FD7}"/>
              </a:ext>
            </a:extLst>
          </p:cNvPr>
          <p:cNvSpPr>
            <a:spLocks noGrp="1"/>
          </p:cNvSpPr>
          <p:nvPr>
            <p:ph type="ctrTitle"/>
          </p:nvPr>
        </p:nvSpPr>
        <p:spPr>
          <a:xfrm>
            <a:off x="838200" y="365125"/>
            <a:ext cx="10515600" cy="1325563"/>
          </a:xfrm>
        </p:spPr>
        <p:txBody>
          <a:bodyPr vert="horz" lIns="91440" tIns="45720" rIns="91440" bIns="45720" rtlCol="0" anchor="ctr">
            <a:normAutofit fontScale="90000"/>
          </a:bodyPr>
          <a:lstStyle/>
          <a:p>
            <a:pPr algn="l"/>
            <a:r>
              <a:rPr lang="en-US" sz="5400" b="1" kern="1200" dirty="0">
                <a:solidFill>
                  <a:schemeClr val="tx1"/>
                </a:solidFill>
                <a:latin typeface="+mj-lt"/>
                <a:ea typeface="+mj-ea"/>
                <a:cs typeface="+mj-cs"/>
              </a:rPr>
              <a:t>Oral Health: Dental Clinic Patient Survey</a:t>
            </a:r>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A26EA5C-4E5B-41B0-9B7D-ECEA636FF2CE}"/>
              </a:ext>
            </a:extLst>
          </p:cNvPr>
          <p:cNvSpPr>
            <a:spLocks noGrp="1"/>
          </p:cNvSpPr>
          <p:nvPr>
            <p:ph type="subTitle" idx="1"/>
          </p:nvPr>
        </p:nvSpPr>
        <p:spPr>
          <a:xfrm>
            <a:off x="838200" y="1929384"/>
            <a:ext cx="10515600" cy="4251960"/>
          </a:xfrm>
        </p:spPr>
        <p:txBody>
          <a:bodyPr vert="horz" lIns="91440" tIns="45720" rIns="91440" bIns="45720" rtlCol="0">
            <a:normAutofit/>
          </a:bodyPr>
          <a:lstStyle/>
          <a:p>
            <a:pPr marL="342900" indent="-228600" algn="l">
              <a:buFont typeface="Arial" panose="020B0604020202020204" pitchFamily="34" charset="0"/>
              <a:buChar char="•"/>
            </a:pPr>
            <a:r>
              <a:rPr lang="en-US" sz="2200" dirty="0">
                <a:latin typeface="+mj-lt"/>
              </a:rPr>
              <a:t>52 dental surveys completed, 41 who had missed a dental appointment</a:t>
            </a:r>
          </a:p>
          <a:p>
            <a:pPr marL="457200" indent="-228600" algn="l">
              <a:buFont typeface="Arial" panose="020B0604020202020204" pitchFamily="34" charset="0"/>
              <a:buChar char="•"/>
            </a:pPr>
            <a:r>
              <a:rPr lang="en-US" sz="2200" dirty="0">
                <a:latin typeface="+mj-lt"/>
              </a:rPr>
              <a:t>30 (74%) people report that they would like more reminders about the appointment.</a:t>
            </a:r>
          </a:p>
          <a:p>
            <a:pPr marL="457200" indent="-228600" algn="l">
              <a:buFont typeface="Arial" panose="020B0604020202020204" pitchFamily="34" charset="0"/>
              <a:buChar char="•"/>
            </a:pPr>
            <a:r>
              <a:rPr lang="en-US" sz="2200" dirty="0">
                <a:latin typeface="+mj-lt"/>
              </a:rPr>
              <a:t>7 (17%) patients reported transportation to the appointment as an issue.</a:t>
            </a:r>
          </a:p>
          <a:p>
            <a:pPr marL="457200" indent="-228600" algn="l">
              <a:buFont typeface="Arial" panose="020B0604020202020204" pitchFamily="34" charset="0"/>
              <a:buChar char="•"/>
            </a:pPr>
            <a:r>
              <a:rPr lang="en-US" sz="2200" dirty="0">
                <a:latin typeface="+mj-lt"/>
              </a:rPr>
              <a:t>2 (5%) patients had difficulty with their work schedule and getting time off.</a:t>
            </a:r>
          </a:p>
          <a:p>
            <a:pPr marL="457200" indent="-228600" algn="l">
              <a:buFont typeface="Arial" panose="020B0604020202020204" pitchFamily="34" charset="0"/>
              <a:buChar char="•"/>
            </a:pPr>
            <a:r>
              <a:rPr lang="en-US" sz="2200" dirty="0">
                <a:latin typeface="+mj-lt"/>
              </a:rPr>
              <a:t>1 (2%) patient had an insurance issue (insurance did not cover CSHHC dental). </a:t>
            </a:r>
          </a:p>
          <a:p>
            <a:pPr marL="457200" indent="-228600" algn="l">
              <a:buFont typeface="Arial" panose="020B0604020202020204" pitchFamily="34" charset="0"/>
              <a:buChar char="•"/>
            </a:pPr>
            <a:r>
              <a:rPr lang="en-US" sz="2200" dirty="0">
                <a:latin typeface="+mj-lt"/>
              </a:rPr>
              <a:t>1 (2%) person reported not having a working phone at the time so did not know about their appt. </a:t>
            </a:r>
          </a:p>
          <a:p>
            <a:pPr marL="342900" indent="-228600" algn="l">
              <a:buFont typeface="Arial" panose="020B0604020202020204" pitchFamily="34" charset="0"/>
              <a:buChar char="•"/>
            </a:pPr>
            <a:r>
              <a:rPr lang="en-US" sz="2200" dirty="0">
                <a:latin typeface="+mj-lt"/>
              </a:rPr>
              <a:t>An additional 11 people who were surveyed who attended their dental app, reporting no issues getting to their appointment.</a:t>
            </a:r>
          </a:p>
        </p:txBody>
      </p:sp>
    </p:spTree>
    <p:extLst>
      <p:ext uri="{BB962C8B-B14F-4D97-AF65-F5344CB8AC3E}">
        <p14:creationId xmlns:p14="http://schemas.microsoft.com/office/powerpoint/2010/main" val="2571139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B9918-AAEE-F811-B8B2-EB14412986AB}"/>
              </a:ext>
            </a:extLst>
          </p:cNvPr>
          <p:cNvSpPr>
            <a:spLocks noGrp="1"/>
          </p:cNvSpPr>
          <p:nvPr>
            <p:ph type="title"/>
          </p:nvPr>
        </p:nvSpPr>
        <p:spPr/>
        <p:txBody>
          <a:bodyPr/>
          <a:lstStyle/>
          <a:p>
            <a:r>
              <a:rPr lang="en-US" dirty="0">
                <a:latin typeface="+mn-lt"/>
              </a:rPr>
              <a:t>Ishikawa aka Fishbone Diagram aka Cause-and-Effect Diagram</a:t>
            </a:r>
          </a:p>
        </p:txBody>
      </p:sp>
      <p:sp>
        <p:nvSpPr>
          <p:cNvPr id="3" name="Content Placeholder 2">
            <a:extLst>
              <a:ext uri="{FF2B5EF4-FFF2-40B4-BE49-F238E27FC236}">
                <a16:creationId xmlns:a16="http://schemas.microsoft.com/office/drawing/2014/main" id="{D99EA59F-506D-43EA-FF60-D681E34ACD25}"/>
              </a:ext>
            </a:extLst>
          </p:cNvPr>
          <p:cNvSpPr>
            <a:spLocks noGrp="1"/>
          </p:cNvSpPr>
          <p:nvPr>
            <p:ph idx="1"/>
          </p:nvPr>
        </p:nvSpPr>
        <p:spPr/>
        <p:txBody>
          <a:bodyPr/>
          <a:lstStyle/>
          <a:p>
            <a:r>
              <a:rPr lang="en-US" dirty="0">
                <a:latin typeface="+mj-lt"/>
              </a:rPr>
              <a:t>An Ishikawa Diagram is used to display, explore, and analyze all the potential causes related to a problem or condition and to </a:t>
            </a:r>
            <a:r>
              <a:rPr lang="en-US" b="1" dirty="0">
                <a:latin typeface="+mj-lt"/>
              </a:rPr>
              <a:t>discover the root causes of variation</a:t>
            </a:r>
            <a:r>
              <a:rPr lang="en-US" dirty="0">
                <a:latin typeface="+mj-lt"/>
              </a:rPr>
              <a:t>. It is used to identify and organize possible causes of problems; identify factors that will lead to success.</a:t>
            </a:r>
            <a:r>
              <a:rPr lang="en-US" baseline="30000" dirty="0">
                <a:latin typeface="+mj-lt"/>
              </a:rPr>
              <a:t>1</a:t>
            </a:r>
          </a:p>
          <a:p>
            <a:r>
              <a:rPr lang="en-US" dirty="0">
                <a:latin typeface="+mj-lt"/>
              </a:rPr>
              <a:t>A tool that engages a team in brainstorming to identify, explore, and visually display root causes that are connected to a problem.</a:t>
            </a:r>
          </a:p>
          <a:p>
            <a:r>
              <a:rPr lang="en-US" dirty="0">
                <a:latin typeface="+mj-lt"/>
              </a:rPr>
              <a:t>The root causes that are identified can be validated, tested for frequency, and used to identify change ideas to tackle the problem.</a:t>
            </a:r>
            <a:r>
              <a:rPr lang="en-US" baseline="30000" dirty="0">
                <a:latin typeface="+mj-lt"/>
              </a:rPr>
              <a:t>2</a:t>
            </a:r>
          </a:p>
        </p:txBody>
      </p:sp>
      <p:sp>
        <p:nvSpPr>
          <p:cNvPr id="4" name="TextBox 3">
            <a:extLst>
              <a:ext uri="{FF2B5EF4-FFF2-40B4-BE49-F238E27FC236}">
                <a16:creationId xmlns:a16="http://schemas.microsoft.com/office/drawing/2014/main" id="{F9A8DD74-E8EB-EC60-5D12-6FFB83E6CF8B}"/>
              </a:ext>
            </a:extLst>
          </p:cNvPr>
          <p:cNvSpPr txBox="1"/>
          <p:nvPr/>
        </p:nvSpPr>
        <p:spPr>
          <a:xfrm>
            <a:off x="534838" y="6176963"/>
            <a:ext cx="9738715" cy="646331"/>
          </a:xfrm>
          <a:prstGeom prst="rect">
            <a:avLst/>
          </a:prstGeom>
          <a:noFill/>
        </p:spPr>
        <p:txBody>
          <a:bodyPr wrap="square" rtlCol="0">
            <a:spAutoFit/>
          </a:bodyPr>
          <a:lstStyle/>
          <a:p>
            <a:pPr marL="342900" indent="-342900">
              <a:buAutoNum type="arabicPeriod"/>
            </a:pPr>
            <a:r>
              <a:rPr lang="en-US" dirty="0"/>
              <a:t>Certified Professional in Healthcare Quality Study Guide</a:t>
            </a:r>
          </a:p>
          <a:p>
            <a:pPr marL="342900" indent="-342900">
              <a:buAutoNum type="arabicPeriod"/>
            </a:pPr>
            <a:r>
              <a:rPr lang="en-US" dirty="0">
                <a:hlinkClick r:id="rId2"/>
              </a:rPr>
              <a:t>https://targethiv.org/library/root-cause-analysis-quality-improvement</a:t>
            </a:r>
            <a:r>
              <a:rPr lang="en-US" dirty="0"/>
              <a:t>  </a:t>
            </a:r>
          </a:p>
        </p:txBody>
      </p:sp>
    </p:spTree>
    <p:extLst>
      <p:ext uri="{BB962C8B-B14F-4D97-AF65-F5344CB8AC3E}">
        <p14:creationId xmlns:p14="http://schemas.microsoft.com/office/powerpoint/2010/main" val="1738116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FD8F96F-B1BA-117E-3FFD-B7CF55DDACAC}"/>
              </a:ext>
            </a:extLst>
          </p:cNvPr>
          <p:cNvSpPr/>
          <p:nvPr/>
        </p:nvSpPr>
        <p:spPr>
          <a:xfrm>
            <a:off x="8554363" y="2555850"/>
            <a:ext cx="3364447" cy="1787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C6DB4C2-F63A-4CCE-68BA-AE822031B3A8}"/>
              </a:ext>
            </a:extLst>
          </p:cNvPr>
          <p:cNvSpPr txBox="1"/>
          <p:nvPr/>
        </p:nvSpPr>
        <p:spPr>
          <a:xfrm>
            <a:off x="8699531" y="3005215"/>
            <a:ext cx="3299621" cy="646331"/>
          </a:xfrm>
          <a:prstGeom prst="rect">
            <a:avLst/>
          </a:prstGeom>
          <a:noFill/>
        </p:spPr>
        <p:txBody>
          <a:bodyPr wrap="none" rtlCol="0">
            <a:spAutoFit/>
          </a:bodyPr>
          <a:lstStyle/>
          <a:p>
            <a:r>
              <a:rPr lang="en-US" dirty="0"/>
              <a:t>Oral health screening completion</a:t>
            </a:r>
          </a:p>
          <a:p>
            <a:r>
              <a:rPr lang="en-US" dirty="0"/>
              <a:t>Rate (PTADW11) =  x%</a:t>
            </a:r>
          </a:p>
        </p:txBody>
      </p:sp>
      <p:sp>
        <p:nvSpPr>
          <p:cNvPr id="6" name="Right Arrow 5">
            <a:extLst>
              <a:ext uri="{FF2B5EF4-FFF2-40B4-BE49-F238E27FC236}">
                <a16:creationId xmlns:a16="http://schemas.microsoft.com/office/drawing/2014/main" id="{772CD89C-B606-7B68-8827-74D06ADC821B}"/>
              </a:ext>
            </a:extLst>
          </p:cNvPr>
          <p:cNvSpPr/>
          <p:nvPr/>
        </p:nvSpPr>
        <p:spPr>
          <a:xfrm rot="10800000" flipH="1">
            <a:off x="1509486" y="2879906"/>
            <a:ext cx="7044877" cy="11132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ECE42A6-0897-0180-0ED7-785B8BC4697C}"/>
              </a:ext>
            </a:extLst>
          </p:cNvPr>
          <p:cNvSpPr txBox="1"/>
          <p:nvPr/>
        </p:nvSpPr>
        <p:spPr>
          <a:xfrm>
            <a:off x="1638716" y="4952046"/>
            <a:ext cx="1658112" cy="646331"/>
          </a:xfrm>
          <a:prstGeom prst="rect">
            <a:avLst/>
          </a:prstGeom>
          <a:noFill/>
        </p:spPr>
        <p:txBody>
          <a:bodyPr wrap="square" rtlCol="0">
            <a:spAutoFit/>
          </a:bodyPr>
          <a:lstStyle/>
          <a:p>
            <a:r>
              <a:rPr lang="en-US" dirty="0"/>
              <a:t>Patient enters HC system</a:t>
            </a:r>
          </a:p>
        </p:txBody>
      </p:sp>
      <p:sp>
        <p:nvSpPr>
          <p:cNvPr id="9" name="Rounded Rectangle 8">
            <a:extLst>
              <a:ext uri="{FF2B5EF4-FFF2-40B4-BE49-F238E27FC236}">
                <a16:creationId xmlns:a16="http://schemas.microsoft.com/office/drawing/2014/main" id="{493848E2-3B79-F0D4-1941-2EE02828C41E}"/>
              </a:ext>
            </a:extLst>
          </p:cNvPr>
          <p:cNvSpPr/>
          <p:nvPr/>
        </p:nvSpPr>
        <p:spPr>
          <a:xfrm>
            <a:off x="2095067" y="156760"/>
            <a:ext cx="2023872" cy="75590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98A91B2-5CDE-C2CC-5774-381EB01BF862}"/>
              </a:ext>
            </a:extLst>
          </p:cNvPr>
          <p:cNvSpPr txBox="1"/>
          <p:nvPr/>
        </p:nvSpPr>
        <p:spPr>
          <a:xfrm>
            <a:off x="2383910" y="334419"/>
            <a:ext cx="1487424" cy="369332"/>
          </a:xfrm>
          <a:prstGeom prst="rect">
            <a:avLst/>
          </a:prstGeom>
          <a:noFill/>
        </p:spPr>
        <p:txBody>
          <a:bodyPr wrap="square" rtlCol="0">
            <a:spAutoFit/>
          </a:bodyPr>
          <a:lstStyle/>
          <a:p>
            <a:r>
              <a:rPr lang="en-US" dirty="0"/>
              <a:t>MCM intake</a:t>
            </a:r>
          </a:p>
        </p:txBody>
      </p:sp>
      <p:sp>
        <p:nvSpPr>
          <p:cNvPr id="11" name="Rounded Rectangle 10">
            <a:extLst>
              <a:ext uri="{FF2B5EF4-FFF2-40B4-BE49-F238E27FC236}">
                <a16:creationId xmlns:a16="http://schemas.microsoft.com/office/drawing/2014/main" id="{CDE58EEB-E772-7617-B51F-CE4068283FD8}"/>
              </a:ext>
            </a:extLst>
          </p:cNvPr>
          <p:cNvSpPr/>
          <p:nvPr/>
        </p:nvSpPr>
        <p:spPr>
          <a:xfrm>
            <a:off x="1370384" y="4912328"/>
            <a:ext cx="2023872" cy="75590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 Same Side Corner Rectangle 11">
            <a:extLst>
              <a:ext uri="{FF2B5EF4-FFF2-40B4-BE49-F238E27FC236}">
                <a16:creationId xmlns:a16="http://schemas.microsoft.com/office/drawing/2014/main" id="{8DD26A4A-2D13-E41B-6E27-A67275508F84}"/>
              </a:ext>
            </a:extLst>
          </p:cNvPr>
          <p:cNvSpPr/>
          <p:nvPr/>
        </p:nvSpPr>
        <p:spPr>
          <a:xfrm flipV="1">
            <a:off x="3321403" y="1059906"/>
            <a:ext cx="890016" cy="228689"/>
          </a:xfrm>
          <a:prstGeom prst="round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Cre c</a:t>
            </a:r>
          </a:p>
        </p:txBody>
      </p:sp>
      <p:cxnSp>
        <p:nvCxnSpPr>
          <p:cNvPr id="14" name="Straight Arrow Connector 13">
            <a:extLst>
              <a:ext uri="{FF2B5EF4-FFF2-40B4-BE49-F238E27FC236}">
                <a16:creationId xmlns:a16="http://schemas.microsoft.com/office/drawing/2014/main" id="{C2B127F6-12E4-0FED-BF1E-ECA5CA16EF65}"/>
              </a:ext>
            </a:extLst>
          </p:cNvPr>
          <p:cNvCxnSpPr>
            <a:cxnSpLocks/>
            <a:stCxn id="9" idx="2"/>
          </p:cNvCxnSpPr>
          <p:nvPr/>
        </p:nvCxnSpPr>
        <p:spPr>
          <a:xfrm>
            <a:off x="3107003" y="912664"/>
            <a:ext cx="925927" cy="2167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80006DC-3E95-2814-48D9-9F73251EDE9E}"/>
              </a:ext>
            </a:extLst>
          </p:cNvPr>
          <p:cNvSpPr txBox="1"/>
          <p:nvPr/>
        </p:nvSpPr>
        <p:spPr>
          <a:xfrm>
            <a:off x="3807298" y="1725813"/>
            <a:ext cx="1487424" cy="246221"/>
          </a:xfrm>
          <a:prstGeom prst="rect">
            <a:avLst/>
          </a:prstGeom>
          <a:noFill/>
        </p:spPr>
        <p:txBody>
          <a:bodyPr wrap="square" rtlCol="0">
            <a:spAutoFit/>
          </a:bodyPr>
          <a:lstStyle/>
          <a:p>
            <a:r>
              <a:rPr lang="en-US" sz="1000" dirty="0"/>
              <a:t>Care Plan</a:t>
            </a:r>
          </a:p>
        </p:txBody>
      </p:sp>
      <p:sp>
        <p:nvSpPr>
          <p:cNvPr id="16" name="TextBox 15">
            <a:extLst>
              <a:ext uri="{FF2B5EF4-FFF2-40B4-BE49-F238E27FC236}">
                <a16:creationId xmlns:a16="http://schemas.microsoft.com/office/drawing/2014/main" id="{AE8AED38-553B-D317-4A86-DE80B76473E7}"/>
              </a:ext>
            </a:extLst>
          </p:cNvPr>
          <p:cNvSpPr txBox="1"/>
          <p:nvPr/>
        </p:nvSpPr>
        <p:spPr>
          <a:xfrm>
            <a:off x="3603572" y="1399552"/>
            <a:ext cx="675964" cy="246221"/>
          </a:xfrm>
          <a:prstGeom prst="rect">
            <a:avLst/>
          </a:prstGeom>
          <a:noFill/>
        </p:spPr>
        <p:txBody>
          <a:bodyPr wrap="square" rtlCol="0">
            <a:spAutoFit/>
          </a:bodyPr>
          <a:lstStyle/>
          <a:p>
            <a:r>
              <a:rPr lang="en-US" sz="1000" dirty="0"/>
              <a:t>Eligibility</a:t>
            </a:r>
          </a:p>
        </p:txBody>
      </p:sp>
      <p:sp>
        <p:nvSpPr>
          <p:cNvPr id="17" name="Round Same Side Corner Rectangle 16">
            <a:extLst>
              <a:ext uri="{FF2B5EF4-FFF2-40B4-BE49-F238E27FC236}">
                <a16:creationId xmlns:a16="http://schemas.microsoft.com/office/drawing/2014/main" id="{F66F5004-7C4F-BAB4-192E-33EB266CAC33}"/>
              </a:ext>
            </a:extLst>
          </p:cNvPr>
          <p:cNvSpPr/>
          <p:nvPr/>
        </p:nvSpPr>
        <p:spPr>
          <a:xfrm flipV="1">
            <a:off x="3782634" y="1710217"/>
            <a:ext cx="890016" cy="228689"/>
          </a:xfrm>
          <a:prstGeom prst="round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18" name="Rounded Rectangle 17">
            <a:extLst>
              <a:ext uri="{FF2B5EF4-FFF2-40B4-BE49-F238E27FC236}">
                <a16:creationId xmlns:a16="http://schemas.microsoft.com/office/drawing/2014/main" id="{3CB4FA34-E85C-1243-EAE6-438881ECBE4C}"/>
              </a:ext>
            </a:extLst>
          </p:cNvPr>
          <p:cNvSpPr/>
          <p:nvPr/>
        </p:nvSpPr>
        <p:spPr>
          <a:xfrm>
            <a:off x="5123060" y="156551"/>
            <a:ext cx="2023872" cy="75590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004B2843-06C9-6FEB-B963-8C01D15873B7}"/>
              </a:ext>
            </a:extLst>
          </p:cNvPr>
          <p:cNvSpPr txBox="1"/>
          <p:nvPr/>
        </p:nvSpPr>
        <p:spPr>
          <a:xfrm>
            <a:off x="5622619" y="319382"/>
            <a:ext cx="1341120" cy="369332"/>
          </a:xfrm>
          <a:prstGeom prst="rect">
            <a:avLst/>
          </a:prstGeom>
          <a:noFill/>
        </p:spPr>
        <p:txBody>
          <a:bodyPr wrap="square" rtlCol="0">
            <a:spAutoFit/>
          </a:bodyPr>
          <a:lstStyle/>
          <a:p>
            <a:r>
              <a:rPr lang="en-US" dirty="0"/>
              <a:t>Clinician</a:t>
            </a:r>
          </a:p>
        </p:txBody>
      </p:sp>
      <p:cxnSp>
        <p:nvCxnSpPr>
          <p:cNvPr id="21" name="Straight Arrow Connector 20">
            <a:extLst>
              <a:ext uri="{FF2B5EF4-FFF2-40B4-BE49-F238E27FC236}">
                <a16:creationId xmlns:a16="http://schemas.microsoft.com/office/drawing/2014/main" id="{A384AD6E-3878-F477-133F-F9E8F07CDB59}"/>
              </a:ext>
            </a:extLst>
          </p:cNvPr>
          <p:cNvCxnSpPr>
            <a:cxnSpLocks/>
          </p:cNvCxnSpPr>
          <p:nvPr/>
        </p:nvCxnSpPr>
        <p:spPr>
          <a:xfrm>
            <a:off x="6176087" y="943130"/>
            <a:ext cx="747711" cy="21581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FF56ACE-B678-13C4-3F1C-9982528D0137}"/>
              </a:ext>
            </a:extLst>
          </p:cNvPr>
          <p:cNvSpPr txBox="1"/>
          <p:nvPr/>
        </p:nvSpPr>
        <p:spPr>
          <a:xfrm>
            <a:off x="6715815" y="2016428"/>
            <a:ext cx="1487424" cy="246221"/>
          </a:xfrm>
          <a:prstGeom prst="rect">
            <a:avLst/>
          </a:prstGeom>
          <a:noFill/>
        </p:spPr>
        <p:txBody>
          <a:bodyPr wrap="square" rtlCol="0">
            <a:spAutoFit/>
          </a:bodyPr>
          <a:lstStyle/>
          <a:p>
            <a:r>
              <a:rPr lang="en-US" sz="1000" dirty="0"/>
              <a:t>MA assist</a:t>
            </a:r>
          </a:p>
        </p:txBody>
      </p:sp>
      <p:sp>
        <p:nvSpPr>
          <p:cNvPr id="23" name="Round Same Side Corner Rectangle 22">
            <a:extLst>
              <a:ext uri="{FF2B5EF4-FFF2-40B4-BE49-F238E27FC236}">
                <a16:creationId xmlns:a16="http://schemas.microsoft.com/office/drawing/2014/main" id="{646B800F-1BCB-5248-5D47-5091474FDCA7}"/>
              </a:ext>
            </a:extLst>
          </p:cNvPr>
          <p:cNvSpPr/>
          <p:nvPr/>
        </p:nvSpPr>
        <p:spPr>
          <a:xfrm flipV="1">
            <a:off x="6694188" y="2014140"/>
            <a:ext cx="890016" cy="228689"/>
          </a:xfrm>
          <a:prstGeom prst="round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24" name="TextBox 23">
            <a:extLst>
              <a:ext uri="{FF2B5EF4-FFF2-40B4-BE49-F238E27FC236}">
                <a16:creationId xmlns:a16="http://schemas.microsoft.com/office/drawing/2014/main" id="{A2A9EA90-7DDE-DD35-3A01-E47B1D7145AA}"/>
              </a:ext>
            </a:extLst>
          </p:cNvPr>
          <p:cNvSpPr txBox="1"/>
          <p:nvPr/>
        </p:nvSpPr>
        <p:spPr>
          <a:xfrm>
            <a:off x="6938167" y="2555850"/>
            <a:ext cx="2166906" cy="246221"/>
          </a:xfrm>
          <a:prstGeom prst="rect">
            <a:avLst/>
          </a:prstGeom>
          <a:noFill/>
        </p:spPr>
        <p:txBody>
          <a:bodyPr wrap="square" rtlCol="0">
            <a:spAutoFit/>
          </a:bodyPr>
          <a:lstStyle/>
          <a:p>
            <a:r>
              <a:rPr lang="en-US" sz="1000" dirty="0"/>
              <a:t>EMR referral in </a:t>
            </a:r>
            <a:r>
              <a:rPr lang="en-US" sz="1000" dirty="0" err="1"/>
              <a:t>CAREWare</a:t>
            </a:r>
            <a:endParaRPr lang="en-US" sz="1000" dirty="0"/>
          </a:p>
        </p:txBody>
      </p:sp>
      <p:sp>
        <p:nvSpPr>
          <p:cNvPr id="25" name="Round Same Side Corner Rectangle 24">
            <a:extLst>
              <a:ext uri="{FF2B5EF4-FFF2-40B4-BE49-F238E27FC236}">
                <a16:creationId xmlns:a16="http://schemas.microsoft.com/office/drawing/2014/main" id="{2556E92C-76FD-28B2-631A-A0F891C7E7E9}"/>
              </a:ext>
            </a:extLst>
          </p:cNvPr>
          <p:cNvSpPr/>
          <p:nvPr/>
        </p:nvSpPr>
        <p:spPr>
          <a:xfrm flipV="1">
            <a:off x="6306572" y="1127759"/>
            <a:ext cx="1528055" cy="200144"/>
          </a:xfrm>
          <a:prstGeom prst="round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cxnSp>
        <p:nvCxnSpPr>
          <p:cNvPr id="28" name="Straight Arrow Connector 27">
            <a:extLst>
              <a:ext uri="{FF2B5EF4-FFF2-40B4-BE49-F238E27FC236}">
                <a16:creationId xmlns:a16="http://schemas.microsoft.com/office/drawing/2014/main" id="{97D30331-5826-D467-42EB-728002F8C23F}"/>
              </a:ext>
            </a:extLst>
          </p:cNvPr>
          <p:cNvCxnSpPr>
            <a:cxnSpLocks/>
            <a:stCxn id="11" idx="0"/>
          </p:cNvCxnSpPr>
          <p:nvPr/>
        </p:nvCxnSpPr>
        <p:spPr>
          <a:xfrm flipV="1">
            <a:off x="2382320" y="3748199"/>
            <a:ext cx="512270" cy="11641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ound Same Side Corner Rectangle 30">
            <a:extLst>
              <a:ext uri="{FF2B5EF4-FFF2-40B4-BE49-F238E27FC236}">
                <a16:creationId xmlns:a16="http://schemas.microsoft.com/office/drawing/2014/main" id="{544B9A8D-B5C1-5013-9747-1B9B5091110E}"/>
              </a:ext>
            </a:extLst>
          </p:cNvPr>
          <p:cNvSpPr/>
          <p:nvPr/>
        </p:nvSpPr>
        <p:spPr>
          <a:xfrm flipV="1">
            <a:off x="2588442" y="4558050"/>
            <a:ext cx="890016" cy="228689"/>
          </a:xfrm>
          <a:prstGeom prst="round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32" name="TextBox 31">
            <a:extLst>
              <a:ext uri="{FF2B5EF4-FFF2-40B4-BE49-F238E27FC236}">
                <a16:creationId xmlns:a16="http://schemas.microsoft.com/office/drawing/2014/main" id="{11B69067-A242-AF27-8BC7-A0754A898C7C}"/>
              </a:ext>
            </a:extLst>
          </p:cNvPr>
          <p:cNvSpPr txBox="1"/>
          <p:nvPr/>
        </p:nvSpPr>
        <p:spPr>
          <a:xfrm>
            <a:off x="2791927" y="4167883"/>
            <a:ext cx="1030395" cy="246221"/>
          </a:xfrm>
          <a:prstGeom prst="rect">
            <a:avLst/>
          </a:prstGeom>
          <a:noFill/>
        </p:spPr>
        <p:txBody>
          <a:bodyPr wrap="square" rtlCol="0">
            <a:spAutoFit/>
          </a:bodyPr>
          <a:lstStyle/>
          <a:p>
            <a:r>
              <a:rPr lang="en-US" sz="1000" dirty="0"/>
              <a:t>Education</a:t>
            </a:r>
          </a:p>
        </p:txBody>
      </p:sp>
      <p:sp>
        <p:nvSpPr>
          <p:cNvPr id="33" name="Rounded Rectangle 32">
            <a:extLst>
              <a:ext uri="{FF2B5EF4-FFF2-40B4-BE49-F238E27FC236}">
                <a16:creationId xmlns:a16="http://schemas.microsoft.com/office/drawing/2014/main" id="{09900929-D51F-084C-1686-BC8EEC333F53}"/>
              </a:ext>
            </a:extLst>
          </p:cNvPr>
          <p:cNvSpPr/>
          <p:nvPr/>
        </p:nvSpPr>
        <p:spPr>
          <a:xfrm>
            <a:off x="6096000" y="4895035"/>
            <a:ext cx="2063239" cy="75590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1CA8C31F-1939-AB25-0F90-592E10428C5A}"/>
              </a:ext>
            </a:extLst>
          </p:cNvPr>
          <p:cNvSpPr txBox="1"/>
          <p:nvPr/>
        </p:nvSpPr>
        <p:spPr>
          <a:xfrm>
            <a:off x="6330129" y="5026534"/>
            <a:ext cx="1670333" cy="369332"/>
          </a:xfrm>
          <a:prstGeom prst="rect">
            <a:avLst/>
          </a:prstGeom>
          <a:noFill/>
        </p:spPr>
        <p:txBody>
          <a:bodyPr wrap="square" rtlCol="0">
            <a:spAutoFit/>
          </a:bodyPr>
          <a:lstStyle/>
          <a:p>
            <a:r>
              <a:rPr lang="en-US" dirty="0"/>
              <a:t>Dental provider</a:t>
            </a:r>
          </a:p>
        </p:txBody>
      </p:sp>
      <p:cxnSp>
        <p:nvCxnSpPr>
          <p:cNvPr id="38" name="Straight Arrow Connector 37">
            <a:extLst>
              <a:ext uri="{FF2B5EF4-FFF2-40B4-BE49-F238E27FC236}">
                <a16:creationId xmlns:a16="http://schemas.microsoft.com/office/drawing/2014/main" id="{DE5B998B-80D9-D566-994D-50EE490961E1}"/>
              </a:ext>
            </a:extLst>
          </p:cNvPr>
          <p:cNvCxnSpPr>
            <a:cxnSpLocks/>
          </p:cNvCxnSpPr>
          <p:nvPr/>
        </p:nvCxnSpPr>
        <p:spPr>
          <a:xfrm flipV="1">
            <a:off x="7192374" y="3817966"/>
            <a:ext cx="532172" cy="998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92197052-3CF7-0CC1-A6B2-DEB0FE68B839}"/>
              </a:ext>
            </a:extLst>
          </p:cNvPr>
          <p:cNvSpPr txBox="1"/>
          <p:nvPr/>
        </p:nvSpPr>
        <p:spPr>
          <a:xfrm>
            <a:off x="7468399" y="4388194"/>
            <a:ext cx="1487424" cy="246221"/>
          </a:xfrm>
          <a:prstGeom prst="rect">
            <a:avLst/>
          </a:prstGeom>
          <a:noFill/>
        </p:spPr>
        <p:txBody>
          <a:bodyPr wrap="square" rtlCol="0">
            <a:spAutoFit/>
          </a:bodyPr>
          <a:lstStyle/>
          <a:p>
            <a:r>
              <a:rPr lang="en-US" sz="1000" dirty="0"/>
              <a:t>EMR referral</a:t>
            </a:r>
          </a:p>
        </p:txBody>
      </p:sp>
      <p:sp>
        <p:nvSpPr>
          <p:cNvPr id="42" name="Round Same Side Corner Rectangle 41">
            <a:extLst>
              <a:ext uri="{FF2B5EF4-FFF2-40B4-BE49-F238E27FC236}">
                <a16:creationId xmlns:a16="http://schemas.microsoft.com/office/drawing/2014/main" id="{7E933F0D-7E6F-1DB9-ABB1-97A0FB99CFF9}"/>
              </a:ext>
            </a:extLst>
          </p:cNvPr>
          <p:cNvSpPr/>
          <p:nvPr/>
        </p:nvSpPr>
        <p:spPr>
          <a:xfrm flipV="1">
            <a:off x="7489079" y="4388776"/>
            <a:ext cx="890016" cy="228689"/>
          </a:xfrm>
          <a:prstGeom prst="round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43" name="TextBox 42">
            <a:extLst>
              <a:ext uri="{FF2B5EF4-FFF2-40B4-BE49-F238E27FC236}">
                <a16:creationId xmlns:a16="http://schemas.microsoft.com/office/drawing/2014/main" id="{8A921A63-0A57-F759-D3D2-F25A8ECEB084}"/>
              </a:ext>
            </a:extLst>
          </p:cNvPr>
          <p:cNvSpPr txBox="1"/>
          <p:nvPr/>
        </p:nvSpPr>
        <p:spPr>
          <a:xfrm>
            <a:off x="6757186" y="2337041"/>
            <a:ext cx="1487424" cy="246221"/>
          </a:xfrm>
          <a:prstGeom prst="rect">
            <a:avLst/>
          </a:prstGeom>
          <a:noFill/>
        </p:spPr>
        <p:txBody>
          <a:bodyPr wrap="square" rtlCol="0">
            <a:spAutoFit/>
          </a:bodyPr>
          <a:lstStyle/>
          <a:p>
            <a:r>
              <a:rPr lang="en-US" sz="1000" dirty="0"/>
              <a:t>Oral exam</a:t>
            </a:r>
          </a:p>
        </p:txBody>
      </p:sp>
      <p:sp>
        <p:nvSpPr>
          <p:cNvPr id="44" name="Round Same Side Corner Rectangle 43">
            <a:extLst>
              <a:ext uri="{FF2B5EF4-FFF2-40B4-BE49-F238E27FC236}">
                <a16:creationId xmlns:a16="http://schemas.microsoft.com/office/drawing/2014/main" id="{5D72B770-5BD8-66A1-ABF0-F6D62AEAC9BC}"/>
              </a:ext>
            </a:extLst>
          </p:cNvPr>
          <p:cNvSpPr/>
          <p:nvPr/>
        </p:nvSpPr>
        <p:spPr>
          <a:xfrm flipV="1">
            <a:off x="4319285" y="5156548"/>
            <a:ext cx="890016" cy="228689"/>
          </a:xfrm>
          <a:prstGeom prst="round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46" name="TextBox 45">
            <a:extLst>
              <a:ext uri="{FF2B5EF4-FFF2-40B4-BE49-F238E27FC236}">
                <a16:creationId xmlns:a16="http://schemas.microsoft.com/office/drawing/2014/main" id="{EE9E1B73-E929-A99F-9A5E-5DE6B282F75D}"/>
              </a:ext>
            </a:extLst>
          </p:cNvPr>
          <p:cNvSpPr txBox="1"/>
          <p:nvPr/>
        </p:nvSpPr>
        <p:spPr>
          <a:xfrm>
            <a:off x="4253167" y="5147783"/>
            <a:ext cx="1284077" cy="246221"/>
          </a:xfrm>
          <a:prstGeom prst="rect">
            <a:avLst/>
          </a:prstGeom>
          <a:noFill/>
        </p:spPr>
        <p:txBody>
          <a:bodyPr wrap="square" rtlCol="0">
            <a:spAutoFit/>
          </a:bodyPr>
          <a:lstStyle/>
          <a:p>
            <a:r>
              <a:rPr lang="en-US" sz="1000" dirty="0"/>
              <a:t>Phone reminders</a:t>
            </a:r>
          </a:p>
        </p:txBody>
      </p:sp>
      <p:sp>
        <p:nvSpPr>
          <p:cNvPr id="49" name="Round Same Side Corner Rectangle 48">
            <a:extLst>
              <a:ext uri="{FF2B5EF4-FFF2-40B4-BE49-F238E27FC236}">
                <a16:creationId xmlns:a16="http://schemas.microsoft.com/office/drawing/2014/main" id="{2EA68210-3727-505E-4F10-5C34082A49A2}"/>
              </a:ext>
            </a:extLst>
          </p:cNvPr>
          <p:cNvSpPr/>
          <p:nvPr/>
        </p:nvSpPr>
        <p:spPr>
          <a:xfrm flipV="1">
            <a:off x="2909916" y="3834161"/>
            <a:ext cx="890016" cy="228689"/>
          </a:xfrm>
          <a:prstGeom prst="round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0D10A85A-A190-D8E0-4B6A-5B23ED419E69}"/>
              </a:ext>
            </a:extLst>
          </p:cNvPr>
          <p:cNvSpPr txBox="1"/>
          <p:nvPr/>
        </p:nvSpPr>
        <p:spPr>
          <a:xfrm>
            <a:off x="6534196" y="1550974"/>
            <a:ext cx="1487424" cy="246221"/>
          </a:xfrm>
          <a:prstGeom prst="rect">
            <a:avLst/>
          </a:prstGeom>
          <a:noFill/>
          <a:ln>
            <a:solidFill>
              <a:schemeClr val="accent1"/>
            </a:solidFill>
          </a:ln>
        </p:spPr>
        <p:txBody>
          <a:bodyPr wrap="square" rtlCol="0">
            <a:spAutoFit/>
          </a:bodyPr>
          <a:lstStyle/>
          <a:p>
            <a:r>
              <a:rPr lang="en-US" sz="1000" dirty="0"/>
              <a:t>Capturing external data</a:t>
            </a:r>
          </a:p>
        </p:txBody>
      </p:sp>
      <p:sp>
        <p:nvSpPr>
          <p:cNvPr id="51" name="TextBox 50">
            <a:extLst>
              <a:ext uri="{FF2B5EF4-FFF2-40B4-BE49-F238E27FC236}">
                <a16:creationId xmlns:a16="http://schemas.microsoft.com/office/drawing/2014/main" id="{464E4457-3EA8-97A3-504F-817EF7D66C85}"/>
              </a:ext>
            </a:extLst>
          </p:cNvPr>
          <p:cNvSpPr txBox="1"/>
          <p:nvPr/>
        </p:nvSpPr>
        <p:spPr>
          <a:xfrm>
            <a:off x="4396371" y="2384039"/>
            <a:ext cx="1252755" cy="246221"/>
          </a:xfrm>
          <a:prstGeom prst="rect">
            <a:avLst/>
          </a:prstGeom>
          <a:noFill/>
          <a:ln>
            <a:solidFill>
              <a:schemeClr val="accent1"/>
            </a:solidFill>
          </a:ln>
        </p:spPr>
        <p:txBody>
          <a:bodyPr wrap="square" rtlCol="0">
            <a:spAutoFit/>
          </a:bodyPr>
          <a:lstStyle/>
          <a:p>
            <a:r>
              <a:rPr lang="en-US" sz="1000" dirty="0"/>
              <a:t>Co-pay/insurance</a:t>
            </a:r>
          </a:p>
        </p:txBody>
      </p:sp>
      <p:sp>
        <p:nvSpPr>
          <p:cNvPr id="52" name="TextBox 51">
            <a:extLst>
              <a:ext uri="{FF2B5EF4-FFF2-40B4-BE49-F238E27FC236}">
                <a16:creationId xmlns:a16="http://schemas.microsoft.com/office/drawing/2014/main" id="{4C2645B1-E5BB-4473-4E99-B9FA770EAEDD}"/>
              </a:ext>
            </a:extLst>
          </p:cNvPr>
          <p:cNvSpPr txBox="1"/>
          <p:nvPr/>
        </p:nvSpPr>
        <p:spPr>
          <a:xfrm>
            <a:off x="3908393" y="2068824"/>
            <a:ext cx="770819" cy="246221"/>
          </a:xfrm>
          <a:prstGeom prst="rect">
            <a:avLst/>
          </a:prstGeom>
          <a:noFill/>
          <a:ln>
            <a:solidFill>
              <a:schemeClr val="accent1"/>
            </a:solidFill>
          </a:ln>
        </p:spPr>
        <p:txBody>
          <a:bodyPr wrap="square" rtlCol="0">
            <a:spAutoFit/>
          </a:bodyPr>
          <a:lstStyle/>
          <a:p>
            <a:r>
              <a:rPr lang="en-US" sz="1000" dirty="0"/>
              <a:t>Resources</a:t>
            </a:r>
          </a:p>
        </p:txBody>
      </p:sp>
      <p:sp>
        <p:nvSpPr>
          <p:cNvPr id="53" name="TextBox 52">
            <a:extLst>
              <a:ext uri="{FF2B5EF4-FFF2-40B4-BE49-F238E27FC236}">
                <a16:creationId xmlns:a16="http://schemas.microsoft.com/office/drawing/2014/main" id="{3C70754D-B575-7B20-1901-E9C3B012AD2E}"/>
              </a:ext>
            </a:extLst>
          </p:cNvPr>
          <p:cNvSpPr txBox="1"/>
          <p:nvPr/>
        </p:nvSpPr>
        <p:spPr>
          <a:xfrm>
            <a:off x="6288377" y="3936016"/>
            <a:ext cx="1252755" cy="246221"/>
          </a:xfrm>
          <a:prstGeom prst="rect">
            <a:avLst/>
          </a:prstGeom>
          <a:noFill/>
          <a:ln>
            <a:solidFill>
              <a:schemeClr val="accent1"/>
            </a:solidFill>
          </a:ln>
        </p:spPr>
        <p:txBody>
          <a:bodyPr wrap="square" rtlCol="0">
            <a:spAutoFit/>
          </a:bodyPr>
          <a:lstStyle/>
          <a:p>
            <a:r>
              <a:rPr lang="en-US" sz="1000" dirty="0"/>
              <a:t>Patient reluctance</a:t>
            </a:r>
          </a:p>
        </p:txBody>
      </p:sp>
      <p:sp>
        <p:nvSpPr>
          <p:cNvPr id="55" name="TextBox 54">
            <a:extLst>
              <a:ext uri="{FF2B5EF4-FFF2-40B4-BE49-F238E27FC236}">
                <a16:creationId xmlns:a16="http://schemas.microsoft.com/office/drawing/2014/main" id="{FCE9477A-F813-D0B5-925C-7CF98BF0B932}"/>
              </a:ext>
            </a:extLst>
          </p:cNvPr>
          <p:cNvSpPr txBox="1"/>
          <p:nvPr/>
        </p:nvSpPr>
        <p:spPr>
          <a:xfrm>
            <a:off x="5077374" y="5923065"/>
            <a:ext cx="1252755" cy="246221"/>
          </a:xfrm>
          <a:prstGeom prst="rect">
            <a:avLst/>
          </a:prstGeom>
          <a:noFill/>
          <a:ln>
            <a:solidFill>
              <a:schemeClr val="accent1"/>
            </a:solidFill>
          </a:ln>
        </p:spPr>
        <p:txBody>
          <a:bodyPr wrap="square" rtlCol="0">
            <a:spAutoFit/>
          </a:bodyPr>
          <a:lstStyle/>
          <a:p>
            <a:r>
              <a:rPr lang="en-US" sz="1000" dirty="0"/>
              <a:t>Patient consent</a:t>
            </a:r>
          </a:p>
        </p:txBody>
      </p:sp>
      <p:cxnSp>
        <p:nvCxnSpPr>
          <p:cNvPr id="57" name="Straight Arrow Connector 56">
            <a:extLst>
              <a:ext uri="{FF2B5EF4-FFF2-40B4-BE49-F238E27FC236}">
                <a16:creationId xmlns:a16="http://schemas.microsoft.com/office/drawing/2014/main" id="{60C05C22-1EB1-B057-2C72-A056CF4D0A98}"/>
              </a:ext>
            </a:extLst>
          </p:cNvPr>
          <p:cNvCxnSpPr>
            <a:stCxn id="11" idx="2"/>
            <a:endCxn id="55" idx="1"/>
          </p:cNvCxnSpPr>
          <p:nvPr/>
        </p:nvCxnSpPr>
        <p:spPr>
          <a:xfrm>
            <a:off x="2382320" y="5668232"/>
            <a:ext cx="2695054" cy="377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51FD5199-B484-3CCC-AE96-724312F3D6AC}"/>
              </a:ext>
            </a:extLst>
          </p:cNvPr>
          <p:cNvCxnSpPr>
            <a:cxnSpLocks/>
            <a:stCxn id="55" idx="3"/>
          </p:cNvCxnSpPr>
          <p:nvPr/>
        </p:nvCxnSpPr>
        <p:spPr>
          <a:xfrm flipV="1">
            <a:off x="6330129" y="5623280"/>
            <a:ext cx="784499" cy="4228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F7B73C57-18B7-8D3A-D6E5-9685BD95298A}"/>
              </a:ext>
            </a:extLst>
          </p:cNvPr>
          <p:cNvSpPr txBox="1"/>
          <p:nvPr/>
        </p:nvSpPr>
        <p:spPr>
          <a:xfrm>
            <a:off x="3335772" y="1082494"/>
            <a:ext cx="1487424" cy="246221"/>
          </a:xfrm>
          <a:prstGeom prst="rect">
            <a:avLst/>
          </a:prstGeom>
          <a:noFill/>
        </p:spPr>
        <p:txBody>
          <a:bodyPr wrap="square" rtlCol="0">
            <a:spAutoFit/>
          </a:bodyPr>
          <a:lstStyle/>
          <a:p>
            <a:r>
              <a:rPr lang="en-US" sz="1000" dirty="0"/>
              <a:t>Assessments</a:t>
            </a:r>
          </a:p>
        </p:txBody>
      </p:sp>
      <p:sp>
        <p:nvSpPr>
          <p:cNvPr id="47" name="TextBox 46">
            <a:extLst>
              <a:ext uri="{FF2B5EF4-FFF2-40B4-BE49-F238E27FC236}">
                <a16:creationId xmlns:a16="http://schemas.microsoft.com/office/drawing/2014/main" id="{E90E453C-1265-D65F-5235-C501F0651CD5}"/>
              </a:ext>
            </a:extLst>
          </p:cNvPr>
          <p:cNvSpPr txBox="1"/>
          <p:nvPr/>
        </p:nvSpPr>
        <p:spPr>
          <a:xfrm>
            <a:off x="6421043" y="1105016"/>
            <a:ext cx="1487424" cy="246221"/>
          </a:xfrm>
          <a:prstGeom prst="rect">
            <a:avLst/>
          </a:prstGeom>
          <a:noFill/>
        </p:spPr>
        <p:txBody>
          <a:bodyPr wrap="square" rtlCol="0">
            <a:spAutoFit/>
          </a:bodyPr>
          <a:lstStyle/>
          <a:p>
            <a:r>
              <a:rPr lang="en-US" sz="1000" dirty="0"/>
              <a:t>Availability</a:t>
            </a:r>
          </a:p>
        </p:txBody>
      </p:sp>
      <p:sp>
        <p:nvSpPr>
          <p:cNvPr id="48" name="Round Same Side Corner Rectangle 47">
            <a:extLst>
              <a:ext uri="{FF2B5EF4-FFF2-40B4-BE49-F238E27FC236}">
                <a16:creationId xmlns:a16="http://schemas.microsoft.com/office/drawing/2014/main" id="{F274F4EB-2CDC-7DBA-8746-01B28AA338AD}"/>
              </a:ext>
            </a:extLst>
          </p:cNvPr>
          <p:cNvSpPr/>
          <p:nvPr/>
        </p:nvSpPr>
        <p:spPr>
          <a:xfrm flipV="1">
            <a:off x="3603572" y="1385871"/>
            <a:ext cx="890016" cy="228689"/>
          </a:xfrm>
          <a:prstGeom prst="round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B4333876-4D6B-B3E5-02AB-65E2425876AF}"/>
              </a:ext>
            </a:extLst>
          </p:cNvPr>
          <p:cNvSpPr txBox="1"/>
          <p:nvPr/>
        </p:nvSpPr>
        <p:spPr>
          <a:xfrm>
            <a:off x="4400931" y="2723667"/>
            <a:ext cx="1252755" cy="246221"/>
          </a:xfrm>
          <a:prstGeom prst="rect">
            <a:avLst/>
          </a:prstGeom>
          <a:noFill/>
          <a:ln>
            <a:solidFill>
              <a:schemeClr val="accent1"/>
            </a:solidFill>
          </a:ln>
        </p:spPr>
        <p:txBody>
          <a:bodyPr wrap="square" rtlCol="0">
            <a:spAutoFit/>
          </a:bodyPr>
          <a:lstStyle/>
          <a:p>
            <a:r>
              <a:rPr lang="en-US" sz="1000" dirty="0"/>
              <a:t>Lack of transport</a:t>
            </a:r>
          </a:p>
        </p:txBody>
      </p:sp>
      <p:sp>
        <p:nvSpPr>
          <p:cNvPr id="56" name="TextBox 55">
            <a:extLst>
              <a:ext uri="{FF2B5EF4-FFF2-40B4-BE49-F238E27FC236}">
                <a16:creationId xmlns:a16="http://schemas.microsoft.com/office/drawing/2014/main" id="{9971D2EE-D01D-0BB8-71E4-F3BFF5478649}"/>
              </a:ext>
            </a:extLst>
          </p:cNvPr>
          <p:cNvSpPr txBox="1"/>
          <p:nvPr/>
        </p:nvSpPr>
        <p:spPr>
          <a:xfrm>
            <a:off x="2584710" y="4560232"/>
            <a:ext cx="1044586" cy="246221"/>
          </a:xfrm>
          <a:prstGeom prst="rect">
            <a:avLst/>
          </a:prstGeom>
          <a:noFill/>
        </p:spPr>
        <p:txBody>
          <a:bodyPr wrap="square" rtlCol="0">
            <a:spAutoFit/>
          </a:bodyPr>
          <a:lstStyle/>
          <a:p>
            <a:r>
              <a:rPr lang="en-US" sz="1000" dirty="0"/>
              <a:t>AVS/reminders</a:t>
            </a:r>
          </a:p>
        </p:txBody>
      </p:sp>
      <p:cxnSp>
        <p:nvCxnSpPr>
          <p:cNvPr id="59" name="Straight Arrow Connector 58">
            <a:extLst>
              <a:ext uri="{FF2B5EF4-FFF2-40B4-BE49-F238E27FC236}">
                <a16:creationId xmlns:a16="http://schemas.microsoft.com/office/drawing/2014/main" id="{BD8BF4A2-2AF0-27CA-CE44-674E1424C054}"/>
              </a:ext>
            </a:extLst>
          </p:cNvPr>
          <p:cNvCxnSpPr>
            <a:cxnSpLocks/>
            <a:stCxn id="11" idx="3"/>
            <a:endCxn id="46" idx="1"/>
          </p:cNvCxnSpPr>
          <p:nvPr/>
        </p:nvCxnSpPr>
        <p:spPr>
          <a:xfrm flipV="1">
            <a:off x="3394256" y="5270894"/>
            <a:ext cx="858911" cy="193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C6FA52B2-8468-EDBF-4F9F-57D1F048DFF1}"/>
              </a:ext>
            </a:extLst>
          </p:cNvPr>
          <p:cNvCxnSpPr>
            <a:cxnSpLocks/>
            <a:stCxn id="33" idx="1"/>
          </p:cNvCxnSpPr>
          <p:nvPr/>
        </p:nvCxnSpPr>
        <p:spPr>
          <a:xfrm flipH="1">
            <a:off x="5290175" y="5272987"/>
            <a:ext cx="805825" cy="41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F3493DFC-1693-9EE9-5453-E3C687BAE3D2}"/>
              </a:ext>
            </a:extLst>
          </p:cNvPr>
          <p:cNvSpPr txBox="1"/>
          <p:nvPr/>
        </p:nvSpPr>
        <p:spPr>
          <a:xfrm>
            <a:off x="1331653" y="4110623"/>
            <a:ext cx="1252755" cy="246221"/>
          </a:xfrm>
          <a:prstGeom prst="rect">
            <a:avLst/>
          </a:prstGeom>
          <a:noFill/>
          <a:ln>
            <a:solidFill>
              <a:schemeClr val="accent1"/>
            </a:solidFill>
          </a:ln>
        </p:spPr>
        <p:txBody>
          <a:bodyPr wrap="square" rtlCol="0">
            <a:spAutoFit/>
          </a:bodyPr>
          <a:lstStyle/>
          <a:p>
            <a:r>
              <a:rPr lang="en-US" sz="1000" dirty="0"/>
              <a:t>Co-pay/insurance</a:t>
            </a:r>
          </a:p>
        </p:txBody>
      </p:sp>
      <p:sp>
        <p:nvSpPr>
          <p:cNvPr id="62" name="Round Same Side Corner Rectangle 61">
            <a:extLst>
              <a:ext uri="{FF2B5EF4-FFF2-40B4-BE49-F238E27FC236}">
                <a16:creationId xmlns:a16="http://schemas.microsoft.com/office/drawing/2014/main" id="{27A7F821-7CCE-0BE2-ECD7-975A1ECE2D25}"/>
              </a:ext>
            </a:extLst>
          </p:cNvPr>
          <p:cNvSpPr/>
          <p:nvPr/>
        </p:nvSpPr>
        <p:spPr>
          <a:xfrm flipV="1">
            <a:off x="2767794" y="4175488"/>
            <a:ext cx="890016" cy="228689"/>
          </a:xfrm>
          <a:prstGeom prst="round2Same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95000"/>
                  <a:lumOff val="5000"/>
                </a:schemeClr>
              </a:solidFill>
            </a:endParaRPr>
          </a:p>
        </p:txBody>
      </p:sp>
      <p:sp>
        <p:nvSpPr>
          <p:cNvPr id="2" name="TextBox 1">
            <a:extLst>
              <a:ext uri="{FF2B5EF4-FFF2-40B4-BE49-F238E27FC236}">
                <a16:creationId xmlns:a16="http://schemas.microsoft.com/office/drawing/2014/main" id="{ED9184D5-29F9-9B59-2427-C44EC75C902B}"/>
              </a:ext>
            </a:extLst>
          </p:cNvPr>
          <p:cNvSpPr txBox="1"/>
          <p:nvPr/>
        </p:nvSpPr>
        <p:spPr>
          <a:xfrm>
            <a:off x="3013483" y="3777622"/>
            <a:ext cx="1548324" cy="261610"/>
          </a:xfrm>
          <a:prstGeom prst="rect">
            <a:avLst/>
          </a:prstGeom>
          <a:noFill/>
        </p:spPr>
        <p:txBody>
          <a:bodyPr wrap="square" rtlCol="0">
            <a:spAutoFit/>
          </a:bodyPr>
          <a:lstStyle/>
          <a:p>
            <a:r>
              <a:rPr lang="en-US" sz="1100" dirty="0"/>
              <a:t>MA assist</a:t>
            </a:r>
          </a:p>
        </p:txBody>
      </p:sp>
      <p:sp>
        <p:nvSpPr>
          <p:cNvPr id="3" name="Title 1">
            <a:extLst>
              <a:ext uri="{FF2B5EF4-FFF2-40B4-BE49-F238E27FC236}">
                <a16:creationId xmlns:a16="http://schemas.microsoft.com/office/drawing/2014/main" id="{1CB15E8C-C309-7682-6AC1-A446C664FBDB}"/>
              </a:ext>
            </a:extLst>
          </p:cNvPr>
          <p:cNvSpPr txBox="1">
            <a:spLocks/>
          </p:cNvSpPr>
          <p:nvPr/>
        </p:nvSpPr>
        <p:spPr>
          <a:xfrm>
            <a:off x="2095067" y="6095992"/>
            <a:ext cx="9221576" cy="8363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t>Finding the root cause of a problem</a:t>
            </a:r>
            <a:endParaRPr lang="en-US" sz="4000" dirty="0"/>
          </a:p>
        </p:txBody>
      </p:sp>
    </p:spTree>
    <p:extLst>
      <p:ext uri="{BB962C8B-B14F-4D97-AF65-F5344CB8AC3E}">
        <p14:creationId xmlns:p14="http://schemas.microsoft.com/office/powerpoint/2010/main" val="4236797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8FD7CEB4-9F4C-4098-BF4C-EF32B8A0AC43}"/>
              </a:ext>
            </a:extLst>
          </p:cNvPr>
          <p:cNvGraphicFramePr>
            <a:graphicFrameLocks/>
          </p:cNvGraphicFramePr>
          <p:nvPr/>
        </p:nvGraphicFramePr>
        <p:xfrm>
          <a:off x="187287" y="484742"/>
          <a:ext cx="4889653" cy="56736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a:extLst>
              <a:ext uri="{FF2B5EF4-FFF2-40B4-BE49-F238E27FC236}">
                <a16:creationId xmlns:a16="http://schemas.microsoft.com/office/drawing/2014/main" id="{4180CE5F-ADF5-4833-9776-E5575955F03C}"/>
              </a:ext>
            </a:extLst>
          </p:cNvPr>
          <p:cNvGraphicFramePr>
            <a:graphicFrameLocks noGrp="1"/>
          </p:cNvGraphicFramePr>
          <p:nvPr>
            <p:ph idx="1"/>
          </p:nvPr>
        </p:nvGraphicFramePr>
        <p:xfrm>
          <a:off x="5183187" y="484743"/>
          <a:ext cx="6821526" cy="56736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68220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9E8A3-4263-0D71-0859-41F52B8AE2AB}"/>
              </a:ext>
            </a:extLst>
          </p:cNvPr>
          <p:cNvSpPr>
            <a:spLocks noGrp="1"/>
          </p:cNvSpPr>
          <p:nvPr>
            <p:ph type="title"/>
          </p:nvPr>
        </p:nvSpPr>
        <p:spPr/>
        <p:txBody>
          <a:bodyPr/>
          <a:lstStyle/>
          <a:p>
            <a:r>
              <a:rPr lang="en-US" dirty="0"/>
              <a:t>Progress</a:t>
            </a:r>
          </a:p>
        </p:txBody>
      </p:sp>
      <p:sp>
        <p:nvSpPr>
          <p:cNvPr id="3" name="Content Placeholder 2">
            <a:extLst>
              <a:ext uri="{FF2B5EF4-FFF2-40B4-BE49-F238E27FC236}">
                <a16:creationId xmlns:a16="http://schemas.microsoft.com/office/drawing/2014/main" id="{81368878-C7F8-58F0-3637-B9E24B6E9DB2}"/>
              </a:ext>
            </a:extLst>
          </p:cNvPr>
          <p:cNvSpPr>
            <a:spLocks noGrp="1"/>
          </p:cNvSpPr>
          <p:nvPr>
            <p:ph idx="1"/>
          </p:nvPr>
        </p:nvSpPr>
        <p:spPr/>
        <p:txBody>
          <a:bodyPr/>
          <a:lstStyle/>
          <a:p>
            <a:r>
              <a:rPr lang="en-US" dirty="0">
                <a:latin typeface="+mj-lt"/>
              </a:rPr>
              <a:t>Patient interviews/Responses</a:t>
            </a:r>
          </a:p>
          <a:p>
            <a:pPr lvl="1"/>
            <a:r>
              <a:rPr lang="en-US" dirty="0">
                <a:latin typeface="+mj-lt"/>
              </a:rPr>
              <a:t>Wanting gift cards</a:t>
            </a:r>
          </a:p>
          <a:p>
            <a:pPr lvl="1"/>
            <a:r>
              <a:rPr lang="en-US" dirty="0">
                <a:latin typeface="+mj-lt"/>
              </a:rPr>
              <a:t>MyChart/EMR reminders</a:t>
            </a:r>
          </a:p>
          <a:p>
            <a:r>
              <a:rPr lang="en-US" dirty="0">
                <a:latin typeface="+mj-lt"/>
              </a:rPr>
              <a:t>Focus groups</a:t>
            </a:r>
          </a:p>
          <a:p>
            <a:pPr lvl="1"/>
            <a:r>
              <a:rPr lang="en-US" dirty="0">
                <a:latin typeface="+mj-lt"/>
              </a:rPr>
              <a:t>Instructions on how to set up and use MyChart</a:t>
            </a:r>
          </a:p>
          <a:p>
            <a:pPr lvl="1"/>
            <a:r>
              <a:rPr lang="en-US" dirty="0">
                <a:latin typeface="+mj-lt"/>
              </a:rPr>
              <a:t>Missing appointments, </a:t>
            </a:r>
          </a:p>
          <a:p>
            <a:pPr lvl="1"/>
            <a:r>
              <a:rPr lang="en-US" dirty="0">
                <a:latin typeface="+mj-lt"/>
              </a:rPr>
              <a:t>Coordinated efforts with MCM</a:t>
            </a:r>
          </a:p>
          <a:p>
            <a:r>
              <a:rPr lang="en-US" dirty="0">
                <a:latin typeface="+mj-lt"/>
              </a:rPr>
              <a:t>Patient Satisfaction surveys</a:t>
            </a:r>
          </a:p>
          <a:p>
            <a:r>
              <a:rPr lang="en-US" dirty="0">
                <a:latin typeface="+mj-lt"/>
              </a:rPr>
              <a:t>Intake coordinator role –ensuring appointments made</a:t>
            </a:r>
          </a:p>
        </p:txBody>
      </p:sp>
    </p:spTree>
    <p:extLst>
      <p:ext uri="{BB962C8B-B14F-4D97-AF65-F5344CB8AC3E}">
        <p14:creationId xmlns:p14="http://schemas.microsoft.com/office/powerpoint/2010/main" val="3723315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33763B-0EB1-A3F6-15AF-2D24954830AD}"/>
              </a:ext>
            </a:extLst>
          </p:cNvPr>
          <p:cNvSpPr>
            <a:spLocks noGrp="1"/>
          </p:cNvSpPr>
          <p:nvPr>
            <p:ph type="title"/>
          </p:nvPr>
        </p:nvSpPr>
        <p:spPr>
          <a:xfrm>
            <a:off x="838200" y="365125"/>
            <a:ext cx="10763992" cy="1325563"/>
          </a:xfrm>
        </p:spPr>
        <p:txBody>
          <a:bodyPr>
            <a:normAutofit/>
          </a:bodyPr>
          <a:lstStyle/>
          <a:p>
            <a:r>
              <a:rPr lang="en-US" sz="4000" kern="100" dirty="0">
                <a:effectLst/>
                <a:ea typeface="Calibri" panose="020F0502020204030204" pitchFamily="34" charset="0"/>
                <a:cs typeface="Times New Roman" panose="02020603050405020304" pitchFamily="18" charset="0"/>
              </a:rPr>
              <a:t>Steps used to improve Oral Health Measures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5" name="Content Placeholder 4">
            <a:extLst>
              <a:ext uri="{FF2B5EF4-FFF2-40B4-BE49-F238E27FC236}">
                <a16:creationId xmlns:a16="http://schemas.microsoft.com/office/drawing/2014/main" id="{463C8C6E-1024-D153-6F85-E75FA44164B1}"/>
              </a:ext>
            </a:extLst>
          </p:cNvPr>
          <p:cNvSpPr>
            <a:spLocks noGrp="1"/>
          </p:cNvSpPr>
          <p:nvPr>
            <p:ph sz="half" idx="1"/>
          </p:nvPr>
        </p:nvSpPr>
        <p:spPr/>
        <p:txBody>
          <a:bodyPr/>
          <a:lstStyle/>
          <a:p>
            <a:r>
              <a:rPr lang="en-US" dirty="0">
                <a:latin typeface="+mj-lt"/>
              </a:rPr>
              <a:t>CSHHC</a:t>
            </a:r>
          </a:p>
          <a:p>
            <a:r>
              <a:rPr lang="en-US" dirty="0" err="1">
                <a:latin typeface="+mj-lt"/>
              </a:rPr>
              <a:t>CAREware</a:t>
            </a:r>
            <a:r>
              <a:rPr lang="en-US" dirty="0">
                <a:latin typeface="+mj-lt"/>
              </a:rPr>
              <a:t> generated list of patients</a:t>
            </a:r>
          </a:p>
          <a:p>
            <a:r>
              <a:rPr lang="en-US" dirty="0">
                <a:latin typeface="+mj-lt"/>
              </a:rPr>
              <a:t>Outreach by telephone</a:t>
            </a:r>
          </a:p>
          <a:p>
            <a:r>
              <a:rPr lang="en-US" dirty="0">
                <a:latin typeface="+mj-lt"/>
              </a:rPr>
              <a:t>Updated weekly</a:t>
            </a:r>
          </a:p>
          <a:p>
            <a:r>
              <a:rPr lang="en-US" dirty="0">
                <a:latin typeface="+mj-lt"/>
              </a:rPr>
              <a:t>Satisfaction surveys</a:t>
            </a:r>
          </a:p>
          <a:p>
            <a:r>
              <a:rPr lang="en-US" dirty="0">
                <a:latin typeface="+mj-lt"/>
              </a:rPr>
              <a:t>Focus groups</a:t>
            </a:r>
          </a:p>
          <a:p>
            <a:r>
              <a:rPr lang="en-US" dirty="0">
                <a:latin typeface="+mj-lt"/>
              </a:rPr>
              <a:t>Intake coordinator role</a:t>
            </a:r>
          </a:p>
        </p:txBody>
      </p:sp>
      <p:pic>
        <p:nvPicPr>
          <p:cNvPr id="8" name="Content Placeholder 7" descr="A close-up of a form&#10;&#10;Description automatically generated">
            <a:extLst>
              <a:ext uri="{FF2B5EF4-FFF2-40B4-BE49-F238E27FC236}">
                <a16:creationId xmlns:a16="http://schemas.microsoft.com/office/drawing/2014/main" id="{D75B5D73-3593-73A2-F78A-0330EAB39A99}"/>
              </a:ext>
            </a:extLst>
          </p:cNvPr>
          <p:cNvPicPr>
            <a:picLocks noGrp="1" noChangeAspect="1"/>
          </p:cNvPicPr>
          <p:nvPr>
            <p:ph sz="half" idx="2"/>
          </p:nvPr>
        </p:nvPicPr>
        <p:blipFill>
          <a:blip r:embed="rId2"/>
          <a:stretch>
            <a:fillRect/>
          </a:stretch>
        </p:blipFill>
        <p:spPr>
          <a:xfrm>
            <a:off x="5166796" y="2960002"/>
            <a:ext cx="6435396" cy="1325563"/>
          </a:xfrm>
        </p:spPr>
      </p:pic>
    </p:spTree>
    <p:extLst>
      <p:ext uri="{BB962C8B-B14F-4D97-AF65-F5344CB8AC3E}">
        <p14:creationId xmlns:p14="http://schemas.microsoft.com/office/powerpoint/2010/main" val="3258284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25AD78-1045-9375-3DC4-C3887EEC7939}"/>
              </a:ext>
            </a:extLst>
          </p:cNvPr>
          <p:cNvSpPr>
            <a:spLocks noGrp="1"/>
          </p:cNvSpPr>
          <p:nvPr>
            <p:ph type="ctrTitle"/>
          </p:nvPr>
        </p:nvSpPr>
        <p:spPr>
          <a:xfrm>
            <a:off x="838200" y="184805"/>
            <a:ext cx="10515600" cy="1505883"/>
          </a:xfrm>
        </p:spPr>
        <p:txBody>
          <a:bodyPr vert="horz" lIns="91440" tIns="45720" rIns="91440" bIns="45720" rtlCol="0" anchor="ctr">
            <a:normAutofit/>
          </a:bodyPr>
          <a:lstStyle/>
          <a:p>
            <a:pPr algn="l"/>
            <a:r>
              <a:rPr lang="en-US" sz="5200" b="1" kern="1200" dirty="0">
                <a:solidFill>
                  <a:schemeClr val="tx1"/>
                </a:solidFill>
                <a:latin typeface="+mj-lt"/>
                <a:ea typeface="+mj-ea"/>
                <a:cs typeface="+mj-cs"/>
              </a:rPr>
              <a:t>ORAL HEALTH FY ‘23-’24</a:t>
            </a:r>
          </a:p>
        </p:txBody>
      </p:sp>
      <p:graphicFrame>
        <p:nvGraphicFramePr>
          <p:cNvPr id="2" name="Table 1">
            <a:extLst>
              <a:ext uri="{FF2B5EF4-FFF2-40B4-BE49-F238E27FC236}">
                <a16:creationId xmlns:a16="http://schemas.microsoft.com/office/drawing/2014/main" id="{C55362B4-3C96-C250-4A37-4AE9BDE4E483}"/>
              </a:ext>
            </a:extLst>
          </p:cNvPr>
          <p:cNvGraphicFramePr>
            <a:graphicFrameLocks noGrp="1"/>
          </p:cNvGraphicFramePr>
          <p:nvPr>
            <p:extLst>
              <p:ext uri="{D42A27DB-BD31-4B8C-83A1-F6EECF244321}">
                <p14:modId xmlns:p14="http://schemas.microsoft.com/office/powerpoint/2010/main" val="93343533"/>
              </p:ext>
            </p:extLst>
          </p:nvPr>
        </p:nvGraphicFramePr>
        <p:xfrm>
          <a:off x="550416" y="1961966"/>
          <a:ext cx="10990554" cy="4074852"/>
        </p:xfrm>
        <a:graphic>
          <a:graphicData uri="http://schemas.openxmlformats.org/drawingml/2006/table">
            <a:tbl>
              <a:tblPr>
                <a:tableStyleId>{5C22544A-7EE6-4342-B048-85BDC9FD1C3A}</a:tableStyleId>
              </a:tblPr>
              <a:tblGrid>
                <a:gridCol w="2958009">
                  <a:extLst>
                    <a:ext uri="{9D8B030D-6E8A-4147-A177-3AD203B41FA5}">
                      <a16:colId xmlns:a16="http://schemas.microsoft.com/office/drawing/2014/main" val="301543934"/>
                    </a:ext>
                  </a:extLst>
                </a:gridCol>
                <a:gridCol w="1030472">
                  <a:extLst>
                    <a:ext uri="{9D8B030D-6E8A-4147-A177-3AD203B41FA5}">
                      <a16:colId xmlns:a16="http://schemas.microsoft.com/office/drawing/2014/main" val="1208135997"/>
                    </a:ext>
                  </a:extLst>
                </a:gridCol>
                <a:gridCol w="1218437">
                  <a:extLst>
                    <a:ext uri="{9D8B030D-6E8A-4147-A177-3AD203B41FA5}">
                      <a16:colId xmlns:a16="http://schemas.microsoft.com/office/drawing/2014/main" val="2300790913"/>
                    </a:ext>
                  </a:extLst>
                </a:gridCol>
                <a:gridCol w="1191838">
                  <a:extLst>
                    <a:ext uri="{9D8B030D-6E8A-4147-A177-3AD203B41FA5}">
                      <a16:colId xmlns:a16="http://schemas.microsoft.com/office/drawing/2014/main" val="2120198716"/>
                    </a:ext>
                  </a:extLst>
                </a:gridCol>
                <a:gridCol w="1191838">
                  <a:extLst>
                    <a:ext uri="{9D8B030D-6E8A-4147-A177-3AD203B41FA5}">
                      <a16:colId xmlns:a16="http://schemas.microsoft.com/office/drawing/2014/main" val="2729234654"/>
                    </a:ext>
                  </a:extLst>
                </a:gridCol>
                <a:gridCol w="1553584">
                  <a:extLst>
                    <a:ext uri="{9D8B030D-6E8A-4147-A177-3AD203B41FA5}">
                      <a16:colId xmlns:a16="http://schemas.microsoft.com/office/drawing/2014/main" val="2495229356"/>
                    </a:ext>
                  </a:extLst>
                </a:gridCol>
                <a:gridCol w="1620967">
                  <a:extLst>
                    <a:ext uri="{9D8B030D-6E8A-4147-A177-3AD203B41FA5}">
                      <a16:colId xmlns:a16="http://schemas.microsoft.com/office/drawing/2014/main" val="3268569780"/>
                    </a:ext>
                  </a:extLst>
                </a:gridCol>
                <a:gridCol w="225409">
                  <a:extLst>
                    <a:ext uri="{9D8B030D-6E8A-4147-A177-3AD203B41FA5}">
                      <a16:colId xmlns:a16="http://schemas.microsoft.com/office/drawing/2014/main" val="1083085549"/>
                    </a:ext>
                  </a:extLst>
                </a:gridCol>
              </a:tblGrid>
              <a:tr h="669605">
                <a:tc>
                  <a:txBody>
                    <a:bodyPr/>
                    <a:lstStyle/>
                    <a:p>
                      <a:pPr algn="l" fontAlgn="b"/>
                      <a:r>
                        <a:rPr lang="en-US" sz="1800" u="none" strike="noStrike" dirty="0">
                          <a:solidFill>
                            <a:schemeClr val="tx1"/>
                          </a:solidFill>
                          <a:effectLst/>
                        </a:rPr>
                        <a:t>Ryan White Services  3/1/2023-08/31/2023</a:t>
                      </a:r>
                      <a:endParaRPr lang="en-US" sz="1800" b="1" i="0" u="none" strike="noStrike" dirty="0">
                        <a:solidFill>
                          <a:schemeClr val="tx1"/>
                        </a:solidFill>
                        <a:effectLst/>
                        <a:latin typeface="Calibri" panose="020F0502020204030204" pitchFamily="34" charset="0"/>
                      </a:endParaRPr>
                    </a:p>
                  </a:txBody>
                  <a:tcPr marL="12649" marR="12649" marT="12649" marB="0" anchor="b">
                    <a:solidFill>
                      <a:schemeClr val="tx2">
                        <a:lumMod val="60000"/>
                        <a:lumOff val="40000"/>
                      </a:schemeClr>
                    </a:solidFill>
                  </a:tcP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12649" marR="12649" marT="12649" marB="0" anchor="b"/>
                </a:tc>
                <a:extLst>
                  <a:ext uri="{0D108BD9-81ED-4DB2-BD59-A6C34878D82A}">
                    <a16:rowId xmlns:a16="http://schemas.microsoft.com/office/drawing/2014/main" val="3701188039"/>
                  </a:ext>
                </a:extLst>
              </a:tr>
              <a:tr h="363413">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solidFill>
                      <a:schemeClr val="tx2">
                        <a:lumMod val="60000"/>
                        <a:lumOff val="40000"/>
                      </a:schemeClr>
                    </a:solidFill>
                  </a:tcPr>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extLst>
                  <a:ext uri="{0D108BD9-81ED-4DB2-BD59-A6C34878D82A}">
                    <a16:rowId xmlns:a16="http://schemas.microsoft.com/office/drawing/2014/main" val="4026497085"/>
                  </a:ext>
                </a:extLst>
              </a:tr>
              <a:tr h="975798">
                <a:tc>
                  <a:txBody>
                    <a:bodyPr/>
                    <a:lstStyle/>
                    <a:p>
                      <a:pPr algn="l" fontAlgn="b"/>
                      <a:r>
                        <a:rPr lang="en-US" sz="1800" u="none" strike="noStrike" dirty="0">
                          <a:effectLst/>
                        </a:rPr>
                        <a:t>Agency</a:t>
                      </a:r>
                      <a:endParaRPr lang="en-US" sz="1800" b="1" i="0" u="none" strike="noStrike" dirty="0">
                        <a:solidFill>
                          <a:srgbClr val="000000"/>
                        </a:solidFill>
                        <a:effectLst/>
                        <a:latin typeface="Calibri" panose="020F0502020204030204" pitchFamily="34" charset="0"/>
                      </a:endParaRPr>
                    </a:p>
                  </a:txBody>
                  <a:tcPr marL="12649" marR="12649" marT="12649" marB="0" anchor="b">
                    <a:solidFill>
                      <a:schemeClr val="tx2">
                        <a:lumMod val="60000"/>
                        <a:lumOff val="40000"/>
                      </a:schemeClr>
                    </a:solidFill>
                  </a:tcPr>
                </a:tc>
                <a:tc>
                  <a:txBody>
                    <a:bodyPr/>
                    <a:lstStyle/>
                    <a:p>
                      <a:pPr algn="l" fontAlgn="b"/>
                      <a:r>
                        <a:rPr lang="en-US" sz="1800" u="none" strike="noStrike" dirty="0">
                          <a:effectLst/>
                        </a:rPr>
                        <a:t>#Clients</a:t>
                      </a:r>
                      <a:endParaRPr lang="en-US" sz="1800" b="1" i="0" u="none" strike="noStrike" dirty="0">
                        <a:solidFill>
                          <a:srgbClr val="000000"/>
                        </a:solidFill>
                        <a:effectLst/>
                        <a:latin typeface="Calibri" panose="020F0502020204030204" pitchFamily="34" charset="0"/>
                      </a:endParaRPr>
                    </a:p>
                  </a:txBody>
                  <a:tcPr marL="12649" marR="12649" marT="12649" marB="0" anchor="ctr"/>
                </a:tc>
                <a:tc>
                  <a:txBody>
                    <a:bodyPr/>
                    <a:lstStyle/>
                    <a:p>
                      <a:pPr algn="l" fontAlgn="b"/>
                      <a:r>
                        <a:rPr lang="en-US" sz="1800" u="none" strike="noStrike">
                          <a:effectLst/>
                        </a:rPr>
                        <a:t>#Services</a:t>
                      </a:r>
                      <a:endParaRPr lang="en-US" sz="1800" b="1" i="0" u="none" strike="noStrike">
                        <a:solidFill>
                          <a:srgbClr val="000000"/>
                        </a:solidFill>
                        <a:effectLst/>
                        <a:latin typeface="Calibri" panose="020F0502020204030204" pitchFamily="34" charset="0"/>
                      </a:endParaRPr>
                    </a:p>
                  </a:txBody>
                  <a:tcPr marL="12649" marR="12649" marT="12649" marB="0" anchor="ctr"/>
                </a:tc>
                <a:tc>
                  <a:txBody>
                    <a:bodyPr/>
                    <a:lstStyle/>
                    <a:p>
                      <a:pPr algn="l" fontAlgn="b"/>
                      <a:r>
                        <a:rPr lang="en-US" sz="1800" u="none" strike="noStrike" dirty="0">
                          <a:effectLst/>
                        </a:rPr>
                        <a:t>Projected clients </a:t>
                      </a:r>
                    </a:p>
                    <a:p>
                      <a:pPr algn="l" fontAlgn="b"/>
                      <a:endParaRPr lang="en-US" sz="1800" b="1" i="0" u="none" strike="noStrike" dirty="0">
                        <a:solidFill>
                          <a:srgbClr val="000000"/>
                        </a:solidFill>
                        <a:effectLst/>
                        <a:latin typeface="Calibri" panose="020F0502020204030204" pitchFamily="34" charset="0"/>
                      </a:endParaRPr>
                    </a:p>
                  </a:txBody>
                  <a:tcPr marL="12649" marR="12649" marT="12649" marB="0" anchor="ctr"/>
                </a:tc>
                <a:tc>
                  <a:txBody>
                    <a:bodyPr/>
                    <a:lstStyle/>
                    <a:p>
                      <a:pPr algn="l" fontAlgn="b"/>
                      <a:r>
                        <a:rPr lang="en-US" sz="1800" u="none" strike="noStrike" dirty="0">
                          <a:effectLst/>
                        </a:rPr>
                        <a:t>Projected Units </a:t>
                      </a:r>
                    </a:p>
                    <a:p>
                      <a:pPr algn="l" fontAlgn="b"/>
                      <a:endParaRPr lang="en-US" sz="1800" b="1" i="0" u="none" strike="noStrike" dirty="0">
                        <a:solidFill>
                          <a:srgbClr val="000000"/>
                        </a:solidFill>
                        <a:effectLst/>
                        <a:latin typeface="Calibri" panose="020F0502020204030204" pitchFamily="34" charset="0"/>
                      </a:endParaRPr>
                    </a:p>
                  </a:txBody>
                  <a:tcPr marL="12649" marR="12649" marT="12649"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Performance Measure</a:t>
                      </a:r>
                      <a:endParaRPr lang="en-US" sz="1800" b="1" i="0" u="none" strike="noStrike" dirty="0">
                        <a:solidFill>
                          <a:srgbClr val="000000"/>
                        </a:solidFill>
                        <a:effectLst/>
                        <a:latin typeface="Calibri" panose="020F0502020204030204" pitchFamily="34" charset="0"/>
                      </a:endParaRPr>
                    </a:p>
                    <a:p>
                      <a:pPr algn="l"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12649" marR="12649" marT="12649" marB="0" anchor="ctr"/>
                </a:tc>
                <a:tc>
                  <a:txBody>
                    <a:bodyPr/>
                    <a:lstStyle/>
                    <a:p>
                      <a:pPr algn="l" fontAlgn="b"/>
                      <a:r>
                        <a:rPr lang="en-US" sz="1800" u="none" strike="noStrike" dirty="0">
                          <a:effectLst/>
                        </a:rPr>
                        <a:t>Projected</a:t>
                      </a:r>
                      <a:endParaRPr lang="en-US" sz="1800" b="1" i="0" u="none" strike="noStrike" dirty="0">
                        <a:solidFill>
                          <a:srgbClr val="000000"/>
                        </a:solidFill>
                        <a:effectLst/>
                        <a:latin typeface="Calibri" panose="020F0502020204030204" pitchFamily="34" charset="0"/>
                      </a:endParaRPr>
                    </a:p>
                  </a:txBody>
                  <a:tcPr marL="12649" marR="12649" marT="12649"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12649" marR="12649" marT="12649" marB="0" anchor="b"/>
                </a:tc>
                <a:extLst>
                  <a:ext uri="{0D108BD9-81ED-4DB2-BD59-A6C34878D82A}">
                    <a16:rowId xmlns:a16="http://schemas.microsoft.com/office/drawing/2014/main" val="528814751"/>
                  </a:ext>
                </a:extLst>
              </a:tr>
              <a:tr h="669605">
                <a:tc>
                  <a:txBody>
                    <a:bodyPr/>
                    <a:lstStyle/>
                    <a:p>
                      <a:pPr algn="l" fontAlgn="b"/>
                      <a:r>
                        <a:rPr lang="en-US" sz="1800" b="1" u="none" strike="noStrike" dirty="0">
                          <a:solidFill>
                            <a:schemeClr val="tx1"/>
                          </a:solidFill>
                          <a:effectLst/>
                        </a:rPr>
                        <a:t>Oral Health</a:t>
                      </a:r>
                      <a:endParaRPr lang="en-US" sz="1800" b="1" i="0" u="none" strike="noStrike" dirty="0">
                        <a:solidFill>
                          <a:schemeClr val="tx1"/>
                        </a:solidFill>
                        <a:effectLst/>
                        <a:latin typeface="Calibri" panose="020F0502020204030204" pitchFamily="34" charset="0"/>
                      </a:endParaRPr>
                    </a:p>
                  </a:txBody>
                  <a:tcPr marL="12649" marR="12649" marT="12649" marB="0" anchor="b">
                    <a:solidFill>
                      <a:schemeClr val="tx2">
                        <a:lumMod val="60000"/>
                        <a:lumOff val="40000"/>
                      </a:schemeClr>
                    </a:solidFill>
                  </a:tcPr>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tc>
                  <a:txBody>
                    <a:bodyPr/>
                    <a:lstStyle/>
                    <a:p>
                      <a:pPr algn="r" fontAlgn="b"/>
                      <a:endParaRPr lang="en-US" sz="1800" b="1" i="0" u="none" strike="noStrike" dirty="0">
                        <a:solidFill>
                          <a:srgbClr val="000000"/>
                        </a:solidFill>
                        <a:effectLst/>
                        <a:latin typeface="Calibri" panose="020F0502020204030204" pitchFamily="34" charset="0"/>
                      </a:endParaRPr>
                    </a:p>
                  </a:txBody>
                  <a:tcPr marL="12649" marR="12649" marT="12649" marB="0" anchor="b"/>
                </a:tc>
                <a:tc>
                  <a:txBody>
                    <a:bodyPr/>
                    <a:lstStyle/>
                    <a:p>
                      <a:pPr algn="ctr" fontAlgn="b"/>
                      <a:endParaRPr lang="en-US" sz="1800" b="1"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endParaRPr lang="en-US" sz="1800" b="1" i="0" u="none" strike="noStrike" dirty="0">
                        <a:solidFill>
                          <a:srgbClr val="000000"/>
                        </a:solidFill>
                        <a:effectLst/>
                        <a:latin typeface="Calibri" panose="020F0502020204030204" pitchFamily="34" charset="0"/>
                      </a:endParaRPr>
                    </a:p>
                  </a:txBody>
                  <a:tcPr marL="12649" marR="12649" marT="12649" marB="0" anchor="b"/>
                </a:tc>
                <a:tc>
                  <a:txBody>
                    <a:bodyPr/>
                    <a:lstStyle/>
                    <a:p>
                      <a:pPr algn="r" fontAlgn="b"/>
                      <a:endParaRPr lang="en-US" sz="1800" b="1" i="0" u="none" strike="noStrike" dirty="0">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12649" marR="12649" marT="12649" marB="0" anchor="b"/>
                </a:tc>
                <a:extLst>
                  <a:ext uri="{0D108BD9-81ED-4DB2-BD59-A6C34878D82A}">
                    <a16:rowId xmlns:a16="http://schemas.microsoft.com/office/drawing/2014/main" val="62966556"/>
                  </a:ext>
                </a:extLst>
              </a:tr>
              <a:tr h="669605">
                <a:tc>
                  <a:txBody>
                    <a:bodyPr/>
                    <a:lstStyle/>
                    <a:p>
                      <a:pPr algn="ctr" fontAlgn="b"/>
                      <a:r>
                        <a:rPr lang="en-US" sz="1800" u="none" strike="noStrike">
                          <a:effectLst/>
                        </a:rPr>
                        <a:t>CSHHC (Cornell Scott Hill Health Center)</a:t>
                      </a:r>
                      <a:endParaRPr lang="en-US" sz="1800" b="0" i="0" u="none" strike="noStrike">
                        <a:solidFill>
                          <a:srgbClr val="000000"/>
                        </a:solidFill>
                        <a:effectLst/>
                        <a:latin typeface="Calibri" panose="020F0502020204030204" pitchFamily="34" charset="0"/>
                      </a:endParaRPr>
                    </a:p>
                  </a:txBody>
                  <a:tcPr marL="12649" marR="12649" marT="12649" marB="0" anchor="b">
                    <a:solidFill>
                      <a:schemeClr val="tx2">
                        <a:lumMod val="60000"/>
                        <a:lumOff val="40000"/>
                      </a:schemeClr>
                    </a:solidFill>
                  </a:tcPr>
                </a:tc>
                <a:tc>
                  <a:txBody>
                    <a:bodyPr/>
                    <a:lstStyle/>
                    <a:p>
                      <a:pPr algn="ctr" fontAlgn="ctr"/>
                      <a:r>
                        <a:rPr lang="en-US" sz="1800" u="none" strike="noStrike">
                          <a:effectLst/>
                        </a:rPr>
                        <a:t>36</a:t>
                      </a:r>
                      <a:endParaRPr lang="en-US" sz="1800" b="0" i="0" u="none" strike="noStrike">
                        <a:solidFill>
                          <a:srgbClr val="000000"/>
                        </a:solidFill>
                        <a:effectLst/>
                        <a:latin typeface="Calibri" panose="020F0502020204030204" pitchFamily="34" charset="0"/>
                      </a:endParaRPr>
                    </a:p>
                  </a:txBody>
                  <a:tcPr marL="12649" marR="12649" marT="12649" marB="0" anchor="ctr"/>
                </a:tc>
                <a:tc>
                  <a:txBody>
                    <a:bodyPr/>
                    <a:lstStyle/>
                    <a:p>
                      <a:pPr algn="ctr" fontAlgn="ctr"/>
                      <a:r>
                        <a:rPr lang="en-US" sz="1800" u="none" strike="noStrike">
                          <a:effectLst/>
                        </a:rPr>
                        <a:t>116</a:t>
                      </a:r>
                      <a:endParaRPr lang="en-US" sz="1800" b="0" i="0" u="none" strike="noStrike">
                        <a:solidFill>
                          <a:srgbClr val="000000"/>
                        </a:solidFill>
                        <a:effectLst/>
                        <a:latin typeface="Calibri" panose="020F0502020204030204" pitchFamily="34" charset="0"/>
                      </a:endParaRPr>
                    </a:p>
                  </a:txBody>
                  <a:tcPr marL="12649" marR="12649" marT="12649" marB="0" anchor="ctr"/>
                </a:tc>
                <a:tc>
                  <a:txBody>
                    <a:bodyPr/>
                    <a:lstStyle/>
                    <a:p>
                      <a:pPr algn="ctr" fontAlgn="b"/>
                      <a:r>
                        <a:rPr lang="en-US" sz="1800" u="none" strike="noStrike" dirty="0">
                          <a:effectLst/>
                        </a:rPr>
                        <a:t>75</a:t>
                      </a:r>
                      <a:endParaRPr lang="en-US" sz="1800" b="1" i="0" u="none" strike="noStrike" dirty="0">
                        <a:solidFill>
                          <a:srgbClr val="000000"/>
                        </a:solidFill>
                        <a:effectLst/>
                        <a:latin typeface="Calibri" panose="020F0502020204030204" pitchFamily="34" charset="0"/>
                      </a:endParaRPr>
                    </a:p>
                  </a:txBody>
                  <a:tcPr marL="12649" marR="12649" marT="12649" marB="0" anchor="ctr"/>
                </a:tc>
                <a:tc>
                  <a:txBody>
                    <a:bodyPr/>
                    <a:lstStyle/>
                    <a:p>
                      <a:pPr algn="ctr" fontAlgn="b"/>
                      <a:r>
                        <a:rPr lang="en-US" sz="1800" u="none" strike="noStrike" dirty="0">
                          <a:effectLst/>
                        </a:rPr>
                        <a:t>182</a:t>
                      </a:r>
                      <a:endParaRPr lang="en-US" sz="1800" b="1" i="0" u="none" strike="noStrike" dirty="0">
                        <a:solidFill>
                          <a:srgbClr val="000000"/>
                        </a:solidFill>
                        <a:effectLst/>
                        <a:latin typeface="Calibri" panose="020F0502020204030204" pitchFamily="34" charset="0"/>
                      </a:endParaRPr>
                    </a:p>
                  </a:txBody>
                  <a:tcPr marL="12649" marR="12649" marT="12649" marB="0" anchor="ctr"/>
                </a:tc>
                <a:tc>
                  <a:txBody>
                    <a:bodyPr/>
                    <a:lstStyle/>
                    <a:p>
                      <a:pPr algn="ctr" fontAlgn="ctr"/>
                      <a:r>
                        <a:rPr lang="en-US" sz="1800" u="none" strike="noStrike">
                          <a:effectLst/>
                        </a:rPr>
                        <a:t>57/58</a:t>
                      </a:r>
                      <a:endParaRPr lang="en-US" sz="1800" b="0" i="0" u="none" strike="noStrike">
                        <a:solidFill>
                          <a:srgbClr val="000000"/>
                        </a:solidFill>
                        <a:effectLst/>
                        <a:latin typeface="Calibri" panose="020F0502020204030204" pitchFamily="34" charset="0"/>
                      </a:endParaRPr>
                    </a:p>
                  </a:txBody>
                  <a:tcPr marL="12649" marR="12649" marT="12649" marB="0" anchor="ctr"/>
                </a:tc>
                <a:tc>
                  <a:txBody>
                    <a:bodyPr/>
                    <a:lstStyle/>
                    <a:p>
                      <a:pPr algn="ctr"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extLst>
                  <a:ext uri="{0D108BD9-81ED-4DB2-BD59-A6C34878D82A}">
                    <a16:rowId xmlns:a16="http://schemas.microsoft.com/office/drawing/2014/main" val="1358745219"/>
                  </a:ext>
                </a:extLst>
              </a:tr>
              <a:tr h="363413">
                <a:tc>
                  <a:txBody>
                    <a:bodyPr/>
                    <a:lstStyle/>
                    <a:p>
                      <a:pPr algn="ctr" fontAlgn="b"/>
                      <a:r>
                        <a:rPr lang="en-US" sz="1800" u="none" strike="noStrike">
                          <a:effectLst/>
                        </a:rPr>
                        <a:t>Total</a:t>
                      </a:r>
                      <a:endParaRPr lang="en-US" sz="1800" b="1" i="0" u="none" strike="noStrike">
                        <a:solidFill>
                          <a:srgbClr val="000000"/>
                        </a:solidFill>
                        <a:effectLst/>
                        <a:latin typeface="Calibri" panose="020F0502020204030204" pitchFamily="34" charset="0"/>
                      </a:endParaRPr>
                    </a:p>
                  </a:txBody>
                  <a:tcPr marL="12649" marR="12649" marT="12649" marB="0" anchor="b">
                    <a:solidFill>
                      <a:schemeClr val="tx2">
                        <a:lumMod val="60000"/>
                        <a:lumOff val="40000"/>
                      </a:schemeClr>
                    </a:solidFill>
                  </a:tcPr>
                </a:tc>
                <a:tc>
                  <a:txBody>
                    <a:bodyPr/>
                    <a:lstStyle/>
                    <a:p>
                      <a:pPr algn="ctr" fontAlgn="ctr"/>
                      <a:r>
                        <a:rPr lang="en-US" sz="1800" b="1" u="none" strike="noStrike">
                          <a:effectLst/>
                        </a:rPr>
                        <a:t>36</a:t>
                      </a:r>
                      <a:endParaRPr lang="en-US" sz="1800" b="1" i="0" u="none" strike="noStrike">
                        <a:solidFill>
                          <a:srgbClr val="000000"/>
                        </a:solidFill>
                        <a:effectLst/>
                        <a:latin typeface="Calibri" panose="020F0502020204030204" pitchFamily="34" charset="0"/>
                      </a:endParaRPr>
                    </a:p>
                  </a:txBody>
                  <a:tcPr marL="12649" marR="12649" marT="12649" marB="0" anchor="ctr"/>
                </a:tc>
                <a:tc>
                  <a:txBody>
                    <a:bodyPr/>
                    <a:lstStyle/>
                    <a:p>
                      <a:pPr algn="ctr" fontAlgn="ctr"/>
                      <a:r>
                        <a:rPr lang="en-US" sz="1800" b="1" u="none" strike="noStrike">
                          <a:effectLst/>
                        </a:rPr>
                        <a:t>116</a:t>
                      </a:r>
                      <a:endParaRPr lang="en-US" sz="1800" b="1" i="0" u="none" strike="noStrike">
                        <a:solidFill>
                          <a:srgbClr val="000000"/>
                        </a:solidFill>
                        <a:effectLst/>
                        <a:latin typeface="Calibri" panose="020F0502020204030204" pitchFamily="34" charset="0"/>
                      </a:endParaRPr>
                    </a:p>
                  </a:txBody>
                  <a:tcPr marL="12649" marR="12649" marT="12649" marB="0" anchor="ctr"/>
                </a:tc>
                <a:tc>
                  <a:txBody>
                    <a:bodyPr/>
                    <a:lstStyle/>
                    <a:p>
                      <a:pPr algn="ctr" fontAlgn="b"/>
                      <a:r>
                        <a:rPr lang="en-US" sz="1800" b="1" u="none" strike="noStrike" dirty="0">
                          <a:effectLst/>
                        </a:rPr>
                        <a:t>48%</a:t>
                      </a:r>
                      <a:endParaRPr lang="en-US" sz="1800" b="1" i="0" u="none" strike="noStrike" dirty="0">
                        <a:solidFill>
                          <a:srgbClr val="000000"/>
                        </a:solidFill>
                        <a:effectLst/>
                        <a:latin typeface="Calibri" panose="020F0502020204030204" pitchFamily="34" charset="0"/>
                      </a:endParaRPr>
                    </a:p>
                  </a:txBody>
                  <a:tcPr marL="12649" marR="12649" marT="12649" marB="0" anchor="ctr"/>
                </a:tc>
                <a:tc>
                  <a:txBody>
                    <a:bodyPr/>
                    <a:lstStyle/>
                    <a:p>
                      <a:pPr algn="ctr" fontAlgn="b"/>
                      <a:r>
                        <a:rPr lang="en-US" sz="1800" b="1" u="none" strike="noStrike" dirty="0">
                          <a:effectLst/>
                        </a:rPr>
                        <a:t>64%</a:t>
                      </a:r>
                      <a:endParaRPr lang="en-US" sz="1800" b="1" i="0" u="none" strike="noStrike" dirty="0">
                        <a:solidFill>
                          <a:srgbClr val="000000"/>
                        </a:solidFill>
                        <a:effectLst/>
                        <a:latin typeface="Calibri" panose="020F0502020204030204" pitchFamily="34" charset="0"/>
                      </a:endParaRPr>
                    </a:p>
                  </a:txBody>
                  <a:tcPr marL="12649" marR="12649" marT="12649" marB="0" anchor="ctr"/>
                </a:tc>
                <a:tc>
                  <a:txBody>
                    <a:bodyPr/>
                    <a:lstStyle/>
                    <a:p>
                      <a:pPr algn="ctr" fontAlgn="ctr"/>
                      <a:r>
                        <a:rPr lang="en-US" sz="1800" b="1" u="none" strike="noStrike" dirty="0">
                          <a:solidFill>
                            <a:srgbClr val="FF0000"/>
                          </a:solidFill>
                          <a:effectLst/>
                        </a:rPr>
                        <a:t>98%</a:t>
                      </a:r>
                      <a:endParaRPr lang="en-US" sz="1800" b="1" i="0" u="none" strike="noStrike" dirty="0">
                        <a:solidFill>
                          <a:srgbClr val="FF0000"/>
                        </a:solidFill>
                        <a:effectLst/>
                        <a:latin typeface="Calibri" panose="020F0502020204030204" pitchFamily="34" charset="0"/>
                      </a:endParaRPr>
                    </a:p>
                  </a:txBody>
                  <a:tcPr marL="12649" marR="12649" marT="12649"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dirty="0">
                          <a:effectLst/>
                        </a:rPr>
                        <a:t>94% </a:t>
                      </a:r>
                      <a:endParaRPr lang="en-US" sz="1800" b="1" i="0" u="none" strike="noStrike" dirty="0">
                        <a:solidFill>
                          <a:srgbClr val="000000"/>
                        </a:solidFill>
                        <a:effectLst/>
                        <a:latin typeface="Calibri" panose="020F0502020204030204" pitchFamily="34" charset="0"/>
                      </a:endParaRPr>
                    </a:p>
                  </a:txBody>
                  <a:tcPr marL="12649" marR="12649" marT="12649" marB="0" anchor="ctr"/>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extLst>
                  <a:ext uri="{0D108BD9-81ED-4DB2-BD59-A6C34878D82A}">
                    <a16:rowId xmlns:a16="http://schemas.microsoft.com/office/drawing/2014/main" val="2492178228"/>
                  </a:ext>
                </a:extLst>
              </a:tr>
              <a:tr h="363413">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12649" marR="12649" marT="12649" marB="0" anchor="b">
                    <a:solidFill>
                      <a:schemeClr val="tx2">
                        <a:lumMod val="60000"/>
                        <a:lumOff val="40000"/>
                      </a:schemeClr>
                    </a:solidFill>
                  </a:tcPr>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12649" marR="12649" marT="12649"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12649" marR="12649" marT="12649" marB="0" anchor="b"/>
                </a:tc>
                <a:extLst>
                  <a:ext uri="{0D108BD9-81ED-4DB2-BD59-A6C34878D82A}">
                    <a16:rowId xmlns:a16="http://schemas.microsoft.com/office/drawing/2014/main" val="2968082336"/>
                  </a:ext>
                </a:extLst>
              </a:tr>
            </a:tbl>
          </a:graphicData>
        </a:graphic>
      </p:graphicFrame>
    </p:spTree>
    <p:extLst>
      <p:ext uri="{BB962C8B-B14F-4D97-AF65-F5344CB8AC3E}">
        <p14:creationId xmlns:p14="http://schemas.microsoft.com/office/powerpoint/2010/main" val="416950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65E519-7D9F-7F21-6843-CF0E47E552AB}"/>
              </a:ext>
            </a:extLst>
          </p:cNvPr>
          <p:cNvSpPr>
            <a:spLocks noGrp="1"/>
          </p:cNvSpPr>
          <p:nvPr>
            <p:ph type="title"/>
          </p:nvPr>
        </p:nvSpPr>
        <p:spPr>
          <a:xfrm>
            <a:off x="838200" y="1412488"/>
            <a:ext cx="2899189" cy="4363844"/>
          </a:xfrm>
        </p:spPr>
        <p:txBody>
          <a:bodyPr anchor="t">
            <a:normAutofit/>
          </a:bodyPr>
          <a:lstStyle/>
          <a:p>
            <a:r>
              <a:rPr lang="en-US" sz="4000" dirty="0">
                <a:solidFill>
                  <a:srgbClr val="FFFFFF"/>
                </a:solidFill>
              </a:rPr>
              <a:t>Successes &amp; </a:t>
            </a:r>
            <a:r>
              <a:rPr lang="en-US" sz="4000" dirty="0">
                <a:solidFill>
                  <a:schemeClr val="bg1"/>
                </a:solidFill>
              </a:rPr>
              <a:t>Challenges</a:t>
            </a:r>
          </a:p>
        </p:txBody>
      </p:sp>
      <p:sp>
        <p:nvSpPr>
          <p:cNvPr id="8" name="Content Placeholder 2">
            <a:extLst>
              <a:ext uri="{FF2B5EF4-FFF2-40B4-BE49-F238E27FC236}">
                <a16:creationId xmlns:a16="http://schemas.microsoft.com/office/drawing/2014/main" id="{FC7EA0D1-DD83-B1D2-471C-65A384EBEDFE}"/>
              </a:ext>
            </a:extLst>
          </p:cNvPr>
          <p:cNvSpPr>
            <a:spLocks noGrp="1"/>
          </p:cNvSpPr>
          <p:nvPr>
            <p:ph sz="half" idx="1"/>
          </p:nvPr>
        </p:nvSpPr>
        <p:spPr>
          <a:xfrm>
            <a:off x="4380855" y="1412489"/>
            <a:ext cx="3427283" cy="4363844"/>
          </a:xfrm>
        </p:spPr>
        <p:txBody>
          <a:bodyPr>
            <a:normAutofit lnSpcReduction="10000"/>
          </a:bodyPr>
          <a:lstStyle/>
          <a:p>
            <a:r>
              <a:rPr lang="en-US" sz="2000" dirty="0"/>
              <a:t>Steady increase in the number of clients served</a:t>
            </a:r>
          </a:p>
          <a:p>
            <a:r>
              <a:rPr lang="en-US" sz="2000" dirty="0"/>
              <a:t>Steady increase in the number of services provided – including other core services</a:t>
            </a:r>
          </a:p>
          <a:p>
            <a:r>
              <a:rPr lang="en-US" sz="2000" dirty="0"/>
              <a:t>MCMs able to identify need for oral exam and referrals</a:t>
            </a:r>
          </a:p>
          <a:p>
            <a:r>
              <a:rPr lang="en-US" sz="2000" dirty="0"/>
              <a:t>MA assisting with scheduling appointments at visit with PCP</a:t>
            </a:r>
          </a:p>
          <a:p>
            <a:r>
              <a:rPr lang="en-US" sz="2000" dirty="0"/>
              <a:t>Assisting patients in removing barriers</a:t>
            </a:r>
          </a:p>
          <a:p>
            <a:r>
              <a:rPr lang="en-US" sz="2000" dirty="0"/>
              <a:t>Appointment reminders</a:t>
            </a:r>
          </a:p>
          <a:p>
            <a:endParaRPr lang="en-US" sz="2000" dirty="0"/>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8F478BA1-E1A7-135A-404B-1B3BBD9ECB42}"/>
              </a:ext>
            </a:extLst>
          </p:cNvPr>
          <p:cNvSpPr>
            <a:spLocks noGrp="1"/>
          </p:cNvSpPr>
          <p:nvPr>
            <p:ph sz="half" idx="2"/>
          </p:nvPr>
        </p:nvSpPr>
        <p:spPr>
          <a:xfrm>
            <a:off x="8451604" y="1412489"/>
            <a:ext cx="3197701" cy="4363844"/>
          </a:xfrm>
        </p:spPr>
        <p:txBody>
          <a:bodyPr>
            <a:normAutofit lnSpcReduction="10000"/>
          </a:bodyPr>
          <a:lstStyle/>
          <a:p>
            <a:r>
              <a:rPr lang="en-US" sz="2000" dirty="0">
                <a:solidFill>
                  <a:srgbClr val="7030A0"/>
                </a:solidFill>
              </a:rPr>
              <a:t>Patient reluctance</a:t>
            </a:r>
          </a:p>
          <a:p>
            <a:r>
              <a:rPr lang="en-US" sz="2000" dirty="0">
                <a:solidFill>
                  <a:srgbClr val="7030A0"/>
                </a:solidFill>
              </a:rPr>
              <a:t>Not showing up for appointment</a:t>
            </a:r>
          </a:p>
          <a:p>
            <a:r>
              <a:rPr lang="en-US" sz="2000" dirty="0">
                <a:solidFill>
                  <a:srgbClr val="7030A0"/>
                </a:solidFill>
              </a:rPr>
              <a:t>Providers not asking about dental needs</a:t>
            </a:r>
          </a:p>
          <a:p>
            <a:r>
              <a:rPr lang="en-US" sz="2000" dirty="0">
                <a:solidFill>
                  <a:srgbClr val="7030A0"/>
                </a:solidFill>
              </a:rPr>
              <a:t>Capturing visits outside of RW/</a:t>
            </a:r>
            <a:r>
              <a:rPr lang="en-US" sz="2000" dirty="0" err="1">
                <a:solidFill>
                  <a:srgbClr val="7030A0"/>
                </a:solidFill>
              </a:rPr>
              <a:t>CAREware</a:t>
            </a:r>
            <a:endParaRPr lang="en-US" sz="2000" dirty="0">
              <a:solidFill>
                <a:srgbClr val="7030A0"/>
              </a:solidFill>
            </a:endParaRPr>
          </a:p>
          <a:p>
            <a:r>
              <a:rPr lang="en-US" sz="2000" dirty="0">
                <a:solidFill>
                  <a:srgbClr val="7030A0"/>
                </a:solidFill>
              </a:rPr>
              <a:t>Education efforts</a:t>
            </a:r>
          </a:p>
        </p:txBody>
      </p:sp>
    </p:spTree>
    <p:extLst>
      <p:ext uri="{BB962C8B-B14F-4D97-AF65-F5344CB8AC3E}">
        <p14:creationId xmlns:p14="http://schemas.microsoft.com/office/powerpoint/2010/main" val="3322746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65E519-7D9F-7F21-6843-CF0E47E552AB}"/>
              </a:ext>
            </a:extLst>
          </p:cNvPr>
          <p:cNvSpPr>
            <a:spLocks noGrp="1"/>
          </p:cNvSpPr>
          <p:nvPr>
            <p:ph type="title"/>
          </p:nvPr>
        </p:nvSpPr>
        <p:spPr>
          <a:xfrm>
            <a:off x="200026" y="1412488"/>
            <a:ext cx="3537364" cy="4363844"/>
          </a:xfrm>
        </p:spPr>
        <p:txBody>
          <a:bodyPr anchor="t">
            <a:normAutofit/>
          </a:bodyPr>
          <a:lstStyle/>
          <a:p>
            <a:r>
              <a:rPr lang="en-US" sz="4000" dirty="0">
                <a:solidFill>
                  <a:srgbClr val="FFFFFF"/>
                </a:solidFill>
              </a:rPr>
              <a:t>Advantages &amp; Disadvantages</a:t>
            </a:r>
          </a:p>
        </p:txBody>
      </p:sp>
      <p:sp>
        <p:nvSpPr>
          <p:cNvPr id="8" name="Content Placeholder 2">
            <a:extLst>
              <a:ext uri="{FF2B5EF4-FFF2-40B4-BE49-F238E27FC236}">
                <a16:creationId xmlns:a16="http://schemas.microsoft.com/office/drawing/2014/main" id="{FC7EA0D1-DD83-B1D2-471C-65A384EBEDFE}"/>
              </a:ext>
            </a:extLst>
          </p:cNvPr>
          <p:cNvSpPr>
            <a:spLocks noGrp="1"/>
          </p:cNvSpPr>
          <p:nvPr>
            <p:ph sz="half" idx="1"/>
          </p:nvPr>
        </p:nvSpPr>
        <p:spPr>
          <a:xfrm>
            <a:off x="4380855" y="1412489"/>
            <a:ext cx="3427283" cy="4363844"/>
          </a:xfrm>
        </p:spPr>
        <p:txBody>
          <a:bodyPr>
            <a:normAutofit/>
          </a:bodyPr>
          <a:lstStyle/>
          <a:p>
            <a:r>
              <a:rPr lang="en-US" sz="2000" dirty="0"/>
              <a:t>Single agency</a:t>
            </a:r>
          </a:p>
          <a:p>
            <a:r>
              <a:rPr lang="en-US" sz="2000" dirty="0"/>
              <a:t>Able to maintain monitoring</a:t>
            </a:r>
          </a:p>
          <a:p>
            <a:r>
              <a:rPr lang="en-US" sz="2000" dirty="0"/>
              <a:t>Implement improvements quickly</a:t>
            </a:r>
          </a:p>
          <a:p>
            <a:pPr marL="0" indent="0">
              <a:buNone/>
            </a:pPr>
            <a:endParaRPr lang="en-US" sz="1900" dirty="0"/>
          </a:p>
        </p:txBody>
      </p:sp>
      <p:cxnSp>
        <p:nvCxnSpPr>
          <p:cNvPr id="15" name="Straight Connector 14">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8F478BA1-E1A7-135A-404B-1B3BBD9ECB42}"/>
              </a:ext>
            </a:extLst>
          </p:cNvPr>
          <p:cNvSpPr>
            <a:spLocks noGrp="1"/>
          </p:cNvSpPr>
          <p:nvPr>
            <p:ph sz="half" idx="2"/>
          </p:nvPr>
        </p:nvSpPr>
        <p:spPr>
          <a:xfrm>
            <a:off x="8451604" y="1412489"/>
            <a:ext cx="3197701" cy="4363844"/>
          </a:xfrm>
        </p:spPr>
        <p:txBody>
          <a:bodyPr>
            <a:normAutofit/>
          </a:bodyPr>
          <a:lstStyle/>
          <a:p>
            <a:r>
              <a:rPr lang="en-US" sz="2000" dirty="0">
                <a:solidFill>
                  <a:srgbClr val="7030A0"/>
                </a:solidFill>
              </a:rPr>
              <a:t>Maintaining workflow</a:t>
            </a:r>
          </a:p>
          <a:p>
            <a:r>
              <a:rPr lang="en-US" sz="2000" dirty="0">
                <a:solidFill>
                  <a:srgbClr val="7030A0"/>
                </a:solidFill>
              </a:rPr>
              <a:t>Staff turnover/retraining</a:t>
            </a:r>
          </a:p>
        </p:txBody>
      </p:sp>
    </p:spTree>
    <p:extLst>
      <p:ext uri="{BB962C8B-B14F-4D97-AF65-F5344CB8AC3E}">
        <p14:creationId xmlns:p14="http://schemas.microsoft.com/office/powerpoint/2010/main" val="997687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2E50837-F348-5621-69F1-9D2D593A335E}"/>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4 Steps</a:t>
            </a:r>
          </a:p>
        </p:txBody>
      </p:sp>
      <p:graphicFrame>
        <p:nvGraphicFramePr>
          <p:cNvPr id="6" name="Content Placeholder 2">
            <a:extLst>
              <a:ext uri="{FF2B5EF4-FFF2-40B4-BE49-F238E27FC236}">
                <a16:creationId xmlns:a16="http://schemas.microsoft.com/office/drawing/2014/main" id="{3A78670E-7C4E-438D-CA42-080286992D67}"/>
              </a:ext>
            </a:extLst>
          </p:cNvPr>
          <p:cNvGraphicFramePr>
            <a:graphicFrameLocks noGrp="1"/>
          </p:cNvGraphicFramePr>
          <p:nvPr>
            <p:ph idx="1"/>
            <p:extLst>
              <p:ext uri="{D42A27DB-BD31-4B8C-83A1-F6EECF244321}">
                <p14:modId xmlns:p14="http://schemas.microsoft.com/office/powerpoint/2010/main" val="22174448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1586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5F38A5-F99F-F9BF-29E9-C796EDC5AA98}"/>
              </a:ext>
            </a:extLst>
          </p:cNvPr>
          <p:cNvSpPr>
            <a:spLocks noGrp="1"/>
          </p:cNvSpPr>
          <p:nvPr>
            <p:ph type="title"/>
          </p:nvPr>
        </p:nvSpPr>
        <p:spPr>
          <a:xfrm>
            <a:off x="640080" y="325369"/>
            <a:ext cx="4368602" cy="1956841"/>
          </a:xfrm>
        </p:spPr>
        <p:txBody>
          <a:bodyPr vert="horz" lIns="91440" tIns="45720" rIns="91440" bIns="45720" rtlCol="0" anchor="b">
            <a:normAutofit/>
          </a:bodyPr>
          <a:lstStyle/>
          <a:p>
            <a:r>
              <a:rPr lang="en-US" sz="5400"/>
              <a:t>Next steps</a:t>
            </a:r>
          </a:p>
        </p:txBody>
      </p:sp>
      <p:sp>
        <p:nvSpPr>
          <p:cNvPr id="2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14802948-4791-AB30-B3C5-A3284ED8DA19}"/>
              </a:ext>
            </a:extLst>
          </p:cNvPr>
          <p:cNvSpPr txBox="1"/>
          <p:nvPr/>
        </p:nvSpPr>
        <p:spPr>
          <a:xfrm>
            <a:off x="640080" y="2872899"/>
            <a:ext cx="4243589" cy="332066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200" dirty="0"/>
              <a:t>Increasing awareness among providers</a:t>
            </a:r>
          </a:p>
          <a:p>
            <a:pPr indent="-228600">
              <a:lnSpc>
                <a:spcPct val="90000"/>
              </a:lnSpc>
              <a:spcAft>
                <a:spcPts val="600"/>
              </a:spcAft>
              <a:buFont typeface="Arial" panose="020B0604020202020204" pitchFamily="34" charset="0"/>
              <a:buChar char="•"/>
            </a:pPr>
            <a:r>
              <a:rPr lang="en-US" sz="2200" dirty="0"/>
              <a:t>Address ‘no show visit’ reasons</a:t>
            </a:r>
          </a:p>
          <a:p>
            <a:pPr indent="-228600">
              <a:lnSpc>
                <a:spcPct val="90000"/>
              </a:lnSpc>
              <a:spcAft>
                <a:spcPts val="600"/>
              </a:spcAft>
              <a:buFont typeface="Arial" panose="020B0604020202020204" pitchFamily="34" charset="0"/>
              <a:buChar char="•"/>
            </a:pPr>
            <a:r>
              <a:rPr lang="en-US" sz="2200" dirty="0"/>
              <a:t>Address patient reluctance to see a dentist</a:t>
            </a:r>
          </a:p>
        </p:txBody>
      </p:sp>
      <p:pic>
        <p:nvPicPr>
          <p:cNvPr id="5" name="Picture 4" descr="White stairs with a blue arrow drawn in the middle pointing upwards">
            <a:extLst>
              <a:ext uri="{FF2B5EF4-FFF2-40B4-BE49-F238E27FC236}">
                <a16:creationId xmlns:a16="http://schemas.microsoft.com/office/drawing/2014/main" id="{CE042B1B-EF9F-FF03-6040-CE989A7E5846}"/>
              </a:ext>
            </a:extLst>
          </p:cNvPr>
          <p:cNvPicPr>
            <a:picLocks noChangeAspect="1"/>
          </p:cNvPicPr>
          <p:nvPr/>
        </p:nvPicPr>
        <p:blipFill rotWithShape="1">
          <a:blip r:embed="rId2"/>
          <a:srcRect t="302"/>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854693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4E0BC-E5EB-2647-9C3F-0CDCA678A404}"/>
              </a:ext>
            </a:extLst>
          </p:cNvPr>
          <p:cNvSpPr>
            <a:spLocks noGrp="1"/>
          </p:cNvSpPr>
          <p:nvPr>
            <p:ph type="title"/>
          </p:nvPr>
        </p:nvSpPr>
        <p:spPr/>
        <p:txBody>
          <a:bodyPr/>
          <a:lstStyle/>
          <a:p>
            <a:r>
              <a:rPr lang="en-US" dirty="0"/>
              <a:t>Acknowledgements</a:t>
            </a:r>
          </a:p>
        </p:txBody>
      </p:sp>
      <p:sp>
        <p:nvSpPr>
          <p:cNvPr id="3" name="Content Placeholder 2">
            <a:extLst>
              <a:ext uri="{FF2B5EF4-FFF2-40B4-BE49-F238E27FC236}">
                <a16:creationId xmlns:a16="http://schemas.microsoft.com/office/drawing/2014/main" id="{ED8ED9B5-E3B9-E5C2-0B13-E6AEB2211F68}"/>
              </a:ext>
            </a:extLst>
          </p:cNvPr>
          <p:cNvSpPr>
            <a:spLocks noGrp="1"/>
          </p:cNvSpPr>
          <p:nvPr>
            <p:ph idx="1"/>
          </p:nvPr>
        </p:nvSpPr>
        <p:spPr/>
        <p:txBody>
          <a:bodyPr/>
          <a:lstStyle/>
          <a:p>
            <a:r>
              <a:rPr lang="en-US" dirty="0"/>
              <a:t>Rhonda Andrew, Health Access consultant</a:t>
            </a:r>
          </a:p>
          <a:p>
            <a:r>
              <a:rPr lang="en-US" dirty="0"/>
              <a:t>CQM members, including Ashly </a:t>
            </a:r>
            <a:r>
              <a:rPr lang="en-US" dirty="0" err="1"/>
              <a:t>Maughn</a:t>
            </a:r>
            <a:r>
              <a:rPr lang="en-US" dirty="0"/>
              <a:t> MD, </a:t>
            </a:r>
            <a:r>
              <a:rPr lang="en-US" dirty="0" err="1"/>
              <a:t>Sabrena</a:t>
            </a:r>
            <a:r>
              <a:rPr lang="en-US" dirty="0"/>
              <a:t> Johns and Tara Walters from  CSHHC as Oral Health Partners</a:t>
            </a:r>
          </a:p>
          <a:p>
            <a:r>
              <a:rPr lang="en-US" dirty="0"/>
              <a:t>Nida Butt – </a:t>
            </a:r>
            <a:r>
              <a:rPr lang="en-US" dirty="0" err="1"/>
              <a:t>CAREware</a:t>
            </a:r>
            <a:r>
              <a:rPr lang="en-US" dirty="0"/>
              <a:t> data manager</a:t>
            </a:r>
          </a:p>
          <a:p>
            <a:r>
              <a:rPr lang="en-US" dirty="0"/>
              <a:t>RWPA Consortium partners</a:t>
            </a:r>
          </a:p>
        </p:txBody>
      </p:sp>
    </p:spTree>
    <p:extLst>
      <p:ext uri="{BB962C8B-B14F-4D97-AF65-F5344CB8AC3E}">
        <p14:creationId xmlns:p14="http://schemas.microsoft.com/office/powerpoint/2010/main" val="398781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DCCFCF2-CB87-4529-AE05-701ED6407ED1}"/>
              </a:ext>
            </a:extLst>
          </p:cNvPr>
          <p:cNvSpPr>
            <a:spLocks noGrp="1"/>
          </p:cNvSpPr>
          <p:nvPr>
            <p:ph type="title"/>
          </p:nvPr>
        </p:nvSpPr>
        <p:spPr>
          <a:xfrm>
            <a:off x="1192592" y="214258"/>
            <a:ext cx="9387015" cy="1063699"/>
          </a:xfrm>
        </p:spPr>
        <p:txBody>
          <a:bodyPr>
            <a:normAutofit fontScale="90000"/>
          </a:bodyPr>
          <a:lstStyle/>
          <a:p>
            <a:r>
              <a:rPr lang="en-US" dirty="0">
                <a:latin typeface="Times New Roman"/>
                <a:cs typeface="Times New Roman"/>
              </a:rPr>
              <a:t>Region 1 Oral Health (Previous Approach)</a:t>
            </a:r>
          </a:p>
        </p:txBody>
      </p:sp>
      <p:graphicFrame>
        <p:nvGraphicFramePr>
          <p:cNvPr id="4" name="Content Placeholder 3">
            <a:extLst>
              <a:ext uri="{FF2B5EF4-FFF2-40B4-BE49-F238E27FC236}">
                <a16:creationId xmlns:a16="http://schemas.microsoft.com/office/drawing/2014/main" id="{FB363ED0-38B6-48FB-8E91-9ACF4C1C33E9}"/>
              </a:ext>
            </a:extLst>
          </p:cNvPr>
          <p:cNvGraphicFramePr>
            <a:graphicFrameLocks noGrp="1"/>
          </p:cNvGraphicFramePr>
          <p:nvPr>
            <p:ph idx="1"/>
            <p:extLst>
              <p:ext uri="{D42A27DB-BD31-4B8C-83A1-F6EECF244321}">
                <p14:modId xmlns:p14="http://schemas.microsoft.com/office/powerpoint/2010/main" val="1399243570"/>
              </p:ext>
            </p:extLst>
          </p:nvPr>
        </p:nvGraphicFramePr>
        <p:xfrm>
          <a:off x="319363" y="1184805"/>
          <a:ext cx="11876183" cy="5294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7819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EB94C-613A-FA0F-FE12-339B399CB955}"/>
              </a:ext>
            </a:extLst>
          </p:cNvPr>
          <p:cNvSpPr>
            <a:spLocks noGrp="1"/>
          </p:cNvSpPr>
          <p:nvPr>
            <p:ph type="title"/>
          </p:nvPr>
        </p:nvSpPr>
        <p:spPr/>
        <p:txBody>
          <a:bodyPr/>
          <a:lstStyle/>
          <a:p>
            <a:r>
              <a:rPr lang="en-US" dirty="0"/>
              <a:t>Oral Health in Region 1 from New Haven/Fairfield EMA</a:t>
            </a:r>
          </a:p>
        </p:txBody>
      </p:sp>
      <p:sp>
        <p:nvSpPr>
          <p:cNvPr id="3" name="Content Placeholder 2">
            <a:extLst>
              <a:ext uri="{FF2B5EF4-FFF2-40B4-BE49-F238E27FC236}">
                <a16:creationId xmlns:a16="http://schemas.microsoft.com/office/drawing/2014/main" id="{8F13CEAD-C1A0-2F73-9B14-FDD4E6D25BCB}"/>
              </a:ext>
            </a:extLst>
          </p:cNvPr>
          <p:cNvSpPr>
            <a:spLocks noGrp="1"/>
          </p:cNvSpPr>
          <p:nvPr>
            <p:ph idx="1"/>
          </p:nvPr>
        </p:nvSpPr>
        <p:spPr/>
        <p:txBody>
          <a:bodyPr/>
          <a:lstStyle/>
          <a:p>
            <a:r>
              <a:rPr lang="en-US" dirty="0">
                <a:latin typeface="+mj-lt"/>
              </a:rPr>
              <a:t>Cornell Scott Hill Health Center (Oral health service)</a:t>
            </a:r>
          </a:p>
          <a:p>
            <a:r>
              <a:rPr lang="en-US" dirty="0">
                <a:latin typeface="+mj-lt"/>
              </a:rPr>
              <a:t>Outpatient Ambulatory Health Service (YNHH-IDC)</a:t>
            </a:r>
          </a:p>
          <a:p>
            <a:r>
              <a:rPr lang="en-US" sz="2800" dirty="0">
                <a:latin typeface="+mj-lt"/>
                <a:cs typeface="Times New Roman" panose="02020603050405020304" pitchFamily="18" charset="0"/>
              </a:rPr>
              <a:t>Oral health screening PM identified as the lowest at 40% for calendar year 2021.</a:t>
            </a:r>
          </a:p>
          <a:p>
            <a:r>
              <a:rPr lang="en-US" dirty="0">
                <a:latin typeface="+mj-lt"/>
                <a:cs typeface="Times New Roman" panose="02020603050405020304" pitchFamily="18" charset="0"/>
              </a:rPr>
              <a:t>Health Access consultants</a:t>
            </a:r>
            <a:endParaRPr lang="en-US" sz="2800" dirty="0">
              <a:latin typeface="+mj-lt"/>
              <a:cs typeface="Times New Roman" panose="02020603050405020304" pitchFamily="18" charset="0"/>
            </a:endParaRPr>
          </a:p>
          <a:p>
            <a:r>
              <a:rPr lang="en-US" dirty="0">
                <a:latin typeface="+mj-lt"/>
              </a:rPr>
              <a:t>Other Non-RWPA providers </a:t>
            </a:r>
          </a:p>
          <a:p>
            <a:endParaRPr lang="en-US" dirty="0"/>
          </a:p>
        </p:txBody>
      </p:sp>
    </p:spTree>
    <p:extLst>
      <p:ext uri="{BB962C8B-B14F-4D97-AF65-F5344CB8AC3E}">
        <p14:creationId xmlns:p14="http://schemas.microsoft.com/office/powerpoint/2010/main" val="1359539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025A2-DA7A-D660-74F5-BB626863C6F4}"/>
              </a:ext>
            </a:extLst>
          </p:cNvPr>
          <p:cNvSpPr>
            <a:spLocks noGrp="1"/>
          </p:cNvSpPr>
          <p:nvPr>
            <p:ph type="title"/>
          </p:nvPr>
        </p:nvSpPr>
        <p:spPr/>
        <p:txBody>
          <a:bodyPr/>
          <a:lstStyle/>
          <a:p>
            <a:r>
              <a:rPr lang="en-US" dirty="0"/>
              <a:t>Flow Chart aka Process Flow Chart aka Process Map</a:t>
            </a:r>
          </a:p>
        </p:txBody>
      </p:sp>
      <p:sp>
        <p:nvSpPr>
          <p:cNvPr id="4" name="Content Placeholder 3">
            <a:extLst>
              <a:ext uri="{FF2B5EF4-FFF2-40B4-BE49-F238E27FC236}">
                <a16:creationId xmlns:a16="http://schemas.microsoft.com/office/drawing/2014/main" id="{F7295F99-BF7E-6271-0282-793D85A09741}"/>
              </a:ext>
            </a:extLst>
          </p:cNvPr>
          <p:cNvSpPr>
            <a:spLocks noGrp="1"/>
          </p:cNvSpPr>
          <p:nvPr>
            <p:ph idx="1"/>
          </p:nvPr>
        </p:nvSpPr>
        <p:spPr/>
        <p:txBody>
          <a:bodyPr/>
          <a:lstStyle/>
          <a:p>
            <a:r>
              <a:rPr lang="en-US" dirty="0"/>
              <a:t>The flow chart or process flow chart (aka process map) is a graphical display of a process as it is known to its authors, owners, or team. The flow chart outlines the sequence and relationship of the pieces of the process. Through management of data and information, the team comes to a common understanding and knowledge concerning the process. Information is discussed about the structure (who carries out the specific step in the identified process), the activity that is occurring, and the outcome or results.</a:t>
            </a:r>
            <a:r>
              <a:rPr lang="en-US" baseline="30000" dirty="0"/>
              <a:t>1</a:t>
            </a:r>
          </a:p>
          <a:p>
            <a:r>
              <a:rPr lang="en-US" dirty="0"/>
              <a:t>Waste is easiest to identify, when you connect a process from start to finish between functions.</a:t>
            </a:r>
            <a:r>
              <a:rPr lang="en-US" baseline="30000" dirty="0"/>
              <a:t>2</a:t>
            </a:r>
          </a:p>
        </p:txBody>
      </p:sp>
      <p:sp>
        <p:nvSpPr>
          <p:cNvPr id="5" name="TextBox 4">
            <a:extLst>
              <a:ext uri="{FF2B5EF4-FFF2-40B4-BE49-F238E27FC236}">
                <a16:creationId xmlns:a16="http://schemas.microsoft.com/office/drawing/2014/main" id="{A766A93E-0E14-6C41-9FFD-97CBA0B8D74B}"/>
              </a:ext>
            </a:extLst>
          </p:cNvPr>
          <p:cNvSpPr txBox="1"/>
          <p:nvPr/>
        </p:nvSpPr>
        <p:spPr>
          <a:xfrm>
            <a:off x="534838" y="6176963"/>
            <a:ext cx="6435305" cy="646331"/>
          </a:xfrm>
          <a:prstGeom prst="rect">
            <a:avLst/>
          </a:prstGeom>
          <a:noFill/>
        </p:spPr>
        <p:txBody>
          <a:bodyPr wrap="square" rtlCol="0">
            <a:spAutoFit/>
          </a:bodyPr>
          <a:lstStyle/>
          <a:p>
            <a:pPr marL="342900" indent="-342900">
              <a:buAutoNum type="arabicPeriod"/>
            </a:pPr>
            <a:r>
              <a:rPr lang="en-US" dirty="0"/>
              <a:t>Certified Professional in Healthcare Quality Study Guide</a:t>
            </a:r>
          </a:p>
          <a:p>
            <a:pPr marL="342900" indent="-342900">
              <a:buAutoNum type="arabicPeriod"/>
            </a:pPr>
            <a:r>
              <a:rPr lang="en-US" dirty="0">
                <a:hlinkClick r:id="rId2"/>
              </a:rPr>
              <a:t>https://targethiv.org/library/process-flow-mapping-analysis</a:t>
            </a:r>
            <a:r>
              <a:rPr lang="en-US" dirty="0"/>
              <a:t> </a:t>
            </a:r>
          </a:p>
        </p:txBody>
      </p:sp>
    </p:spTree>
    <p:extLst>
      <p:ext uri="{BB962C8B-B14F-4D97-AF65-F5344CB8AC3E}">
        <p14:creationId xmlns:p14="http://schemas.microsoft.com/office/powerpoint/2010/main" val="1111454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32566"/>
          </a:schemeClr>
        </a:solidFill>
        <a:effectLst/>
      </p:bgPr>
    </p:bg>
    <p:spTree>
      <p:nvGrpSpPr>
        <p:cNvPr id="1" name=""/>
        <p:cNvGrpSpPr/>
        <p:nvPr/>
      </p:nvGrpSpPr>
      <p:grpSpPr>
        <a:xfrm>
          <a:off x="0" y="0"/>
          <a:ext cx="0" cy="0"/>
          <a:chOff x="0" y="0"/>
          <a:chExt cx="0" cy="0"/>
        </a:xfrm>
      </p:grpSpPr>
      <p:sp>
        <p:nvSpPr>
          <p:cNvPr id="2" name="Flowchart: Magnetic Disk 14">
            <a:extLst>
              <a:ext uri="{FF2B5EF4-FFF2-40B4-BE49-F238E27FC236}">
                <a16:creationId xmlns:a16="http://schemas.microsoft.com/office/drawing/2014/main" id="{B08042AA-F293-840B-AEDC-0D41DD3570BA}"/>
              </a:ext>
            </a:extLst>
          </p:cNvPr>
          <p:cNvSpPr/>
          <p:nvPr/>
        </p:nvSpPr>
        <p:spPr>
          <a:xfrm>
            <a:off x="2148445" y="2353553"/>
            <a:ext cx="1196487" cy="1414732"/>
          </a:xfrm>
          <a:prstGeom prst="flowChartMagneticDisk">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CAREWare</a:t>
            </a:r>
            <a:endParaRPr lang="en-US" dirty="0"/>
          </a:p>
          <a:p>
            <a:pPr algn="ctr"/>
            <a:r>
              <a:rPr lang="en-US" dirty="0"/>
              <a:t>Database</a:t>
            </a:r>
          </a:p>
        </p:txBody>
      </p:sp>
      <p:sp>
        <p:nvSpPr>
          <p:cNvPr id="3" name="Flowchart: Terminator 15">
            <a:extLst>
              <a:ext uri="{FF2B5EF4-FFF2-40B4-BE49-F238E27FC236}">
                <a16:creationId xmlns:a16="http://schemas.microsoft.com/office/drawing/2014/main" id="{B8019338-9C2E-2E51-B22F-0AB6BB4DBC0A}"/>
              </a:ext>
            </a:extLst>
          </p:cNvPr>
          <p:cNvSpPr/>
          <p:nvPr/>
        </p:nvSpPr>
        <p:spPr>
          <a:xfrm>
            <a:off x="195072" y="2638102"/>
            <a:ext cx="1661562" cy="961845"/>
          </a:xfrm>
          <a:prstGeom prst="flowChartTerminator">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Assessments for eligibility</a:t>
            </a:r>
          </a:p>
          <a:p>
            <a:pPr algn="ctr"/>
            <a:endParaRPr lang="en-US" dirty="0"/>
          </a:p>
        </p:txBody>
      </p:sp>
      <p:sp>
        <p:nvSpPr>
          <p:cNvPr id="4" name="TextBox 3">
            <a:extLst>
              <a:ext uri="{FF2B5EF4-FFF2-40B4-BE49-F238E27FC236}">
                <a16:creationId xmlns:a16="http://schemas.microsoft.com/office/drawing/2014/main" id="{4415371A-2755-B5D5-E657-388E89C96FB5}"/>
              </a:ext>
            </a:extLst>
          </p:cNvPr>
          <p:cNvSpPr txBox="1"/>
          <p:nvPr/>
        </p:nvSpPr>
        <p:spPr>
          <a:xfrm>
            <a:off x="2867718" y="728954"/>
            <a:ext cx="1424915" cy="646331"/>
          </a:xfrm>
          <a:prstGeom prst="rect">
            <a:avLst/>
          </a:prstGeom>
          <a:solidFill>
            <a:schemeClr val="tx1">
              <a:alpha val="0"/>
            </a:schemeClr>
          </a:solidFill>
          <a:ln w="28575">
            <a:solidFill>
              <a:schemeClr val="tx1">
                <a:alpha val="18910"/>
              </a:schemeClr>
            </a:solidFill>
          </a:ln>
        </p:spPr>
        <p:txBody>
          <a:bodyPr wrap="square" rtlCol="0">
            <a:spAutoFit/>
          </a:bodyPr>
          <a:lstStyle/>
          <a:p>
            <a:r>
              <a:rPr lang="en-US" dirty="0"/>
              <a:t>Client lists;</a:t>
            </a:r>
          </a:p>
          <a:p>
            <a:r>
              <a:rPr lang="en-US" dirty="0"/>
              <a:t>PM reports</a:t>
            </a:r>
          </a:p>
        </p:txBody>
      </p:sp>
      <p:sp>
        <p:nvSpPr>
          <p:cNvPr id="5" name="Flowchart: Decision 27">
            <a:extLst>
              <a:ext uri="{FF2B5EF4-FFF2-40B4-BE49-F238E27FC236}">
                <a16:creationId xmlns:a16="http://schemas.microsoft.com/office/drawing/2014/main" id="{2E7228F4-3C75-7DE4-6611-87C686F2085D}"/>
              </a:ext>
            </a:extLst>
          </p:cNvPr>
          <p:cNvSpPr/>
          <p:nvPr/>
        </p:nvSpPr>
        <p:spPr>
          <a:xfrm>
            <a:off x="5724866" y="2375522"/>
            <a:ext cx="1958786" cy="1530942"/>
          </a:xfrm>
          <a:prstGeom prst="flowChartDecision">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ea typeface="Calibri"/>
                <a:cs typeface="Calibri"/>
              </a:rPr>
              <a:t>Determine top issues for Oral Health Screening </a:t>
            </a:r>
          </a:p>
        </p:txBody>
      </p:sp>
      <p:sp>
        <p:nvSpPr>
          <p:cNvPr id="6" name="Thought Bubble: Cloud 8">
            <a:extLst>
              <a:ext uri="{FF2B5EF4-FFF2-40B4-BE49-F238E27FC236}">
                <a16:creationId xmlns:a16="http://schemas.microsoft.com/office/drawing/2014/main" id="{3FC9D64F-048B-8261-CFEC-59685D88C25E}"/>
              </a:ext>
            </a:extLst>
          </p:cNvPr>
          <p:cNvSpPr/>
          <p:nvPr/>
        </p:nvSpPr>
        <p:spPr>
          <a:xfrm>
            <a:off x="10251394" y="4552796"/>
            <a:ext cx="1552754" cy="1150186"/>
          </a:xfrm>
          <a:prstGeom prst="cloudCallout">
            <a:avLst>
              <a:gd name="adj1" fmla="val -12420"/>
              <a:gd name="adj2" fmla="val 41408"/>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highlight>
                  <a:srgbClr val="000080"/>
                </a:highlight>
                <a:ea typeface="Calibri"/>
                <a:cs typeface="Calibri"/>
              </a:rPr>
              <a:t>Conduct</a:t>
            </a:r>
          </a:p>
          <a:p>
            <a:pPr algn="ctr"/>
            <a:r>
              <a:rPr lang="en-US" sz="1600" dirty="0">
                <a:highlight>
                  <a:srgbClr val="000080"/>
                </a:highlight>
                <a:ea typeface="Calibri"/>
                <a:cs typeface="Calibri"/>
              </a:rPr>
              <a:t>PDSA</a:t>
            </a:r>
            <a:endParaRPr lang="en-US" sz="1200" dirty="0">
              <a:highlight>
                <a:srgbClr val="000080"/>
              </a:highlight>
              <a:ea typeface="Calibri" panose="020F0502020204030204"/>
              <a:cs typeface="Calibri" panose="020F0502020204030204"/>
            </a:endParaRPr>
          </a:p>
        </p:txBody>
      </p:sp>
      <p:sp>
        <p:nvSpPr>
          <p:cNvPr id="9" name="Flowchart: Terminator 5">
            <a:extLst>
              <a:ext uri="{FF2B5EF4-FFF2-40B4-BE49-F238E27FC236}">
                <a16:creationId xmlns:a16="http://schemas.microsoft.com/office/drawing/2014/main" id="{1FEF8546-B891-24FC-52C2-B23CF3B59FC2}"/>
              </a:ext>
            </a:extLst>
          </p:cNvPr>
          <p:cNvSpPr/>
          <p:nvPr/>
        </p:nvSpPr>
        <p:spPr>
          <a:xfrm>
            <a:off x="7832750" y="2659757"/>
            <a:ext cx="2122098" cy="961845"/>
          </a:xfrm>
          <a:prstGeom prst="flowChartTerminator">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 of Oral Health screening </a:t>
            </a:r>
          </a:p>
        </p:txBody>
      </p:sp>
      <p:cxnSp>
        <p:nvCxnSpPr>
          <p:cNvPr id="11" name="Straight Arrow Connector 10">
            <a:extLst>
              <a:ext uri="{FF2B5EF4-FFF2-40B4-BE49-F238E27FC236}">
                <a16:creationId xmlns:a16="http://schemas.microsoft.com/office/drawing/2014/main" id="{22F75578-828F-E625-A3C3-60E46F22DB38}"/>
              </a:ext>
            </a:extLst>
          </p:cNvPr>
          <p:cNvCxnSpPr>
            <a:cxnSpLocks/>
            <a:stCxn id="3" idx="3"/>
          </p:cNvCxnSpPr>
          <p:nvPr/>
        </p:nvCxnSpPr>
        <p:spPr>
          <a:xfrm>
            <a:off x="1856634" y="3119025"/>
            <a:ext cx="552339" cy="21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8F04284-DC4E-BD58-0815-653BC76E1CC2}"/>
              </a:ext>
            </a:extLst>
          </p:cNvPr>
          <p:cNvCxnSpPr>
            <a:cxnSpLocks/>
          </p:cNvCxnSpPr>
          <p:nvPr/>
        </p:nvCxnSpPr>
        <p:spPr>
          <a:xfrm>
            <a:off x="3344932" y="3140994"/>
            <a:ext cx="4704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3E1ED12-9058-00CA-D426-FF43733317EF}"/>
              </a:ext>
            </a:extLst>
          </p:cNvPr>
          <p:cNvCxnSpPr>
            <a:cxnSpLocks/>
          </p:cNvCxnSpPr>
          <p:nvPr/>
        </p:nvCxnSpPr>
        <p:spPr>
          <a:xfrm>
            <a:off x="1619987" y="3119025"/>
            <a:ext cx="236647" cy="7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341E268-8CE8-8EA1-F99B-0A6352B697CC}"/>
              </a:ext>
            </a:extLst>
          </p:cNvPr>
          <p:cNvCxnSpPr>
            <a:cxnSpLocks/>
          </p:cNvCxnSpPr>
          <p:nvPr/>
        </p:nvCxnSpPr>
        <p:spPr>
          <a:xfrm>
            <a:off x="1879735" y="3122901"/>
            <a:ext cx="236647" cy="7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054D5D1-D4A7-F51A-6A66-0BA466929C2D}"/>
              </a:ext>
            </a:extLst>
          </p:cNvPr>
          <p:cNvCxnSpPr>
            <a:cxnSpLocks/>
            <a:stCxn id="5" idx="3"/>
            <a:endCxn id="9" idx="1"/>
          </p:cNvCxnSpPr>
          <p:nvPr/>
        </p:nvCxnSpPr>
        <p:spPr>
          <a:xfrm flipV="1">
            <a:off x="7683652" y="3140680"/>
            <a:ext cx="149098" cy="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1E6E89B-CB14-B240-0D31-5D3BF5B727BA}"/>
              </a:ext>
            </a:extLst>
          </p:cNvPr>
          <p:cNvCxnSpPr>
            <a:cxnSpLocks/>
          </p:cNvCxnSpPr>
          <p:nvPr/>
        </p:nvCxnSpPr>
        <p:spPr>
          <a:xfrm>
            <a:off x="11024431" y="3529596"/>
            <a:ext cx="0" cy="1085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hought Bubble: Cloud 8">
            <a:extLst>
              <a:ext uri="{FF2B5EF4-FFF2-40B4-BE49-F238E27FC236}">
                <a16:creationId xmlns:a16="http://schemas.microsoft.com/office/drawing/2014/main" id="{5ED18785-03BB-DC28-8846-F00F0A2D9CE5}"/>
              </a:ext>
            </a:extLst>
          </p:cNvPr>
          <p:cNvSpPr/>
          <p:nvPr/>
        </p:nvSpPr>
        <p:spPr>
          <a:xfrm>
            <a:off x="9406296" y="1296464"/>
            <a:ext cx="1552754" cy="1150186"/>
          </a:xfrm>
          <a:prstGeom prst="cloudCallout">
            <a:avLst>
              <a:gd name="adj1" fmla="val -12420"/>
              <a:gd name="adj2" fmla="val 41408"/>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ea typeface="Calibri"/>
                <a:cs typeface="Calibri"/>
              </a:rPr>
              <a:t>Conduct</a:t>
            </a:r>
          </a:p>
          <a:p>
            <a:pPr algn="ctr"/>
            <a:r>
              <a:rPr lang="en-US" sz="1600" dirty="0">
                <a:ea typeface="Calibri"/>
                <a:cs typeface="Calibri"/>
              </a:rPr>
              <a:t>Survey</a:t>
            </a:r>
            <a:endParaRPr lang="en-US" sz="1200" dirty="0">
              <a:ea typeface="Calibri" panose="020F0502020204030204"/>
              <a:cs typeface="Calibri" panose="020F0502020204030204"/>
            </a:endParaRPr>
          </a:p>
        </p:txBody>
      </p:sp>
      <p:cxnSp>
        <p:nvCxnSpPr>
          <p:cNvPr id="30" name="Straight Arrow Connector 29">
            <a:extLst>
              <a:ext uri="{FF2B5EF4-FFF2-40B4-BE49-F238E27FC236}">
                <a16:creationId xmlns:a16="http://schemas.microsoft.com/office/drawing/2014/main" id="{8C3E3ED4-BD7E-AB78-B889-E7F5113F7A70}"/>
              </a:ext>
            </a:extLst>
          </p:cNvPr>
          <p:cNvCxnSpPr>
            <a:cxnSpLocks/>
          </p:cNvCxnSpPr>
          <p:nvPr/>
        </p:nvCxnSpPr>
        <p:spPr>
          <a:xfrm>
            <a:off x="10043555" y="2112264"/>
            <a:ext cx="0" cy="996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87760C83-CA51-1329-A0D6-F2C0FB6B7E0F}"/>
              </a:ext>
            </a:extLst>
          </p:cNvPr>
          <p:cNvCxnSpPr>
            <a:cxnSpLocks/>
            <a:endCxn id="42" idx="1"/>
          </p:cNvCxnSpPr>
          <p:nvPr/>
        </p:nvCxnSpPr>
        <p:spPr>
          <a:xfrm>
            <a:off x="8989430" y="3069240"/>
            <a:ext cx="1164951" cy="39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Flowchart: Terminator 15">
            <a:extLst>
              <a:ext uri="{FF2B5EF4-FFF2-40B4-BE49-F238E27FC236}">
                <a16:creationId xmlns:a16="http://schemas.microsoft.com/office/drawing/2014/main" id="{18C262CD-0636-0C3D-78C8-3416601C0831}"/>
              </a:ext>
            </a:extLst>
          </p:cNvPr>
          <p:cNvSpPr/>
          <p:nvPr/>
        </p:nvSpPr>
        <p:spPr>
          <a:xfrm>
            <a:off x="3791420" y="2660071"/>
            <a:ext cx="1424915" cy="961845"/>
          </a:xfrm>
          <a:prstGeom prst="flowChartTerminator">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C000"/>
                </a:solidFill>
              </a:rPr>
              <a:t>Referrals</a:t>
            </a:r>
          </a:p>
        </p:txBody>
      </p:sp>
      <p:sp>
        <p:nvSpPr>
          <p:cNvPr id="34" name="Thought Bubble: Cloud 8">
            <a:extLst>
              <a:ext uri="{FF2B5EF4-FFF2-40B4-BE49-F238E27FC236}">
                <a16:creationId xmlns:a16="http://schemas.microsoft.com/office/drawing/2014/main" id="{9011FFEB-CA3E-BA20-C74F-4967E7186836}"/>
              </a:ext>
            </a:extLst>
          </p:cNvPr>
          <p:cNvSpPr/>
          <p:nvPr/>
        </p:nvSpPr>
        <p:spPr>
          <a:xfrm>
            <a:off x="1266047" y="4651843"/>
            <a:ext cx="1552754" cy="1150186"/>
          </a:xfrm>
          <a:prstGeom prst="cloudCallout">
            <a:avLst>
              <a:gd name="adj1" fmla="val -12420"/>
              <a:gd name="adj2" fmla="val 41408"/>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ea typeface="Calibri"/>
                <a:cs typeface="Calibri"/>
              </a:rPr>
              <a:t>OAHS Provider query</a:t>
            </a:r>
          </a:p>
        </p:txBody>
      </p:sp>
      <p:sp>
        <p:nvSpPr>
          <p:cNvPr id="37" name="TextBox 36">
            <a:extLst>
              <a:ext uri="{FF2B5EF4-FFF2-40B4-BE49-F238E27FC236}">
                <a16:creationId xmlns:a16="http://schemas.microsoft.com/office/drawing/2014/main" id="{0558D579-1A1C-D863-8F9E-69A5D79BA1D7}"/>
              </a:ext>
            </a:extLst>
          </p:cNvPr>
          <p:cNvSpPr txBox="1"/>
          <p:nvPr/>
        </p:nvSpPr>
        <p:spPr>
          <a:xfrm>
            <a:off x="347820" y="1983613"/>
            <a:ext cx="1658112" cy="646331"/>
          </a:xfrm>
          <a:prstGeom prst="rect">
            <a:avLst/>
          </a:prstGeom>
          <a:noFill/>
        </p:spPr>
        <p:txBody>
          <a:bodyPr wrap="square" rtlCol="0">
            <a:spAutoFit/>
          </a:bodyPr>
          <a:lstStyle/>
          <a:p>
            <a:r>
              <a:rPr lang="en-US" dirty="0"/>
              <a:t>Patient enters HC system</a:t>
            </a:r>
          </a:p>
        </p:txBody>
      </p:sp>
      <p:cxnSp>
        <p:nvCxnSpPr>
          <p:cNvPr id="39" name="Straight Arrow Connector 38">
            <a:extLst>
              <a:ext uri="{FF2B5EF4-FFF2-40B4-BE49-F238E27FC236}">
                <a16:creationId xmlns:a16="http://schemas.microsoft.com/office/drawing/2014/main" id="{B2733E39-DB99-0972-B9CB-743FF092CABA}"/>
              </a:ext>
            </a:extLst>
          </p:cNvPr>
          <p:cNvCxnSpPr>
            <a:cxnSpLocks/>
          </p:cNvCxnSpPr>
          <p:nvPr/>
        </p:nvCxnSpPr>
        <p:spPr>
          <a:xfrm flipH="1" flipV="1">
            <a:off x="1989923" y="3128009"/>
            <a:ext cx="16009" cy="1614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AF245378-2376-B5E1-D99B-1B134AECFE85}"/>
              </a:ext>
            </a:extLst>
          </p:cNvPr>
          <p:cNvSpPr txBox="1"/>
          <p:nvPr/>
        </p:nvSpPr>
        <p:spPr>
          <a:xfrm>
            <a:off x="3635297" y="1789099"/>
            <a:ext cx="2056351" cy="646331"/>
          </a:xfrm>
          <a:prstGeom prst="rect">
            <a:avLst/>
          </a:prstGeom>
          <a:noFill/>
        </p:spPr>
        <p:txBody>
          <a:bodyPr wrap="square" rtlCol="0">
            <a:spAutoFit/>
          </a:bodyPr>
          <a:lstStyle/>
          <a:p>
            <a:pPr algn="ctr"/>
            <a:r>
              <a:rPr lang="en-US" dirty="0"/>
              <a:t>Providers* enters requests</a:t>
            </a:r>
          </a:p>
        </p:txBody>
      </p:sp>
      <p:sp>
        <p:nvSpPr>
          <p:cNvPr id="41" name="TextBox 40">
            <a:extLst>
              <a:ext uri="{FF2B5EF4-FFF2-40B4-BE49-F238E27FC236}">
                <a16:creationId xmlns:a16="http://schemas.microsoft.com/office/drawing/2014/main" id="{D0EB82E1-6953-4C57-F3DA-3FF5C8988139}"/>
              </a:ext>
            </a:extLst>
          </p:cNvPr>
          <p:cNvSpPr txBox="1"/>
          <p:nvPr/>
        </p:nvSpPr>
        <p:spPr>
          <a:xfrm>
            <a:off x="3815420" y="6202370"/>
            <a:ext cx="3170388" cy="369332"/>
          </a:xfrm>
          <a:prstGeom prst="rect">
            <a:avLst/>
          </a:prstGeom>
          <a:noFill/>
        </p:spPr>
        <p:txBody>
          <a:bodyPr wrap="square" rtlCol="0">
            <a:spAutoFit/>
          </a:bodyPr>
          <a:lstStyle/>
          <a:p>
            <a:r>
              <a:rPr lang="en-US" dirty="0"/>
              <a:t>*clinicians, nurses, MAs, MCM</a:t>
            </a:r>
          </a:p>
        </p:txBody>
      </p:sp>
      <p:sp>
        <p:nvSpPr>
          <p:cNvPr id="42" name="Flowchart: Terminator 5">
            <a:extLst>
              <a:ext uri="{FF2B5EF4-FFF2-40B4-BE49-F238E27FC236}">
                <a16:creationId xmlns:a16="http://schemas.microsoft.com/office/drawing/2014/main" id="{F89D3C3C-4953-EC50-0F64-EA68F800862D}"/>
              </a:ext>
            </a:extLst>
          </p:cNvPr>
          <p:cNvSpPr/>
          <p:nvPr/>
        </p:nvSpPr>
        <p:spPr>
          <a:xfrm>
            <a:off x="10154381" y="2628156"/>
            <a:ext cx="1842547" cy="961845"/>
          </a:xfrm>
          <a:prstGeom prst="flowChartTerminator">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Implement improvements</a:t>
            </a:r>
          </a:p>
        </p:txBody>
      </p:sp>
      <p:cxnSp>
        <p:nvCxnSpPr>
          <p:cNvPr id="43" name="Straight Arrow Connector 42">
            <a:extLst>
              <a:ext uri="{FF2B5EF4-FFF2-40B4-BE49-F238E27FC236}">
                <a16:creationId xmlns:a16="http://schemas.microsoft.com/office/drawing/2014/main" id="{BD155483-7F61-61DB-D9D3-6693099C35E5}"/>
              </a:ext>
            </a:extLst>
          </p:cNvPr>
          <p:cNvCxnSpPr>
            <a:cxnSpLocks/>
          </p:cNvCxnSpPr>
          <p:nvPr/>
        </p:nvCxnSpPr>
        <p:spPr>
          <a:xfrm flipV="1">
            <a:off x="5148105" y="3119466"/>
            <a:ext cx="575576" cy="21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hought Bubble: Cloud 8">
            <a:extLst>
              <a:ext uri="{FF2B5EF4-FFF2-40B4-BE49-F238E27FC236}">
                <a16:creationId xmlns:a16="http://schemas.microsoft.com/office/drawing/2014/main" id="{3392B5A7-99E2-31FF-5E79-AC040AB76992}"/>
              </a:ext>
            </a:extLst>
          </p:cNvPr>
          <p:cNvSpPr/>
          <p:nvPr/>
        </p:nvSpPr>
        <p:spPr>
          <a:xfrm>
            <a:off x="5913068" y="4343847"/>
            <a:ext cx="1552754" cy="1150186"/>
          </a:xfrm>
          <a:prstGeom prst="cloudCallout">
            <a:avLst>
              <a:gd name="adj1" fmla="val -12420"/>
              <a:gd name="adj2" fmla="val 41408"/>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ea typeface="Calibri"/>
                <a:cs typeface="Calibri"/>
              </a:rPr>
              <a:t>Dental Provider query</a:t>
            </a:r>
          </a:p>
        </p:txBody>
      </p:sp>
      <p:cxnSp>
        <p:nvCxnSpPr>
          <p:cNvPr id="48" name="Straight Arrow Connector 47">
            <a:extLst>
              <a:ext uri="{FF2B5EF4-FFF2-40B4-BE49-F238E27FC236}">
                <a16:creationId xmlns:a16="http://schemas.microsoft.com/office/drawing/2014/main" id="{51EB892A-90A0-A6CB-A162-FC44E94CC8EC}"/>
              </a:ext>
            </a:extLst>
          </p:cNvPr>
          <p:cNvCxnSpPr>
            <a:cxnSpLocks/>
          </p:cNvCxnSpPr>
          <p:nvPr/>
        </p:nvCxnSpPr>
        <p:spPr>
          <a:xfrm flipH="1" flipV="1">
            <a:off x="6704259" y="3867119"/>
            <a:ext cx="32444" cy="627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Bent-Up Arrow 48">
            <a:extLst>
              <a:ext uri="{FF2B5EF4-FFF2-40B4-BE49-F238E27FC236}">
                <a16:creationId xmlns:a16="http://schemas.microsoft.com/office/drawing/2014/main" id="{C2000F3B-FA4C-F3F9-B1C0-22C23E0226C1}"/>
              </a:ext>
            </a:extLst>
          </p:cNvPr>
          <p:cNvSpPr/>
          <p:nvPr/>
        </p:nvSpPr>
        <p:spPr>
          <a:xfrm>
            <a:off x="3226175" y="1399260"/>
            <a:ext cx="596198" cy="1299996"/>
          </a:xfrm>
          <a:prstGeom prst="bentUp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Down Arrow 49">
            <a:extLst>
              <a:ext uri="{FF2B5EF4-FFF2-40B4-BE49-F238E27FC236}">
                <a16:creationId xmlns:a16="http://schemas.microsoft.com/office/drawing/2014/main" id="{0C9BF3F3-9A10-C0C0-B8DF-EA5BCAF66EC8}"/>
              </a:ext>
            </a:extLst>
          </p:cNvPr>
          <p:cNvSpPr/>
          <p:nvPr/>
        </p:nvSpPr>
        <p:spPr>
          <a:xfrm>
            <a:off x="4373020" y="2446650"/>
            <a:ext cx="484632" cy="2134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Bent Arrow 50">
            <a:extLst>
              <a:ext uri="{FF2B5EF4-FFF2-40B4-BE49-F238E27FC236}">
                <a16:creationId xmlns:a16="http://schemas.microsoft.com/office/drawing/2014/main" id="{7D331D4B-94BB-0D08-CB1A-CA1F4616E3F5}"/>
              </a:ext>
            </a:extLst>
          </p:cNvPr>
          <p:cNvSpPr/>
          <p:nvPr/>
        </p:nvSpPr>
        <p:spPr>
          <a:xfrm rot="5400000">
            <a:off x="4105692" y="1061749"/>
            <a:ext cx="813816" cy="54041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
            <a:extLst>
              <a:ext uri="{FF2B5EF4-FFF2-40B4-BE49-F238E27FC236}">
                <a16:creationId xmlns:a16="http://schemas.microsoft.com/office/drawing/2014/main" id="{49F594B7-3B23-7570-966F-F0BED0CCD5BB}"/>
              </a:ext>
            </a:extLst>
          </p:cNvPr>
          <p:cNvSpPr/>
          <p:nvPr/>
        </p:nvSpPr>
        <p:spPr>
          <a:xfrm>
            <a:off x="3087822" y="387129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03FE33C-2C0A-3970-D46B-E7EC31B271B0}"/>
              </a:ext>
            </a:extLst>
          </p:cNvPr>
          <p:cNvSpPr txBox="1"/>
          <p:nvPr/>
        </p:nvSpPr>
        <p:spPr>
          <a:xfrm>
            <a:off x="3197475" y="4129254"/>
            <a:ext cx="738857" cy="369332"/>
          </a:xfrm>
          <a:prstGeom prst="rect">
            <a:avLst/>
          </a:prstGeom>
          <a:noFill/>
        </p:spPr>
        <p:txBody>
          <a:bodyPr wrap="square" rtlCol="0">
            <a:spAutoFit/>
          </a:bodyPr>
          <a:lstStyle/>
          <a:p>
            <a:r>
              <a:rPr lang="en-US" dirty="0">
                <a:ln>
                  <a:solidFill>
                    <a:schemeClr val="bg1"/>
                  </a:solidFill>
                </a:ln>
              </a:rPr>
              <a:t>Time</a:t>
            </a:r>
          </a:p>
        </p:txBody>
      </p:sp>
      <p:cxnSp>
        <p:nvCxnSpPr>
          <p:cNvPr id="12" name="Straight Arrow Connector 11">
            <a:extLst>
              <a:ext uri="{FF2B5EF4-FFF2-40B4-BE49-F238E27FC236}">
                <a16:creationId xmlns:a16="http://schemas.microsoft.com/office/drawing/2014/main" id="{441006C6-4227-9193-AE4C-0616C4E2C79C}"/>
              </a:ext>
            </a:extLst>
          </p:cNvPr>
          <p:cNvCxnSpPr>
            <a:stCxn id="7" idx="0"/>
          </p:cNvCxnSpPr>
          <p:nvPr/>
        </p:nvCxnSpPr>
        <p:spPr>
          <a:xfrm flipH="1" flipV="1">
            <a:off x="3524274" y="3165731"/>
            <a:ext cx="20748" cy="705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4479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Walk with solid fill">
            <a:extLst>
              <a:ext uri="{FF2B5EF4-FFF2-40B4-BE49-F238E27FC236}">
                <a16:creationId xmlns:a16="http://schemas.microsoft.com/office/drawing/2014/main" id="{23860725-C9E9-A1E1-EAD7-E6955B474F9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6605" y="1341247"/>
            <a:ext cx="2087753" cy="2087753"/>
          </a:xfrm>
          <a:prstGeom prst="rect">
            <a:avLst/>
          </a:prstGeom>
        </p:spPr>
      </p:pic>
      <p:sp>
        <p:nvSpPr>
          <p:cNvPr id="4" name="Arrow: Right 58">
            <a:extLst>
              <a:ext uri="{FF2B5EF4-FFF2-40B4-BE49-F238E27FC236}">
                <a16:creationId xmlns:a16="http://schemas.microsoft.com/office/drawing/2014/main" id="{DD8E8F06-7EFD-E12B-CAC4-5D69EFB3D100}"/>
              </a:ext>
            </a:extLst>
          </p:cNvPr>
          <p:cNvSpPr/>
          <p:nvPr/>
        </p:nvSpPr>
        <p:spPr>
          <a:xfrm>
            <a:off x="1440481" y="1728582"/>
            <a:ext cx="9724900" cy="1150623"/>
          </a:xfrm>
          <a:prstGeom prst="rightArrow">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Oral Health Services &amp; Interventions</a:t>
            </a:r>
          </a:p>
        </p:txBody>
      </p:sp>
      <p:sp>
        <p:nvSpPr>
          <p:cNvPr id="19" name="Rectangle 18">
            <a:extLst>
              <a:ext uri="{FF2B5EF4-FFF2-40B4-BE49-F238E27FC236}">
                <a16:creationId xmlns:a16="http://schemas.microsoft.com/office/drawing/2014/main" id="{FF9EA9FD-AA76-4848-1272-AF8458B8B74A}"/>
              </a:ext>
            </a:extLst>
          </p:cNvPr>
          <p:cNvSpPr/>
          <p:nvPr/>
        </p:nvSpPr>
        <p:spPr>
          <a:xfrm>
            <a:off x="1032629" y="3429000"/>
            <a:ext cx="1387503" cy="1190848"/>
          </a:xfrm>
          <a:prstGeom prst="rect">
            <a:avLst/>
          </a:prstGeom>
          <a:solidFill>
            <a:schemeClr val="tx1"/>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456449" rtl="0" eaLnBrk="1" fontAlgn="auto" latinLnBrk="0" hangingPunct="1">
              <a:lnSpc>
                <a:spcPct val="100000"/>
              </a:lnSpc>
              <a:spcBef>
                <a:spcPts val="0"/>
              </a:spcBef>
              <a:spcAft>
                <a:spcPts val="0"/>
              </a:spcAft>
              <a:buClrTx/>
              <a:buSzTx/>
              <a:buFontTx/>
              <a:buNone/>
              <a:tabLst/>
              <a:defRPr/>
            </a:pPr>
            <a:r>
              <a:rPr lang="en-US" sz="1600" dirty="0">
                <a:solidFill>
                  <a:prstClr val="white"/>
                </a:solidFill>
                <a:latin typeface="Arial" panose="020B0604020202020204" pitchFamily="34" charset="0"/>
                <a:cs typeface="Arial" panose="020B0604020202020204" pitchFamily="34" charset="0"/>
              </a:rPr>
              <a:t>RW Eligibility Assessment</a:t>
            </a:r>
            <a:endParaRPr kumimoji="0" lang="en-US" sz="16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0" name="Rectangle 19">
            <a:extLst>
              <a:ext uri="{FF2B5EF4-FFF2-40B4-BE49-F238E27FC236}">
                <a16:creationId xmlns:a16="http://schemas.microsoft.com/office/drawing/2014/main" id="{684D4DB9-41BB-60D3-1DAE-AE5E5C6BFAD3}"/>
              </a:ext>
            </a:extLst>
          </p:cNvPr>
          <p:cNvSpPr/>
          <p:nvPr/>
        </p:nvSpPr>
        <p:spPr>
          <a:xfrm>
            <a:off x="3218203" y="3417951"/>
            <a:ext cx="1387503" cy="1190848"/>
          </a:xfrm>
          <a:prstGeom prst="rect">
            <a:avLst/>
          </a:prstGeom>
          <a:solidFill>
            <a:schemeClr val="tx1"/>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456449" rtl="0" eaLnBrk="1" fontAlgn="auto" latinLnBrk="0" hangingPunct="1">
              <a:lnSpc>
                <a:spcPct val="100000"/>
              </a:lnSpc>
              <a:spcBef>
                <a:spcPts val="0"/>
              </a:spcBef>
              <a:spcAft>
                <a:spcPts val="0"/>
              </a:spcAft>
              <a:buClrTx/>
              <a:buSzTx/>
              <a:buFontTx/>
              <a:buNone/>
              <a:tabLst/>
              <a:defRPr/>
            </a:pPr>
            <a:r>
              <a:rPr kumimoji="0" lang="en-US" sz="16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OAHS</a:t>
            </a:r>
            <a:r>
              <a:rPr kumimoji="0" lang="en-US" sz="1600" i="0" u="none" strike="noStrike" kern="1200" cap="none" spc="0" normalizeH="0" noProof="0" dirty="0">
                <a:ln>
                  <a:noFill/>
                </a:ln>
                <a:solidFill>
                  <a:prstClr val="white"/>
                </a:solidFill>
                <a:effectLst/>
                <a:uLnTx/>
                <a:uFillTx/>
                <a:latin typeface="Arial" panose="020B0604020202020204" pitchFamily="34" charset="0"/>
                <a:ea typeface="+mn-ea"/>
                <a:cs typeface="Arial" panose="020B0604020202020204" pitchFamily="34" charset="0"/>
              </a:rPr>
              <a:t> connection and evaluation</a:t>
            </a:r>
            <a:endParaRPr kumimoji="0" lang="en-US" sz="16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1" name="Rectangle 20">
            <a:extLst>
              <a:ext uri="{FF2B5EF4-FFF2-40B4-BE49-F238E27FC236}">
                <a16:creationId xmlns:a16="http://schemas.microsoft.com/office/drawing/2014/main" id="{8A45114D-553A-CB89-7661-E1DCF5C181D1}"/>
              </a:ext>
            </a:extLst>
          </p:cNvPr>
          <p:cNvSpPr/>
          <p:nvPr/>
        </p:nvSpPr>
        <p:spPr>
          <a:xfrm>
            <a:off x="5402247" y="3429000"/>
            <a:ext cx="1387503" cy="1190848"/>
          </a:xfrm>
          <a:prstGeom prst="rect">
            <a:avLst/>
          </a:prstGeom>
          <a:solidFill>
            <a:schemeClr val="tx1"/>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456449" rtl="0" eaLnBrk="1" fontAlgn="auto" latinLnBrk="0" hangingPunct="1">
              <a:lnSpc>
                <a:spcPct val="100000"/>
              </a:lnSpc>
              <a:spcBef>
                <a:spcPts val="0"/>
              </a:spcBef>
              <a:spcAft>
                <a:spcPts val="0"/>
              </a:spcAft>
              <a:buClrTx/>
              <a:buSzTx/>
              <a:buFontTx/>
              <a:buNone/>
              <a:tabLst/>
              <a:defRPr/>
            </a:pPr>
            <a:r>
              <a:rPr kumimoji="0" lang="en-US" sz="16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Referrals</a:t>
            </a:r>
            <a:r>
              <a:rPr kumimoji="0" lang="en-US" sz="1600" i="0" u="none" strike="noStrike" kern="1200" cap="none" spc="0" normalizeH="0" noProof="0" dirty="0">
                <a:ln>
                  <a:noFill/>
                </a:ln>
                <a:solidFill>
                  <a:prstClr val="white"/>
                </a:solidFill>
                <a:effectLst/>
                <a:uLnTx/>
                <a:uFillTx/>
                <a:latin typeface="Arial" panose="020B0604020202020204" pitchFamily="34" charset="0"/>
                <a:ea typeface="+mn-ea"/>
                <a:cs typeface="Arial" panose="020B0604020202020204" pitchFamily="34" charset="0"/>
              </a:rPr>
              <a:t> to Dental</a:t>
            </a:r>
            <a:endParaRPr kumimoji="0" lang="en-US" sz="16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2" name="Rectangle 21">
            <a:extLst>
              <a:ext uri="{FF2B5EF4-FFF2-40B4-BE49-F238E27FC236}">
                <a16:creationId xmlns:a16="http://schemas.microsoft.com/office/drawing/2014/main" id="{1FA392DC-FF91-F36C-6018-AB26CE6E1478}"/>
              </a:ext>
            </a:extLst>
          </p:cNvPr>
          <p:cNvSpPr/>
          <p:nvPr/>
        </p:nvSpPr>
        <p:spPr>
          <a:xfrm>
            <a:off x="7574057" y="3429000"/>
            <a:ext cx="1387503" cy="1190848"/>
          </a:xfrm>
          <a:prstGeom prst="rect">
            <a:avLst/>
          </a:prstGeom>
          <a:solidFill>
            <a:schemeClr val="tx1"/>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456449" rtl="0" eaLnBrk="1" fontAlgn="auto" latinLnBrk="0" hangingPunct="1">
              <a:lnSpc>
                <a:spcPct val="100000"/>
              </a:lnSpc>
              <a:spcBef>
                <a:spcPts val="0"/>
              </a:spcBef>
              <a:spcAft>
                <a:spcPts val="0"/>
              </a:spcAft>
              <a:buClrTx/>
              <a:buSzTx/>
              <a:buFontTx/>
              <a:buNone/>
              <a:tabLst/>
              <a:defRPr/>
            </a:pPr>
            <a:r>
              <a:rPr kumimoji="0" lang="en-US" sz="16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Dental</a:t>
            </a:r>
            <a:r>
              <a:rPr kumimoji="0" lang="en-US" sz="1600" i="0" u="none" strike="noStrike" kern="1200" cap="none" spc="0" normalizeH="0" noProof="0" dirty="0">
                <a:ln>
                  <a:noFill/>
                </a:ln>
                <a:solidFill>
                  <a:prstClr val="white"/>
                </a:solidFill>
                <a:effectLst/>
                <a:uLnTx/>
                <a:uFillTx/>
                <a:latin typeface="Arial" panose="020B0604020202020204" pitchFamily="34" charset="0"/>
                <a:ea typeface="+mn-ea"/>
                <a:cs typeface="Arial" panose="020B0604020202020204" pitchFamily="34" charset="0"/>
              </a:rPr>
              <a:t> service &amp; plan</a:t>
            </a:r>
            <a:endParaRPr kumimoji="0" lang="en-US" sz="16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3" name="Rectangle 22">
            <a:extLst>
              <a:ext uri="{FF2B5EF4-FFF2-40B4-BE49-F238E27FC236}">
                <a16:creationId xmlns:a16="http://schemas.microsoft.com/office/drawing/2014/main" id="{323418C9-95CA-C8E5-4BAF-2E49FEF24D28}"/>
              </a:ext>
            </a:extLst>
          </p:cNvPr>
          <p:cNvSpPr/>
          <p:nvPr/>
        </p:nvSpPr>
        <p:spPr>
          <a:xfrm>
            <a:off x="9771868" y="3429000"/>
            <a:ext cx="1387503" cy="1190848"/>
          </a:xfrm>
          <a:prstGeom prst="rect">
            <a:avLst/>
          </a:prstGeom>
          <a:solidFill>
            <a:schemeClr val="tx1"/>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456449" rtl="0" eaLnBrk="1" fontAlgn="auto" latinLnBrk="0" hangingPunct="1">
              <a:lnSpc>
                <a:spcPct val="100000"/>
              </a:lnSpc>
              <a:spcBef>
                <a:spcPts val="0"/>
              </a:spcBef>
              <a:spcAft>
                <a:spcPts val="0"/>
              </a:spcAft>
              <a:buClrTx/>
              <a:buSzTx/>
              <a:buFontTx/>
              <a:buNone/>
              <a:tabLst/>
              <a:defRPr/>
            </a:pPr>
            <a:r>
              <a:rPr lang="en-US" sz="1600" dirty="0">
                <a:solidFill>
                  <a:prstClr val="white"/>
                </a:solidFill>
                <a:latin typeface="Arial" panose="020B0604020202020204" pitchFamily="34" charset="0"/>
                <a:cs typeface="Arial" panose="020B0604020202020204" pitchFamily="34" charset="0"/>
              </a:rPr>
              <a:t>Service and QI</a:t>
            </a:r>
            <a:r>
              <a:rPr kumimoji="0" lang="en-US" sz="16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Monitoring</a:t>
            </a:r>
          </a:p>
        </p:txBody>
      </p:sp>
      <p:cxnSp>
        <p:nvCxnSpPr>
          <p:cNvPr id="24" name="Straight Arrow Connector 23">
            <a:extLst>
              <a:ext uri="{FF2B5EF4-FFF2-40B4-BE49-F238E27FC236}">
                <a16:creationId xmlns:a16="http://schemas.microsoft.com/office/drawing/2014/main" id="{763C2F61-17F0-4E8E-7022-F6B9A569F4F6}"/>
              </a:ext>
            </a:extLst>
          </p:cNvPr>
          <p:cNvCxnSpPr>
            <a:cxnSpLocks/>
            <a:stCxn id="19" idx="3"/>
            <a:endCxn id="20" idx="1"/>
          </p:cNvCxnSpPr>
          <p:nvPr/>
        </p:nvCxnSpPr>
        <p:spPr>
          <a:xfrm flipV="1">
            <a:off x="2420132" y="4013375"/>
            <a:ext cx="798071" cy="1104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227E6A0D-886B-CB96-0345-34BBE9D5D2CA}"/>
              </a:ext>
            </a:extLst>
          </p:cNvPr>
          <p:cNvCxnSpPr>
            <a:cxnSpLocks/>
            <a:stCxn id="20" idx="3"/>
            <a:endCxn id="21" idx="1"/>
          </p:cNvCxnSpPr>
          <p:nvPr/>
        </p:nvCxnSpPr>
        <p:spPr>
          <a:xfrm>
            <a:off x="4605706" y="4013375"/>
            <a:ext cx="796541" cy="1104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740D057-95C3-BE5B-D455-EAFC80E0438B}"/>
              </a:ext>
            </a:extLst>
          </p:cNvPr>
          <p:cNvCxnSpPr>
            <a:cxnSpLocks/>
            <a:stCxn id="21" idx="3"/>
            <a:endCxn id="22" idx="1"/>
          </p:cNvCxnSpPr>
          <p:nvPr/>
        </p:nvCxnSpPr>
        <p:spPr>
          <a:xfrm>
            <a:off x="6789750" y="4024424"/>
            <a:ext cx="78430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16189D9D-DD17-8DD1-BD91-0AC2D90E18DE}"/>
              </a:ext>
            </a:extLst>
          </p:cNvPr>
          <p:cNvCxnSpPr>
            <a:cxnSpLocks/>
            <a:stCxn id="22" idx="3"/>
            <a:endCxn id="23" idx="1"/>
          </p:cNvCxnSpPr>
          <p:nvPr/>
        </p:nvCxnSpPr>
        <p:spPr>
          <a:xfrm>
            <a:off x="8961560" y="4024424"/>
            <a:ext cx="810308"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EA5AFCD-3D12-A0C7-DFE6-471648E316CF}"/>
              </a:ext>
            </a:extLst>
          </p:cNvPr>
          <p:cNvSpPr/>
          <p:nvPr/>
        </p:nvSpPr>
        <p:spPr>
          <a:xfrm>
            <a:off x="1259734" y="4503729"/>
            <a:ext cx="933295" cy="93329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1</a:t>
            </a:r>
          </a:p>
        </p:txBody>
      </p:sp>
      <p:sp>
        <p:nvSpPr>
          <p:cNvPr id="11" name="Oval 10">
            <a:extLst>
              <a:ext uri="{FF2B5EF4-FFF2-40B4-BE49-F238E27FC236}">
                <a16:creationId xmlns:a16="http://schemas.microsoft.com/office/drawing/2014/main" id="{47C59B80-DE2A-C427-1D30-078C7B0BBB1C}"/>
              </a:ext>
            </a:extLst>
          </p:cNvPr>
          <p:cNvSpPr/>
          <p:nvPr/>
        </p:nvSpPr>
        <p:spPr>
          <a:xfrm>
            <a:off x="3445306" y="4503729"/>
            <a:ext cx="933295" cy="93329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2</a:t>
            </a:r>
          </a:p>
        </p:txBody>
      </p:sp>
      <p:sp>
        <p:nvSpPr>
          <p:cNvPr id="12" name="Oval 11">
            <a:extLst>
              <a:ext uri="{FF2B5EF4-FFF2-40B4-BE49-F238E27FC236}">
                <a16:creationId xmlns:a16="http://schemas.microsoft.com/office/drawing/2014/main" id="{A4A010ED-9320-498C-F6C4-8C25779F05CE}"/>
              </a:ext>
            </a:extLst>
          </p:cNvPr>
          <p:cNvSpPr/>
          <p:nvPr/>
        </p:nvSpPr>
        <p:spPr>
          <a:xfrm>
            <a:off x="5629350" y="4503729"/>
            <a:ext cx="933295" cy="93329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3</a:t>
            </a:r>
          </a:p>
        </p:txBody>
      </p:sp>
      <p:sp>
        <p:nvSpPr>
          <p:cNvPr id="13" name="Oval 12">
            <a:extLst>
              <a:ext uri="{FF2B5EF4-FFF2-40B4-BE49-F238E27FC236}">
                <a16:creationId xmlns:a16="http://schemas.microsoft.com/office/drawing/2014/main" id="{36CEBAB6-40F6-A263-DEE3-E72221EED0F7}"/>
              </a:ext>
            </a:extLst>
          </p:cNvPr>
          <p:cNvSpPr/>
          <p:nvPr/>
        </p:nvSpPr>
        <p:spPr>
          <a:xfrm>
            <a:off x="7804359" y="4503730"/>
            <a:ext cx="933295" cy="93329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4</a:t>
            </a:r>
          </a:p>
        </p:txBody>
      </p:sp>
      <p:sp>
        <p:nvSpPr>
          <p:cNvPr id="14" name="Oval 13">
            <a:extLst>
              <a:ext uri="{FF2B5EF4-FFF2-40B4-BE49-F238E27FC236}">
                <a16:creationId xmlns:a16="http://schemas.microsoft.com/office/drawing/2014/main" id="{E2A8606B-F599-7BB9-221C-51A31FD21BAD}"/>
              </a:ext>
            </a:extLst>
          </p:cNvPr>
          <p:cNvSpPr/>
          <p:nvPr/>
        </p:nvSpPr>
        <p:spPr>
          <a:xfrm>
            <a:off x="9998971" y="4503729"/>
            <a:ext cx="933295" cy="933295"/>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5</a:t>
            </a:r>
          </a:p>
        </p:txBody>
      </p:sp>
    </p:spTree>
    <p:extLst>
      <p:ext uri="{BB962C8B-B14F-4D97-AF65-F5344CB8AC3E}">
        <p14:creationId xmlns:p14="http://schemas.microsoft.com/office/powerpoint/2010/main" val="169779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Oral Health Services &amp; Intervention</a:t>
            </a:r>
          </a:p>
        </p:txBody>
      </p:sp>
      <p:sp>
        <p:nvSpPr>
          <p:cNvPr id="5" name="Rectangle 4">
            <a:extLst>
              <a:ext uri="{FF2B5EF4-FFF2-40B4-BE49-F238E27FC236}">
                <a16:creationId xmlns:a16="http://schemas.microsoft.com/office/drawing/2014/main" id="{A06E25A0-8C85-D04A-59C8-8F1F33AA7997}"/>
              </a:ext>
            </a:extLst>
          </p:cNvPr>
          <p:cNvSpPr/>
          <p:nvPr/>
        </p:nvSpPr>
        <p:spPr>
          <a:xfrm>
            <a:off x="1010004" y="2839455"/>
            <a:ext cx="1387503" cy="2919058"/>
          </a:xfrm>
          <a:prstGeom prst="rect">
            <a:avLst/>
          </a:prstGeom>
          <a:solidFill>
            <a:schemeClr val="accent5">
              <a:lumMod val="20000"/>
              <a:lumOff val="80000"/>
              <a:alpha val="16000"/>
            </a:schemeClr>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t"/>
          <a:lstStyle/>
          <a:p>
            <a:pPr marL="228600" marR="0" lvl="0" indent="-228600" defTabSz="456449" rtl="0" eaLnBrk="1" fontAlgn="auto" latinLnBrk="0" hangingPunct="1">
              <a:lnSpc>
                <a:spcPct val="100000"/>
              </a:lnSpc>
              <a:spcBef>
                <a:spcPts val="0"/>
              </a:spcBef>
              <a:spcAft>
                <a:spcPts val="0"/>
              </a:spcAft>
              <a:buClrTx/>
              <a:buSzTx/>
              <a:buFont typeface="+mj-lt"/>
              <a:buAutoNum type="arabicPeriod"/>
              <a:tabLst/>
              <a:defRPr/>
            </a:pPr>
            <a:r>
              <a:rPr lang="en-US" sz="1000" dirty="0">
                <a:solidFill>
                  <a:schemeClr val="tx1"/>
                </a:solidFill>
                <a:latin typeface="Arial" panose="020B0604020202020204" pitchFamily="34" charset="0"/>
                <a:cs typeface="Arial" panose="020B0604020202020204" pitchFamily="34" charset="0"/>
              </a:rPr>
              <a:t>Client Identified for Screening</a:t>
            </a:r>
          </a:p>
          <a:p>
            <a:pPr marL="228600" marR="0" lvl="0" indent="-228600" defTabSz="456449" rtl="0" eaLnBrk="1" fontAlgn="auto" latinLnBrk="0" hangingPunct="1">
              <a:lnSpc>
                <a:spcPct val="100000"/>
              </a:lnSpc>
              <a:spcBef>
                <a:spcPts val="0"/>
              </a:spcBef>
              <a:spcAft>
                <a:spcPts val="0"/>
              </a:spcAft>
              <a:buClrTx/>
              <a:buSzTx/>
              <a:buFont typeface="+mj-lt"/>
              <a:buAutoNum type="arabicPeriod"/>
              <a:tabLst/>
              <a:defRPr/>
            </a:pPr>
            <a:r>
              <a:rPr lang="en-US" sz="1000" dirty="0">
                <a:solidFill>
                  <a:schemeClr val="tx1"/>
                </a:solidFill>
                <a:latin typeface="Arial" panose="020B0604020202020204" pitchFamily="34" charset="0"/>
                <a:cs typeface="Arial" panose="020B0604020202020204" pitchFamily="34" charset="0"/>
              </a:rPr>
              <a:t>Schedule Client for RW Eligibility</a:t>
            </a:r>
          </a:p>
          <a:p>
            <a:pPr marL="228600" marR="0" lvl="0" indent="-228600" defTabSz="456449" rtl="0" eaLnBrk="1" fontAlgn="auto" latinLnBrk="0" hangingPunct="1">
              <a:lnSpc>
                <a:spcPct val="100000"/>
              </a:lnSpc>
              <a:spcBef>
                <a:spcPts val="0"/>
              </a:spcBef>
              <a:spcAft>
                <a:spcPts val="0"/>
              </a:spcAft>
              <a:buClrTx/>
              <a:buSzTx/>
              <a:buFont typeface="+mj-lt"/>
              <a:buAutoNum type="arabicPeriod"/>
              <a:tabLst/>
              <a:defRPr/>
            </a:pPr>
            <a:r>
              <a:rPr lang="en-US" sz="1000" dirty="0">
                <a:solidFill>
                  <a:schemeClr val="tx1"/>
                </a:solidFill>
                <a:latin typeface="Arial" panose="020B0604020202020204" pitchFamily="34" charset="0"/>
                <a:cs typeface="Arial" panose="020B0604020202020204" pitchFamily="34" charset="0"/>
              </a:rPr>
              <a:t>Review Client Chart Prior to Assessment</a:t>
            </a:r>
          </a:p>
          <a:p>
            <a:pPr marL="228600" marR="0" lvl="0" indent="-228600" defTabSz="456449" rtl="0" eaLnBrk="1" fontAlgn="auto" latinLnBrk="0" hangingPunct="1">
              <a:lnSpc>
                <a:spcPct val="100000"/>
              </a:lnSpc>
              <a:spcBef>
                <a:spcPts val="0"/>
              </a:spcBef>
              <a:spcAft>
                <a:spcPts val="0"/>
              </a:spcAft>
              <a:buClrTx/>
              <a:buSzTx/>
              <a:buFont typeface="+mj-lt"/>
              <a:buAutoNum type="arabicPeriod"/>
              <a:tabLst/>
              <a:defRPr/>
            </a:pPr>
            <a:r>
              <a:rPr lang="en-US" sz="1000" dirty="0">
                <a:solidFill>
                  <a:schemeClr val="tx1"/>
                </a:solidFill>
                <a:latin typeface="Arial" panose="020B0604020202020204" pitchFamily="34" charset="0"/>
                <a:cs typeface="Arial" panose="020B0604020202020204" pitchFamily="34" charset="0"/>
              </a:rPr>
              <a:t>Conduct MCM Assessment</a:t>
            </a:r>
          </a:p>
          <a:p>
            <a:pPr marL="228600" marR="0" lvl="0" indent="-228600" defTabSz="456449" rtl="0" eaLnBrk="1" fontAlgn="auto" latinLnBrk="0" hangingPunct="1">
              <a:lnSpc>
                <a:spcPct val="100000"/>
              </a:lnSpc>
              <a:spcBef>
                <a:spcPts val="0"/>
              </a:spcBef>
              <a:spcAft>
                <a:spcPts val="0"/>
              </a:spcAft>
              <a:buClrTx/>
              <a:buSzTx/>
              <a:buFont typeface="+mj-lt"/>
              <a:buAutoNum type="arabicPeriod"/>
              <a:tabLst/>
              <a:defRPr/>
            </a:pPr>
            <a:r>
              <a:rPr lang="en-US" sz="1000" dirty="0">
                <a:solidFill>
                  <a:schemeClr val="tx1"/>
                </a:solidFill>
                <a:latin typeface="Arial" panose="020B0604020202020204" pitchFamily="34" charset="0"/>
                <a:cs typeface="Arial" panose="020B0604020202020204" pitchFamily="34" charset="0"/>
              </a:rPr>
              <a:t>Assess for Immediate Dental</a:t>
            </a:r>
          </a:p>
          <a:p>
            <a:pPr marL="228600" marR="0" lvl="0" indent="-228600" defTabSz="456449" rtl="0" eaLnBrk="1" fontAlgn="auto" latinLnBrk="0" hangingPunct="1">
              <a:lnSpc>
                <a:spcPct val="100000"/>
              </a:lnSpc>
              <a:spcBef>
                <a:spcPts val="0"/>
              </a:spcBef>
              <a:spcAft>
                <a:spcPts val="0"/>
              </a:spcAft>
              <a:buClrTx/>
              <a:buSzTx/>
              <a:buFont typeface="+mj-lt"/>
              <a:buAutoNum type="arabicPeriod"/>
              <a:tabLst/>
              <a:defRPr/>
            </a:pPr>
            <a:r>
              <a:rPr lang="en-US" sz="1000" dirty="0">
                <a:solidFill>
                  <a:schemeClr val="tx1"/>
                </a:solidFill>
                <a:latin typeface="Arial" panose="020B0604020202020204" pitchFamily="34" charset="0"/>
                <a:cs typeface="Arial" panose="020B0604020202020204" pitchFamily="34" charset="0"/>
              </a:rPr>
              <a:t>Document Assessment Results &amp;</a:t>
            </a:r>
            <a:r>
              <a:rPr lang="en-US" sz="1000" dirty="0" err="1">
                <a:solidFill>
                  <a:schemeClr val="tx1"/>
                </a:solidFill>
                <a:latin typeface="Arial" panose="020B0604020202020204" pitchFamily="34" charset="0"/>
                <a:cs typeface="Arial" panose="020B0604020202020204" pitchFamily="34" charset="0"/>
              </a:rPr>
              <a:t>bPlan</a:t>
            </a:r>
            <a:endParaRPr lang="en-US" sz="1000" dirty="0">
              <a:solidFill>
                <a:schemeClr val="tx1"/>
              </a:solidFill>
              <a:latin typeface="Arial" panose="020B0604020202020204" pitchFamily="34" charset="0"/>
              <a:cs typeface="Arial" panose="020B0604020202020204" pitchFamily="34" charset="0"/>
            </a:endParaRPr>
          </a:p>
          <a:p>
            <a:pPr marL="228600" marR="0" lvl="0" indent="-228600" defTabSz="456449" rtl="0" eaLnBrk="1" fontAlgn="auto" latinLnBrk="0" hangingPunct="1">
              <a:lnSpc>
                <a:spcPct val="100000"/>
              </a:lnSpc>
              <a:spcBef>
                <a:spcPts val="0"/>
              </a:spcBef>
              <a:spcAft>
                <a:spcPts val="0"/>
              </a:spcAft>
              <a:buClrTx/>
              <a:buSzTx/>
              <a:buFont typeface="+mj-lt"/>
              <a:buAutoNum type="arabicPeriod"/>
              <a:tabLst/>
              <a:defRPr/>
            </a:pPr>
            <a:r>
              <a:rPr lang="en-US" sz="1000" dirty="0">
                <a:solidFill>
                  <a:schemeClr val="tx1"/>
                </a:solidFill>
                <a:latin typeface="Arial" panose="020B0604020202020204" pitchFamily="34" charset="0"/>
                <a:cs typeface="Arial" panose="020B0604020202020204" pitchFamily="34" charset="0"/>
              </a:rPr>
              <a:t>Confirm Client Eligibility</a:t>
            </a:r>
          </a:p>
        </p:txBody>
      </p:sp>
      <p:sp>
        <p:nvSpPr>
          <p:cNvPr id="7" name="Rectangle 6">
            <a:extLst>
              <a:ext uri="{FF2B5EF4-FFF2-40B4-BE49-F238E27FC236}">
                <a16:creationId xmlns:a16="http://schemas.microsoft.com/office/drawing/2014/main" id="{D51D199A-B4C4-0F6D-5AF6-45693316AAC2}"/>
              </a:ext>
            </a:extLst>
          </p:cNvPr>
          <p:cNvSpPr/>
          <p:nvPr/>
        </p:nvSpPr>
        <p:spPr>
          <a:xfrm>
            <a:off x="3189321" y="2839454"/>
            <a:ext cx="1387503" cy="2919058"/>
          </a:xfrm>
          <a:prstGeom prst="rect">
            <a:avLst/>
          </a:prstGeom>
          <a:solidFill>
            <a:schemeClr val="accent5">
              <a:lumMod val="20000"/>
              <a:lumOff val="80000"/>
              <a:alpha val="16000"/>
            </a:schemeClr>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t"/>
          <a:lstStyle/>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Client referred for OAHS</a:t>
            </a:r>
          </a:p>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Client scheduled for PC visit</a:t>
            </a:r>
          </a:p>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Review client chart</a:t>
            </a:r>
          </a:p>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Conduct HM screening including Dental</a:t>
            </a:r>
          </a:p>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Referral to Dental service</a:t>
            </a:r>
          </a:p>
          <a:p>
            <a:pPr marL="228600" marR="0" lvl="0" indent="-228600" defTabSz="456449" rtl="0" eaLnBrk="1" fontAlgn="auto" latinLnBrk="0" hangingPunct="1">
              <a:lnSpc>
                <a:spcPct val="100000"/>
              </a:lnSpc>
              <a:spcBef>
                <a:spcPts val="0"/>
              </a:spcBef>
              <a:spcAft>
                <a:spcPts val="0"/>
              </a:spcAft>
              <a:buClrTx/>
              <a:buSzTx/>
              <a:buAutoNum type="arabicPeriod"/>
              <a:tabLst/>
              <a:defRPr/>
            </a:pPr>
            <a:endParaRPr lang="en-US" sz="1050" dirty="0">
              <a:solidFill>
                <a:schemeClr val="tx1"/>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DC0AE1BF-CC4E-5A3B-1E7F-644B41D6E888}"/>
              </a:ext>
            </a:extLst>
          </p:cNvPr>
          <p:cNvSpPr/>
          <p:nvPr/>
        </p:nvSpPr>
        <p:spPr>
          <a:xfrm>
            <a:off x="5399763" y="2828568"/>
            <a:ext cx="1387503" cy="2919058"/>
          </a:xfrm>
          <a:prstGeom prst="rect">
            <a:avLst/>
          </a:prstGeom>
          <a:solidFill>
            <a:schemeClr val="accent5">
              <a:lumMod val="20000"/>
              <a:lumOff val="80000"/>
              <a:alpha val="16000"/>
            </a:schemeClr>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t"/>
          <a:lstStyle/>
          <a:p>
            <a:pPr marR="0" lvl="0" defTabSz="456449" rtl="0" eaLnBrk="1" fontAlgn="auto" latinLnBrk="0" hangingPunct="1">
              <a:lnSpc>
                <a:spcPct val="100000"/>
              </a:lnSpc>
              <a:spcBef>
                <a:spcPts val="0"/>
              </a:spcBef>
              <a:spcAft>
                <a:spcPts val="0"/>
              </a:spcAft>
              <a:buClrTx/>
              <a:buSzTx/>
              <a:tabLst/>
              <a:defRPr/>
            </a:pPr>
            <a:endParaRPr lang="en-US" sz="1050" dirty="0">
              <a:solidFill>
                <a:schemeClr val="tx1"/>
              </a:solidFill>
              <a:latin typeface="Arial" panose="020B0604020202020204" pitchFamily="34" charset="0"/>
              <a:cs typeface="Arial" panose="020B0604020202020204" pitchFamily="34" charset="0"/>
            </a:endParaRPr>
          </a:p>
          <a:p>
            <a:pPr marL="228600" indent="-228600" defTabSz="456449">
              <a:buFontTx/>
              <a:buAutoNum type="arabicPeriod"/>
              <a:defRPr/>
            </a:pPr>
            <a:r>
              <a:rPr lang="en-US" sz="1050" dirty="0">
                <a:solidFill>
                  <a:schemeClr val="tx1"/>
                </a:solidFill>
                <a:latin typeface="Arial" panose="020B0604020202020204" pitchFamily="34" charset="0"/>
                <a:cs typeface="Arial" panose="020B0604020202020204" pitchFamily="34" charset="0"/>
              </a:rPr>
              <a:t>Client referral made to Dental service</a:t>
            </a:r>
          </a:p>
          <a:p>
            <a:pPr marL="228600" indent="-228600" defTabSz="456449">
              <a:buFontTx/>
              <a:buAutoNum type="arabicPeriod"/>
              <a:defRPr/>
            </a:pPr>
            <a:r>
              <a:rPr lang="en-US" sz="1050" dirty="0">
                <a:solidFill>
                  <a:schemeClr val="tx1"/>
                </a:solidFill>
                <a:latin typeface="Arial" panose="020B0604020202020204" pitchFamily="34" charset="0"/>
                <a:cs typeface="Arial" panose="020B0604020202020204" pitchFamily="34" charset="0"/>
              </a:rPr>
              <a:t>Client referral entered into  </a:t>
            </a:r>
            <a:r>
              <a:rPr lang="en-US" sz="1050" dirty="0" err="1">
                <a:solidFill>
                  <a:schemeClr val="tx1"/>
                </a:solidFill>
                <a:latin typeface="Arial" panose="020B0604020202020204" pitchFamily="34" charset="0"/>
                <a:cs typeface="Arial" panose="020B0604020202020204" pitchFamily="34" charset="0"/>
              </a:rPr>
              <a:t>CAREware</a:t>
            </a:r>
            <a:r>
              <a:rPr lang="en-US" sz="1050" dirty="0">
                <a:solidFill>
                  <a:schemeClr val="tx1"/>
                </a:solidFill>
                <a:latin typeface="Arial" panose="020B0604020202020204" pitchFamily="34" charset="0"/>
                <a:cs typeface="Arial" panose="020B0604020202020204" pitchFamily="34" charset="0"/>
              </a:rPr>
              <a:t> </a:t>
            </a:r>
          </a:p>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Schedule Dental visit</a:t>
            </a:r>
          </a:p>
          <a:p>
            <a:pPr marL="228600" indent="-228600" defTabSz="456449">
              <a:buFontTx/>
              <a:buAutoNum type="arabicPeriod"/>
              <a:defRPr/>
            </a:pPr>
            <a:r>
              <a:rPr lang="en-US" sz="1050" dirty="0">
                <a:solidFill>
                  <a:schemeClr val="tx1"/>
                </a:solidFill>
                <a:latin typeface="Arial" panose="020B0604020202020204" pitchFamily="34" charset="0"/>
                <a:cs typeface="Arial" panose="020B0604020202020204" pitchFamily="34" charset="0"/>
              </a:rPr>
              <a:t>Dental provider to review referral</a:t>
            </a:r>
          </a:p>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Conduct HM screening including Dental</a:t>
            </a:r>
          </a:p>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Referral to Dental service</a:t>
            </a:r>
          </a:p>
          <a:p>
            <a:pPr marR="0" lvl="0" defTabSz="456449" rtl="0" eaLnBrk="1" fontAlgn="auto" latinLnBrk="0" hangingPunct="1">
              <a:lnSpc>
                <a:spcPct val="100000"/>
              </a:lnSpc>
              <a:spcBef>
                <a:spcPts val="0"/>
              </a:spcBef>
              <a:spcAft>
                <a:spcPts val="0"/>
              </a:spcAft>
              <a:buClrTx/>
              <a:buSzTx/>
              <a:tabLst/>
              <a:defRPr/>
            </a:pPr>
            <a:endParaRPr lang="en-US" sz="1050" dirty="0">
              <a:solidFill>
                <a:schemeClr val="tx1"/>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4118993A-FA1B-100E-5492-B106F8EBFA56}"/>
              </a:ext>
            </a:extLst>
          </p:cNvPr>
          <p:cNvSpPr/>
          <p:nvPr/>
        </p:nvSpPr>
        <p:spPr>
          <a:xfrm>
            <a:off x="7579081" y="2839454"/>
            <a:ext cx="1387503" cy="2919058"/>
          </a:xfrm>
          <a:prstGeom prst="rect">
            <a:avLst/>
          </a:prstGeom>
          <a:solidFill>
            <a:schemeClr val="accent5">
              <a:lumMod val="20000"/>
              <a:lumOff val="80000"/>
              <a:alpha val="16000"/>
            </a:schemeClr>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t"/>
          <a:lstStyle/>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Client referred for Dental services</a:t>
            </a:r>
          </a:p>
          <a:p>
            <a:pPr marL="228600" indent="-228600" defTabSz="456449">
              <a:buFontTx/>
              <a:buAutoNum type="arabicPeriod"/>
              <a:defRPr/>
            </a:pPr>
            <a:r>
              <a:rPr lang="en-US" sz="1050" dirty="0">
                <a:solidFill>
                  <a:schemeClr val="tx1"/>
                </a:solidFill>
                <a:latin typeface="Arial" panose="020B0604020202020204" pitchFamily="34" charset="0"/>
                <a:cs typeface="Arial" panose="020B0604020202020204" pitchFamily="34" charset="0"/>
              </a:rPr>
              <a:t>Dental provider to review referral</a:t>
            </a:r>
          </a:p>
          <a:p>
            <a:pPr marL="228600" indent="-228600" defTabSz="456449">
              <a:buFontTx/>
              <a:buAutoNum type="arabicPeriod"/>
              <a:defRPr/>
            </a:pPr>
            <a:r>
              <a:rPr lang="en-US" sz="1050" dirty="0">
                <a:solidFill>
                  <a:schemeClr val="tx1"/>
                </a:solidFill>
                <a:latin typeface="Arial" panose="020B0604020202020204" pitchFamily="34" charset="0"/>
                <a:cs typeface="Arial" panose="020B0604020202020204" pitchFamily="34" charset="0"/>
              </a:rPr>
              <a:t>Client scheduled for dental visit</a:t>
            </a:r>
          </a:p>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Conduct Oral Health screening</a:t>
            </a:r>
          </a:p>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Create a dental plan and services</a:t>
            </a:r>
          </a:p>
        </p:txBody>
      </p:sp>
      <p:sp>
        <p:nvSpPr>
          <p:cNvPr id="15" name="Rectangle 14">
            <a:extLst>
              <a:ext uri="{FF2B5EF4-FFF2-40B4-BE49-F238E27FC236}">
                <a16:creationId xmlns:a16="http://schemas.microsoft.com/office/drawing/2014/main" id="{BA63BE29-CCB6-E038-60C6-43813D8A57C2}"/>
              </a:ext>
            </a:extLst>
          </p:cNvPr>
          <p:cNvSpPr/>
          <p:nvPr/>
        </p:nvSpPr>
        <p:spPr>
          <a:xfrm>
            <a:off x="9794493" y="2854444"/>
            <a:ext cx="1387503" cy="2919058"/>
          </a:xfrm>
          <a:prstGeom prst="rect">
            <a:avLst/>
          </a:prstGeom>
          <a:solidFill>
            <a:schemeClr val="accent5">
              <a:lumMod val="20000"/>
              <a:lumOff val="80000"/>
              <a:alpha val="16000"/>
            </a:schemeClr>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t"/>
          <a:lstStyle/>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Monitor referral process</a:t>
            </a:r>
          </a:p>
          <a:p>
            <a:pPr marL="228600" indent="-228600" defTabSz="456449">
              <a:buFontTx/>
              <a:buAutoNum type="arabicPeriod"/>
              <a:defRPr/>
            </a:pPr>
            <a:r>
              <a:rPr lang="en-US" sz="1050" dirty="0">
                <a:solidFill>
                  <a:schemeClr val="tx1"/>
                </a:solidFill>
                <a:latin typeface="Arial" panose="020B0604020202020204" pitchFamily="34" charset="0"/>
                <a:cs typeface="Arial" panose="020B0604020202020204" pitchFamily="34" charset="0"/>
              </a:rPr>
              <a:t>Monitor scheduled and completed dental visits</a:t>
            </a:r>
          </a:p>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Monitor dental plans and services</a:t>
            </a:r>
          </a:p>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Develop QI projects (PDSA model) </a:t>
            </a:r>
          </a:p>
          <a:p>
            <a:pPr marL="228600" marR="0" lvl="0" indent="-228600" defTabSz="456449" rtl="0" eaLnBrk="1" fontAlgn="auto" latinLnBrk="0" hangingPunct="1">
              <a:lnSpc>
                <a:spcPct val="100000"/>
              </a:lnSpc>
              <a:spcBef>
                <a:spcPts val="0"/>
              </a:spcBef>
              <a:spcAft>
                <a:spcPts val="0"/>
              </a:spcAft>
              <a:buClrTx/>
              <a:buSzTx/>
              <a:buAutoNum type="arabicPeriod"/>
              <a:tabLst/>
              <a:defRPr/>
            </a:pPr>
            <a:r>
              <a:rPr lang="en-US" sz="1050" dirty="0">
                <a:solidFill>
                  <a:schemeClr val="tx1"/>
                </a:solidFill>
                <a:latin typeface="Arial" panose="020B0604020202020204" pitchFamily="34" charset="0"/>
                <a:cs typeface="Arial" panose="020B0604020202020204" pitchFamily="34" charset="0"/>
              </a:rPr>
              <a:t>Provide feedback</a:t>
            </a:r>
          </a:p>
        </p:txBody>
      </p:sp>
      <p:cxnSp>
        <p:nvCxnSpPr>
          <p:cNvPr id="3" name="Straight Arrow Connector 2">
            <a:extLst>
              <a:ext uri="{FF2B5EF4-FFF2-40B4-BE49-F238E27FC236}">
                <a16:creationId xmlns:a16="http://schemas.microsoft.com/office/drawing/2014/main" id="{0C14E83B-1A54-BA7A-3004-EED12489D3FD}"/>
              </a:ext>
            </a:extLst>
          </p:cNvPr>
          <p:cNvCxnSpPr>
            <a:cxnSpLocks/>
            <a:stCxn id="35" idx="3"/>
            <a:endCxn id="36" idx="1"/>
          </p:cNvCxnSpPr>
          <p:nvPr/>
        </p:nvCxnSpPr>
        <p:spPr>
          <a:xfrm>
            <a:off x="2385862" y="2159438"/>
            <a:ext cx="80345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25D71453-01BB-7CC1-7C91-4C5B0BF7C444}"/>
              </a:ext>
            </a:extLst>
          </p:cNvPr>
          <p:cNvCxnSpPr>
            <a:cxnSpLocks/>
            <a:stCxn id="36" idx="3"/>
            <a:endCxn id="37" idx="1"/>
          </p:cNvCxnSpPr>
          <p:nvPr/>
        </p:nvCxnSpPr>
        <p:spPr>
          <a:xfrm flipV="1">
            <a:off x="4576824" y="2156059"/>
            <a:ext cx="825424" cy="337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9B25CC1-CF82-E221-549B-F789CC47E3DF}"/>
              </a:ext>
            </a:extLst>
          </p:cNvPr>
          <p:cNvCxnSpPr>
            <a:cxnSpLocks/>
            <a:stCxn id="37" idx="3"/>
            <a:endCxn id="38" idx="1"/>
          </p:cNvCxnSpPr>
          <p:nvPr/>
        </p:nvCxnSpPr>
        <p:spPr>
          <a:xfrm>
            <a:off x="6789751" y="2156059"/>
            <a:ext cx="78933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35F6293-84A4-704B-56E2-F375B0E24733}"/>
              </a:ext>
            </a:extLst>
          </p:cNvPr>
          <p:cNvCxnSpPr>
            <a:cxnSpLocks/>
            <a:stCxn id="38" idx="3"/>
            <a:endCxn id="39" idx="1"/>
          </p:cNvCxnSpPr>
          <p:nvPr/>
        </p:nvCxnSpPr>
        <p:spPr>
          <a:xfrm>
            <a:off x="8966584" y="2156059"/>
            <a:ext cx="81129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B335BFC1-2072-229C-BA00-2275FF7E3EB0}"/>
              </a:ext>
            </a:extLst>
          </p:cNvPr>
          <p:cNvSpPr/>
          <p:nvPr/>
        </p:nvSpPr>
        <p:spPr>
          <a:xfrm>
            <a:off x="998359" y="1687800"/>
            <a:ext cx="1387503" cy="9432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latin typeface="Arial" panose="020B0604020202020204" pitchFamily="34" charset="0"/>
                <a:cs typeface="Arial" panose="020B0604020202020204" pitchFamily="34" charset="0"/>
              </a:rPr>
              <a:t>RW and Dental Eligibility Assessment</a:t>
            </a:r>
            <a:endPar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algn="ctr"/>
            <a:endParaRPr lang="en-US" sz="1400" b="1" dirty="0">
              <a:latin typeface="Arial Nova" panose="020B05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EFCF7A39-03E5-F579-3523-FCB4BF0E4C91}"/>
              </a:ext>
            </a:extLst>
          </p:cNvPr>
          <p:cNvSpPr/>
          <p:nvPr/>
        </p:nvSpPr>
        <p:spPr>
          <a:xfrm>
            <a:off x="3189321" y="1687800"/>
            <a:ext cx="1387503" cy="9432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OAHS</a:t>
            </a:r>
            <a:r>
              <a:rPr kumimoji="0" lang="en-US" sz="1400" i="0" u="none" strike="noStrike" kern="1200" cap="none" spc="0" normalizeH="0" noProof="0" dirty="0">
                <a:ln>
                  <a:noFill/>
                </a:ln>
                <a:solidFill>
                  <a:prstClr val="white"/>
                </a:solidFill>
                <a:effectLst/>
                <a:uLnTx/>
                <a:uFillTx/>
                <a:latin typeface="Arial" panose="020B0604020202020204" pitchFamily="34" charset="0"/>
                <a:ea typeface="+mn-ea"/>
                <a:cs typeface="Arial" panose="020B0604020202020204" pitchFamily="34" charset="0"/>
              </a:rPr>
              <a:t> connection and evaluation</a:t>
            </a:r>
            <a:endPar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algn="ctr"/>
            <a:endParaRPr lang="en-US" sz="1400" b="1" dirty="0">
              <a:latin typeface="Arial Nova" panose="020B05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95EC5EB8-6EB4-4F17-85CA-8E6C5DA7C5B6}"/>
              </a:ext>
            </a:extLst>
          </p:cNvPr>
          <p:cNvSpPr/>
          <p:nvPr/>
        </p:nvSpPr>
        <p:spPr>
          <a:xfrm>
            <a:off x="5402248" y="1684421"/>
            <a:ext cx="1387503" cy="9432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6449" rtl="0" eaLnBrk="1" fontAlgn="auto" latinLnBrk="0" hangingPunct="1">
              <a:lnSpc>
                <a:spcPct val="100000"/>
              </a:lnSpc>
              <a:spcBef>
                <a:spcPts val="0"/>
              </a:spcBef>
              <a:spcAft>
                <a:spcPts val="0"/>
              </a:spcAft>
              <a:buClrTx/>
              <a:buSzTx/>
              <a:buFontTx/>
              <a:buNone/>
              <a:tabLst/>
              <a:defRPr/>
            </a:pPr>
            <a:r>
              <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Referrals</a:t>
            </a:r>
            <a:r>
              <a:rPr kumimoji="0" lang="en-US" sz="1400" i="0" u="none" strike="noStrike" kern="1200" cap="none" spc="0" normalizeH="0" noProof="0" dirty="0">
                <a:ln>
                  <a:noFill/>
                </a:ln>
                <a:solidFill>
                  <a:prstClr val="white"/>
                </a:solidFill>
                <a:effectLst/>
                <a:uLnTx/>
                <a:uFillTx/>
                <a:latin typeface="Arial" panose="020B0604020202020204" pitchFamily="34" charset="0"/>
                <a:ea typeface="+mn-ea"/>
                <a:cs typeface="Arial" panose="020B0604020202020204" pitchFamily="34" charset="0"/>
              </a:rPr>
              <a:t> to Dental</a:t>
            </a:r>
            <a:endPar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8" name="Rectangle 37">
            <a:extLst>
              <a:ext uri="{FF2B5EF4-FFF2-40B4-BE49-F238E27FC236}">
                <a16:creationId xmlns:a16="http://schemas.microsoft.com/office/drawing/2014/main" id="{E0D6700D-77A8-0C57-52C2-332764CA3542}"/>
              </a:ext>
            </a:extLst>
          </p:cNvPr>
          <p:cNvSpPr/>
          <p:nvPr/>
        </p:nvSpPr>
        <p:spPr>
          <a:xfrm>
            <a:off x="7579081" y="1684421"/>
            <a:ext cx="1387503" cy="9432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6449" rtl="0" eaLnBrk="1" fontAlgn="auto" latinLnBrk="0" hangingPunct="1">
              <a:lnSpc>
                <a:spcPct val="100000"/>
              </a:lnSpc>
              <a:spcBef>
                <a:spcPts val="0"/>
              </a:spcBef>
              <a:spcAft>
                <a:spcPts val="0"/>
              </a:spcAft>
              <a:buClrTx/>
              <a:buSzTx/>
              <a:buFontTx/>
              <a:buNone/>
              <a:tabLst/>
              <a:defRPr/>
            </a:pPr>
            <a:r>
              <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Dental</a:t>
            </a:r>
            <a:r>
              <a:rPr kumimoji="0" lang="en-US" sz="1400" i="0" u="none" strike="noStrike" kern="1200" cap="none" spc="0" normalizeH="0" noProof="0" dirty="0">
                <a:ln>
                  <a:noFill/>
                </a:ln>
                <a:solidFill>
                  <a:prstClr val="white"/>
                </a:solidFill>
                <a:effectLst/>
                <a:uLnTx/>
                <a:uFillTx/>
                <a:latin typeface="Arial" panose="020B0604020202020204" pitchFamily="34" charset="0"/>
                <a:ea typeface="+mn-ea"/>
                <a:cs typeface="Arial" panose="020B0604020202020204" pitchFamily="34" charset="0"/>
              </a:rPr>
              <a:t> service &amp; plan</a:t>
            </a:r>
            <a:endPar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9" name="Rectangle 38">
            <a:extLst>
              <a:ext uri="{FF2B5EF4-FFF2-40B4-BE49-F238E27FC236}">
                <a16:creationId xmlns:a16="http://schemas.microsoft.com/office/drawing/2014/main" id="{27BFA476-ED55-D019-A5A9-CC20A49F9FBE}"/>
              </a:ext>
            </a:extLst>
          </p:cNvPr>
          <p:cNvSpPr/>
          <p:nvPr/>
        </p:nvSpPr>
        <p:spPr>
          <a:xfrm>
            <a:off x="9777879" y="1684421"/>
            <a:ext cx="1387503" cy="9432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6449" rtl="0" eaLnBrk="1" fontAlgn="auto" latinLnBrk="0" hangingPunct="1">
              <a:lnSpc>
                <a:spcPct val="100000"/>
              </a:lnSpc>
              <a:spcBef>
                <a:spcPts val="0"/>
              </a:spcBef>
              <a:spcAft>
                <a:spcPts val="0"/>
              </a:spcAft>
              <a:buClrTx/>
              <a:buSzTx/>
              <a:buFontTx/>
              <a:buNone/>
              <a:tabLst/>
              <a:defRPr/>
            </a:pPr>
            <a:r>
              <a:rPr lang="en-US" sz="1400" dirty="0">
                <a:solidFill>
                  <a:prstClr val="white"/>
                </a:solidFill>
                <a:latin typeface="Arial" panose="020B0604020202020204" pitchFamily="34" charset="0"/>
                <a:cs typeface="Arial" panose="020B0604020202020204" pitchFamily="34" charset="0"/>
              </a:rPr>
              <a:t>Service and QI</a:t>
            </a:r>
            <a:r>
              <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Monitoring</a:t>
            </a:r>
          </a:p>
        </p:txBody>
      </p:sp>
    </p:spTree>
    <p:extLst>
      <p:ext uri="{BB962C8B-B14F-4D97-AF65-F5344CB8AC3E}">
        <p14:creationId xmlns:p14="http://schemas.microsoft.com/office/powerpoint/2010/main" val="457159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Oral Health Services &amp; Intervention</a:t>
            </a:r>
          </a:p>
        </p:txBody>
      </p:sp>
      <p:cxnSp>
        <p:nvCxnSpPr>
          <p:cNvPr id="3" name="Straight Arrow Connector 2">
            <a:extLst>
              <a:ext uri="{FF2B5EF4-FFF2-40B4-BE49-F238E27FC236}">
                <a16:creationId xmlns:a16="http://schemas.microsoft.com/office/drawing/2014/main" id="{0C14E83B-1A54-BA7A-3004-EED12489D3FD}"/>
              </a:ext>
            </a:extLst>
          </p:cNvPr>
          <p:cNvCxnSpPr>
            <a:cxnSpLocks/>
            <a:stCxn id="35" idx="3"/>
            <a:endCxn id="36" idx="1"/>
          </p:cNvCxnSpPr>
          <p:nvPr/>
        </p:nvCxnSpPr>
        <p:spPr>
          <a:xfrm>
            <a:off x="2385862" y="2159438"/>
            <a:ext cx="80345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25D71453-01BB-7CC1-7C91-4C5B0BF7C444}"/>
              </a:ext>
            </a:extLst>
          </p:cNvPr>
          <p:cNvCxnSpPr>
            <a:cxnSpLocks/>
            <a:stCxn id="36" idx="3"/>
            <a:endCxn id="37" idx="1"/>
          </p:cNvCxnSpPr>
          <p:nvPr/>
        </p:nvCxnSpPr>
        <p:spPr>
          <a:xfrm flipV="1">
            <a:off x="4576824" y="2156059"/>
            <a:ext cx="825424" cy="337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9B25CC1-CF82-E221-549B-F789CC47E3DF}"/>
              </a:ext>
            </a:extLst>
          </p:cNvPr>
          <p:cNvCxnSpPr>
            <a:cxnSpLocks/>
            <a:stCxn id="37" idx="3"/>
            <a:endCxn id="38" idx="1"/>
          </p:cNvCxnSpPr>
          <p:nvPr/>
        </p:nvCxnSpPr>
        <p:spPr>
          <a:xfrm>
            <a:off x="6789751" y="2156059"/>
            <a:ext cx="78933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35F6293-84A4-704B-56E2-F375B0E24733}"/>
              </a:ext>
            </a:extLst>
          </p:cNvPr>
          <p:cNvCxnSpPr>
            <a:cxnSpLocks/>
            <a:stCxn id="38" idx="3"/>
            <a:endCxn id="39" idx="1"/>
          </p:cNvCxnSpPr>
          <p:nvPr/>
        </p:nvCxnSpPr>
        <p:spPr>
          <a:xfrm>
            <a:off x="8966584" y="2156059"/>
            <a:ext cx="81129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B335BFC1-2072-229C-BA00-2275FF7E3EB0}"/>
              </a:ext>
            </a:extLst>
          </p:cNvPr>
          <p:cNvSpPr/>
          <p:nvPr/>
        </p:nvSpPr>
        <p:spPr>
          <a:xfrm>
            <a:off x="998359" y="1687800"/>
            <a:ext cx="1387503" cy="9432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latin typeface="Arial" panose="020B0604020202020204" pitchFamily="34" charset="0"/>
                <a:cs typeface="Arial" panose="020B0604020202020204" pitchFamily="34" charset="0"/>
              </a:rPr>
              <a:t>RW Eligibility Assessment</a:t>
            </a:r>
            <a:endPar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algn="ctr"/>
            <a:endParaRPr lang="en-US" sz="1400" b="1" dirty="0">
              <a:latin typeface="Arial Nova" panose="020B05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EFCF7A39-03E5-F579-3523-FCB4BF0E4C91}"/>
              </a:ext>
            </a:extLst>
          </p:cNvPr>
          <p:cNvSpPr/>
          <p:nvPr/>
        </p:nvSpPr>
        <p:spPr>
          <a:xfrm>
            <a:off x="3189321" y="1687800"/>
            <a:ext cx="1387503" cy="9432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OAHS</a:t>
            </a:r>
            <a:r>
              <a:rPr kumimoji="0" lang="en-US" sz="1400" i="0" u="none" strike="noStrike" kern="1200" cap="none" spc="0" normalizeH="0" noProof="0" dirty="0">
                <a:ln>
                  <a:noFill/>
                </a:ln>
                <a:solidFill>
                  <a:prstClr val="white"/>
                </a:solidFill>
                <a:effectLst/>
                <a:uLnTx/>
                <a:uFillTx/>
                <a:latin typeface="Arial" panose="020B0604020202020204" pitchFamily="34" charset="0"/>
                <a:ea typeface="+mn-ea"/>
                <a:cs typeface="Arial" panose="020B0604020202020204" pitchFamily="34" charset="0"/>
              </a:rPr>
              <a:t> connection and evaluation</a:t>
            </a:r>
            <a:endPar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algn="ctr"/>
            <a:endParaRPr lang="en-US" sz="1400" b="1" dirty="0">
              <a:latin typeface="Arial Nova" panose="020B05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95EC5EB8-6EB4-4F17-85CA-8E6C5DA7C5B6}"/>
              </a:ext>
            </a:extLst>
          </p:cNvPr>
          <p:cNvSpPr/>
          <p:nvPr/>
        </p:nvSpPr>
        <p:spPr>
          <a:xfrm>
            <a:off x="5402248" y="1684421"/>
            <a:ext cx="1387503" cy="9432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6449" rtl="0" eaLnBrk="1" fontAlgn="auto" latinLnBrk="0" hangingPunct="1">
              <a:lnSpc>
                <a:spcPct val="100000"/>
              </a:lnSpc>
              <a:spcBef>
                <a:spcPts val="0"/>
              </a:spcBef>
              <a:spcAft>
                <a:spcPts val="0"/>
              </a:spcAft>
              <a:buClrTx/>
              <a:buSzTx/>
              <a:buFontTx/>
              <a:buNone/>
              <a:tabLst/>
              <a:defRPr/>
            </a:pPr>
            <a:r>
              <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Referrals</a:t>
            </a:r>
            <a:r>
              <a:rPr kumimoji="0" lang="en-US" sz="1400" i="0" u="none" strike="noStrike" kern="1200" cap="none" spc="0" normalizeH="0" noProof="0" dirty="0">
                <a:ln>
                  <a:noFill/>
                </a:ln>
                <a:solidFill>
                  <a:prstClr val="white"/>
                </a:solidFill>
                <a:effectLst/>
                <a:uLnTx/>
                <a:uFillTx/>
                <a:latin typeface="Arial" panose="020B0604020202020204" pitchFamily="34" charset="0"/>
                <a:ea typeface="+mn-ea"/>
                <a:cs typeface="Arial" panose="020B0604020202020204" pitchFamily="34" charset="0"/>
              </a:rPr>
              <a:t> to Dental</a:t>
            </a:r>
            <a:endPar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8" name="Rectangle 37">
            <a:extLst>
              <a:ext uri="{FF2B5EF4-FFF2-40B4-BE49-F238E27FC236}">
                <a16:creationId xmlns:a16="http://schemas.microsoft.com/office/drawing/2014/main" id="{E0D6700D-77A8-0C57-52C2-332764CA3542}"/>
              </a:ext>
            </a:extLst>
          </p:cNvPr>
          <p:cNvSpPr/>
          <p:nvPr/>
        </p:nvSpPr>
        <p:spPr>
          <a:xfrm>
            <a:off x="7579081" y="1684421"/>
            <a:ext cx="1387503" cy="9432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6449" rtl="0" eaLnBrk="1" fontAlgn="auto" latinLnBrk="0" hangingPunct="1">
              <a:lnSpc>
                <a:spcPct val="100000"/>
              </a:lnSpc>
              <a:spcBef>
                <a:spcPts val="0"/>
              </a:spcBef>
              <a:spcAft>
                <a:spcPts val="0"/>
              </a:spcAft>
              <a:buClrTx/>
              <a:buSzTx/>
              <a:buFontTx/>
              <a:buNone/>
              <a:tabLst/>
              <a:defRPr/>
            </a:pPr>
            <a:r>
              <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Dental</a:t>
            </a:r>
            <a:r>
              <a:rPr kumimoji="0" lang="en-US" sz="1400" i="0" u="none" strike="noStrike" kern="1200" cap="none" spc="0" normalizeH="0" noProof="0" dirty="0">
                <a:ln>
                  <a:noFill/>
                </a:ln>
                <a:solidFill>
                  <a:prstClr val="white"/>
                </a:solidFill>
                <a:effectLst/>
                <a:uLnTx/>
                <a:uFillTx/>
                <a:latin typeface="Arial" panose="020B0604020202020204" pitchFamily="34" charset="0"/>
                <a:ea typeface="+mn-ea"/>
                <a:cs typeface="Arial" panose="020B0604020202020204" pitchFamily="34" charset="0"/>
              </a:rPr>
              <a:t> service &amp; plan</a:t>
            </a:r>
            <a:endPar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9" name="Rectangle 38">
            <a:extLst>
              <a:ext uri="{FF2B5EF4-FFF2-40B4-BE49-F238E27FC236}">
                <a16:creationId xmlns:a16="http://schemas.microsoft.com/office/drawing/2014/main" id="{27BFA476-ED55-D019-A5A9-CC20A49F9FBE}"/>
              </a:ext>
            </a:extLst>
          </p:cNvPr>
          <p:cNvSpPr/>
          <p:nvPr/>
        </p:nvSpPr>
        <p:spPr>
          <a:xfrm>
            <a:off x="9777879" y="1684421"/>
            <a:ext cx="1387503" cy="9432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6449" rtl="0" eaLnBrk="1" fontAlgn="auto" latinLnBrk="0" hangingPunct="1">
              <a:lnSpc>
                <a:spcPct val="100000"/>
              </a:lnSpc>
              <a:spcBef>
                <a:spcPts val="0"/>
              </a:spcBef>
              <a:spcAft>
                <a:spcPts val="0"/>
              </a:spcAft>
              <a:buClrTx/>
              <a:buSzTx/>
              <a:buFontTx/>
              <a:buNone/>
              <a:tabLst/>
              <a:defRPr/>
            </a:pPr>
            <a:r>
              <a:rPr lang="en-US" sz="1400" dirty="0">
                <a:solidFill>
                  <a:prstClr val="white"/>
                </a:solidFill>
                <a:latin typeface="Arial" panose="020B0604020202020204" pitchFamily="34" charset="0"/>
                <a:cs typeface="Arial" panose="020B0604020202020204" pitchFamily="34" charset="0"/>
              </a:rPr>
              <a:t>Service and QI</a:t>
            </a:r>
            <a:r>
              <a:rPr kumimoji="0" lang="en-US" sz="1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Monitoring</a:t>
            </a:r>
          </a:p>
        </p:txBody>
      </p:sp>
      <p:sp>
        <p:nvSpPr>
          <p:cNvPr id="18" name="Callout: Up Arrow 4">
            <a:extLst>
              <a:ext uri="{FF2B5EF4-FFF2-40B4-BE49-F238E27FC236}">
                <a16:creationId xmlns:a16="http://schemas.microsoft.com/office/drawing/2014/main" id="{55026000-203B-91F3-CFC3-74FCAB521083}"/>
              </a:ext>
            </a:extLst>
          </p:cNvPr>
          <p:cNvSpPr/>
          <p:nvPr/>
        </p:nvSpPr>
        <p:spPr>
          <a:xfrm>
            <a:off x="1016000" y="2890356"/>
            <a:ext cx="1387503" cy="1533293"/>
          </a:xfrm>
          <a:prstGeom prst="upArrowCallout">
            <a:avLst/>
          </a:prstGeom>
          <a:solidFill>
            <a:srgbClr val="FF0000">
              <a:alpha val="8000"/>
            </a:srgbClr>
          </a:solid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Who determines </a:t>
            </a:r>
            <a:r>
              <a:rPr lang="en-US" sz="1200" b="1" dirty="0" err="1">
                <a:solidFill>
                  <a:schemeClr val="tx1"/>
                </a:solidFill>
                <a:latin typeface="Arial" panose="020B0604020202020204" pitchFamily="34" charset="0"/>
                <a:cs typeface="Arial" panose="020B0604020202020204" pitchFamily="34" charset="0"/>
              </a:rPr>
              <a:t>eligbility</a:t>
            </a:r>
            <a:r>
              <a:rPr lang="en-US" sz="1200" b="1" dirty="0">
                <a:solidFill>
                  <a:schemeClr val="tx1"/>
                </a:solidFill>
                <a:latin typeface="Arial" panose="020B0604020202020204" pitchFamily="34" charset="0"/>
                <a:cs typeface="Arial" panose="020B0604020202020204" pitchFamily="34" charset="0"/>
              </a:rPr>
              <a:t>?</a:t>
            </a:r>
          </a:p>
        </p:txBody>
      </p:sp>
      <p:sp>
        <p:nvSpPr>
          <p:cNvPr id="19" name="Callout: Up Arrow 4">
            <a:extLst>
              <a:ext uri="{FF2B5EF4-FFF2-40B4-BE49-F238E27FC236}">
                <a16:creationId xmlns:a16="http://schemas.microsoft.com/office/drawing/2014/main" id="{3D01146B-C910-6E84-8C32-31D4A0570265}"/>
              </a:ext>
            </a:extLst>
          </p:cNvPr>
          <p:cNvSpPr/>
          <p:nvPr/>
        </p:nvSpPr>
        <p:spPr>
          <a:xfrm>
            <a:off x="3189321" y="2890356"/>
            <a:ext cx="1387503" cy="1533293"/>
          </a:xfrm>
          <a:prstGeom prst="upArrowCallout">
            <a:avLst/>
          </a:prstGeom>
          <a:solidFill>
            <a:srgbClr val="FF0000">
              <a:alpha val="8000"/>
            </a:srgbClr>
          </a:solid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Who is involved the OAHS connection?</a:t>
            </a:r>
          </a:p>
        </p:txBody>
      </p:sp>
      <p:sp>
        <p:nvSpPr>
          <p:cNvPr id="20" name="Callout: Up Arrow 4">
            <a:extLst>
              <a:ext uri="{FF2B5EF4-FFF2-40B4-BE49-F238E27FC236}">
                <a16:creationId xmlns:a16="http://schemas.microsoft.com/office/drawing/2014/main" id="{9A5D892D-394D-B9BB-E461-FA87674CBB76}"/>
              </a:ext>
            </a:extLst>
          </p:cNvPr>
          <p:cNvSpPr/>
          <p:nvPr/>
        </p:nvSpPr>
        <p:spPr>
          <a:xfrm>
            <a:off x="5362642" y="2890356"/>
            <a:ext cx="1387503" cy="1533293"/>
          </a:xfrm>
          <a:prstGeom prst="upArrowCallout">
            <a:avLst/>
          </a:prstGeom>
          <a:solidFill>
            <a:srgbClr val="FF0000">
              <a:alpha val="8000"/>
            </a:srgbClr>
          </a:solid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Who addresses the referrals to Dental service?</a:t>
            </a:r>
          </a:p>
        </p:txBody>
      </p:sp>
      <p:sp>
        <p:nvSpPr>
          <p:cNvPr id="21" name="Callout: Up Arrow 4">
            <a:extLst>
              <a:ext uri="{FF2B5EF4-FFF2-40B4-BE49-F238E27FC236}">
                <a16:creationId xmlns:a16="http://schemas.microsoft.com/office/drawing/2014/main" id="{5F1D1F52-1E62-C535-F5B3-ED9B82709E5E}"/>
              </a:ext>
            </a:extLst>
          </p:cNvPr>
          <p:cNvSpPr/>
          <p:nvPr/>
        </p:nvSpPr>
        <p:spPr>
          <a:xfrm>
            <a:off x="7579081" y="2890356"/>
            <a:ext cx="1387503" cy="1533293"/>
          </a:xfrm>
          <a:prstGeom prst="upArrowCallout">
            <a:avLst/>
          </a:prstGeom>
          <a:solidFill>
            <a:srgbClr val="FF0000">
              <a:alpha val="8000"/>
            </a:srgbClr>
          </a:solid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Who provides the dental service?</a:t>
            </a:r>
          </a:p>
        </p:txBody>
      </p:sp>
      <p:sp>
        <p:nvSpPr>
          <p:cNvPr id="22" name="Callout: Up Arrow 4">
            <a:extLst>
              <a:ext uri="{FF2B5EF4-FFF2-40B4-BE49-F238E27FC236}">
                <a16:creationId xmlns:a16="http://schemas.microsoft.com/office/drawing/2014/main" id="{E34C94F5-CAAA-814E-A985-CB94EFB1CB9A}"/>
              </a:ext>
            </a:extLst>
          </p:cNvPr>
          <p:cNvSpPr/>
          <p:nvPr/>
        </p:nvSpPr>
        <p:spPr>
          <a:xfrm>
            <a:off x="9777878" y="2890356"/>
            <a:ext cx="1387503" cy="1533293"/>
          </a:xfrm>
          <a:prstGeom prst="upArrowCallout">
            <a:avLst/>
          </a:prstGeom>
          <a:solidFill>
            <a:srgbClr val="FF0000">
              <a:alpha val="8000"/>
            </a:srgbClr>
          </a:solid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Who develops and monitors the services?</a:t>
            </a:r>
          </a:p>
        </p:txBody>
      </p:sp>
      <p:sp>
        <p:nvSpPr>
          <p:cNvPr id="23" name="Rectangle 22">
            <a:extLst>
              <a:ext uri="{FF2B5EF4-FFF2-40B4-BE49-F238E27FC236}">
                <a16:creationId xmlns:a16="http://schemas.microsoft.com/office/drawing/2014/main" id="{5146957D-BDD2-D14F-2FA9-B2B743D11648}"/>
              </a:ext>
            </a:extLst>
          </p:cNvPr>
          <p:cNvSpPr/>
          <p:nvPr/>
        </p:nvSpPr>
        <p:spPr>
          <a:xfrm>
            <a:off x="1016000" y="4570105"/>
            <a:ext cx="1387503" cy="1190848"/>
          </a:xfrm>
          <a:prstGeom prst="rect">
            <a:avLst/>
          </a:prstGeom>
          <a:solidFill>
            <a:srgbClr val="BD8DBF">
              <a:alpha val="16000"/>
            </a:srgbClr>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defTabSz="456449"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Arial" panose="020B0604020202020204" pitchFamily="34" charset="0"/>
                <a:cs typeface="Arial" panose="020B0604020202020204" pitchFamily="34" charset="0"/>
              </a:rPr>
              <a:t>Front desk, MCM, SW, providers (MD, APP)</a:t>
            </a:r>
            <a:endParaRPr kumimoji="0" lang="en-US" sz="10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36E27158-78E5-E883-EBF3-7B919F8CD570}"/>
              </a:ext>
            </a:extLst>
          </p:cNvPr>
          <p:cNvSpPr/>
          <p:nvPr/>
        </p:nvSpPr>
        <p:spPr>
          <a:xfrm>
            <a:off x="3189320" y="4576103"/>
            <a:ext cx="1387503" cy="1190848"/>
          </a:xfrm>
          <a:prstGeom prst="rect">
            <a:avLst/>
          </a:prstGeom>
          <a:solidFill>
            <a:srgbClr val="BD8DBF">
              <a:alpha val="16000"/>
            </a:srgbClr>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defTabSz="456449"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Arial" panose="020B0604020202020204" pitchFamily="34" charset="0"/>
                <a:cs typeface="Arial" panose="020B0604020202020204" pitchFamily="34" charset="0"/>
              </a:rPr>
              <a:t>Front desk, MCM, SW, patient navigators, </a:t>
            </a:r>
          </a:p>
        </p:txBody>
      </p:sp>
      <p:sp>
        <p:nvSpPr>
          <p:cNvPr id="25" name="Rectangle 24">
            <a:extLst>
              <a:ext uri="{FF2B5EF4-FFF2-40B4-BE49-F238E27FC236}">
                <a16:creationId xmlns:a16="http://schemas.microsoft.com/office/drawing/2014/main" id="{AE9F340A-EB73-5782-6B7C-F9B2DA9EBCA1}"/>
              </a:ext>
            </a:extLst>
          </p:cNvPr>
          <p:cNvSpPr/>
          <p:nvPr/>
        </p:nvSpPr>
        <p:spPr>
          <a:xfrm>
            <a:off x="5402247" y="4578155"/>
            <a:ext cx="1387503" cy="1190848"/>
          </a:xfrm>
          <a:prstGeom prst="rect">
            <a:avLst/>
          </a:prstGeom>
          <a:solidFill>
            <a:srgbClr val="BD8DBF">
              <a:alpha val="16000"/>
            </a:srgbClr>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defTabSz="456449"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Arial" panose="020B0604020202020204" pitchFamily="34" charset="0"/>
                <a:cs typeface="Arial" panose="020B0604020202020204" pitchFamily="34" charset="0"/>
              </a:rPr>
              <a:t>Providers (MD, APP, Trainees), MA/PCA, SW, MCM, Front desk, dental coordinator</a:t>
            </a:r>
          </a:p>
        </p:txBody>
      </p:sp>
      <p:sp>
        <p:nvSpPr>
          <p:cNvPr id="26" name="Rectangle 25">
            <a:extLst>
              <a:ext uri="{FF2B5EF4-FFF2-40B4-BE49-F238E27FC236}">
                <a16:creationId xmlns:a16="http://schemas.microsoft.com/office/drawing/2014/main" id="{B8E63063-606A-5C32-8E89-BEE379E7A096}"/>
              </a:ext>
            </a:extLst>
          </p:cNvPr>
          <p:cNvSpPr/>
          <p:nvPr/>
        </p:nvSpPr>
        <p:spPr>
          <a:xfrm>
            <a:off x="7575567" y="4570105"/>
            <a:ext cx="1387503" cy="1190848"/>
          </a:xfrm>
          <a:prstGeom prst="rect">
            <a:avLst/>
          </a:prstGeom>
          <a:solidFill>
            <a:srgbClr val="BD8DBF">
              <a:alpha val="16000"/>
            </a:srgbClr>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defTabSz="456449" rtl="0" eaLnBrk="1" fontAlgn="auto" latinLnBrk="0" hangingPunct="1">
              <a:lnSpc>
                <a:spcPct val="100000"/>
              </a:lnSpc>
              <a:spcBef>
                <a:spcPts val="0"/>
              </a:spcBef>
              <a:spcAft>
                <a:spcPts val="0"/>
              </a:spcAft>
              <a:buClrTx/>
              <a:buSzTx/>
              <a:buFontTx/>
              <a:buNone/>
              <a:tabLst/>
              <a:defRPr/>
            </a:pPr>
            <a:r>
              <a:rPr kumimoji="0" lang="en-US" sz="100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 </a:t>
            </a:r>
            <a:r>
              <a:rPr lang="en-US" sz="1000" b="1" dirty="0">
                <a:solidFill>
                  <a:schemeClr val="tx1"/>
                </a:solidFill>
                <a:latin typeface="Arial" panose="020B0604020202020204" pitchFamily="34" charset="0"/>
                <a:cs typeface="Arial" panose="020B0604020202020204" pitchFamily="34" charset="0"/>
              </a:rPr>
              <a:t>Providers (DDS/DMD, dental hygienist,), dental coordinator, assistants</a:t>
            </a:r>
          </a:p>
        </p:txBody>
      </p:sp>
      <p:sp>
        <p:nvSpPr>
          <p:cNvPr id="27" name="Rectangle 26">
            <a:extLst>
              <a:ext uri="{FF2B5EF4-FFF2-40B4-BE49-F238E27FC236}">
                <a16:creationId xmlns:a16="http://schemas.microsoft.com/office/drawing/2014/main" id="{8C3F40CF-7533-426B-0D67-CBC212E894B2}"/>
              </a:ext>
            </a:extLst>
          </p:cNvPr>
          <p:cNvSpPr/>
          <p:nvPr/>
        </p:nvSpPr>
        <p:spPr>
          <a:xfrm>
            <a:off x="9788497" y="4578155"/>
            <a:ext cx="1387503" cy="1190848"/>
          </a:xfrm>
          <a:prstGeom prst="rect">
            <a:avLst/>
          </a:prstGeom>
          <a:solidFill>
            <a:srgbClr val="BD8DBF">
              <a:alpha val="16000"/>
            </a:srgbClr>
          </a:solidFill>
          <a:ln w="38100">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defTabSz="456449"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Arial" panose="020B0604020202020204" pitchFamily="34" charset="0"/>
                <a:cs typeface="Arial" panose="020B0604020202020204" pitchFamily="34" charset="0"/>
              </a:rPr>
              <a:t>CQM team (</a:t>
            </a:r>
            <a:r>
              <a:rPr lang="en-US" sz="1000" b="1" dirty="0" err="1">
                <a:solidFill>
                  <a:schemeClr val="tx1"/>
                </a:solidFill>
                <a:latin typeface="Arial" panose="020B0604020202020204" pitchFamily="34" charset="0"/>
                <a:cs typeface="Arial" panose="020B0604020202020204" pitchFamily="34" charset="0"/>
              </a:rPr>
              <a:t>committte</a:t>
            </a:r>
            <a:r>
              <a:rPr lang="en-US" sz="1000" b="1" dirty="0">
                <a:solidFill>
                  <a:schemeClr val="tx1"/>
                </a:solidFill>
                <a:latin typeface="Arial" panose="020B0604020202020204" pitchFamily="34" charset="0"/>
                <a:cs typeface="Arial" panose="020B0604020202020204" pitchFamily="34" charset="0"/>
              </a:rPr>
              <a:t> members, data manager)</a:t>
            </a:r>
          </a:p>
        </p:txBody>
      </p:sp>
    </p:spTree>
    <p:extLst>
      <p:ext uri="{BB962C8B-B14F-4D97-AF65-F5344CB8AC3E}">
        <p14:creationId xmlns:p14="http://schemas.microsoft.com/office/powerpoint/2010/main" val="271181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2B619193CF7B478C5BC34F04A29724" ma:contentTypeVersion="15" ma:contentTypeDescription="Create a new document." ma:contentTypeScope="" ma:versionID="c7199fe5aa447f38f3b43b4fa48bc0dc">
  <xsd:schema xmlns:xsd="http://www.w3.org/2001/XMLSchema" xmlns:xs="http://www.w3.org/2001/XMLSchema" xmlns:p="http://schemas.microsoft.com/office/2006/metadata/properties" xmlns:ns2="5b2721fe-2f98-4351-9b09-c3ef2c0160a9" xmlns:ns3="ade5f32e-50a8-45d6-89e9-0ef7825d3ddb" targetNamespace="http://schemas.microsoft.com/office/2006/metadata/properties" ma:root="true" ma:fieldsID="52741da4b4cb1d73992dabe9f5e2c69c" ns2:_="" ns3:_="">
    <xsd:import namespace="5b2721fe-2f98-4351-9b09-c3ef2c0160a9"/>
    <xsd:import namespace="ade5f32e-50a8-45d6-89e9-0ef7825d3ddb"/>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TaxCatchAll" minOccurs="0"/>
                <xsd:element ref="ns2:MediaServiceGenerationTime" minOccurs="0"/>
                <xsd:element ref="ns2:MediaServiceEventHashCode" minOccurs="0"/>
                <xsd:element ref="ns2:lcf76f155ced4ddcb4097134ff3c332f" minOccurs="0"/>
                <xsd:element ref="ns2:MediaServiceObjectDetectorVersion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2721fe-2f98-4351-9b09-c3ef2c0160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3c84f415-12af-4123-9f1a-c7f377bf9f4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description=""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e5f32e-50a8-45d6-89e9-0ef7825d3dd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eeda3ff-db21-4000-bb8c-c6a26475b5c4}" ma:internalName="TaxCatchAll" ma:showField="CatchAllData" ma:web="ade5f32e-50a8-45d6-89e9-0ef7825d3ddb">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6CAEF1-7560-4236-999C-32C02AEA21E7}"/>
</file>

<file path=customXml/itemProps2.xml><?xml version="1.0" encoding="utf-8"?>
<ds:datastoreItem xmlns:ds="http://schemas.openxmlformats.org/officeDocument/2006/customXml" ds:itemID="{C142661F-CFB8-41C1-A3E5-5391EF924278}"/>
</file>

<file path=docProps/app.xml><?xml version="1.0" encoding="utf-8"?>
<Properties xmlns="http://schemas.openxmlformats.org/officeDocument/2006/extended-properties" xmlns:vt="http://schemas.openxmlformats.org/officeDocument/2006/docPropsVTypes">
  <TotalTime>99550</TotalTime>
  <Words>1577</Words>
  <Application>Microsoft Office PowerPoint</Application>
  <PresentationFormat>Widescreen</PresentationFormat>
  <Paragraphs>279</Paragraphs>
  <Slides>21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Nova</vt:lpstr>
      <vt:lpstr>Calibri</vt:lpstr>
      <vt:lpstr>Calibri Light</vt:lpstr>
      <vt:lpstr>Roboto Light</vt:lpstr>
      <vt:lpstr>Times New Roman</vt:lpstr>
      <vt:lpstr>Office Theme</vt:lpstr>
      <vt:lpstr>Region 1: Approach to Oral Health Screening</vt:lpstr>
      <vt:lpstr>4 Steps</vt:lpstr>
      <vt:lpstr>Region 1 Oral Health (Previous Approach)</vt:lpstr>
      <vt:lpstr>Oral Health in Region 1 from New Haven/Fairfield EMA</vt:lpstr>
      <vt:lpstr>Flow Chart aka Process Flow Chart aka Process Map</vt:lpstr>
      <vt:lpstr>PowerPoint Presentation</vt:lpstr>
      <vt:lpstr>Oral Health Services &amp; Interventions</vt:lpstr>
      <vt:lpstr>Oral Health Services &amp; Intervention</vt:lpstr>
      <vt:lpstr>Oral Health Services &amp; Intervention</vt:lpstr>
      <vt:lpstr>Region 1: Oral Health (Initial)</vt:lpstr>
      <vt:lpstr>Oral Health: Dental Clinic Patient Survey</vt:lpstr>
      <vt:lpstr>Ishikawa aka Fishbone Diagram aka Cause-and-Effect Diagram</vt:lpstr>
      <vt:lpstr>PowerPoint Presentation</vt:lpstr>
      <vt:lpstr>PowerPoint Presentation</vt:lpstr>
      <vt:lpstr>Progress</vt:lpstr>
      <vt:lpstr>Steps used to improve Oral Health Measures </vt:lpstr>
      <vt:lpstr>ORAL HEALTH FY ‘23-’24</vt:lpstr>
      <vt:lpstr>Successes &amp; Challenges</vt:lpstr>
      <vt:lpstr>Advantages &amp; Disadvantages</vt:lpstr>
      <vt:lpstr>Next steps</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Virata, Michael</dc:creator>
  <cp:lastModifiedBy>David Bechtel</cp:lastModifiedBy>
  <cp:revision>35</cp:revision>
  <dcterms:created xsi:type="dcterms:W3CDTF">2022-10-17T23:34:48Z</dcterms:created>
  <dcterms:modified xsi:type="dcterms:W3CDTF">2023-10-17T12:29:31Z</dcterms:modified>
</cp:coreProperties>
</file>