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1993219665" r:id="rId9"/>
    <p:sldId id="260" r:id="rId10"/>
    <p:sldId id="1993219648" r:id="rId11"/>
    <p:sldId id="1993219656" r:id="rId12"/>
    <p:sldId id="373" r:id="rId13"/>
    <p:sldId id="1993219664" r:id="rId14"/>
    <p:sldId id="365" r:id="rId15"/>
    <p:sldId id="1993219507" r:id="rId16"/>
    <p:sldId id="1993219660" r:id="rId17"/>
    <p:sldId id="1993219657" r:id="rId18"/>
    <p:sldId id="1993219661" r:id="rId19"/>
    <p:sldId id="1993219662" r:id="rId20"/>
    <p:sldId id="19932196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40C58-9C85-4C79-B636-4B244F381D3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6C19A2-2216-415A-8573-E55B75ECFBC1}">
      <dgm:prSet custT="1"/>
      <dgm:spPr/>
      <dgm:t>
        <a:bodyPr/>
        <a:lstStyle/>
        <a:p>
          <a:r>
            <a:rPr lang="en-US" sz="2000">
              <a:solidFill>
                <a:schemeClr val="tx2"/>
              </a:solidFill>
            </a:rPr>
            <a:t>Improve HCV surveillance data completeness and quality</a:t>
          </a:r>
        </a:p>
      </dgm:t>
    </dgm:pt>
    <dgm:pt modelId="{F494BF4B-AF59-4FF9-A6FA-CDAEB099ABD1}" type="parTrans" cxnId="{34F11E09-E978-4149-B640-1DD782268CD5}">
      <dgm:prSet/>
      <dgm:spPr/>
      <dgm:t>
        <a:bodyPr/>
        <a:lstStyle/>
        <a:p>
          <a:endParaRPr lang="en-US"/>
        </a:p>
      </dgm:t>
    </dgm:pt>
    <dgm:pt modelId="{78EDE1A1-D45D-41AF-AAA5-9457B585844D}" type="sibTrans" cxnId="{34F11E09-E978-4149-B640-1DD782268CD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5849430-6381-49F7-9AD2-C7CD6A72F9B1}">
      <dgm:prSet custT="1"/>
      <dgm:spPr/>
      <dgm:t>
        <a:bodyPr/>
        <a:lstStyle/>
        <a:p>
          <a:r>
            <a:rPr lang="en-US" sz="2000">
              <a:solidFill>
                <a:schemeClr val="tx2"/>
              </a:solidFill>
            </a:rPr>
            <a:t>Match HIV and HCV surveillance data to develop HIV/HCV co-infected lists</a:t>
          </a:r>
        </a:p>
      </dgm:t>
    </dgm:pt>
    <dgm:pt modelId="{9D62A143-A5B6-4F1B-809C-F0E254095A1A}" type="parTrans" cxnId="{60B38A97-F3EA-4141-B4D2-1F11CC3BDEED}">
      <dgm:prSet/>
      <dgm:spPr/>
      <dgm:t>
        <a:bodyPr/>
        <a:lstStyle/>
        <a:p>
          <a:endParaRPr lang="en-US"/>
        </a:p>
      </dgm:t>
    </dgm:pt>
    <dgm:pt modelId="{88E996F4-695F-4333-AEE4-48672759CA75}" type="sibTrans" cxnId="{60B38A97-F3EA-4141-B4D2-1F11CC3BDEE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28B7C04-507B-4ADA-B26A-04DF264B0653}">
      <dgm:prSet custT="1"/>
      <dgm:spPr/>
      <dgm:t>
        <a:bodyPr/>
        <a:lstStyle/>
        <a:p>
          <a:r>
            <a:rPr lang="en-US" sz="2000">
              <a:solidFill>
                <a:schemeClr val="tx2"/>
              </a:solidFill>
            </a:rPr>
            <a:t>Develop clearance cascades for defined cohort</a:t>
          </a:r>
        </a:p>
      </dgm:t>
    </dgm:pt>
    <dgm:pt modelId="{A2D64EDD-442B-4998-82F4-F8E7DE0C6955}" type="parTrans" cxnId="{BA4543C6-974B-44E8-BB73-F8A5E886946E}">
      <dgm:prSet/>
      <dgm:spPr/>
      <dgm:t>
        <a:bodyPr/>
        <a:lstStyle/>
        <a:p>
          <a:endParaRPr lang="en-US"/>
        </a:p>
      </dgm:t>
    </dgm:pt>
    <dgm:pt modelId="{243DDB52-7A9E-481B-A613-65FEA9717F08}" type="sibTrans" cxnId="{BA4543C6-974B-44E8-BB73-F8A5E886946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03158855-34A9-433A-9B68-34DF1D68D899}" type="pres">
      <dgm:prSet presAssocID="{30E40C58-9C85-4C79-B636-4B244F381D36}" presName="linearFlow" presStyleCnt="0">
        <dgm:presLayoutVars>
          <dgm:dir/>
          <dgm:animLvl val="lvl"/>
          <dgm:resizeHandles val="exact"/>
        </dgm:presLayoutVars>
      </dgm:prSet>
      <dgm:spPr/>
    </dgm:pt>
    <dgm:pt modelId="{671BF45C-B602-4612-8699-32485187ADB5}" type="pres">
      <dgm:prSet presAssocID="{ED6C19A2-2216-415A-8573-E55B75ECFBC1}" presName="compositeNode" presStyleCnt="0"/>
      <dgm:spPr/>
    </dgm:pt>
    <dgm:pt modelId="{F2A43070-EE41-490B-ADBB-3EF741AE94CA}" type="pres">
      <dgm:prSet presAssocID="{ED6C19A2-2216-415A-8573-E55B75ECFBC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023A35E-83C2-4064-8B9C-C33A0D390A77}" type="pres">
      <dgm:prSet presAssocID="{ED6C19A2-2216-415A-8573-E55B75ECFBC1}" presName="parSh" presStyleCnt="0"/>
      <dgm:spPr/>
    </dgm:pt>
    <dgm:pt modelId="{3A07FEDF-E277-4B6B-BBB4-8CBCF41ADB6F}" type="pres">
      <dgm:prSet presAssocID="{ED6C19A2-2216-415A-8573-E55B75ECFBC1}" presName="lineNode" presStyleLbl="alignAccFollowNode1" presStyleIdx="0" presStyleCnt="9"/>
      <dgm:spPr/>
    </dgm:pt>
    <dgm:pt modelId="{62B1E1BC-8FA9-412B-B420-CBD092AFA18D}" type="pres">
      <dgm:prSet presAssocID="{ED6C19A2-2216-415A-8573-E55B75ECFBC1}" presName="lineArrowNode" presStyleLbl="alignAccFollowNode1" presStyleIdx="1" presStyleCnt="9"/>
      <dgm:spPr/>
    </dgm:pt>
    <dgm:pt modelId="{D038D31C-8DDD-4271-B979-806C4F9F8653}" type="pres">
      <dgm:prSet presAssocID="{78EDE1A1-D45D-41AF-AAA5-9457B585844D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F4A8DB11-E304-4EFA-9B1B-41D899048A91}" type="pres">
      <dgm:prSet presAssocID="{78EDE1A1-D45D-41AF-AAA5-9457B585844D}" presName="spacerBetweenCircleAndCallout" presStyleCnt="0">
        <dgm:presLayoutVars/>
      </dgm:prSet>
      <dgm:spPr/>
    </dgm:pt>
    <dgm:pt modelId="{945D78A4-ABD3-437F-9622-CBF20DEF23F2}" type="pres">
      <dgm:prSet presAssocID="{ED6C19A2-2216-415A-8573-E55B75ECFBC1}" presName="nodeText" presStyleLbl="alignAccFollowNode1" presStyleIdx="2" presStyleCnt="9">
        <dgm:presLayoutVars>
          <dgm:bulletEnabled val="1"/>
        </dgm:presLayoutVars>
      </dgm:prSet>
      <dgm:spPr/>
    </dgm:pt>
    <dgm:pt modelId="{3B960A95-2816-4483-9087-4BD2BA438378}" type="pres">
      <dgm:prSet presAssocID="{78EDE1A1-D45D-41AF-AAA5-9457B585844D}" presName="sibTransComposite" presStyleCnt="0"/>
      <dgm:spPr/>
    </dgm:pt>
    <dgm:pt modelId="{A455AAE7-7738-45A5-A839-5370ED6B8183}" type="pres">
      <dgm:prSet presAssocID="{A5849430-6381-49F7-9AD2-C7CD6A72F9B1}" presName="compositeNode" presStyleCnt="0"/>
      <dgm:spPr/>
    </dgm:pt>
    <dgm:pt modelId="{F9BBC924-F215-4CE4-B97E-44F268E482BE}" type="pres">
      <dgm:prSet presAssocID="{A5849430-6381-49F7-9AD2-C7CD6A72F9B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0E25B87-AF34-40E4-8A70-A9F481674270}" type="pres">
      <dgm:prSet presAssocID="{A5849430-6381-49F7-9AD2-C7CD6A72F9B1}" presName="parSh" presStyleCnt="0"/>
      <dgm:spPr/>
    </dgm:pt>
    <dgm:pt modelId="{EB7A3AB2-7EFF-42BE-8ABD-58AF5AADD820}" type="pres">
      <dgm:prSet presAssocID="{A5849430-6381-49F7-9AD2-C7CD6A72F9B1}" presName="lineNode" presStyleLbl="alignAccFollowNode1" presStyleIdx="3" presStyleCnt="9"/>
      <dgm:spPr/>
    </dgm:pt>
    <dgm:pt modelId="{9BE4DB39-298C-432B-B106-4B3F9678755F}" type="pres">
      <dgm:prSet presAssocID="{A5849430-6381-49F7-9AD2-C7CD6A72F9B1}" presName="lineArrowNode" presStyleLbl="alignAccFollowNode1" presStyleIdx="4" presStyleCnt="9"/>
      <dgm:spPr/>
    </dgm:pt>
    <dgm:pt modelId="{252FE21D-4870-4B5C-9040-BD8D3C5E1B0D}" type="pres">
      <dgm:prSet presAssocID="{88E996F4-695F-4333-AEE4-48672759CA75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573038BD-F244-4FA2-AA34-9E2A4DA64A6E}" type="pres">
      <dgm:prSet presAssocID="{88E996F4-695F-4333-AEE4-48672759CA75}" presName="spacerBetweenCircleAndCallout" presStyleCnt="0">
        <dgm:presLayoutVars/>
      </dgm:prSet>
      <dgm:spPr/>
    </dgm:pt>
    <dgm:pt modelId="{40F3C35D-9F21-41E8-9E40-685C99EC95E1}" type="pres">
      <dgm:prSet presAssocID="{A5849430-6381-49F7-9AD2-C7CD6A72F9B1}" presName="nodeText" presStyleLbl="alignAccFollowNode1" presStyleIdx="5" presStyleCnt="9">
        <dgm:presLayoutVars>
          <dgm:bulletEnabled val="1"/>
        </dgm:presLayoutVars>
      </dgm:prSet>
      <dgm:spPr/>
    </dgm:pt>
    <dgm:pt modelId="{0281B6D6-D5C8-47D3-84C0-6649D2EBE431}" type="pres">
      <dgm:prSet presAssocID="{88E996F4-695F-4333-AEE4-48672759CA75}" presName="sibTransComposite" presStyleCnt="0"/>
      <dgm:spPr/>
    </dgm:pt>
    <dgm:pt modelId="{049F309B-9936-400C-8ED7-9E851781B901}" type="pres">
      <dgm:prSet presAssocID="{428B7C04-507B-4ADA-B26A-04DF264B0653}" presName="compositeNode" presStyleCnt="0"/>
      <dgm:spPr/>
    </dgm:pt>
    <dgm:pt modelId="{95986636-7249-4FDC-877D-0E560D7F59C6}" type="pres">
      <dgm:prSet presAssocID="{428B7C04-507B-4ADA-B26A-04DF264B065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6200A6F-CFBE-4E3F-B5DF-B11887B8FA01}" type="pres">
      <dgm:prSet presAssocID="{428B7C04-507B-4ADA-B26A-04DF264B0653}" presName="parSh" presStyleCnt="0"/>
      <dgm:spPr/>
    </dgm:pt>
    <dgm:pt modelId="{340D2E32-D914-4C32-9524-5F2889568EE7}" type="pres">
      <dgm:prSet presAssocID="{428B7C04-507B-4ADA-B26A-04DF264B0653}" presName="lineNode" presStyleLbl="alignAccFollowNode1" presStyleIdx="6" presStyleCnt="9"/>
      <dgm:spPr/>
    </dgm:pt>
    <dgm:pt modelId="{C837C1E8-822B-4908-8387-96D94A34B1E3}" type="pres">
      <dgm:prSet presAssocID="{428B7C04-507B-4ADA-B26A-04DF264B0653}" presName="lineArrowNode" presStyleLbl="alignAccFollowNode1" presStyleIdx="7" presStyleCnt="9"/>
      <dgm:spPr/>
    </dgm:pt>
    <dgm:pt modelId="{BDE2B35D-3ED5-4675-9113-22B61AD0BAC4}" type="pres">
      <dgm:prSet presAssocID="{243DDB52-7A9E-481B-A613-65FEA9717F08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7F36FC3E-BEBB-47DC-BDB1-E4DBBC78B095}" type="pres">
      <dgm:prSet presAssocID="{243DDB52-7A9E-481B-A613-65FEA9717F08}" presName="spacerBetweenCircleAndCallout" presStyleCnt="0">
        <dgm:presLayoutVars/>
      </dgm:prSet>
      <dgm:spPr/>
    </dgm:pt>
    <dgm:pt modelId="{FFA46ACA-4886-42E3-99BD-6FF22F0D2984}" type="pres">
      <dgm:prSet presAssocID="{428B7C04-507B-4ADA-B26A-04DF264B0653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34F11E09-E978-4149-B640-1DD782268CD5}" srcId="{30E40C58-9C85-4C79-B636-4B244F381D36}" destId="{ED6C19A2-2216-415A-8573-E55B75ECFBC1}" srcOrd="0" destOrd="0" parTransId="{F494BF4B-AF59-4FF9-A6FA-CDAEB099ABD1}" sibTransId="{78EDE1A1-D45D-41AF-AAA5-9457B585844D}"/>
    <dgm:cxn modelId="{D4410650-3276-4E80-836A-5859962038EF}" type="presOf" srcId="{88E996F4-695F-4333-AEE4-48672759CA75}" destId="{252FE21D-4870-4B5C-9040-BD8D3C5E1B0D}" srcOrd="0" destOrd="0" presId="urn:microsoft.com/office/officeart/2016/7/layout/LinearArrowProcessNumbered"/>
    <dgm:cxn modelId="{973C7359-D891-483D-AF53-9F068DA4DD61}" type="presOf" srcId="{243DDB52-7A9E-481B-A613-65FEA9717F08}" destId="{BDE2B35D-3ED5-4675-9113-22B61AD0BAC4}" srcOrd="0" destOrd="0" presId="urn:microsoft.com/office/officeart/2016/7/layout/LinearArrowProcessNumbered"/>
    <dgm:cxn modelId="{60B38A97-F3EA-4141-B4D2-1F11CC3BDEED}" srcId="{30E40C58-9C85-4C79-B636-4B244F381D36}" destId="{A5849430-6381-49F7-9AD2-C7CD6A72F9B1}" srcOrd="1" destOrd="0" parTransId="{9D62A143-A5B6-4F1B-809C-F0E254095A1A}" sibTransId="{88E996F4-695F-4333-AEE4-48672759CA75}"/>
    <dgm:cxn modelId="{277C3B9D-1185-4444-ACB6-DEB756CC1EAA}" type="presOf" srcId="{428B7C04-507B-4ADA-B26A-04DF264B0653}" destId="{FFA46ACA-4886-42E3-99BD-6FF22F0D2984}" srcOrd="0" destOrd="0" presId="urn:microsoft.com/office/officeart/2016/7/layout/LinearArrowProcessNumbered"/>
    <dgm:cxn modelId="{001818A2-AF6F-4D1B-8587-65625279EC3C}" type="presOf" srcId="{78EDE1A1-D45D-41AF-AAA5-9457B585844D}" destId="{D038D31C-8DDD-4271-B979-806C4F9F8653}" srcOrd="0" destOrd="0" presId="urn:microsoft.com/office/officeart/2016/7/layout/LinearArrowProcessNumbered"/>
    <dgm:cxn modelId="{ABE0F9B0-76FA-49E6-90FF-30CD4BBC1760}" type="presOf" srcId="{30E40C58-9C85-4C79-B636-4B244F381D36}" destId="{03158855-34A9-433A-9B68-34DF1D68D899}" srcOrd="0" destOrd="0" presId="urn:microsoft.com/office/officeart/2016/7/layout/LinearArrowProcessNumbered"/>
    <dgm:cxn modelId="{8411C3C1-CC52-4A6B-9750-19CDEA582537}" type="presOf" srcId="{ED6C19A2-2216-415A-8573-E55B75ECFBC1}" destId="{945D78A4-ABD3-437F-9622-CBF20DEF23F2}" srcOrd="0" destOrd="0" presId="urn:microsoft.com/office/officeart/2016/7/layout/LinearArrowProcessNumbered"/>
    <dgm:cxn modelId="{BA4543C6-974B-44E8-BB73-F8A5E886946E}" srcId="{30E40C58-9C85-4C79-B636-4B244F381D36}" destId="{428B7C04-507B-4ADA-B26A-04DF264B0653}" srcOrd="2" destOrd="0" parTransId="{A2D64EDD-442B-4998-82F4-F8E7DE0C6955}" sibTransId="{243DDB52-7A9E-481B-A613-65FEA9717F08}"/>
    <dgm:cxn modelId="{BD5FD5C6-CD67-4C39-9305-09E0D1E77681}" type="presOf" srcId="{A5849430-6381-49F7-9AD2-C7CD6A72F9B1}" destId="{40F3C35D-9F21-41E8-9E40-685C99EC95E1}" srcOrd="0" destOrd="0" presId="urn:microsoft.com/office/officeart/2016/7/layout/LinearArrowProcessNumbered"/>
    <dgm:cxn modelId="{39E078C5-6F28-4771-944A-770F0264F9AA}" type="presParOf" srcId="{03158855-34A9-433A-9B68-34DF1D68D899}" destId="{671BF45C-B602-4612-8699-32485187ADB5}" srcOrd="0" destOrd="0" presId="urn:microsoft.com/office/officeart/2016/7/layout/LinearArrowProcessNumbered"/>
    <dgm:cxn modelId="{6F603852-7D27-4920-8D2A-1A17580BF6C3}" type="presParOf" srcId="{671BF45C-B602-4612-8699-32485187ADB5}" destId="{F2A43070-EE41-490B-ADBB-3EF741AE94CA}" srcOrd="0" destOrd="0" presId="urn:microsoft.com/office/officeart/2016/7/layout/LinearArrowProcessNumbered"/>
    <dgm:cxn modelId="{8B041009-B898-43BF-A12A-F5214E0047A0}" type="presParOf" srcId="{671BF45C-B602-4612-8699-32485187ADB5}" destId="{B023A35E-83C2-4064-8B9C-C33A0D390A77}" srcOrd="1" destOrd="0" presId="urn:microsoft.com/office/officeart/2016/7/layout/LinearArrowProcessNumbered"/>
    <dgm:cxn modelId="{1F5D261E-B0AB-4071-AD4A-882D25969C32}" type="presParOf" srcId="{B023A35E-83C2-4064-8B9C-C33A0D390A77}" destId="{3A07FEDF-E277-4B6B-BBB4-8CBCF41ADB6F}" srcOrd="0" destOrd="0" presId="urn:microsoft.com/office/officeart/2016/7/layout/LinearArrowProcessNumbered"/>
    <dgm:cxn modelId="{AC98447F-57E5-4B3C-B96B-CC3B733D04EA}" type="presParOf" srcId="{B023A35E-83C2-4064-8B9C-C33A0D390A77}" destId="{62B1E1BC-8FA9-412B-B420-CBD092AFA18D}" srcOrd="1" destOrd="0" presId="urn:microsoft.com/office/officeart/2016/7/layout/LinearArrowProcessNumbered"/>
    <dgm:cxn modelId="{F195A0DB-389B-4F6F-8384-2D56542CDCA1}" type="presParOf" srcId="{B023A35E-83C2-4064-8B9C-C33A0D390A77}" destId="{D038D31C-8DDD-4271-B979-806C4F9F8653}" srcOrd="2" destOrd="0" presId="urn:microsoft.com/office/officeart/2016/7/layout/LinearArrowProcessNumbered"/>
    <dgm:cxn modelId="{E6F95314-2113-4CFD-BDB2-9FEACAD36727}" type="presParOf" srcId="{B023A35E-83C2-4064-8B9C-C33A0D390A77}" destId="{F4A8DB11-E304-4EFA-9B1B-41D899048A91}" srcOrd="3" destOrd="0" presId="urn:microsoft.com/office/officeart/2016/7/layout/LinearArrowProcessNumbered"/>
    <dgm:cxn modelId="{C7783769-AB45-4BFB-BC6F-22925CA72074}" type="presParOf" srcId="{671BF45C-B602-4612-8699-32485187ADB5}" destId="{945D78A4-ABD3-437F-9622-CBF20DEF23F2}" srcOrd="2" destOrd="0" presId="urn:microsoft.com/office/officeart/2016/7/layout/LinearArrowProcessNumbered"/>
    <dgm:cxn modelId="{92913E2F-4073-4E1D-AA97-073599656254}" type="presParOf" srcId="{03158855-34A9-433A-9B68-34DF1D68D899}" destId="{3B960A95-2816-4483-9087-4BD2BA438378}" srcOrd="1" destOrd="0" presId="urn:microsoft.com/office/officeart/2016/7/layout/LinearArrowProcessNumbered"/>
    <dgm:cxn modelId="{62C86DA6-CBC2-477E-AD6F-EDE64D5CD306}" type="presParOf" srcId="{03158855-34A9-433A-9B68-34DF1D68D899}" destId="{A455AAE7-7738-45A5-A839-5370ED6B8183}" srcOrd="2" destOrd="0" presId="urn:microsoft.com/office/officeart/2016/7/layout/LinearArrowProcessNumbered"/>
    <dgm:cxn modelId="{1159DE0E-F050-4D9B-8D42-6EE56D3E7967}" type="presParOf" srcId="{A455AAE7-7738-45A5-A839-5370ED6B8183}" destId="{F9BBC924-F215-4CE4-B97E-44F268E482BE}" srcOrd="0" destOrd="0" presId="urn:microsoft.com/office/officeart/2016/7/layout/LinearArrowProcessNumbered"/>
    <dgm:cxn modelId="{52258072-3A59-44AB-97E6-254221680622}" type="presParOf" srcId="{A455AAE7-7738-45A5-A839-5370ED6B8183}" destId="{20E25B87-AF34-40E4-8A70-A9F481674270}" srcOrd="1" destOrd="0" presId="urn:microsoft.com/office/officeart/2016/7/layout/LinearArrowProcessNumbered"/>
    <dgm:cxn modelId="{10F43793-9E64-4879-ACAB-FE66A064288D}" type="presParOf" srcId="{20E25B87-AF34-40E4-8A70-A9F481674270}" destId="{EB7A3AB2-7EFF-42BE-8ABD-58AF5AADD820}" srcOrd="0" destOrd="0" presId="urn:microsoft.com/office/officeart/2016/7/layout/LinearArrowProcessNumbered"/>
    <dgm:cxn modelId="{F1CD18F5-EE53-4CD4-8D65-9D3AF1A6F037}" type="presParOf" srcId="{20E25B87-AF34-40E4-8A70-A9F481674270}" destId="{9BE4DB39-298C-432B-B106-4B3F9678755F}" srcOrd="1" destOrd="0" presId="urn:microsoft.com/office/officeart/2016/7/layout/LinearArrowProcessNumbered"/>
    <dgm:cxn modelId="{05ACB9DC-0604-4326-88C0-F46929486C60}" type="presParOf" srcId="{20E25B87-AF34-40E4-8A70-A9F481674270}" destId="{252FE21D-4870-4B5C-9040-BD8D3C5E1B0D}" srcOrd="2" destOrd="0" presId="urn:microsoft.com/office/officeart/2016/7/layout/LinearArrowProcessNumbered"/>
    <dgm:cxn modelId="{6BA61000-9529-4CEF-B4BE-E75B4C6F7CCF}" type="presParOf" srcId="{20E25B87-AF34-40E4-8A70-A9F481674270}" destId="{573038BD-F244-4FA2-AA34-9E2A4DA64A6E}" srcOrd="3" destOrd="0" presId="urn:microsoft.com/office/officeart/2016/7/layout/LinearArrowProcessNumbered"/>
    <dgm:cxn modelId="{474BEC54-0602-4ABC-A4EF-4D5E3A911457}" type="presParOf" srcId="{A455AAE7-7738-45A5-A839-5370ED6B8183}" destId="{40F3C35D-9F21-41E8-9E40-685C99EC95E1}" srcOrd="2" destOrd="0" presId="urn:microsoft.com/office/officeart/2016/7/layout/LinearArrowProcessNumbered"/>
    <dgm:cxn modelId="{6CF04DDE-2AFB-4BDD-A589-B523BC36B05A}" type="presParOf" srcId="{03158855-34A9-433A-9B68-34DF1D68D899}" destId="{0281B6D6-D5C8-47D3-84C0-6649D2EBE431}" srcOrd="3" destOrd="0" presId="urn:microsoft.com/office/officeart/2016/7/layout/LinearArrowProcessNumbered"/>
    <dgm:cxn modelId="{F878AAE8-154D-4AA4-872E-8C87294279DB}" type="presParOf" srcId="{03158855-34A9-433A-9B68-34DF1D68D899}" destId="{049F309B-9936-400C-8ED7-9E851781B901}" srcOrd="4" destOrd="0" presId="urn:microsoft.com/office/officeart/2016/7/layout/LinearArrowProcessNumbered"/>
    <dgm:cxn modelId="{7C46BA76-E2D3-4185-9EBE-2BFD2ED2E09D}" type="presParOf" srcId="{049F309B-9936-400C-8ED7-9E851781B901}" destId="{95986636-7249-4FDC-877D-0E560D7F59C6}" srcOrd="0" destOrd="0" presId="urn:microsoft.com/office/officeart/2016/7/layout/LinearArrowProcessNumbered"/>
    <dgm:cxn modelId="{E3518A85-1853-4849-B2C9-ED4176417877}" type="presParOf" srcId="{049F309B-9936-400C-8ED7-9E851781B901}" destId="{D6200A6F-CFBE-4E3F-B5DF-B11887B8FA01}" srcOrd="1" destOrd="0" presId="urn:microsoft.com/office/officeart/2016/7/layout/LinearArrowProcessNumbered"/>
    <dgm:cxn modelId="{E98F6FBA-6836-4FB3-9D04-46FFC5B00EE4}" type="presParOf" srcId="{D6200A6F-CFBE-4E3F-B5DF-B11887B8FA01}" destId="{340D2E32-D914-4C32-9524-5F2889568EE7}" srcOrd="0" destOrd="0" presId="urn:microsoft.com/office/officeart/2016/7/layout/LinearArrowProcessNumbered"/>
    <dgm:cxn modelId="{487931B6-3260-49BC-83B3-0AD1DFBC15FD}" type="presParOf" srcId="{D6200A6F-CFBE-4E3F-B5DF-B11887B8FA01}" destId="{C837C1E8-822B-4908-8387-96D94A34B1E3}" srcOrd="1" destOrd="0" presId="urn:microsoft.com/office/officeart/2016/7/layout/LinearArrowProcessNumbered"/>
    <dgm:cxn modelId="{8E94329D-F50D-4022-8038-8BD5FADAA0D7}" type="presParOf" srcId="{D6200A6F-CFBE-4E3F-B5DF-B11887B8FA01}" destId="{BDE2B35D-3ED5-4675-9113-22B61AD0BAC4}" srcOrd="2" destOrd="0" presId="urn:microsoft.com/office/officeart/2016/7/layout/LinearArrowProcessNumbered"/>
    <dgm:cxn modelId="{3FDC4DE3-50B2-4DAF-8DEF-BD14EE064D25}" type="presParOf" srcId="{D6200A6F-CFBE-4E3F-B5DF-B11887B8FA01}" destId="{7F36FC3E-BEBB-47DC-BDB1-E4DBBC78B095}" srcOrd="3" destOrd="0" presId="urn:microsoft.com/office/officeart/2016/7/layout/LinearArrowProcessNumbered"/>
    <dgm:cxn modelId="{E78D7900-27B2-4EB7-BAD2-368A62AC571B}" type="presParOf" srcId="{049F309B-9936-400C-8ED7-9E851781B901}" destId="{FFA46ACA-4886-42E3-99BD-6FF22F0D2984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40C58-9C85-4C79-B636-4B244F381D36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6C19A2-2216-415A-8573-E55B75ECFBC1}">
      <dgm:prSet custT="1"/>
      <dgm:spPr/>
      <dgm:t>
        <a:bodyPr/>
        <a:lstStyle/>
        <a:p>
          <a:r>
            <a:rPr lang="en-US" sz="2200">
              <a:solidFill>
                <a:schemeClr val="tx2"/>
              </a:solidFill>
            </a:rPr>
            <a:t>Develop partnerships with clinics</a:t>
          </a:r>
        </a:p>
      </dgm:t>
    </dgm:pt>
    <dgm:pt modelId="{F494BF4B-AF59-4FF9-A6FA-CDAEB099ABD1}" type="parTrans" cxnId="{34F11E09-E978-4149-B640-1DD782268CD5}">
      <dgm:prSet/>
      <dgm:spPr/>
      <dgm:t>
        <a:bodyPr/>
        <a:lstStyle/>
        <a:p>
          <a:endParaRPr lang="en-US"/>
        </a:p>
      </dgm:t>
    </dgm:pt>
    <dgm:pt modelId="{78EDE1A1-D45D-41AF-AAA5-9457B585844D}" type="sibTrans" cxnId="{34F11E09-E978-4149-B640-1DD782268CD5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A5849430-6381-49F7-9AD2-C7CD6A72F9B1}">
      <dgm:prSet custT="1"/>
      <dgm:spPr/>
      <dgm:t>
        <a:bodyPr/>
        <a:lstStyle/>
        <a:p>
          <a:r>
            <a:rPr lang="en-US" sz="2200">
              <a:solidFill>
                <a:schemeClr val="tx2"/>
              </a:solidFill>
            </a:rPr>
            <a:t>Create clinic HIV/HCV co-infected lists</a:t>
          </a:r>
        </a:p>
      </dgm:t>
    </dgm:pt>
    <dgm:pt modelId="{9D62A143-A5B6-4F1B-809C-F0E254095A1A}" type="parTrans" cxnId="{60B38A97-F3EA-4141-B4D2-1F11CC3BDEED}">
      <dgm:prSet/>
      <dgm:spPr/>
      <dgm:t>
        <a:bodyPr/>
        <a:lstStyle/>
        <a:p>
          <a:endParaRPr lang="en-US"/>
        </a:p>
      </dgm:t>
    </dgm:pt>
    <dgm:pt modelId="{88E996F4-695F-4333-AEE4-48672759CA75}" type="sibTrans" cxnId="{60B38A97-F3EA-4141-B4D2-1F11CC3BDEE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28B7C04-507B-4ADA-B26A-04DF264B0653}">
      <dgm:prSet/>
      <dgm:spPr/>
      <dgm:t>
        <a:bodyPr/>
        <a:lstStyle/>
        <a:p>
          <a:r>
            <a:rPr lang="en-US">
              <a:solidFill>
                <a:schemeClr val="tx2"/>
              </a:solidFill>
            </a:rPr>
            <a:t>Conduct case conferencing, outreach and linkage activities</a:t>
          </a:r>
        </a:p>
      </dgm:t>
    </dgm:pt>
    <dgm:pt modelId="{A2D64EDD-442B-4998-82F4-F8E7DE0C6955}" type="parTrans" cxnId="{BA4543C6-974B-44E8-BB73-F8A5E886946E}">
      <dgm:prSet/>
      <dgm:spPr/>
      <dgm:t>
        <a:bodyPr/>
        <a:lstStyle/>
        <a:p>
          <a:endParaRPr lang="en-US"/>
        </a:p>
      </dgm:t>
    </dgm:pt>
    <dgm:pt modelId="{243DDB52-7A9E-481B-A613-65FEA9717F08}" type="sibTrans" cxnId="{BA4543C6-974B-44E8-BB73-F8A5E886946E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BAAF7F67-7A2B-4E85-9D08-7724384FF3E5}" type="pres">
      <dgm:prSet presAssocID="{30E40C58-9C85-4C79-B636-4B244F381D36}" presName="linearFlow" presStyleCnt="0">
        <dgm:presLayoutVars>
          <dgm:dir/>
          <dgm:animLvl val="lvl"/>
          <dgm:resizeHandles val="exact"/>
        </dgm:presLayoutVars>
      </dgm:prSet>
      <dgm:spPr/>
    </dgm:pt>
    <dgm:pt modelId="{0CAD1BAE-E496-4975-AC80-E2E947AA1A04}" type="pres">
      <dgm:prSet presAssocID="{ED6C19A2-2216-415A-8573-E55B75ECFBC1}" presName="compositeNode" presStyleCnt="0"/>
      <dgm:spPr/>
    </dgm:pt>
    <dgm:pt modelId="{F3723DB5-11F3-473C-AC30-8759F5334818}" type="pres">
      <dgm:prSet presAssocID="{ED6C19A2-2216-415A-8573-E55B75ECFBC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C0B9F71-B4A0-426F-A406-BB2A21653BB5}" type="pres">
      <dgm:prSet presAssocID="{ED6C19A2-2216-415A-8573-E55B75ECFBC1}" presName="parSh" presStyleCnt="0"/>
      <dgm:spPr/>
    </dgm:pt>
    <dgm:pt modelId="{BC89191C-BDE4-48EA-986C-ACF8369B8017}" type="pres">
      <dgm:prSet presAssocID="{ED6C19A2-2216-415A-8573-E55B75ECFBC1}" presName="lineNode" presStyleLbl="alignAccFollowNode1" presStyleIdx="0" presStyleCnt="9"/>
      <dgm:spPr/>
    </dgm:pt>
    <dgm:pt modelId="{F354BB72-E4BA-4D9D-A617-D0BCBBF65E32}" type="pres">
      <dgm:prSet presAssocID="{ED6C19A2-2216-415A-8573-E55B75ECFBC1}" presName="lineArrowNode" presStyleLbl="alignAccFollowNode1" presStyleIdx="1" presStyleCnt="9"/>
      <dgm:spPr/>
    </dgm:pt>
    <dgm:pt modelId="{02F46207-DAD3-40AA-B071-DF702C49E833}" type="pres">
      <dgm:prSet presAssocID="{78EDE1A1-D45D-41AF-AAA5-9457B585844D}" presName="sibTransNodeCircle" presStyleLbl="alignNode1" presStyleIdx="0" presStyleCnt="3">
        <dgm:presLayoutVars>
          <dgm:chMax val="0"/>
          <dgm:bulletEnabled/>
        </dgm:presLayoutVars>
      </dgm:prSet>
      <dgm:spPr/>
    </dgm:pt>
    <dgm:pt modelId="{F1C0B60D-DDF1-4CDC-BA35-07D0ACFBA634}" type="pres">
      <dgm:prSet presAssocID="{78EDE1A1-D45D-41AF-AAA5-9457B585844D}" presName="spacerBetweenCircleAndCallout" presStyleCnt="0">
        <dgm:presLayoutVars/>
      </dgm:prSet>
      <dgm:spPr/>
    </dgm:pt>
    <dgm:pt modelId="{4C29F7C6-8D24-4568-8945-55677948F0BE}" type="pres">
      <dgm:prSet presAssocID="{ED6C19A2-2216-415A-8573-E55B75ECFBC1}" presName="nodeText" presStyleLbl="alignAccFollowNode1" presStyleIdx="2" presStyleCnt="9">
        <dgm:presLayoutVars>
          <dgm:bulletEnabled val="1"/>
        </dgm:presLayoutVars>
      </dgm:prSet>
      <dgm:spPr/>
    </dgm:pt>
    <dgm:pt modelId="{0F967C38-DD90-4714-9A07-0DE27849C219}" type="pres">
      <dgm:prSet presAssocID="{78EDE1A1-D45D-41AF-AAA5-9457B585844D}" presName="sibTransComposite" presStyleCnt="0"/>
      <dgm:spPr/>
    </dgm:pt>
    <dgm:pt modelId="{1916D44A-DE04-4FD3-99B3-86A967F5A2D3}" type="pres">
      <dgm:prSet presAssocID="{A5849430-6381-49F7-9AD2-C7CD6A72F9B1}" presName="compositeNode" presStyleCnt="0"/>
      <dgm:spPr/>
    </dgm:pt>
    <dgm:pt modelId="{DBB6600F-4E5F-4CC2-B121-A5DF3FCDDF15}" type="pres">
      <dgm:prSet presAssocID="{A5849430-6381-49F7-9AD2-C7CD6A72F9B1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AC97F8A-61C5-487A-97BB-FC00A8968B2A}" type="pres">
      <dgm:prSet presAssocID="{A5849430-6381-49F7-9AD2-C7CD6A72F9B1}" presName="parSh" presStyleCnt="0"/>
      <dgm:spPr/>
    </dgm:pt>
    <dgm:pt modelId="{1DBC32DF-CD0A-4CD6-BA1B-7DBD51202264}" type="pres">
      <dgm:prSet presAssocID="{A5849430-6381-49F7-9AD2-C7CD6A72F9B1}" presName="lineNode" presStyleLbl="alignAccFollowNode1" presStyleIdx="3" presStyleCnt="9"/>
      <dgm:spPr/>
    </dgm:pt>
    <dgm:pt modelId="{A119AEA2-D800-443F-A259-0E7AEDC4402D}" type="pres">
      <dgm:prSet presAssocID="{A5849430-6381-49F7-9AD2-C7CD6A72F9B1}" presName="lineArrowNode" presStyleLbl="alignAccFollowNode1" presStyleIdx="4" presStyleCnt="9"/>
      <dgm:spPr/>
    </dgm:pt>
    <dgm:pt modelId="{1E49B45F-31FF-42ED-8EA8-FCC6FCDDDC69}" type="pres">
      <dgm:prSet presAssocID="{88E996F4-695F-4333-AEE4-48672759CA75}" presName="sibTransNodeCircle" presStyleLbl="alignNode1" presStyleIdx="1" presStyleCnt="3">
        <dgm:presLayoutVars>
          <dgm:chMax val="0"/>
          <dgm:bulletEnabled/>
        </dgm:presLayoutVars>
      </dgm:prSet>
      <dgm:spPr/>
    </dgm:pt>
    <dgm:pt modelId="{6BD6A4BD-C0D3-44E2-A188-3CBCE650F2F1}" type="pres">
      <dgm:prSet presAssocID="{88E996F4-695F-4333-AEE4-48672759CA75}" presName="spacerBetweenCircleAndCallout" presStyleCnt="0">
        <dgm:presLayoutVars/>
      </dgm:prSet>
      <dgm:spPr/>
    </dgm:pt>
    <dgm:pt modelId="{92150940-CB20-4847-AEE3-B69E5F23D404}" type="pres">
      <dgm:prSet presAssocID="{A5849430-6381-49F7-9AD2-C7CD6A72F9B1}" presName="nodeText" presStyleLbl="alignAccFollowNode1" presStyleIdx="5" presStyleCnt="9">
        <dgm:presLayoutVars>
          <dgm:bulletEnabled val="1"/>
        </dgm:presLayoutVars>
      </dgm:prSet>
      <dgm:spPr/>
    </dgm:pt>
    <dgm:pt modelId="{67C203F1-C20B-47ED-8DD2-6E70E13F4F39}" type="pres">
      <dgm:prSet presAssocID="{88E996F4-695F-4333-AEE4-48672759CA75}" presName="sibTransComposite" presStyleCnt="0"/>
      <dgm:spPr/>
    </dgm:pt>
    <dgm:pt modelId="{742ED33B-6F81-4889-A516-025D6CB6B89A}" type="pres">
      <dgm:prSet presAssocID="{428B7C04-507B-4ADA-B26A-04DF264B0653}" presName="compositeNode" presStyleCnt="0"/>
      <dgm:spPr/>
    </dgm:pt>
    <dgm:pt modelId="{C893783C-6F7E-4847-8638-DE45F5F90192}" type="pres">
      <dgm:prSet presAssocID="{428B7C04-507B-4ADA-B26A-04DF264B065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1356BCA-EA47-4838-B1B2-363790124102}" type="pres">
      <dgm:prSet presAssocID="{428B7C04-507B-4ADA-B26A-04DF264B0653}" presName="parSh" presStyleCnt="0"/>
      <dgm:spPr/>
    </dgm:pt>
    <dgm:pt modelId="{19D9BA3F-FB01-413E-8ABB-22333A0206ED}" type="pres">
      <dgm:prSet presAssocID="{428B7C04-507B-4ADA-B26A-04DF264B0653}" presName="lineNode" presStyleLbl="alignAccFollowNode1" presStyleIdx="6" presStyleCnt="9"/>
      <dgm:spPr/>
    </dgm:pt>
    <dgm:pt modelId="{AC406892-5479-4A33-8D71-C2D55DCDEC12}" type="pres">
      <dgm:prSet presAssocID="{428B7C04-507B-4ADA-B26A-04DF264B0653}" presName="lineArrowNode" presStyleLbl="alignAccFollowNode1" presStyleIdx="7" presStyleCnt="9"/>
      <dgm:spPr/>
    </dgm:pt>
    <dgm:pt modelId="{1D799A0E-1263-4004-914A-5C9101AAF582}" type="pres">
      <dgm:prSet presAssocID="{243DDB52-7A9E-481B-A613-65FEA9717F08}" presName="sibTransNodeCircle" presStyleLbl="alignNode1" presStyleIdx="2" presStyleCnt="3">
        <dgm:presLayoutVars>
          <dgm:chMax val="0"/>
          <dgm:bulletEnabled/>
        </dgm:presLayoutVars>
      </dgm:prSet>
      <dgm:spPr/>
    </dgm:pt>
    <dgm:pt modelId="{B51465F5-0B59-4364-AF95-5F09000F1AAF}" type="pres">
      <dgm:prSet presAssocID="{243DDB52-7A9E-481B-A613-65FEA9717F08}" presName="spacerBetweenCircleAndCallout" presStyleCnt="0">
        <dgm:presLayoutVars/>
      </dgm:prSet>
      <dgm:spPr/>
    </dgm:pt>
    <dgm:pt modelId="{30847B0B-0CDA-44B1-A35A-71A746F7DC8F}" type="pres">
      <dgm:prSet presAssocID="{428B7C04-507B-4ADA-B26A-04DF264B0653}" presName="nodeText" presStyleLbl="alignAccFollowNode1" presStyleIdx="8" presStyleCnt="9">
        <dgm:presLayoutVars>
          <dgm:bulletEnabled val="1"/>
        </dgm:presLayoutVars>
      </dgm:prSet>
      <dgm:spPr/>
    </dgm:pt>
  </dgm:ptLst>
  <dgm:cxnLst>
    <dgm:cxn modelId="{34F11E09-E978-4149-B640-1DD782268CD5}" srcId="{30E40C58-9C85-4C79-B636-4B244F381D36}" destId="{ED6C19A2-2216-415A-8573-E55B75ECFBC1}" srcOrd="0" destOrd="0" parTransId="{F494BF4B-AF59-4FF9-A6FA-CDAEB099ABD1}" sibTransId="{78EDE1A1-D45D-41AF-AAA5-9457B585844D}"/>
    <dgm:cxn modelId="{2544E021-42B6-4C77-8AF8-DDD62AAF3A44}" type="presOf" srcId="{78EDE1A1-D45D-41AF-AAA5-9457B585844D}" destId="{02F46207-DAD3-40AA-B071-DF702C49E833}" srcOrd="0" destOrd="0" presId="urn:microsoft.com/office/officeart/2016/7/layout/LinearArrowProcessNumbered"/>
    <dgm:cxn modelId="{26D68C34-4509-48A3-9045-B77DF03F91DD}" type="presOf" srcId="{243DDB52-7A9E-481B-A613-65FEA9717F08}" destId="{1D799A0E-1263-4004-914A-5C9101AAF582}" srcOrd="0" destOrd="0" presId="urn:microsoft.com/office/officeart/2016/7/layout/LinearArrowProcessNumbered"/>
    <dgm:cxn modelId="{222F5454-C0E6-4766-9098-EB458FAFD4D5}" type="presOf" srcId="{A5849430-6381-49F7-9AD2-C7CD6A72F9B1}" destId="{92150940-CB20-4847-AEE3-B69E5F23D404}" srcOrd="0" destOrd="0" presId="urn:microsoft.com/office/officeart/2016/7/layout/LinearArrowProcessNumbered"/>
    <dgm:cxn modelId="{60B38A97-F3EA-4141-B4D2-1F11CC3BDEED}" srcId="{30E40C58-9C85-4C79-B636-4B244F381D36}" destId="{A5849430-6381-49F7-9AD2-C7CD6A72F9B1}" srcOrd="1" destOrd="0" parTransId="{9D62A143-A5B6-4F1B-809C-F0E254095A1A}" sibTransId="{88E996F4-695F-4333-AEE4-48672759CA75}"/>
    <dgm:cxn modelId="{9E8DCD9B-406A-4960-AB28-71458F15E8FD}" type="presOf" srcId="{ED6C19A2-2216-415A-8573-E55B75ECFBC1}" destId="{4C29F7C6-8D24-4568-8945-55677948F0BE}" srcOrd="0" destOrd="0" presId="urn:microsoft.com/office/officeart/2016/7/layout/LinearArrowProcessNumbered"/>
    <dgm:cxn modelId="{78C52AA2-8032-49F0-B948-441F0A0E94A1}" type="presOf" srcId="{428B7C04-507B-4ADA-B26A-04DF264B0653}" destId="{30847B0B-0CDA-44B1-A35A-71A746F7DC8F}" srcOrd="0" destOrd="0" presId="urn:microsoft.com/office/officeart/2016/7/layout/LinearArrowProcessNumbered"/>
    <dgm:cxn modelId="{BA4543C6-974B-44E8-BB73-F8A5E886946E}" srcId="{30E40C58-9C85-4C79-B636-4B244F381D36}" destId="{428B7C04-507B-4ADA-B26A-04DF264B0653}" srcOrd="2" destOrd="0" parTransId="{A2D64EDD-442B-4998-82F4-F8E7DE0C6955}" sibTransId="{243DDB52-7A9E-481B-A613-65FEA9717F08}"/>
    <dgm:cxn modelId="{7FD3DACE-F0E1-4331-BFE3-AFDB3287C825}" type="presOf" srcId="{30E40C58-9C85-4C79-B636-4B244F381D36}" destId="{BAAF7F67-7A2B-4E85-9D08-7724384FF3E5}" srcOrd="0" destOrd="0" presId="urn:microsoft.com/office/officeart/2016/7/layout/LinearArrowProcessNumbered"/>
    <dgm:cxn modelId="{2C968AFD-A747-4348-A094-46C8B1C42175}" type="presOf" srcId="{88E996F4-695F-4333-AEE4-48672759CA75}" destId="{1E49B45F-31FF-42ED-8EA8-FCC6FCDDDC69}" srcOrd="0" destOrd="0" presId="urn:microsoft.com/office/officeart/2016/7/layout/LinearArrowProcessNumbered"/>
    <dgm:cxn modelId="{40971245-E6E5-49E5-82FF-3AE4B96B15E9}" type="presParOf" srcId="{BAAF7F67-7A2B-4E85-9D08-7724384FF3E5}" destId="{0CAD1BAE-E496-4975-AC80-E2E947AA1A04}" srcOrd="0" destOrd="0" presId="urn:microsoft.com/office/officeart/2016/7/layout/LinearArrowProcessNumbered"/>
    <dgm:cxn modelId="{9BAE916D-8D4E-4DE0-8538-BC6DE86E5FCE}" type="presParOf" srcId="{0CAD1BAE-E496-4975-AC80-E2E947AA1A04}" destId="{F3723DB5-11F3-473C-AC30-8759F5334818}" srcOrd="0" destOrd="0" presId="urn:microsoft.com/office/officeart/2016/7/layout/LinearArrowProcessNumbered"/>
    <dgm:cxn modelId="{2B24B4B1-E6AB-43B9-9AF9-653742BE36CE}" type="presParOf" srcId="{0CAD1BAE-E496-4975-AC80-E2E947AA1A04}" destId="{9C0B9F71-B4A0-426F-A406-BB2A21653BB5}" srcOrd="1" destOrd="0" presId="urn:microsoft.com/office/officeart/2016/7/layout/LinearArrowProcessNumbered"/>
    <dgm:cxn modelId="{816F0DDA-8FCB-4C59-8B75-A8EC94B6670B}" type="presParOf" srcId="{9C0B9F71-B4A0-426F-A406-BB2A21653BB5}" destId="{BC89191C-BDE4-48EA-986C-ACF8369B8017}" srcOrd="0" destOrd="0" presId="urn:microsoft.com/office/officeart/2016/7/layout/LinearArrowProcessNumbered"/>
    <dgm:cxn modelId="{4CD5CB26-403C-47C0-94EA-2AB7C621297C}" type="presParOf" srcId="{9C0B9F71-B4A0-426F-A406-BB2A21653BB5}" destId="{F354BB72-E4BA-4D9D-A617-D0BCBBF65E32}" srcOrd="1" destOrd="0" presId="urn:microsoft.com/office/officeart/2016/7/layout/LinearArrowProcessNumbered"/>
    <dgm:cxn modelId="{2F3F5BDD-24E8-4C7B-A09D-F2018265353D}" type="presParOf" srcId="{9C0B9F71-B4A0-426F-A406-BB2A21653BB5}" destId="{02F46207-DAD3-40AA-B071-DF702C49E833}" srcOrd="2" destOrd="0" presId="urn:microsoft.com/office/officeart/2016/7/layout/LinearArrowProcessNumbered"/>
    <dgm:cxn modelId="{2081DE10-F779-401C-8B73-2E9E74F9FAF9}" type="presParOf" srcId="{9C0B9F71-B4A0-426F-A406-BB2A21653BB5}" destId="{F1C0B60D-DDF1-4CDC-BA35-07D0ACFBA634}" srcOrd="3" destOrd="0" presId="urn:microsoft.com/office/officeart/2016/7/layout/LinearArrowProcessNumbered"/>
    <dgm:cxn modelId="{A1A162A8-6D0C-4740-AF0D-E54BB095233B}" type="presParOf" srcId="{0CAD1BAE-E496-4975-AC80-E2E947AA1A04}" destId="{4C29F7C6-8D24-4568-8945-55677948F0BE}" srcOrd="2" destOrd="0" presId="urn:microsoft.com/office/officeart/2016/7/layout/LinearArrowProcessNumbered"/>
    <dgm:cxn modelId="{030F4A13-3202-440A-9E9C-4780C3E1C8C7}" type="presParOf" srcId="{BAAF7F67-7A2B-4E85-9D08-7724384FF3E5}" destId="{0F967C38-DD90-4714-9A07-0DE27849C219}" srcOrd="1" destOrd="0" presId="urn:microsoft.com/office/officeart/2016/7/layout/LinearArrowProcessNumbered"/>
    <dgm:cxn modelId="{187B8F3A-5735-4B88-B707-0E495CE27287}" type="presParOf" srcId="{BAAF7F67-7A2B-4E85-9D08-7724384FF3E5}" destId="{1916D44A-DE04-4FD3-99B3-86A967F5A2D3}" srcOrd="2" destOrd="0" presId="urn:microsoft.com/office/officeart/2016/7/layout/LinearArrowProcessNumbered"/>
    <dgm:cxn modelId="{DFC430E3-D5A9-4226-AE29-D5EF765C2FE3}" type="presParOf" srcId="{1916D44A-DE04-4FD3-99B3-86A967F5A2D3}" destId="{DBB6600F-4E5F-4CC2-B121-A5DF3FCDDF15}" srcOrd="0" destOrd="0" presId="urn:microsoft.com/office/officeart/2016/7/layout/LinearArrowProcessNumbered"/>
    <dgm:cxn modelId="{20C04C47-4883-49BD-B0EB-7EAAAC1C05ED}" type="presParOf" srcId="{1916D44A-DE04-4FD3-99B3-86A967F5A2D3}" destId="{BAC97F8A-61C5-487A-97BB-FC00A8968B2A}" srcOrd="1" destOrd="0" presId="urn:microsoft.com/office/officeart/2016/7/layout/LinearArrowProcessNumbered"/>
    <dgm:cxn modelId="{4568DB5F-AC7F-475B-893D-F07AA5E8FEFB}" type="presParOf" srcId="{BAC97F8A-61C5-487A-97BB-FC00A8968B2A}" destId="{1DBC32DF-CD0A-4CD6-BA1B-7DBD51202264}" srcOrd="0" destOrd="0" presId="urn:microsoft.com/office/officeart/2016/7/layout/LinearArrowProcessNumbered"/>
    <dgm:cxn modelId="{F9C1885B-D7A0-477B-A8A1-94149BFB66E8}" type="presParOf" srcId="{BAC97F8A-61C5-487A-97BB-FC00A8968B2A}" destId="{A119AEA2-D800-443F-A259-0E7AEDC4402D}" srcOrd="1" destOrd="0" presId="urn:microsoft.com/office/officeart/2016/7/layout/LinearArrowProcessNumbered"/>
    <dgm:cxn modelId="{6B3F525D-81A6-41D1-A3EF-AAB249D667FD}" type="presParOf" srcId="{BAC97F8A-61C5-487A-97BB-FC00A8968B2A}" destId="{1E49B45F-31FF-42ED-8EA8-FCC6FCDDDC69}" srcOrd="2" destOrd="0" presId="urn:microsoft.com/office/officeart/2016/7/layout/LinearArrowProcessNumbered"/>
    <dgm:cxn modelId="{E4F8C643-A133-4367-93F6-F96230E220A7}" type="presParOf" srcId="{BAC97F8A-61C5-487A-97BB-FC00A8968B2A}" destId="{6BD6A4BD-C0D3-44E2-A188-3CBCE650F2F1}" srcOrd="3" destOrd="0" presId="urn:microsoft.com/office/officeart/2016/7/layout/LinearArrowProcessNumbered"/>
    <dgm:cxn modelId="{8D36CE53-D960-443E-94C1-591AA7340F83}" type="presParOf" srcId="{1916D44A-DE04-4FD3-99B3-86A967F5A2D3}" destId="{92150940-CB20-4847-AEE3-B69E5F23D404}" srcOrd="2" destOrd="0" presId="urn:microsoft.com/office/officeart/2016/7/layout/LinearArrowProcessNumbered"/>
    <dgm:cxn modelId="{6C1A77B8-DE25-4418-A177-FA4DADACE6DE}" type="presParOf" srcId="{BAAF7F67-7A2B-4E85-9D08-7724384FF3E5}" destId="{67C203F1-C20B-47ED-8DD2-6E70E13F4F39}" srcOrd="3" destOrd="0" presId="urn:microsoft.com/office/officeart/2016/7/layout/LinearArrowProcessNumbered"/>
    <dgm:cxn modelId="{F2003412-DBD3-407A-8D7C-75EACC029E9B}" type="presParOf" srcId="{BAAF7F67-7A2B-4E85-9D08-7724384FF3E5}" destId="{742ED33B-6F81-4889-A516-025D6CB6B89A}" srcOrd="4" destOrd="0" presId="urn:microsoft.com/office/officeart/2016/7/layout/LinearArrowProcessNumbered"/>
    <dgm:cxn modelId="{7D04856C-866C-42E7-A691-A48A5D2FD4E0}" type="presParOf" srcId="{742ED33B-6F81-4889-A516-025D6CB6B89A}" destId="{C893783C-6F7E-4847-8638-DE45F5F90192}" srcOrd="0" destOrd="0" presId="urn:microsoft.com/office/officeart/2016/7/layout/LinearArrowProcessNumbered"/>
    <dgm:cxn modelId="{ABECDFA7-6010-4F24-B65D-0E7A8A251A87}" type="presParOf" srcId="{742ED33B-6F81-4889-A516-025D6CB6B89A}" destId="{61356BCA-EA47-4838-B1B2-363790124102}" srcOrd="1" destOrd="0" presId="urn:microsoft.com/office/officeart/2016/7/layout/LinearArrowProcessNumbered"/>
    <dgm:cxn modelId="{0B3D4F58-D816-4B81-AF56-A9F5B563E268}" type="presParOf" srcId="{61356BCA-EA47-4838-B1B2-363790124102}" destId="{19D9BA3F-FB01-413E-8ABB-22333A0206ED}" srcOrd="0" destOrd="0" presId="urn:microsoft.com/office/officeart/2016/7/layout/LinearArrowProcessNumbered"/>
    <dgm:cxn modelId="{82E1E43C-7785-4A73-8B50-0ED72E292F55}" type="presParOf" srcId="{61356BCA-EA47-4838-B1B2-363790124102}" destId="{AC406892-5479-4A33-8D71-C2D55DCDEC12}" srcOrd="1" destOrd="0" presId="urn:microsoft.com/office/officeart/2016/7/layout/LinearArrowProcessNumbered"/>
    <dgm:cxn modelId="{9E265846-F940-4A11-BC89-F3E2C3955623}" type="presParOf" srcId="{61356BCA-EA47-4838-B1B2-363790124102}" destId="{1D799A0E-1263-4004-914A-5C9101AAF582}" srcOrd="2" destOrd="0" presId="urn:microsoft.com/office/officeart/2016/7/layout/LinearArrowProcessNumbered"/>
    <dgm:cxn modelId="{735D4DD1-CDE5-4D83-B621-8FD3A7062B8C}" type="presParOf" srcId="{61356BCA-EA47-4838-B1B2-363790124102}" destId="{B51465F5-0B59-4364-AF95-5F09000F1AAF}" srcOrd="3" destOrd="0" presId="urn:microsoft.com/office/officeart/2016/7/layout/LinearArrowProcessNumbered"/>
    <dgm:cxn modelId="{C082BC90-E49C-4809-B809-EAF49D4D58E2}" type="presParOf" srcId="{742ED33B-6F81-4889-A516-025D6CB6B89A}" destId="{30847B0B-0CDA-44B1-A35A-71A746F7DC8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7FEDF-E277-4B6B-BBB4-8CBCF41ADB6F}">
      <dsp:nvSpPr>
        <dsp:cNvPr id="0" name=""/>
        <dsp:cNvSpPr/>
      </dsp:nvSpPr>
      <dsp:spPr>
        <a:xfrm>
          <a:off x="1754496" y="872279"/>
          <a:ext cx="139949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B1E1BC-8FA9-412B-B420-CBD092AFA18D}">
      <dsp:nvSpPr>
        <dsp:cNvPr id="0" name=""/>
        <dsp:cNvSpPr/>
      </dsp:nvSpPr>
      <dsp:spPr>
        <a:xfrm>
          <a:off x="3237958" y="754757"/>
          <a:ext cx="160941" cy="302067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D31C-8DDD-4271-B979-806C4F9F8653}">
      <dsp:nvSpPr>
        <dsp:cNvPr id="0" name=""/>
        <dsp:cNvSpPr/>
      </dsp:nvSpPr>
      <dsp:spPr>
        <a:xfrm>
          <a:off x="823833" y="116589"/>
          <a:ext cx="1511452" cy="1511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" tIns="58653" rIns="58653" bIns="58653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45180" y="337936"/>
        <a:ext cx="1068758" cy="1068758"/>
      </dsp:txXfrm>
    </dsp:sp>
    <dsp:sp modelId="{945D78A4-ABD3-437F-9622-CBF20DEF23F2}">
      <dsp:nvSpPr>
        <dsp:cNvPr id="0" name=""/>
        <dsp:cNvSpPr/>
      </dsp:nvSpPr>
      <dsp:spPr>
        <a:xfrm>
          <a:off x="5130" y="179474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</a:rPr>
            <a:t>Improve HCV surveillance data completeness and quality</a:t>
          </a:r>
        </a:p>
      </dsp:txBody>
      <dsp:txXfrm>
        <a:off x="5130" y="2187869"/>
        <a:ext cx="3148858" cy="1572480"/>
      </dsp:txXfrm>
    </dsp:sp>
    <dsp:sp modelId="{EB7A3AB2-7EFF-42BE-8ABD-58AF5AADD820}">
      <dsp:nvSpPr>
        <dsp:cNvPr id="0" name=""/>
        <dsp:cNvSpPr/>
      </dsp:nvSpPr>
      <dsp:spPr>
        <a:xfrm>
          <a:off x="3503862" y="872837"/>
          <a:ext cx="3148858" cy="7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E4DB39-298C-432B-B106-4B3F9678755F}">
      <dsp:nvSpPr>
        <dsp:cNvPr id="0" name=""/>
        <dsp:cNvSpPr/>
      </dsp:nvSpPr>
      <dsp:spPr>
        <a:xfrm>
          <a:off x="6736690" y="755229"/>
          <a:ext cx="160941" cy="302513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FE21D-4870-4B5C-9040-BD8D3C5E1B0D}">
      <dsp:nvSpPr>
        <dsp:cNvPr id="0" name=""/>
        <dsp:cNvSpPr/>
      </dsp:nvSpPr>
      <dsp:spPr>
        <a:xfrm>
          <a:off x="4322007" y="116589"/>
          <a:ext cx="1512568" cy="15125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6" tIns="58696" rIns="58696" bIns="58696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543517" y="338099"/>
        <a:ext cx="1069548" cy="1069548"/>
      </dsp:txXfrm>
    </dsp:sp>
    <dsp:sp modelId="{40F3C35D-9F21-41E8-9E40-685C99EC95E1}">
      <dsp:nvSpPr>
        <dsp:cNvPr id="0" name=""/>
        <dsp:cNvSpPr/>
      </dsp:nvSpPr>
      <dsp:spPr>
        <a:xfrm>
          <a:off x="3503862" y="179598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</a:rPr>
            <a:t>Match HIV and HCV surveillance data to develop HIV/HCV co-infected lists</a:t>
          </a:r>
        </a:p>
      </dsp:txBody>
      <dsp:txXfrm>
        <a:off x="3503862" y="2189109"/>
        <a:ext cx="3148858" cy="1572480"/>
      </dsp:txXfrm>
    </dsp:sp>
    <dsp:sp modelId="{340D2E32-D914-4C32-9524-5F2889568EE7}">
      <dsp:nvSpPr>
        <dsp:cNvPr id="0" name=""/>
        <dsp:cNvSpPr/>
      </dsp:nvSpPr>
      <dsp:spPr>
        <a:xfrm>
          <a:off x="7002593" y="872837"/>
          <a:ext cx="1574429" cy="7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2B35D-3ED5-4675-9113-22B61AD0BAC4}">
      <dsp:nvSpPr>
        <dsp:cNvPr id="0" name=""/>
        <dsp:cNvSpPr/>
      </dsp:nvSpPr>
      <dsp:spPr>
        <a:xfrm>
          <a:off x="7820066" y="115917"/>
          <a:ext cx="1513913" cy="15139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8" tIns="58748" rIns="58748" bIns="58748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041773" y="337624"/>
        <a:ext cx="1070499" cy="1070499"/>
      </dsp:txXfrm>
    </dsp:sp>
    <dsp:sp modelId="{FFA46ACA-4886-42E3-99BD-6FF22F0D2984}">
      <dsp:nvSpPr>
        <dsp:cNvPr id="0" name=""/>
        <dsp:cNvSpPr/>
      </dsp:nvSpPr>
      <dsp:spPr>
        <a:xfrm>
          <a:off x="7002593" y="179598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2"/>
              </a:solidFill>
            </a:rPr>
            <a:t>Develop clearance cascades for defined cohort</a:t>
          </a:r>
        </a:p>
      </dsp:txBody>
      <dsp:txXfrm>
        <a:off x="7002593" y="2189109"/>
        <a:ext cx="3148858" cy="157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9191C-BDE4-48EA-986C-ACF8369B8017}">
      <dsp:nvSpPr>
        <dsp:cNvPr id="0" name=""/>
        <dsp:cNvSpPr/>
      </dsp:nvSpPr>
      <dsp:spPr>
        <a:xfrm>
          <a:off x="1754496" y="872279"/>
          <a:ext cx="1399492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4BB72-E4BA-4D9D-A617-D0BCBBF65E32}">
      <dsp:nvSpPr>
        <dsp:cNvPr id="0" name=""/>
        <dsp:cNvSpPr/>
      </dsp:nvSpPr>
      <dsp:spPr>
        <a:xfrm>
          <a:off x="3237958" y="754757"/>
          <a:ext cx="160941" cy="302067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802365"/>
            <a:satOff val="-1341"/>
            <a:lumOff val="-1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02365"/>
              <a:satOff val="-1341"/>
              <a:lumOff val="-1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46207-DAD3-40AA-B071-DF702C49E833}">
      <dsp:nvSpPr>
        <dsp:cNvPr id="0" name=""/>
        <dsp:cNvSpPr/>
      </dsp:nvSpPr>
      <dsp:spPr>
        <a:xfrm>
          <a:off x="823833" y="116589"/>
          <a:ext cx="1511452" cy="151145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53" tIns="58653" rIns="58653" bIns="58653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1</a:t>
          </a:r>
        </a:p>
      </dsp:txBody>
      <dsp:txXfrm>
        <a:off x="1045180" y="337936"/>
        <a:ext cx="1068758" cy="1068758"/>
      </dsp:txXfrm>
    </dsp:sp>
    <dsp:sp modelId="{4C29F7C6-8D24-4568-8945-55677948F0BE}">
      <dsp:nvSpPr>
        <dsp:cNvPr id="0" name=""/>
        <dsp:cNvSpPr/>
      </dsp:nvSpPr>
      <dsp:spPr>
        <a:xfrm>
          <a:off x="5130" y="179474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604731"/>
            <a:satOff val="-2681"/>
            <a:lumOff val="-24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604731"/>
              <a:satOff val="-2681"/>
              <a:lumOff val="-2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</a:rPr>
            <a:t>Develop partnerships with clinics</a:t>
          </a:r>
        </a:p>
      </dsp:txBody>
      <dsp:txXfrm>
        <a:off x="5130" y="2187869"/>
        <a:ext cx="3148858" cy="1572480"/>
      </dsp:txXfrm>
    </dsp:sp>
    <dsp:sp modelId="{1DBC32DF-CD0A-4CD6-BA1B-7DBD51202264}">
      <dsp:nvSpPr>
        <dsp:cNvPr id="0" name=""/>
        <dsp:cNvSpPr/>
      </dsp:nvSpPr>
      <dsp:spPr>
        <a:xfrm>
          <a:off x="3503862" y="872837"/>
          <a:ext cx="3148858" cy="72"/>
        </a:xfrm>
        <a:prstGeom prst="rect">
          <a:avLst/>
        </a:prstGeom>
        <a:solidFill>
          <a:schemeClr val="accent2">
            <a:tint val="40000"/>
            <a:alpha val="90000"/>
            <a:hueOff val="-2407096"/>
            <a:satOff val="-4022"/>
            <a:lumOff val="-3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407096"/>
              <a:satOff val="-4022"/>
              <a:lumOff val="-3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9AEA2-D800-443F-A259-0E7AEDC4402D}">
      <dsp:nvSpPr>
        <dsp:cNvPr id="0" name=""/>
        <dsp:cNvSpPr/>
      </dsp:nvSpPr>
      <dsp:spPr>
        <a:xfrm>
          <a:off x="6736690" y="755229"/>
          <a:ext cx="160941" cy="302513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3209462"/>
            <a:satOff val="-5363"/>
            <a:lumOff val="-49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209462"/>
              <a:satOff val="-5363"/>
              <a:lumOff val="-4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9B45F-31FF-42ED-8EA8-FCC6FCDDDC69}">
      <dsp:nvSpPr>
        <dsp:cNvPr id="0" name=""/>
        <dsp:cNvSpPr/>
      </dsp:nvSpPr>
      <dsp:spPr>
        <a:xfrm>
          <a:off x="4322007" y="116589"/>
          <a:ext cx="1512568" cy="1512568"/>
        </a:xfrm>
        <a:prstGeom prst="ellipse">
          <a:avLst/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 w="12700" cap="flat" cmpd="sng" algn="ctr">
          <a:solidFill>
            <a:schemeClr val="accent2">
              <a:hueOff val="-3277702"/>
              <a:satOff val="-3888"/>
              <a:lumOff val="-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96" tIns="58696" rIns="58696" bIns="58696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2</a:t>
          </a:r>
        </a:p>
      </dsp:txBody>
      <dsp:txXfrm>
        <a:off x="4543517" y="338099"/>
        <a:ext cx="1069548" cy="1069548"/>
      </dsp:txXfrm>
    </dsp:sp>
    <dsp:sp modelId="{92150940-CB20-4847-AEE3-B69E5F23D404}">
      <dsp:nvSpPr>
        <dsp:cNvPr id="0" name=""/>
        <dsp:cNvSpPr/>
      </dsp:nvSpPr>
      <dsp:spPr>
        <a:xfrm>
          <a:off x="3503862" y="179598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011827"/>
            <a:satOff val="-6704"/>
            <a:lumOff val="-614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011827"/>
              <a:satOff val="-6704"/>
              <a:lumOff val="-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</a:rPr>
            <a:t>Create clinic HIV/HCV co-infected lists</a:t>
          </a:r>
        </a:p>
      </dsp:txBody>
      <dsp:txXfrm>
        <a:off x="3503862" y="2189109"/>
        <a:ext cx="3148858" cy="1572480"/>
      </dsp:txXfrm>
    </dsp:sp>
    <dsp:sp modelId="{19D9BA3F-FB01-413E-8ABB-22333A0206ED}">
      <dsp:nvSpPr>
        <dsp:cNvPr id="0" name=""/>
        <dsp:cNvSpPr/>
      </dsp:nvSpPr>
      <dsp:spPr>
        <a:xfrm>
          <a:off x="7002593" y="872837"/>
          <a:ext cx="1574429" cy="72"/>
        </a:xfrm>
        <a:prstGeom prst="rect">
          <a:avLst/>
        </a:prstGeom>
        <a:solidFill>
          <a:schemeClr val="accent2">
            <a:tint val="40000"/>
            <a:alpha val="90000"/>
            <a:hueOff val="-4814193"/>
            <a:satOff val="-8044"/>
            <a:lumOff val="-73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814193"/>
              <a:satOff val="-8044"/>
              <a:lumOff val="-7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99A0E-1263-4004-914A-5C9101AAF582}">
      <dsp:nvSpPr>
        <dsp:cNvPr id="0" name=""/>
        <dsp:cNvSpPr/>
      </dsp:nvSpPr>
      <dsp:spPr>
        <a:xfrm>
          <a:off x="7820066" y="115917"/>
          <a:ext cx="1513913" cy="1513913"/>
        </a:xfrm>
        <a:prstGeom prst="ellipse">
          <a:avLst/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 w="12700" cap="flat" cmpd="sng" algn="ctr">
          <a:solidFill>
            <a:schemeClr val="accent2">
              <a:hueOff val="-6555403"/>
              <a:satOff val="-7776"/>
              <a:lumOff val="-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748" tIns="58748" rIns="58748" bIns="58748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3</a:t>
          </a:r>
        </a:p>
      </dsp:txBody>
      <dsp:txXfrm>
        <a:off x="8041773" y="337624"/>
        <a:ext cx="1070499" cy="1070499"/>
      </dsp:txXfrm>
    </dsp:sp>
    <dsp:sp modelId="{30847B0B-0CDA-44B1-A35A-71A746F7DC8F}">
      <dsp:nvSpPr>
        <dsp:cNvPr id="0" name=""/>
        <dsp:cNvSpPr/>
      </dsp:nvSpPr>
      <dsp:spPr>
        <a:xfrm>
          <a:off x="7002593" y="1795989"/>
          <a:ext cx="314885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418923"/>
            <a:satOff val="-10726"/>
            <a:lumOff val="-98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6418923"/>
              <a:satOff val="-10726"/>
              <a:lumOff val="-9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5" tIns="165100" rIns="248385" bIns="1651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solidFill>
                <a:schemeClr val="tx2"/>
              </a:solidFill>
            </a:rPr>
            <a:t>Conduct case conferencing, outreach and linkage activities</a:t>
          </a:r>
        </a:p>
      </dsp:txBody>
      <dsp:txXfrm>
        <a:off x="7002593" y="2189109"/>
        <a:ext cx="3148858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30E53-B648-4E90-B15B-BDD2761BD7E1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94E36-9CB8-4129-B9E6-8228B10C7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V</a:t>
            </a:r>
          </a:p>
          <a:p>
            <a:endParaRPr lang="en-US"/>
          </a:p>
          <a:p>
            <a:r>
              <a:rPr lang="en-US"/>
              <a:t>There are three key steps in developing clearance cascades.  First HCV data have to be as complete as possible, particularly regarding lab data.  Next, a matching approach has to be used to match HIV and HCV surveillance data to develop a jurisdictional clearance cascade.  An additional match to RWHAP data enables jurisdictions to create a RWHAP specific clearance cascade.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D4F23-E8DE-43CD-B7D5-09BD689130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05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7B637-06D1-4547-8A76-06F9B44253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4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C7A9D-AF35-4406-B638-CD710BBC94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Dr. V</a:t>
            </a:r>
          </a:p>
          <a:p>
            <a:endParaRPr lang="en-US"/>
          </a:p>
          <a:p>
            <a:r>
              <a:rPr lang="en-US"/>
              <a:t>Develop partnerships with clinics – identify clinics with whom you are working </a:t>
            </a:r>
          </a:p>
          <a:p>
            <a:br>
              <a:rPr lang="en-US"/>
            </a:br>
            <a:r>
              <a:rPr lang="en-US"/>
              <a:t>Create clinic co-infected lists – Different approach.  It may be based on a centralized RWHAP data system (e.g. CAREWare) or the clinic may develop a list of people they believe to be co-infected.  The approach is impacted by state statute and other data sharing restrictions.</a:t>
            </a:r>
          </a:p>
          <a:p>
            <a:endParaRPr lang="en-US"/>
          </a:p>
          <a:p>
            <a:r>
              <a:rPr lang="en-US"/>
              <a:t>Conduct case conferencing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D4F23-E8DE-43CD-B7D5-09BD689130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91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B7B637-06D1-4547-8A76-06F9B44253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8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08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75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3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473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78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1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29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0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1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6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99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6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etcct.org/" TargetMode="External"/><Relationship Id="rId2" Type="http://schemas.openxmlformats.org/officeDocument/2006/relationships/hyperlink" Target="https://targethiv.org/spns-hcv-dt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Nichols@yale.edu" TargetMode="External"/><Relationship Id="rId2" Type="http://schemas.openxmlformats.org/officeDocument/2006/relationships/hyperlink" Target="mailto:Maximilian.Wegener@yale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61F72-A27E-48C5-A99A-B5EEDA745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6AB9C-EAAC-045D-8CFA-34BB7CD158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0432" y="1614842"/>
            <a:ext cx="9144000" cy="1281424"/>
          </a:xfrm>
        </p:spPr>
        <p:txBody>
          <a:bodyPr>
            <a:normAutofit/>
          </a:bodyPr>
          <a:lstStyle/>
          <a:p>
            <a:r>
              <a:rPr lang="en-US" sz="3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Leveraging a Data to Care Approach to Cure Hepatitis C within RWHAP</a:t>
            </a:r>
            <a:endParaRPr lang="en-US" sz="380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04CB6E-546C-1354-398D-D76889E9B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3228" y="3732787"/>
            <a:ext cx="4938409" cy="128142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Lisa Nichols, MPH</a:t>
            </a:r>
          </a:p>
          <a:p>
            <a:r>
              <a:rPr lang="en-US" sz="2000" dirty="0">
                <a:solidFill>
                  <a:schemeClr val="tx2"/>
                </a:solidFill>
              </a:rPr>
              <a:t>Maximilian Wegener, MPH</a:t>
            </a:r>
          </a:p>
          <a:p>
            <a:r>
              <a:rPr lang="en-US" sz="2000" dirty="0">
                <a:solidFill>
                  <a:schemeClr val="tx2"/>
                </a:solidFill>
              </a:rPr>
              <a:t>October 18,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D2FA2-F4EC-6E98-5302-77153F3A3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49" y="6405222"/>
            <a:ext cx="3124379" cy="226517"/>
          </a:xfrm>
          <a:custGeom>
            <a:avLst/>
            <a:gdLst/>
            <a:ahLst/>
            <a:cxnLst/>
            <a:rect l="l" t="t" r="r" b="b"/>
            <a:pathLst>
              <a:path w="9143998" h="2473607">
                <a:moveTo>
                  <a:pt x="64634" y="0"/>
                </a:moveTo>
                <a:lnTo>
                  <a:pt x="9079363" y="0"/>
                </a:lnTo>
                <a:cubicBezTo>
                  <a:pt x="9115060" y="0"/>
                  <a:pt x="9143998" y="28938"/>
                  <a:pt x="9143998" y="64635"/>
                </a:cubicBezTo>
                <a:lnTo>
                  <a:pt x="9143998" y="2408972"/>
                </a:lnTo>
                <a:cubicBezTo>
                  <a:pt x="9143998" y="2444669"/>
                  <a:pt x="9115060" y="2473607"/>
                  <a:pt x="9079363" y="2473607"/>
                </a:cubicBezTo>
                <a:lnTo>
                  <a:pt x="64634" y="2473607"/>
                </a:lnTo>
                <a:cubicBezTo>
                  <a:pt x="46786" y="2473607"/>
                  <a:pt x="30627" y="2466373"/>
                  <a:pt x="18930" y="2454676"/>
                </a:cubicBezTo>
                <a:lnTo>
                  <a:pt x="0" y="2408974"/>
                </a:lnTo>
                <a:lnTo>
                  <a:pt x="0" y="64633"/>
                </a:lnTo>
                <a:lnTo>
                  <a:pt x="18930" y="18931"/>
                </a:lnTo>
                <a:cubicBezTo>
                  <a:pt x="30627" y="7235"/>
                  <a:pt x="46786" y="0"/>
                  <a:pt x="64634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F382E8D-312B-4792-A211-0BDE37F6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5562" y="262321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36F9B07-02BE-4BD5-BA9D-E91B8A456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8539" y="361268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72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FD2E9-51B0-8D2F-4A63-3CA97136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Clini</a:t>
            </a:r>
            <a:r>
              <a:rPr lang="en-US" sz="4400"/>
              <a:t>c Cascade of Care – Outreach and Linkage</a:t>
            </a:r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93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CE3E-5459-0DA8-B3D4-CE1C887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289"/>
            <a:ext cx="10506456" cy="881415"/>
          </a:xfrm>
        </p:spPr>
        <p:txBody>
          <a:bodyPr anchor="b">
            <a:noAutofit/>
          </a:bodyPr>
          <a:lstStyle/>
          <a:p>
            <a:r>
              <a:rPr lang="en-US">
                <a:solidFill>
                  <a:schemeClr val="tx2"/>
                </a:solidFill>
              </a:rPr>
              <a:t>Outreach and Linkage: Key Steps to Approach to Data to Care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1CA2BE-76D1-10EF-0C2A-F4F48CF64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0536" y="6356350"/>
            <a:ext cx="2490216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5DF8B2-609D-1B8C-C4D1-23E6A90E16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34199"/>
              </p:ext>
            </p:extLst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63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70F2-2FE7-FFCC-1C8C-363D7AE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67247"/>
            <a:ext cx="10506456" cy="788709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Review of Case Conference Methodology &amp; Tool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A239F8-59A8-0110-29B4-9433CBBFB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48" y="2171414"/>
            <a:ext cx="4382337" cy="37870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tx2"/>
                </a:solidFill>
                <a:cs typeface="Calibri"/>
              </a:rPr>
              <a:t>Case Conferencing Data Tool</a:t>
            </a:r>
          </a:p>
          <a:p>
            <a:pPr lvl="1"/>
            <a:r>
              <a:rPr lang="en-US">
                <a:solidFill>
                  <a:schemeClr val="tx2"/>
                </a:solidFill>
                <a:cs typeface="Calibri"/>
              </a:rPr>
              <a:t>Demographics (for ID matching), Treatment Status, Barriers to Care</a:t>
            </a:r>
          </a:p>
          <a:p>
            <a:r>
              <a:rPr lang="en-US" sz="2000">
                <a:solidFill>
                  <a:schemeClr val="tx2"/>
                </a:solidFill>
                <a:cs typeface="Calibri"/>
              </a:rPr>
              <a:t>Data Tool automatically generates cascades</a:t>
            </a:r>
            <a:endParaRPr lang="en-US" sz="2000">
              <a:solidFill>
                <a:schemeClr val="tx2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>
                <a:solidFill>
                  <a:schemeClr val="tx2"/>
                </a:solidFill>
                <a:cs typeface="Calibri"/>
              </a:rPr>
              <a:t>More granular than CDC viral clearance cascades</a:t>
            </a:r>
          </a:p>
          <a:p>
            <a:r>
              <a:rPr lang="en-US" sz="2000">
                <a:solidFill>
                  <a:schemeClr val="tx2"/>
                </a:solidFill>
                <a:cs typeface="Calibri"/>
              </a:rPr>
              <a:t>Yellow fields are minimum needed for cascade creation</a:t>
            </a:r>
          </a:p>
          <a:p>
            <a:endParaRPr lang="en-US" sz="2000">
              <a:solidFill>
                <a:schemeClr val="tx2"/>
              </a:solidFill>
              <a:cs typeface="Calibri"/>
            </a:endParaRPr>
          </a:p>
        </p:txBody>
      </p:sp>
      <p:pic>
        <p:nvPicPr>
          <p:cNvPr id="11" name="Picture 5" descr="A spreadsheet with text and numbers&#10;&#10;Description automatically generated">
            <a:extLst>
              <a:ext uri="{FF2B5EF4-FFF2-40B4-BE49-F238E27FC236}">
                <a16:creationId xmlns:a16="http://schemas.microsoft.com/office/drawing/2014/main" id="{7082B3A6-3D99-4E72-5BAF-53967263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909" y="2013572"/>
            <a:ext cx="5720860" cy="3057899"/>
          </a:xfrm>
          <a:prstGeom prst="rect">
            <a:avLst/>
          </a:prstGeom>
        </p:spPr>
      </p:pic>
      <p:pic>
        <p:nvPicPr>
          <p:cNvPr id="12" name="Picture 6" descr="A yellow and blue rectangular object with text&#10;&#10;Description automatically generated">
            <a:extLst>
              <a:ext uri="{FF2B5EF4-FFF2-40B4-BE49-F238E27FC236}">
                <a16:creationId xmlns:a16="http://schemas.microsoft.com/office/drawing/2014/main" id="{5499B5E9-7AC2-711D-6DDD-1A76AF616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36974"/>
            <a:ext cx="5767753" cy="3058180"/>
          </a:xfrm>
          <a:prstGeom prst="rect">
            <a:avLst/>
          </a:prstGeom>
        </p:spPr>
      </p:pic>
      <p:pic>
        <p:nvPicPr>
          <p:cNvPr id="4" name="Picture 3" descr="A qr code with black squares&#10;&#10;Description automatically generated">
            <a:extLst>
              <a:ext uri="{FF2B5EF4-FFF2-40B4-BE49-F238E27FC236}">
                <a16:creationId xmlns:a16="http://schemas.microsoft.com/office/drawing/2014/main" id="{B894977B-9ADA-C320-3A3A-BA7360254C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657" y="1958056"/>
            <a:ext cx="1362970" cy="13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4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70F2-2FE7-FFCC-1C8C-363D7AE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5" y="317106"/>
            <a:ext cx="11266066" cy="829575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Case Conference </a:t>
            </a:r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Methodology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6" descr="A picture containing text, screenshot, font, diagram">
            <a:extLst>
              <a:ext uri="{FF2B5EF4-FFF2-40B4-BE49-F238E27FC236}">
                <a16:creationId xmlns:a16="http://schemas.microsoft.com/office/drawing/2014/main" id="{B8B2E242-3A7D-F86F-2CCB-C0CCB8553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17" y="1693086"/>
            <a:ext cx="7368743" cy="3169129"/>
          </a:xfrm>
          <a:prstGeom prst="rect">
            <a:avLst/>
          </a:prstGeom>
        </p:spPr>
      </p:pic>
      <p:sp>
        <p:nvSpPr>
          <p:cNvPr id="10" name="Right Arrow 11" descr="Arrow pointing to data">
            <a:extLst>
              <a:ext uri="{FF2B5EF4-FFF2-40B4-BE49-F238E27FC236}">
                <a16:creationId xmlns:a16="http://schemas.microsoft.com/office/drawing/2014/main" id="{7D59DFAF-585D-4971-AF6C-C823940A3B51}"/>
              </a:ext>
            </a:extLst>
          </p:cNvPr>
          <p:cNvSpPr/>
          <p:nvPr/>
        </p:nvSpPr>
        <p:spPr>
          <a:xfrm rot="10800000">
            <a:off x="8285751" y="2884983"/>
            <a:ext cx="904008" cy="633107"/>
          </a:xfrm>
          <a:prstGeom prst="rightArrow">
            <a:avLst/>
          </a:prstGeom>
          <a:solidFill>
            <a:srgbClr val="00B050"/>
          </a:solidFill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9BA45-575D-7816-13C7-5C1E80C73131}"/>
              </a:ext>
            </a:extLst>
          </p:cNvPr>
          <p:cNvSpPr txBox="1"/>
          <p:nvPr/>
        </p:nvSpPr>
        <p:spPr>
          <a:xfrm>
            <a:off x="9422261" y="2524427"/>
            <a:ext cx="229261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Create HIV/HCV </a:t>
            </a:r>
          </a:p>
          <a:p>
            <a:pPr marL="0" marR="0" lvl="0" indent="0" algn="l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Co-infected List: </a:t>
            </a:r>
          </a:p>
          <a:p>
            <a:pPr marL="0" marR="0" lvl="0" indent="0" algn="l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Different Models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92B1E4-3B2A-8A2B-58A0-70CC7D88DA35}"/>
              </a:ext>
            </a:extLst>
          </p:cNvPr>
          <p:cNvSpPr txBox="1"/>
          <p:nvPr/>
        </p:nvSpPr>
        <p:spPr>
          <a:xfrm>
            <a:off x="763623" y="4899285"/>
            <a:ext cx="9215866" cy="179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92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0" marR="0" lvl="0" indent="0" algn="ctr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Health Department Champion Meets with Clinic Champion </a:t>
            </a:r>
          </a:p>
          <a:p>
            <a:pPr marL="0" marR="0" lvl="0" indent="0" algn="ctr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Review HCV Treatment Status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Create Clinic-Specific HCV Care Cascade</a:t>
            </a:r>
          </a:p>
          <a:p>
            <a:pPr marL="0" marR="0" lvl="0" indent="0" algn="ctr" defTabSz="8321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Assess Barriers and implement Linkage Plan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22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0717-C98F-49C6-CFC8-1373F7F49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Example of Clinic-based Care Cascade using Case Conferencing Tool – Charter Oak (as of 12/31/2021)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9978B-843B-9392-23C5-3260DFABF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483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32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39A7-3814-C5CE-393C-671D03751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Highlights of our past research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5B55193-0409-331C-18F4-66933D303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467" y="1632734"/>
            <a:ext cx="9278257" cy="42885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8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9241B-D06E-2D49-8DB9-811CB6B0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Resources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72441C9-6A39-4216-3832-D97B39D13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1900"/>
              <a:t>Mini eLearning videos and written companion (</a:t>
            </a:r>
            <a:r>
              <a:rPr lang="en-US" sz="1900" i="1"/>
              <a:t>TargetHIV website</a:t>
            </a:r>
            <a:r>
              <a:rPr lang="en-US" sz="190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HIV/HCV co-infection clearance cascade data tool  (</a:t>
            </a:r>
            <a:r>
              <a:rPr lang="en-US" sz="1900" i="1"/>
              <a:t>TargetHIV website</a:t>
            </a:r>
            <a:r>
              <a:rPr lang="en-US" sz="190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Clinic-based cascade of care data tool (</a:t>
            </a:r>
            <a:r>
              <a:rPr lang="en-US" sz="1900" i="1"/>
              <a:t>TargetHIV website</a:t>
            </a:r>
            <a:r>
              <a:rPr lang="en-US" sz="190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Implementation Manual (</a:t>
            </a:r>
            <a:r>
              <a:rPr lang="en-US" sz="1900" i="1"/>
              <a:t>TargetHIV website</a:t>
            </a:r>
            <a:r>
              <a:rPr lang="en-US" sz="1900"/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/>
              <a:t>TargetHIV website </a:t>
            </a:r>
            <a:r>
              <a:rPr lang="en-US" sz="19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https://targethiv.org/spns-hcv-dtc</a:t>
            </a:r>
            <a:r>
              <a:rPr lang="en-US" sz="1900"/>
              <a:t> 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9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Patient educational app Connecticut AETC (aetcct.org)</a:t>
            </a:r>
            <a:endParaRPr lang="en-US" sz="19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9B419-28F5-5810-67C8-EA11AD4C36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6"/>
          <a:stretch/>
        </p:blipFill>
        <p:spPr>
          <a:xfrm>
            <a:off x="6096000" y="1779125"/>
            <a:ext cx="5989491" cy="1514399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4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6F41F1-1EF8-6F90-7B81-37CD70EF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C592B-F803-1E6D-1CA3-8A9E8E38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Contact Us</a:t>
            </a:r>
          </a:p>
          <a:p>
            <a:pPr marL="0" indent="0">
              <a:buNone/>
            </a:pPr>
            <a:r>
              <a:rPr lang="en-US">
                <a:hlinkClick r:id="rId2"/>
              </a:rPr>
              <a:t>Maximilian.Wegener@yale.edu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Lisa.Nichols@yale.edu</a:t>
            </a:r>
            <a:r>
              <a:rPr lang="en-US"/>
              <a:t> </a:t>
            </a:r>
          </a:p>
        </p:txBody>
      </p:sp>
      <p:sp>
        <p:nvSpPr>
          <p:cNvPr id="15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582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55738-CA1F-4177-2874-21C044975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374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  <a:cs typeface="Calibri" panose="020F0502020204030204" pitchFamily="34" charset="0"/>
              </a:rPr>
              <a:t>Collaborators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40AF4E-715D-F40D-9DAB-F8E0F2A6B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562" y="1441885"/>
            <a:ext cx="2005012" cy="77326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136C5E6-A39D-E596-EBF4-AFCA36617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78" y="2463181"/>
            <a:ext cx="2443013" cy="136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BBF91F-9D65-6B6B-4C9B-ABB585659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891872"/>
            <a:ext cx="5481490" cy="5695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626732-30B4-299F-B740-CCEF5DE58D51}"/>
              </a:ext>
            </a:extLst>
          </p:cNvPr>
          <p:cNvSpPr txBox="1">
            <a:spLocks/>
          </p:cNvSpPr>
          <p:nvPr/>
        </p:nvSpPr>
        <p:spPr>
          <a:xfrm>
            <a:off x="1619587" y="4508016"/>
            <a:ext cx="4016007" cy="823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solidFill>
                  <a:schemeClr val="tx2"/>
                </a:solidFill>
              </a:rPr>
              <a:t>Seven Health Department Jurisdictions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15DABBB-D9AE-CF24-8D42-E5D46CBE83E0}"/>
              </a:ext>
            </a:extLst>
          </p:cNvPr>
          <p:cNvSpPr txBox="1">
            <a:spLocks/>
          </p:cNvSpPr>
          <p:nvPr/>
        </p:nvSpPr>
        <p:spPr>
          <a:xfrm>
            <a:off x="6774392" y="4508016"/>
            <a:ext cx="5353057" cy="9924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2"/>
                </a:solidFill>
              </a:rPr>
              <a:t>Ryan White HIV/AIDS Program Clinics</a:t>
            </a:r>
          </a:p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pic>
        <p:nvPicPr>
          <p:cNvPr id="9" name="Graphic 8" descr="Medical outline">
            <a:extLst>
              <a:ext uri="{FF2B5EF4-FFF2-40B4-BE49-F238E27FC236}">
                <a16:creationId xmlns:a16="http://schemas.microsoft.com/office/drawing/2014/main" id="{BE6A3F21-E466-2F8E-79FA-F81CC24C0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90672" y="4456347"/>
            <a:ext cx="823742" cy="823742"/>
          </a:xfrm>
          <a:prstGeom prst="rect">
            <a:avLst/>
          </a:prstGeom>
        </p:spPr>
      </p:pic>
      <p:pic>
        <p:nvPicPr>
          <p:cNvPr id="10" name="Graphic 9" descr="Hospital outline">
            <a:extLst>
              <a:ext uri="{FF2B5EF4-FFF2-40B4-BE49-F238E27FC236}">
                <a16:creationId xmlns:a16="http://schemas.microsoft.com/office/drawing/2014/main" id="{7017B730-3A63-5063-53AD-3D8B918F34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0516" y="44110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5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58800-B301-7086-ED25-D5DEB96C2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7599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ED264-61AC-10DC-36B8-15EAF440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5620265" cy="46672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</a:rPr>
              <a:t>Two-year HRSA HAB initiative with third year no cost extension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b="1">
                <a:solidFill>
                  <a:schemeClr val="tx2"/>
                </a:solidFill>
              </a:rPr>
              <a:t>Goals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Create sustainable methodologies for jurisdictions to create their own HCV clearance cascades for HIV/HCV co-infected persons</a:t>
            </a:r>
            <a:endParaRPr lang="en-US" sz="18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</a:rPr>
              <a:t>Improve existing collaboration between jurisdictional HCV surveillance programs and RWHAP care providers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2"/>
                </a:solidFill>
              </a:rPr>
              <a:t>To link people with HCV within the RWHAP to care, by leveraging existing public health surveillance and clinical data systems</a:t>
            </a:r>
            <a:endParaRPr lang="en-US" sz="1800">
              <a:solidFill>
                <a:schemeClr val="tx2"/>
              </a:solidFill>
              <a:cs typeface="Calibri"/>
            </a:endParaRPr>
          </a:p>
          <a:p>
            <a:endParaRPr lang="en-US">
              <a:solidFill>
                <a:schemeClr val="tx2"/>
              </a:solidFill>
            </a:endParaRPr>
          </a:p>
        </p:txBody>
      </p:sp>
      <p:pic>
        <p:nvPicPr>
          <p:cNvPr id="4" name="Content Placeholder 4" descr="A map of the united states&#10;&#10;Description automatically generated">
            <a:extLst>
              <a:ext uri="{FF2B5EF4-FFF2-40B4-BE49-F238E27FC236}">
                <a16:creationId xmlns:a16="http://schemas.microsoft.com/office/drawing/2014/main" id="{D72A79FC-9F94-C0CE-0CAB-2918DAF47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01" y="1913838"/>
            <a:ext cx="5158001" cy="30303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34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51202-58E1-5FEB-038F-E0C6EA9DA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764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Two Main Project Components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081AB-A862-D4C6-28AE-91A9111B1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433" y="2246699"/>
            <a:ext cx="4244546" cy="208734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b="1">
                <a:solidFill>
                  <a:schemeClr val="tx2"/>
                </a:solidFill>
              </a:rPr>
              <a:t>Health Departments</a:t>
            </a:r>
          </a:p>
          <a:p>
            <a:pPr marL="0" indent="0" algn="ctr">
              <a:buNone/>
            </a:pPr>
            <a:r>
              <a:rPr lang="en-US">
                <a:solidFill>
                  <a:schemeClr val="tx2"/>
                </a:solidFill>
              </a:rPr>
              <a:t>Jurisdictional clearance cascades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7CE722-A863-39AF-4293-E7E275044C1F}"/>
              </a:ext>
            </a:extLst>
          </p:cNvPr>
          <p:cNvSpPr/>
          <p:nvPr/>
        </p:nvSpPr>
        <p:spPr>
          <a:xfrm>
            <a:off x="6316363" y="2283769"/>
            <a:ext cx="4244546" cy="201320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chemeClr val="tx2"/>
                </a:solidFill>
              </a:rPr>
              <a:t>HIV Clinics</a:t>
            </a:r>
          </a:p>
          <a:p>
            <a:pPr algn="ctr"/>
            <a:r>
              <a:rPr lang="en-US" sz="2400">
                <a:solidFill>
                  <a:schemeClr val="tx2"/>
                </a:solidFill>
              </a:rPr>
              <a:t>Outreach and Linkage to Care</a:t>
            </a:r>
          </a:p>
        </p:txBody>
      </p:sp>
      <p:pic>
        <p:nvPicPr>
          <p:cNvPr id="6" name="Graphic 5" descr="Stethoscope with solid fill">
            <a:extLst>
              <a:ext uri="{FF2B5EF4-FFF2-40B4-BE49-F238E27FC236}">
                <a16:creationId xmlns:a16="http://schemas.microsoft.com/office/drawing/2014/main" id="{587FC740-0B61-E277-3E1B-4AE7357A0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5026" y="3630532"/>
            <a:ext cx="551936" cy="551936"/>
          </a:xfrm>
          <a:prstGeom prst="rect">
            <a:avLst/>
          </a:prstGeom>
        </p:spPr>
      </p:pic>
      <p:pic>
        <p:nvPicPr>
          <p:cNvPr id="7" name="Graphic 6" descr="Bar graph with downward trend with solid fill">
            <a:extLst>
              <a:ext uri="{FF2B5EF4-FFF2-40B4-BE49-F238E27FC236}">
                <a16:creationId xmlns:a16="http://schemas.microsoft.com/office/drawing/2014/main" id="{8A1A7A11-4DDB-5B67-7CDA-CFC0408CF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7679" y="3630532"/>
            <a:ext cx="566824" cy="56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0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2FD2E9-51B0-8D2F-4A63-3CA971367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Jurisdictional Viral Clearance Cascade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9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D4C16-9C48-8FB7-D378-09CEA0FE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Importance for Jurisdictional HCV Clearance Cascade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827DE-5811-D0EC-5F1C-73E699A65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274"/>
            <a:ext cx="10515600" cy="3067650"/>
          </a:xfrm>
        </p:spPr>
        <p:txBody>
          <a:bodyPr>
            <a:normAutofit/>
          </a:bodyPr>
          <a:lstStyle/>
          <a:p>
            <a:r>
              <a:rPr lang="en-US"/>
              <a:t>Clearance cascade is a </a:t>
            </a:r>
            <a:r>
              <a:rPr lang="en-US" u="sng"/>
              <a:t>tool</a:t>
            </a:r>
            <a:r>
              <a:rPr lang="en-US"/>
              <a:t> to help jurisdictions visualize diagnosis and treatment milestones</a:t>
            </a:r>
          </a:p>
          <a:p>
            <a:r>
              <a:rPr lang="en-US"/>
              <a:t>Identify gaps in care</a:t>
            </a:r>
          </a:p>
          <a:p>
            <a:r>
              <a:rPr lang="en-US"/>
              <a:t>Monitor micro-elimination efforts</a:t>
            </a:r>
          </a:p>
          <a:p>
            <a:r>
              <a:rPr lang="en-US"/>
              <a:t>Key step in 2025 National Hepatitis Strategy</a:t>
            </a:r>
          </a:p>
        </p:txBody>
      </p:sp>
    </p:spTree>
    <p:extLst>
      <p:ext uri="{BB962C8B-B14F-4D97-AF65-F5344CB8AC3E}">
        <p14:creationId xmlns:p14="http://schemas.microsoft.com/office/powerpoint/2010/main" val="3584832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ECE3E-5459-0DA8-B3D4-CE1C887A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541" y="218532"/>
            <a:ext cx="11009774" cy="1157005"/>
          </a:xfrm>
        </p:spPr>
        <p:txBody>
          <a:bodyPr anchor="b">
            <a:normAutofit/>
          </a:bodyPr>
          <a:lstStyle/>
          <a:p>
            <a:r>
              <a:rPr lang="en-US" sz="3000">
                <a:solidFill>
                  <a:schemeClr val="tx2"/>
                </a:solidFill>
              </a:rPr>
              <a:t>Jurisdictional Clearance Cascades for HIV/HCV Co-infected Persons Using Surveillance Data: Core Steps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5DF8B2-609D-1B8C-C4D1-23E6A90E16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95252"/>
          <a:ext cx="10506456" cy="38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9170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E70F2-2FE7-FFCC-1C8C-363D7AE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06" y="396639"/>
            <a:ext cx="10391375" cy="829575"/>
          </a:xfrm>
        </p:spPr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>
                <a:solidFill>
                  <a:schemeClr val="tx2"/>
                </a:solidFill>
              </a:rPr>
              <a:t>Creating the HCV Clearance Cascade: Key Steps</a:t>
            </a:r>
            <a:endParaRPr kumimoji="0" lang="en-US" sz="330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1651EA-EEBF-852F-1B3C-6461FDCEA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2218082"/>
            <a:ext cx="5720392" cy="3958982"/>
          </a:xfrm>
        </p:spPr>
        <p:txBody>
          <a:bodyPr>
            <a:norm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Define base period (cohort) and follow-up period</a:t>
            </a:r>
          </a:p>
          <a:p>
            <a:r>
              <a:rPr lang="en-US" sz="2200">
                <a:solidFill>
                  <a:schemeClr val="tx2"/>
                </a:solidFill>
              </a:rPr>
              <a:t>Assign individuals’ dispositions based on HCV surveillance labs</a:t>
            </a:r>
          </a:p>
          <a:p>
            <a:r>
              <a:rPr lang="en-US" sz="2200">
                <a:solidFill>
                  <a:schemeClr val="tx2"/>
                </a:solidFill>
              </a:rPr>
              <a:t>Select demographic characteristics to inform subpopulation analysis</a:t>
            </a:r>
          </a:p>
          <a:p>
            <a:r>
              <a:rPr lang="en-US" sz="2200">
                <a:solidFill>
                  <a:schemeClr val="tx2"/>
                </a:solidFill>
              </a:rPr>
              <a:t>Populate Excel template (see tool)</a:t>
            </a:r>
          </a:p>
          <a:p>
            <a:r>
              <a:rPr lang="en-US" sz="2200">
                <a:solidFill>
                  <a:schemeClr val="tx2"/>
                </a:solidFill>
              </a:rPr>
              <a:t>Review and analyze cascade</a:t>
            </a:r>
          </a:p>
          <a:p>
            <a:r>
              <a:rPr lang="en-US" sz="2200">
                <a:solidFill>
                  <a:schemeClr val="tx2"/>
                </a:solidFill>
              </a:rPr>
              <a:t>Implement action steps (D2C)</a:t>
            </a:r>
          </a:p>
          <a:p>
            <a:endParaRPr lang="en-US" sz="2200">
              <a:solidFill>
                <a:schemeClr val="tx2"/>
              </a:solidFill>
            </a:endParaRPr>
          </a:p>
        </p:txBody>
      </p:sp>
      <p:pic>
        <p:nvPicPr>
          <p:cNvPr id="3" name="Content Placeholder 6" descr="A screenshot of a spreadsheet">
            <a:extLst>
              <a:ext uri="{FF2B5EF4-FFF2-40B4-BE49-F238E27FC236}">
                <a16:creationId xmlns:a16="http://schemas.microsoft.com/office/drawing/2014/main" id="{4D27CFCF-6480-1244-7097-644749048A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72"/>
          <a:stretch/>
        </p:blipFill>
        <p:spPr>
          <a:xfrm>
            <a:off x="5914945" y="2193676"/>
            <a:ext cx="6229675" cy="4061209"/>
          </a:xfrm>
          <a:prstGeom prst="rect">
            <a:avLst/>
          </a:prstGeom>
        </p:spPr>
      </p:pic>
      <p:pic>
        <p:nvPicPr>
          <p:cNvPr id="4" name="Picture 3" descr="A qr code on a white background">
            <a:extLst>
              <a:ext uri="{FF2B5EF4-FFF2-40B4-BE49-F238E27FC236}">
                <a16:creationId xmlns:a16="http://schemas.microsoft.com/office/drawing/2014/main" id="{C2062AB5-4ACA-296D-2121-3F0918174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281" y="1006507"/>
            <a:ext cx="1187168" cy="11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6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358FE40A-35BD-7880-6BED-66CBB15F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245" y="846699"/>
            <a:ext cx="6671964" cy="848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/>
              <a:t>HCV Clearance Cascade for HIV/HCV Coinfection Connecticut (Cohort as of 12/31/2019 and status as of 12/31/2021)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E70B-7DEC-798D-12E1-24A58F33F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22371414-462E-46DB-984E-E1D1898C16DC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defTabSz="91440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6" name="Picture 5" descr="Graphical user interface, diagram, application, Word&#10;&#10;Description automatically generated">
            <a:extLst>
              <a:ext uri="{FF2B5EF4-FFF2-40B4-BE49-F238E27FC236}">
                <a16:creationId xmlns:a16="http://schemas.microsoft.com/office/drawing/2014/main" id="{17FEDB3A-D523-2F06-87C2-760E1D686C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564" y="20686134"/>
            <a:ext cx="7992885" cy="4504192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pic>
        <p:nvPicPr>
          <p:cNvPr id="8" name="Picture 7" descr="Graphical user interface, diagram, application, Word&#10;&#10;Description automatically generated">
            <a:extLst>
              <a:ext uri="{FF2B5EF4-FFF2-40B4-BE49-F238E27FC236}">
                <a16:creationId xmlns:a16="http://schemas.microsoft.com/office/drawing/2014/main" id="{19D0E1CE-D15D-776D-F830-E2E33408B2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138" y="20156744"/>
            <a:ext cx="8932311" cy="5033582"/>
          </a:xfrm>
          <a:prstGeom prst="rect">
            <a:avLst/>
          </a:prstGeom>
          <a:ln w="3175">
            <a:solidFill>
              <a:schemeClr val="tx1"/>
            </a:solidFill>
          </a:ln>
          <a:effectLst/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F3F3DC5-5B51-E91B-2A7A-6591F83D52D7}"/>
              </a:ext>
            </a:extLst>
          </p:cNvPr>
          <p:cNvSpPr txBox="1"/>
          <p:nvPr/>
        </p:nvSpPr>
        <p:spPr>
          <a:xfrm>
            <a:off x="5235341" y="5523511"/>
            <a:ext cx="6956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Noted gaps in viral testing  (79% of ever infected tested) and </a:t>
            </a:r>
          </a:p>
          <a:p>
            <a:pPr algn="ctr"/>
            <a:r>
              <a:rPr lang="en-US"/>
              <a:t>clearance (53% of initial infection)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424953-0DE4-3B99-E820-0D39ADE93C6D}"/>
              </a:ext>
            </a:extLst>
          </p:cNvPr>
          <p:cNvSpPr/>
          <p:nvPr/>
        </p:nvSpPr>
        <p:spPr>
          <a:xfrm>
            <a:off x="176951" y="938317"/>
            <a:ext cx="4978913" cy="5810231"/>
          </a:xfrm>
          <a:prstGeom prst="rect">
            <a:avLst/>
          </a:prstGeom>
          <a:ln w="3175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04D5B7-D406-6A19-D065-A2B8E2C9E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91" y="3250744"/>
            <a:ext cx="4886738" cy="28616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D8810B-AFDE-F8B3-F641-EB372BB88C09}"/>
              </a:ext>
            </a:extLst>
          </p:cNvPr>
          <p:cNvSpPr txBox="1"/>
          <p:nvPr/>
        </p:nvSpPr>
        <p:spPr>
          <a:xfrm>
            <a:off x="269126" y="2804118"/>
            <a:ext cx="4750862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/>
              <a:t>The figure below details the CDC’s HCV clearance cascade and steps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417F96-3275-E95B-2D53-5F4BF856C5D3}"/>
              </a:ext>
            </a:extLst>
          </p:cNvPr>
          <p:cNvSpPr txBox="1">
            <a:spLocks/>
          </p:cNvSpPr>
          <p:nvPr/>
        </p:nvSpPr>
        <p:spPr>
          <a:xfrm>
            <a:off x="360667" y="1451307"/>
            <a:ext cx="4750862" cy="457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2"/>
                </a:solidFill>
              </a:rPr>
              <a:t>Clearance Cascade Example</a:t>
            </a:r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9B3EF875-0ECC-7581-39CC-869338FC33D7}"/>
              </a:ext>
            </a:extLst>
          </p:cNvPr>
          <p:cNvSpPr txBox="1">
            <a:spLocks/>
          </p:cNvSpPr>
          <p:nvPr/>
        </p:nvSpPr>
        <p:spPr>
          <a:xfrm>
            <a:off x="668944" y="6356350"/>
            <a:ext cx="3815158" cy="279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Montgomery et. al. Public Health Reports,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25DED8-40B9-51C3-1F9E-E5888F03B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736" y="1694985"/>
            <a:ext cx="6597473" cy="36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7259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de5f32e-50a8-45d6-89e9-0ef7825d3ddb" xsi:nil="true"/>
    <lcf76f155ced4ddcb4097134ff3c332f xmlns="5b2721fe-2f98-4351-9b09-c3ef2c0160a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B619193CF7B478C5BC34F04A29724" ma:contentTypeVersion="15" ma:contentTypeDescription="Create a new document." ma:contentTypeScope="" ma:versionID="c7199fe5aa447f38f3b43b4fa48bc0dc">
  <xsd:schema xmlns:xsd="http://www.w3.org/2001/XMLSchema" xmlns:xs="http://www.w3.org/2001/XMLSchema" xmlns:p="http://schemas.microsoft.com/office/2006/metadata/properties" xmlns:ns2="5b2721fe-2f98-4351-9b09-c3ef2c0160a9" xmlns:ns3="ade5f32e-50a8-45d6-89e9-0ef7825d3ddb" targetNamespace="http://schemas.microsoft.com/office/2006/metadata/properties" ma:root="true" ma:fieldsID="52741da4b4cb1d73992dabe9f5e2c69c" ns2:_="" ns3:_="">
    <xsd:import namespace="5b2721fe-2f98-4351-9b09-c3ef2c0160a9"/>
    <xsd:import namespace="ade5f32e-50a8-45d6-89e9-0ef7825d3d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721fe-2f98-4351-9b09-c3ef2c0160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c84f415-12af-4123-9f1a-c7f377bf9f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5f32e-50a8-45d6-89e9-0ef7825d3dd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eeda3ff-db21-4000-bb8c-c6a26475b5c4}" ma:internalName="TaxCatchAll" ma:showField="CatchAllData" ma:web="ade5f32e-50a8-45d6-89e9-0ef7825d3d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86B2B-0704-4CEA-A30D-3E187D69EF0D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e4785cc1-20bb-4e13-9799-9261efb168ec"/>
    <ds:schemaRef ds:uri="http://schemas.openxmlformats.org/package/2006/metadata/core-properties"/>
    <ds:schemaRef ds:uri="c368d0cd-8260-469d-b405-c12f7ae45f3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AF65C7-E9E4-449E-B916-A1D67A5807BC}"/>
</file>

<file path=customXml/itemProps3.xml><?xml version="1.0" encoding="utf-8"?>
<ds:datastoreItem xmlns:ds="http://schemas.openxmlformats.org/officeDocument/2006/customXml" ds:itemID="{021DF787-E036-4CCD-AECE-E3105751A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682</Words>
  <Application>Microsoft Office PowerPoint</Application>
  <PresentationFormat>Widescreen</PresentationFormat>
  <Paragraphs>97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ShapesVTI</vt:lpstr>
      <vt:lpstr>Leveraging a Data to Care Approach to Cure Hepatitis C within RWHAP</vt:lpstr>
      <vt:lpstr>Collaborators</vt:lpstr>
      <vt:lpstr>Project Overview</vt:lpstr>
      <vt:lpstr>Two Main Project Components</vt:lpstr>
      <vt:lpstr>Jurisdictional Viral Clearance Cascade</vt:lpstr>
      <vt:lpstr>Importance for Jurisdictional HCV Clearance Cascade</vt:lpstr>
      <vt:lpstr>Jurisdictional Clearance Cascades for HIV/HCV Co-infected Persons Using Surveillance Data: Core Steps</vt:lpstr>
      <vt:lpstr>Creating the HCV Clearance Cascade: Key Steps</vt:lpstr>
      <vt:lpstr>PowerPoint Presentation</vt:lpstr>
      <vt:lpstr>Clinic Cascade of Care – Outreach and Linkage</vt:lpstr>
      <vt:lpstr>Outreach and Linkage: Key Steps to Approach to Data to Care</vt:lpstr>
      <vt:lpstr>Review of Case Conference Methodology &amp; Tool</vt:lpstr>
      <vt:lpstr>Case Conference Methodology</vt:lpstr>
      <vt:lpstr>Example of Clinic-based Care Cascade using Case Conferencing Tool – Charter Oak (as of 12/31/2021)</vt:lpstr>
      <vt:lpstr>Highlights of our past research</vt:lpstr>
      <vt:lpstr>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a Data to Care Approach to Cure Hepatitis C within RWHAP</dc:title>
  <dc:creator>Nichols, Lisa</dc:creator>
  <cp:lastModifiedBy>David Bechtel</cp:lastModifiedBy>
  <cp:revision>2</cp:revision>
  <dcterms:created xsi:type="dcterms:W3CDTF">2023-10-06T16:51:14Z</dcterms:created>
  <dcterms:modified xsi:type="dcterms:W3CDTF">2023-10-18T11:45:20Z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0x010100192B619193CF7B478C5BC34F04A29724</vt:lpwstr>
  </property>
</Properties>
</file>