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comment1.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sldIdLst>
    <p:sldId id="256" r:id="rId2"/>
    <p:sldId id="258" r:id="rId3"/>
    <p:sldId id="279" r:id="rId4"/>
    <p:sldId id="259" r:id="rId5"/>
    <p:sldId id="257" r:id="rId6"/>
    <p:sldId id="260" r:id="rId7"/>
    <p:sldId id="280" r:id="rId8"/>
    <p:sldId id="281" r:id="rId9"/>
    <p:sldId id="261" r:id="rId10"/>
    <p:sldId id="262" r:id="rId11"/>
    <p:sldId id="28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igtmtuPILEZPV1Jz28AeBnK0b8+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customschemas.google.com/relationships/presentationmetadata" Target="metadata"/><Relationship Id="rId35" Type="http://schemas.openxmlformats.org/officeDocument/2006/relationships/tableStyles" Target="tableStyle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3-04T06:50:47.546" idx="1">
    <p:pos x="1559" y="1885"/>
    <p:text>In the Leader Guide there is more to this answer and to others.</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MYuVnUI"/>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5137"/>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1925" y="0"/>
            <a:ext cx="3038475" cy="465137"/>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831262"/>
            <a:ext cx="3038475" cy="465137"/>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1925" y="8831262"/>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1: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6" name="Google Shape;126;p7: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6" name="Google Shape;126;p7: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7713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0" name="Google Shape;140;p9: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0: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7" name="Google Shape;147;p10: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1: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4" name="Google Shape;154;p11: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1" name="Google Shape;161;p12: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3: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13: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4: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5" name="Google Shape;175;p14: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5: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1" name="Google Shape;181;p15: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6: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8" name="Google Shape;188;p16: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 name="Google Shape;98;p3: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7: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5" name="Google Shape;195;p17: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8: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2" name="Google Shape;202;p18: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9: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9" name="Google Shape;209;p19: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20: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6" name="Google Shape;216;p20: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1: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3" name="Google Shape;223;p21: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2: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0" name="Google Shape;230;p22: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 name="Google Shape;98;p3: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7130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5" name="Google Shape;105;p4: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2" name="Google Shape;92;p2:notes"/>
          <p:cNvSpPr txBox="1">
            <a:spLocks noGrp="1"/>
          </p:cNvSpPr>
          <p:nvPr>
            <p:ph type="body" idx="1"/>
          </p:nvPr>
        </p:nvSpPr>
        <p:spPr>
          <a:xfrm>
            <a:off x="935037" y="4416425"/>
            <a:ext cx="5140200" cy="41832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2" name="Google Shape;112;p5: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2" name="Google Shape;112;p5: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1679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2" name="Google Shape;112;p5: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0794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9" name="Google Shape;119;p6:notes"/>
          <p:cNvSpPr txBox="1">
            <a:spLocks noGrp="1"/>
          </p:cNvSpPr>
          <p:nvPr>
            <p:ph type="body" idx="1"/>
          </p:nvPr>
        </p:nvSpPr>
        <p:spPr>
          <a:xfrm>
            <a:off x="935037" y="4416425"/>
            <a:ext cx="5140325"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18" name="Google Shape;18;p2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34"/>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34"/>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4" name="Google Shape;74;p34"/>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5" name="Google Shape;75;p3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3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Google Shape;79;p3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3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81" name="Google Shape;81;p3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3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3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6"/>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26"/>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2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7"/>
        <p:cNvGrpSpPr/>
        <p:nvPr/>
      </p:nvGrpSpPr>
      <p:grpSpPr>
        <a:xfrm>
          <a:off x="0" y="0"/>
          <a:ext cx="0" cy="0"/>
          <a:chOff x="0" y="0"/>
          <a:chExt cx="0" cy="0"/>
        </a:xfrm>
      </p:grpSpPr>
      <p:sp>
        <p:nvSpPr>
          <p:cNvPr id="28" name="Google Shape;28;p27"/>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27"/>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2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3"/>
        <p:cNvGrpSpPr/>
        <p:nvPr/>
      </p:nvGrpSpPr>
      <p:grpSpPr>
        <a:xfrm>
          <a:off x="0" y="0"/>
          <a:ext cx="0" cy="0"/>
          <a:chOff x="0" y="0"/>
          <a:chExt cx="0" cy="0"/>
        </a:xfrm>
      </p:grpSpPr>
      <p:sp>
        <p:nvSpPr>
          <p:cNvPr id="34" name="Google Shape;34;p28"/>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28"/>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2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9"/>
        <p:cNvGrpSpPr/>
        <p:nvPr/>
      </p:nvGrpSpPr>
      <p:grpSpPr>
        <a:xfrm>
          <a:off x="0" y="0"/>
          <a:ext cx="0" cy="0"/>
          <a:chOff x="0" y="0"/>
          <a:chExt cx="0" cy="0"/>
        </a:xfrm>
      </p:grpSpPr>
      <p:sp>
        <p:nvSpPr>
          <p:cNvPr id="40" name="Google Shape;40;p2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29"/>
          <p:cNvSpPr>
            <a:spLocks noGrp="1"/>
          </p:cNvSpPr>
          <p:nvPr>
            <p:ph type="pic" idx="2"/>
          </p:nvPr>
        </p:nvSpPr>
        <p:spPr>
          <a:xfrm>
            <a:off x="1792288" y="612775"/>
            <a:ext cx="5486400" cy="4114800"/>
          </a:xfrm>
          <a:prstGeom prst="rect">
            <a:avLst/>
          </a:prstGeom>
          <a:noFill/>
          <a:ln>
            <a:noFill/>
          </a:ln>
        </p:spPr>
      </p:sp>
      <p:sp>
        <p:nvSpPr>
          <p:cNvPr id="42" name="Google Shape;42;p2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3" name="Google Shape;43;p2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6"/>
        <p:cNvGrpSpPr/>
        <p:nvPr/>
      </p:nvGrpSpPr>
      <p:grpSpPr>
        <a:xfrm>
          <a:off x="0" y="0"/>
          <a:ext cx="0" cy="0"/>
          <a:chOff x="0" y="0"/>
          <a:chExt cx="0" cy="0"/>
        </a:xfrm>
      </p:grpSpPr>
      <p:sp>
        <p:nvSpPr>
          <p:cNvPr id="47" name="Google Shape;47;p3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3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49" name="Google Shape;49;p3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0" name="Google Shape;50;p3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3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3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3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3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3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32"/>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3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3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5" name="Google Shape;65;p3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6" name="Google Shape;66;p3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7" name="Google Shape;67;p3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8" name="Google Shape;68;p3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3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4"/>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24"/>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2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3" name="Google Shape;13;p2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4" name="Google Shape;14;p2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youtube.com/watch?v=gthQZ72Bj8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slide_3"/>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89" name="Google Shape;89;p1"/>
          <p:cNvSpPr txBox="1">
            <a:spLocks noGrp="1"/>
          </p:cNvSpPr>
          <p:nvPr>
            <p:ph type="subTitle" idx="1"/>
          </p:nvPr>
        </p:nvSpPr>
        <p:spPr>
          <a:xfrm>
            <a:off x="1371600" y="2286000"/>
            <a:ext cx="6400800" cy="19050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6000"/>
              <a:buFont typeface="Arial"/>
              <a:buNone/>
            </a:pPr>
            <a:r>
              <a:rPr lang="en-US" sz="6000" b="0" i="0" u="none">
                <a:solidFill>
                  <a:schemeClr val="dk1"/>
                </a:solidFill>
                <a:latin typeface="Arial"/>
                <a:ea typeface="Arial"/>
                <a:cs typeface="Arial"/>
                <a:sym typeface="Arial"/>
              </a:rPr>
              <a:t>The Road to Emmaus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7"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29" name="Google Shape;129;p7"/>
          <p:cNvSpPr txBox="1">
            <a:spLocks noGrp="1"/>
          </p:cNvSpPr>
          <p:nvPr>
            <p:ph type="title"/>
          </p:nvPr>
        </p:nvSpPr>
        <p:spPr>
          <a:xfrm>
            <a:off x="728132" y="914400"/>
            <a:ext cx="7653867" cy="381000"/>
          </a:xfrm>
          <a:prstGeom prst="rect">
            <a:avLst/>
          </a:prstGeom>
          <a:noFill/>
          <a:ln>
            <a:noFill/>
          </a:ln>
        </p:spPr>
        <p:txBody>
          <a:bodyPr spcFirstLastPara="1" wrap="square" lIns="91425" tIns="45700" rIns="91425" bIns="45700" anchor="ctr" anchorCtr="0">
            <a:noAutofit/>
          </a:bodyPr>
          <a:lstStyle/>
          <a:p>
            <a:pPr>
              <a:buClr>
                <a:schemeClr val="dk2"/>
              </a:buClr>
              <a:buSzPts val="4400"/>
            </a:pPr>
            <a:br>
              <a:rPr lang="en-US" b="1" dirty="0">
                <a:solidFill>
                  <a:schemeClr val="dk1"/>
                </a:solidFill>
              </a:rPr>
            </a:br>
            <a:r>
              <a:rPr lang="en-US" b="1" dirty="0">
                <a:solidFill>
                  <a:schemeClr val="dk1"/>
                </a:solidFill>
              </a:rPr>
              <a:t>Lutheran Study Bible page 2109 or another Bible map</a:t>
            </a:r>
            <a:endParaRPr dirty="0"/>
          </a:p>
        </p:txBody>
      </p:sp>
      <p:sp>
        <p:nvSpPr>
          <p:cNvPr id="130" name="Google Shape;130;p7"/>
          <p:cNvSpPr txBox="1">
            <a:spLocks noGrp="1"/>
          </p:cNvSpPr>
          <p:nvPr>
            <p:ph type="body" idx="1"/>
          </p:nvPr>
        </p:nvSpPr>
        <p:spPr>
          <a:xfrm>
            <a:off x="880532" y="2494844"/>
            <a:ext cx="7653867" cy="3448756"/>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 Find Jerusalem and Emmaus on the map. </a:t>
            </a:r>
            <a:endParaRPr dirty="0"/>
          </a:p>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Then use the scale on the page to determine about how far it is between the two points. </a:t>
            </a:r>
          </a:p>
          <a:p>
            <a:pPr marL="342900" lvl="0" indent="-241300" algn="l" rtl="0">
              <a:spcBef>
                <a:spcPts val="320"/>
              </a:spcBef>
              <a:spcAft>
                <a:spcPts val="0"/>
              </a:spcAft>
              <a:buClr>
                <a:schemeClr val="dk1"/>
              </a:buClr>
              <a:buSzPts val="1600"/>
              <a:buFont typeface="Arial"/>
              <a:buNone/>
            </a:pPr>
            <a:endParaRPr sz="1600" b="0" i="0" u="none" dirty="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7"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29" name="Google Shape;129;p7"/>
          <p:cNvSpPr txBox="1">
            <a:spLocks noGrp="1"/>
          </p:cNvSpPr>
          <p:nvPr>
            <p:ph type="title"/>
          </p:nvPr>
        </p:nvSpPr>
        <p:spPr>
          <a:xfrm>
            <a:off x="728132" y="914400"/>
            <a:ext cx="7653867" cy="381000"/>
          </a:xfrm>
          <a:prstGeom prst="rect">
            <a:avLst/>
          </a:prstGeom>
          <a:noFill/>
          <a:ln>
            <a:noFill/>
          </a:ln>
        </p:spPr>
        <p:txBody>
          <a:bodyPr spcFirstLastPara="1" wrap="square" lIns="91425" tIns="45700" rIns="91425" bIns="45700" anchor="ctr" anchorCtr="0">
            <a:noAutofit/>
          </a:bodyPr>
          <a:lstStyle/>
          <a:p>
            <a:pPr>
              <a:buClr>
                <a:schemeClr val="dk2"/>
              </a:buClr>
              <a:buSzPts val="4400"/>
            </a:pPr>
            <a:br>
              <a:rPr lang="en-US" b="1" dirty="0">
                <a:solidFill>
                  <a:schemeClr val="dk1"/>
                </a:solidFill>
              </a:rPr>
            </a:br>
            <a:r>
              <a:rPr lang="en-US" b="1" dirty="0">
                <a:solidFill>
                  <a:schemeClr val="dk1"/>
                </a:solidFill>
              </a:rPr>
              <a:t>Walking to Emmaus</a:t>
            </a:r>
            <a:endParaRPr dirty="0"/>
          </a:p>
        </p:txBody>
      </p:sp>
      <p:sp>
        <p:nvSpPr>
          <p:cNvPr id="130" name="Google Shape;130;p7"/>
          <p:cNvSpPr txBox="1">
            <a:spLocks noGrp="1"/>
          </p:cNvSpPr>
          <p:nvPr>
            <p:ph type="body" idx="1"/>
          </p:nvPr>
        </p:nvSpPr>
        <p:spPr>
          <a:xfrm>
            <a:off x="575734" y="1636889"/>
            <a:ext cx="7958666" cy="4306711"/>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 </a:t>
            </a:r>
            <a:r>
              <a:rPr lang="en-US" sz="2800" dirty="0"/>
              <a:t>About seven miles [11 km].</a:t>
            </a:r>
            <a:endParaRPr sz="2800" dirty="0"/>
          </a:p>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How long do you think it would would it take to walk from Jerusalem to Emmaus?</a:t>
            </a:r>
          </a:p>
          <a:p>
            <a:pPr marL="342900" lvl="0" indent="-342900" algn="l" rtl="0">
              <a:lnSpc>
                <a:spcPct val="100000"/>
              </a:lnSpc>
              <a:spcBef>
                <a:spcPts val="560"/>
              </a:spcBef>
              <a:spcAft>
                <a:spcPts val="0"/>
              </a:spcAft>
              <a:buClr>
                <a:schemeClr val="dk1"/>
              </a:buClr>
              <a:buSzPts val="2800"/>
              <a:buFont typeface="Arial"/>
              <a:buChar char="•"/>
            </a:pPr>
            <a:r>
              <a:rPr lang="en-US" sz="2800" dirty="0"/>
              <a:t>Wow, that’s a lot of time to think and talk.</a:t>
            </a:r>
          </a:p>
          <a:p>
            <a:pPr marL="342900" lvl="0" indent="-342900" algn="l" rtl="0">
              <a:lnSpc>
                <a:spcPct val="100000"/>
              </a:lnSpc>
              <a:spcBef>
                <a:spcPts val="560"/>
              </a:spcBef>
              <a:spcAft>
                <a:spcPts val="0"/>
              </a:spcAft>
              <a:buClr>
                <a:schemeClr val="dk1"/>
              </a:buClr>
              <a:buSzPts val="2800"/>
              <a:buFont typeface="Arial"/>
              <a:buChar char="•"/>
            </a:pPr>
            <a:r>
              <a:rPr lang="en-US" sz="2800" dirty="0"/>
              <a:t>    jot down answers and discuss:</a:t>
            </a:r>
          </a:p>
          <a:p>
            <a:pPr marL="342900" lvl="0" indent="-342900" algn="l" rtl="0">
              <a:lnSpc>
                <a:spcPct val="100000"/>
              </a:lnSpc>
              <a:spcBef>
                <a:spcPts val="560"/>
              </a:spcBef>
              <a:spcAft>
                <a:spcPts val="0"/>
              </a:spcAft>
              <a:buClr>
                <a:schemeClr val="dk1"/>
              </a:buClr>
              <a:buSzPts val="2800"/>
              <a:buFont typeface="Arial"/>
              <a:buChar char="•"/>
            </a:pPr>
            <a:r>
              <a:rPr lang="en-US" sz="2800" dirty="0"/>
              <a:t>Did you ever feel the need to go for a long walk when something bad happens?</a:t>
            </a:r>
          </a:p>
          <a:p>
            <a:pPr marL="342900" lvl="0" indent="-342900" algn="l" rtl="0">
              <a:lnSpc>
                <a:spcPct val="100000"/>
              </a:lnSpc>
              <a:spcBef>
                <a:spcPts val="560"/>
              </a:spcBef>
              <a:spcAft>
                <a:spcPts val="0"/>
              </a:spcAft>
              <a:buClr>
                <a:schemeClr val="dk1"/>
              </a:buClr>
              <a:buSzPts val="2800"/>
              <a:buFont typeface="Arial"/>
              <a:buChar char="•"/>
            </a:pPr>
            <a:r>
              <a:rPr lang="en-US" sz="2800" dirty="0"/>
              <a:t>Does walking or some other physical exercise help you relax or cope with stress?</a:t>
            </a:r>
          </a:p>
          <a:p>
            <a:pPr marL="342900" lvl="0" indent="-342900" algn="l" rtl="0">
              <a:lnSpc>
                <a:spcPct val="100000"/>
              </a:lnSpc>
              <a:spcBef>
                <a:spcPts val="560"/>
              </a:spcBef>
              <a:spcAft>
                <a:spcPts val="0"/>
              </a:spcAft>
              <a:buClr>
                <a:schemeClr val="dk1"/>
              </a:buClr>
              <a:buSzPts val="2800"/>
              <a:buFont typeface="Arial"/>
              <a:buChar char="•"/>
            </a:pPr>
            <a:r>
              <a:rPr lang="en-US" sz="2800" dirty="0"/>
              <a:t>What else helps you?</a:t>
            </a:r>
            <a:endParaRPr dirty="0"/>
          </a:p>
          <a:p>
            <a:pPr marL="342900" lvl="0" indent="-241300" algn="l" rtl="0">
              <a:lnSpc>
                <a:spcPct val="100000"/>
              </a:lnSpc>
              <a:spcBef>
                <a:spcPts val="320"/>
              </a:spcBef>
              <a:spcAft>
                <a:spcPts val="0"/>
              </a:spcAft>
              <a:buClr>
                <a:schemeClr val="dk1"/>
              </a:buClr>
              <a:buSzPts val="1600"/>
              <a:buFont typeface="Arial"/>
              <a:buNone/>
            </a:pPr>
            <a:endParaRPr sz="1600" b="0" i="0" u="none" dirty="0">
              <a:solidFill>
                <a:schemeClr val="dk1"/>
              </a:solidFill>
              <a:latin typeface="Arial"/>
              <a:ea typeface="Arial"/>
              <a:cs typeface="Arial"/>
              <a:sym typeface="Arial"/>
            </a:endParaRPr>
          </a:p>
          <a:p>
            <a:pPr marL="342900" lvl="0" indent="-241300" algn="l" rtl="0">
              <a:spcBef>
                <a:spcPts val="320"/>
              </a:spcBef>
              <a:spcAft>
                <a:spcPts val="0"/>
              </a:spcAft>
              <a:buClr>
                <a:schemeClr val="dk1"/>
              </a:buClr>
              <a:buSzPts val="1600"/>
              <a:buFont typeface="Arial"/>
              <a:buNone/>
            </a:pPr>
            <a:endParaRPr sz="1600" b="0" i="0" u="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9157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pic>
        <p:nvPicPr>
          <p:cNvPr id="142" name="Google Shape;142;p9"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43" name="Google Shape;143;p9"/>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342900" lvl="0" indent="-342900" algn="l" rtl="0">
              <a:lnSpc>
                <a:spcPct val="100000"/>
              </a:lnSpc>
              <a:spcBef>
                <a:spcPts val="0"/>
              </a:spcBef>
              <a:spcAft>
                <a:spcPts val="0"/>
              </a:spcAft>
              <a:buClr>
                <a:srgbClr val="000000"/>
              </a:buClr>
              <a:buSzPts val="2800"/>
              <a:buFont typeface="Arial"/>
              <a:buChar char="•"/>
            </a:pPr>
            <a:r>
              <a:rPr lang="en-US" sz="4400" b="1" i="0" u="none" dirty="0">
                <a:solidFill>
                  <a:srgbClr val="000000"/>
                </a:solidFill>
                <a:latin typeface="Arial"/>
                <a:ea typeface="Arial"/>
                <a:cs typeface="Arial"/>
                <a:sym typeface="Arial"/>
              </a:rPr>
              <a:t>Matthew 25:31-40</a:t>
            </a:r>
            <a:endParaRPr lang="en-US" dirty="0"/>
          </a:p>
        </p:txBody>
      </p:sp>
      <p:sp>
        <p:nvSpPr>
          <p:cNvPr id="144" name="Google Shape;144;p9"/>
          <p:cNvSpPr txBox="1">
            <a:spLocks noGrp="1"/>
          </p:cNvSpPr>
          <p:nvPr>
            <p:ph type="body" idx="1"/>
          </p:nvPr>
        </p:nvSpPr>
        <p:spPr>
          <a:xfrm>
            <a:off x="457200" y="1828800"/>
            <a:ext cx="8077200"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Our lesson focus is:  “We encounter the resurrected Jesus in our everyday lives.” </a:t>
            </a:r>
            <a:endParaRPr dirty="0"/>
          </a:p>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According to what we just read, what are some practical ways we can encounter Jesus every day?</a:t>
            </a:r>
          </a:p>
          <a:p>
            <a:pPr marL="342900" lvl="0" indent="-342900" algn="l" rtl="0">
              <a:lnSpc>
                <a:spcPct val="100000"/>
              </a:lnSpc>
              <a:spcBef>
                <a:spcPts val="560"/>
              </a:spcBef>
              <a:spcAft>
                <a:spcPts val="0"/>
              </a:spcAft>
              <a:buClr>
                <a:schemeClr val="dk1"/>
              </a:buClr>
              <a:buSzPts val="2800"/>
              <a:buFont typeface="Arial"/>
              <a:buChar char="•"/>
            </a:pPr>
            <a:r>
              <a:rPr lang="en-US" sz="2800" dirty="0"/>
              <a:t>Where do you see Jesus in your daily life?</a:t>
            </a:r>
          </a:p>
          <a:p>
            <a:pPr marL="342900" lvl="0" indent="-342900" algn="l" rtl="0">
              <a:lnSpc>
                <a:spcPct val="100000"/>
              </a:lnSpc>
              <a:spcBef>
                <a:spcPts val="560"/>
              </a:spcBef>
              <a:spcAft>
                <a:spcPts val="0"/>
              </a:spcAft>
              <a:buClr>
                <a:schemeClr val="dk1"/>
              </a:buClr>
              <a:buSzPts val="2800"/>
              <a:buFont typeface="Arial"/>
              <a:buChar char="•"/>
            </a:pPr>
            <a:endParaRPr lang="en-US" sz="2800" dirty="0"/>
          </a:p>
          <a:p>
            <a:pPr marL="342900" lvl="0" indent="-342900" algn="l" rtl="0">
              <a:lnSpc>
                <a:spcPct val="100000"/>
              </a:lnSpc>
              <a:spcBef>
                <a:spcPts val="560"/>
              </a:spcBef>
              <a:spcAft>
                <a:spcPts val="0"/>
              </a:spcAft>
              <a:buClr>
                <a:schemeClr val="dk1"/>
              </a:buClr>
              <a:buSzPts val="2800"/>
              <a:buFont typeface="Arial"/>
              <a:buChar char="•"/>
            </a:pPr>
            <a:r>
              <a:rPr lang="en-US" sz="2800" dirty="0"/>
              <a:t>Jot down your answers</a:t>
            </a:r>
            <a:endParaRPr dirty="0"/>
          </a:p>
          <a:p>
            <a:pPr marL="342900" lvl="0" indent="-165100" algn="l" rtl="0">
              <a:spcBef>
                <a:spcPts val="560"/>
              </a:spcBef>
              <a:spcAft>
                <a:spcPts val="0"/>
              </a:spcAft>
              <a:buClr>
                <a:schemeClr val="dk1"/>
              </a:buClr>
              <a:buSzPts val="2800"/>
              <a:buFont typeface="Arial"/>
              <a:buNone/>
            </a:pPr>
            <a:endParaRPr sz="2800" b="0" i="0" u="none" dirty="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Google Shape;149;p10"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50" name="Google Shape;150;p10"/>
          <p:cNvSpPr txBox="1">
            <a:spLocks noGrp="1"/>
          </p:cNvSpPr>
          <p:nvPr>
            <p:ph type="title"/>
          </p:nvPr>
        </p:nvSpPr>
        <p:spPr>
          <a:xfrm>
            <a:off x="609600" y="1524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Arial"/>
              <a:buNone/>
            </a:pPr>
            <a:r>
              <a:rPr lang="en-US" sz="4400" b="1" i="0" u="none">
                <a:solidFill>
                  <a:schemeClr val="dk2"/>
                </a:solidFill>
                <a:latin typeface="Arial"/>
                <a:ea typeface="Arial"/>
                <a:cs typeface="Arial"/>
                <a:sym typeface="Arial"/>
              </a:rPr>
              <a:t>Luke 24:36-53</a:t>
            </a:r>
            <a:endParaRPr/>
          </a:p>
        </p:txBody>
      </p:sp>
      <p:sp>
        <p:nvSpPr>
          <p:cNvPr id="151" name="Google Shape;151;p10"/>
          <p:cNvSpPr txBox="1">
            <a:spLocks noGrp="1"/>
          </p:cNvSpPr>
          <p:nvPr>
            <p:ph type="body" idx="1"/>
          </p:nvPr>
        </p:nvSpPr>
        <p:spPr>
          <a:xfrm>
            <a:off x="457200" y="838200"/>
            <a:ext cx="8077200" cy="5105400"/>
          </a:xfrm>
          <a:prstGeom prst="rect">
            <a:avLst/>
          </a:prstGeom>
          <a:noFill/>
          <a:ln>
            <a:noFill/>
          </a:ln>
        </p:spPr>
        <p:txBody>
          <a:bodyPr spcFirstLastPara="1" wrap="square" lIns="91425" tIns="45700" rIns="91425" bIns="45700" anchor="t" anchorCtr="0">
            <a:noAutofit/>
          </a:bodyPr>
          <a:lstStyle/>
          <a:p>
            <a:pPr marL="342900" lvl="0" indent="-241300" algn="l" rtl="0">
              <a:lnSpc>
                <a:spcPct val="100000"/>
              </a:lnSpc>
              <a:spcBef>
                <a:spcPts val="0"/>
              </a:spcBef>
              <a:spcAft>
                <a:spcPts val="0"/>
              </a:spcAft>
              <a:buClr>
                <a:schemeClr val="dk1"/>
              </a:buClr>
              <a:buSzPts val="1600"/>
              <a:buFont typeface="Arial"/>
              <a:buNone/>
            </a:pPr>
            <a:endParaRPr sz="1600" b="0" i="0" u="none">
              <a:solidFill>
                <a:schemeClr val="dk1"/>
              </a:solidFill>
              <a:latin typeface="Arial"/>
              <a:ea typeface="Arial"/>
              <a:cs typeface="Arial"/>
              <a:sym typeface="Arial"/>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Jesus’ final meeting with his disciples is recorded in Luke 24:36-53. </a:t>
            </a:r>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After the Emmaus encounter, the disciples returned to Jerusalem to meet with the larger group of disciples. </a:t>
            </a:r>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Jesus suddenly appeared in the group. </a:t>
            </a:r>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What did the disciples think about Jesus? </a:t>
            </a:r>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How did Jesus prove he wasn’t a ghost? </a:t>
            </a:r>
            <a:r>
              <a:rPr lang="en-US" sz="2400" b="0" i="1" u="none">
                <a:solidFill>
                  <a:schemeClr val="dk1"/>
                </a:solidFill>
                <a:latin typeface="Arial"/>
                <a:ea typeface="Arial"/>
                <a:cs typeface="Arial"/>
                <a:sym typeface="Arial"/>
              </a:rPr>
              <a:t>(</a:t>
            </a:r>
            <a:r>
              <a:rPr lang="en-US" sz="2400" b="0" i="0" u="none">
                <a:solidFill>
                  <a:schemeClr val="dk1"/>
                </a:solidFill>
                <a:latin typeface="Arial"/>
                <a:ea typeface="Arial"/>
                <a:cs typeface="Arial"/>
                <a:sym typeface="Arial"/>
              </a:rPr>
              <a:t>What did Jesus tell the disciples to do (verses 45-48)? </a:t>
            </a:r>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What does Jesus promise will happen? </a:t>
            </a:r>
            <a:endParaRPr/>
          </a:p>
          <a:p>
            <a:pPr marL="34290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What do you think being a follower of Jesus means?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pic>
        <p:nvPicPr>
          <p:cNvPr id="156" name="Google Shape;156;p11"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57" name="Google Shape;157;p11"/>
          <p:cNvSpPr txBox="1">
            <a:spLocks noGrp="1"/>
          </p:cNvSpPr>
          <p:nvPr>
            <p:ph type="title"/>
          </p:nvPr>
        </p:nvSpPr>
        <p:spPr>
          <a:xfrm>
            <a:off x="609600" y="1524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Arial"/>
              <a:buNone/>
            </a:pPr>
            <a:r>
              <a:rPr lang="en-US" sz="4000" b="0" i="0" u="none">
                <a:solidFill>
                  <a:schemeClr val="dk2"/>
                </a:solidFill>
                <a:latin typeface="Arial"/>
                <a:ea typeface="Arial"/>
                <a:cs typeface="Arial"/>
                <a:sym typeface="Arial"/>
              </a:rPr>
              <a:t>Jesus’ Resurrection Take-aways</a:t>
            </a:r>
            <a:endParaRPr/>
          </a:p>
        </p:txBody>
      </p:sp>
      <p:sp>
        <p:nvSpPr>
          <p:cNvPr id="158" name="Google Shape;158;p11"/>
          <p:cNvSpPr txBox="1">
            <a:spLocks noGrp="1"/>
          </p:cNvSpPr>
          <p:nvPr>
            <p:ph type="body" idx="1"/>
          </p:nvPr>
        </p:nvSpPr>
        <p:spPr>
          <a:xfrm>
            <a:off x="457200" y="1295400"/>
            <a:ext cx="8077200"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The first witnesses were---women</a:t>
            </a:r>
            <a:endParaRPr sz="2600" b="0" i="0" u="none">
              <a:solidFill>
                <a:schemeClr val="dk1"/>
              </a:solidFill>
              <a:latin typeface="Arial"/>
              <a:ea typeface="Arial"/>
              <a:cs typeface="Arial"/>
              <a:sym typeface="Arial"/>
            </a:endParaRPr>
          </a:p>
          <a:p>
            <a:pPr marL="342900" lvl="0" indent="-342900" algn="l" rtl="0">
              <a:lnSpc>
                <a:spcPct val="100000"/>
              </a:lnSpc>
              <a:spcBef>
                <a:spcPts val="52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Bodily resurrection—tomb empty</a:t>
            </a:r>
            <a:endParaRPr/>
          </a:p>
          <a:p>
            <a:pPr marL="342900" lvl="0" indent="-342900" algn="l" rtl="0">
              <a:lnSpc>
                <a:spcPct val="100000"/>
              </a:lnSpc>
              <a:spcBef>
                <a:spcPts val="52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Disbelieving responses of Jesus’ followers</a:t>
            </a:r>
            <a:endParaRPr/>
          </a:p>
          <a:p>
            <a:pPr marL="342900" lvl="0" indent="-342900" algn="l" rtl="0">
              <a:lnSpc>
                <a:spcPct val="100000"/>
              </a:lnSpc>
              <a:spcBef>
                <a:spcPts val="52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Jesus is present and recognized in the sharing of a meal.</a:t>
            </a:r>
            <a:endParaRPr/>
          </a:p>
          <a:p>
            <a:pPr marL="342900" lvl="0" indent="-342900" algn="l" rtl="0">
              <a:lnSpc>
                <a:spcPct val="100000"/>
              </a:lnSpc>
              <a:spcBef>
                <a:spcPts val="52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Meals exemplify hospitality in the Bible.</a:t>
            </a:r>
            <a:endParaRPr sz="2600" b="0" i="0" u="none">
              <a:solidFill>
                <a:schemeClr val="dk1"/>
              </a:solidFill>
              <a:latin typeface="Arial"/>
              <a:ea typeface="Arial"/>
              <a:cs typeface="Arial"/>
              <a:sym typeface="Arial"/>
            </a:endParaRPr>
          </a:p>
          <a:p>
            <a:pPr marL="342900" lvl="0" indent="-177800" algn="l" rtl="0">
              <a:lnSpc>
                <a:spcPct val="100000"/>
              </a:lnSpc>
              <a:spcBef>
                <a:spcPts val="520"/>
              </a:spcBef>
              <a:spcAft>
                <a:spcPts val="0"/>
              </a:spcAft>
              <a:buClr>
                <a:schemeClr val="dk1"/>
              </a:buClr>
              <a:buSzPts val="2600"/>
              <a:buFont typeface="Arial"/>
              <a:buNone/>
            </a:pPr>
            <a:endParaRPr sz="2600" b="0" i="0" u="none">
              <a:solidFill>
                <a:schemeClr val="dk1"/>
              </a:solidFill>
              <a:latin typeface="Arial"/>
              <a:ea typeface="Arial"/>
              <a:cs typeface="Arial"/>
              <a:sym typeface="Arial"/>
            </a:endParaRPr>
          </a:p>
          <a:p>
            <a:pPr marL="342900" lvl="0" indent="-342900" algn="l" rtl="0">
              <a:lnSpc>
                <a:spcPct val="100000"/>
              </a:lnSpc>
              <a:spcBef>
                <a:spcPts val="52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Death does not separate us from Jesus!</a:t>
            </a:r>
            <a:endParaRPr/>
          </a:p>
          <a:p>
            <a:pPr marL="342900" lvl="0" indent="-342900" algn="l" rtl="0">
              <a:lnSpc>
                <a:spcPct val="100000"/>
              </a:lnSpc>
              <a:spcBef>
                <a:spcPts val="520"/>
              </a:spcBef>
              <a:spcAft>
                <a:spcPts val="0"/>
              </a:spcAft>
              <a:buClr>
                <a:schemeClr val="dk1"/>
              </a:buClr>
              <a:buSzPts val="2600"/>
              <a:buFont typeface="Arial"/>
              <a:buChar char="•"/>
            </a:pPr>
            <a:r>
              <a:rPr lang="en-US" sz="2600" b="0" i="0" u="none">
                <a:solidFill>
                  <a:schemeClr val="dk1"/>
                </a:solidFill>
                <a:latin typeface="Arial"/>
                <a:ea typeface="Arial"/>
                <a:cs typeface="Arial"/>
                <a:sym typeface="Arial"/>
              </a:rPr>
              <a:t>Be alert for Jesus’ presence, even today!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Google Shape;163;p12"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64" name="Google Shape;164;p12"/>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3200"/>
              <a:buFont typeface="Arial"/>
              <a:buNone/>
            </a:pPr>
            <a:r>
              <a:rPr lang="en-US" sz="3200" b="0" i="0" u="none">
                <a:solidFill>
                  <a:schemeClr val="dk2"/>
                </a:solidFill>
                <a:latin typeface="Arial"/>
                <a:ea typeface="Arial"/>
                <a:cs typeface="Arial"/>
                <a:sym typeface="Arial"/>
              </a:rPr>
              <a:t>Here We Stand Student Book page 307:</a:t>
            </a:r>
            <a:br>
              <a:rPr lang="en-US" sz="3200" b="0" i="0" u="none">
                <a:solidFill>
                  <a:schemeClr val="dk2"/>
                </a:solidFill>
                <a:latin typeface="Arial"/>
                <a:ea typeface="Arial"/>
                <a:cs typeface="Arial"/>
                <a:sym typeface="Arial"/>
              </a:rPr>
            </a:br>
            <a:endParaRPr/>
          </a:p>
        </p:txBody>
      </p:sp>
      <p:sp>
        <p:nvSpPr>
          <p:cNvPr id="165" name="Google Shape;165;p12"/>
          <p:cNvSpPr txBox="1">
            <a:spLocks noGrp="1"/>
          </p:cNvSpPr>
          <p:nvPr>
            <p:ph type="body" idx="1"/>
          </p:nvPr>
        </p:nvSpPr>
        <p:spPr>
          <a:xfrm>
            <a:off x="533400" y="762000"/>
            <a:ext cx="7772400" cy="5105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400"/>
              <a:buFont typeface="Arial"/>
              <a:buChar char="•"/>
            </a:pPr>
            <a:r>
              <a:rPr lang="en-US" sz="2400" b="0" i="0" u="none" dirty="0">
                <a:solidFill>
                  <a:schemeClr val="dk1"/>
                </a:solidFill>
                <a:latin typeface="Arial"/>
                <a:ea typeface="Arial"/>
                <a:cs typeface="Arial"/>
                <a:sym typeface="Arial"/>
              </a:rPr>
              <a:t>Turn to “The Sacrament of the Altar” </a:t>
            </a:r>
            <a:endParaRPr dirty="0"/>
          </a:p>
          <a:p>
            <a:pPr marL="342900" lvl="0" indent="-342900" algn="l" rtl="0">
              <a:lnSpc>
                <a:spcPct val="100000"/>
              </a:lnSpc>
              <a:spcBef>
                <a:spcPts val="480"/>
              </a:spcBef>
              <a:spcAft>
                <a:spcPts val="0"/>
              </a:spcAft>
              <a:buClr>
                <a:schemeClr val="dk1"/>
              </a:buClr>
              <a:buSzPts val="2400"/>
              <a:buFont typeface="Arial"/>
              <a:buChar char="•"/>
            </a:pPr>
            <a:r>
              <a:rPr lang="en-US" sz="2400" b="0" i="0" u="none" dirty="0">
                <a:solidFill>
                  <a:schemeClr val="dk1"/>
                </a:solidFill>
                <a:latin typeface="Arial"/>
                <a:ea typeface="Arial"/>
                <a:cs typeface="Arial"/>
                <a:sym typeface="Arial"/>
              </a:rPr>
              <a:t>Jesus is revealed in “the breaking of the bread” for the disciples who met him on the road to Emmaus. </a:t>
            </a:r>
            <a:endParaRPr dirty="0"/>
          </a:p>
          <a:p>
            <a:pPr marL="342900" lvl="0" indent="-342900" algn="l" rtl="0">
              <a:lnSpc>
                <a:spcPct val="100000"/>
              </a:lnSpc>
              <a:spcBef>
                <a:spcPts val="480"/>
              </a:spcBef>
              <a:spcAft>
                <a:spcPts val="0"/>
              </a:spcAft>
              <a:buClr>
                <a:schemeClr val="dk1"/>
              </a:buClr>
              <a:buSzPts val="2400"/>
              <a:buFont typeface="Arial"/>
              <a:buChar char="•"/>
            </a:pPr>
            <a:r>
              <a:rPr lang="en-US" sz="2400" b="0" i="0" u="none" dirty="0">
                <a:solidFill>
                  <a:schemeClr val="dk1"/>
                </a:solidFill>
                <a:latin typeface="Arial"/>
                <a:ea typeface="Arial"/>
                <a:cs typeface="Arial"/>
                <a:sym typeface="Arial"/>
              </a:rPr>
              <a:t>Read sections 1–4 describing the sacrament. </a:t>
            </a:r>
            <a:endParaRPr dirty="0"/>
          </a:p>
          <a:p>
            <a:pPr marL="342900" lvl="0" indent="-342900" algn="l" rtl="0">
              <a:lnSpc>
                <a:spcPct val="100000"/>
              </a:lnSpc>
              <a:spcBef>
                <a:spcPts val="480"/>
              </a:spcBef>
              <a:spcAft>
                <a:spcPts val="0"/>
              </a:spcAft>
              <a:buClr>
                <a:schemeClr val="dk1"/>
              </a:buClr>
              <a:buSzPts val="2400"/>
              <a:buFont typeface="Arial"/>
              <a:buChar char="•"/>
            </a:pPr>
            <a:r>
              <a:rPr lang="en-US" sz="2400" b="0" i="0" u="none" dirty="0">
                <a:solidFill>
                  <a:schemeClr val="dk1"/>
                </a:solidFill>
                <a:latin typeface="Arial"/>
                <a:ea typeface="Arial"/>
                <a:cs typeface="Arial"/>
                <a:sym typeface="Arial"/>
              </a:rPr>
              <a:t>Write down examples of how Jesus is revealed in the sacrament of holy communion.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0" name="Google Shape;170;p13" descr="slide_2"/>
          <p:cNvPicPr preferRelativeResize="0"/>
          <p:nvPr/>
        </p:nvPicPr>
        <p:blipFill rotWithShape="1">
          <a:blip r:embed="rId3">
            <a:alphaModFix/>
          </a:blip>
          <a:srcRect/>
          <a:stretch/>
        </p:blipFill>
        <p:spPr>
          <a:xfrm>
            <a:off x="0" y="0"/>
            <a:ext cx="9144000" cy="6858000"/>
          </a:xfrm>
          <a:prstGeom prst="rect">
            <a:avLst/>
          </a:prstGeom>
          <a:noFill/>
          <a:ln>
            <a:noFill/>
          </a:ln>
        </p:spPr>
      </p:pic>
      <p:pic>
        <p:nvPicPr>
          <p:cNvPr id="171" name="Google Shape;171;p13"/>
          <p:cNvPicPr preferRelativeResize="0">
            <a:picLocks noGrp="1"/>
          </p:cNvPicPr>
          <p:nvPr>
            <p:ph type="body" idx="1"/>
          </p:nvPr>
        </p:nvPicPr>
        <p:blipFill rotWithShape="1">
          <a:blip r:embed="rId4">
            <a:alphaModFix/>
          </a:blip>
          <a:srcRect/>
          <a:stretch/>
        </p:blipFill>
        <p:spPr>
          <a:xfrm>
            <a:off x="2438400" y="241300"/>
            <a:ext cx="4562475" cy="4800600"/>
          </a:xfrm>
          <a:prstGeom prst="rect">
            <a:avLst/>
          </a:prstGeom>
          <a:noFill/>
          <a:ln>
            <a:noFill/>
          </a:ln>
        </p:spPr>
      </p:pic>
      <p:pic>
        <p:nvPicPr>
          <p:cNvPr id="172" name="Google Shape;172;p13"/>
          <p:cNvPicPr preferRelativeResize="0"/>
          <p:nvPr/>
        </p:nvPicPr>
        <p:blipFill rotWithShape="1">
          <a:blip r:embed="rId5">
            <a:alphaModFix/>
          </a:blip>
          <a:srcRect/>
          <a:stretch/>
        </p:blipFill>
        <p:spPr>
          <a:xfrm>
            <a:off x="1447800" y="5257800"/>
            <a:ext cx="6045200" cy="13335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pic>
        <p:nvPicPr>
          <p:cNvPr id="177" name="Google Shape;177;p14" descr="slide_3"/>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78" name="Google Shape;178;p14"/>
          <p:cNvSpPr txBox="1">
            <a:spLocks noGrp="1"/>
          </p:cNvSpPr>
          <p:nvPr>
            <p:ph type="subTitle" idx="1"/>
          </p:nvPr>
        </p:nvSpPr>
        <p:spPr>
          <a:xfrm>
            <a:off x="1371600" y="2743200"/>
            <a:ext cx="6400800" cy="17526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6000"/>
              <a:buFont typeface="Arial"/>
              <a:buNone/>
            </a:pPr>
            <a:r>
              <a:rPr lang="en-US" sz="6000" b="0" i="0" u="none">
                <a:solidFill>
                  <a:schemeClr val="dk1"/>
                </a:solidFill>
                <a:latin typeface="Arial"/>
                <a:ea typeface="Arial"/>
                <a:cs typeface="Arial"/>
                <a:sym typeface="Arial"/>
              </a:rPr>
              <a:t>Quiz Show</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pic>
        <p:nvPicPr>
          <p:cNvPr id="183" name="Google Shape;183;p15"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184" name="Google Shape;184;p15"/>
          <p:cNvSpPr txBox="1">
            <a:spLocks noGrp="1"/>
          </p:cNvSpPr>
          <p:nvPr>
            <p:ph type="title"/>
          </p:nvPr>
        </p:nvSpPr>
        <p:spPr>
          <a:xfrm>
            <a:off x="457200" y="609600"/>
            <a:ext cx="8077200" cy="1447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r>
              <a:rPr lang="en-US" sz="4000" b="0" i="0" u="none">
                <a:solidFill>
                  <a:schemeClr val="dk2"/>
                </a:solidFill>
                <a:latin typeface="Arial"/>
                <a:ea typeface="Arial"/>
                <a:cs typeface="Arial"/>
                <a:sym typeface="Arial"/>
              </a:rPr>
              <a:t>1. Jesus encountered two disciples on the road to Bethlehem.</a:t>
            </a:r>
            <a:r>
              <a:rPr lang="en-US" sz="4400" b="0" i="0" u="none">
                <a:solidFill>
                  <a:schemeClr val="dk2"/>
                </a:solidFill>
                <a:latin typeface="Arial"/>
                <a:ea typeface="Arial"/>
                <a:cs typeface="Arial"/>
                <a:sym typeface="Arial"/>
              </a:rPr>
              <a:t> </a:t>
            </a:r>
            <a:endParaRPr/>
          </a:p>
        </p:txBody>
      </p:sp>
      <p:sp>
        <p:nvSpPr>
          <p:cNvPr id="185" name="Google Shape;185;p15"/>
          <p:cNvSpPr txBox="1">
            <a:spLocks noGrp="1"/>
          </p:cNvSpPr>
          <p:nvPr>
            <p:ph type="body" idx="1"/>
          </p:nvPr>
        </p:nvSpPr>
        <p:spPr>
          <a:xfrm>
            <a:off x="533400" y="2362200"/>
            <a:ext cx="7772400" cy="4191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0" name="Google Shape;190;p16"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191" name="Google Shape;191;p16"/>
          <p:cNvSpPr txBox="1">
            <a:spLocks noGrp="1"/>
          </p:cNvSpPr>
          <p:nvPr>
            <p:ph type="title"/>
          </p:nvPr>
        </p:nvSpPr>
        <p:spPr>
          <a:xfrm>
            <a:off x="457200" y="609600"/>
            <a:ext cx="7848600" cy="1295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r>
              <a:rPr lang="en-US" sz="4000" b="0" i="0" u="none">
                <a:solidFill>
                  <a:schemeClr val="dk2"/>
                </a:solidFill>
                <a:latin typeface="Arial"/>
                <a:ea typeface="Arial"/>
                <a:cs typeface="Arial"/>
                <a:sym typeface="Arial"/>
              </a:rPr>
              <a:t>2. The disciples on the road recognized Jesus immediately.</a:t>
            </a:r>
            <a:r>
              <a:rPr lang="en-US" sz="4400" b="0" i="0" u="none">
                <a:solidFill>
                  <a:schemeClr val="dk2"/>
                </a:solidFill>
                <a:latin typeface="Arial"/>
                <a:ea typeface="Arial"/>
                <a:cs typeface="Arial"/>
                <a:sym typeface="Arial"/>
              </a:rPr>
              <a:t> </a:t>
            </a:r>
            <a:endParaRPr/>
          </a:p>
        </p:txBody>
      </p:sp>
      <p:sp>
        <p:nvSpPr>
          <p:cNvPr id="192" name="Google Shape;192;p16"/>
          <p:cNvSpPr txBox="1">
            <a:spLocks noGrp="1"/>
          </p:cNvSpPr>
          <p:nvPr>
            <p:ph type="body" idx="1"/>
          </p:nvPr>
        </p:nvSpPr>
        <p:spPr>
          <a:xfrm>
            <a:off x="533400" y="2209800"/>
            <a:ext cx="7772400" cy="4114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609600" lvl="0" indent="-6096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3"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01" name="Google Shape;101;p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Arial"/>
              <a:buNone/>
            </a:pPr>
            <a:r>
              <a:rPr lang="en-US" sz="4400" b="0" i="0" u="none" dirty="0">
                <a:solidFill>
                  <a:schemeClr val="dk2"/>
                </a:solidFill>
                <a:latin typeface="Arial"/>
                <a:ea typeface="Arial"/>
                <a:cs typeface="Arial"/>
                <a:sym typeface="Arial"/>
              </a:rPr>
              <a:t>Gather</a:t>
            </a:r>
            <a:endParaRPr dirty="0"/>
          </a:p>
        </p:txBody>
      </p:sp>
      <p:sp>
        <p:nvSpPr>
          <p:cNvPr id="102" name="Google Shape;102;p3"/>
          <p:cNvSpPr txBox="1">
            <a:spLocks noGrp="1"/>
          </p:cNvSpPr>
          <p:nvPr>
            <p:ph type="body" idx="1"/>
          </p:nvPr>
        </p:nvSpPr>
        <p:spPr>
          <a:xfrm>
            <a:off x="457200" y="1828800"/>
            <a:ext cx="7696200" cy="4267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Bible</a:t>
            </a:r>
          </a:p>
          <a:p>
            <a:pPr marL="342900" lvl="0" indent="-342900" algn="l" rtl="0">
              <a:lnSpc>
                <a:spcPct val="100000"/>
              </a:lnSpc>
              <a:spcBef>
                <a:spcPts val="0"/>
              </a:spcBef>
              <a:spcAft>
                <a:spcPts val="0"/>
              </a:spcAft>
              <a:buClr>
                <a:schemeClr val="dk1"/>
              </a:buClr>
              <a:buSzPts val="3200"/>
              <a:buFont typeface="Arial"/>
              <a:buChar char="•"/>
            </a:pPr>
            <a:r>
              <a:rPr lang="en-US" dirty="0"/>
              <a:t>Here We Stand book (catechism)</a:t>
            </a:r>
          </a:p>
          <a:p>
            <a:pPr marL="342900" lvl="0" indent="-342900" algn="l" rtl="0">
              <a:lnSpc>
                <a:spcPct val="100000"/>
              </a:lnSpc>
              <a:spcBef>
                <a:spcPts val="0"/>
              </a:spcBef>
              <a:spcAft>
                <a:spcPts val="0"/>
              </a:spcAft>
              <a:buClr>
                <a:schemeClr val="dk1"/>
              </a:buClr>
              <a:buSzPts val="3200"/>
              <a:buFont typeface="Arial"/>
              <a:buChar char="•"/>
            </a:pPr>
            <a:r>
              <a:rPr lang="en-US" dirty="0"/>
              <a:t>Pen and paper</a:t>
            </a:r>
          </a:p>
          <a:p>
            <a:pPr marL="342900" lvl="0" indent="-342900" algn="l" rtl="0">
              <a:lnSpc>
                <a:spcPct val="100000"/>
              </a:lnSpc>
              <a:spcBef>
                <a:spcPts val="0"/>
              </a:spcBef>
              <a:spcAft>
                <a:spcPts val="0"/>
              </a:spcAft>
              <a:buClr>
                <a:schemeClr val="dk1"/>
              </a:buClr>
              <a:buSzPts val="3200"/>
              <a:buFont typeface="Arial"/>
              <a:buChar char="•"/>
            </a:pPr>
            <a:r>
              <a:rPr lang="en-US" dirty="0"/>
              <a:t>Prepare to discuss some questions with your parents</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Google Shape;197;p17"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198" name="Google Shape;198;p17"/>
          <p:cNvSpPr txBox="1">
            <a:spLocks noGrp="1"/>
          </p:cNvSpPr>
          <p:nvPr>
            <p:ph type="title"/>
          </p:nvPr>
        </p:nvSpPr>
        <p:spPr>
          <a:xfrm>
            <a:off x="457200" y="457200"/>
            <a:ext cx="8077200" cy="1676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br>
              <a:rPr lang="en-US" sz="4000" b="0" i="0" u="none">
                <a:solidFill>
                  <a:schemeClr val="dk2"/>
                </a:solidFill>
                <a:latin typeface="Arial"/>
                <a:ea typeface="Arial"/>
                <a:cs typeface="Arial"/>
                <a:sym typeface="Arial"/>
              </a:rPr>
            </a:br>
            <a:r>
              <a:rPr lang="en-US" sz="4000" b="0" i="0" u="none">
                <a:solidFill>
                  <a:schemeClr val="dk2"/>
                </a:solidFill>
                <a:latin typeface="Arial"/>
                <a:ea typeface="Arial"/>
                <a:cs typeface="Arial"/>
                <a:sym typeface="Arial"/>
              </a:rPr>
              <a:t>3. When they arrived at Emmaus, Jesus ate supper with the disciples.</a:t>
            </a:r>
            <a:r>
              <a:rPr lang="en-US" sz="4400" b="0" i="0" u="none">
                <a:solidFill>
                  <a:schemeClr val="dk2"/>
                </a:solidFill>
                <a:latin typeface="Arial"/>
                <a:ea typeface="Arial"/>
                <a:cs typeface="Arial"/>
                <a:sym typeface="Arial"/>
              </a:rPr>
              <a:t> </a:t>
            </a:r>
            <a:endParaRPr/>
          </a:p>
        </p:txBody>
      </p:sp>
      <p:sp>
        <p:nvSpPr>
          <p:cNvPr id="199" name="Google Shape;199;p17"/>
          <p:cNvSpPr txBox="1">
            <a:spLocks noGrp="1"/>
          </p:cNvSpPr>
          <p:nvPr>
            <p:ph type="body" idx="1"/>
          </p:nvPr>
        </p:nvSpPr>
        <p:spPr>
          <a:xfrm>
            <a:off x="457200" y="2819400"/>
            <a:ext cx="7620000" cy="36576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609600" lvl="0" indent="-6096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pic>
        <p:nvPicPr>
          <p:cNvPr id="204" name="Google Shape;204;p18"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205" name="Google Shape;205;p18"/>
          <p:cNvSpPr txBox="1">
            <a:spLocks noGrp="1"/>
          </p:cNvSpPr>
          <p:nvPr>
            <p:ph type="title"/>
          </p:nvPr>
        </p:nvSpPr>
        <p:spPr>
          <a:xfrm>
            <a:off x="457200" y="533400"/>
            <a:ext cx="7620000" cy="1600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br>
              <a:rPr lang="en-US" sz="4000" b="0" i="0" u="none">
                <a:solidFill>
                  <a:schemeClr val="dk2"/>
                </a:solidFill>
                <a:latin typeface="Arial"/>
                <a:ea typeface="Arial"/>
                <a:cs typeface="Arial"/>
                <a:sym typeface="Arial"/>
              </a:rPr>
            </a:br>
            <a:r>
              <a:rPr lang="en-US" sz="4000" b="0" i="0" u="none">
                <a:solidFill>
                  <a:schemeClr val="dk2"/>
                </a:solidFill>
                <a:latin typeface="Arial"/>
                <a:ea typeface="Arial"/>
                <a:cs typeface="Arial"/>
                <a:sym typeface="Arial"/>
              </a:rPr>
              <a:t>4. After revealing his identity, Jesus returned to Jerusalem with the disciples.</a:t>
            </a:r>
            <a:r>
              <a:rPr lang="en-US" sz="4400" b="0" i="0" u="none">
                <a:solidFill>
                  <a:schemeClr val="dk2"/>
                </a:solidFill>
                <a:latin typeface="Arial"/>
                <a:ea typeface="Arial"/>
                <a:cs typeface="Arial"/>
                <a:sym typeface="Arial"/>
              </a:rPr>
              <a:t> </a:t>
            </a:r>
            <a:endParaRPr/>
          </a:p>
        </p:txBody>
      </p:sp>
      <p:sp>
        <p:nvSpPr>
          <p:cNvPr id="206" name="Google Shape;206;p18"/>
          <p:cNvSpPr txBox="1">
            <a:spLocks noGrp="1"/>
          </p:cNvSpPr>
          <p:nvPr>
            <p:ph type="body" idx="1"/>
          </p:nvPr>
        </p:nvSpPr>
        <p:spPr>
          <a:xfrm>
            <a:off x="457200" y="2819400"/>
            <a:ext cx="7620000" cy="40386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pic>
        <p:nvPicPr>
          <p:cNvPr id="211" name="Google Shape;211;p19"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212" name="Google Shape;212;p19"/>
          <p:cNvSpPr txBox="1">
            <a:spLocks noGrp="1"/>
          </p:cNvSpPr>
          <p:nvPr>
            <p:ph type="title"/>
          </p:nvPr>
        </p:nvSpPr>
        <p:spPr>
          <a:xfrm>
            <a:off x="457200" y="914400"/>
            <a:ext cx="7848600" cy="13716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br>
              <a:rPr lang="en-US" sz="4000" b="0" i="0" u="none">
                <a:solidFill>
                  <a:schemeClr val="dk2"/>
                </a:solidFill>
                <a:latin typeface="Arial"/>
                <a:ea typeface="Arial"/>
                <a:cs typeface="Arial"/>
                <a:sym typeface="Arial"/>
              </a:rPr>
            </a:br>
            <a:r>
              <a:rPr lang="en-US" sz="4000" b="0" i="0" u="none">
                <a:solidFill>
                  <a:schemeClr val="dk2"/>
                </a:solidFill>
                <a:latin typeface="Arial"/>
                <a:ea typeface="Arial"/>
                <a:cs typeface="Arial"/>
                <a:sym typeface="Arial"/>
              </a:rPr>
              <a:t>5. When the disciples realized that Jesus had risen from the dead, they remained in Emmaus to figure out what to do next.</a:t>
            </a:r>
            <a:endParaRPr/>
          </a:p>
        </p:txBody>
      </p:sp>
      <p:sp>
        <p:nvSpPr>
          <p:cNvPr id="213" name="Google Shape;213;p19"/>
          <p:cNvSpPr txBox="1">
            <a:spLocks noGrp="1"/>
          </p:cNvSpPr>
          <p:nvPr>
            <p:ph type="body" idx="1"/>
          </p:nvPr>
        </p:nvSpPr>
        <p:spPr>
          <a:xfrm>
            <a:off x="457200" y="3429000"/>
            <a:ext cx="7848600" cy="3200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pic>
        <p:nvPicPr>
          <p:cNvPr id="218" name="Google Shape;218;p20"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219" name="Google Shape;219;p20"/>
          <p:cNvSpPr txBox="1">
            <a:spLocks noGrp="1"/>
          </p:cNvSpPr>
          <p:nvPr>
            <p:ph type="title"/>
          </p:nvPr>
        </p:nvSpPr>
        <p:spPr>
          <a:xfrm>
            <a:off x="457200" y="533400"/>
            <a:ext cx="8153400" cy="1600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br>
              <a:rPr lang="en-US" sz="4000" b="0" i="0" u="none">
                <a:solidFill>
                  <a:schemeClr val="dk2"/>
                </a:solidFill>
                <a:latin typeface="Arial"/>
                <a:ea typeface="Arial"/>
                <a:cs typeface="Arial"/>
                <a:sym typeface="Arial"/>
              </a:rPr>
            </a:br>
            <a:br>
              <a:rPr lang="en-US" sz="4000" b="0" i="0" u="none">
                <a:solidFill>
                  <a:schemeClr val="dk2"/>
                </a:solidFill>
                <a:latin typeface="Arial"/>
                <a:ea typeface="Arial"/>
                <a:cs typeface="Arial"/>
                <a:sym typeface="Arial"/>
              </a:rPr>
            </a:br>
            <a:r>
              <a:rPr lang="en-US" sz="4000" b="0" i="0" u="none">
                <a:solidFill>
                  <a:schemeClr val="dk2"/>
                </a:solidFill>
                <a:latin typeface="Arial"/>
                <a:ea typeface="Arial"/>
                <a:cs typeface="Arial"/>
                <a:sym typeface="Arial"/>
              </a:rPr>
              <a:t>6. When Jesus appeared to the      11 disciples, he showed them his hands and feet where the nails had been.</a:t>
            </a:r>
            <a:endParaRPr/>
          </a:p>
        </p:txBody>
      </p:sp>
      <p:sp>
        <p:nvSpPr>
          <p:cNvPr id="220" name="Google Shape;220;p20"/>
          <p:cNvSpPr txBox="1">
            <a:spLocks noGrp="1"/>
          </p:cNvSpPr>
          <p:nvPr>
            <p:ph type="body" idx="1"/>
          </p:nvPr>
        </p:nvSpPr>
        <p:spPr>
          <a:xfrm>
            <a:off x="457200" y="3429000"/>
            <a:ext cx="7772400" cy="3200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pic>
        <p:nvPicPr>
          <p:cNvPr id="225" name="Google Shape;225;p21"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226" name="Google Shape;226;p21"/>
          <p:cNvSpPr txBox="1">
            <a:spLocks noGrp="1"/>
          </p:cNvSpPr>
          <p:nvPr>
            <p:ph type="title"/>
          </p:nvPr>
        </p:nvSpPr>
        <p:spPr>
          <a:xfrm>
            <a:off x="457200" y="533400"/>
            <a:ext cx="8229600" cy="1524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r>
              <a:rPr lang="en-US" sz="4000" b="0" i="0" u="none">
                <a:solidFill>
                  <a:schemeClr val="dk2"/>
                </a:solidFill>
                <a:latin typeface="Arial"/>
                <a:ea typeface="Arial"/>
                <a:cs typeface="Arial"/>
                <a:sym typeface="Arial"/>
              </a:rPr>
              <a:t>7. Only the disciples 2,000 years ago were able to encounter Jesus.</a:t>
            </a:r>
            <a:endParaRPr/>
          </a:p>
        </p:txBody>
      </p:sp>
      <p:sp>
        <p:nvSpPr>
          <p:cNvPr id="227" name="Google Shape;227;p21"/>
          <p:cNvSpPr txBox="1">
            <a:spLocks noGrp="1"/>
          </p:cNvSpPr>
          <p:nvPr>
            <p:ph type="body" idx="1"/>
          </p:nvPr>
        </p:nvSpPr>
        <p:spPr>
          <a:xfrm>
            <a:off x="457200" y="2286000"/>
            <a:ext cx="7848600" cy="4114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pic>
        <p:nvPicPr>
          <p:cNvPr id="232" name="Google Shape;232;p22" descr="slide_1"/>
          <p:cNvPicPr preferRelativeResize="0"/>
          <p:nvPr/>
        </p:nvPicPr>
        <p:blipFill rotWithShape="1">
          <a:blip r:embed="rId3">
            <a:alphaModFix/>
          </a:blip>
          <a:srcRect/>
          <a:stretch/>
        </p:blipFill>
        <p:spPr>
          <a:xfrm>
            <a:off x="-350837" y="0"/>
            <a:ext cx="9494837" cy="6858000"/>
          </a:xfrm>
          <a:prstGeom prst="rect">
            <a:avLst/>
          </a:prstGeom>
          <a:noFill/>
          <a:ln>
            <a:noFill/>
          </a:ln>
        </p:spPr>
      </p:pic>
      <p:sp>
        <p:nvSpPr>
          <p:cNvPr id="233" name="Google Shape;233;p22"/>
          <p:cNvSpPr txBox="1">
            <a:spLocks noGrp="1"/>
          </p:cNvSpPr>
          <p:nvPr>
            <p:ph type="title"/>
          </p:nvPr>
        </p:nvSpPr>
        <p:spPr>
          <a:xfrm>
            <a:off x="457200" y="838200"/>
            <a:ext cx="8153400" cy="1600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000"/>
              <a:buFont typeface="Arial"/>
              <a:buNone/>
            </a:pPr>
            <a:r>
              <a:rPr lang="en-US" sz="4000" b="0" i="0" u="none">
                <a:solidFill>
                  <a:schemeClr val="dk2"/>
                </a:solidFill>
                <a:latin typeface="Arial"/>
                <a:ea typeface="Arial"/>
                <a:cs typeface="Arial"/>
                <a:sym typeface="Arial"/>
              </a:rPr>
              <a:t>8. The story of the road to Emmaus reminds us that we will only find Jesus when we’re seeking him.</a:t>
            </a:r>
            <a:r>
              <a:rPr lang="en-US" sz="4400" b="0" i="0" u="none">
                <a:solidFill>
                  <a:schemeClr val="dk2"/>
                </a:solidFill>
                <a:latin typeface="Arial"/>
                <a:ea typeface="Arial"/>
                <a:cs typeface="Arial"/>
                <a:sym typeface="Arial"/>
              </a:rPr>
              <a:t> </a:t>
            </a:r>
            <a:endParaRPr/>
          </a:p>
        </p:txBody>
      </p:sp>
      <p:sp>
        <p:nvSpPr>
          <p:cNvPr id="234" name="Google Shape;234;p22"/>
          <p:cNvSpPr txBox="1">
            <a:spLocks noGrp="1"/>
          </p:cNvSpPr>
          <p:nvPr>
            <p:ph type="body" idx="1"/>
          </p:nvPr>
        </p:nvSpPr>
        <p:spPr>
          <a:xfrm>
            <a:off x="533400" y="2743200"/>
            <a:ext cx="7620000" cy="3810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True</a:t>
            </a:r>
            <a:endParaRPr/>
          </a:p>
          <a:p>
            <a:pPr marL="609600" lvl="0" indent="-609600" algn="l" rtl="0">
              <a:lnSpc>
                <a:spcPct val="100000"/>
              </a:lnSpc>
              <a:spcBef>
                <a:spcPts val="640"/>
              </a:spcBef>
              <a:spcAft>
                <a:spcPts val="0"/>
              </a:spcAft>
              <a:buClr>
                <a:schemeClr val="dk1"/>
              </a:buClr>
              <a:buSzPts val="3200"/>
              <a:buFont typeface="Arial"/>
              <a:buAutoNum type="alphaLcPeriod"/>
            </a:pPr>
            <a:r>
              <a:rPr lang="en-US" sz="3200" b="0" i="0" u="none">
                <a:solidFill>
                  <a:schemeClr val="dk1"/>
                </a:solidFill>
                <a:latin typeface="Arial"/>
                <a:ea typeface="Arial"/>
                <a:cs typeface="Arial"/>
                <a:sym typeface="Arial"/>
              </a:rPr>
              <a:t>False</a:t>
            </a:r>
            <a:endParaRPr/>
          </a:p>
          <a:p>
            <a:pPr marL="609600" lvl="0" indent="-6096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a:t>
            </a:r>
            <a:endParaRPr/>
          </a:p>
          <a:p>
            <a:pPr marL="34290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3"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01" name="Google Shape;101;p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Arial"/>
              <a:buNone/>
            </a:pPr>
            <a:r>
              <a:rPr lang="en-US" sz="4400" b="0" i="0" u="none">
                <a:solidFill>
                  <a:schemeClr val="dk2"/>
                </a:solidFill>
                <a:latin typeface="Arial"/>
                <a:ea typeface="Arial"/>
                <a:cs typeface="Arial"/>
                <a:sym typeface="Arial"/>
              </a:rPr>
              <a:t>Today’s Story</a:t>
            </a:r>
            <a:endParaRPr/>
          </a:p>
        </p:txBody>
      </p:sp>
      <p:sp>
        <p:nvSpPr>
          <p:cNvPr id="102" name="Google Shape;102;p3"/>
          <p:cNvSpPr txBox="1">
            <a:spLocks noGrp="1"/>
          </p:cNvSpPr>
          <p:nvPr>
            <p:ph type="body" idx="1"/>
          </p:nvPr>
        </p:nvSpPr>
        <p:spPr>
          <a:xfrm>
            <a:off x="457200" y="1828800"/>
            <a:ext cx="7696200" cy="4267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Bible Text: Luke 24:13-35</a:t>
            </a:r>
            <a:endParaRPr/>
          </a:p>
          <a:p>
            <a:pPr marL="34290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Lesson Focus: We encounter the resurrected Jesus in our everyday lives.</a:t>
            </a:r>
            <a:endParaRPr/>
          </a:p>
          <a:p>
            <a:pPr marL="34290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Big Question: What does it mean to meet Jesus in our daily lives?</a:t>
            </a:r>
            <a:endParaRPr/>
          </a:p>
        </p:txBody>
      </p:sp>
    </p:spTree>
    <p:extLst>
      <p:ext uri="{BB962C8B-B14F-4D97-AF65-F5344CB8AC3E}">
        <p14:creationId xmlns:p14="http://schemas.microsoft.com/office/powerpoint/2010/main" val="2047333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pic>
        <p:nvPicPr>
          <p:cNvPr id="107" name="Google Shape;107;p4"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08" name="Google Shape;108;p4"/>
          <p:cNvSpPr txBox="1">
            <a:spLocks noGrp="1"/>
          </p:cNvSpPr>
          <p:nvPr>
            <p:ph type="title"/>
          </p:nvPr>
        </p:nvSpPr>
        <p:spPr>
          <a:xfrm>
            <a:off x="685800" y="609600"/>
            <a:ext cx="77724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Arial"/>
              <a:buNone/>
            </a:pPr>
            <a:r>
              <a:rPr lang="en-US" sz="4400" b="0" i="0" u="none">
                <a:solidFill>
                  <a:schemeClr val="dk2"/>
                </a:solidFill>
                <a:latin typeface="Arial"/>
                <a:ea typeface="Arial"/>
                <a:cs typeface="Arial"/>
                <a:sym typeface="Arial"/>
              </a:rPr>
              <a:t>Key Words</a:t>
            </a:r>
            <a:endParaRPr/>
          </a:p>
        </p:txBody>
      </p:sp>
      <p:sp>
        <p:nvSpPr>
          <p:cNvPr id="109" name="Google Shape;109;p4"/>
          <p:cNvSpPr txBox="1">
            <a:spLocks noGrp="1"/>
          </p:cNvSpPr>
          <p:nvPr>
            <p:ph type="body" idx="1"/>
          </p:nvPr>
        </p:nvSpPr>
        <p:spPr>
          <a:xfrm>
            <a:off x="228600" y="1600200"/>
            <a:ext cx="8610600" cy="44196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EMMAUS:</a:t>
            </a:r>
            <a:r>
              <a:rPr lang="en-US" sz="2200" b="0" i="0" u="none">
                <a:solidFill>
                  <a:schemeClr val="dk1"/>
                </a:solidFill>
                <a:latin typeface="Arial"/>
                <a:ea typeface="Arial"/>
                <a:cs typeface="Arial"/>
                <a:sym typeface="Arial"/>
              </a:rPr>
              <a:t> a first-century village about seven miles (11 km) outside of Jerusalem where two disciples traveled to seek refuge.</a:t>
            </a:r>
            <a:endParaRPr/>
          </a:p>
          <a:p>
            <a:pPr marL="342900" lvl="0" indent="-342900" algn="l" rtl="0">
              <a:lnSpc>
                <a:spcPct val="100000"/>
              </a:lnSpc>
              <a:spcBef>
                <a:spcPts val="44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RESURRECTION:</a:t>
            </a:r>
            <a:r>
              <a:rPr lang="en-US" sz="2200" b="0" i="0" u="none">
                <a:solidFill>
                  <a:schemeClr val="dk1"/>
                </a:solidFill>
                <a:latin typeface="Arial"/>
                <a:ea typeface="Arial"/>
                <a:cs typeface="Arial"/>
                <a:sym typeface="Arial"/>
              </a:rPr>
              <a:t> the act of rising from death to life, as Jesus did.</a:t>
            </a:r>
            <a:endParaRPr/>
          </a:p>
          <a:p>
            <a:pPr marL="342900" lvl="0" indent="-342900" algn="l" rtl="0">
              <a:lnSpc>
                <a:spcPct val="100000"/>
              </a:lnSpc>
              <a:spcBef>
                <a:spcPts val="44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ENCOUNTER:</a:t>
            </a:r>
            <a:r>
              <a:rPr lang="en-US" sz="2200" b="0" i="0" u="none">
                <a:solidFill>
                  <a:schemeClr val="dk1"/>
                </a:solidFill>
                <a:latin typeface="Arial"/>
                <a:ea typeface="Arial"/>
                <a:cs typeface="Arial"/>
                <a:sym typeface="Arial"/>
              </a:rPr>
              <a:t> an unexpected meeting with someone.</a:t>
            </a:r>
            <a:endParaRPr/>
          </a:p>
          <a:p>
            <a:pPr marL="342900" lvl="0" indent="-342900" algn="l" rtl="0">
              <a:lnSpc>
                <a:spcPct val="100000"/>
              </a:lnSpc>
              <a:spcBef>
                <a:spcPts val="44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COMMUNION:</a:t>
            </a:r>
            <a:r>
              <a:rPr lang="en-US" sz="2200" b="0" i="0" u="none">
                <a:solidFill>
                  <a:schemeClr val="dk1"/>
                </a:solidFill>
                <a:latin typeface="Arial"/>
                <a:ea typeface="Arial"/>
                <a:cs typeface="Arial"/>
                <a:sym typeface="Arial"/>
              </a:rPr>
              <a:t> physical or spiritual closeness to someone.          Holy communion is one of the two sacraments in the Lutheran Church. Through holy communion we become close to Jesus our Lord and the whole body of Christians throughout time and space.</a:t>
            </a:r>
            <a:endParaRPr/>
          </a:p>
          <a:p>
            <a:pPr marL="342900" lvl="0" indent="-342900" algn="l" rtl="0">
              <a:lnSpc>
                <a:spcPct val="100000"/>
              </a:lnSpc>
              <a:spcBef>
                <a:spcPts val="440"/>
              </a:spcBef>
              <a:spcAft>
                <a:spcPts val="0"/>
              </a:spcAft>
              <a:buClr>
                <a:schemeClr val="dk1"/>
              </a:buClr>
              <a:buSzPts val="2200"/>
              <a:buFont typeface="Arial"/>
              <a:buNone/>
            </a:pPr>
            <a:r>
              <a:rPr lang="en-US" sz="2200" b="1" i="0" u="none">
                <a:solidFill>
                  <a:schemeClr val="dk1"/>
                </a:solidFill>
                <a:latin typeface="Arial"/>
                <a:ea typeface="Arial"/>
                <a:cs typeface="Arial"/>
                <a:sym typeface="Arial"/>
              </a:rPr>
              <a:t>LORD’S SUPPER:</a:t>
            </a:r>
            <a:r>
              <a:rPr lang="en-US" sz="2200" b="0" i="0" u="none">
                <a:solidFill>
                  <a:schemeClr val="dk1"/>
                </a:solidFill>
                <a:latin typeface="Arial"/>
                <a:ea typeface="Arial"/>
                <a:cs typeface="Arial"/>
                <a:sym typeface="Arial"/>
              </a:rPr>
              <a:t> another name for holy communion.</a:t>
            </a:r>
            <a:endParaRPr/>
          </a:p>
          <a:p>
            <a:pPr marL="342900" lvl="0" indent="-203200" algn="l" rtl="0">
              <a:spcBef>
                <a:spcPts val="440"/>
              </a:spcBef>
              <a:spcAft>
                <a:spcPts val="0"/>
              </a:spcAft>
              <a:buClr>
                <a:schemeClr val="dk1"/>
              </a:buClr>
              <a:buSzPts val="2200"/>
              <a:buFont typeface="Arial"/>
              <a:buNone/>
            </a:pPr>
            <a:endParaRPr sz="2200" b="0" i="0" u="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descr="slide_3"/>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95" name="Google Shape;95;p2"/>
          <p:cNvSpPr txBox="1">
            <a:spLocks noGrp="1"/>
          </p:cNvSpPr>
          <p:nvPr>
            <p:ph type="subTitle" idx="1"/>
          </p:nvPr>
        </p:nvSpPr>
        <p:spPr>
          <a:xfrm>
            <a:off x="1371600" y="1600200"/>
            <a:ext cx="6400800" cy="28956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6000"/>
              <a:buFont typeface="Arial"/>
              <a:buNone/>
            </a:pPr>
            <a:r>
              <a:rPr lang="en-US" dirty="0"/>
              <a:t>Watch this version of </a:t>
            </a:r>
          </a:p>
          <a:p>
            <a:pPr marL="0" lvl="0" indent="0" algn="ctr" rtl="0">
              <a:lnSpc>
                <a:spcPct val="100000"/>
              </a:lnSpc>
              <a:spcBef>
                <a:spcPts val="0"/>
              </a:spcBef>
              <a:spcAft>
                <a:spcPts val="0"/>
              </a:spcAft>
              <a:buClr>
                <a:schemeClr val="dk1"/>
              </a:buClr>
              <a:buSzPts val="6000"/>
              <a:buFont typeface="Arial"/>
              <a:buNone/>
            </a:pPr>
            <a:r>
              <a:rPr lang="en-US" dirty="0"/>
              <a:t>the Road to Emmaus</a:t>
            </a:r>
            <a:endParaRPr dirty="0"/>
          </a:p>
          <a:p>
            <a:pPr marL="0" lvl="0" indent="0" algn="ctr" rtl="0">
              <a:lnSpc>
                <a:spcPct val="100000"/>
              </a:lnSpc>
              <a:spcBef>
                <a:spcPts val="1200"/>
              </a:spcBef>
              <a:spcAft>
                <a:spcPts val="0"/>
              </a:spcAft>
              <a:buClr>
                <a:schemeClr val="dk1"/>
              </a:buClr>
              <a:buSzPts val="6000"/>
              <a:buFont typeface="Arial"/>
              <a:buNone/>
            </a:pPr>
            <a:r>
              <a:rPr lang="en-US" b="0" i="0" u="sng" dirty="0">
                <a:solidFill>
                  <a:schemeClr val="dk1"/>
                </a:solidFill>
                <a:hlinkClick r:id="rId4">
                  <a:extLst>
                    <a:ext uri="{A12FA001-AC4F-418D-AE19-62706E023703}">
                      <ahyp:hlinkClr xmlns:ahyp="http://schemas.microsoft.com/office/drawing/2018/hyperlinkcolor" val="tx"/>
                    </a:ext>
                  </a:extLst>
                </a:hlinkClick>
              </a:rPr>
              <a:t>Video</a:t>
            </a:r>
            <a:endParaRPr dirty="0"/>
          </a:p>
          <a:p>
            <a:pPr marL="0" lvl="0" indent="0" algn="ctr" rtl="0">
              <a:spcBef>
                <a:spcPts val="1200"/>
              </a:spcBef>
              <a:spcAft>
                <a:spcPts val="0"/>
              </a:spcAft>
              <a:buClr>
                <a:schemeClr val="dk1"/>
              </a:buClr>
              <a:buSzPts val="6000"/>
              <a:buFont typeface="Arial"/>
              <a:buNone/>
            </a:pPr>
            <a:endParaRPr sz="6000" b="0" i="0" u="sng" dirty="0">
              <a:solidFill>
                <a:schemeClr val="dk1"/>
              </a:solidFill>
              <a:hlinkClick r:id="rId4">
                <a:extLst>
                  <a:ext uri="{A12FA001-AC4F-418D-AE19-62706E023703}">
                    <ahyp:hlinkClr xmlns:ahyp="http://schemas.microsoft.com/office/drawing/2018/hyperlinkcolor" val="tx"/>
                  </a:ext>
                </a:extLst>
              </a:hlinkClick>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5"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15" name="Google Shape;115;p5"/>
          <p:cNvSpPr txBox="1">
            <a:spLocks noGrp="1"/>
          </p:cNvSpPr>
          <p:nvPr>
            <p:ph type="title"/>
          </p:nvPr>
        </p:nvSpPr>
        <p:spPr>
          <a:xfrm>
            <a:off x="654050" y="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Arial"/>
              <a:buNone/>
            </a:pPr>
            <a:r>
              <a:rPr lang="en-US" sz="4400" b="0" i="0" u="none" dirty="0">
                <a:solidFill>
                  <a:schemeClr val="dk2"/>
                </a:solidFill>
                <a:latin typeface="Arial"/>
                <a:ea typeface="Arial"/>
                <a:cs typeface="Arial"/>
                <a:sym typeface="Arial"/>
              </a:rPr>
              <a:t>Video</a:t>
            </a:r>
            <a:endParaRPr dirty="0"/>
          </a:p>
        </p:txBody>
      </p:sp>
      <p:sp>
        <p:nvSpPr>
          <p:cNvPr id="116" name="Google Shape;116;p5"/>
          <p:cNvSpPr txBox="1">
            <a:spLocks noGrp="1"/>
          </p:cNvSpPr>
          <p:nvPr>
            <p:ph type="body" idx="1"/>
          </p:nvPr>
        </p:nvSpPr>
        <p:spPr>
          <a:xfrm>
            <a:off x="462844" y="1467556"/>
            <a:ext cx="8300156" cy="5238044"/>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Jot down the answers on a piece of paper:</a:t>
            </a:r>
          </a:p>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Imagine walking with the disciples. How would you react to the stranger joining your and </a:t>
            </a:r>
            <a:r>
              <a:rPr lang="en-US" dirty="0"/>
              <a:t>your friend on the </a:t>
            </a:r>
            <a:r>
              <a:rPr lang="en-US" sz="3200" b="0" i="0" u="none" dirty="0">
                <a:solidFill>
                  <a:schemeClr val="dk1"/>
                </a:solidFill>
                <a:latin typeface="Arial"/>
                <a:ea typeface="Arial"/>
                <a:cs typeface="Arial"/>
                <a:sym typeface="Arial"/>
              </a:rPr>
              <a:t>journey and speaking with you?</a:t>
            </a:r>
          </a:p>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What do you hear in this story?  </a:t>
            </a:r>
            <a:endParaRPr dirty="0"/>
          </a:p>
          <a:p>
            <a:pPr marL="342900" lvl="0" indent="-139700" algn="l" rtl="0">
              <a:spcBef>
                <a:spcPts val="640"/>
              </a:spcBef>
              <a:spcAft>
                <a:spcPts val="0"/>
              </a:spcAft>
              <a:buClr>
                <a:schemeClr val="dk1"/>
              </a:buClr>
              <a:buSzPts val="3200"/>
              <a:buFont typeface="Arial"/>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5"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15" name="Google Shape;115;p5"/>
          <p:cNvSpPr txBox="1">
            <a:spLocks noGrp="1"/>
          </p:cNvSpPr>
          <p:nvPr>
            <p:ph type="title"/>
          </p:nvPr>
        </p:nvSpPr>
        <p:spPr>
          <a:xfrm>
            <a:off x="654050" y="0"/>
            <a:ext cx="7772400" cy="1143000"/>
          </a:xfrm>
          <a:prstGeom prst="rect">
            <a:avLst/>
          </a:prstGeom>
          <a:noFill/>
          <a:ln>
            <a:noFill/>
          </a:ln>
        </p:spPr>
        <p:txBody>
          <a:bodyPr spcFirstLastPara="1" wrap="square" lIns="91425" tIns="45700" rIns="91425" bIns="45700" anchor="ctr" anchorCtr="0">
            <a:noAutofit/>
          </a:bodyPr>
          <a:lstStyle/>
          <a:p>
            <a:pPr>
              <a:buClr>
                <a:schemeClr val="dk2"/>
              </a:buClr>
              <a:buSzPts val="4400"/>
            </a:pPr>
            <a:br>
              <a:rPr lang="en-US" sz="4400" b="0" i="0" u="none" dirty="0">
                <a:solidFill>
                  <a:schemeClr val="dk2"/>
                </a:solidFill>
                <a:latin typeface="Arial"/>
                <a:ea typeface="Arial"/>
                <a:cs typeface="Arial"/>
                <a:sym typeface="Arial"/>
              </a:rPr>
            </a:br>
            <a:r>
              <a:rPr lang="en-US" sz="4400" b="0" i="0" u="none" dirty="0">
                <a:solidFill>
                  <a:schemeClr val="dk2"/>
                </a:solidFill>
                <a:latin typeface="Arial"/>
                <a:ea typeface="Arial"/>
                <a:cs typeface="Arial"/>
                <a:sym typeface="Arial"/>
              </a:rPr>
              <a:t>Bible: </a:t>
            </a:r>
            <a:r>
              <a:rPr lang="en-US" b="1" dirty="0">
                <a:solidFill>
                  <a:schemeClr val="dk1"/>
                </a:solidFill>
              </a:rPr>
              <a:t>Luke 24:13-35</a:t>
            </a:r>
            <a:br>
              <a:rPr lang="en-US" dirty="0"/>
            </a:br>
            <a:endParaRPr dirty="0"/>
          </a:p>
        </p:txBody>
      </p:sp>
      <p:sp>
        <p:nvSpPr>
          <p:cNvPr id="116" name="Google Shape;116;p5"/>
          <p:cNvSpPr txBox="1">
            <a:spLocks noGrp="1"/>
          </p:cNvSpPr>
          <p:nvPr>
            <p:ph type="body" idx="1"/>
          </p:nvPr>
        </p:nvSpPr>
        <p:spPr>
          <a:xfrm>
            <a:off x="228600" y="762000"/>
            <a:ext cx="8534400" cy="59436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Read and write brief answers to these questions.</a:t>
            </a:r>
          </a:p>
          <a:p>
            <a:pPr marL="342900" lvl="0" indent="-342900" algn="l" rtl="0">
              <a:lnSpc>
                <a:spcPct val="100000"/>
              </a:lnSpc>
              <a:spcBef>
                <a:spcPts val="640"/>
              </a:spcBef>
              <a:spcAft>
                <a:spcPts val="0"/>
              </a:spcAft>
              <a:buClr>
                <a:schemeClr val="dk1"/>
              </a:buClr>
              <a:buSzPts val="3200"/>
              <a:buFont typeface="Arial"/>
              <a:buChar char="•"/>
            </a:pPr>
            <a:r>
              <a:rPr lang="en-US" dirty="0"/>
              <a:t>What details capture your attention from this story</a:t>
            </a:r>
            <a:r>
              <a:rPr lang="en-US" sz="3200" b="0" i="0" u="none" dirty="0">
                <a:solidFill>
                  <a:schemeClr val="dk1"/>
                </a:solidFill>
                <a:latin typeface="Arial"/>
                <a:ea typeface="Arial"/>
                <a:cs typeface="Arial"/>
                <a:sym typeface="Arial"/>
              </a:rPr>
              <a:t>?  </a:t>
            </a:r>
          </a:p>
          <a:p>
            <a:pPr marL="342900" lvl="0" indent="-342900" algn="l" rtl="0">
              <a:lnSpc>
                <a:spcPct val="100000"/>
              </a:lnSpc>
              <a:spcBef>
                <a:spcPts val="560"/>
              </a:spcBef>
              <a:spcAft>
                <a:spcPts val="0"/>
              </a:spcAft>
              <a:buClr>
                <a:schemeClr val="dk1"/>
              </a:buClr>
              <a:buSzPts val="2800"/>
              <a:buFont typeface="Arial"/>
              <a:buChar char="•"/>
            </a:pPr>
            <a:r>
              <a:rPr lang="en-US" sz="3200" b="0" i="0" u="none" dirty="0">
                <a:solidFill>
                  <a:schemeClr val="dk1"/>
                </a:solidFill>
                <a:latin typeface="Arial"/>
                <a:ea typeface="Arial"/>
                <a:cs typeface="Arial"/>
                <a:sym typeface="Arial"/>
              </a:rPr>
              <a:t>What was the initial response of the disciples after they saw Jesus? </a:t>
            </a:r>
            <a:endParaRPr lang="en-US" dirty="0"/>
          </a:p>
          <a:p>
            <a:pPr marL="342900" lvl="0" indent="-342900" algn="l" rtl="0">
              <a:lnSpc>
                <a:spcPct val="100000"/>
              </a:lnSpc>
              <a:spcBef>
                <a:spcPts val="560"/>
              </a:spcBef>
              <a:spcAft>
                <a:spcPts val="0"/>
              </a:spcAft>
              <a:buClr>
                <a:schemeClr val="dk1"/>
              </a:buClr>
              <a:buSzPts val="2800"/>
              <a:buFont typeface="Arial"/>
              <a:buChar char="•"/>
            </a:pPr>
            <a:r>
              <a:rPr lang="en-US" sz="3200" b="0" i="0" u="none" dirty="0">
                <a:solidFill>
                  <a:schemeClr val="dk1"/>
                </a:solidFill>
                <a:latin typeface="Arial"/>
                <a:ea typeface="Arial"/>
                <a:cs typeface="Arial"/>
                <a:sym typeface="Arial"/>
              </a:rPr>
              <a:t>not only were they walking a 14-mile (22-kilometer) round trip, but also this was an especially bold move, since they left Jerusalem likely out of fear for their lives. </a:t>
            </a:r>
            <a:endParaRPr lang="en-US" dirty="0"/>
          </a:p>
          <a:p>
            <a:pPr marL="342900" lvl="0" indent="-342900" algn="l" rtl="0">
              <a:lnSpc>
                <a:spcPct val="100000"/>
              </a:lnSpc>
              <a:spcBef>
                <a:spcPts val="640"/>
              </a:spcBef>
              <a:spcAft>
                <a:spcPts val="0"/>
              </a:spcAft>
              <a:buClr>
                <a:schemeClr val="dk1"/>
              </a:buClr>
              <a:buSzPts val="3200"/>
              <a:buFont typeface="Arial"/>
              <a:buChar char="•"/>
            </a:pPr>
            <a:endParaRPr lang="en-US" sz="3200" b="0" i="0" u="none" dirty="0">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Char char="•"/>
            </a:pPr>
            <a:endParaRPr dirty="0"/>
          </a:p>
        </p:txBody>
      </p:sp>
    </p:spTree>
    <p:extLst>
      <p:ext uri="{BB962C8B-B14F-4D97-AF65-F5344CB8AC3E}">
        <p14:creationId xmlns:p14="http://schemas.microsoft.com/office/powerpoint/2010/main" val="2779793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5"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15" name="Google Shape;115;p5"/>
          <p:cNvSpPr txBox="1">
            <a:spLocks noGrp="1"/>
          </p:cNvSpPr>
          <p:nvPr>
            <p:ph type="title"/>
          </p:nvPr>
        </p:nvSpPr>
        <p:spPr>
          <a:xfrm>
            <a:off x="654050" y="0"/>
            <a:ext cx="7772400" cy="1143000"/>
          </a:xfrm>
          <a:prstGeom prst="rect">
            <a:avLst/>
          </a:prstGeom>
          <a:noFill/>
          <a:ln>
            <a:noFill/>
          </a:ln>
        </p:spPr>
        <p:txBody>
          <a:bodyPr spcFirstLastPara="1" wrap="square" lIns="91425" tIns="45700" rIns="91425" bIns="45700" anchor="ctr" anchorCtr="0">
            <a:noAutofit/>
          </a:bodyPr>
          <a:lstStyle/>
          <a:p>
            <a:pPr>
              <a:buClr>
                <a:schemeClr val="dk2"/>
              </a:buClr>
              <a:buSzPts val="4400"/>
            </a:pPr>
            <a:br>
              <a:rPr lang="en-US" sz="4400" b="0" i="0" u="none" dirty="0">
                <a:solidFill>
                  <a:schemeClr val="dk2"/>
                </a:solidFill>
                <a:latin typeface="Arial"/>
                <a:ea typeface="Arial"/>
                <a:cs typeface="Arial"/>
                <a:sym typeface="Arial"/>
              </a:rPr>
            </a:br>
            <a:r>
              <a:rPr lang="en-US" sz="4400" b="0" i="0" u="none" dirty="0">
                <a:solidFill>
                  <a:schemeClr val="dk2"/>
                </a:solidFill>
                <a:latin typeface="Arial"/>
                <a:ea typeface="Arial"/>
                <a:cs typeface="Arial"/>
                <a:sym typeface="Arial"/>
              </a:rPr>
              <a:t>Reread: </a:t>
            </a:r>
            <a:r>
              <a:rPr lang="en-US" b="1" dirty="0">
                <a:solidFill>
                  <a:schemeClr val="dk1"/>
                </a:solidFill>
              </a:rPr>
              <a:t>Luke 24:31-35</a:t>
            </a:r>
            <a:br>
              <a:rPr lang="en-US" dirty="0"/>
            </a:br>
            <a:endParaRPr dirty="0"/>
          </a:p>
        </p:txBody>
      </p:sp>
      <p:sp>
        <p:nvSpPr>
          <p:cNvPr id="116" name="Google Shape;116;p5"/>
          <p:cNvSpPr txBox="1">
            <a:spLocks noGrp="1"/>
          </p:cNvSpPr>
          <p:nvPr>
            <p:ph type="body" idx="1"/>
          </p:nvPr>
        </p:nvSpPr>
        <p:spPr>
          <a:xfrm>
            <a:off x="228600" y="762000"/>
            <a:ext cx="8534400" cy="59436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Why do you think Jesus sat down to eat with these disciples? </a:t>
            </a:r>
            <a:endParaRPr sz="3200" b="0" i="1" u="none" dirty="0">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Why do you think Jesus vanished right away? </a:t>
            </a:r>
            <a:endParaRPr dirty="0"/>
          </a:p>
          <a:p>
            <a:pPr marL="342900" lvl="0" indent="-342900" algn="l" rtl="0">
              <a:lnSpc>
                <a:spcPct val="100000"/>
              </a:lnSpc>
              <a:spcBef>
                <a:spcPts val="640"/>
              </a:spcBef>
              <a:spcAft>
                <a:spcPts val="0"/>
              </a:spcAft>
              <a:buClr>
                <a:schemeClr val="dk1"/>
              </a:buClr>
              <a:buSzPts val="3200"/>
              <a:buFont typeface="Arial"/>
              <a:buChar char="•"/>
            </a:pPr>
            <a:r>
              <a:rPr lang="en-US" sz="3200" b="0" i="0" u="none" dirty="0">
                <a:solidFill>
                  <a:schemeClr val="dk1"/>
                </a:solidFill>
                <a:latin typeface="Arial"/>
                <a:ea typeface="Arial"/>
                <a:cs typeface="Arial"/>
                <a:sym typeface="Arial"/>
              </a:rPr>
              <a:t>What is the significance of Jesus being revealed to them in the breaking of bread? </a:t>
            </a:r>
            <a:endParaRPr dirty="0"/>
          </a:p>
          <a:p>
            <a:pPr marL="342900" lvl="0" indent="-139700" algn="l" rtl="0">
              <a:spcBef>
                <a:spcPts val="640"/>
              </a:spcBef>
              <a:spcAft>
                <a:spcPts val="0"/>
              </a:spcAft>
              <a:buClr>
                <a:schemeClr val="dk1"/>
              </a:buClr>
              <a:buSzPts val="3200"/>
              <a:buFont typeface="Arial"/>
              <a:buNone/>
            </a:pPr>
            <a:endParaRPr sz="3200" b="0" i="0" u="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963471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pic>
        <p:nvPicPr>
          <p:cNvPr id="121" name="Google Shape;121;p6" descr="slide_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22" name="Google Shape;122;p6"/>
          <p:cNvSpPr txBox="1">
            <a:spLocks noGrp="1"/>
          </p:cNvSpPr>
          <p:nvPr>
            <p:ph type="title"/>
          </p:nvPr>
        </p:nvSpPr>
        <p:spPr>
          <a:xfrm>
            <a:off x="654050" y="0"/>
            <a:ext cx="7772400" cy="19868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Arial"/>
              <a:buNone/>
            </a:pPr>
            <a:r>
              <a:rPr lang="en-US" dirty="0"/>
              <a:t>Questions to discuss with parent/ mentor</a:t>
            </a:r>
            <a:endParaRPr dirty="0"/>
          </a:p>
        </p:txBody>
      </p:sp>
      <p:sp>
        <p:nvSpPr>
          <p:cNvPr id="123" name="Google Shape;123;p6"/>
          <p:cNvSpPr txBox="1">
            <a:spLocks noGrp="1"/>
          </p:cNvSpPr>
          <p:nvPr>
            <p:ph type="body" idx="1"/>
          </p:nvPr>
        </p:nvSpPr>
        <p:spPr>
          <a:xfrm>
            <a:off x="654050" y="1986844"/>
            <a:ext cx="8108950" cy="4718756"/>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Arial"/>
              <a:buChar char="•"/>
            </a:pPr>
            <a:r>
              <a:rPr lang="en-US" sz="2800" b="0" i="0" u="none" dirty="0">
                <a:solidFill>
                  <a:schemeClr val="dk1"/>
                </a:solidFill>
                <a:latin typeface="Arial"/>
                <a:ea typeface="Arial"/>
                <a:cs typeface="Arial"/>
                <a:sym typeface="Arial"/>
              </a:rPr>
              <a:t>What does the example of these disciples teach us about how we are to act as Christians?</a:t>
            </a:r>
          </a:p>
          <a:p>
            <a:pPr marL="342900" lvl="0" indent="-342900" algn="l" rtl="0">
              <a:lnSpc>
                <a:spcPct val="100000"/>
              </a:lnSpc>
              <a:spcBef>
                <a:spcPts val="640"/>
              </a:spcBef>
              <a:spcAft>
                <a:spcPts val="0"/>
              </a:spcAft>
              <a:buClr>
                <a:schemeClr val="dk1"/>
              </a:buClr>
              <a:buSzPts val="3200"/>
              <a:buFont typeface="Arial"/>
              <a:buChar char="•"/>
            </a:pPr>
            <a:r>
              <a:rPr lang="en-US" dirty="0"/>
              <a:t>If you were those disciples, how would you feel at the beginning of the journey?</a:t>
            </a:r>
          </a:p>
          <a:p>
            <a:pPr marL="342900" lvl="0" indent="-342900" algn="l" rtl="0">
              <a:lnSpc>
                <a:spcPct val="100000"/>
              </a:lnSpc>
              <a:spcBef>
                <a:spcPts val="640"/>
              </a:spcBef>
              <a:spcAft>
                <a:spcPts val="0"/>
              </a:spcAft>
              <a:buClr>
                <a:schemeClr val="dk1"/>
              </a:buClr>
              <a:buSzPts val="3200"/>
              <a:buFont typeface="Arial"/>
              <a:buChar char="•"/>
            </a:pPr>
            <a:r>
              <a:rPr lang="en-US" dirty="0"/>
              <a:t>At the end?</a:t>
            </a:r>
          </a:p>
          <a:p>
            <a:pPr marL="342900" lvl="0" indent="-342900" algn="l" rtl="0">
              <a:lnSpc>
                <a:spcPct val="100000"/>
              </a:lnSpc>
              <a:spcBef>
                <a:spcPts val="560"/>
              </a:spcBef>
              <a:spcAft>
                <a:spcPts val="0"/>
              </a:spcAft>
              <a:buClr>
                <a:schemeClr val="dk1"/>
              </a:buClr>
              <a:buSzPts val="2800"/>
              <a:buFont typeface="Arial"/>
              <a:buChar char="•"/>
            </a:pPr>
            <a:endParaRPr dirty="0"/>
          </a:p>
          <a:p>
            <a:pPr marL="342900" lvl="0" indent="-165100" algn="l" rtl="0">
              <a:spcBef>
                <a:spcPts val="560"/>
              </a:spcBef>
              <a:spcAft>
                <a:spcPts val="0"/>
              </a:spcAft>
              <a:buClr>
                <a:schemeClr val="dk1"/>
              </a:buClr>
              <a:buSzPts val="2800"/>
              <a:buFont typeface="Arial"/>
              <a:buNone/>
            </a:pPr>
            <a:endParaRPr sz="2800" b="0" i="0" u="none" dirty="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921</Words>
  <Application>Microsoft Office PowerPoint</Application>
  <PresentationFormat>On-screen Show (4:3)</PresentationFormat>
  <Paragraphs>103</Paragraphs>
  <Slides>25</Slides>
  <Notes>25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Blank Presentation</vt:lpstr>
      <vt:lpstr>PowerPoint Presentation</vt:lpstr>
      <vt:lpstr>Gather</vt:lpstr>
      <vt:lpstr>Today’s Story</vt:lpstr>
      <vt:lpstr>Key Words</vt:lpstr>
      <vt:lpstr>PowerPoint Presentation</vt:lpstr>
      <vt:lpstr>Video</vt:lpstr>
      <vt:lpstr> Bible: Luke 24:13-35 </vt:lpstr>
      <vt:lpstr> Reread: Luke 24:31-35 </vt:lpstr>
      <vt:lpstr>Questions to discuss with parent/ mentor</vt:lpstr>
      <vt:lpstr> Lutheran Study Bible page 2109 or another Bible map</vt:lpstr>
      <vt:lpstr> Walking to Emmaus</vt:lpstr>
      <vt:lpstr>Matthew 25:31-40</vt:lpstr>
      <vt:lpstr>Luke 24:36-53</vt:lpstr>
      <vt:lpstr>Jesus’ Resurrection Take-aways</vt:lpstr>
      <vt:lpstr>Here We Stand Student Book page 307: </vt:lpstr>
      <vt:lpstr>PowerPoint Presentation</vt:lpstr>
      <vt:lpstr>PowerPoint Presentation</vt:lpstr>
      <vt:lpstr>1. Jesus encountered two disciples on the road to Bethlehem. </vt:lpstr>
      <vt:lpstr>2. The disciples on the road recognized Jesus immediately. </vt:lpstr>
      <vt:lpstr> 3. When they arrived at Emmaus, Jesus ate supper with the disciples. </vt:lpstr>
      <vt:lpstr> 4. After revealing his identity, Jesus returned to Jerusalem with the disciples. </vt:lpstr>
      <vt:lpstr> 5. When the disciples realized that Jesus had risen from the dead, they remained in Emmaus to figure out what to do next.</vt:lpstr>
      <vt:lpstr>  6. When Jesus appeared to the      11 disciples, he showed them his hands and feet where the nails had been.</vt:lpstr>
      <vt:lpstr>7. Only the disciples 2,000 years ago were able to encounter Jesus.</vt:lpstr>
      <vt:lpstr>8. The story of the road to Emmaus reminds us that we will only find Jesus when we’re seeking him.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 Jackie</dc:creator>
  <cp:lastModifiedBy>Pr Jackie</cp:lastModifiedBy>
  <cp:revision>4</cp:revision>
  <dcterms:modified xsi:type="dcterms:W3CDTF">2024-04-23T02:27:59Z</dcterms:modified>
</cp:coreProperties>
</file>