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0"/>
  </p:notesMasterIdLst>
  <p:sldIdLst>
    <p:sldId id="256" r:id="rId2"/>
    <p:sldId id="1005" r:id="rId3"/>
    <p:sldId id="1006" r:id="rId4"/>
    <p:sldId id="1401" r:id="rId5"/>
    <p:sldId id="1403" r:id="rId6"/>
    <p:sldId id="280" r:id="rId7"/>
    <p:sldId id="1404" r:id="rId8"/>
    <p:sldId id="1405" r:id="rId9"/>
    <p:sldId id="1406" r:id="rId10"/>
    <p:sldId id="727" r:id="rId11"/>
    <p:sldId id="1407" r:id="rId12"/>
    <p:sldId id="1408" r:id="rId13"/>
    <p:sldId id="1409" r:id="rId14"/>
    <p:sldId id="1297" r:id="rId15"/>
    <p:sldId id="1299" r:id="rId16"/>
    <p:sldId id="1298" r:id="rId17"/>
    <p:sldId id="1402" r:id="rId18"/>
    <p:sldId id="1300" r:id="rId19"/>
    <p:sldId id="1301" r:id="rId20"/>
    <p:sldId id="1302" r:id="rId21"/>
    <p:sldId id="1303" r:id="rId22"/>
    <p:sldId id="1304" r:id="rId23"/>
    <p:sldId id="1305" r:id="rId24"/>
    <p:sldId id="1306" r:id="rId25"/>
    <p:sldId id="1373" r:id="rId26"/>
    <p:sldId id="1308" r:id="rId27"/>
    <p:sldId id="1309" r:id="rId28"/>
    <p:sldId id="10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6"/>
    <p:restoredTop sz="94679"/>
  </p:normalViewPr>
  <p:slideViewPr>
    <p:cSldViewPr snapToGrid="0">
      <p:cViewPr varScale="1">
        <p:scale>
          <a:sx n="98" d="100"/>
          <a:sy n="98" d="100"/>
        </p:scale>
        <p:origin x="200"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64FF7-9A4D-AC43-8997-1A23EE9C7D8E}" type="datetimeFigureOut">
              <a:rPr lang="en-US" smtClean="0"/>
              <a:t>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9C2C2-BD9A-0245-97A1-883C977E4541}" type="slidenum">
              <a:rPr lang="en-US" smtClean="0"/>
              <a:t>‹#›</a:t>
            </a:fld>
            <a:endParaRPr lang="en-US"/>
          </a:p>
        </p:txBody>
      </p:sp>
    </p:spTree>
    <p:extLst>
      <p:ext uri="{BB962C8B-B14F-4D97-AF65-F5344CB8AC3E}">
        <p14:creationId xmlns:p14="http://schemas.microsoft.com/office/powerpoint/2010/main" val="3696272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read the practice laws of each state, we see 4 common references</a:t>
            </a:r>
          </a:p>
        </p:txBody>
      </p:sp>
      <p:sp>
        <p:nvSpPr>
          <p:cNvPr id="4" name="Slide Number Placeholder 3"/>
          <p:cNvSpPr>
            <a:spLocks noGrp="1"/>
          </p:cNvSpPr>
          <p:nvPr>
            <p:ph type="sldNum" sz="quarter" idx="5"/>
          </p:nvPr>
        </p:nvSpPr>
        <p:spPr/>
        <p:txBody>
          <a:bodyPr/>
          <a:lstStyle/>
          <a:p>
            <a:fld id="{69F465DC-29AC-0E44-AE75-7140F4FCD815}" type="slidenum">
              <a:rPr lang="en-US" smtClean="0"/>
              <a:t>2</a:t>
            </a:fld>
            <a:endParaRPr lang="en-US"/>
          </a:p>
        </p:txBody>
      </p:sp>
    </p:spTree>
    <p:extLst>
      <p:ext uri="{BB962C8B-B14F-4D97-AF65-F5344CB8AC3E}">
        <p14:creationId xmlns:p14="http://schemas.microsoft.com/office/powerpoint/2010/main" val="361913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Doctor’s directive : If your Doctor states a hygienist can remove the </a:t>
            </a:r>
          </a:p>
        </p:txBody>
      </p:sp>
      <p:sp>
        <p:nvSpPr>
          <p:cNvPr id="4" name="Slide Number Placeholder 3"/>
          <p:cNvSpPr>
            <a:spLocks noGrp="1"/>
          </p:cNvSpPr>
          <p:nvPr>
            <p:ph type="sldNum" sz="quarter" idx="5"/>
          </p:nvPr>
        </p:nvSpPr>
        <p:spPr/>
        <p:txBody>
          <a:bodyPr/>
          <a:lstStyle/>
          <a:p>
            <a:fld id="{CF4AFF5D-1965-1E44-882A-F7B0E16A8E91}" type="slidenum">
              <a:rPr lang="en-US" smtClean="0"/>
              <a:t>6</a:t>
            </a:fld>
            <a:endParaRPr lang="en-US"/>
          </a:p>
        </p:txBody>
      </p:sp>
    </p:spTree>
    <p:extLst>
      <p:ext uri="{BB962C8B-B14F-4D97-AF65-F5344CB8AC3E}">
        <p14:creationId xmlns:p14="http://schemas.microsoft.com/office/powerpoint/2010/main" val="247561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one-time certification, you do not have to maintain any CE course to keep your certification for laser, but I do suggest you take new advanced courses for any updated techniques.</a:t>
            </a:r>
          </a:p>
        </p:txBody>
      </p:sp>
      <p:sp>
        <p:nvSpPr>
          <p:cNvPr id="4" name="Slide Number Placeholder 3"/>
          <p:cNvSpPr>
            <a:spLocks noGrp="1"/>
          </p:cNvSpPr>
          <p:nvPr>
            <p:ph type="sldNum" sz="quarter" idx="5"/>
          </p:nvPr>
        </p:nvSpPr>
        <p:spPr/>
        <p:txBody>
          <a:bodyPr/>
          <a:lstStyle/>
          <a:p>
            <a:fld id="{F609C2C2-BD9A-0245-97A1-883C977E4541}" type="slidenum">
              <a:rPr lang="en-US" smtClean="0"/>
              <a:t>7</a:t>
            </a:fld>
            <a:endParaRPr lang="en-US"/>
          </a:p>
        </p:txBody>
      </p:sp>
    </p:spTree>
    <p:extLst>
      <p:ext uri="{BB962C8B-B14F-4D97-AF65-F5344CB8AC3E}">
        <p14:creationId xmlns:p14="http://schemas.microsoft.com/office/powerpoint/2010/main" val="307781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 laser was/is purchased the salesperson or company you bought it from may help your Dr file out the </a:t>
            </a:r>
            <a:r>
              <a:rPr lang="en-US" dirty="0" err="1"/>
              <a:t>pape</a:t>
            </a:r>
            <a:r>
              <a:rPr lang="en-US" dirty="0"/>
              <a:t> work</a:t>
            </a:r>
          </a:p>
        </p:txBody>
      </p:sp>
      <p:sp>
        <p:nvSpPr>
          <p:cNvPr id="4" name="Slide Number Placeholder 3"/>
          <p:cNvSpPr>
            <a:spLocks noGrp="1"/>
          </p:cNvSpPr>
          <p:nvPr>
            <p:ph type="sldNum" sz="quarter" idx="5"/>
          </p:nvPr>
        </p:nvSpPr>
        <p:spPr/>
        <p:txBody>
          <a:bodyPr/>
          <a:lstStyle/>
          <a:p>
            <a:fld id="{CF4AFF5D-1965-1E44-882A-F7B0E16A8E91}" type="slidenum">
              <a:rPr lang="en-US" smtClean="0"/>
              <a:t>10</a:t>
            </a:fld>
            <a:endParaRPr lang="en-US"/>
          </a:p>
        </p:txBody>
      </p:sp>
    </p:spTree>
    <p:extLst>
      <p:ext uri="{BB962C8B-B14F-4D97-AF65-F5344CB8AC3E}">
        <p14:creationId xmlns:p14="http://schemas.microsoft.com/office/powerpoint/2010/main" val="185988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Hawaii is another stated I have gone to to teach</a:t>
            </a:r>
          </a:p>
        </p:txBody>
      </p:sp>
      <p:sp>
        <p:nvSpPr>
          <p:cNvPr id="4" name="Slide Number Placeholder 3"/>
          <p:cNvSpPr>
            <a:spLocks noGrp="1"/>
          </p:cNvSpPr>
          <p:nvPr>
            <p:ph type="sldNum" sz="quarter" idx="5"/>
          </p:nvPr>
        </p:nvSpPr>
        <p:spPr/>
        <p:txBody>
          <a:bodyPr/>
          <a:lstStyle/>
          <a:p>
            <a:fld id="{CF4AFF5D-1965-1E44-882A-F7B0E16A8E91}" type="slidenum">
              <a:rPr lang="en-US" smtClean="0"/>
              <a:t>22</a:t>
            </a:fld>
            <a:endParaRPr lang="en-US"/>
          </a:p>
        </p:txBody>
      </p:sp>
    </p:spTree>
    <p:extLst>
      <p:ext uri="{BB962C8B-B14F-4D97-AF65-F5344CB8AC3E}">
        <p14:creationId xmlns:p14="http://schemas.microsoft.com/office/powerpoint/2010/main" val="345007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colorado</a:t>
            </a:r>
            <a:r>
              <a:rPr lang="en-US" dirty="0"/>
              <a:t> this course is 8 </a:t>
            </a:r>
            <a:r>
              <a:rPr lang="en-US" dirty="0" err="1"/>
              <a:t>hrs</a:t>
            </a:r>
            <a:endParaRPr lang="en-US" dirty="0"/>
          </a:p>
        </p:txBody>
      </p:sp>
      <p:sp>
        <p:nvSpPr>
          <p:cNvPr id="4" name="Slide Number Placeholder 3"/>
          <p:cNvSpPr>
            <a:spLocks noGrp="1"/>
          </p:cNvSpPr>
          <p:nvPr>
            <p:ph type="sldNum" sz="quarter" idx="5"/>
          </p:nvPr>
        </p:nvSpPr>
        <p:spPr/>
        <p:txBody>
          <a:bodyPr/>
          <a:lstStyle/>
          <a:p>
            <a:fld id="{CF4AFF5D-1965-1E44-882A-F7B0E16A8E91}" type="slidenum">
              <a:rPr lang="en-US" smtClean="0"/>
              <a:t>26</a:t>
            </a:fld>
            <a:endParaRPr lang="en-US"/>
          </a:p>
        </p:txBody>
      </p:sp>
    </p:spTree>
    <p:extLst>
      <p:ext uri="{BB962C8B-B14F-4D97-AF65-F5344CB8AC3E}">
        <p14:creationId xmlns:p14="http://schemas.microsoft.com/office/powerpoint/2010/main" val="1623620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1/14/24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1101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8942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390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9796027F-7875-4030-9381-8BD8C4F21935}" type="datetimeFigureOut">
              <a:rPr lang="en-US" smtClean="0"/>
              <a:t>1/14/24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7484168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8598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869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5116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800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152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90497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05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1/14/24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97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1/14/24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007393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 id="2147483687" r:id="rId12"/>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Cypress_Lake_(Lafayette,_Louisiana)" TargetMode="External"/><Relationship Id="rId3" Type="http://schemas.openxmlformats.org/officeDocument/2006/relationships/hyperlink" Target="https://commons.wikimedia.org/wiki/File:Mardi_Gras_Parade,_New_Orleans,_Louisiana_(LOC).jpg" TargetMode="External"/><Relationship Id="rId7"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ikitravel.org/en/Louisiana" TargetMode="External"/><Relationship Id="rId10" Type="http://schemas.openxmlformats.org/officeDocument/2006/relationships/hyperlink" Target="https://www.goodfreephotos.com/united-states/louisiana/baton-rouge/state-capitol-building-in-baton-rouge-louisiana.jpg.php" TargetMode="External"/><Relationship Id="rId4" Type="http://schemas.openxmlformats.org/officeDocument/2006/relationships/image" Target="../media/image6.png"/><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arizona-apache-trail-phoenix-646244/"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odfreephotos.com/united-states/ohio/columbus/skyline-of-columbus-ohio.jpg.php"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photoeverywhere.co.uk/tropical_escape/slides/hawiian_beach.ht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mvilaregut/11176199956/"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ald.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ear with compass turning gears without">
            <a:extLst>
              <a:ext uri="{FF2B5EF4-FFF2-40B4-BE49-F238E27FC236}">
                <a16:creationId xmlns:a16="http://schemas.microsoft.com/office/drawing/2014/main" id="{635FCF8D-D928-085C-EBB0-592BB524A1AD}"/>
              </a:ext>
            </a:extLst>
          </p:cNvPr>
          <p:cNvPicPr>
            <a:picLocks noChangeAspect="1"/>
          </p:cNvPicPr>
          <p:nvPr/>
        </p:nvPicPr>
        <p:blipFill rotWithShape="1">
          <a:blip r:embed="rId2">
            <a:alphaModFix amt="50000"/>
          </a:blip>
          <a:srcRect r="-1" b="15708"/>
          <a:stretch/>
        </p:blipFill>
        <p:spPr>
          <a:xfrm>
            <a:off x="20" y="10"/>
            <a:ext cx="12188930" cy="6857990"/>
          </a:xfrm>
          <a:prstGeom prst="rect">
            <a:avLst/>
          </a:prstGeom>
        </p:spPr>
      </p:pic>
      <p:sp>
        <p:nvSpPr>
          <p:cNvPr id="2" name="Title 1">
            <a:extLst>
              <a:ext uri="{FF2B5EF4-FFF2-40B4-BE49-F238E27FC236}">
                <a16:creationId xmlns:a16="http://schemas.microsoft.com/office/drawing/2014/main" id="{AD673101-7434-B2B9-AE7E-2CF9BF43D16D}"/>
              </a:ext>
            </a:extLst>
          </p:cNvPr>
          <p:cNvSpPr>
            <a:spLocks noGrp="1"/>
          </p:cNvSpPr>
          <p:nvPr>
            <p:ph type="ctrTitle"/>
          </p:nvPr>
        </p:nvSpPr>
        <p:spPr>
          <a:xfrm>
            <a:off x="1524000" y="1122363"/>
            <a:ext cx="9144000" cy="3063240"/>
          </a:xfrm>
        </p:spPr>
        <p:txBody>
          <a:bodyPr>
            <a:normAutofit/>
          </a:bodyPr>
          <a:lstStyle/>
          <a:p>
            <a:pPr algn="ctr"/>
            <a:r>
              <a:rPr lang="en-US" dirty="0"/>
              <a:t>Laser Laws </a:t>
            </a:r>
            <a:endParaRPr lang="en-US"/>
          </a:p>
        </p:txBody>
      </p:sp>
      <p:sp>
        <p:nvSpPr>
          <p:cNvPr id="3" name="Subtitle 2">
            <a:extLst>
              <a:ext uri="{FF2B5EF4-FFF2-40B4-BE49-F238E27FC236}">
                <a16:creationId xmlns:a16="http://schemas.microsoft.com/office/drawing/2014/main" id="{1B3540DC-3F7F-E60D-5D48-57E95E4D683B}"/>
              </a:ext>
            </a:extLst>
          </p:cNvPr>
          <p:cNvSpPr>
            <a:spLocks noGrp="1"/>
          </p:cNvSpPr>
          <p:nvPr>
            <p:ph type="subTitle" idx="1"/>
          </p:nvPr>
        </p:nvSpPr>
        <p:spPr>
          <a:xfrm>
            <a:off x="1524000" y="4599432"/>
            <a:ext cx="9144000" cy="1225296"/>
          </a:xfrm>
        </p:spPr>
        <p:txBody>
          <a:bodyPr>
            <a:normAutofit/>
          </a:bodyPr>
          <a:lstStyle/>
          <a:p>
            <a:pPr algn="ctr"/>
            <a:r>
              <a:rPr lang="en-US" sz="3200" dirty="0"/>
              <a:t>Do you know your scope of practice</a:t>
            </a:r>
          </a:p>
        </p:txBody>
      </p:sp>
      <p:sp>
        <p:nvSpPr>
          <p:cNvPr id="11" name="Rectangle 6">
            <a:extLst>
              <a:ext uri="{FF2B5EF4-FFF2-40B4-BE49-F238E27FC236}">
                <a16:creationId xmlns:a16="http://schemas.microsoft.com/office/drawing/2014/main" id="{04D8AD8F-EF7F-481F-B99A-B85138970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329833 w 10515600"/>
              <a:gd name="connsiteY3" fmla="*/ 0 h 5416094"/>
              <a:gd name="connsiteX4" fmla="*/ 2825644 w 10515600"/>
              <a:gd name="connsiteY4" fmla="*/ 0 h 5416094"/>
              <a:gd name="connsiteX5" fmla="*/ 3582762 w 10515600"/>
              <a:gd name="connsiteY5" fmla="*/ 0 h 5416094"/>
              <a:gd name="connsiteX6" fmla="*/ 4165675 w 10515600"/>
              <a:gd name="connsiteY6" fmla="*/ 0 h 5416094"/>
              <a:gd name="connsiteX7" fmla="*/ 5009894 w 10515600"/>
              <a:gd name="connsiteY7" fmla="*/ 0 h 5416094"/>
              <a:gd name="connsiteX8" fmla="*/ 5505706 w 10515600"/>
              <a:gd name="connsiteY8" fmla="*/ 0 h 5416094"/>
              <a:gd name="connsiteX9" fmla="*/ 6349925 w 10515600"/>
              <a:gd name="connsiteY9" fmla="*/ 0 h 5416094"/>
              <a:gd name="connsiteX10" fmla="*/ 6758634 w 10515600"/>
              <a:gd name="connsiteY10" fmla="*/ 0 h 5416094"/>
              <a:gd name="connsiteX11" fmla="*/ 7428650 w 10515600"/>
              <a:gd name="connsiteY11" fmla="*/ 0 h 5416094"/>
              <a:gd name="connsiteX12" fmla="*/ 8098665 w 10515600"/>
              <a:gd name="connsiteY12" fmla="*/ 0 h 5416094"/>
              <a:gd name="connsiteX13" fmla="*/ 8681579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504482 h 5416094"/>
              <a:gd name="connsiteX17" fmla="*/ 10515600 w 10515600"/>
              <a:gd name="connsiteY17" fmla="*/ 2178479 h 5416094"/>
              <a:gd name="connsiteX18" fmla="*/ 10515600 w 10515600"/>
              <a:gd name="connsiteY18" fmla="*/ 2780261 h 5416094"/>
              <a:gd name="connsiteX19" fmla="*/ 10515600 w 10515600"/>
              <a:gd name="connsiteY19" fmla="*/ 3273722 h 5416094"/>
              <a:gd name="connsiteX20" fmla="*/ 10515600 w 10515600"/>
              <a:gd name="connsiteY20" fmla="*/ 3803291 h 5416094"/>
              <a:gd name="connsiteX21" fmla="*/ 10515600 w 10515600"/>
              <a:gd name="connsiteY21" fmla="*/ 4513394 h 5416094"/>
              <a:gd name="connsiteX22" fmla="*/ 9612900 w 10515600"/>
              <a:gd name="connsiteY22" fmla="*/ 5416094 h 5416094"/>
              <a:gd name="connsiteX23" fmla="*/ 9117089 w 10515600"/>
              <a:gd name="connsiteY23" fmla="*/ 5416094 h 5416094"/>
              <a:gd name="connsiteX24" fmla="*/ 8708379 w 10515600"/>
              <a:gd name="connsiteY24" fmla="*/ 5416094 h 5416094"/>
              <a:gd name="connsiteX25" fmla="*/ 8299670 w 10515600"/>
              <a:gd name="connsiteY25" fmla="*/ 5416094 h 5416094"/>
              <a:gd name="connsiteX26" fmla="*/ 7629654 w 10515600"/>
              <a:gd name="connsiteY26" fmla="*/ 5416094 h 5416094"/>
              <a:gd name="connsiteX27" fmla="*/ 7133843 w 10515600"/>
              <a:gd name="connsiteY27" fmla="*/ 5416094 h 5416094"/>
              <a:gd name="connsiteX28" fmla="*/ 6376726 w 10515600"/>
              <a:gd name="connsiteY28" fmla="*/ 5416094 h 5416094"/>
              <a:gd name="connsiteX29" fmla="*/ 5880914 w 10515600"/>
              <a:gd name="connsiteY29" fmla="*/ 5416094 h 5416094"/>
              <a:gd name="connsiteX30" fmla="*/ 5123797 w 10515600"/>
              <a:gd name="connsiteY30" fmla="*/ 5416094 h 5416094"/>
              <a:gd name="connsiteX31" fmla="*/ 4715088 w 10515600"/>
              <a:gd name="connsiteY31" fmla="*/ 5416094 h 5416094"/>
              <a:gd name="connsiteX32" fmla="*/ 3957970 w 10515600"/>
              <a:gd name="connsiteY32" fmla="*/ 5416094 h 5416094"/>
              <a:gd name="connsiteX33" fmla="*/ 3462159 w 10515600"/>
              <a:gd name="connsiteY33" fmla="*/ 5416094 h 5416094"/>
              <a:gd name="connsiteX34" fmla="*/ 3053449 w 10515600"/>
              <a:gd name="connsiteY34" fmla="*/ 5416094 h 5416094"/>
              <a:gd name="connsiteX35" fmla="*/ 2557638 w 10515600"/>
              <a:gd name="connsiteY35" fmla="*/ 5416094 h 5416094"/>
              <a:gd name="connsiteX36" fmla="*/ 1800521 w 10515600"/>
              <a:gd name="connsiteY36" fmla="*/ 5416094 h 5416094"/>
              <a:gd name="connsiteX37" fmla="*/ 902700 w 10515600"/>
              <a:gd name="connsiteY37" fmla="*/ 5416094 h 5416094"/>
              <a:gd name="connsiteX38" fmla="*/ 0 w 10515600"/>
              <a:gd name="connsiteY38" fmla="*/ 4513394 h 5416094"/>
              <a:gd name="connsiteX39" fmla="*/ 0 w 10515600"/>
              <a:gd name="connsiteY39" fmla="*/ 3911612 h 5416094"/>
              <a:gd name="connsiteX40" fmla="*/ 0 w 10515600"/>
              <a:gd name="connsiteY40" fmla="*/ 3309829 h 5416094"/>
              <a:gd name="connsiteX41" fmla="*/ 0 w 10515600"/>
              <a:gd name="connsiteY41" fmla="*/ 2780261 h 5416094"/>
              <a:gd name="connsiteX42" fmla="*/ 0 w 10515600"/>
              <a:gd name="connsiteY42" fmla="*/ 2106265 h 5416094"/>
              <a:gd name="connsiteX43" fmla="*/ 0 w 10515600"/>
              <a:gd name="connsiteY43" fmla="*/ 1504482 h 5416094"/>
              <a:gd name="connsiteX44" fmla="*/ 0 w 10515600"/>
              <a:gd name="connsiteY44"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w="60325" cap="rnd">
            <a:solidFill>
              <a:schemeClr val="tx1"/>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5943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70BE-D4B1-E5E8-3C9A-DACFDBCDD7BF}"/>
              </a:ext>
            </a:extLst>
          </p:cNvPr>
          <p:cNvSpPr>
            <a:spLocks noGrp="1"/>
          </p:cNvSpPr>
          <p:nvPr>
            <p:ph type="title"/>
          </p:nvPr>
        </p:nvSpPr>
        <p:spPr/>
        <p:txBody>
          <a:bodyPr/>
          <a:lstStyle/>
          <a:p>
            <a:r>
              <a:rPr lang="en-US" dirty="0"/>
              <a:t>Laser Laws continue</a:t>
            </a:r>
          </a:p>
        </p:txBody>
      </p:sp>
      <p:sp>
        <p:nvSpPr>
          <p:cNvPr id="3" name="Content Placeholder 2">
            <a:extLst>
              <a:ext uri="{FF2B5EF4-FFF2-40B4-BE49-F238E27FC236}">
                <a16:creationId xmlns:a16="http://schemas.microsoft.com/office/drawing/2014/main" id="{A03C9666-7867-B1A7-5697-E813F12B77EC}"/>
              </a:ext>
            </a:extLst>
          </p:cNvPr>
          <p:cNvSpPr>
            <a:spLocks noGrp="1"/>
          </p:cNvSpPr>
          <p:nvPr>
            <p:ph idx="1"/>
          </p:nvPr>
        </p:nvSpPr>
        <p:spPr/>
        <p:txBody>
          <a:bodyPr/>
          <a:lstStyle/>
          <a:p>
            <a:pPr marL="0" indent="0">
              <a:buNone/>
            </a:pPr>
            <a:r>
              <a:rPr lang="en-US" dirty="0"/>
              <a:t>               </a:t>
            </a:r>
            <a:r>
              <a:rPr lang="en-US" sz="3200" dirty="0"/>
              <a:t>Laser Class IV non-ionizing Medical Device State Radiation regulatory Agency</a:t>
            </a:r>
          </a:p>
          <a:p>
            <a:r>
              <a:rPr lang="en-US" sz="3200" dirty="0"/>
              <a:t>Laser Safety retaining</a:t>
            </a:r>
          </a:p>
          <a:p>
            <a:r>
              <a:rPr lang="en-US" sz="3200" dirty="0"/>
              <a:t>Registration of Laser</a:t>
            </a:r>
          </a:p>
          <a:p>
            <a:r>
              <a:rPr lang="en-US" sz="3200" dirty="0"/>
              <a:t>Office compliance protocols</a:t>
            </a:r>
          </a:p>
          <a:p>
            <a:pPr marL="0" indent="0">
              <a:buNone/>
            </a:pPr>
            <a:endParaRPr lang="en-US" dirty="0"/>
          </a:p>
        </p:txBody>
      </p:sp>
    </p:spTree>
    <p:extLst>
      <p:ext uri="{BB962C8B-B14F-4D97-AF65-F5344CB8AC3E}">
        <p14:creationId xmlns:p14="http://schemas.microsoft.com/office/powerpoint/2010/main" val="3691299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77E91-AB4C-8BE8-5ABC-A552168D8F59}"/>
              </a:ext>
            </a:extLst>
          </p:cNvPr>
          <p:cNvSpPr>
            <a:spLocks noGrp="1"/>
          </p:cNvSpPr>
          <p:nvPr>
            <p:ph type="title"/>
          </p:nvPr>
        </p:nvSpPr>
        <p:spPr/>
        <p:txBody>
          <a:bodyPr/>
          <a:lstStyle/>
          <a:p>
            <a:r>
              <a:rPr lang="en-US" sz="4800" dirty="0"/>
              <a:t>Louisiana : Laser Laws</a:t>
            </a:r>
            <a:endParaRPr lang="en-US" dirty="0"/>
          </a:p>
        </p:txBody>
      </p:sp>
      <p:pic>
        <p:nvPicPr>
          <p:cNvPr id="4" name="Content Placeholder 3" descr="A group of people in a parade&#10;&#10;Description automatically generated">
            <a:extLst>
              <a:ext uri="{FF2B5EF4-FFF2-40B4-BE49-F238E27FC236}">
                <a16:creationId xmlns:a16="http://schemas.microsoft.com/office/drawing/2014/main" id="{5B993841-C24C-6ED5-261D-2A79E51FD145}"/>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8841823" y="1928443"/>
            <a:ext cx="3350177" cy="2234209"/>
          </a:xfrm>
          <a:prstGeom prst="rect">
            <a:avLst/>
          </a:prstGeom>
        </p:spPr>
      </p:pic>
      <p:pic>
        <p:nvPicPr>
          <p:cNvPr id="5" name="Picture 4" descr="A map of the state of louisiana&#10;&#10;Description automatically generated">
            <a:extLst>
              <a:ext uri="{FF2B5EF4-FFF2-40B4-BE49-F238E27FC236}">
                <a16:creationId xmlns:a16="http://schemas.microsoft.com/office/drawing/2014/main" id="{9279DE84-B479-4A7C-AE4A-9FC4B930DE9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140444" y="1643582"/>
            <a:ext cx="3810000" cy="3429000"/>
          </a:xfrm>
          <a:prstGeom prst="rect">
            <a:avLst/>
          </a:prstGeom>
        </p:spPr>
      </p:pic>
      <p:sp>
        <p:nvSpPr>
          <p:cNvPr id="6" name="TextBox 5">
            <a:extLst>
              <a:ext uri="{FF2B5EF4-FFF2-40B4-BE49-F238E27FC236}">
                <a16:creationId xmlns:a16="http://schemas.microsoft.com/office/drawing/2014/main" id="{22C57A81-ED3E-FEFC-0987-634568E3E335}"/>
              </a:ext>
            </a:extLst>
          </p:cNvPr>
          <p:cNvSpPr txBox="1"/>
          <p:nvPr/>
        </p:nvSpPr>
        <p:spPr>
          <a:xfrm>
            <a:off x="8839576" y="3975070"/>
            <a:ext cx="3810000" cy="230832"/>
          </a:xfrm>
          <a:prstGeom prst="rect">
            <a:avLst/>
          </a:prstGeom>
          <a:noFill/>
        </p:spPr>
        <p:txBody>
          <a:bodyPr wrap="square" rtlCol="0">
            <a:spAutoFit/>
          </a:bodyPr>
          <a:lstStyle/>
          <a:p>
            <a:r>
              <a:rPr lang="en-US" sz="900">
                <a:hlinkClick r:id="rId5" tooltip="http://wikitravel.org/en/Louisiana"/>
              </a:rPr>
              <a:t>This Photo</a:t>
            </a:r>
            <a:r>
              <a:rPr lang="en-US" sz="900"/>
              <a:t> by Unknown Author is licensed under </a:t>
            </a:r>
            <a:r>
              <a:rPr lang="en-US" sz="900">
                <a:hlinkClick r:id="rId6" tooltip="https://creativecommons.org/licenses/by-sa/3.0/"/>
              </a:rPr>
              <a:t>CC BY-SA</a:t>
            </a:r>
            <a:endParaRPr lang="en-US" sz="900"/>
          </a:p>
        </p:txBody>
      </p:sp>
      <p:pic>
        <p:nvPicPr>
          <p:cNvPr id="7" name="Content Placeholder 4" descr="A swampy forest with trees and water&#10;&#10;Description automatically generated with medium confidence">
            <a:extLst>
              <a:ext uri="{FF2B5EF4-FFF2-40B4-BE49-F238E27FC236}">
                <a16:creationId xmlns:a16="http://schemas.microsoft.com/office/drawing/2014/main" id="{7CF5480D-D146-12E3-0208-98DE6A3B055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95805" y="2933742"/>
            <a:ext cx="4572000" cy="3429000"/>
          </a:xfrm>
          <a:prstGeom prst="rect">
            <a:avLst/>
          </a:prstGeom>
        </p:spPr>
      </p:pic>
      <p:sp>
        <p:nvSpPr>
          <p:cNvPr id="8" name="TextBox 7">
            <a:extLst>
              <a:ext uri="{FF2B5EF4-FFF2-40B4-BE49-F238E27FC236}">
                <a16:creationId xmlns:a16="http://schemas.microsoft.com/office/drawing/2014/main" id="{AF59FD58-37BA-F4E3-CCD7-3148E9DB235B}"/>
              </a:ext>
            </a:extLst>
          </p:cNvPr>
          <p:cNvSpPr txBox="1"/>
          <p:nvPr/>
        </p:nvSpPr>
        <p:spPr>
          <a:xfrm>
            <a:off x="3195108" y="6176963"/>
            <a:ext cx="5801784" cy="230832"/>
          </a:xfrm>
          <a:prstGeom prst="rect">
            <a:avLst/>
          </a:prstGeom>
          <a:noFill/>
        </p:spPr>
        <p:txBody>
          <a:bodyPr wrap="square" rtlCol="0">
            <a:spAutoFit/>
          </a:bodyPr>
          <a:lstStyle/>
          <a:p>
            <a:r>
              <a:rPr lang="en-US" sz="900" dirty="0">
                <a:hlinkClick r:id="rId8" tooltip="https://en.wikipedia.org/wiki/Cypress_Lake_(Lafayette,_Louisiana)"/>
              </a:rPr>
              <a:t>This Photo</a:t>
            </a:r>
            <a:r>
              <a:rPr lang="en-US" sz="900" dirty="0"/>
              <a:t> by Unknown Author is </a:t>
            </a:r>
            <a:r>
              <a:rPr lang="en-US" sz="900" dirty="0" err="1"/>
              <a:t>liensed</a:t>
            </a:r>
            <a:r>
              <a:rPr lang="en-US" sz="900" dirty="0"/>
              <a:t> under </a:t>
            </a:r>
            <a:r>
              <a:rPr lang="en-US" sz="900" dirty="0">
                <a:hlinkClick r:id="rId6" tooltip="https://creativecommons.org/licenses/by-sa/3.0/"/>
              </a:rPr>
              <a:t>CC BY-SA</a:t>
            </a:r>
            <a:endParaRPr lang="en-US" sz="900" dirty="0"/>
          </a:p>
        </p:txBody>
      </p:sp>
      <p:pic>
        <p:nvPicPr>
          <p:cNvPr id="10" name="Picture 9" descr="A bridge over water with a sunset&#10;&#10;Description automatically generated">
            <a:extLst>
              <a:ext uri="{FF2B5EF4-FFF2-40B4-BE49-F238E27FC236}">
                <a16:creationId xmlns:a16="http://schemas.microsoft.com/office/drawing/2014/main" id="{D89EF212-FF4E-32C4-2CD7-17254658A4A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628340" y="4834169"/>
            <a:ext cx="3477962" cy="1959415"/>
          </a:xfrm>
          <a:prstGeom prst="rect">
            <a:avLst/>
          </a:prstGeom>
        </p:spPr>
      </p:pic>
    </p:spTree>
    <p:extLst>
      <p:ext uri="{BB962C8B-B14F-4D97-AF65-F5344CB8AC3E}">
        <p14:creationId xmlns:p14="http://schemas.microsoft.com/office/powerpoint/2010/main" val="237818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4CA9-11DA-0B1D-5D8E-A6B6E535978A}"/>
              </a:ext>
            </a:extLst>
          </p:cNvPr>
          <p:cNvSpPr>
            <a:spLocks noGrp="1"/>
          </p:cNvSpPr>
          <p:nvPr>
            <p:ph type="title"/>
          </p:nvPr>
        </p:nvSpPr>
        <p:spPr/>
        <p:txBody>
          <a:bodyPr>
            <a:normAutofit fontScale="90000"/>
          </a:bodyPr>
          <a:lstStyle/>
          <a:p>
            <a:r>
              <a:rPr lang="en-US" dirty="0"/>
              <a:t>Louisiana Ruling : Louisiana Scope of Practice: §701(B)(2) &amp; §1301 </a:t>
            </a:r>
          </a:p>
        </p:txBody>
      </p:sp>
      <p:sp>
        <p:nvSpPr>
          <p:cNvPr id="3" name="Content Placeholder 2">
            <a:extLst>
              <a:ext uri="{FF2B5EF4-FFF2-40B4-BE49-F238E27FC236}">
                <a16:creationId xmlns:a16="http://schemas.microsoft.com/office/drawing/2014/main" id="{D677BA2D-5552-A5EB-31B8-4EA555AE2E6D}"/>
              </a:ext>
            </a:extLst>
          </p:cNvPr>
          <p:cNvSpPr>
            <a:spLocks noGrp="1"/>
          </p:cNvSpPr>
          <p:nvPr>
            <p:ph idx="1"/>
          </p:nvPr>
        </p:nvSpPr>
        <p:spPr/>
        <p:txBody>
          <a:bodyPr/>
          <a:lstStyle/>
          <a:p>
            <a:r>
              <a:rPr lang="en-US" dirty="0"/>
              <a:t>Louisiana Scope of Practice: §701(B)(2) &amp; §1301 </a:t>
            </a:r>
          </a:p>
          <a:p>
            <a:r>
              <a:rPr lang="en-US" dirty="0"/>
              <a:t>A dentist may not delegate to a dental hygienist: </a:t>
            </a:r>
            <a:r>
              <a:rPr lang="en-US" dirty="0">
                <a:highlight>
                  <a:srgbClr val="FFFF00"/>
                </a:highlight>
              </a:rPr>
              <a:t>a surgical or cutting procedure on hard or soft tissue including with a laser. </a:t>
            </a:r>
            <a:r>
              <a:rPr lang="en-US" dirty="0"/>
              <a:t>A laser capable of the removal of hard or soft tissue may be employed in the treatment of a dental patient only by a licensed dentist..</a:t>
            </a:r>
          </a:p>
          <a:p>
            <a:endParaRPr lang="en-US" dirty="0"/>
          </a:p>
        </p:txBody>
      </p:sp>
    </p:spTree>
    <p:extLst>
      <p:ext uri="{BB962C8B-B14F-4D97-AF65-F5344CB8AC3E}">
        <p14:creationId xmlns:p14="http://schemas.microsoft.com/office/powerpoint/2010/main" val="3500342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11C5-3361-F449-CEE9-37FB620506CE}"/>
              </a:ext>
            </a:extLst>
          </p:cNvPr>
          <p:cNvSpPr>
            <a:spLocks noGrp="1"/>
          </p:cNvSpPr>
          <p:nvPr>
            <p:ph type="title"/>
          </p:nvPr>
        </p:nvSpPr>
        <p:spPr/>
        <p:txBody>
          <a:bodyPr/>
          <a:lstStyle/>
          <a:p>
            <a:r>
              <a:rPr lang="en-US" dirty="0"/>
              <a:t>Laser Laws </a:t>
            </a:r>
          </a:p>
        </p:txBody>
      </p:sp>
      <p:sp>
        <p:nvSpPr>
          <p:cNvPr id="3" name="Content Placeholder 2">
            <a:extLst>
              <a:ext uri="{FF2B5EF4-FFF2-40B4-BE49-F238E27FC236}">
                <a16:creationId xmlns:a16="http://schemas.microsoft.com/office/drawing/2014/main" id="{F74E2A23-C8EB-7B6B-ABED-793EB7BD0F89}"/>
              </a:ext>
            </a:extLst>
          </p:cNvPr>
          <p:cNvSpPr>
            <a:spLocks noGrp="1"/>
          </p:cNvSpPr>
          <p:nvPr>
            <p:ph idx="1"/>
          </p:nvPr>
        </p:nvSpPr>
        <p:spPr/>
        <p:txBody>
          <a:bodyPr/>
          <a:lstStyle/>
          <a:p>
            <a:r>
              <a:rPr lang="en-US" b="0" i="0" dirty="0">
                <a:effectLst/>
                <a:latin typeface="Google Sans"/>
              </a:rPr>
              <a:t>States that currently prohibit laser use by dental hygienists include Florida, </a:t>
            </a:r>
            <a:r>
              <a:rPr lang="en-US" b="0" i="0" dirty="0">
                <a:effectLst/>
                <a:highlight>
                  <a:srgbClr val="FFFF00"/>
                </a:highlight>
                <a:latin typeface="Google Sans"/>
              </a:rPr>
              <a:t>Louisiana,</a:t>
            </a:r>
            <a:r>
              <a:rPr lang="en-US" b="0" i="0" dirty="0">
                <a:effectLst/>
                <a:latin typeface="Google Sans"/>
              </a:rPr>
              <a:t> Mississippi, North Carolina, and West Virginia. </a:t>
            </a:r>
          </a:p>
          <a:p>
            <a:r>
              <a:rPr lang="en-US" b="0" i="0" dirty="0">
                <a:effectLst/>
                <a:latin typeface="Google Sans"/>
              </a:rPr>
              <a:t>The remaining states don't have regulations on the use of lasers by dental hygienists. They're considered No Regulation States</a:t>
            </a:r>
            <a:r>
              <a:rPr lang="en-US" b="0" i="0" dirty="0">
                <a:solidFill>
                  <a:srgbClr val="E8EAED"/>
                </a:solidFill>
                <a:effectLst/>
                <a:latin typeface="Google Sans"/>
              </a:rPr>
              <a:t>.</a:t>
            </a:r>
            <a:endParaRPr lang="en-US" dirty="0"/>
          </a:p>
          <a:p>
            <a:endParaRPr lang="en-US" dirty="0"/>
          </a:p>
        </p:txBody>
      </p:sp>
    </p:spTree>
    <p:extLst>
      <p:ext uri="{BB962C8B-B14F-4D97-AF65-F5344CB8AC3E}">
        <p14:creationId xmlns:p14="http://schemas.microsoft.com/office/powerpoint/2010/main" val="746865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4D87-3870-FE63-8E7B-5BAC69762E2A}"/>
              </a:ext>
            </a:extLst>
          </p:cNvPr>
          <p:cNvSpPr>
            <a:spLocks noGrp="1"/>
          </p:cNvSpPr>
          <p:nvPr>
            <p:ph type="title"/>
          </p:nvPr>
        </p:nvSpPr>
        <p:spPr/>
        <p:txBody>
          <a:bodyPr/>
          <a:lstStyle/>
          <a:p>
            <a:r>
              <a:rPr lang="en-US" dirty="0"/>
              <a:t>                                Arizona</a:t>
            </a:r>
          </a:p>
        </p:txBody>
      </p:sp>
      <p:pic>
        <p:nvPicPr>
          <p:cNvPr id="4" name="Content Placeholder 4" descr="A landscape with a body of water and mountains in the background&#10;&#10;Description automatically generated with low confidence">
            <a:extLst>
              <a:ext uri="{FF2B5EF4-FFF2-40B4-BE49-F238E27FC236}">
                <a16:creationId xmlns:a16="http://schemas.microsoft.com/office/drawing/2014/main" id="{79A98A26-65FD-61F2-D67C-BC0F7C51A030}"/>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9635" b="30365"/>
          <a:stretch/>
        </p:blipFill>
        <p:spPr>
          <a:xfrm>
            <a:off x="0" y="1690688"/>
            <a:ext cx="12257616" cy="5167312"/>
          </a:xfrm>
          <a:prstGeom prst="rect">
            <a:avLst/>
          </a:prstGeom>
        </p:spPr>
      </p:pic>
    </p:spTree>
    <p:extLst>
      <p:ext uri="{BB962C8B-B14F-4D97-AF65-F5344CB8AC3E}">
        <p14:creationId xmlns:p14="http://schemas.microsoft.com/office/powerpoint/2010/main" val="2177483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E8B4-EF50-C922-6100-5FACFFD1A769}"/>
              </a:ext>
            </a:extLst>
          </p:cNvPr>
          <p:cNvSpPr>
            <a:spLocks noGrp="1"/>
          </p:cNvSpPr>
          <p:nvPr>
            <p:ph type="title"/>
          </p:nvPr>
        </p:nvSpPr>
        <p:spPr/>
        <p:txBody>
          <a:bodyPr/>
          <a:lstStyle/>
          <a:p>
            <a:r>
              <a:rPr lang="en-US" dirty="0"/>
              <a:t>Arizona : Dentist</a:t>
            </a:r>
          </a:p>
        </p:txBody>
      </p:sp>
      <p:sp>
        <p:nvSpPr>
          <p:cNvPr id="3" name="Content Placeholder 2">
            <a:extLst>
              <a:ext uri="{FF2B5EF4-FFF2-40B4-BE49-F238E27FC236}">
                <a16:creationId xmlns:a16="http://schemas.microsoft.com/office/drawing/2014/main" id="{D4447FEA-E2BE-102C-6BD7-AA8FBD128AB5}"/>
              </a:ext>
            </a:extLst>
          </p:cNvPr>
          <p:cNvSpPr>
            <a:spLocks noGrp="1"/>
          </p:cNvSpPr>
          <p:nvPr>
            <p:ph idx="1"/>
          </p:nvPr>
        </p:nvSpPr>
        <p:spPr/>
        <p:txBody>
          <a:bodyPr/>
          <a:lstStyle/>
          <a:p>
            <a:r>
              <a:rPr lang="en-US" sz="2800" dirty="0">
                <a:latin typeface="Calibri" pitchFamily="34" charset="0"/>
              </a:rPr>
              <a:t>A dentist who supervises a dental hygienist whose duties include the use of emerging scientific technology must have training on the use of the emerging technology that is equal to or greater than the training the dental hygienist is required to obtain</a:t>
            </a:r>
          </a:p>
          <a:p>
            <a:endParaRPr lang="en-US" dirty="0"/>
          </a:p>
        </p:txBody>
      </p:sp>
    </p:spTree>
    <p:extLst>
      <p:ext uri="{BB962C8B-B14F-4D97-AF65-F5344CB8AC3E}">
        <p14:creationId xmlns:p14="http://schemas.microsoft.com/office/powerpoint/2010/main" val="682498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481-9BB6-06CC-8768-03A8DBB86A0C}"/>
              </a:ext>
            </a:extLst>
          </p:cNvPr>
          <p:cNvSpPr>
            <a:spLocks noGrp="1"/>
          </p:cNvSpPr>
          <p:nvPr>
            <p:ph type="title"/>
          </p:nvPr>
        </p:nvSpPr>
        <p:spPr/>
        <p:txBody>
          <a:bodyPr>
            <a:normAutofit fontScale="90000"/>
          </a:bodyPr>
          <a:lstStyle/>
          <a:p>
            <a:r>
              <a:rPr lang="en-US" dirty="0"/>
              <a:t>                      Arizona: Hygienist </a:t>
            </a:r>
            <a:br>
              <a:rPr lang="en-US" dirty="0"/>
            </a:br>
            <a:r>
              <a:rPr lang="en-US" dirty="0"/>
              <a:t>                           Certification </a:t>
            </a:r>
          </a:p>
        </p:txBody>
      </p:sp>
      <p:sp>
        <p:nvSpPr>
          <p:cNvPr id="3" name="Content Placeholder 2">
            <a:extLst>
              <a:ext uri="{FF2B5EF4-FFF2-40B4-BE49-F238E27FC236}">
                <a16:creationId xmlns:a16="http://schemas.microsoft.com/office/drawing/2014/main" id="{4EADF743-90C9-F388-C739-E413C9941163}"/>
              </a:ext>
            </a:extLst>
          </p:cNvPr>
          <p:cNvSpPr>
            <a:spLocks noGrp="1"/>
          </p:cNvSpPr>
          <p:nvPr>
            <p:ph idx="1"/>
          </p:nvPr>
        </p:nvSpPr>
        <p:spPr/>
        <p:txBody>
          <a:bodyPr>
            <a:normAutofit fontScale="62500" lnSpcReduction="20000"/>
          </a:bodyPr>
          <a:lstStyle/>
          <a:p>
            <a:pPr marL="0" indent="0" algn="ctr">
              <a:buNone/>
            </a:pPr>
            <a:r>
              <a:rPr lang="en-US" sz="2800" dirty="0">
                <a:latin typeface="Calibri" pitchFamily="34" charset="0"/>
              </a:rPr>
              <a:t>a dental hygienist shall successfully complete a course of study that meets the following criteria:</a:t>
            </a:r>
          </a:p>
          <a:p>
            <a:pPr marL="0" indent="0" algn="ctr">
              <a:buNone/>
            </a:pPr>
            <a:endParaRPr lang="en-US" sz="1000" dirty="0">
              <a:latin typeface="Calibri" pitchFamily="34" charset="0"/>
            </a:endParaRPr>
          </a:p>
          <a:p>
            <a:pPr marL="0" indent="0">
              <a:buNone/>
            </a:pPr>
            <a:r>
              <a:rPr lang="en-US" sz="2800" dirty="0">
                <a:latin typeface="Calibri" pitchFamily="34" charset="0"/>
              </a:rPr>
              <a:t>1. Recognized CE provider:  AGD Pace</a:t>
            </a:r>
          </a:p>
          <a:p>
            <a:pPr marL="514350" indent="-514350">
              <a:buAutoNum type="arabicPeriod"/>
            </a:pPr>
            <a:endParaRPr lang="en-US" sz="1000" dirty="0">
              <a:latin typeface="Calibri" pitchFamily="34" charset="0"/>
            </a:endParaRPr>
          </a:p>
          <a:p>
            <a:pPr marL="0" indent="0">
              <a:buNone/>
            </a:pPr>
            <a:r>
              <a:rPr lang="en-US" sz="2800" dirty="0">
                <a:latin typeface="Calibri" pitchFamily="34" charset="0"/>
              </a:rPr>
              <a:t>2. Includes didactic instruction with a written examination: </a:t>
            </a:r>
          </a:p>
          <a:p>
            <a:pPr marL="0" indent="0">
              <a:buNone/>
            </a:pPr>
            <a:r>
              <a:rPr lang="en-US" sz="2800" dirty="0">
                <a:solidFill>
                  <a:srgbClr val="FF0000"/>
                </a:solidFill>
                <a:latin typeface="Calibri" pitchFamily="34" charset="0"/>
              </a:rPr>
              <a:t>                      6 hours</a:t>
            </a:r>
          </a:p>
          <a:p>
            <a:pPr marL="0" indent="0">
              <a:buNone/>
            </a:pPr>
            <a:endParaRPr lang="en-US" sz="1100" dirty="0">
              <a:latin typeface="Calibri" pitchFamily="34" charset="0"/>
            </a:endParaRPr>
          </a:p>
          <a:p>
            <a:pPr marL="0" indent="0">
              <a:buNone/>
            </a:pPr>
            <a:r>
              <a:rPr lang="en-US" sz="2800" dirty="0">
                <a:latin typeface="Calibri" pitchFamily="34" charset="0"/>
              </a:rPr>
              <a:t>3. Includes hands-on clinical instruction; and</a:t>
            </a:r>
          </a:p>
          <a:p>
            <a:pPr marL="0" indent="0">
              <a:buNone/>
            </a:pPr>
            <a:endParaRPr lang="en-US" sz="1000" dirty="0">
              <a:latin typeface="Calibri" pitchFamily="34" charset="0"/>
            </a:endParaRPr>
          </a:p>
          <a:p>
            <a:pPr marL="0" indent="0">
              <a:buNone/>
            </a:pPr>
            <a:r>
              <a:rPr lang="en-US" sz="2800" dirty="0">
                <a:latin typeface="Calibri" pitchFamily="34" charset="0"/>
              </a:rPr>
              <a:t>4. Is technology that is scientifically based and supported by studies published in peer reviewed dental journals.</a:t>
            </a:r>
          </a:p>
          <a:p>
            <a:pPr marL="0" indent="0">
              <a:buNone/>
            </a:pPr>
            <a:endParaRPr lang="en-US" sz="2800" dirty="0">
              <a:latin typeface="Calibri" pitchFamily="34" charset="0"/>
            </a:endParaRPr>
          </a:p>
          <a:p>
            <a:pPr marL="0" indent="0">
              <a:buNone/>
            </a:pPr>
            <a:r>
              <a:rPr lang="en-US" sz="2800" dirty="0">
                <a:latin typeface="Calibri" pitchFamily="34" charset="0"/>
              </a:rPr>
              <a:t>5. Covers minimum laser physics, safety and appropriate</a:t>
            </a:r>
            <a:endParaRPr lang="en-US" dirty="0"/>
          </a:p>
        </p:txBody>
      </p:sp>
    </p:spTree>
    <p:extLst>
      <p:ext uri="{BB962C8B-B14F-4D97-AF65-F5344CB8AC3E}">
        <p14:creationId xmlns:p14="http://schemas.microsoft.com/office/powerpoint/2010/main" val="424732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E8B4-EF50-C922-6100-5FACFFD1A769}"/>
              </a:ext>
            </a:extLst>
          </p:cNvPr>
          <p:cNvSpPr>
            <a:spLocks noGrp="1"/>
          </p:cNvSpPr>
          <p:nvPr>
            <p:ph type="title"/>
          </p:nvPr>
        </p:nvSpPr>
        <p:spPr/>
        <p:txBody>
          <a:bodyPr/>
          <a:lstStyle/>
          <a:p>
            <a:r>
              <a:rPr lang="en-US" dirty="0"/>
              <a:t>Arizona : Dentist</a:t>
            </a:r>
          </a:p>
        </p:txBody>
      </p:sp>
      <p:sp>
        <p:nvSpPr>
          <p:cNvPr id="3" name="Content Placeholder 2">
            <a:extLst>
              <a:ext uri="{FF2B5EF4-FFF2-40B4-BE49-F238E27FC236}">
                <a16:creationId xmlns:a16="http://schemas.microsoft.com/office/drawing/2014/main" id="{D4447FEA-E2BE-102C-6BD7-AA8FBD128AB5}"/>
              </a:ext>
            </a:extLst>
          </p:cNvPr>
          <p:cNvSpPr>
            <a:spLocks noGrp="1"/>
          </p:cNvSpPr>
          <p:nvPr>
            <p:ph idx="1"/>
          </p:nvPr>
        </p:nvSpPr>
        <p:spPr/>
        <p:txBody>
          <a:bodyPr/>
          <a:lstStyle/>
          <a:p>
            <a:r>
              <a:rPr lang="en-US" sz="2800" dirty="0">
                <a:latin typeface="Calibri" pitchFamily="34" charset="0"/>
              </a:rPr>
              <a:t>A dentist who supervises a dental hygienist whose duties include the use of emerging scientific technology must have training on the use of the emerging technology that is equal to or greater than the training the dental hygienist is required to obtain</a:t>
            </a:r>
          </a:p>
          <a:p>
            <a:endParaRPr lang="en-US" dirty="0"/>
          </a:p>
        </p:txBody>
      </p:sp>
    </p:spTree>
    <p:extLst>
      <p:ext uri="{BB962C8B-B14F-4D97-AF65-F5344CB8AC3E}">
        <p14:creationId xmlns:p14="http://schemas.microsoft.com/office/powerpoint/2010/main" val="108600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D43C-9866-6113-849C-CEF0CC12938C}"/>
              </a:ext>
            </a:extLst>
          </p:cNvPr>
          <p:cNvSpPr>
            <a:spLocks noGrp="1"/>
          </p:cNvSpPr>
          <p:nvPr>
            <p:ph type="title"/>
          </p:nvPr>
        </p:nvSpPr>
        <p:spPr/>
        <p:txBody>
          <a:bodyPr/>
          <a:lstStyle/>
          <a:p>
            <a:r>
              <a:rPr lang="en-US" dirty="0"/>
              <a:t>Arizona Dental Asst</a:t>
            </a:r>
          </a:p>
        </p:txBody>
      </p:sp>
      <p:sp>
        <p:nvSpPr>
          <p:cNvPr id="3" name="Content Placeholder 2">
            <a:extLst>
              <a:ext uri="{FF2B5EF4-FFF2-40B4-BE49-F238E27FC236}">
                <a16:creationId xmlns:a16="http://schemas.microsoft.com/office/drawing/2014/main" id="{CB94859C-4831-D686-DBA8-F473A7FA70BE}"/>
              </a:ext>
            </a:extLst>
          </p:cNvPr>
          <p:cNvSpPr>
            <a:spLocks noGrp="1"/>
          </p:cNvSpPr>
          <p:nvPr>
            <p:ph idx="1"/>
          </p:nvPr>
        </p:nvSpPr>
        <p:spPr/>
        <p:txBody>
          <a:bodyPr/>
          <a:lstStyle/>
          <a:p>
            <a:pPr marL="0" indent="0" algn="ctr">
              <a:buNone/>
            </a:pPr>
            <a:r>
              <a:rPr lang="en-US" sz="2800" dirty="0">
                <a:latin typeface="Calibri" pitchFamily="34" charset="0"/>
              </a:rPr>
              <a:t>An assistant cannot perform any irreversible procedure</a:t>
            </a:r>
          </a:p>
          <a:p>
            <a:pPr marL="0" indent="0" algn="ctr">
              <a:buNone/>
            </a:pPr>
            <a:endParaRPr lang="en-US" sz="2800" dirty="0">
              <a:latin typeface="Calibri" pitchFamily="34" charset="0"/>
            </a:endParaRPr>
          </a:p>
          <a:p>
            <a:pPr marL="0" indent="0" algn="ctr">
              <a:buNone/>
            </a:pPr>
            <a:r>
              <a:rPr lang="en-US" sz="2800" dirty="0">
                <a:latin typeface="Calibri" pitchFamily="34" charset="0"/>
              </a:rPr>
              <a:t>DA covered under the dentists’ direct supervision</a:t>
            </a:r>
          </a:p>
          <a:p>
            <a:pPr marL="0" indent="0" algn="ctr">
              <a:buNone/>
            </a:pPr>
            <a:endParaRPr lang="en-US" sz="2800" dirty="0">
              <a:latin typeface="Calibri" pitchFamily="34" charset="0"/>
            </a:endParaRPr>
          </a:p>
          <a:p>
            <a:pPr marL="0" indent="0" algn="ctr">
              <a:buNone/>
            </a:pPr>
            <a:r>
              <a:rPr lang="en-US" sz="2800" dirty="0">
                <a:latin typeface="Calibri" pitchFamily="34" charset="0"/>
              </a:rPr>
              <a:t>At this time, there are no complaints documented</a:t>
            </a:r>
          </a:p>
          <a:p>
            <a:endParaRPr lang="en-US" dirty="0"/>
          </a:p>
        </p:txBody>
      </p:sp>
    </p:spTree>
    <p:extLst>
      <p:ext uri="{BB962C8B-B14F-4D97-AF65-F5344CB8AC3E}">
        <p14:creationId xmlns:p14="http://schemas.microsoft.com/office/powerpoint/2010/main" val="1196392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1F94-4ADF-3C8F-67E0-C4DF8AD67011}"/>
              </a:ext>
            </a:extLst>
          </p:cNvPr>
          <p:cNvSpPr>
            <a:spLocks noGrp="1"/>
          </p:cNvSpPr>
          <p:nvPr>
            <p:ph type="title"/>
          </p:nvPr>
        </p:nvSpPr>
        <p:spPr/>
        <p:txBody>
          <a:bodyPr/>
          <a:lstStyle/>
          <a:p>
            <a:r>
              <a:rPr lang="en-US" dirty="0"/>
              <a:t>OHIO</a:t>
            </a:r>
          </a:p>
        </p:txBody>
      </p:sp>
      <p:pic>
        <p:nvPicPr>
          <p:cNvPr id="4" name="Content Placeholder 4" descr="A picture containing sky, outdoor, city, nature&#10;&#10;Description automatically generated">
            <a:extLst>
              <a:ext uri="{FF2B5EF4-FFF2-40B4-BE49-F238E27FC236}">
                <a16:creationId xmlns:a16="http://schemas.microsoft.com/office/drawing/2014/main" id="{6A9862EB-B940-3EEA-8D42-DE4924F81D5A}"/>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3846"/>
          <a:stretch/>
        </p:blipFill>
        <p:spPr>
          <a:xfrm>
            <a:off x="838200" y="2038963"/>
            <a:ext cx="10515600" cy="3924662"/>
          </a:xfrm>
          <a:prstGeom prst="rect">
            <a:avLst/>
          </a:prstGeom>
        </p:spPr>
      </p:pic>
    </p:spTree>
    <p:extLst>
      <p:ext uri="{BB962C8B-B14F-4D97-AF65-F5344CB8AC3E}">
        <p14:creationId xmlns:p14="http://schemas.microsoft.com/office/powerpoint/2010/main" val="3074355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C7AE18-06F7-294B-8AFB-B160E74ABC8E}"/>
              </a:ext>
            </a:extLst>
          </p:cNvPr>
          <p:cNvSpPr>
            <a:spLocks noGrp="1"/>
          </p:cNvSpPr>
          <p:nvPr>
            <p:ph sz="quarter" idx="4"/>
          </p:nvPr>
        </p:nvSpPr>
        <p:spPr>
          <a:xfrm>
            <a:off x="2669486" y="3078895"/>
            <a:ext cx="4253484" cy="2596776"/>
          </a:xfrm>
        </p:spPr>
        <p:txBody>
          <a:bodyPr>
            <a:noAutofit/>
          </a:bodyPr>
          <a:lstStyle/>
          <a:p>
            <a:r>
              <a:rPr lang="en-US" sz="3600"/>
              <a:t>Scope of Practice</a:t>
            </a:r>
          </a:p>
          <a:p>
            <a:r>
              <a:rPr lang="en-US" sz="3600"/>
              <a:t>Level of Supervision</a:t>
            </a:r>
          </a:p>
          <a:p>
            <a:r>
              <a:rPr lang="en-US" sz="3600"/>
              <a:t>Proof of Training</a:t>
            </a:r>
          </a:p>
          <a:p>
            <a:r>
              <a:rPr lang="en-US" sz="3600"/>
              <a:t>CE Requirements</a:t>
            </a:r>
          </a:p>
        </p:txBody>
      </p:sp>
      <p:sp>
        <p:nvSpPr>
          <p:cNvPr id="5" name="Text Placeholder 4">
            <a:extLst>
              <a:ext uri="{FF2B5EF4-FFF2-40B4-BE49-F238E27FC236}">
                <a16:creationId xmlns:a16="http://schemas.microsoft.com/office/drawing/2014/main" id="{6D7C1F30-A971-9645-B699-BF02070D9409}"/>
              </a:ext>
            </a:extLst>
          </p:cNvPr>
          <p:cNvSpPr>
            <a:spLocks noGrp="1"/>
          </p:cNvSpPr>
          <p:nvPr>
            <p:ph type="body" sz="quarter" idx="13"/>
          </p:nvPr>
        </p:nvSpPr>
        <p:spPr>
          <a:xfrm>
            <a:off x="2059854" y="2108566"/>
            <a:ext cx="5608913" cy="704087"/>
          </a:xfrm>
        </p:spPr>
        <p:txBody>
          <a:bodyPr>
            <a:noAutofit/>
          </a:bodyPr>
          <a:lstStyle/>
          <a:p>
            <a:r>
              <a:rPr lang="en-US" sz="3600"/>
              <a:t>State dental board</a:t>
            </a:r>
          </a:p>
        </p:txBody>
      </p:sp>
      <p:pic>
        <p:nvPicPr>
          <p:cNvPr id="9" name="Picture 8">
            <a:extLst>
              <a:ext uri="{FF2B5EF4-FFF2-40B4-BE49-F238E27FC236}">
                <a16:creationId xmlns:a16="http://schemas.microsoft.com/office/drawing/2014/main" id="{F6234C99-CA9C-2C4C-94E1-F0D1C6685069}"/>
              </a:ext>
            </a:extLst>
          </p:cNvPr>
          <p:cNvPicPr>
            <a:picLocks noChangeAspect="1"/>
          </p:cNvPicPr>
          <p:nvPr/>
        </p:nvPicPr>
        <p:blipFill rotWithShape="1">
          <a:blip r:embed="rId3">
            <a:alphaModFix amt="35000"/>
          </a:blip>
          <a:srcRect l="31891" t="10976" r="3556" b="4659"/>
          <a:stretch/>
        </p:blipFill>
        <p:spPr>
          <a:xfrm>
            <a:off x="7766304" y="3617976"/>
            <a:ext cx="4425696" cy="3240024"/>
          </a:xfrm>
          <a:prstGeom prst="rect">
            <a:avLst/>
          </a:prstGeom>
        </p:spPr>
      </p:pic>
      <p:sp>
        <p:nvSpPr>
          <p:cNvPr id="6" name="Title 5">
            <a:extLst>
              <a:ext uri="{FF2B5EF4-FFF2-40B4-BE49-F238E27FC236}">
                <a16:creationId xmlns:a16="http://schemas.microsoft.com/office/drawing/2014/main" id="{0A80C59C-D4C1-0D45-A4FD-8BF8DF26B60A}"/>
              </a:ext>
            </a:extLst>
          </p:cNvPr>
          <p:cNvSpPr>
            <a:spLocks noGrp="1"/>
          </p:cNvSpPr>
          <p:nvPr>
            <p:ph type="title"/>
          </p:nvPr>
        </p:nvSpPr>
        <p:spPr>
          <a:xfrm>
            <a:off x="2132397" y="406007"/>
            <a:ext cx="9581147" cy="1188720"/>
          </a:xfrm>
        </p:spPr>
        <p:txBody>
          <a:bodyPr>
            <a:normAutofit fontScale="90000"/>
          </a:bodyPr>
          <a:lstStyle/>
          <a:p>
            <a:r>
              <a:rPr lang="en-US"/>
              <a:t>LASER: Class IV Non-ionizing MEDICAL DEVICE</a:t>
            </a:r>
          </a:p>
        </p:txBody>
      </p:sp>
      <p:pic>
        <p:nvPicPr>
          <p:cNvPr id="14" name="Picture 13">
            <a:extLst>
              <a:ext uri="{FF2B5EF4-FFF2-40B4-BE49-F238E27FC236}">
                <a16:creationId xmlns:a16="http://schemas.microsoft.com/office/drawing/2014/main" id="{7F78F4CA-F8D9-804A-91D6-142AE69A7AAF}"/>
              </a:ext>
            </a:extLst>
          </p:cNvPr>
          <p:cNvPicPr>
            <a:picLocks noChangeAspect="1"/>
          </p:cNvPicPr>
          <p:nvPr/>
        </p:nvPicPr>
        <p:blipFill>
          <a:blip r:embed="rId4"/>
          <a:stretch>
            <a:fillRect/>
          </a:stretch>
        </p:blipFill>
        <p:spPr>
          <a:xfrm>
            <a:off x="0" y="406007"/>
            <a:ext cx="2139696" cy="1188720"/>
          </a:xfrm>
          <a:prstGeom prst="rect">
            <a:avLst/>
          </a:prstGeom>
        </p:spPr>
      </p:pic>
    </p:spTree>
    <p:extLst>
      <p:ext uri="{BB962C8B-B14F-4D97-AF65-F5344CB8AC3E}">
        <p14:creationId xmlns:p14="http://schemas.microsoft.com/office/powerpoint/2010/main" val="2579299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83C3-5B62-445D-9047-D51F7390B392}"/>
              </a:ext>
            </a:extLst>
          </p:cNvPr>
          <p:cNvSpPr>
            <a:spLocks noGrp="1"/>
          </p:cNvSpPr>
          <p:nvPr>
            <p:ph type="title"/>
          </p:nvPr>
        </p:nvSpPr>
        <p:spPr>
          <a:xfrm>
            <a:off x="838200" y="676656"/>
            <a:ext cx="10515600" cy="1014032"/>
          </a:xfrm>
        </p:spPr>
        <p:txBody>
          <a:bodyPr>
            <a:normAutofit fontScale="90000"/>
          </a:bodyPr>
          <a:lstStyle/>
          <a:p>
            <a:pPr algn="ctr"/>
            <a:r>
              <a:rPr lang="en-US" sz="4800" dirty="0"/>
              <a:t>OHIO</a:t>
            </a:r>
            <a:br>
              <a:rPr lang="en-US" sz="4800" dirty="0"/>
            </a:br>
            <a:r>
              <a:rPr lang="en-US" sz="4800" dirty="0"/>
              <a:t>No Regulation</a:t>
            </a:r>
            <a:br>
              <a:rPr lang="en-US" sz="4800" dirty="0">
                <a:latin typeface="Calibri" pitchFamily="34" charset="0"/>
              </a:rPr>
            </a:br>
            <a:endParaRPr lang="en-US" dirty="0"/>
          </a:p>
        </p:txBody>
      </p:sp>
      <p:sp>
        <p:nvSpPr>
          <p:cNvPr id="3" name="Content Placeholder 2">
            <a:extLst>
              <a:ext uri="{FF2B5EF4-FFF2-40B4-BE49-F238E27FC236}">
                <a16:creationId xmlns:a16="http://schemas.microsoft.com/office/drawing/2014/main" id="{991F6B91-A8BD-AD82-F886-B353F33C7BB4}"/>
              </a:ext>
            </a:extLst>
          </p:cNvPr>
          <p:cNvSpPr>
            <a:spLocks noGrp="1"/>
          </p:cNvSpPr>
          <p:nvPr>
            <p:ph idx="1"/>
          </p:nvPr>
        </p:nvSpPr>
        <p:spPr/>
        <p:txBody>
          <a:bodyPr/>
          <a:lstStyle/>
          <a:p>
            <a:pPr algn="ctr"/>
            <a:endParaRPr lang="en-US" sz="2800" dirty="0">
              <a:latin typeface="Calibri" pitchFamily="34" charset="0"/>
            </a:endParaRPr>
          </a:p>
          <a:p>
            <a:pPr algn="ctr"/>
            <a:r>
              <a:rPr lang="en-US" sz="2800" dirty="0">
                <a:latin typeface="Calibri" pitchFamily="34" charset="0"/>
              </a:rPr>
              <a:t>Laws neither prohibit nor regulate laser usage</a:t>
            </a:r>
          </a:p>
          <a:p>
            <a:pPr algn="ctr"/>
            <a:r>
              <a:rPr lang="en-US" sz="2800" dirty="0">
                <a:latin typeface="Calibri" pitchFamily="34" charset="0"/>
              </a:rPr>
              <a:t>Until there are clear laws and regulations in place; it is assumed the RDH can perform all procedures within the scope of their practice </a:t>
            </a:r>
          </a:p>
          <a:p>
            <a:endParaRPr lang="en-US" dirty="0"/>
          </a:p>
        </p:txBody>
      </p:sp>
    </p:spTree>
    <p:extLst>
      <p:ext uri="{BB962C8B-B14F-4D97-AF65-F5344CB8AC3E}">
        <p14:creationId xmlns:p14="http://schemas.microsoft.com/office/powerpoint/2010/main" val="1603868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5" name="Rectangle 14">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F4AE179-A75B-4007-B5FA-8139ACF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969" y="1168517"/>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3B81B1"/>
          </a:solidFill>
          <a:ln w="127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E0B3FB5-6D4C-5210-522F-651FEEF4315B}"/>
              </a:ext>
            </a:extLst>
          </p:cNvPr>
          <p:cNvSpPr>
            <a:spLocks noGrp="1"/>
          </p:cNvSpPr>
          <p:nvPr>
            <p:ph type="title"/>
          </p:nvPr>
        </p:nvSpPr>
        <p:spPr>
          <a:xfrm>
            <a:off x="7124135" y="2156348"/>
            <a:ext cx="3971495" cy="1866748"/>
          </a:xfrm>
        </p:spPr>
        <p:txBody>
          <a:bodyPr vert="horz" lIns="91440" tIns="45720" rIns="91440" bIns="45720" rtlCol="0" anchor="b">
            <a:normAutofit/>
          </a:bodyPr>
          <a:lstStyle/>
          <a:p>
            <a:pPr algn="ctr"/>
            <a:r>
              <a:rPr lang="en-US" sz="5800">
                <a:solidFill>
                  <a:srgbClr val="FFFFFF"/>
                </a:solidFill>
              </a:rPr>
              <a:t>OHIO</a:t>
            </a:r>
          </a:p>
        </p:txBody>
      </p:sp>
      <p:sp>
        <p:nvSpPr>
          <p:cNvPr id="8" name="Content Placeholder 7">
            <a:extLst>
              <a:ext uri="{FF2B5EF4-FFF2-40B4-BE49-F238E27FC236}">
                <a16:creationId xmlns:a16="http://schemas.microsoft.com/office/drawing/2014/main" id="{81037831-574C-C472-064C-EC9005217CC4}"/>
              </a:ext>
            </a:extLst>
          </p:cNvPr>
          <p:cNvSpPr>
            <a:spLocks noGrp="1"/>
          </p:cNvSpPr>
          <p:nvPr>
            <p:ph idx="1"/>
          </p:nvPr>
        </p:nvSpPr>
        <p:spPr>
          <a:xfrm>
            <a:off x="7575895" y="4023096"/>
            <a:ext cx="3055712" cy="845046"/>
          </a:xfrm>
        </p:spPr>
        <p:txBody>
          <a:bodyPr vert="horz" lIns="91440" tIns="45720" rIns="91440" bIns="45720" rtlCol="0">
            <a:normAutofit/>
          </a:bodyPr>
          <a:lstStyle/>
          <a:p>
            <a:pPr marL="0" indent="0" algn="ctr">
              <a:lnSpc>
                <a:spcPct val="100000"/>
              </a:lnSpc>
              <a:buNone/>
            </a:pPr>
            <a:r>
              <a:rPr lang="en-US" sz="2400">
                <a:solidFill>
                  <a:srgbClr val="FFFFFF"/>
                </a:solidFill>
              </a:rPr>
              <a:t>Letter of revision on Laser usage in the dental hygiene </a:t>
            </a:r>
          </a:p>
        </p:txBody>
      </p:sp>
      <p:sp>
        <p:nvSpPr>
          <p:cNvPr id="1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3B81B1"/>
          </a:solidFill>
          <a:ln w="38100" cap="rnd">
            <a:solidFill>
              <a:srgbClr val="3B81B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Text&#10;&#10;Description automatically generated">
            <a:extLst>
              <a:ext uri="{FF2B5EF4-FFF2-40B4-BE49-F238E27FC236}">
                <a16:creationId xmlns:a16="http://schemas.microsoft.com/office/drawing/2014/main" id="{AB2D34F3-2004-1758-1467-AD7C1294219D}"/>
              </a:ext>
            </a:extLst>
          </p:cNvPr>
          <p:cNvPicPr>
            <a:picLocks noChangeAspect="1"/>
          </p:cNvPicPr>
          <p:nvPr/>
        </p:nvPicPr>
        <p:blipFill rotWithShape="1">
          <a:blip r:embed="rId2"/>
          <a:srcRect t="22440" r="-2" b="9215"/>
          <a:stretch/>
        </p:blipFill>
        <p:spPr>
          <a:xfrm>
            <a:off x="931655" y="640080"/>
            <a:ext cx="4871951" cy="5480941"/>
          </a:xfrm>
          <a:prstGeom prst="rect">
            <a:avLst/>
          </a:prstGeom>
        </p:spPr>
      </p:pic>
    </p:spTree>
    <p:extLst>
      <p:ext uri="{BB962C8B-B14F-4D97-AF65-F5344CB8AC3E}">
        <p14:creationId xmlns:p14="http://schemas.microsoft.com/office/powerpoint/2010/main" val="287811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011F-D0D5-4AEE-EEF3-BBF04284C2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EF8ABD-12C5-8429-86F6-D42759C9AA78}"/>
              </a:ext>
            </a:extLst>
          </p:cNvPr>
          <p:cNvSpPr>
            <a:spLocks noGrp="1"/>
          </p:cNvSpPr>
          <p:nvPr>
            <p:ph idx="1"/>
          </p:nvPr>
        </p:nvSpPr>
        <p:spPr/>
        <p:txBody>
          <a:bodyPr/>
          <a:lstStyle/>
          <a:p>
            <a:endParaRPr lang="en-US" dirty="0"/>
          </a:p>
        </p:txBody>
      </p:sp>
      <p:pic>
        <p:nvPicPr>
          <p:cNvPr id="4" name="Picture 3" descr="A picture containing sky, outdoor, beach, water&#10;&#10;Description automatically generated">
            <a:extLst>
              <a:ext uri="{FF2B5EF4-FFF2-40B4-BE49-F238E27FC236}">
                <a16:creationId xmlns:a16="http://schemas.microsoft.com/office/drawing/2014/main" id="{8FC500D7-4E77-6EE6-DC78-4AD4B547B86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8284" b="7761"/>
          <a:stretch/>
        </p:blipFill>
        <p:spPr>
          <a:xfrm>
            <a:off x="20" y="10"/>
            <a:ext cx="12191980" cy="6857990"/>
          </a:xfrm>
          <a:prstGeom prst="rect">
            <a:avLst/>
          </a:prstGeom>
        </p:spPr>
      </p:pic>
      <p:sp>
        <p:nvSpPr>
          <p:cNvPr id="5" name="TextBox 4">
            <a:extLst>
              <a:ext uri="{FF2B5EF4-FFF2-40B4-BE49-F238E27FC236}">
                <a16:creationId xmlns:a16="http://schemas.microsoft.com/office/drawing/2014/main" id="{F2D61FE7-F5F1-8295-E088-BA8AD9F118C9}"/>
              </a:ext>
            </a:extLst>
          </p:cNvPr>
          <p:cNvSpPr txBox="1"/>
          <p:nvPr/>
        </p:nvSpPr>
        <p:spPr>
          <a:xfrm>
            <a:off x="9900988" y="6657945"/>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photoeverywhere.co.uk/tropical_escape/slides/hawiian_beach.ht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7" name="TextBox 6">
            <a:extLst>
              <a:ext uri="{FF2B5EF4-FFF2-40B4-BE49-F238E27FC236}">
                <a16:creationId xmlns:a16="http://schemas.microsoft.com/office/drawing/2014/main" id="{60E62735-3CA5-B4BF-69A5-FBABF3CE1E42}"/>
              </a:ext>
            </a:extLst>
          </p:cNvPr>
          <p:cNvSpPr txBox="1"/>
          <p:nvPr/>
        </p:nvSpPr>
        <p:spPr>
          <a:xfrm>
            <a:off x="2831690" y="3680688"/>
            <a:ext cx="5545393" cy="769441"/>
          </a:xfrm>
          <a:prstGeom prst="rect">
            <a:avLst/>
          </a:prstGeom>
          <a:noFill/>
        </p:spPr>
        <p:txBody>
          <a:bodyPr wrap="square" rtlCol="0">
            <a:spAutoFit/>
          </a:bodyPr>
          <a:lstStyle/>
          <a:p>
            <a:r>
              <a:rPr lang="en-US" sz="4400" dirty="0">
                <a:solidFill>
                  <a:schemeClr val="bg1"/>
                </a:solidFill>
              </a:rPr>
              <a:t>HAWAII</a:t>
            </a:r>
          </a:p>
        </p:txBody>
      </p:sp>
    </p:spTree>
    <p:extLst>
      <p:ext uri="{BB962C8B-B14F-4D97-AF65-F5344CB8AC3E}">
        <p14:creationId xmlns:p14="http://schemas.microsoft.com/office/powerpoint/2010/main" val="2091999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E829-D1A4-9FE3-3461-8C596182AD8A}"/>
              </a:ext>
            </a:extLst>
          </p:cNvPr>
          <p:cNvSpPr>
            <a:spLocks noGrp="1"/>
          </p:cNvSpPr>
          <p:nvPr>
            <p:ph type="title"/>
          </p:nvPr>
        </p:nvSpPr>
        <p:spPr/>
        <p:txBody>
          <a:bodyPr/>
          <a:lstStyle/>
          <a:p>
            <a:r>
              <a:rPr lang="en-US" dirty="0"/>
              <a:t>Hawaii Laser Regulations</a:t>
            </a:r>
          </a:p>
        </p:txBody>
      </p:sp>
      <p:sp>
        <p:nvSpPr>
          <p:cNvPr id="3" name="Content Placeholder 2">
            <a:extLst>
              <a:ext uri="{FF2B5EF4-FFF2-40B4-BE49-F238E27FC236}">
                <a16:creationId xmlns:a16="http://schemas.microsoft.com/office/drawing/2014/main" id="{2CB41F73-3EEF-A86E-23BC-9FF665394ABD}"/>
              </a:ext>
            </a:extLst>
          </p:cNvPr>
          <p:cNvSpPr>
            <a:spLocks noGrp="1"/>
          </p:cNvSpPr>
          <p:nvPr>
            <p:ph sz="half" idx="1"/>
          </p:nvPr>
        </p:nvSpPr>
        <p:spPr/>
        <p:txBody>
          <a:bodyPr/>
          <a:lstStyle/>
          <a:p>
            <a:pPr marL="0" indent="0">
              <a:buNone/>
            </a:pPr>
            <a:r>
              <a:rPr lang="en-US" dirty="0"/>
              <a:t>Dentist</a:t>
            </a:r>
          </a:p>
          <a:p>
            <a:r>
              <a:rPr lang="en-US" sz="2800" dirty="0"/>
              <a:t>Non – Ionizing Medical Device</a:t>
            </a:r>
          </a:p>
          <a:p>
            <a:r>
              <a:rPr lang="en-US" sz="2800" dirty="0"/>
              <a:t>Follow Standard Precautions</a:t>
            </a:r>
          </a:p>
          <a:p>
            <a:r>
              <a:rPr lang="en-US" sz="2800" dirty="0">
                <a:highlight>
                  <a:srgbClr val="FF00FF"/>
                </a:highlight>
              </a:rPr>
              <a:t>Hawaii Radiation Rule Guide</a:t>
            </a:r>
          </a:p>
          <a:p>
            <a:r>
              <a:rPr lang="en-US" sz="2800" dirty="0">
                <a:highlight>
                  <a:srgbClr val="FF00FF"/>
                </a:highlight>
              </a:rPr>
              <a:t>Download Laser Safety Packet</a:t>
            </a:r>
          </a:p>
          <a:p>
            <a:endParaRPr lang="en-US" dirty="0"/>
          </a:p>
        </p:txBody>
      </p:sp>
      <p:sp>
        <p:nvSpPr>
          <p:cNvPr id="4" name="Content Placeholder 3">
            <a:extLst>
              <a:ext uri="{FF2B5EF4-FFF2-40B4-BE49-F238E27FC236}">
                <a16:creationId xmlns:a16="http://schemas.microsoft.com/office/drawing/2014/main" id="{195D2509-25F3-37CC-B1A2-EB4EF6EC8194}"/>
              </a:ext>
            </a:extLst>
          </p:cNvPr>
          <p:cNvSpPr>
            <a:spLocks noGrp="1"/>
          </p:cNvSpPr>
          <p:nvPr>
            <p:ph sz="half" idx="2"/>
          </p:nvPr>
        </p:nvSpPr>
        <p:spPr/>
        <p:txBody>
          <a:bodyPr/>
          <a:lstStyle/>
          <a:p>
            <a:r>
              <a:rPr lang="en-US" sz="2800" dirty="0"/>
              <a:t>Hygienists</a:t>
            </a:r>
          </a:p>
          <a:p>
            <a:r>
              <a:rPr lang="en-US" sz="2800" dirty="0"/>
              <a:t>Can you ”curettage”?  YES</a:t>
            </a:r>
          </a:p>
          <a:p>
            <a:r>
              <a:rPr lang="en-US" sz="2800" dirty="0"/>
              <a:t>Level of Supervision: DIRECT</a:t>
            </a:r>
          </a:p>
          <a:p>
            <a:endParaRPr lang="en-US" dirty="0"/>
          </a:p>
        </p:txBody>
      </p:sp>
    </p:spTree>
    <p:extLst>
      <p:ext uri="{BB962C8B-B14F-4D97-AF65-F5344CB8AC3E}">
        <p14:creationId xmlns:p14="http://schemas.microsoft.com/office/powerpoint/2010/main" val="1394675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FA43-9296-1F6C-C988-A53A2EB84CC1}"/>
              </a:ext>
            </a:extLst>
          </p:cNvPr>
          <p:cNvSpPr>
            <a:spLocks noGrp="1"/>
          </p:cNvSpPr>
          <p:nvPr>
            <p:ph type="title"/>
          </p:nvPr>
        </p:nvSpPr>
        <p:spPr>
          <a:xfrm>
            <a:off x="1463040" y="787180"/>
            <a:ext cx="4094922" cy="2135576"/>
          </a:xfrm>
        </p:spPr>
        <p:txBody>
          <a:bodyPr anchor="b">
            <a:normAutofit/>
          </a:bodyPr>
          <a:lstStyle/>
          <a:p>
            <a:r>
              <a:rPr lang="en-US" sz="5400" dirty="0">
                <a:solidFill>
                  <a:schemeClr val="tx1">
                    <a:lumMod val="85000"/>
                    <a:lumOff val="15000"/>
                  </a:schemeClr>
                </a:solidFill>
              </a:rPr>
              <a:t>Hawaii</a:t>
            </a:r>
          </a:p>
        </p:txBody>
      </p:sp>
      <p:sp>
        <p:nvSpPr>
          <p:cNvPr id="8" name="Content Placeholder 7">
            <a:extLst>
              <a:ext uri="{FF2B5EF4-FFF2-40B4-BE49-F238E27FC236}">
                <a16:creationId xmlns:a16="http://schemas.microsoft.com/office/drawing/2014/main" id="{B222EAC7-8D55-E6DE-B466-B039BFCE5534}"/>
              </a:ext>
            </a:extLst>
          </p:cNvPr>
          <p:cNvSpPr>
            <a:spLocks noGrp="1"/>
          </p:cNvSpPr>
          <p:nvPr>
            <p:ph idx="1"/>
          </p:nvPr>
        </p:nvSpPr>
        <p:spPr>
          <a:xfrm>
            <a:off x="1463040" y="3083622"/>
            <a:ext cx="4094922" cy="2931510"/>
          </a:xfrm>
        </p:spPr>
        <p:txBody>
          <a:bodyPr>
            <a:normAutofit/>
          </a:bodyPr>
          <a:lstStyle/>
          <a:p>
            <a:r>
              <a:rPr lang="en-US" sz="1800" dirty="0">
                <a:solidFill>
                  <a:schemeClr val="tx1">
                    <a:lumMod val="85000"/>
                    <a:lumOff val="15000"/>
                  </a:schemeClr>
                </a:solidFill>
              </a:rPr>
              <a:t>This discusses the use of anesthesia ( injectables)</a:t>
            </a:r>
          </a:p>
          <a:p>
            <a:r>
              <a:rPr lang="en-US" sz="1800" dirty="0">
                <a:solidFill>
                  <a:schemeClr val="tx1">
                    <a:lumMod val="85000"/>
                    <a:lumOff val="15000"/>
                  </a:schemeClr>
                </a:solidFill>
              </a:rPr>
              <a:t>But you can still preform dental hygiene procedures using a topical ( TAC 20, or a compound formulated mix</a:t>
            </a:r>
          </a:p>
          <a:p>
            <a:r>
              <a:rPr lang="en-US" sz="1800" dirty="0">
                <a:solidFill>
                  <a:schemeClr val="tx1">
                    <a:lumMod val="85000"/>
                    <a:lumOff val="15000"/>
                  </a:schemeClr>
                </a:solidFill>
              </a:rPr>
              <a:t>That numbs the tissue </a:t>
            </a:r>
          </a:p>
        </p:txBody>
      </p:sp>
      <p:pic>
        <p:nvPicPr>
          <p:cNvPr id="4" name="Content Placeholder 3" descr="A screenshot of a cell phone&#10;&#10;Description automatically generated">
            <a:extLst>
              <a:ext uri="{FF2B5EF4-FFF2-40B4-BE49-F238E27FC236}">
                <a16:creationId xmlns:a16="http://schemas.microsoft.com/office/drawing/2014/main" id="{3283CFE9-1A4E-CCA7-05C8-65B6D0F815A0}"/>
              </a:ext>
            </a:extLst>
          </p:cNvPr>
          <p:cNvPicPr>
            <a:picLocks noChangeAspect="1"/>
          </p:cNvPicPr>
          <p:nvPr/>
        </p:nvPicPr>
        <p:blipFill rotWithShape="1">
          <a:blip r:embed="rId2">
            <a:duotone>
              <a:prstClr val="black"/>
              <a:prstClr val="white"/>
            </a:duotone>
          </a:blip>
          <a:srcRect l="2320"/>
          <a:stretch/>
        </p:blipFill>
        <p:spPr>
          <a:xfrm>
            <a:off x="6096000" y="10"/>
            <a:ext cx="6096000" cy="6857990"/>
          </a:xfrm>
          <a:custGeom>
            <a:avLst/>
            <a:gdLst/>
            <a:ahLst/>
            <a:cxnLst/>
            <a:rect l="l" t="t" r="r" b="b"/>
            <a:pathLst>
              <a:path w="6096000" h="6858000">
                <a:moveTo>
                  <a:pt x="3068432" y="0"/>
                </a:moveTo>
                <a:lnTo>
                  <a:pt x="6096000" y="0"/>
                </a:lnTo>
                <a:lnTo>
                  <a:pt x="6096000"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Tree>
    <p:extLst>
      <p:ext uri="{BB962C8B-B14F-4D97-AF65-F5344CB8AC3E}">
        <p14:creationId xmlns:p14="http://schemas.microsoft.com/office/powerpoint/2010/main" val="3155115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ake surrounded by mountains&#10;&#10;Description automatically generated with low confidence">
            <a:extLst>
              <a:ext uri="{FF2B5EF4-FFF2-40B4-BE49-F238E27FC236}">
                <a16:creationId xmlns:a16="http://schemas.microsoft.com/office/drawing/2014/main" id="{C8E77A85-4CC7-69F3-49C5-0A0FA85BEB2E}"/>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6573" b="9173"/>
          <a:stretch/>
        </p:blipFill>
        <p:spPr>
          <a:xfrm>
            <a:off x="20" y="0"/>
            <a:ext cx="12191980" cy="7181557"/>
          </a:xfrm>
          <a:prstGeom prst="rect">
            <a:avLst/>
          </a:prstGeom>
        </p:spPr>
      </p:pic>
      <p:sp>
        <p:nvSpPr>
          <p:cNvPr id="9" name="TextBox 8">
            <a:extLst>
              <a:ext uri="{FF2B5EF4-FFF2-40B4-BE49-F238E27FC236}">
                <a16:creationId xmlns:a16="http://schemas.microsoft.com/office/drawing/2014/main" id="{A9DC138D-8C0C-A75A-FCD8-DBF823021CC6}"/>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mvilaregut/1117619995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0" name="TextBox 9">
            <a:extLst>
              <a:ext uri="{FF2B5EF4-FFF2-40B4-BE49-F238E27FC236}">
                <a16:creationId xmlns:a16="http://schemas.microsoft.com/office/drawing/2014/main" id="{ED2E9082-E569-2AF7-0134-6EF21B36DF8E}"/>
              </a:ext>
            </a:extLst>
          </p:cNvPr>
          <p:cNvSpPr txBox="1"/>
          <p:nvPr/>
        </p:nvSpPr>
        <p:spPr>
          <a:xfrm>
            <a:off x="773722" y="4220308"/>
            <a:ext cx="2447779" cy="523220"/>
          </a:xfrm>
          <a:prstGeom prst="rect">
            <a:avLst/>
          </a:prstGeom>
          <a:noFill/>
        </p:spPr>
        <p:txBody>
          <a:bodyPr wrap="square" rtlCol="0">
            <a:spAutoFit/>
          </a:bodyPr>
          <a:lstStyle/>
          <a:p>
            <a:r>
              <a:rPr lang="en-US" sz="2800" dirty="0"/>
              <a:t>COLORADO</a:t>
            </a:r>
            <a:r>
              <a:rPr lang="en-US" dirty="0"/>
              <a:t> </a:t>
            </a:r>
          </a:p>
        </p:txBody>
      </p:sp>
    </p:spTree>
    <p:extLst>
      <p:ext uri="{BB962C8B-B14F-4D97-AF65-F5344CB8AC3E}">
        <p14:creationId xmlns:p14="http://schemas.microsoft.com/office/powerpoint/2010/main" val="4253545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84DE-D6AD-AA9E-1C65-0BBBDE6B5A02}"/>
              </a:ext>
            </a:extLst>
          </p:cNvPr>
          <p:cNvSpPr>
            <a:spLocks noGrp="1"/>
          </p:cNvSpPr>
          <p:nvPr>
            <p:ph type="title"/>
          </p:nvPr>
        </p:nvSpPr>
        <p:spPr/>
        <p:txBody>
          <a:bodyPr>
            <a:normAutofit fontScale="90000"/>
          </a:bodyPr>
          <a:lstStyle/>
          <a:p>
            <a:r>
              <a:rPr lang="en-US" dirty="0">
                <a:ln w="0"/>
                <a:solidFill>
                  <a:schemeClr val="tx1"/>
                </a:solidFill>
                <a:effectLst>
                  <a:outerShdw blurRad="38100" dist="19050" dir="2700000" algn="tl" rotWithShape="0">
                    <a:schemeClr val="dk1">
                      <a:alpha val="40000"/>
                    </a:schemeClr>
                  </a:outerShdw>
                </a:effectLst>
                <a:latin typeface="Century Gothic" pitchFamily="34" charset="0"/>
              </a:rPr>
              <a:t>Colorado</a:t>
            </a:r>
            <a:br>
              <a:rPr lang="en-US" dirty="0">
                <a:ln w="0"/>
                <a:solidFill>
                  <a:schemeClr val="tx1"/>
                </a:solidFill>
                <a:effectLst>
                  <a:outerShdw blurRad="38100" dist="19050" dir="2700000" algn="tl" rotWithShape="0">
                    <a:schemeClr val="dk1">
                      <a:alpha val="40000"/>
                    </a:schemeClr>
                  </a:outerShdw>
                </a:effectLst>
                <a:latin typeface="Century Gothic" pitchFamily="34" charset="0"/>
              </a:rPr>
            </a:br>
            <a:r>
              <a:rPr lang="en-US" sz="4400" dirty="0">
                <a:latin typeface="Calibri" pitchFamily="34" charset="0"/>
              </a:rPr>
              <a:t> Board Rule XXIV &amp; XXIV(D): use of lasers</a:t>
            </a:r>
            <a:endParaRPr lang="en-US" dirty="0"/>
          </a:p>
        </p:txBody>
      </p:sp>
      <p:sp>
        <p:nvSpPr>
          <p:cNvPr id="3" name="Content Placeholder 2">
            <a:extLst>
              <a:ext uri="{FF2B5EF4-FFF2-40B4-BE49-F238E27FC236}">
                <a16:creationId xmlns:a16="http://schemas.microsoft.com/office/drawing/2014/main" id="{5A605FBC-274F-ADE9-E660-807E67A80785}"/>
              </a:ext>
            </a:extLst>
          </p:cNvPr>
          <p:cNvSpPr>
            <a:spLocks noGrp="1"/>
          </p:cNvSpPr>
          <p:nvPr>
            <p:ph idx="1"/>
          </p:nvPr>
        </p:nvSpPr>
        <p:spPr/>
        <p:txBody>
          <a:bodyPr>
            <a:normAutofit fontScale="62500" lnSpcReduction="20000"/>
          </a:bodyPr>
          <a:lstStyle/>
          <a:p>
            <a:pPr marL="0" indent="0" algn="ctr">
              <a:buNone/>
            </a:pPr>
            <a:r>
              <a:rPr lang="en-US" sz="2800" dirty="0">
                <a:latin typeface="Calibri" pitchFamily="34" charset="0"/>
              </a:rPr>
              <a:t>dental hygienist shall successfully complete a course of study that meets the following criteria:</a:t>
            </a:r>
          </a:p>
          <a:p>
            <a:pPr marL="0" indent="0" algn="ctr">
              <a:buNone/>
            </a:pPr>
            <a:endParaRPr lang="en-US" sz="1000" dirty="0">
              <a:latin typeface="Calibri" pitchFamily="34" charset="0"/>
            </a:endParaRPr>
          </a:p>
          <a:p>
            <a:pPr marL="0" indent="0">
              <a:buNone/>
            </a:pPr>
            <a:r>
              <a:rPr lang="en-US" sz="2800" dirty="0">
                <a:latin typeface="Calibri" pitchFamily="34" charset="0"/>
              </a:rPr>
              <a:t>1. Recognized CE provider:  AGD Pace</a:t>
            </a:r>
          </a:p>
          <a:p>
            <a:pPr marL="514350" indent="-514350">
              <a:buAutoNum type="arabicPeriod"/>
            </a:pPr>
            <a:endParaRPr lang="en-US" sz="1000" dirty="0">
              <a:latin typeface="Calibri" pitchFamily="34" charset="0"/>
            </a:endParaRPr>
          </a:p>
          <a:p>
            <a:pPr marL="0" indent="0">
              <a:buNone/>
            </a:pPr>
            <a:r>
              <a:rPr lang="en-US" sz="2800" dirty="0">
                <a:latin typeface="Calibri" pitchFamily="34" charset="0"/>
              </a:rPr>
              <a:t>2. Includes didactic instruction with a written examination: </a:t>
            </a:r>
          </a:p>
          <a:p>
            <a:pPr marL="0" indent="0">
              <a:buNone/>
            </a:pPr>
            <a:r>
              <a:rPr lang="en-US" sz="2800" dirty="0">
                <a:solidFill>
                  <a:srgbClr val="FF0000"/>
                </a:solidFill>
                <a:latin typeface="Calibri" pitchFamily="34" charset="0"/>
              </a:rPr>
              <a:t>                       NO SET AMOUNT OF HOURS</a:t>
            </a:r>
          </a:p>
          <a:p>
            <a:pPr marL="0" indent="0">
              <a:buNone/>
            </a:pPr>
            <a:endParaRPr lang="en-US" sz="1100" dirty="0">
              <a:latin typeface="Calibri" pitchFamily="34" charset="0"/>
            </a:endParaRPr>
          </a:p>
          <a:p>
            <a:pPr marL="0" indent="0">
              <a:buNone/>
            </a:pPr>
            <a:r>
              <a:rPr lang="en-US" sz="2800" dirty="0">
                <a:latin typeface="Calibri" pitchFamily="34" charset="0"/>
              </a:rPr>
              <a:t>3. Includes hands-on clinical instruction; and</a:t>
            </a:r>
          </a:p>
          <a:p>
            <a:pPr marL="0" indent="0">
              <a:buNone/>
            </a:pPr>
            <a:endParaRPr lang="en-US" sz="1000" dirty="0">
              <a:latin typeface="Calibri" pitchFamily="34" charset="0"/>
            </a:endParaRPr>
          </a:p>
          <a:p>
            <a:pPr marL="0" indent="0">
              <a:buNone/>
            </a:pPr>
            <a:r>
              <a:rPr lang="en-US" sz="2800" dirty="0">
                <a:latin typeface="Calibri" pitchFamily="34" charset="0"/>
              </a:rPr>
              <a:t>4. Is technology that is scientifically based and supported by studies published in peer reviewed dental journals.</a:t>
            </a:r>
          </a:p>
          <a:p>
            <a:pPr marL="0" indent="0">
              <a:buNone/>
            </a:pPr>
            <a:endParaRPr lang="en-US" sz="2800" dirty="0">
              <a:latin typeface="Calibri" pitchFamily="34" charset="0"/>
            </a:endParaRPr>
          </a:p>
          <a:p>
            <a:pPr marL="0" indent="0">
              <a:buNone/>
            </a:pPr>
            <a:r>
              <a:rPr lang="en-US" sz="2800" dirty="0">
                <a:latin typeface="Calibri" pitchFamily="34" charset="0"/>
              </a:rPr>
              <a:t>5. Covers minimum laser physics, safety and appropriate use</a:t>
            </a:r>
          </a:p>
          <a:p>
            <a:endParaRPr lang="en-US" dirty="0"/>
          </a:p>
        </p:txBody>
      </p:sp>
    </p:spTree>
    <p:extLst>
      <p:ext uri="{BB962C8B-B14F-4D97-AF65-F5344CB8AC3E}">
        <p14:creationId xmlns:p14="http://schemas.microsoft.com/office/powerpoint/2010/main" val="2921803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3EFB-20C6-BE8F-D7CE-EA39E3BB781F}"/>
              </a:ext>
            </a:extLst>
          </p:cNvPr>
          <p:cNvSpPr>
            <a:spLocks noGrp="1"/>
          </p:cNvSpPr>
          <p:nvPr>
            <p:ph type="title"/>
          </p:nvPr>
        </p:nvSpPr>
        <p:spPr/>
        <p:txBody>
          <a:bodyPr>
            <a:normAutofit fontScale="90000"/>
          </a:bodyPr>
          <a:lstStyle/>
          <a:p>
            <a:r>
              <a:rPr lang="en-US" dirty="0">
                <a:latin typeface="Century Gothic" panose="020B0502020202020204" pitchFamily="34" charset="0"/>
              </a:rPr>
              <a:t>Colorado Hygienist: </a:t>
            </a:r>
            <a:br>
              <a:rPr lang="en-US" dirty="0">
                <a:latin typeface="Century Gothic" panose="020B0502020202020204" pitchFamily="34" charset="0"/>
              </a:rPr>
            </a:br>
            <a:r>
              <a:rPr lang="en-US" dirty="0">
                <a:latin typeface="Century Gothic" panose="020B0502020202020204" pitchFamily="34" charset="0"/>
              </a:rPr>
              <a:t>     INDIRECT &amp; DIRECT Supervision</a:t>
            </a:r>
            <a:endParaRPr lang="en-US" dirty="0"/>
          </a:p>
        </p:txBody>
      </p:sp>
      <p:sp>
        <p:nvSpPr>
          <p:cNvPr id="3" name="Content Placeholder 2">
            <a:extLst>
              <a:ext uri="{FF2B5EF4-FFF2-40B4-BE49-F238E27FC236}">
                <a16:creationId xmlns:a16="http://schemas.microsoft.com/office/drawing/2014/main" id="{5262FE4C-7324-16CF-1191-A0B86A8FECA5}"/>
              </a:ext>
            </a:extLst>
          </p:cNvPr>
          <p:cNvSpPr>
            <a:spLocks noGrp="1"/>
          </p:cNvSpPr>
          <p:nvPr>
            <p:ph idx="1"/>
          </p:nvPr>
        </p:nvSpPr>
        <p:spPr/>
        <p:txBody>
          <a:bodyPr>
            <a:normAutofit fontScale="92500" lnSpcReduction="10000"/>
          </a:bodyPr>
          <a:lstStyle/>
          <a:p>
            <a:r>
              <a:rPr lang="en-US" dirty="0"/>
              <a:t>Laser Bacterial Reduction</a:t>
            </a:r>
          </a:p>
          <a:p>
            <a:r>
              <a:rPr lang="en-US" dirty="0">
                <a:highlight>
                  <a:srgbClr val="FFFF00"/>
                </a:highlight>
              </a:rPr>
              <a:t>Laser Degranulation   (CAN PERFORM)</a:t>
            </a:r>
          </a:p>
          <a:p>
            <a:r>
              <a:rPr lang="en-US" dirty="0"/>
              <a:t>Root Desensitization</a:t>
            </a:r>
          </a:p>
          <a:p>
            <a:r>
              <a:rPr lang="en-US" dirty="0"/>
              <a:t>Soft Tissue Lesions[‘-pol;</a:t>
            </a:r>
          </a:p>
          <a:p>
            <a:r>
              <a:rPr lang="en-US" dirty="0"/>
              <a:t>Whitening</a:t>
            </a:r>
          </a:p>
          <a:p>
            <a:r>
              <a:rPr lang="en-US" dirty="0"/>
              <a:t>Pain Therapy</a:t>
            </a:r>
          </a:p>
          <a:p>
            <a:pPr marL="0" indent="0">
              <a:buNone/>
            </a:pPr>
            <a:r>
              <a:rPr lang="en-US" dirty="0"/>
              <a:t>"Closed subgingival curettage" means the removal of the inner surface of the soft tissue wall of a periodontal pocket in a situation where a flap of tissue has not been intentionally or surgically opened”  </a:t>
            </a:r>
          </a:p>
          <a:p>
            <a:pPr marL="0" indent="0">
              <a:buNone/>
            </a:pPr>
            <a:endParaRPr lang="en-US" dirty="0"/>
          </a:p>
          <a:p>
            <a:endParaRPr lang="en-US" dirty="0"/>
          </a:p>
        </p:txBody>
      </p:sp>
    </p:spTree>
    <p:extLst>
      <p:ext uri="{BB962C8B-B14F-4D97-AF65-F5344CB8AC3E}">
        <p14:creationId xmlns:p14="http://schemas.microsoft.com/office/powerpoint/2010/main" val="3160532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0FA7-D4C4-E8F1-2EFD-50A656E45BD2}"/>
              </a:ext>
            </a:extLst>
          </p:cNvPr>
          <p:cNvSpPr>
            <a:spLocks noGrp="1"/>
          </p:cNvSpPr>
          <p:nvPr>
            <p:ph type="title"/>
          </p:nvPr>
        </p:nvSpPr>
        <p:spPr/>
        <p:txBody>
          <a:bodyPr/>
          <a:lstStyle/>
          <a:p>
            <a:r>
              <a:rPr lang="en-US" dirty="0"/>
              <a:t>Laser Laws by state </a:t>
            </a:r>
          </a:p>
        </p:txBody>
      </p:sp>
      <p:sp>
        <p:nvSpPr>
          <p:cNvPr id="3" name="Content Placeholder 2">
            <a:extLst>
              <a:ext uri="{FF2B5EF4-FFF2-40B4-BE49-F238E27FC236}">
                <a16:creationId xmlns:a16="http://schemas.microsoft.com/office/drawing/2014/main" id="{3A9AB1CB-0477-5692-24CA-461B9AA6F65C}"/>
              </a:ext>
            </a:extLst>
          </p:cNvPr>
          <p:cNvSpPr>
            <a:spLocks noGrp="1"/>
          </p:cNvSpPr>
          <p:nvPr>
            <p:ph idx="1"/>
          </p:nvPr>
        </p:nvSpPr>
        <p:spPr/>
        <p:txBody>
          <a:bodyPr>
            <a:normAutofit/>
          </a:bodyPr>
          <a:lstStyle/>
          <a:p>
            <a:r>
              <a:rPr lang="en-US" sz="3600" dirty="0"/>
              <a:t>Please visit your dental board website for your state </a:t>
            </a:r>
          </a:p>
          <a:p>
            <a:r>
              <a:rPr lang="en-US" sz="3600" dirty="0"/>
              <a:t>Or  </a:t>
            </a:r>
            <a:r>
              <a:rPr lang="en-US" sz="3600" dirty="0">
                <a:hlinkClick r:id="rId2"/>
              </a:rPr>
              <a:t>www.ald.com</a:t>
            </a:r>
            <a:r>
              <a:rPr lang="en-US" sz="3600" dirty="0"/>
              <a:t> </a:t>
            </a:r>
          </a:p>
        </p:txBody>
      </p:sp>
    </p:spTree>
    <p:extLst>
      <p:ext uri="{BB962C8B-B14F-4D97-AF65-F5344CB8AC3E}">
        <p14:creationId xmlns:p14="http://schemas.microsoft.com/office/powerpoint/2010/main" val="800916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48BA31-0910-9F22-E3A5-A36FC763BC55}"/>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1A86FC03-AB11-80EB-1C6B-447E5B59973F}"/>
              </a:ext>
            </a:extLst>
          </p:cNvPr>
          <p:cNvSpPr>
            <a:spLocks noGrp="1"/>
          </p:cNvSpPr>
          <p:nvPr>
            <p:ph sz="quarter" idx="4"/>
          </p:nvPr>
        </p:nvSpPr>
        <p:spPr/>
        <p:txBody>
          <a:bodyPr/>
          <a:lstStyle/>
          <a:p>
            <a:endParaRPr lang="en-US"/>
          </a:p>
        </p:txBody>
      </p:sp>
      <p:sp>
        <p:nvSpPr>
          <p:cNvPr id="5" name="Text Placeholder 4">
            <a:extLst>
              <a:ext uri="{FF2B5EF4-FFF2-40B4-BE49-F238E27FC236}">
                <a16:creationId xmlns:a16="http://schemas.microsoft.com/office/drawing/2014/main" id="{CBD2A449-0E0E-BB6F-F2DA-41DB35F26611}"/>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A5DF3584-0EE9-2ECA-3F5D-433C4D8D7A08}"/>
              </a:ext>
            </a:extLst>
          </p:cNvPr>
          <p:cNvSpPr>
            <a:spLocks noGrp="1"/>
          </p:cNvSpPr>
          <p:nvPr>
            <p:ph type="title"/>
          </p:nvPr>
        </p:nvSpPr>
        <p:spPr/>
        <p:txBody>
          <a:bodyPr/>
          <a:lstStyle/>
          <a:p>
            <a:r>
              <a:rPr lang="en-US" dirty="0"/>
              <a:t>Texas Dental Laser Laws</a:t>
            </a:r>
          </a:p>
        </p:txBody>
      </p:sp>
      <p:pic>
        <p:nvPicPr>
          <p:cNvPr id="7" name="Content Placeholder 6">
            <a:extLst>
              <a:ext uri="{FF2B5EF4-FFF2-40B4-BE49-F238E27FC236}">
                <a16:creationId xmlns:a16="http://schemas.microsoft.com/office/drawing/2014/main" id="{88DDAD2D-5F1C-A00F-04C1-09173054FA30}"/>
              </a:ext>
            </a:extLst>
          </p:cNvPr>
          <p:cNvPicPr>
            <a:picLocks noGrp="1" noChangeAspect="1"/>
          </p:cNvPicPr>
          <p:nvPr>
            <p:ph sz="half" idx="2"/>
          </p:nvPr>
        </p:nvPicPr>
        <p:blipFill>
          <a:blip r:embed="rId2"/>
          <a:stretch>
            <a:fillRect/>
          </a:stretch>
        </p:blipFill>
        <p:spPr>
          <a:xfrm>
            <a:off x="1263870" y="1812790"/>
            <a:ext cx="8494084" cy="4055382"/>
          </a:xfrm>
          <a:prstGeom prst="rect">
            <a:avLst/>
          </a:prstGeom>
        </p:spPr>
      </p:pic>
    </p:spTree>
    <p:extLst>
      <p:ext uri="{BB962C8B-B14F-4D97-AF65-F5344CB8AC3E}">
        <p14:creationId xmlns:p14="http://schemas.microsoft.com/office/powerpoint/2010/main" val="350401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E3CD-370E-59F9-161D-1A1219E4C65A}"/>
              </a:ext>
            </a:extLst>
          </p:cNvPr>
          <p:cNvSpPr>
            <a:spLocks noGrp="1"/>
          </p:cNvSpPr>
          <p:nvPr>
            <p:ph type="title"/>
          </p:nvPr>
        </p:nvSpPr>
        <p:spPr>
          <a:xfrm>
            <a:off x="1179226" y="320231"/>
            <a:ext cx="9833548" cy="1325563"/>
          </a:xfrm>
        </p:spPr>
        <p:txBody>
          <a:bodyPr>
            <a:normAutofit/>
          </a:bodyPr>
          <a:lstStyle/>
          <a:p>
            <a:pPr algn="ctr"/>
            <a:r>
              <a:rPr lang="en-US" sz="4000" dirty="0">
                <a:solidFill>
                  <a:schemeClr val="tx2"/>
                </a:solidFill>
              </a:rPr>
              <a:t>Texas laser laws : Dentist Rule :115.2 </a:t>
            </a:r>
          </a:p>
        </p:txBody>
      </p:sp>
      <p:sp>
        <p:nvSpPr>
          <p:cNvPr id="5" name="Rectangle 1">
            <a:extLst>
              <a:ext uri="{FF2B5EF4-FFF2-40B4-BE49-F238E27FC236}">
                <a16:creationId xmlns:a16="http://schemas.microsoft.com/office/drawing/2014/main" id="{B9B1F298-4323-5501-3E1A-79E084CD075B}"/>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b="0" i="0" u="none" strike="noStrike" cap="none" normalizeH="0" baseline="0">
                <a:ln>
                  <a:noFill/>
                </a:ln>
                <a:solidFill>
                  <a:schemeClr val="tx1"/>
                </a:solidFill>
                <a:effectLst/>
                <a:latin typeface="Arial" panose="020B0604020202020204" pitchFamily="34" charset="0"/>
              </a:rPr>
            </a:br>
            <a:endParaRPr kumimoji="0" lang="en-US" altLang="en-US" b="0" i="0" u="none" strike="noStrike" cap="none" normalizeH="0" baseline="0">
              <a:ln>
                <a:noFill/>
              </a:ln>
              <a:solidFill>
                <a:schemeClr val="tx1"/>
              </a:solidFill>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E8E07036-E0C4-C515-2FAC-FD286CDAAE28}"/>
              </a:ext>
            </a:extLst>
          </p:cNvPr>
          <p:cNvGraphicFramePr>
            <a:graphicFrameLocks noGrp="1"/>
          </p:cNvGraphicFramePr>
          <p:nvPr>
            <p:ph idx="1"/>
            <p:extLst>
              <p:ext uri="{D42A27DB-BD31-4B8C-83A1-F6EECF244321}">
                <p14:modId xmlns:p14="http://schemas.microsoft.com/office/powerpoint/2010/main" val="1240226042"/>
              </p:ext>
            </p:extLst>
          </p:nvPr>
        </p:nvGraphicFramePr>
        <p:xfrm>
          <a:off x="953589" y="1952959"/>
          <a:ext cx="9849394" cy="4684366"/>
        </p:xfrm>
        <a:graphic>
          <a:graphicData uri="http://schemas.openxmlformats.org/drawingml/2006/table">
            <a:tbl>
              <a:tblPr/>
              <a:tblGrid>
                <a:gridCol w="9849394">
                  <a:extLst>
                    <a:ext uri="{9D8B030D-6E8A-4147-A177-3AD203B41FA5}">
                      <a16:colId xmlns:a16="http://schemas.microsoft.com/office/drawing/2014/main" val="240264185"/>
                    </a:ext>
                  </a:extLst>
                </a:gridCol>
              </a:tblGrid>
              <a:tr h="3544023">
                <a:tc>
                  <a:txBody>
                    <a:bodyPr/>
                    <a:lstStyle/>
                    <a:p>
                      <a:r>
                        <a:rPr lang="en-US" sz="3200" dirty="0"/>
                        <a:t>(3) </a:t>
                      </a:r>
                      <a:r>
                        <a:rPr lang="en-US" sz="3200" dirty="0">
                          <a:highlight>
                            <a:srgbClr val="FFFF00"/>
                          </a:highlight>
                        </a:rPr>
                        <a:t>A dentist who supervises a dental hygienist in the use of lasers must have laser education and training sufficient to adequately supervise the dental hygienist, including but not limited to meeting the continuing education r</a:t>
                      </a:r>
                      <a:r>
                        <a:rPr lang="en-US" sz="3200" dirty="0"/>
                        <a:t>equirements required of dental hygienists in subsection (b)(1) of this section. Pursuant to §258.003 of the Dental Practice Act, the delegating dentist is responsible for all dental acts delegated to the dental hygienist, including the use of lasers.</a:t>
                      </a:r>
                    </a:p>
                    <a:p>
                      <a:r>
                        <a:rPr lang="en-US" sz="3200" dirty="0"/>
                        <a:t>  (4) </a:t>
                      </a:r>
                      <a:r>
                        <a:rPr lang="en-US" sz="3200" dirty="0">
                          <a:highlight>
                            <a:srgbClr val="FFFF00"/>
                          </a:highlight>
                        </a:rPr>
                        <a:t>The dental hygienist must comply with the Dental Practice Act and Board Rules in the use of lasers. The dental hygienist may be subject to disciplinary action for any act that violates the Dental Practice Act or Board Rules</a:t>
                      </a:r>
                      <a:r>
                        <a:rPr lang="en-US" sz="2800" dirty="0">
                          <a:highlight>
                            <a:srgbClr val="FFFF00"/>
                          </a:highlight>
                        </a:rPr>
                        <a:t>.</a:t>
                      </a:r>
                    </a:p>
                  </a:txBody>
                  <a:tcPr marL="87045" marR="87045" marT="43522" marB="43522" anchor="ctr">
                    <a:lnL>
                      <a:noFill/>
                    </a:lnL>
                    <a:lnR>
                      <a:noFill/>
                    </a:lnR>
                    <a:lnT>
                      <a:noFill/>
                    </a:lnT>
                    <a:lnB>
                      <a:noFill/>
                    </a:lnB>
                  </a:tcPr>
                </a:tc>
                <a:extLst>
                  <a:ext uri="{0D108BD9-81ED-4DB2-BD59-A6C34878D82A}">
                    <a16:rowId xmlns:a16="http://schemas.microsoft.com/office/drawing/2014/main" val="1057854324"/>
                  </a:ext>
                </a:extLst>
              </a:tr>
              <a:tr h="695882">
                <a:tc>
                  <a:txBody>
                    <a:bodyPr/>
                    <a:lstStyle/>
                    <a:p>
                      <a:endParaRPr lang="en-US" sz="1700" dirty="0"/>
                    </a:p>
                  </a:txBody>
                  <a:tcPr marL="87045" marR="87045" marT="43522" marB="43522">
                    <a:lnT>
                      <a:noFill/>
                    </a:lnT>
                  </a:tcPr>
                </a:tc>
                <a:extLst>
                  <a:ext uri="{0D108BD9-81ED-4DB2-BD59-A6C34878D82A}">
                    <a16:rowId xmlns:a16="http://schemas.microsoft.com/office/drawing/2014/main" val="3958337100"/>
                  </a:ext>
                </a:extLst>
              </a:tr>
            </a:tbl>
          </a:graphicData>
        </a:graphic>
      </p:graphicFrame>
    </p:spTree>
    <p:extLst>
      <p:ext uri="{BB962C8B-B14F-4D97-AF65-F5344CB8AC3E}">
        <p14:creationId xmlns:p14="http://schemas.microsoft.com/office/powerpoint/2010/main" val="1905523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8FE8-71FC-936B-261C-245BCCFA4A5B}"/>
              </a:ext>
            </a:extLst>
          </p:cNvPr>
          <p:cNvSpPr>
            <a:spLocks noGrp="1"/>
          </p:cNvSpPr>
          <p:nvPr>
            <p:ph type="title"/>
          </p:nvPr>
        </p:nvSpPr>
        <p:spPr/>
        <p:txBody>
          <a:bodyPr>
            <a:normAutofit/>
          </a:bodyPr>
          <a:lstStyle/>
          <a:p>
            <a:r>
              <a:rPr lang="en-US" dirty="0"/>
              <a:t>Texas : Hygienists</a:t>
            </a:r>
          </a:p>
        </p:txBody>
      </p:sp>
      <p:sp>
        <p:nvSpPr>
          <p:cNvPr id="3" name="Content Placeholder 2">
            <a:extLst>
              <a:ext uri="{FF2B5EF4-FFF2-40B4-BE49-F238E27FC236}">
                <a16:creationId xmlns:a16="http://schemas.microsoft.com/office/drawing/2014/main" id="{92EFD92C-7A13-52DE-421E-EB491F82E527}"/>
              </a:ext>
            </a:extLst>
          </p:cNvPr>
          <p:cNvSpPr>
            <a:spLocks noGrp="1"/>
          </p:cNvSpPr>
          <p:nvPr>
            <p:ph idx="1"/>
          </p:nvPr>
        </p:nvSpPr>
        <p:spPr>
          <a:xfrm>
            <a:off x="838200" y="2606040"/>
            <a:ext cx="10515600" cy="4251960"/>
          </a:xfrm>
        </p:spPr>
        <p:txBody>
          <a:bodyPr>
            <a:normAutofit/>
          </a:bodyPr>
          <a:lstStyle/>
          <a:p>
            <a:r>
              <a:rPr lang="en-US" sz="3600" dirty="0"/>
              <a:t>Dental Hygienist s may use lasers in the practice of dental hygiene under the direct supervision of a dentist, so long as they  do not preform any procedure that is </a:t>
            </a:r>
            <a:r>
              <a:rPr lang="en-US" sz="3600" dirty="0">
                <a:highlight>
                  <a:srgbClr val="FFFF00"/>
                </a:highlight>
              </a:rPr>
              <a:t>irreversible or involves the intentional cutting of soft tissue or hard tissue</a:t>
            </a:r>
            <a:r>
              <a:rPr lang="en-US" sz="3600" dirty="0"/>
              <a:t>.</a:t>
            </a:r>
          </a:p>
          <a:p>
            <a:r>
              <a:rPr lang="en-US" sz="3600" dirty="0"/>
              <a:t>Use of lasers by dental hygienists must be in  accordance with the minimum standard of care and limited to the dental hygienists  scope of practice.</a:t>
            </a:r>
          </a:p>
        </p:txBody>
      </p:sp>
      <p:sp>
        <p:nvSpPr>
          <p:cNvPr id="4" name="TextBox 3">
            <a:extLst>
              <a:ext uri="{FF2B5EF4-FFF2-40B4-BE49-F238E27FC236}">
                <a16:creationId xmlns:a16="http://schemas.microsoft.com/office/drawing/2014/main" id="{7EA65952-CBFB-C574-35B2-A4096525BB36}"/>
              </a:ext>
            </a:extLst>
          </p:cNvPr>
          <p:cNvSpPr txBox="1"/>
          <p:nvPr/>
        </p:nvSpPr>
        <p:spPr>
          <a:xfrm>
            <a:off x="2808514" y="1855976"/>
            <a:ext cx="5607241" cy="584775"/>
          </a:xfrm>
          <a:prstGeom prst="rect">
            <a:avLst/>
          </a:prstGeom>
          <a:noFill/>
        </p:spPr>
        <p:txBody>
          <a:bodyPr wrap="none" rtlCol="0">
            <a:spAutoFit/>
          </a:bodyPr>
          <a:lstStyle/>
          <a:p>
            <a:r>
              <a:rPr lang="en-US" sz="3200" dirty="0"/>
              <a:t>ADOPTED: May 29,  2015 TSDBE Rile 115.2 : Use of Lasers</a:t>
            </a:r>
          </a:p>
        </p:txBody>
      </p:sp>
    </p:spTree>
    <p:extLst>
      <p:ext uri="{BB962C8B-B14F-4D97-AF65-F5344CB8AC3E}">
        <p14:creationId xmlns:p14="http://schemas.microsoft.com/office/powerpoint/2010/main" val="45355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B0EA-CD88-674D-8675-9AB6F057DE61}"/>
              </a:ext>
            </a:extLst>
          </p:cNvPr>
          <p:cNvSpPr>
            <a:spLocks noGrp="1"/>
          </p:cNvSpPr>
          <p:nvPr>
            <p:ph type="title"/>
          </p:nvPr>
        </p:nvSpPr>
        <p:spPr/>
        <p:txBody>
          <a:bodyPr/>
          <a:lstStyle/>
          <a:p>
            <a:r>
              <a:rPr lang="en-US" dirty="0"/>
              <a:t>TEXAS LASER LAWS CONTINUED</a:t>
            </a:r>
          </a:p>
        </p:txBody>
      </p:sp>
      <p:sp>
        <p:nvSpPr>
          <p:cNvPr id="3" name="Content Placeholder 2">
            <a:extLst>
              <a:ext uri="{FF2B5EF4-FFF2-40B4-BE49-F238E27FC236}">
                <a16:creationId xmlns:a16="http://schemas.microsoft.com/office/drawing/2014/main" id="{5A0390AB-5834-F5A9-8331-0B40C29E9621}"/>
              </a:ext>
            </a:extLst>
          </p:cNvPr>
          <p:cNvSpPr>
            <a:spLocks noGrp="1"/>
          </p:cNvSpPr>
          <p:nvPr>
            <p:ph idx="1"/>
          </p:nvPr>
        </p:nvSpPr>
        <p:spPr/>
        <p:txBody>
          <a:bodyPr/>
          <a:lstStyle/>
          <a:p>
            <a:r>
              <a:rPr lang="en-US" dirty="0"/>
              <a:t>Laser Bacterial Reduction</a:t>
            </a:r>
          </a:p>
          <a:p>
            <a:r>
              <a:rPr lang="en-US" dirty="0">
                <a:highlight>
                  <a:srgbClr val="FFFF00"/>
                </a:highlight>
              </a:rPr>
              <a:t>Laser Degranulation / Sulcular debridement – By Dentists Directive ( removal of dead tissue )</a:t>
            </a:r>
          </a:p>
          <a:p>
            <a:r>
              <a:rPr lang="en-US" dirty="0"/>
              <a:t>Root Desensitization</a:t>
            </a:r>
          </a:p>
          <a:p>
            <a:r>
              <a:rPr lang="en-US" dirty="0"/>
              <a:t>Herpetic Lesions_ stay within the vermillion border</a:t>
            </a:r>
          </a:p>
          <a:p>
            <a:r>
              <a:rPr lang="en-US" dirty="0"/>
              <a:t>Aphthous ulcers</a:t>
            </a:r>
          </a:p>
          <a:p>
            <a:r>
              <a:rPr lang="en-US" dirty="0"/>
              <a:t>Pain therapy</a:t>
            </a:r>
          </a:p>
        </p:txBody>
      </p:sp>
    </p:spTree>
    <p:extLst>
      <p:ext uri="{BB962C8B-B14F-4D97-AF65-F5344CB8AC3E}">
        <p14:creationId xmlns:p14="http://schemas.microsoft.com/office/powerpoint/2010/main" val="250808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45C0-DD8F-08EA-BF67-42C02C823EB0}"/>
              </a:ext>
            </a:extLst>
          </p:cNvPr>
          <p:cNvSpPr>
            <a:spLocks noGrp="1"/>
          </p:cNvSpPr>
          <p:nvPr>
            <p:ph type="title"/>
          </p:nvPr>
        </p:nvSpPr>
        <p:spPr/>
        <p:txBody>
          <a:bodyPr/>
          <a:lstStyle/>
          <a:p>
            <a:r>
              <a:rPr lang="en-US" dirty="0"/>
              <a:t>Texas Hygienist TSBDE Rule 115.2</a:t>
            </a:r>
          </a:p>
        </p:txBody>
      </p:sp>
      <p:sp>
        <p:nvSpPr>
          <p:cNvPr id="3" name="Content Placeholder 2">
            <a:extLst>
              <a:ext uri="{FF2B5EF4-FFF2-40B4-BE49-F238E27FC236}">
                <a16:creationId xmlns:a16="http://schemas.microsoft.com/office/drawing/2014/main" id="{F63B9F77-4CA3-B206-519E-192238DFCD0A}"/>
              </a:ext>
            </a:extLst>
          </p:cNvPr>
          <p:cNvSpPr>
            <a:spLocks noGrp="1"/>
          </p:cNvSpPr>
          <p:nvPr>
            <p:ph idx="1"/>
          </p:nvPr>
        </p:nvSpPr>
        <p:spPr>
          <a:xfrm>
            <a:off x="838200" y="1864069"/>
            <a:ext cx="10515600" cy="4251960"/>
          </a:xfrm>
        </p:spPr>
        <p:txBody>
          <a:bodyPr/>
          <a:lstStyle/>
          <a:p>
            <a:pPr marL="0" indent="0" algn="ctr">
              <a:buNone/>
            </a:pPr>
            <a:r>
              <a:rPr lang="en-US" sz="2800" b="1" dirty="0"/>
              <a:t>A dental hygienist shall successfully complete a course of study that meets the following criteria ;</a:t>
            </a:r>
          </a:p>
          <a:p>
            <a:pPr marL="457200" indent="-457200">
              <a:buFont typeface="+mj-lt"/>
              <a:buAutoNum type="arabicPeriod"/>
            </a:pPr>
            <a:r>
              <a:rPr lang="en-US" sz="2800" dirty="0">
                <a:highlight>
                  <a:srgbClr val="FFFF00"/>
                </a:highlight>
              </a:rPr>
              <a:t>12 hours of in person cont. ed. In laser utilization specific to the procedures to be performed by dental hygienist using the laser.</a:t>
            </a:r>
          </a:p>
          <a:p>
            <a:pPr marL="457200" indent="-457200">
              <a:buFont typeface="+mj-lt"/>
              <a:buAutoNum type="arabicPeriod"/>
            </a:pPr>
            <a:r>
              <a:rPr lang="en-US" sz="2800" dirty="0">
                <a:highlight>
                  <a:srgbClr val="FFFF00"/>
                </a:highlight>
              </a:rPr>
              <a:t>3 of the 12 hours must include clinical simulation laser training similar to the procedures to be performed by the dental hygienist.</a:t>
            </a:r>
          </a:p>
          <a:p>
            <a:pPr marL="457200" indent="-457200">
              <a:buFont typeface="+mj-lt"/>
              <a:buAutoNum type="arabicPeriod"/>
            </a:pPr>
            <a:r>
              <a:rPr lang="en-US" sz="2800" dirty="0">
                <a:highlight>
                  <a:srgbClr val="FFFF00"/>
                </a:highlight>
              </a:rPr>
              <a:t>Must provided by an educational course provider recognized by the board.</a:t>
            </a:r>
          </a:p>
          <a:p>
            <a:pPr marL="457200" indent="-457200">
              <a:buFont typeface="+mj-lt"/>
              <a:buAutoNum type="arabicPeriod"/>
            </a:pPr>
            <a:r>
              <a:rPr lang="en-US" sz="2800" dirty="0">
                <a:highlight>
                  <a:srgbClr val="FFFF00"/>
                </a:highlight>
              </a:rPr>
              <a:t>Dental hygiene must maintain documentation of the satisfactory completion of the required continuing education course.</a:t>
            </a:r>
          </a:p>
          <a:p>
            <a:endParaRPr lang="en-US" dirty="0"/>
          </a:p>
        </p:txBody>
      </p:sp>
    </p:spTree>
    <p:extLst>
      <p:ext uri="{BB962C8B-B14F-4D97-AF65-F5344CB8AC3E}">
        <p14:creationId xmlns:p14="http://schemas.microsoft.com/office/powerpoint/2010/main" val="345737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C6F2F-5FDE-F21D-5036-AAFEE9B700A9}"/>
              </a:ext>
            </a:extLst>
          </p:cNvPr>
          <p:cNvSpPr>
            <a:spLocks noGrp="1"/>
          </p:cNvSpPr>
          <p:nvPr>
            <p:ph type="title"/>
          </p:nvPr>
        </p:nvSpPr>
        <p:spPr/>
        <p:txBody>
          <a:bodyPr/>
          <a:lstStyle/>
          <a:p>
            <a:r>
              <a:rPr lang="en-US" dirty="0"/>
              <a:t>Texas: Dental Assistants</a:t>
            </a:r>
          </a:p>
        </p:txBody>
      </p:sp>
      <p:sp>
        <p:nvSpPr>
          <p:cNvPr id="3" name="Content Placeholder 2">
            <a:extLst>
              <a:ext uri="{FF2B5EF4-FFF2-40B4-BE49-F238E27FC236}">
                <a16:creationId xmlns:a16="http://schemas.microsoft.com/office/drawing/2014/main" id="{946AC450-E879-3958-64C5-E9CA2122B48F}"/>
              </a:ext>
            </a:extLst>
          </p:cNvPr>
          <p:cNvSpPr>
            <a:spLocks noGrp="1"/>
          </p:cNvSpPr>
          <p:nvPr>
            <p:ph idx="1"/>
          </p:nvPr>
        </p:nvSpPr>
        <p:spPr/>
        <p:txBody>
          <a:bodyPr/>
          <a:lstStyle/>
          <a:p>
            <a:pPr marL="0" indent="0" algn="ctr">
              <a:buNone/>
            </a:pPr>
            <a:r>
              <a:rPr lang="en-US" sz="3200" dirty="0"/>
              <a:t>A dentist may delegate to a DA the authority to perform only acts or procedures that are reversible.  An act or procedure that is reversible is capable of being reversed or corrected.</a:t>
            </a:r>
          </a:p>
          <a:p>
            <a:pPr marL="0" indent="0" algn="ctr">
              <a:buNone/>
            </a:pPr>
            <a:r>
              <a:rPr lang="en-US" sz="3200" dirty="0">
                <a:highlight>
                  <a:srgbClr val="FFFF00"/>
                </a:highlight>
              </a:rPr>
              <a:t>A dentist may not delegate or otherwise authorize a DA to preform any task for which a certificate is required under tis section, unless the DA holds the required certificate</a:t>
            </a:r>
          </a:p>
          <a:p>
            <a:pPr marL="0" indent="0">
              <a:buNone/>
            </a:pPr>
            <a:endParaRPr lang="en-US" dirty="0"/>
          </a:p>
        </p:txBody>
      </p:sp>
    </p:spTree>
    <p:extLst>
      <p:ext uri="{BB962C8B-B14F-4D97-AF65-F5344CB8AC3E}">
        <p14:creationId xmlns:p14="http://schemas.microsoft.com/office/powerpoint/2010/main" val="263181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58B0-6505-B8B2-D68F-D8C8F3A64295}"/>
              </a:ext>
            </a:extLst>
          </p:cNvPr>
          <p:cNvSpPr>
            <a:spLocks noGrp="1"/>
          </p:cNvSpPr>
          <p:nvPr>
            <p:ph type="title"/>
          </p:nvPr>
        </p:nvSpPr>
        <p:spPr/>
        <p:txBody>
          <a:bodyPr/>
          <a:lstStyle/>
          <a:p>
            <a:r>
              <a:rPr lang="en-US" dirty="0"/>
              <a:t>Texas Dental Assistants</a:t>
            </a:r>
          </a:p>
        </p:txBody>
      </p:sp>
      <p:sp>
        <p:nvSpPr>
          <p:cNvPr id="3" name="Content Placeholder 2">
            <a:extLst>
              <a:ext uri="{FF2B5EF4-FFF2-40B4-BE49-F238E27FC236}">
                <a16:creationId xmlns:a16="http://schemas.microsoft.com/office/drawing/2014/main" id="{1254CAED-FAB7-D101-8A76-49F002B32553}"/>
              </a:ext>
            </a:extLst>
          </p:cNvPr>
          <p:cNvSpPr>
            <a:spLocks noGrp="1"/>
          </p:cNvSpPr>
          <p:nvPr>
            <p:ph idx="1"/>
          </p:nvPr>
        </p:nvSpPr>
        <p:spPr>
          <a:xfrm>
            <a:off x="838200" y="1690688"/>
            <a:ext cx="10515600" cy="5167312"/>
          </a:xfrm>
        </p:spPr>
        <p:txBody>
          <a:bodyPr>
            <a:normAutofit fontScale="77500" lnSpcReduction="20000"/>
          </a:bodyPr>
          <a:lstStyle/>
          <a:p>
            <a:pPr marL="0" indent="0" algn="ctr">
              <a:buNone/>
            </a:pPr>
            <a:r>
              <a:rPr lang="en-US" sz="5800" dirty="0"/>
              <a:t>An assistant cannot perform any irreversible procedure </a:t>
            </a:r>
          </a:p>
          <a:p>
            <a:pPr marL="0" indent="0" algn="ctr">
              <a:buNone/>
            </a:pPr>
            <a:r>
              <a:rPr lang="en-US" sz="4500" dirty="0"/>
              <a:t> </a:t>
            </a:r>
            <a:r>
              <a:rPr lang="en-US" sz="4500" dirty="0">
                <a:solidFill>
                  <a:srgbClr val="FF0000"/>
                </a:solidFill>
              </a:rPr>
              <a:t>MUST HAVE A CERTIFICATE OF COMPLETION</a:t>
            </a:r>
          </a:p>
          <a:p>
            <a:pPr marL="0" indent="0" algn="ctr">
              <a:buNone/>
            </a:pPr>
            <a:r>
              <a:rPr lang="en-US" sz="4600" dirty="0">
                <a:highlight>
                  <a:srgbClr val="FFFF00"/>
                </a:highlight>
              </a:rPr>
              <a:t>DA covered under the dentists’ direct supervision</a:t>
            </a:r>
          </a:p>
          <a:p>
            <a:pPr marL="0" indent="0" algn="ctr">
              <a:buNone/>
            </a:pPr>
            <a:r>
              <a:rPr lang="en-US" sz="4600" dirty="0">
                <a:highlight>
                  <a:srgbClr val="FFFF00"/>
                </a:highlight>
              </a:rPr>
              <a:t>At this time, there are no complaints documented</a:t>
            </a:r>
          </a:p>
          <a:p>
            <a:pPr marL="0" indent="0">
              <a:buNone/>
            </a:pPr>
            <a:endParaRPr lang="en-US" sz="2800" dirty="0">
              <a:solidFill>
                <a:srgbClr val="FFFF00"/>
              </a:solidFill>
            </a:endParaRPr>
          </a:p>
          <a:p>
            <a:r>
              <a:rPr lang="en-US" sz="2800" dirty="0">
                <a:latin typeface="Calibri" pitchFamily="34" charset="0"/>
              </a:rPr>
              <a:t>Whitening</a:t>
            </a:r>
          </a:p>
          <a:p>
            <a:r>
              <a:rPr lang="en-US" sz="2800" dirty="0">
                <a:latin typeface="Calibri" pitchFamily="34" charset="0"/>
              </a:rPr>
              <a:t>Pain Therapy of TMJ</a:t>
            </a:r>
          </a:p>
          <a:p>
            <a:r>
              <a:rPr lang="en-US" sz="2800" dirty="0">
                <a:latin typeface="Calibri" pitchFamily="34" charset="0"/>
              </a:rPr>
              <a:t>Lesions: Herpetic; Aphthous</a:t>
            </a:r>
          </a:p>
          <a:p>
            <a:r>
              <a:rPr lang="en-US" sz="2800" dirty="0">
                <a:latin typeface="Calibri" pitchFamily="34" charset="0"/>
              </a:rPr>
              <a:t>Pre-Lase /Post-Lase of Surgical Sites</a:t>
            </a:r>
          </a:p>
          <a:p>
            <a:r>
              <a:rPr lang="en-US" dirty="0">
                <a:latin typeface="Calibri" pitchFamily="34" charset="0"/>
              </a:rPr>
              <a:t>Root desensitizing</a:t>
            </a:r>
            <a:endParaRPr lang="en-US" dirty="0"/>
          </a:p>
        </p:txBody>
      </p:sp>
    </p:spTree>
    <p:extLst>
      <p:ext uri="{BB962C8B-B14F-4D97-AF65-F5344CB8AC3E}">
        <p14:creationId xmlns:p14="http://schemas.microsoft.com/office/powerpoint/2010/main" val="2388483593"/>
      </p:ext>
    </p:extLst>
  </p:cSld>
  <p:clrMapOvr>
    <a:masterClrMapping/>
  </p:clrMapOvr>
</p:sld>
</file>

<file path=ppt/theme/theme1.xml><?xml version="1.0" encoding="utf-8"?>
<a:theme xmlns:a="http://schemas.openxmlformats.org/drawingml/2006/main" name="SketchyVTI">
  <a:themeElements>
    <a:clrScheme name="AnalogousFromRegularSeed_2SEEDS">
      <a:dk1>
        <a:srgbClr val="000000"/>
      </a:dk1>
      <a:lt1>
        <a:srgbClr val="FFFFFF"/>
      </a:lt1>
      <a:dk2>
        <a:srgbClr val="243541"/>
      </a:dk2>
      <a:lt2>
        <a:srgbClr val="E8E4E2"/>
      </a:lt2>
      <a:accent1>
        <a:srgbClr val="3B81B1"/>
      </a:accent1>
      <a:accent2>
        <a:srgbClr val="46B2B1"/>
      </a:accent2>
      <a:accent3>
        <a:srgbClr val="4D62C3"/>
      </a:accent3>
      <a:accent4>
        <a:srgbClr val="B1573B"/>
      </a:accent4>
      <a:accent5>
        <a:srgbClr val="C39B4D"/>
      </a:accent5>
      <a:accent6>
        <a:srgbClr val="9FA737"/>
      </a:accent6>
      <a:hlink>
        <a:srgbClr val="BB703E"/>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1316</Words>
  <Application>Microsoft Office PowerPoint</Application>
  <PresentationFormat>Widescreen</PresentationFormat>
  <Paragraphs>142</Paragraphs>
  <Slides>28</Slides>
  <Notes>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SketchyVTI</vt:lpstr>
      <vt:lpstr>Laser Laws </vt:lpstr>
      <vt:lpstr>LASER: Class IV Non-ionizing MEDICAL DEVICE</vt:lpstr>
      <vt:lpstr>Texas Dental Laser Laws</vt:lpstr>
      <vt:lpstr>Texas laser laws : Dentist Rule :115.2 </vt:lpstr>
      <vt:lpstr>Texas : Hygienists</vt:lpstr>
      <vt:lpstr>TEXAS LASER LAWS CONTINUED</vt:lpstr>
      <vt:lpstr>Texas Hygienist TSBDE Rule 115.2</vt:lpstr>
      <vt:lpstr>Texas: Dental Assistants</vt:lpstr>
      <vt:lpstr>Texas Dental Assistants</vt:lpstr>
      <vt:lpstr>Laser Laws continue</vt:lpstr>
      <vt:lpstr>Louisiana : Laser Laws</vt:lpstr>
      <vt:lpstr>Louisiana Ruling : Louisiana Scope of Practice: §701(B)(2) &amp; §1301 </vt:lpstr>
      <vt:lpstr>Laser Laws </vt:lpstr>
      <vt:lpstr>                                Arizona</vt:lpstr>
      <vt:lpstr>Arizona : Dentist</vt:lpstr>
      <vt:lpstr>                      Arizona: Hygienist                             Certification </vt:lpstr>
      <vt:lpstr>Arizona : Dentist</vt:lpstr>
      <vt:lpstr>Arizona Dental Asst</vt:lpstr>
      <vt:lpstr>OHIO</vt:lpstr>
      <vt:lpstr>OHIO No Regulation </vt:lpstr>
      <vt:lpstr>OHIO</vt:lpstr>
      <vt:lpstr>PowerPoint Presentation</vt:lpstr>
      <vt:lpstr>Hawaii Laser Regulations</vt:lpstr>
      <vt:lpstr>Hawaii</vt:lpstr>
      <vt:lpstr>PowerPoint Presentation</vt:lpstr>
      <vt:lpstr>Colorado  Board Rule XXIV &amp; XXIV(D): use of lasers</vt:lpstr>
      <vt:lpstr>Colorado Hygienist:       INDIRECT &amp; DIRECT Supervision</vt:lpstr>
      <vt:lpstr>Laser Laws by state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 Laws </dc:title>
  <dc:creator>Frances Sheila Roberts</dc:creator>
  <cp:lastModifiedBy>Frances Sheila Roberts</cp:lastModifiedBy>
  <cp:revision>5</cp:revision>
  <dcterms:created xsi:type="dcterms:W3CDTF">2023-04-23T20:46:39Z</dcterms:created>
  <dcterms:modified xsi:type="dcterms:W3CDTF">2024-01-14T17:23:41Z</dcterms:modified>
</cp:coreProperties>
</file>