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4" r:id="rId3"/>
    <p:sldId id="325" r:id="rId4"/>
    <p:sldId id="258" r:id="rId5"/>
    <p:sldId id="323" r:id="rId6"/>
    <p:sldId id="266" r:id="rId7"/>
    <p:sldId id="287" r:id="rId8"/>
    <p:sldId id="259" r:id="rId9"/>
    <p:sldId id="314" r:id="rId10"/>
    <p:sldId id="329" r:id="rId11"/>
    <p:sldId id="307" r:id="rId12"/>
    <p:sldId id="302" r:id="rId13"/>
    <p:sldId id="261" r:id="rId14"/>
    <p:sldId id="328" r:id="rId15"/>
    <p:sldId id="327" r:id="rId16"/>
    <p:sldId id="326" r:id="rId17"/>
    <p:sldId id="330" r:id="rId18"/>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D8F52A-8F45-479D-AFEA-7DEE152200CA}" type="datetimeFigureOut">
              <a:rPr lang="en-US" smtClean="0"/>
              <a:t>5/3/2023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25CA8EE9-6EA1-4E9D-94B4-377B814C6EFC}"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1691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D8F52A-8F45-479D-AFEA-7DEE152200CA}"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A8EE9-6EA1-4E9D-94B4-377B814C6EFC}"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21291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D8F52A-8F45-479D-AFEA-7DEE152200CA}"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A8EE9-6EA1-4E9D-94B4-377B814C6EFC}"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3879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D8F52A-8F45-479D-AFEA-7DEE152200CA}"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A8EE9-6EA1-4E9D-94B4-377B814C6EFC}"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99829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D8F52A-8F45-479D-AFEA-7DEE152200CA}"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A8EE9-6EA1-4E9D-94B4-377B814C6EFC}"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94492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D8F52A-8F45-479D-AFEA-7DEE152200CA}"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A8EE9-6EA1-4E9D-94B4-377B814C6EFC}"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6034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D8F52A-8F45-479D-AFEA-7DEE152200CA}" type="datetimeFigureOut">
              <a:rPr lang="en-US" smtClean="0"/>
              <a:t>5/3/2023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CA8EE9-6EA1-4E9D-94B4-377B814C6EFC}"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40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D8F52A-8F45-479D-AFEA-7DEE152200CA}" type="datetimeFigureOut">
              <a:rPr lang="en-US" smtClean="0"/>
              <a:t>5/3/2023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CA8EE9-6EA1-4E9D-94B4-377B814C6EFC}"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85065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8F52A-8F45-479D-AFEA-7DEE152200CA}" type="datetimeFigureOut">
              <a:rPr lang="en-US" smtClean="0"/>
              <a:t>5/3/2023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CA8EE9-6EA1-4E9D-94B4-377B814C6EFC}" type="slidenum">
              <a:rPr lang="en-US" smtClean="0"/>
              <a:t>‹#›</a:t>
            </a:fld>
            <a:endParaRPr lang="en-US"/>
          </a:p>
        </p:txBody>
      </p:sp>
    </p:spTree>
    <p:extLst>
      <p:ext uri="{BB962C8B-B14F-4D97-AF65-F5344CB8AC3E}">
        <p14:creationId xmlns:p14="http://schemas.microsoft.com/office/powerpoint/2010/main" val="974594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D8F52A-8F45-479D-AFEA-7DEE152200CA}"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A8EE9-6EA1-4E9D-94B4-377B814C6EFC}"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1998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BD8F52A-8F45-479D-AFEA-7DEE152200CA}" type="datetimeFigureOut">
              <a:rPr lang="en-US" smtClean="0"/>
              <a:t>5/3/2023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25CA8EE9-6EA1-4E9D-94B4-377B814C6EFC}"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84431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BD8F52A-8F45-479D-AFEA-7DEE152200CA}" type="datetimeFigureOut">
              <a:rPr lang="en-US" smtClean="0"/>
              <a:t>5/3/2023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5CA8EE9-6EA1-4E9D-94B4-377B814C6EFC}"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7505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jennyfusco.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6FE84-3BA1-4B63-B178-82B78EF58F06}"/>
              </a:ext>
            </a:extLst>
          </p:cNvPr>
          <p:cNvSpPr>
            <a:spLocks noGrp="1"/>
          </p:cNvSpPr>
          <p:nvPr>
            <p:ph type="ctrTitle"/>
          </p:nvPr>
        </p:nvSpPr>
        <p:spPr/>
        <p:txBody>
          <a:bodyPr/>
          <a:lstStyle/>
          <a:p>
            <a:r>
              <a:rPr lang="en-US" dirty="0"/>
              <a:t>Public speaking</a:t>
            </a:r>
          </a:p>
        </p:txBody>
      </p:sp>
      <p:sp>
        <p:nvSpPr>
          <p:cNvPr id="3" name="Subtitle 2">
            <a:extLst>
              <a:ext uri="{FF2B5EF4-FFF2-40B4-BE49-F238E27FC236}">
                <a16:creationId xmlns:a16="http://schemas.microsoft.com/office/drawing/2014/main" id="{2CFC994F-400A-4E59-8540-62DE982A0CEF}"/>
              </a:ext>
            </a:extLst>
          </p:cNvPr>
          <p:cNvSpPr>
            <a:spLocks noGrp="1"/>
          </p:cNvSpPr>
          <p:nvPr>
            <p:ph type="subTitle" idx="1"/>
          </p:nvPr>
        </p:nvSpPr>
        <p:spPr/>
        <p:txBody>
          <a:bodyPr/>
          <a:lstStyle/>
          <a:p>
            <a:r>
              <a:rPr lang="en-US" dirty="0"/>
              <a:t>Quick tips to enhance Speech and vocal skills</a:t>
            </a:r>
          </a:p>
          <a:p>
            <a:r>
              <a:rPr lang="en-US" dirty="0"/>
              <a:t>By Jenny Fusco MA CCC-SLP</a:t>
            </a:r>
          </a:p>
        </p:txBody>
      </p:sp>
    </p:spTree>
    <p:extLst>
      <p:ext uri="{BB962C8B-B14F-4D97-AF65-F5344CB8AC3E}">
        <p14:creationId xmlns:p14="http://schemas.microsoft.com/office/powerpoint/2010/main" val="2122074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D04AD-621D-4094-B685-1C1912D29F32}"/>
              </a:ext>
            </a:extLst>
          </p:cNvPr>
          <p:cNvSpPr>
            <a:spLocks noGrp="1"/>
          </p:cNvSpPr>
          <p:nvPr>
            <p:ph type="title"/>
          </p:nvPr>
        </p:nvSpPr>
        <p:spPr/>
        <p:txBody>
          <a:bodyPr/>
          <a:lstStyle/>
          <a:p>
            <a:r>
              <a:rPr lang="en-US" dirty="0"/>
              <a:t>articulation</a:t>
            </a:r>
          </a:p>
        </p:txBody>
      </p:sp>
      <p:sp>
        <p:nvSpPr>
          <p:cNvPr id="3" name="Content Placeholder 2">
            <a:extLst>
              <a:ext uri="{FF2B5EF4-FFF2-40B4-BE49-F238E27FC236}">
                <a16:creationId xmlns:a16="http://schemas.microsoft.com/office/drawing/2014/main" id="{B967EB39-AD9E-4B63-8637-859F6D9BBCC4}"/>
              </a:ext>
            </a:extLst>
          </p:cNvPr>
          <p:cNvSpPr>
            <a:spLocks noGrp="1"/>
          </p:cNvSpPr>
          <p:nvPr>
            <p:ph idx="1"/>
          </p:nvPr>
        </p:nvSpPr>
        <p:spPr/>
        <p:txBody>
          <a:bodyPr/>
          <a:lstStyle/>
          <a:p>
            <a:pPr marL="0" indent="0">
              <a:buNone/>
            </a:pPr>
            <a:r>
              <a:rPr lang="en-US" dirty="0"/>
              <a:t>Once the sound is created from the airflow (respiration), vocal folds (phonation) and further shaped by your resonating cavities of your vocal tract which gives you, your unique voice.  We further shape the sound into words using “articulation”.  We use the lips, jaw, tongue, muscles in the throat and mouth to shape these sounds.  </a:t>
            </a:r>
          </a:p>
          <a:p>
            <a:pPr marL="0" indent="0">
              <a:buNone/>
            </a:pPr>
            <a:r>
              <a:rPr lang="en-US" dirty="0"/>
              <a:t>One of the most important aspects of clear, concise articulation is to produce all sounds, particularly the final sounds in words and at the ends of sentences. </a:t>
            </a:r>
          </a:p>
        </p:txBody>
      </p:sp>
    </p:spTree>
    <p:extLst>
      <p:ext uri="{BB962C8B-B14F-4D97-AF65-F5344CB8AC3E}">
        <p14:creationId xmlns:p14="http://schemas.microsoft.com/office/powerpoint/2010/main" val="902644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8561B-30B6-4664-B9EB-066C747F9576}"/>
              </a:ext>
            </a:extLst>
          </p:cNvPr>
          <p:cNvSpPr>
            <a:spLocks noGrp="1"/>
          </p:cNvSpPr>
          <p:nvPr>
            <p:ph type="title"/>
          </p:nvPr>
        </p:nvSpPr>
        <p:spPr/>
        <p:txBody>
          <a:bodyPr/>
          <a:lstStyle/>
          <a:p>
            <a:r>
              <a:rPr lang="en-US" dirty="0"/>
              <a:t>Dropping the ends of words</a:t>
            </a:r>
          </a:p>
        </p:txBody>
      </p:sp>
      <p:sp>
        <p:nvSpPr>
          <p:cNvPr id="3" name="Content Placeholder 2">
            <a:extLst>
              <a:ext uri="{FF2B5EF4-FFF2-40B4-BE49-F238E27FC236}">
                <a16:creationId xmlns:a16="http://schemas.microsoft.com/office/drawing/2014/main" id="{4717D22E-3AF2-49CF-BCA6-238D700A7830}"/>
              </a:ext>
            </a:extLst>
          </p:cNvPr>
          <p:cNvSpPr>
            <a:spLocks noGrp="1"/>
          </p:cNvSpPr>
          <p:nvPr>
            <p:ph idx="1"/>
          </p:nvPr>
        </p:nvSpPr>
        <p:spPr/>
        <p:txBody>
          <a:bodyPr>
            <a:normAutofit fontScale="85000" lnSpcReduction="10000"/>
          </a:bodyPr>
          <a:lstStyle/>
          <a:p>
            <a:pPr marL="0" indent="0">
              <a:buNone/>
            </a:pPr>
            <a:r>
              <a:rPr lang="en-US" dirty="0"/>
              <a:t>Many words differ only by the last sound of the word (see below).  Therefore, make sure you always pronounce the last sound in a word. </a:t>
            </a:r>
          </a:p>
          <a:p>
            <a:pPr marL="0" indent="0">
              <a:buNone/>
            </a:pPr>
            <a:r>
              <a:rPr lang="en-US" dirty="0"/>
              <a:t>Bat bad</a:t>
            </a:r>
          </a:p>
          <a:p>
            <a:pPr marL="0" indent="0">
              <a:buNone/>
            </a:pPr>
            <a:r>
              <a:rPr lang="en-US" dirty="0"/>
              <a:t>Sat sad</a:t>
            </a:r>
          </a:p>
          <a:p>
            <a:pPr marL="0" indent="0">
              <a:buNone/>
            </a:pPr>
            <a:r>
              <a:rPr lang="en-US" dirty="0"/>
              <a:t>Rice rise</a:t>
            </a:r>
          </a:p>
          <a:p>
            <a:pPr marL="0" indent="0">
              <a:buNone/>
            </a:pPr>
            <a:r>
              <a:rPr lang="en-US" dirty="0"/>
              <a:t>Back bag</a:t>
            </a:r>
          </a:p>
          <a:p>
            <a:pPr marL="0" indent="0">
              <a:buNone/>
            </a:pPr>
            <a:r>
              <a:rPr lang="en-US" dirty="0"/>
              <a:t>Eighteen  eighty </a:t>
            </a:r>
          </a:p>
          <a:p>
            <a:pPr marL="0" indent="0">
              <a:buNone/>
            </a:pPr>
            <a:r>
              <a:rPr lang="en-US" dirty="0"/>
              <a:t>We must also make sure we have enough breath to carry us through the final words/sounds in sentences when speaking, so we end as strong as we started!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597964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550E0-ED66-450C-BA23-E72349B4088A}"/>
              </a:ext>
            </a:extLst>
          </p:cNvPr>
          <p:cNvSpPr>
            <a:spLocks noGrp="1"/>
          </p:cNvSpPr>
          <p:nvPr>
            <p:ph type="title"/>
          </p:nvPr>
        </p:nvSpPr>
        <p:spPr/>
        <p:txBody>
          <a:bodyPr/>
          <a:lstStyle/>
          <a:p>
            <a:r>
              <a:rPr lang="en-US" dirty="0"/>
              <a:t>Articulation: Verbal warm ups</a:t>
            </a:r>
            <a:br>
              <a:rPr lang="en-US" dirty="0"/>
            </a:br>
            <a:endParaRPr lang="en-US" dirty="0"/>
          </a:p>
        </p:txBody>
      </p:sp>
      <p:sp>
        <p:nvSpPr>
          <p:cNvPr id="3" name="Content Placeholder 2">
            <a:extLst>
              <a:ext uri="{FF2B5EF4-FFF2-40B4-BE49-F238E27FC236}">
                <a16:creationId xmlns:a16="http://schemas.microsoft.com/office/drawing/2014/main" id="{8D77DF4F-7DF8-421F-91A8-C9545304FD0B}"/>
              </a:ext>
            </a:extLst>
          </p:cNvPr>
          <p:cNvSpPr>
            <a:spLocks noGrp="1"/>
          </p:cNvSpPr>
          <p:nvPr>
            <p:ph idx="1"/>
          </p:nvPr>
        </p:nvSpPr>
        <p:spPr>
          <a:xfrm>
            <a:off x="1451579" y="2046994"/>
            <a:ext cx="9603275" cy="3450613"/>
          </a:xfrm>
        </p:spPr>
        <p:txBody>
          <a:bodyPr>
            <a:normAutofit fontScale="62500" lnSpcReduction="20000"/>
          </a:bodyPr>
          <a:lstStyle/>
          <a:p>
            <a:pPr marL="0" indent="0">
              <a:buNone/>
            </a:pPr>
            <a:r>
              <a:rPr lang="en-US" dirty="0"/>
              <a:t>You use muscles in your tongue, lips, face, mouth and throat when speaking!  To keep your muscles strong,  flexible,  and your pronunciation clear, you may warm up before speaking with various articulation exercises.  Try to say the following: </a:t>
            </a:r>
          </a:p>
          <a:p>
            <a:pPr marL="0" indent="0">
              <a:buNone/>
            </a:pPr>
            <a:r>
              <a:rPr lang="en-US" dirty="0"/>
              <a:t>Pa ta ka  (10x faster and faster)</a:t>
            </a:r>
          </a:p>
          <a:p>
            <a:pPr marL="0" indent="0">
              <a:buNone/>
            </a:pPr>
            <a:r>
              <a:rPr lang="en-US" dirty="0"/>
              <a:t>Ba da </a:t>
            </a:r>
            <a:r>
              <a:rPr lang="en-US" dirty="0" err="1"/>
              <a:t>ga</a:t>
            </a:r>
            <a:r>
              <a:rPr lang="en-US" dirty="0"/>
              <a:t> (10 x faster and faster)</a:t>
            </a:r>
          </a:p>
          <a:p>
            <a:pPr marL="0" indent="0">
              <a:buNone/>
            </a:pPr>
            <a:r>
              <a:rPr lang="en-US" dirty="0"/>
              <a:t>Raspberries ( brings resonance forward too). </a:t>
            </a:r>
          </a:p>
          <a:p>
            <a:pPr marL="0" indent="0">
              <a:buNone/>
            </a:pPr>
            <a:endParaRPr lang="en-US" dirty="0"/>
          </a:p>
          <a:p>
            <a:pPr marL="0" indent="0">
              <a:buNone/>
            </a:pPr>
            <a:r>
              <a:rPr lang="en-US" dirty="0"/>
              <a:t>Tongue twisters… </a:t>
            </a:r>
          </a:p>
          <a:p>
            <a:pPr marL="0" indent="0">
              <a:buNone/>
            </a:pPr>
            <a:r>
              <a:rPr lang="en-US" dirty="0"/>
              <a:t>Unique new York</a:t>
            </a:r>
          </a:p>
          <a:p>
            <a:pPr marL="0" indent="0">
              <a:buNone/>
            </a:pPr>
            <a:r>
              <a:rPr lang="en-US" dirty="0"/>
              <a:t>Red leather yellow leather</a:t>
            </a:r>
          </a:p>
          <a:p>
            <a:pPr marL="0" indent="0">
              <a:buNone/>
            </a:pPr>
            <a:r>
              <a:rPr lang="en-US" dirty="0"/>
              <a:t>Peter piper picked a peck of pickled peppers</a:t>
            </a:r>
          </a:p>
          <a:p>
            <a:pPr marL="0" indent="0">
              <a:buNone/>
            </a:pPr>
            <a:r>
              <a:rPr lang="en-US" dirty="0"/>
              <a:t>She says she shall sew a sheet</a:t>
            </a:r>
          </a:p>
          <a:p>
            <a:pPr marL="0" indent="0">
              <a:buNone/>
            </a:pPr>
            <a:endParaRPr lang="en-US" dirty="0"/>
          </a:p>
        </p:txBody>
      </p:sp>
    </p:spTree>
    <p:extLst>
      <p:ext uri="{BB962C8B-B14F-4D97-AF65-F5344CB8AC3E}">
        <p14:creationId xmlns:p14="http://schemas.microsoft.com/office/powerpoint/2010/main" val="2135895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03368-888C-447A-BA47-802834CE02BA}"/>
              </a:ext>
            </a:extLst>
          </p:cNvPr>
          <p:cNvSpPr>
            <a:spLocks noGrp="1"/>
          </p:cNvSpPr>
          <p:nvPr>
            <p:ph type="title"/>
          </p:nvPr>
        </p:nvSpPr>
        <p:spPr/>
        <p:txBody>
          <a:bodyPr/>
          <a:lstStyle/>
          <a:p>
            <a:r>
              <a:rPr lang="en-US" dirty="0"/>
              <a:t>Adding vocal variety</a:t>
            </a:r>
          </a:p>
        </p:txBody>
      </p:sp>
      <p:sp>
        <p:nvSpPr>
          <p:cNvPr id="3" name="Content Placeholder 2">
            <a:extLst>
              <a:ext uri="{FF2B5EF4-FFF2-40B4-BE49-F238E27FC236}">
                <a16:creationId xmlns:a16="http://schemas.microsoft.com/office/drawing/2014/main" id="{8528D1F3-521C-44BE-8B92-8E7F4EDB4AEB}"/>
              </a:ext>
            </a:extLst>
          </p:cNvPr>
          <p:cNvSpPr>
            <a:spLocks noGrp="1"/>
          </p:cNvSpPr>
          <p:nvPr>
            <p:ph idx="1"/>
          </p:nvPr>
        </p:nvSpPr>
        <p:spPr/>
        <p:txBody>
          <a:bodyPr>
            <a:normAutofit fontScale="70000" lnSpcReduction="20000"/>
          </a:bodyPr>
          <a:lstStyle/>
          <a:p>
            <a:pPr marL="0" indent="0">
              <a:buNone/>
            </a:pPr>
            <a:r>
              <a:rPr lang="en-US" b="1" dirty="0"/>
              <a:t>We add vocal variety to keep our speech and voice interesting.  We can use our voice to capture and maintain attention when we follow some simple strategies. </a:t>
            </a:r>
          </a:p>
          <a:p>
            <a:pPr marL="0" indent="0">
              <a:buNone/>
            </a:pPr>
            <a:r>
              <a:rPr lang="en-US" b="1" dirty="0"/>
              <a:t>1. Word stress </a:t>
            </a:r>
          </a:p>
          <a:p>
            <a:pPr marL="0" indent="0">
              <a:buNone/>
            </a:pPr>
            <a:r>
              <a:rPr lang="en-US" dirty="0"/>
              <a:t>Word stress- vary your pitch and duration to highlight important words.  Some important words may be highlighted by making them longer and higher in pitch. Say “banana” , then “</a:t>
            </a:r>
            <a:r>
              <a:rPr lang="en-US" dirty="0" err="1"/>
              <a:t>ba</a:t>
            </a:r>
            <a:r>
              <a:rPr lang="en-US" dirty="0"/>
              <a:t> NAAA </a:t>
            </a:r>
            <a:r>
              <a:rPr lang="en-US" dirty="0" err="1"/>
              <a:t>na</a:t>
            </a:r>
            <a:r>
              <a:rPr lang="en-US" dirty="0"/>
              <a:t>”.   Notice a change in stress? </a:t>
            </a:r>
            <a:endParaRPr lang="en-US" b="1" dirty="0"/>
          </a:p>
          <a:p>
            <a:pPr marL="0" indent="0">
              <a:buNone/>
            </a:pPr>
            <a:r>
              <a:rPr lang="en-US" b="1" dirty="0"/>
              <a:t>2. Phrasing/ “thought chunking’</a:t>
            </a:r>
            <a:r>
              <a:rPr lang="en-US" dirty="0"/>
              <a:t>:  </a:t>
            </a:r>
          </a:p>
          <a:p>
            <a:pPr marL="0" indent="0">
              <a:buNone/>
            </a:pPr>
            <a:r>
              <a:rPr lang="en-US" dirty="0"/>
              <a:t> When speaking at length,  group thoughts together.  Use a brief pause between thought groups to give listeners time to process.  For example:  </a:t>
            </a:r>
            <a:r>
              <a:rPr lang="en-US" b="0" i="0" dirty="0">
                <a:solidFill>
                  <a:srgbClr val="6E6E6E"/>
                </a:solidFill>
                <a:effectLst/>
                <a:latin typeface="open-sans"/>
              </a:rPr>
              <a:t>"Four score and seven years ago our fathers brought forth on this continent a new nation conceived in Liberty and dedicated to the proposition that all men are created equal”.  </a:t>
            </a:r>
          </a:p>
          <a:p>
            <a:pPr marL="0" indent="0">
              <a:buNone/>
            </a:pPr>
            <a:r>
              <a:rPr lang="en-US" b="0" i="0" dirty="0">
                <a:solidFill>
                  <a:srgbClr val="6E6E6E"/>
                </a:solidFill>
                <a:effectLst/>
                <a:latin typeface="open-sans"/>
              </a:rPr>
              <a:t>It Can be read as one long sentence (above) or  broken into thought chunks (below): </a:t>
            </a:r>
          </a:p>
          <a:p>
            <a:pPr marL="0" indent="0">
              <a:buNone/>
            </a:pPr>
            <a:r>
              <a:rPr lang="en-US" b="0" i="0" dirty="0">
                <a:solidFill>
                  <a:srgbClr val="6E6E6E"/>
                </a:solidFill>
                <a:effectLst/>
                <a:latin typeface="open-sans"/>
              </a:rPr>
              <a:t>"Four score and seven years ago (pause) our fathers brought forth on this continent a new nation, (pause)  conceived in Liberty,(pause) and dedicated to the proposition that all men are created equal”. </a:t>
            </a:r>
            <a:endParaRPr lang="en-US" dirty="0"/>
          </a:p>
        </p:txBody>
      </p:sp>
    </p:spTree>
    <p:extLst>
      <p:ext uri="{BB962C8B-B14F-4D97-AF65-F5344CB8AC3E}">
        <p14:creationId xmlns:p14="http://schemas.microsoft.com/office/powerpoint/2010/main" val="4231797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469CC-DAAA-465E-A5A5-F2C7E028EED4}"/>
              </a:ext>
            </a:extLst>
          </p:cNvPr>
          <p:cNvSpPr>
            <a:spLocks noGrp="1"/>
          </p:cNvSpPr>
          <p:nvPr>
            <p:ph type="title"/>
          </p:nvPr>
        </p:nvSpPr>
        <p:spPr/>
        <p:txBody>
          <a:bodyPr/>
          <a:lstStyle/>
          <a:p>
            <a:r>
              <a:rPr lang="en-US" dirty="0"/>
              <a:t>Vocal variety, cont. </a:t>
            </a:r>
          </a:p>
        </p:txBody>
      </p:sp>
      <p:sp>
        <p:nvSpPr>
          <p:cNvPr id="3" name="Content Placeholder 2">
            <a:extLst>
              <a:ext uri="{FF2B5EF4-FFF2-40B4-BE49-F238E27FC236}">
                <a16:creationId xmlns:a16="http://schemas.microsoft.com/office/drawing/2014/main" id="{E6A124B6-88E6-4E37-BD50-C357A2CCDBA2}"/>
              </a:ext>
            </a:extLst>
          </p:cNvPr>
          <p:cNvSpPr>
            <a:spLocks noGrp="1"/>
          </p:cNvSpPr>
          <p:nvPr>
            <p:ph idx="1"/>
          </p:nvPr>
        </p:nvSpPr>
        <p:spPr/>
        <p:txBody>
          <a:bodyPr>
            <a:normAutofit/>
          </a:bodyPr>
          <a:lstStyle/>
          <a:p>
            <a:pPr marL="0" indent="0">
              <a:buNone/>
            </a:pPr>
            <a:r>
              <a:rPr lang="en-US" b="1" dirty="0"/>
              <a:t>3. Strategic Pausing- </a:t>
            </a:r>
            <a:r>
              <a:rPr lang="en-US" dirty="0"/>
              <a:t>use a pause before and after very important words or phrases to highlight.   “It is important to read (pause) ALL (pause) the directions first before beginning”</a:t>
            </a:r>
          </a:p>
          <a:p>
            <a:pPr marL="0" indent="0">
              <a:buNone/>
            </a:pPr>
            <a:r>
              <a:rPr lang="en-US" b="1" dirty="0"/>
              <a:t>4. Rate of speech</a:t>
            </a:r>
            <a:r>
              <a:rPr lang="en-US" dirty="0"/>
              <a:t>:  Keep your rate at a good pace.  Not too fast, or too slow.  150-180 Words per minute is ideal.  Use Variation of rate across words and sentences for added interest. </a:t>
            </a:r>
          </a:p>
          <a:p>
            <a:pPr marL="0" indent="0">
              <a:buNone/>
            </a:pPr>
            <a:r>
              <a:rPr lang="en-US" dirty="0"/>
              <a:t>5.  </a:t>
            </a:r>
            <a:r>
              <a:rPr lang="en-US" b="1" dirty="0"/>
              <a:t>Eliminate use of “filler</a:t>
            </a:r>
            <a:r>
              <a:rPr lang="en-US" dirty="0"/>
              <a:t>” </a:t>
            </a:r>
            <a:r>
              <a:rPr lang="en-US" b="1" dirty="0"/>
              <a:t>words</a:t>
            </a:r>
            <a:r>
              <a:rPr lang="en-US" dirty="0"/>
              <a:t> such as “like, uh, um, you know, just” by using pauses instead.  </a:t>
            </a:r>
          </a:p>
          <a:p>
            <a:pPr marL="0" indent="0">
              <a:buNone/>
            </a:pPr>
            <a:endParaRPr lang="en-US" dirty="0"/>
          </a:p>
          <a:p>
            <a:endParaRPr lang="en-US" dirty="0"/>
          </a:p>
        </p:txBody>
      </p:sp>
    </p:spTree>
    <p:extLst>
      <p:ext uri="{BB962C8B-B14F-4D97-AF65-F5344CB8AC3E}">
        <p14:creationId xmlns:p14="http://schemas.microsoft.com/office/powerpoint/2010/main" val="4177258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2BD59-3AF0-477F-894F-4DCCCFAD0B5B}"/>
              </a:ext>
            </a:extLst>
          </p:cNvPr>
          <p:cNvSpPr>
            <a:spLocks noGrp="1"/>
          </p:cNvSpPr>
          <p:nvPr>
            <p:ph type="title"/>
          </p:nvPr>
        </p:nvSpPr>
        <p:spPr/>
        <p:txBody>
          <a:bodyPr/>
          <a:lstStyle/>
          <a:p>
            <a:r>
              <a:rPr lang="en-US" dirty="0"/>
              <a:t>Stairstep speech (changing pitch throughout your sentence)</a:t>
            </a:r>
          </a:p>
        </p:txBody>
      </p:sp>
      <p:sp>
        <p:nvSpPr>
          <p:cNvPr id="3" name="Content Placeholder 2">
            <a:extLst>
              <a:ext uri="{FF2B5EF4-FFF2-40B4-BE49-F238E27FC236}">
                <a16:creationId xmlns:a16="http://schemas.microsoft.com/office/drawing/2014/main" id="{E475E048-30E5-4997-9BE6-AC099722473E}"/>
              </a:ext>
            </a:extLst>
          </p:cNvPr>
          <p:cNvSpPr>
            <a:spLocks noGrp="1"/>
          </p:cNvSpPr>
          <p:nvPr>
            <p:ph idx="1"/>
          </p:nvPr>
        </p:nvSpPr>
        <p:spPr/>
        <p:txBody>
          <a:bodyPr>
            <a:normAutofit fontScale="62500" lnSpcReduction="20000"/>
          </a:bodyPr>
          <a:lstStyle/>
          <a:p>
            <a:pPr marL="0" indent="0">
              <a:buNone/>
            </a:pPr>
            <a:r>
              <a:rPr lang="en-US" dirty="0"/>
              <a:t>Imagine you are at the bottom of the stairs.  Each step you take is one note higher,  and corresponds to a word.  Now imagine, going down the stairs.  Within each sentence below, say the first 1-2 words at neutral pitch, then go up a few notes and work your way down the “steps” and/or go down a few notes and work your way up.  Try to end the sentence on a low note.  Play around with your pitch to see what it sounds like.  Remember,   Go Up  and/or down the stairs but don’t stay on the landing!  Statements always end on a low note, while “yes/no” questions will always end on a high note. </a:t>
            </a:r>
          </a:p>
          <a:p>
            <a:pPr marL="0" indent="0">
              <a:buNone/>
            </a:pPr>
            <a:r>
              <a:rPr lang="en-US" dirty="0"/>
              <a:t>The glass is on the table.</a:t>
            </a:r>
          </a:p>
          <a:p>
            <a:pPr marL="0" indent="0">
              <a:buNone/>
            </a:pPr>
            <a:r>
              <a:rPr lang="en-US" dirty="0"/>
              <a:t>The carton is in the refrigerator, but the glass is on the table. </a:t>
            </a:r>
          </a:p>
          <a:p>
            <a:pPr marL="0" indent="0">
              <a:buNone/>
            </a:pPr>
            <a:r>
              <a:rPr lang="en-US" dirty="0"/>
              <a:t>I like to pizza with my friends.</a:t>
            </a:r>
          </a:p>
          <a:p>
            <a:pPr marL="0" indent="0">
              <a:buNone/>
            </a:pPr>
            <a:r>
              <a:rPr lang="en-US" dirty="0"/>
              <a:t>After work on Friday, I like to eat pizza with my friends.</a:t>
            </a:r>
          </a:p>
          <a:p>
            <a:pPr marL="0" indent="0">
              <a:buNone/>
            </a:pPr>
            <a:r>
              <a:rPr lang="en-US" dirty="0"/>
              <a:t>Lets go to the store.</a:t>
            </a:r>
          </a:p>
          <a:p>
            <a:pPr marL="0" indent="0">
              <a:buNone/>
            </a:pPr>
            <a:r>
              <a:rPr lang="en-US" dirty="0"/>
              <a:t>Lets go to the store, then we can make dinner. </a:t>
            </a:r>
          </a:p>
          <a:p>
            <a:pPr marL="0" indent="0">
              <a:buNone/>
            </a:pPr>
            <a:r>
              <a:rPr lang="en-US" dirty="0"/>
              <a:t>The numbers look good.</a:t>
            </a:r>
          </a:p>
          <a:p>
            <a:pPr marL="0" indent="0">
              <a:buNone/>
            </a:pPr>
            <a:endParaRPr lang="en-US" dirty="0"/>
          </a:p>
        </p:txBody>
      </p:sp>
    </p:spTree>
    <p:extLst>
      <p:ext uri="{BB962C8B-B14F-4D97-AF65-F5344CB8AC3E}">
        <p14:creationId xmlns:p14="http://schemas.microsoft.com/office/powerpoint/2010/main" val="2353575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AEA85-213F-48D5-8614-52961D773601}"/>
              </a:ext>
            </a:extLst>
          </p:cNvPr>
          <p:cNvSpPr>
            <a:spLocks noGrp="1"/>
          </p:cNvSpPr>
          <p:nvPr>
            <p:ph type="title"/>
          </p:nvPr>
        </p:nvSpPr>
        <p:spPr/>
        <p:txBody>
          <a:bodyPr/>
          <a:lstStyle/>
          <a:p>
            <a:r>
              <a:rPr lang="en-US" dirty="0"/>
              <a:t>Pulling it all together</a:t>
            </a:r>
          </a:p>
        </p:txBody>
      </p:sp>
      <p:sp>
        <p:nvSpPr>
          <p:cNvPr id="3" name="Content Placeholder 2">
            <a:extLst>
              <a:ext uri="{FF2B5EF4-FFF2-40B4-BE49-F238E27FC236}">
                <a16:creationId xmlns:a16="http://schemas.microsoft.com/office/drawing/2014/main" id="{A0C5C02B-FAD0-42F2-8D98-3C16387995FE}"/>
              </a:ext>
            </a:extLst>
          </p:cNvPr>
          <p:cNvSpPr>
            <a:spLocks noGrp="1"/>
          </p:cNvSpPr>
          <p:nvPr>
            <p:ph idx="1"/>
          </p:nvPr>
        </p:nvSpPr>
        <p:spPr/>
        <p:txBody>
          <a:bodyPr>
            <a:normAutofit fontScale="70000" lnSpcReduction="20000"/>
          </a:bodyPr>
          <a:lstStyle/>
          <a:p>
            <a:pPr marL="0" indent="0">
              <a:buNone/>
            </a:pPr>
            <a:r>
              <a:rPr lang="en-US" dirty="0"/>
              <a:t>Practice reading from your favorite book, or practicing your presentation/speech using the following skills:</a:t>
            </a:r>
          </a:p>
          <a:p>
            <a:pPr marL="0" indent="0">
              <a:buNone/>
            </a:pPr>
            <a:r>
              <a:rPr lang="en-US" dirty="0"/>
              <a:t>1. Diaphragm breathing-  take a deep breath before speaking and at strategic pauses. </a:t>
            </a:r>
          </a:p>
          <a:p>
            <a:pPr marL="0" indent="0">
              <a:buNone/>
            </a:pPr>
            <a:r>
              <a:rPr lang="en-US" dirty="0"/>
              <a:t>2. Us balanced resonance</a:t>
            </a:r>
          </a:p>
          <a:p>
            <a:pPr marL="0" indent="0">
              <a:buNone/>
            </a:pPr>
            <a:r>
              <a:rPr lang="en-US" dirty="0"/>
              <a:t>3. Thought chunking- group thoughts together</a:t>
            </a:r>
          </a:p>
          <a:p>
            <a:pPr marL="0" indent="0">
              <a:buNone/>
            </a:pPr>
            <a:r>
              <a:rPr lang="en-US" dirty="0"/>
              <a:t>4. Pause strategically between thought chunks or punctuation breaks, before or after important words or thoughts. </a:t>
            </a:r>
          </a:p>
          <a:p>
            <a:pPr marL="0" indent="0">
              <a:buNone/>
            </a:pPr>
            <a:r>
              <a:rPr lang="en-US" dirty="0"/>
              <a:t>5. Help processing by summarizing, using repetition, slowing (or speeding up) rate, or pausing at dry/important information. </a:t>
            </a:r>
          </a:p>
          <a:p>
            <a:pPr marL="0" indent="0">
              <a:buNone/>
            </a:pPr>
            <a:r>
              <a:rPr lang="en-US" dirty="0"/>
              <a:t>6. Use vocal variety: change rate between sentences, use stairstep speech, use pitch changes and duration on important words, and vary your volume throughout your speech. </a:t>
            </a:r>
          </a:p>
          <a:p>
            <a:pPr marL="0" indent="0">
              <a:buNone/>
            </a:pPr>
            <a:r>
              <a:rPr lang="en-US" dirty="0"/>
              <a:t>7. Pronounce all words clearly, including all word endings, and end the sentence as strong as you started. </a:t>
            </a:r>
          </a:p>
          <a:p>
            <a:pPr marL="0" indent="0">
              <a:buNone/>
            </a:pPr>
            <a:endParaRPr lang="en-US" dirty="0"/>
          </a:p>
        </p:txBody>
      </p:sp>
    </p:spTree>
    <p:extLst>
      <p:ext uri="{BB962C8B-B14F-4D97-AF65-F5344CB8AC3E}">
        <p14:creationId xmlns:p14="http://schemas.microsoft.com/office/powerpoint/2010/main" val="3834064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719E6-9100-4299-801C-FD09F5BFE990}"/>
              </a:ext>
            </a:extLst>
          </p:cNvPr>
          <p:cNvSpPr>
            <a:spLocks noGrp="1"/>
          </p:cNvSpPr>
          <p:nvPr>
            <p:ph type="title"/>
          </p:nvPr>
        </p:nvSpPr>
        <p:spPr/>
        <p:txBody>
          <a:bodyPr/>
          <a:lstStyle/>
          <a:p>
            <a:r>
              <a:rPr lang="en-US" dirty="0"/>
              <a:t>Thank you !!</a:t>
            </a:r>
          </a:p>
        </p:txBody>
      </p:sp>
      <p:sp>
        <p:nvSpPr>
          <p:cNvPr id="3" name="Content Placeholder 2">
            <a:extLst>
              <a:ext uri="{FF2B5EF4-FFF2-40B4-BE49-F238E27FC236}">
                <a16:creationId xmlns:a16="http://schemas.microsoft.com/office/drawing/2014/main" id="{3CD1BDC7-E227-4F58-AFBB-765DB7159027}"/>
              </a:ext>
            </a:extLst>
          </p:cNvPr>
          <p:cNvSpPr>
            <a:spLocks noGrp="1"/>
          </p:cNvSpPr>
          <p:nvPr>
            <p:ph idx="1"/>
          </p:nvPr>
        </p:nvSpPr>
        <p:spPr/>
        <p:txBody>
          <a:bodyPr/>
          <a:lstStyle/>
          <a:p>
            <a:pPr marL="0" indent="0">
              <a:buNone/>
            </a:pPr>
            <a:r>
              <a:rPr lang="en-US" dirty="0"/>
              <a:t>For more information, or individual coaching check out</a:t>
            </a:r>
          </a:p>
          <a:p>
            <a:pPr marL="0" indent="0">
              <a:buNone/>
            </a:pPr>
            <a:r>
              <a:rPr lang="en-US" dirty="0">
                <a:hlinkClick r:id="rId2"/>
              </a:rPr>
              <a:t>www.jennyfusco.com</a:t>
            </a: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1050" dirty="0"/>
              <a:t>Copywrite,  2023</a:t>
            </a:r>
          </a:p>
          <a:p>
            <a:pPr marL="0" indent="0">
              <a:buNone/>
            </a:pPr>
            <a:r>
              <a:rPr lang="en-US" sz="1050" dirty="0"/>
              <a:t>All rights reserved </a:t>
            </a:r>
          </a:p>
          <a:p>
            <a:pPr marL="0" indent="0">
              <a:buNone/>
            </a:pPr>
            <a:endParaRPr lang="en-US" dirty="0"/>
          </a:p>
        </p:txBody>
      </p:sp>
    </p:spTree>
    <p:extLst>
      <p:ext uri="{BB962C8B-B14F-4D97-AF65-F5344CB8AC3E}">
        <p14:creationId xmlns:p14="http://schemas.microsoft.com/office/powerpoint/2010/main" val="288247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C569D-C570-4E4E-9497-A9620166A862}"/>
              </a:ext>
            </a:extLst>
          </p:cNvPr>
          <p:cNvSpPr>
            <a:spLocks noGrp="1"/>
          </p:cNvSpPr>
          <p:nvPr>
            <p:ph type="title"/>
          </p:nvPr>
        </p:nvSpPr>
        <p:spPr/>
        <p:txBody>
          <a:bodyPr>
            <a:normAutofit fontScale="90000"/>
          </a:bodyPr>
          <a:lstStyle/>
          <a:p>
            <a:r>
              <a:rPr lang="en-US" dirty="0"/>
              <a:t>It’s Not just “what” you say, but “how” you speak that matters for effective communication</a:t>
            </a:r>
          </a:p>
        </p:txBody>
      </p:sp>
      <p:sp>
        <p:nvSpPr>
          <p:cNvPr id="3" name="Content Placeholder 2">
            <a:extLst>
              <a:ext uri="{FF2B5EF4-FFF2-40B4-BE49-F238E27FC236}">
                <a16:creationId xmlns:a16="http://schemas.microsoft.com/office/drawing/2014/main" id="{2C1B0AA8-6E0C-4442-B51C-4D96079450F7}"/>
              </a:ext>
            </a:extLst>
          </p:cNvPr>
          <p:cNvSpPr>
            <a:spLocks noGrp="1"/>
          </p:cNvSpPr>
          <p:nvPr>
            <p:ph idx="1"/>
          </p:nvPr>
        </p:nvSpPr>
        <p:spPr/>
        <p:txBody>
          <a:bodyPr>
            <a:normAutofit/>
          </a:bodyPr>
          <a:lstStyle/>
          <a:p>
            <a:pPr marL="0" indent="0">
              <a:buNone/>
            </a:pPr>
            <a:r>
              <a:rPr lang="en-US" dirty="0"/>
              <a:t>Studies show that your voice is a very important part of communication message- even twice as important.  Your voice, words and body language should match in order to sound credible and authentic.  These quick tips will address the often over-looked part of your public speaking- your voice! </a:t>
            </a:r>
          </a:p>
          <a:p>
            <a:pPr marL="0" indent="0">
              <a:buNone/>
            </a:pPr>
            <a:endParaRPr lang="en-US" dirty="0"/>
          </a:p>
          <a:p>
            <a:endParaRPr lang="en-US" dirty="0"/>
          </a:p>
        </p:txBody>
      </p:sp>
    </p:spTree>
    <p:extLst>
      <p:ext uri="{BB962C8B-B14F-4D97-AF65-F5344CB8AC3E}">
        <p14:creationId xmlns:p14="http://schemas.microsoft.com/office/powerpoint/2010/main" val="2326524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F1DE6-2C7D-4BAB-9FF9-87E0064A8446}"/>
              </a:ext>
            </a:extLst>
          </p:cNvPr>
          <p:cNvSpPr>
            <a:spLocks noGrp="1"/>
          </p:cNvSpPr>
          <p:nvPr>
            <p:ph type="title"/>
          </p:nvPr>
        </p:nvSpPr>
        <p:spPr/>
        <p:txBody>
          <a:bodyPr/>
          <a:lstStyle/>
          <a:p>
            <a:r>
              <a:rPr lang="en-US" dirty="0"/>
              <a:t>Speech and voice skills</a:t>
            </a:r>
          </a:p>
        </p:txBody>
      </p:sp>
      <p:sp>
        <p:nvSpPr>
          <p:cNvPr id="3" name="Content Placeholder 2">
            <a:extLst>
              <a:ext uri="{FF2B5EF4-FFF2-40B4-BE49-F238E27FC236}">
                <a16:creationId xmlns:a16="http://schemas.microsoft.com/office/drawing/2014/main" id="{AB434411-C92A-4BC3-A594-5EDFAFAA548E}"/>
              </a:ext>
            </a:extLst>
          </p:cNvPr>
          <p:cNvSpPr>
            <a:spLocks noGrp="1"/>
          </p:cNvSpPr>
          <p:nvPr>
            <p:ph idx="1"/>
          </p:nvPr>
        </p:nvSpPr>
        <p:spPr/>
        <p:txBody>
          <a:bodyPr/>
          <a:lstStyle/>
          <a:p>
            <a:pPr marL="0" indent="0">
              <a:buNone/>
            </a:pPr>
            <a:r>
              <a:rPr lang="en-US"/>
              <a:t>Four </a:t>
            </a:r>
            <a:r>
              <a:rPr lang="en-US" dirty="0"/>
              <a:t>skills are involved in speaking: </a:t>
            </a:r>
          </a:p>
          <a:p>
            <a:pPr marL="0" indent="0">
              <a:buNone/>
            </a:pPr>
            <a:r>
              <a:rPr lang="en-US" dirty="0"/>
              <a:t>1. Respiration (breathing)</a:t>
            </a:r>
          </a:p>
          <a:p>
            <a:pPr marL="0" indent="0">
              <a:buNone/>
            </a:pPr>
            <a:r>
              <a:rPr lang="en-US" dirty="0"/>
              <a:t>2. Phonation (sound, voice)</a:t>
            </a:r>
          </a:p>
          <a:p>
            <a:pPr marL="0" indent="0">
              <a:buNone/>
            </a:pPr>
            <a:r>
              <a:rPr lang="en-US" dirty="0"/>
              <a:t>3. Resonance</a:t>
            </a:r>
          </a:p>
          <a:p>
            <a:pPr marL="0" indent="0">
              <a:buNone/>
            </a:pPr>
            <a:r>
              <a:rPr lang="en-US" dirty="0"/>
              <a:t>4. Articulation (moving the jaws, lips, mouth , tongue to create specific sounds)</a:t>
            </a:r>
          </a:p>
        </p:txBody>
      </p:sp>
    </p:spTree>
    <p:extLst>
      <p:ext uri="{BB962C8B-B14F-4D97-AF65-F5344CB8AC3E}">
        <p14:creationId xmlns:p14="http://schemas.microsoft.com/office/powerpoint/2010/main" val="3194032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94A4D-6C93-4FA3-B539-3C8F9C3EC4A2}"/>
              </a:ext>
            </a:extLst>
          </p:cNvPr>
          <p:cNvSpPr>
            <a:spLocks noGrp="1"/>
          </p:cNvSpPr>
          <p:nvPr>
            <p:ph type="title"/>
          </p:nvPr>
        </p:nvSpPr>
        <p:spPr/>
        <p:txBody>
          <a:bodyPr/>
          <a:lstStyle/>
          <a:p>
            <a:r>
              <a:rPr lang="en-US" dirty="0"/>
              <a:t>Respiration- the power source</a:t>
            </a:r>
          </a:p>
        </p:txBody>
      </p:sp>
      <p:sp>
        <p:nvSpPr>
          <p:cNvPr id="3" name="Content Placeholder 2">
            <a:extLst>
              <a:ext uri="{FF2B5EF4-FFF2-40B4-BE49-F238E27FC236}">
                <a16:creationId xmlns:a16="http://schemas.microsoft.com/office/drawing/2014/main" id="{0E88D68D-E756-4F3B-ADA1-CF16D120F216}"/>
              </a:ext>
            </a:extLst>
          </p:cNvPr>
          <p:cNvSpPr>
            <a:spLocks noGrp="1"/>
          </p:cNvSpPr>
          <p:nvPr>
            <p:ph idx="1"/>
          </p:nvPr>
        </p:nvSpPr>
        <p:spPr/>
        <p:txBody>
          <a:bodyPr/>
          <a:lstStyle/>
          <a:p>
            <a:pPr marL="0" indent="0">
              <a:buNone/>
            </a:pPr>
            <a:r>
              <a:rPr lang="en-US" dirty="0"/>
              <a:t>Diaphragmatic breathing is critical to good speech production for public speaking.   This means breathing deeply from the diaphragm (rather than shallow breathing from the rib cage only).  We must get a deep enough breath to produce all sounds without clipping any off, creating enough volume, energy and resonant quality).</a:t>
            </a:r>
          </a:p>
          <a:p>
            <a:pPr marL="0" indent="0">
              <a:buNone/>
            </a:pPr>
            <a:endParaRPr lang="en-US" dirty="0"/>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469899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99424-B40E-4800-84DD-7569EE61A1DB}"/>
              </a:ext>
            </a:extLst>
          </p:cNvPr>
          <p:cNvSpPr>
            <a:spLocks noGrp="1"/>
          </p:cNvSpPr>
          <p:nvPr>
            <p:ph type="title"/>
          </p:nvPr>
        </p:nvSpPr>
        <p:spPr/>
        <p:txBody>
          <a:bodyPr/>
          <a:lstStyle/>
          <a:p>
            <a:r>
              <a:rPr lang="en-US" dirty="0"/>
              <a:t>Anatomy and physiology, cont. </a:t>
            </a:r>
          </a:p>
        </p:txBody>
      </p:sp>
      <p:pic>
        <p:nvPicPr>
          <p:cNvPr id="4" name="Content Placeholder 3">
            <a:extLst>
              <a:ext uri="{FF2B5EF4-FFF2-40B4-BE49-F238E27FC236}">
                <a16:creationId xmlns:a16="http://schemas.microsoft.com/office/drawing/2014/main" id="{83B50E87-9017-4FB0-A35F-8E46474152CE}"/>
              </a:ext>
            </a:extLst>
          </p:cNvPr>
          <p:cNvPicPr>
            <a:picLocks noGrp="1" noChangeAspect="1"/>
          </p:cNvPicPr>
          <p:nvPr>
            <p:ph idx="1"/>
          </p:nvPr>
        </p:nvPicPr>
        <p:blipFill>
          <a:blip r:embed="rId2"/>
          <a:stretch>
            <a:fillRect/>
          </a:stretch>
        </p:blipFill>
        <p:spPr>
          <a:xfrm>
            <a:off x="4697413" y="2338388"/>
            <a:ext cx="2857500" cy="3038475"/>
          </a:xfrm>
          <a:prstGeom prst="rect">
            <a:avLst/>
          </a:prstGeom>
        </p:spPr>
      </p:pic>
    </p:spTree>
    <p:extLst>
      <p:ext uri="{BB962C8B-B14F-4D97-AF65-F5344CB8AC3E}">
        <p14:creationId xmlns:p14="http://schemas.microsoft.com/office/powerpoint/2010/main" val="4120862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85B61-0ECD-4174-96AB-C53D5212E0B7}"/>
              </a:ext>
            </a:extLst>
          </p:cNvPr>
          <p:cNvSpPr>
            <a:spLocks noGrp="1"/>
          </p:cNvSpPr>
          <p:nvPr>
            <p:ph type="title"/>
          </p:nvPr>
        </p:nvSpPr>
        <p:spPr/>
        <p:txBody>
          <a:bodyPr/>
          <a:lstStyle/>
          <a:p>
            <a:r>
              <a:rPr lang="en-US" dirty="0"/>
              <a:t>BREATHING EXERCISES</a:t>
            </a:r>
          </a:p>
        </p:txBody>
      </p:sp>
      <p:sp>
        <p:nvSpPr>
          <p:cNvPr id="3" name="Content Placeholder 2">
            <a:extLst>
              <a:ext uri="{FF2B5EF4-FFF2-40B4-BE49-F238E27FC236}">
                <a16:creationId xmlns:a16="http://schemas.microsoft.com/office/drawing/2014/main" id="{F97A0506-52D7-4338-82F1-C3DBBFE6DC13}"/>
              </a:ext>
            </a:extLst>
          </p:cNvPr>
          <p:cNvSpPr>
            <a:spLocks noGrp="1"/>
          </p:cNvSpPr>
          <p:nvPr>
            <p:ph idx="1"/>
          </p:nvPr>
        </p:nvSpPr>
        <p:spPr/>
        <p:txBody>
          <a:bodyPr>
            <a:normAutofit fontScale="62500" lnSpcReduction="20000"/>
          </a:bodyPr>
          <a:lstStyle/>
          <a:p>
            <a:r>
              <a:rPr lang="en-US" dirty="0"/>
              <a:t>SAFETY FIRST/CAUTION</a:t>
            </a:r>
          </a:p>
          <a:p>
            <a:pPr marL="0" indent="0">
              <a:buNone/>
            </a:pPr>
            <a:r>
              <a:rPr lang="en-US" dirty="0"/>
              <a:t>To project our voice, we need to take in a full breath of air before speaking, enough to make the diaphragm move. We speak on exhalation, so when we only fill our lungs, or take a shallow breath, we do not have enough air to get us through our sentences.  This can lead to reduced intelligibility, particularly at the end of the sentence, decrease our volume of voice, or make our voice appear weak. </a:t>
            </a:r>
          </a:p>
          <a:p>
            <a:pPr marL="514350" indent="-514350">
              <a:buAutoNum type="arabicPeriod"/>
            </a:pPr>
            <a:r>
              <a:rPr lang="en-US" dirty="0"/>
              <a:t>Check your posture- make sure you are tall and straight with shoulders back and down over your hips, chin parallel with floor.  </a:t>
            </a:r>
          </a:p>
          <a:p>
            <a:pPr marL="514350" indent="-514350">
              <a:buAutoNum type="arabicPeriod"/>
            </a:pPr>
            <a:r>
              <a:rPr lang="en-US" dirty="0"/>
              <a:t>Put one hand on your chest, one on your diaphragm (under the rib cage).  Imagine a “balloon” in your stomach area (diaphragm) and expand it as you inhale.  Make sure that the expansion is in your diaphragm, not your chest or shoulders.  Your shoulders should NOT rise, and there should be limited “puffing out” of your chest.  The movement should be in the diaphragm. </a:t>
            </a:r>
          </a:p>
          <a:p>
            <a:pPr marL="514350" indent="-514350">
              <a:buAutoNum type="arabicPeriod"/>
            </a:pPr>
            <a:r>
              <a:rPr lang="en-US" dirty="0"/>
              <a:t>Gently, naturally exhale </a:t>
            </a:r>
          </a:p>
          <a:p>
            <a:pPr marL="514350" indent="-514350">
              <a:buAutoNum type="arabicPeriod"/>
            </a:pPr>
            <a:r>
              <a:rPr lang="en-US" dirty="0"/>
              <a:t>Practice through several cycles of breath. </a:t>
            </a:r>
          </a:p>
          <a:p>
            <a:pPr marL="0" indent="0">
              <a:buNone/>
            </a:pPr>
            <a:r>
              <a:rPr lang="en-US" dirty="0"/>
              <a:t>Practice: speech using deep breaths.  Take a deep breath, then read from a book out loud.  How many sentences can you make on one breath?  Repeat, try to make a few more words. </a:t>
            </a:r>
          </a:p>
          <a:p>
            <a:pPr marL="0" indent="0">
              <a:buNone/>
            </a:pPr>
            <a:endParaRPr lang="en-US" dirty="0"/>
          </a:p>
        </p:txBody>
      </p:sp>
    </p:spTree>
    <p:extLst>
      <p:ext uri="{BB962C8B-B14F-4D97-AF65-F5344CB8AC3E}">
        <p14:creationId xmlns:p14="http://schemas.microsoft.com/office/powerpoint/2010/main" val="3018254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text, box&#10;&#10;Description automatically generated">
            <a:extLst>
              <a:ext uri="{FF2B5EF4-FFF2-40B4-BE49-F238E27FC236}">
                <a16:creationId xmlns:a16="http://schemas.microsoft.com/office/drawing/2014/main" id="{75263476-5A38-46C4-B9ED-6BC4FEC6872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21163" y="2000250"/>
            <a:ext cx="3810000" cy="3714750"/>
          </a:xfrm>
        </p:spPr>
      </p:pic>
      <p:pic>
        <p:nvPicPr>
          <p:cNvPr id="7" name="Picture 6" descr="A close up of a logo&#10;&#10;Description automatically generated">
            <a:extLst>
              <a:ext uri="{FF2B5EF4-FFF2-40B4-BE49-F238E27FC236}">
                <a16:creationId xmlns:a16="http://schemas.microsoft.com/office/drawing/2014/main" id="{4656F611-1436-48E1-9B4F-6DC4FC7686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4250" y="0"/>
            <a:ext cx="5143500" cy="6858000"/>
          </a:xfrm>
          <a:prstGeom prst="rect">
            <a:avLst/>
          </a:prstGeom>
        </p:spPr>
      </p:pic>
    </p:spTree>
    <p:extLst>
      <p:ext uri="{BB962C8B-B14F-4D97-AF65-F5344CB8AC3E}">
        <p14:creationId xmlns:p14="http://schemas.microsoft.com/office/powerpoint/2010/main" val="3006782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B492E-9FCF-4CB0-B43E-706A7C19D8D2}"/>
              </a:ext>
            </a:extLst>
          </p:cNvPr>
          <p:cNvSpPr>
            <a:spLocks noGrp="1"/>
          </p:cNvSpPr>
          <p:nvPr>
            <p:ph type="title"/>
          </p:nvPr>
        </p:nvSpPr>
        <p:spPr/>
        <p:txBody>
          <a:bodyPr/>
          <a:lstStyle/>
          <a:p>
            <a:r>
              <a:rPr lang="en-US" dirty="0"/>
              <a:t>Phonation: sound quality, </a:t>
            </a:r>
            <a:br>
              <a:rPr lang="en-US" dirty="0"/>
            </a:br>
            <a:r>
              <a:rPr lang="en-US" dirty="0"/>
              <a:t>Resonance</a:t>
            </a:r>
          </a:p>
        </p:txBody>
      </p:sp>
      <p:sp>
        <p:nvSpPr>
          <p:cNvPr id="3" name="Content Placeholder 2">
            <a:extLst>
              <a:ext uri="{FF2B5EF4-FFF2-40B4-BE49-F238E27FC236}">
                <a16:creationId xmlns:a16="http://schemas.microsoft.com/office/drawing/2014/main" id="{EE39C685-FC6B-4EF4-88F1-F8C282C4B54F}"/>
              </a:ext>
            </a:extLst>
          </p:cNvPr>
          <p:cNvSpPr>
            <a:spLocks noGrp="1"/>
          </p:cNvSpPr>
          <p:nvPr>
            <p:ph idx="1"/>
          </p:nvPr>
        </p:nvSpPr>
        <p:spPr/>
        <p:txBody>
          <a:bodyPr>
            <a:normAutofit fontScale="70000" lnSpcReduction="20000"/>
          </a:bodyPr>
          <a:lstStyle/>
          <a:p>
            <a:pPr marL="0" indent="0">
              <a:buNone/>
            </a:pPr>
            <a:r>
              <a:rPr lang="en-US" b="1" dirty="0"/>
              <a:t>Phonation is the sound that is produced from the vocal folds, and resonates through the vocal tract creating your own unique “voice”.   It can be further described by both pitch, resonance and volume. </a:t>
            </a:r>
          </a:p>
          <a:p>
            <a:pPr marL="0" indent="0">
              <a:buNone/>
            </a:pPr>
            <a:r>
              <a:rPr lang="en-US" b="1" dirty="0"/>
              <a:t>1. Pitch</a:t>
            </a:r>
          </a:p>
          <a:p>
            <a:pPr marL="0" indent="0">
              <a:buNone/>
            </a:pPr>
            <a:r>
              <a:rPr lang="en-US" dirty="0"/>
              <a:t>Natural/resting pitch.  What is your natural resting pitch?  Say “ah” with the least amount of tension at the throat, keeping it as relaxed as possible.  That is your resting pitch.  Use a wide range of pitches when speaking to add variety and prevent from being monotone. </a:t>
            </a:r>
          </a:p>
          <a:p>
            <a:pPr marL="0" indent="0">
              <a:buNone/>
            </a:pPr>
            <a:r>
              <a:rPr lang="en-US" b="1" dirty="0"/>
              <a:t>2. Resonance </a:t>
            </a:r>
            <a:r>
              <a:rPr lang="en-US" dirty="0"/>
              <a:t>It is related to the optimum vocal quality of the voice.  The sound created by the vocal folds as it passes through the various vocal tract and cavities.   A fuller, richer tone of voice can be achieved by creating a forward resonance, and letting the sound resonant through the oral, laryngeal and nasal cavities.  Tor example,  Create a sound (such as “ooh”) with a buzzy, vibration at the lips.  Practice this forward resonance in words and sentences. </a:t>
            </a:r>
            <a:r>
              <a:rPr lang="en-US" b="1" dirty="0"/>
              <a:t> </a:t>
            </a:r>
          </a:p>
          <a:p>
            <a:pPr marL="0" indent="0">
              <a:buNone/>
            </a:pPr>
            <a:r>
              <a:rPr lang="en-US" b="1" dirty="0"/>
              <a:t>3. Volume-  (loud/soft) </a:t>
            </a:r>
            <a:r>
              <a:rPr lang="en-US" dirty="0"/>
              <a:t>use volume carefully to highlight, show emotion. Good breath support will allow you to maintain volume, good resonance will also allow you to project your voice without straining the vocal cords. </a:t>
            </a:r>
          </a:p>
          <a:p>
            <a:pPr marL="0" indent="0">
              <a:buNone/>
            </a:pPr>
            <a:endParaRPr lang="en-US" dirty="0"/>
          </a:p>
        </p:txBody>
      </p:sp>
    </p:spTree>
    <p:extLst>
      <p:ext uri="{BB962C8B-B14F-4D97-AF65-F5344CB8AC3E}">
        <p14:creationId xmlns:p14="http://schemas.microsoft.com/office/powerpoint/2010/main" val="2084677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C84BC-95C6-4556-8E7C-421E8366C2EC}"/>
              </a:ext>
            </a:extLst>
          </p:cNvPr>
          <p:cNvSpPr>
            <a:spLocks noGrp="1"/>
          </p:cNvSpPr>
          <p:nvPr>
            <p:ph type="title"/>
          </p:nvPr>
        </p:nvSpPr>
        <p:spPr/>
        <p:txBody>
          <a:bodyPr/>
          <a:lstStyle/>
          <a:p>
            <a:r>
              <a:rPr lang="en-US" dirty="0"/>
              <a:t>resonance Exercises</a:t>
            </a:r>
          </a:p>
        </p:txBody>
      </p:sp>
      <p:sp>
        <p:nvSpPr>
          <p:cNvPr id="3" name="Content Placeholder 2">
            <a:extLst>
              <a:ext uri="{FF2B5EF4-FFF2-40B4-BE49-F238E27FC236}">
                <a16:creationId xmlns:a16="http://schemas.microsoft.com/office/drawing/2014/main" id="{1F732959-FE60-4391-9BB6-37F0DBFCB100}"/>
              </a:ext>
            </a:extLst>
          </p:cNvPr>
          <p:cNvSpPr>
            <a:spLocks noGrp="1"/>
          </p:cNvSpPr>
          <p:nvPr>
            <p:ph idx="1"/>
          </p:nvPr>
        </p:nvSpPr>
        <p:spPr/>
        <p:txBody>
          <a:bodyPr>
            <a:normAutofit fontScale="70000" lnSpcReduction="20000"/>
          </a:bodyPr>
          <a:lstStyle/>
          <a:p>
            <a:pPr marL="0" indent="0">
              <a:buNone/>
            </a:pPr>
            <a:r>
              <a:rPr lang="en-US" dirty="0"/>
              <a:t>Feel the vibration on the lips as a buzzing sensation as you hum in a warm-up exercise, and then learn to sense resonance forward in connected speech. That takes the weight off the vocal folds so they’re able to project with as rich of a resonance as possible</a:t>
            </a:r>
          </a:p>
          <a:p>
            <a:pPr marL="0" indent="0">
              <a:buNone/>
            </a:pPr>
            <a:endParaRPr lang="en-US" dirty="0"/>
          </a:p>
          <a:p>
            <a:pPr marL="514350" indent="-514350">
              <a:buAutoNum type="arabicPeriod"/>
            </a:pPr>
            <a:r>
              <a:rPr lang="en-US" dirty="0"/>
              <a:t>Practice saying “ah” while opening up the throat as much as possible, by lowering the back of the tongue.  Does the sound change as you change the shape of your mouth? </a:t>
            </a:r>
          </a:p>
          <a:p>
            <a:pPr marL="514350" indent="-514350">
              <a:buAutoNum type="arabicPeriod"/>
            </a:pPr>
            <a:r>
              <a:rPr lang="en-US" dirty="0"/>
              <a:t> Say “</a:t>
            </a:r>
            <a:r>
              <a:rPr lang="en-US" dirty="0" err="1"/>
              <a:t>Ahng</a:t>
            </a:r>
            <a:r>
              <a:rPr lang="en-US" dirty="0"/>
              <a:t>” and feel the vibration at the nose (nasal resonance). Say “2, 3, 4, 5, 6” pinch your nose at 5 and 6.  Does the quality change? If so, you may have a </a:t>
            </a:r>
            <a:r>
              <a:rPr lang="en-US" dirty="0" err="1"/>
              <a:t>hypernasal</a:t>
            </a:r>
            <a:r>
              <a:rPr lang="en-US" dirty="0"/>
              <a:t> quality.  Try engaging your soft palate a little more when you speak.  (your soft palate is the soft moveable part of the roof of your mouth, back toward your throat.  It moves up and down when you hold your breath without pinching the nose. </a:t>
            </a:r>
          </a:p>
          <a:p>
            <a:pPr marL="514350" indent="-514350">
              <a:buAutoNum type="arabicPeriod"/>
            </a:pPr>
            <a:r>
              <a:rPr lang="en-US" dirty="0"/>
              <a:t> Practice saying the word “holm” with a forward resonance and buzzy vibration at the lips.  You should have light contact with the lips and stretch out the /m/ sound.  It might sound like you are chanting “</a:t>
            </a:r>
            <a:r>
              <a:rPr lang="en-US" dirty="0" err="1"/>
              <a:t>Holmmmmm</a:t>
            </a: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0160375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1807</TotalTime>
  <Words>1897</Words>
  <Application>Microsoft Office PowerPoint</Application>
  <PresentationFormat>Widescreen</PresentationFormat>
  <Paragraphs>98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Gill Sans MT</vt:lpstr>
      <vt:lpstr>open-sans</vt:lpstr>
      <vt:lpstr>Gallery</vt:lpstr>
      <vt:lpstr>Public speaking</vt:lpstr>
      <vt:lpstr>It’s Not just “what” you say, but “how” you speak that matters for effective communication</vt:lpstr>
      <vt:lpstr>Speech and voice skills</vt:lpstr>
      <vt:lpstr>Respiration- the power source</vt:lpstr>
      <vt:lpstr>Anatomy and physiology, cont. </vt:lpstr>
      <vt:lpstr>BREATHING EXERCISES</vt:lpstr>
      <vt:lpstr>PowerPoint Presentation</vt:lpstr>
      <vt:lpstr>Phonation: sound quality,  Resonance</vt:lpstr>
      <vt:lpstr>resonance Exercises</vt:lpstr>
      <vt:lpstr>articulation</vt:lpstr>
      <vt:lpstr>Dropping the ends of words</vt:lpstr>
      <vt:lpstr>Articulation: Verbal warm ups </vt:lpstr>
      <vt:lpstr>Adding vocal variety</vt:lpstr>
      <vt:lpstr>Vocal variety, cont. </vt:lpstr>
      <vt:lpstr>Stairstep speech (changing pitch throughout your sentence)</vt:lpstr>
      <vt:lpstr>Pulling it all together</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speaking</dc:title>
  <dc:creator>jenny fusco</dc:creator>
  <cp:lastModifiedBy>jenny fusco</cp:lastModifiedBy>
  <cp:revision>56</cp:revision>
  <cp:lastPrinted>2020-08-10T02:19:47Z</cp:lastPrinted>
  <dcterms:created xsi:type="dcterms:W3CDTF">2020-08-10T00:17:20Z</dcterms:created>
  <dcterms:modified xsi:type="dcterms:W3CDTF">2023-05-03T18:33:43Z</dcterms:modified>
</cp:coreProperties>
</file>